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70" r:id="rId22"/>
    <p:sldId id="271" r:id="rId23"/>
    <p:sldId id="272" r:id="rId24"/>
    <p:sldId id="273" r:id="rId25"/>
    <p:sldId id="274" r:id="rId26"/>
    <p:sldId id="275" r:id="rId27"/>
    <p:sldId id="264" r:id="rId28"/>
    <p:sldId id="265" r:id="rId29"/>
    <p:sldId id="266" r:id="rId30"/>
    <p:sldId id="267" r:id="rId31"/>
    <p:sldId id="268" r:id="rId32"/>
    <p:sldId id="269" r:id="rId33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1" id="{21776F82-E272-4227-94DA-E9F5C5E3723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32" id="{5E715B07-6B63-4F03-A8F5-CA9BA4311EE7}">
          <p14:sldIdLst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33" id="{19F5C1F2-8C5D-4084-A2EB-9BA5459C5874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34" id="{2E3FCA4C-BD93-4228-8C47-1E30D5F65918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35" id="{B1FCD1DE-F856-47E1-BDA7-00D43A74DB4B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13" autoAdjust="0"/>
    <p:restoredTop sz="94660" autoAdjust="0"/>
  </p:normalViewPr>
  <p:slideViewPr>
    <p:cSldViewPr>
      <p:cViewPr>
        <p:scale>
          <a:sx n="125" d="100"/>
          <a:sy n="125" d="100"/>
        </p:scale>
        <p:origin x="859" y="-23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3658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259"/>
    </p:cViewPr>
  </p:sorterViewPr>
  <p:notesViewPr>
    <p:cSldViewPr>
      <p:cViewPr varScale="1">
        <p:scale>
          <a:sx n="57" d="100"/>
          <a:sy n="57" d="100"/>
        </p:scale>
        <p:origin x="321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013F-820A-40F9-A768-7BEB4545385F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F33A-F79F-427B-9C76-34CCD7893C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9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C63A7-166E-4609-8B49-C8F2F7609287}" type="datetimeFigureOut">
              <a:rPr lang="en-AU" smtClean="0"/>
              <a:t>22/11/2016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B7D-E94E-4EDC-8D86-EB888FD933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04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46273" y="9886392"/>
            <a:ext cx="26689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Copyright Virtual University of</a:t>
            </a:r>
            <a:r>
              <a:rPr spc="-100" dirty="0"/>
              <a:t> </a:t>
            </a:r>
            <a:r>
              <a:rPr dirty="0"/>
              <a:t>Pakistan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93688" y="9887156"/>
            <a:ext cx="2794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6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1"/>
            <a:ext cx="4851224" cy="1281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No.31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b="1" spc="15" dirty="0">
                <a:latin typeface="Times New Roman"/>
                <a:cs typeface="Times New Roman"/>
              </a:rPr>
              <a:t>31.1.</a:t>
            </a:r>
            <a:r>
              <a:rPr sz="972" b="1" spc="15" dirty="0">
                <a:latin typeface="Book Antiqua"/>
                <a:cs typeface="Book Antiqua"/>
              </a:rPr>
              <a:t>Multiple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have seen </a:t>
            </a:r>
            <a:r>
              <a:rPr sz="972" spc="15" dirty="0">
                <a:latin typeface="Book Antiqua"/>
                <a:cs typeface="Book Antiqua"/>
              </a:rPr>
              <a:t>multiple </a:t>
            </a:r>
            <a:r>
              <a:rPr sz="972" spc="10" dirty="0">
                <a:latin typeface="Book Antiqua"/>
                <a:cs typeface="Book Antiqua"/>
              </a:rPr>
              <a:t>inheritance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start of </a:t>
            </a:r>
            <a:r>
              <a:rPr sz="972" spc="15" dirty="0">
                <a:latin typeface="Book Antiqua"/>
                <a:cs typeface="Book Antiqua"/>
              </a:rPr>
              <a:t>OOP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see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0" dirty="0">
                <a:latin typeface="Book Antiqua"/>
                <a:cs typeface="Book Antiqua"/>
              </a:rPr>
              <a:t>implementation </a:t>
            </a:r>
            <a:r>
              <a:rPr sz="972" spc="15" dirty="0">
                <a:latin typeface="Book Antiqua"/>
                <a:cs typeface="Book Antiqua"/>
              </a:rPr>
              <a:t>in  C++, </a:t>
            </a: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C++ can </a:t>
            </a:r>
            <a:r>
              <a:rPr sz="972" spc="10" dirty="0">
                <a:latin typeface="Book Antiqua"/>
                <a:cs typeface="Book Antiqua"/>
              </a:rPr>
              <a:t>inherit </a:t>
            </a:r>
            <a:r>
              <a:rPr sz="972" spc="15" dirty="0">
                <a:latin typeface="Book Antiqua"/>
                <a:cs typeface="Book Antiqua"/>
              </a:rPr>
              <a:t>from more </a:t>
            </a:r>
            <a:r>
              <a:rPr sz="972" spc="10" dirty="0">
                <a:latin typeface="Book Antiqua"/>
                <a:cs typeface="Book Antiqua"/>
              </a:rPr>
              <a:t>than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classes like </a:t>
            </a:r>
            <a:r>
              <a:rPr sz="972" spc="15" dirty="0">
                <a:latin typeface="Book Antiqua"/>
                <a:cs typeface="Book Antiqua"/>
              </a:rPr>
              <a:t>Phone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can  </a:t>
            </a:r>
            <a:r>
              <a:rPr sz="972" spc="10" dirty="0">
                <a:latin typeface="Book Antiqua"/>
                <a:cs typeface="Book Antiqua"/>
              </a:rPr>
              <a:t>inherit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Transmitter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Receiver.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Examples: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5" y="5558059"/>
            <a:ext cx="4852458" cy="3725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Phone:    public Transmitter, public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Receiver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As phone </a:t>
            </a: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is </a:t>
            </a:r>
            <a:r>
              <a:rPr sz="972" b="1" spc="10" dirty="0">
                <a:latin typeface="Book Antiqua"/>
                <a:cs typeface="Book Antiqua"/>
              </a:rPr>
              <a:t>publicly inherited so </a:t>
            </a:r>
            <a:r>
              <a:rPr sz="972" b="1" spc="15" dirty="0">
                <a:latin typeface="Book Antiqua"/>
                <a:cs typeface="Book Antiqua"/>
              </a:rPr>
              <a:t>any </a:t>
            </a:r>
            <a:r>
              <a:rPr sz="972" b="1" spc="10" dirty="0">
                <a:latin typeface="Book Antiqua"/>
                <a:cs typeface="Book Antiqua"/>
              </a:rPr>
              <a:t>class derived from </a:t>
            </a:r>
            <a:r>
              <a:rPr sz="972" b="1" spc="15" dirty="0">
                <a:latin typeface="Book Antiqua"/>
                <a:cs typeface="Book Antiqua"/>
              </a:rPr>
              <a:t>Phone </a:t>
            </a: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will  </a:t>
            </a:r>
            <a:r>
              <a:rPr sz="972" b="1" spc="10" dirty="0">
                <a:latin typeface="Book Antiqua"/>
                <a:cs typeface="Book Antiqua"/>
              </a:rPr>
              <a:t>also </a:t>
            </a:r>
            <a:r>
              <a:rPr sz="972" b="1" spc="15" dirty="0">
                <a:latin typeface="Book Antiqua"/>
                <a:cs typeface="Book Antiqua"/>
              </a:rPr>
              <a:t>have </a:t>
            </a:r>
            <a:r>
              <a:rPr sz="972" b="1" spc="10" dirty="0">
                <a:latin typeface="Book Antiqua"/>
                <a:cs typeface="Book Antiqua"/>
              </a:rPr>
              <a:t>access to public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protected </a:t>
            </a:r>
            <a:r>
              <a:rPr sz="972" b="1" spc="15" dirty="0">
                <a:latin typeface="Book Antiqua"/>
                <a:cs typeface="Book Antiqua"/>
              </a:rPr>
              <a:t>members of Transmitter and </a:t>
            </a:r>
            <a:r>
              <a:rPr sz="972" b="1" spc="10" dirty="0">
                <a:latin typeface="Book Antiqua"/>
                <a:cs typeface="Book Antiqua"/>
              </a:rPr>
              <a:t>Receiver  class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Derived class can inherit from public base class as well as private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protected base  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Mermaid: private </a:t>
            </a:r>
            <a:r>
              <a:rPr sz="972" b="1" spc="19" dirty="0">
                <a:latin typeface="Book Antiqua"/>
                <a:cs typeface="Book Antiqua"/>
              </a:rPr>
              <a:t>Woman, </a:t>
            </a:r>
            <a:r>
              <a:rPr sz="972" b="1" spc="15" dirty="0">
                <a:latin typeface="Book Antiqua"/>
                <a:cs typeface="Book Antiqua"/>
              </a:rPr>
              <a:t>private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Fish</a:t>
            </a:r>
            <a:endParaRPr sz="972">
              <a:latin typeface="Book Antiqua"/>
              <a:cs typeface="Book Antiqua"/>
            </a:endParaRPr>
          </a:p>
          <a:p>
            <a:pPr marL="12347" marR="6173" algn="just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9" dirty="0">
                <a:latin typeface="Book Antiqua"/>
                <a:cs typeface="Book Antiqua"/>
              </a:rPr>
              <a:t>As Mermaid </a:t>
            </a:r>
            <a:r>
              <a:rPr sz="972" b="1" spc="10" dirty="0">
                <a:latin typeface="Book Antiqua"/>
                <a:cs typeface="Book Antiqua"/>
              </a:rPr>
              <a:t>class is </a:t>
            </a:r>
            <a:r>
              <a:rPr sz="972" b="1" spc="15" dirty="0">
                <a:latin typeface="Book Antiqua"/>
                <a:cs typeface="Book Antiqua"/>
              </a:rPr>
              <a:t>privately inherited </a:t>
            </a:r>
            <a:r>
              <a:rPr sz="972" b="1" spc="19" dirty="0">
                <a:latin typeface="Book Antiqua"/>
                <a:cs typeface="Book Antiqua"/>
              </a:rPr>
              <a:t>from Woman </a:t>
            </a:r>
            <a:r>
              <a:rPr sz="972" b="1" spc="15" dirty="0">
                <a:latin typeface="Book Antiqua"/>
                <a:cs typeface="Book Antiqua"/>
              </a:rPr>
              <a:t>and Fish so any </a:t>
            </a:r>
            <a:r>
              <a:rPr sz="972" b="1" spc="10" dirty="0">
                <a:latin typeface="Book Antiqua"/>
                <a:cs typeface="Book Antiqua"/>
              </a:rPr>
              <a:t>class  derived </a:t>
            </a:r>
            <a:r>
              <a:rPr sz="972" b="1" spc="15" dirty="0">
                <a:latin typeface="Book Antiqua"/>
                <a:cs typeface="Book Antiqua"/>
              </a:rPr>
              <a:t>from Mermaid </a:t>
            </a:r>
            <a:r>
              <a:rPr sz="972" b="1" spc="10" dirty="0">
                <a:latin typeface="Book Antiqua"/>
                <a:cs typeface="Book Antiqua"/>
              </a:rPr>
              <a:t>class will </a:t>
            </a:r>
            <a:r>
              <a:rPr sz="972" b="1" spc="15" dirty="0">
                <a:latin typeface="Book Antiqua"/>
                <a:cs typeface="Book Antiqua"/>
              </a:rPr>
              <a:t>Not have access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public and </a:t>
            </a:r>
            <a:r>
              <a:rPr sz="972" b="1" spc="10" dirty="0">
                <a:latin typeface="Book Antiqua"/>
                <a:cs typeface="Book Antiqua"/>
              </a:rPr>
              <a:t>protected </a:t>
            </a:r>
            <a:r>
              <a:rPr sz="972" b="1" spc="19" dirty="0">
                <a:latin typeface="Book Antiqua"/>
                <a:cs typeface="Book Antiqua"/>
              </a:rPr>
              <a:t>members 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9" dirty="0">
                <a:latin typeface="Book Antiqua"/>
                <a:cs typeface="Book Antiqua"/>
              </a:rPr>
              <a:t>Woman 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0" dirty="0">
                <a:latin typeface="Book Antiqua"/>
                <a:cs typeface="Book Antiqua"/>
              </a:rPr>
              <a:t>Fish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...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Multiple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ts val="1244"/>
              </a:lnSpc>
              <a:spcBef>
                <a:spcPts val="39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derived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inherits data </a:t>
            </a:r>
            <a:r>
              <a:rPr sz="972" spc="15" dirty="0">
                <a:latin typeface="Book Antiqua"/>
                <a:cs typeface="Book Antiqua"/>
              </a:rPr>
              <a:t>members and </a:t>
            </a:r>
            <a:r>
              <a:rPr sz="972" spc="10" dirty="0">
                <a:latin typeface="Book Antiqua"/>
                <a:cs typeface="Book Antiqua"/>
              </a:rPr>
              <a:t>functions from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 base </a:t>
            </a:r>
            <a:r>
              <a:rPr sz="972" spc="10" dirty="0">
                <a:latin typeface="Book Antiqua"/>
                <a:cs typeface="Book Antiqua"/>
              </a:rPr>
              <a:t>classes  Object 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derived  class  </a:t>
            </a:r>
            <a:r>
              <a:rPr sz="972" spc="15" dirty="0">
                <a:latin typeface="Book Antiqua"/>
                <a:cs typeface="Book Antiqua"/>
              </a:rPr>
              <a:t>can perform </a:t>
            </a:r>
            <a:r>
              <a:rPr sz="972" spc="5" dirty="0">
                <a:latin typeface="Book Antiqua"/>
                <a:cs typeface="Book Antiqua"/>
              </a:rPr>
              <a:t>all  </a:t>
            </a:r>
            <a:r>
              <a:rPr sz="972" spc="10" dirty="0">
                <a:latin typeface="Book Antiqua"/>
                <a:cs typeface="Book Antiqua"/>
              </a:rPr>
              <a:t>the  tasks  that  </a:t>
            </a:r>
            <a:r>
              <a:rPr sz="972" spc="15" dirty="0">
                <a:latin typeface="Book Antiqua"/>
                <a:cs typeface="Book Antiqua"/>
              </a:rPr>
              <a:t>an  </a:t>
            </a:r>
            <a:r>
              <a:rPr sz="972" spc="10" dirty="0">
                <a:latin typeface="Book Antiqua"/>
                <a:cs typeface="Book Antiqua"/>
              </a:rPr>
              <a:t>object  of 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 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can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perform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09930" y="3124201"/>
          <a:ext cx="1444008" cy="107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b="1" spc="-10" dirty="0">
                          <a:latin typeface="Book Antiqua"/>
                          <a:cs typeface="Book Antiqua"/>
                        </a:rPr>
                        <a:t>Transmitter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spc="-10" dirty="0">
                          <a:latin typeface="Book Antiqua"/>
                          <a:cs typeface="Book Antiqua"/>
                        </a:rPr>
                        <a:t>.......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Transmit()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27232" y="3124201"/>
          <a:ext cx="1298928" cy="107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5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00" b="1" spc="-10" dirty="0">
                          <a:latin typeface="Book Antiqua"/>
                          <a:cs typeface="Book Antiqua"/>
                        </a:rPr>
                        <a:t>Receiver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spc="-5" dirty="0">
                          <a:latin typeface="Book Antiqua"/>
                          <a:cs typeface="Book Antiqua"/>
                        </a:rPr>
                        <a:t>.......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900" spc="-10" dirty="0">
                          <a:latin typeface="Book Antiqua"/>
                          <a:cs typeface="Book Antiqua"/>
                        </a:rPr>
                        <a:t>Receive()</a:t>
                      </a:r>
                      <a:endParaRPr sz="9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708611" y="4956281"/>
            <a:ext cx="1059392" cy="398814"/>
          </a:xfrm>
          <a:custGeom>
            <a:avLst/>
            <a:gdLst/>
            <a:ahLst/>
            <a:cxnLst/>
            <a:rect l="l" t="t" r="r" b="b"/>
            <a:pathLst>
              <a:path w="1089660" h="410210">
                <a:moveTo>
                  <a:pt x="1089660" y="0"/>
                </a:moveTo>
                <a:lnTo>
                  <a:pt x="0" y="0"/>
                </a:lnTo>
                <a:lnTo>
                  <a:pt x="0" y="409955"/>
                </a:lnTo>
                <a:lnTo>
                  <a:pt x="1089660" y="409955"/>
                </a:lnTo>
                <a:lnTo>
                  <a:pt x="108966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4063717" y="5007891"/>
            <a:ext cx="349426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Book Antiqua"/>
                <a:cs typeface="Book Antiqua"/>
              </a:rPr>
              <a:t>Phone</a:t>
            </a:r>
            <a:endParaRPr sz="924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35935" y="4239153"/>
            <a:ext cx="288308" cy="199407"/>
          </a:xfrm>
          <a:custGeom>
            <a:avLst/>
            <a:gdLst/>
            <a:ahLst/>
            <a:cxnLst/>
            <a:rect l="l" t="t" r="r" b="b"/>
            <a:pathLst>
              <a:path w="296545" h="205104">
                <a:moveTo>
                  <a:pt x="148589" y="0"/>
                </a:moveTo>
                <a:lnTo>
                  <a:pt x="0" y="204977"/>
                </a:lnTo>
                <a:lnTo>
                  <a:pt x="296418" y="204977"/>
                </a:lnTo>
                <a:lnTo>
                  <a:pt x="148589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5200650" y="4239153"/>
            <a:ext cx="288308" cy="199407"/>
          </a:xfrm>
          <a:custGeom>
            <a:avLst/>
            <a:gdLst/>
            <a:ahLst/>
            <a:cxnLst/>
            <a:rect l="l" t="t" r="r" b="b"/>
            <a:pathLst>
              <a:path w="296545" h="205104">
                <a:moveTo>
                  <a:pt x="148589" y="0"/>
                </a:moveTo>
                <a:lnTo>
                  <a:pt x="0" y="204977"/>
                </a:lnTo>
                <a:lnTo>
                  <a:pt x="296418" y="204977"/>
                </a:lnTo>
                <a:lnTo>
                  <a:pt x="148589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179656" y="4448810"/>
            <a:ext cx="1058774" cy="498210"/>
          </a:xfrm>
          <a:custGeom>
            <a:avLst/>
            <a:gdLst/>
            <a:ahLst/>
            <a:cxnLst/>
            <a:rect l="l" t="t" r="r" b="b"/>
            <a:pathLst>
              <a:path w="1089025" h="512445">
                <a:moveTo>
                  <a:pt x="0" y="0"/>
                </a:moveTo>
                <a:lnTo>
                  <a:pt x="0" y="256032"/>
                </a:lnTo>
                <a:lnTo>
                  <a:pt x="1088898" y="256032"/>
                </a:lnTo>
                <a:lnTo>
                  <a:pt x="1088898" y="512064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4238308" y="4448810"/>
            <a:ext cx="1106928" cy="498210"/>
          </a:xfrm>
          <a:custGeom>
            <a:avLst/>
            <a:gdLst/>
            <a:ahLst/>
            <a:cxnLst/>
            <a:rect l="l" t="t" r="r" b="b"/>
            <a:pathLst>
              <a:path w="1138554" h="512445">
                <a:moveTo>
                  <a:pt x="1138427" y="0"/>
                </a:moveTo>
                <a:lnTo>
                  <a:pt x="1138427" y="256032"/>
                </a:lnTo>
                <a:lnTo>
                  <a:pt x="0" y="256032"/>
                </a:lnTo>
                <a:lnTo>
                  <a:pt x="0" y="512064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210540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47188"/>
            <a:ext cx="4851224" cy="79360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0337"/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above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has </a:t>
            </a:r>
            <a:r>
              <a:rPr sz="972" spc="10" dirty="0">
                <a:latin typeface="Book Antiqua"/>
                <a:cs typeface="Book Antiqua"/>
              </a:rPr>
              <a:t>been written for integer arrays. </a:t>
            </a:r>
            <a:r>
              <a:rPr sz="972" spc="19" dirty="0">
                <a:latin typeface="Book Antiqua"/>
                <a:cs typeface="Book Antiqua"/>
              </a:rPr>
              <a:t>Now, </a:t>
            </a:r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</a:t>
            </a:r>
            <a:r>
              <a:rPr sz="972" spc="15" dirty="0">
                <a:latin typeface="Book Antiqua"/>
                <a:cs typeface="Book Antiqua"/>
              </a:rPr>
              <a:t>to write the  same kind </a:t>
            </a:r>
            <a:r>
              <a:rPr sz="972" spc="10" dirty="0">
                <a:latin typeface="Book Antiqua"/>
                <a:cs typeface="Book Antiqua"/>
              </a:rPr>
              <a:t>of class 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other data </a:t>
            </a:r>
            <a:r>
              <a:rPr sz="972" spc="10" dirty="0">
                <a:latin typeface="Book Antiqua"/>
                <a:cs typeface="Book Antiqua"/>
              </a:rPr>
              <a:t>types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5" dirty="0">
                <a:latin typeface="Book Antiqua"/>
                <a:cs typeface="Book Antiqua"/>
              </a:rPr>
              <a:t>double </a:t>
            </a:r>
            <a:r>
              <a:rPr sz="972" spc="10" dirty="0">
                <a:latin typeface="Book Antiqua"/>
                <a:cs typeface="Book Antiqua"/>
              </a:rPr>
              <a:t>or boolean (true/false),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code will be written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Array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 marR="305216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double* pArray;  int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size;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Array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 marR="319970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bool*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pArray; 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size;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This also looks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0" dirty="0">
                <a:latin typeface="Book Antiqua"/>
                <a:cs typeface="Book Antiqua"/>
              </a:rPr>
              <a:t>repeated </a:t>
            </a:r>
            <a:r>
              <a:rPr sz="972" spc="15" dirty="0">
                <a:latin typeface="Book Antiqua"/>
                <a:cs typeface="Book Antiqua"/>
              </a:rPr>
              <a:t>code and adds </a:t>
            </a:r>
            <a:r>
              <a:rPr sz="972" spc="10" dirty="0">
                <a:latin typeface="Book Antiqua"/>
                <a:cs typeface="Book Antiqua"/>
              </a:rPr>
              <a:t>effort to write </a:t>
            </a:r>
            <a:r>
              <a:rPr sz="972" spc="15" dirty="0">
                <a:latin typeface="Book Antiqua"/>
                <a:cs typeface="Book Antiqua"/>
              </a:rPr>
              <a:t>code. </a:t>
            </a:r>
            <a:r>
              <a:rPr sz="972" spc="10" dirty="0">
                <a:latin typeface="Book Antiqua"/>
                <a:cs typeface="Book Antiqua"/>
              </a:rPr>
              <a:t>Secondly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want 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add a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9" dirty="0">
                <a:latin typeface="Book Antiqua"/>
                <a:cs typeface="Book Antiqua"/>
              </a:rPr>
              <a:t>sum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b="1" spc="15" dirty="0">
                <a:latin typeface="Book Antiqua"/>
                <a:cs typeface="Book Antiqua"/>
              </a:rPr>
              <a:t>Array </a:t>
            </a:r>
            <a:r>
              <a:rPr sz="972" spc="10" dirty="0">
                <a:latin typeface="Book Antiqua"/>
                <a:cs typeface="Book Antiqua"/>
              </a:rPr>
              <a:t>class,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to change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three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5" dirty="0">
                <a:latin typeface="Book Antiqua"/>
                <a:cs typeface="Book Antiqua"/>
              </a:rPr>
              <a:t>mechanism </a:t>
            </a:r>
            <a:r>
              <a:rPr sz="972" spc="10" dirty="0">
                <a:latin typeface="Book Antiqua"/>
                <a:cs typeface="Book Antiqua"/>
              </a:rPr>
              <a:t>that enables us </a:t>
            </a:r>
            <a:r>
              <a:rPr sz="972" spc="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b="1" spc="10" dirty="0">
                <a:latin typeface="Book Antiqua"/>
                <a:cs typeface="Book Antiqua"/>
              </a:rPr>
              <a:t>single function </a:t>
            </a:r>
            <a:r>
              <a:rPr sz="972" b="1" spc="15" dirty="0">
                <a:latin typeface="Book Antiqua"/>
                <a:cs typeface="Book Antiqua"/>
              </a:rPr>
              <a:t>or </a:t>
            </a: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that  </a:t>
            </a:r>
            <a:r>
              <a:rPr sz="972" spc="10" dirty="0">
                <a:latin typeface="Book Antiqua"/>
                <a:cs typeface="Book Antiqua"/>
              </a:rPr>
              <a:t>works 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data types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technique of writing </a:t>
            </a:r>
            <a:r>
              <a:rPr sz="972" spc="15" dirty="0">
                <a:latin typeface="Book Antiqua"/>
                <a:cs typeface="Book Antiqua"/>
              </a:rPr>
              <a:t>programs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called </a:t>
            </a:r>
            <a:r>
              <a:rPr sz="972" b="1" i="1" spc="10" dirty="0">
                <a:latin typeface="Book Antiqua"/>
                <a:cs typeface="Book Antiqua"/>
              </a:rPr>
              <a:t>Generic  </a:t>
            </a:r>
            <a:r>
              <a:rPr sz="972" b="1" i="1" spc="15" dirty="0">
                <a:latin typeface="Book Antiqua"/>
                <a:cs typeface="Book Antiqua"/>
              </a:rPr>
              <a:t>Programming</a:t>
            </a:r>
            <a:r>
              <a:rPr sz="972" spc="15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/>
              <a:tabLst>
                <a:tab pos="273485" algn="l"/>
              </a:tabLst>
            </a:pPr>
            <a:r>
              <a:rPr sz="972" b="1" spc="10" dirty="0">
                <a:latin typeface="Book Antiqua"/>
                <a:cs typeface="Book Antiqua"/>
              </a:rPr>
              <a:t>Generic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Programming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53"/>
              </a:spcBef>
              <a:buFont typeface="Times New Roman"/>
              <a:buAutoNum type="arabicPeriod"/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Generic </a:t>
            </a:r>
            <a:r>
              <a:rPr sz="972" spc="15" dirty="0">
                <a:latin typeface="Book Antiqua"/>
                <a:cs typeface="Book Antiqua"/>
              </a:rPr>
              <a:t>programming </a:t>
            </a:r>
            <a:r>
              <a:rPr sz="972" spc="10" dirty="0">
                <a:latin typeface="Book Antiqua"/>
                <a:cs typeface="Book Antiqua"/>
              </a:rPr>
              <a:t>refers to </a:t>
            </a:r>
            <a:r>
              <a:rPr sz="972" spc="15" dirty="0">
                <a:latin typeface="Book Antiqua"/>
                <a:cs typeface="Book Antiqua"/>
              </a:rPr>
              <a:t>programs </a:t>
            </a:r>
            <a:r>
              <a:rPr sz="972" spc="10" dirty="0">
                <a:latin typeface="Book Antiqua"/>
                <a:cs typeface="Book Antiqua"/>
              </a:rPr>
              <a:t>containing generic abstractions (general 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in logic for all data types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0" dirty="0">
                <a:latin typeface="Book Antiqua"/>
                <a:cs typeface="Book Antiqua"/>
              </a:rPr>
              <a:t>printArray function), then </a:t>
            </a:r>
            <a:r>
              <a:rPr sz="972" spc="15" dirty="0">
                <a:latin typeface="Book Antiqua"/>
                <a:cs typeface="Book Antiqua"/>
              </a:rPr>
              <a:t>we  </a:t>
            </a:r>
            <a:r>
              <a:rPr sz="972" spc="10" dirty="0">
                <a:latin typeface="Book Antiqua"/>
                <a:cs typeface="Book Antiqua"/>
              </a:rPr>
              <a:t>instantiate that generic </a:t>
            </a:r>
            <a:r>
              <a:rPr sz="972" spc="15" dirty="0">
                <a:latin typeface="Book Antiqua"/>
                <a:cs typeface="Book Antiqua"/>
              </a:rPr>
              <a:t>program </a:t>
            </a:r>
            <a:r>
              <a:rPr sz="972" spc="10" dirty="0">
                <a:latin typeface="Book Antiqua"/>
                <a:cs typeface="Book Antiqua"/>
              </a:rPr>
              <a:t>abstraction (function, class)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</a:t>
            </a:r>
            <a:r>
              <a:rPr sz="972" spc="15" dirty="0">
                <a:latin typeface="Book Antiqua"/>
                <a:cs typeface="Book Antiqua"/>
              </a:rPr>
              <a:t>data  </a:t>
            </a:r>
            <a:r>
              <a:rPr sz="972" spc="10" dirty="0">
                <a:latin typeface="Book Antiqua"/>
                <a:cs typeface="Book Antiqua"/>
              </a:rPr>
              <a:t>type,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abstractions can </a:t>
            </a:r>
            <a:r>
              <a:rPr sz="972" spc="15" dirty="0">
                <a:latin typeface="Book Antiqua"/>
                <a:cs typeface="Book Antiqua"/>
              </a:rPr>
              <a:t>work with many </a:t>
            </a:r>
            <a:r>
              <a:rPr sz="972" spc="10" dirty="0">
                <a:latin typeface="Book Antiqua"/>
                <a:cs typeface="Book Antiqua"/>
              </a:rPr>
              <a:t>different types of</a:t>
            </a:r>
            <a:r>
              <a:rPr sz="972" spc="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data.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Advantages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5" dirty="0">
                <a:latin typeface="Book Antiqua"/>
                <a:cs typeface="Book Antiqua"/>
              </a:rPr>
              <a:t>Major </a:t>
            </a:r>
            <a:r>
              <a:rPr sz="972" spc="10" dirty="0">
                <a:latin typeface="Book Antiqua"/>
                <a:cs typeface="Book Antiqua"/>
              </a:rPr>
              <a:t>benefits 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approach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are: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78"/>
              </a:spcBef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Reusability: </a:t>
            </a:r>
            <a:r>
              <a:rPr sz="972" spc="15" dirty="0">
                <a:latin typeface="Book Antiqua"/>
                <a:cs typeface="Book Antiqua"/>
              </a:rPr>
              <a:t>Code can work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types.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87"/>
              </a:spcBef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Writability: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takes lesser </a:t>
            </a:r>
            <a:r>
              <a:rPr sz="972" spc="15" dirty="0">
                <a:latin typeface="Book Antiqua"/>
                <a:cs typeface="Book Antiqua"/>
              </a:rPr>
              <a:t>time </a:t>
            </a:r>
            <a:r>
              <a:rPr sz="972" spc="10" dirty="0">
                <a:latin typeface="Book Antiqua"/>
                <a:cs typeface="Book Antiqua"/>
              </a:rPr>
              <a:t>to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write.</a:t>
            </a:r>
            <a:endParaRPr sz="972">
              <a:latin typeface="Book Antiqua"/>
              <a:cs typeface="Book Antiqua"/>
            </a:endParaRPr>
          </a:p>
          <a:p>
            <a:pPr marL="429673" marR="5556" lvl="2" indent="-208662">
              <a:lnSpc>
                <a:spcPts val="1254"/>
              </a:lnSpc>
              <a:spcBef>
                <a:spcPts val="44"/>
              </a:spcBef>
              <a:buAutoNum type="alphaLcPeriod"/>
              <a:tabLst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Maintainability: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easy to maintain as changes </a:t>
            </a:r>
            <a:r>
              <a:rPr sz="972" spc="15" dirty="0">
                <a:latin typeface="Book Antiqua"/>
                <a:cs typeface="Book Antiqua"/>
              </a:rPr>
              <a:t>are needed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be made 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function or class instead of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functions </a:t>
            </a:r>
            <a:r>
              <a:rPr sz="972" spc="15" dirty="0">
                <a:latin typeface="Book Antiqua"/>
                <a:cs typeface="Book Antiqua"/>
              </a:rPr>
              <a:t>or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classes.</a:t>
            </a:r>
            <a:endParaRPr sz="972">
              <a:latin typeface="Book Antiqua"/>
              <a:cs typeface="Book Antiqua"/>
            </a:endParaRPr>
          </a:p>
          <a:p>
            <a:pPr lvl="2">
              <a:spcBef>
                <a:spcPts val="29"/>
              </a:spcBef>
              <a:buFont typeface="Book Antiqua"/>
              <a:buAutoNum type="alphaLcPeriod"/>
            </a:pPr>
            <a:endParaRPr sz="1069">
              <a:latin typeface="Times New Roman"/>
              <a:cs typeface="Times New Roman"/>
            </a:endParaRPr>
          </a:p>
          <a:p>
            <a:pPr marL="272867" lvl="1" indent="-260520" algn="just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generic </a:t>
            </a:r>
            <a:r>
              <a:rPr sz="972" spc="15" dirty="0">
                <a:latin typeface="Book Antiqua"/>
                <a:cs typeface="Book Antiqua"/>
              </a:rPr>
              <a:t>programming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done </a:t>
            </a:r>
            <a:r>
              <a:rPr sz="972" spc="10" dirty="0">
                <a:latin typeface="Book Antiqua"/>
                <a:cs typeface="Book Antiqua"/>
              </a:rPr>
              <a:t>using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Templates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two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kinds,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5556" lvl="2" indent="-208662">
              <a:lnSpc>
                <a:spcPct val="107000"/>
              </a:lnSpc>
              <a:spcBef>
                <a:spcPts val="5"/>
              </a:spcBef>
              <a:buFont typeface="Book Antiqua"/>
              <a:buAutoNum type="alphaLcPeriod"/>
              <a:tabLst>
                <a:tab pos="430291" algn="l"/>
              </a:tabLst>
            </a:pPr>
            <a:r>
              <a:rPr sz="972" b="1" spc="15" dirty="0">
                <a:latin typeface="Book Antiqua"/>
                <a:cs typeface="Book Antiqua"/>
              </a:rPr>
              <a:t>Function Templates </a:t>
            </a:r>
            <a:r>
              <a:rPr sz="972" spc="10" dirty="0">
                <a:latin typeface="Book Antiqua"/>
                <a:cs typeface="Book Antiqua"/>
              </a:rPr>
              <a:t>(in case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write general function </a:t>
            </a:r>
            <a:r>
              <a:rPr sz="972" spc="5" dirty="0">
                <a:latin typeface="Book Antiqua"/>
                <a:cs typeface="Book Antiqua"/>
              </a:rPr>
              <a:t>like  </a:t>
            </a:r>
            <a:r>
              <a:rPr sz="972" spc="10" dirty="0">
                <a:latin typeface="Book Antiqua"/>
                <a:cs typeface="Book Antiqua"/>
              </a:rPr>
              <a:t>printArray)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87"/>
              </a:spcBef>
              <a:buFont typeface="Book Antiqua"/>
              <a:buAutoNum type="alphaLcPeriod"/>
              <a:tabLst>
                <a:tab pos="430291" algn="l"/>
              </a:tabLst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Templates </a:t>
            </a:r>
            <a:r>
              <a:rPr sz="972" spc="10" dirty="0">
                <a:latin typeface="Book Antiqua"/>
                <a:cs typeface="Book Antiqua"/>
              </a:rPr>
              <a:t>(in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write </a:t>
            </a:r>
            <a:r>
              <a:rPr sz="972" spc="10" dirty="0">
                <a:latin typeface="Book Antiqua"/>
                <a:cs typeface="Book Antiqua"/>
              </a:rPr>
              <a:t>general class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5" dirty="0">
                <a:latin typeface="Book Antiqua"/>
                <a:cs typeface="Book Antiqua"/>
              </a:rPr>
              <a:t>Array </a:t>
            </a:r>
            <a:r>
              <a:rPr sz="972" spc="10" dirty="0">
                <a:latin typeface="Book Antiqua"/>
                <a:cs typeface="Book Antiqua"/>
              </a:rPr>
              <a:t>class)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3316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9411"/>
            <a:ext cx="4851224" cy="7827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Compiler generates different type-specific copies </a:t>
            </a:r>
            <a:r>
              <a:rPr sz="972" spc="15" dirty="0">
                <a:latin typeface="Book Antiqua"/>
                <a:cs typeface="Book Antiqua"/>
              </a:rPr>
              <a:t>from a </a:t>
            </a:r>
            <a:r>
              <a:rPr sz="972" spc="10" dirty="0">
                <a:latin typeface="Book Antiqua"/>
                <a:cs typeface="Book Antiqua"/>
              </a:rPr>
              <a:t>single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This concept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similar to concept </a:t>
            </a:r>
            <a:r>
              <a:rPr sz="972" spc="15" dirty="0">
                <a:latin typeface="Book Antiqua"/>
                <a:cs typeface="Book Antiqua"/>
              </a:rPr>
              <a:t>of making prototype in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form </a:t>
            </a:r>
            <a:r>
              <a:rPr sz="972" spc="10" dirty="0">
                <a:latin typeface="Book Antiqua"/>
                <a:cs typeface="Book Antiqua"/>
              </a:rPr>
              <a:t>of class for all  objects of </a:t>
            </a:r>
            <a:r>
              <a:rPr sz="972" spc="15" dirty="0">
                <a:latin typeface="Book Antiqua"/>
                <a:cs typeface="Book Antiqua"/>
              </a:rPr>
              <a:t>same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kind.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32.3.</a:t>
            </a:r>
            <a:r>
              <a:rPr sz="972" b="1" spc="15" dirty="0">
                <a:latin typeface="Book Antiqua"/>
                <a:cs typeface="Book Antiqua"/>
              </a:rPr>
              <a:t>Function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template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parameterized to operate </a:t>
            </a:r>
            <a:r>
              <a:rPr sz="972" spc="15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different types of data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Declaration: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template </a:t>
            </a:r>
            <a:r>
              <a:rPr sz="972" spc="15" dirty="0">
                <a:latin typeface="Book Antiqua"/>
                <a:cs typeface="Book Antiqua"/>
              </a:rPr>
              <a:t>keyword </a:t>
            </a:r>
            <a:r>
              <a:rPr sz="972" spc="10" dirty="0">
                <a:latin typeface="Book Antiqua"/>
                <a:cs typeface="Book Antiqua"/>
              </a:rPr>
              <a:t>above any function </a:t>
            </a:r>
            <a:r>
              <a:rPr sz="972" spc="15" dirty="0">
                <a:latin typeface="Book Antiqua"/>
                <a:cs typeface="Book Antiqua"/>
              </a:rPr>
              <a:t>make </a:t>
            </a:r>
            <a:r>
              <a:rPr sz="972" spc="10" dirty="0">
                <a:latin typeface="Book Antiqua"/>
                <a:cs typeface="Book Antiqua"/>
              </a:rPr>
              <a:t>any function as template  function, they can be </a:t>
            </a:r>
            <a:r>
              <a:rPr sz="972" spc="15" dirty="0">
                <a:latin typeface="Book Antiqua"/>
                <a:cs typeface="Book Antiqua"/>
              </a:rPr>
              <a:t>declared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any one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following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ways,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62197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template&lt; class </a:t>
            </a:r>
            <a:r>
              <a:rPr sz="972" b="1" spc="19" dirty="0">
                <a:latin typeface="Book Antiqua"/>
                <a:cs typeface="Book Antiqua"/>
              </a:rPr>
              <a:t>T &gt;  </a:t>
            </a: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funName(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15" dirty="0">
                <a:latin typeface="Book Antiqua"/>
                <a:cs typeface="Book Antiqua"/>
              </a:rPr>
              <a:t>x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24" dirty="0">
                <a:latin typeface="Book Antiqua"/>
                <a:cs typeface="Book Antiqua"/>
              </a:rPr>
              <a:t>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408990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template&lt; </a:t>
            </a:r>
            <a:r>
              <a:rPr sz="972" b="1" spc="15" dirty="0">
                <a:latin typeface="Book Antiqua"/>
                <a:cs typeface="Book Antiqua"/>
              </a:rPr>
              <a:t>typename </a:t>
            </a:r>
            <a:r>
              <a:rPr sz="972" b="1" spc="19" dirty="0">
                <a:latin typeface="Book Antiqua"/>
                <a:cs typeface="Book Antiqua"/>
              </a:rPr>
              <a:t>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  </a:t>
            </a: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funName(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15" dirty="0">
                <a:latin typeface="Book Antiqua"/>
                <a:cs typeface="Book Antiqua"/>
              </a:rPr>
              <a:t>x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24" dirty="0">
                <a:latin typeface="Book Antiqua"/>
                <a:cs typeface="Book Antiqua"/>
              </a:rPr>
              <a:t>OR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044755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template&lt; class T, class U, </a:t>
            </a:r>
            <a:r>
              <a:rPr sz="972" b="1" spc="29" dirty="0">
                <a:latin typeface="Book Antiqua"/>
                <a:cs typeface="Book Antiqua"/>
              </a:rPr>
              <a:t>… </a:t>
            </a:r>
            <a:r>
              <a:rPr sz="972" b="1" spc="19" dirty="0">
                <a:latin typeface="Book Antiqua"/>
                <a:cs typeface="Book Antiqua"/>
              </a:rPr>
              <a:t>&gt;  </a:t>
            </a: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funName(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5" dirty="0">
                <a:latin typeface="Book Antiqua"/>
                <a:cs typeface="Book Antiqua"/>
              </a:rPr>
              <a:t>x, </a:t>
            </a:r>
            <a:r>
              <a:rPr sz="972" b="1" spc="24" dirty="0">
                <a:latin typeface="Book Antiqua"/>
                <a:cs typeface="Book Antiqua"/>
              </a:rPr>
              <a:t>U </a:t>
            </a:r>
            <a:r>
              <a:rPr sz="972" b="1" spc="10" dirty="0">
                <a:latin typeface="Book Antiqua"/>
                <a:cs typeface="Book Antiqua"/>
              </a:rPr>
              <a:t>y, </a:t>
            </a:r>
            <a:r>
              <a:rPr sz="972" b="1" spc="29" dirty="0">
                <a:latin typeface="Book Antiqua"/>
                <a:cs typeface="Book Antiqua"/>
              </a:rPr>
              <a:t>…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Note </a:t>
            </a:r>
            <a:r>
              <a:rPr sz="972" spc="10" dirty="0">
                <a:latin typeface="Book Antiqua"/>
                <a:cs typeface="Book Antiqua"/>
              </a:rPr>
              <a:t>here </a:t>
            </a:r>
            <a:r>
              <a:rPr sz="972" spc="19" dirty="0">
                <a:latin typeface="Book Antiqua"/>
                <a:cs typeface="Book Antiqua"/>
              </a:rPr>
              <a:t>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typename </a:t>
            </a:r>
            <a:r>
              <a:rPr sz="972" spc="10" dirty="0">
                <a:latin typeface="Book Antiqua"/>
                <a:cs typeface="Book Antiqua"/>
              </a:rPr>
              <a:t>of class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we use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9" dirty="0">
                <a:latin typeface="Book Antiqua"/>
                <a:cs typeface="Book Antiqua"/>
              </a:rPr>
              <a:t>T </a:t>
            </a:r>
            <a:r>
              <a:rPr sz="972" spc="10" dirty="0">
                <a:latin typeface="Book Antiqua"/>
                <a:cs typeface="Book Antiqua"/>
              </a:rPr>
              <a:t>instead of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type(s) for 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our function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work as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For Example – Function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Following function template prints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array having </a:t>
            </a:r>
            <a:r>
              <a:rPr sz="972" spc="15" dirty="0">
                <a:latin typeface="Book Antiqua"/>
                <a:cs typeface="Book Antiqua"/>
              </a:rPr>
              <a:t>almost </a:t>
            </a:r>
            <a:r>
              <a:rPr sz="972" spc="10" dirty="0">
                <a:latin typeface="Book Antiqua"/>
                <a:cs typeface="Book Antiqua"/>
              </a:rPr>
              <a:t>any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of elements  </a:t>
            </a:r>
            <a:r>
              <a:rPr sz="972" spc="15" dirty="0">
                <a:latin typeface="Book Antiqua"/>
                <a:cs typeface="Book Antiqua"/>
              </a:rPr>
              <a:t>(note the use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T </a:t>
            </a:r>
            <a:r>
              <a:rPr sz="972" spc="15" dirty="0">
                <a:latin typeface="Book Antiqua"/>
                <a:cs typeface="Book Antiqua"/>
              </a:rPr>
              <a:t>instead </a:t>
            </a:r>
            <a:r>
              <a:rPr sz="972" spc="10" dirty="0">
                <a:latin typeface="Book Antiqua"/>
                <a:cs typeface="Book Antiqua"/>
              </a:rPr>
              <a:t>of int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float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15" dirty="0">
                <a:latin typeface="Book Antiqua"/>
                <a:cs typeface="Book Antiqua"/>
              </a:rPr>
              <a:t>in implementation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function):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template&lt; </a:t>
            </a:r>
            <a:r>
              <a:rPr sz="972" b="1" spc="15" dirty="0">
                <a:latin typeface="Book Antiqua"/>
                <a:cs typeface="Book Antiqua"/>
              </a:rPr>
              <a:t>typename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T</a:t>
            </a:r>
            <a:r>
              <a:rPr sz="972" b="1" spc="-39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printArray(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T* </a:t>
            </a:r>
            <a:r>
              <a:rPr sz="972" b="1" spc="10" dirty="0">
                <a:latin typeface="Book Antiqua"/>
                <a:cs typeface="Book Antiqua"/>
              </a:rPr>
              <a:t>array, int size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 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51857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array[ i ]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“, ”; </a:t>
            </a:r>
            <a:r>
              <a:rPr sz="972" b="1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here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data type of array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is</a:t>
            </a:r>
            <a:r>
              <a:rPr sz="972" b="1" spc="-5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Similarly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also write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as,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template&lt; class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T</a:t>
            </a:r>
            <a:r>
              <a:rPr sz="972" b="1" spc="-49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void printArray(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T* </a:t>
            </a:r>
            <a:r>
              <a:rPr sz="972" b="1" spc="10" dirty="0">
                <a:latin typeface="Book Antiqua"/>
                <a:cs typeface="Book Antiqua"/>
              </a:rPr>
              <a:t>array, int size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 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51857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array[ i ]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“, ”; </a:t>
            </a:r>
            <a:r>
              <a:rPr sz="972" b="1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here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data type of array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is</a:t>
            </a:r>
            <a:r>
              <a:rPr sz="972" b="1" spc="-5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difference in </a:t>
            </a:r>
            <a:r>
              <a:rPr sz="972" spc="15" dirty="0">
                <a:latin typeface="Book Antiqua"/>
                <a:cs typeface="Book Antiqua"/>
              </a:rPr>
              <a:t>above two</a:t>
            </a:r>
            <a:r>
              <a:rPr sz="972" spc="10" dirty="0">
                <a:latin typeface="Book Antiqua"/>
                <a:cs typeface="Book Antiqua"/>
              </a:rPr>
              <a:t> implementations.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3605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339039"/>
            <a:ext cx="4851224" cy="4371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b="1" spc="15" dirty="0">
                <a:latin typeface="Book Antiqua"/>
                <a:cs typeface="Book Antiqua"/>
              </a:rPr>
              <a:t>Template </a:t>
            </a:r>
            <a:r>
              <a:rPr sz="972" b="1" spc="10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will be instantiated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type according to passed  argument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</a:t>
            </a:r>
            <a:r>
              <a:rPr sz="972" b="1" spc="10" dirty="0">
                <a:latin typeface="Book Antiqua"/>
                <a:cs typeface="Book Antiqua"/>
              </a:rPr>
              <a:t>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int iArray[5]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{ </a:t>
            </a:r>
            <a:r>
              <a:rPr sz="972" b="1" spc="5" dirty="0">
                <a:latin typeface="Book Antiqua"/>
                <a:cs typeface="Book Antiqua"/>
              </a:rPr>
              <a:t>1, </a:t>
            </a:r>
            <a:r>
              <a:rPr sz="972" b="1" spc="10" dirty="0">
                <a:latin typeface="Book Antiqua"/>
                <a:cs typeface="Book Antiqua"/>
              </a:rPr>
              <a:t>2, 3, 4, </a:t>
            </a:r>
            <a:r>
              <a:rPr sz="972" b="1" spc="15" dirty="0">
                <a:latin typeface="Book Antiqua"/>
                <a:cs typeface="Book Antiqua"/>
              </a:rPr>
              <a:t>5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marR="8026" indent="41732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printArray( </a:t>
            </a:r>
            <a:r>
              <a:rPr sz="972" b="1" spc="15" dirty="0">
                <a:latin typeface="Book Antiqua"/>
                <a:cs typeface="Book Antiqua"/>
              </a:rPr>
              <a:t>iArray, 5 </a:t>
            </a:r>
            <a:r>
              <a:rPr sz="972" b="1" spc="5" dirty="0">
                <a:latin typeface="Book Antiqua"/>
                <a:cs typeface="Book Antiqua"/>
              </a:rPr>
              <a:t>); // </a:t>
            </a:r>
            <a:r>
              <a:rPr sz="972" b="1" spc="10" dirty="0">
                <a:latin typeface="Book Antiqua"/>
                <a:cs typeface="Book Antiqua"/>
              </a:rPr>
              <a:t>Instantiated for int[] as </a:t>
            </a:r>
            <a:r>
              <a:rPr sz="972" b="1" spc="15" dirty="0">
                <a:latin typeface="Book Antiqua"/>
                <a:cs typeface="Book Antiqua"/>
              </a:rPr>
              <a:t>passed </a:t>
            </a:r>
            <a:r>
              <a:rPr sz="972" b="1" spc="10" dirty="0">
                <a:latin typeface="Book Antiqua"/>
                <a:cs typeface="Book Antiqua"/>
              </a:rPr>
              <a:t>array is of   type int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[]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char cArray[3]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{ ‘a’, ‘b’, ‘c’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printArray( </a:t>
            </a:r>
            <a:r>
              <a:rPr sz="972" b="1" spc="15" dirty="0">
                <a:latin typeface="Book Antiqua"/>
                <a:cs typeface="Book Antiqua"/>
              </a:rPr>
              <a:t>cArray, 3 </a:t>
            </a:r>
            <a:r>
              <a:rPr sz="972" b="1" spc="5" dirty="0">
                <a:latin typeface="Book Antiqua"/>
                <a:cs typeface="Book Antiqua"/>
              </a:rPr>
              <a:t>);  // </a:t>
            </a:r>
            <a:r>
              <a:rPr sz="972" b="1" spc="10" dirty="0">
                <a:latin typeface="Book Antiqua"/>
                <a:cs typeface="Book Antiqua"/>
              </a:rPr>
              <a:t>Instantiated for char[] as </a:t>
            </a:r>
            <a:r>
              <a:rPr sz="972" b="1" spc="15" dirty="0">
                <a:latin typeface="Book Antiqua"/>
                <a:cs typeface="Book Antiqua"/>
              </a:rPr>
              <a:t>argument </a:t>
            </a:r>
            <a:r>
              <a:rPr sz="972" b="1" spc="10" dirty="0">
                <a:latin typeface="Book Antiqua"/>
                <a:cs typeface="Book Antiqua"/>
              </a:rPr>
              <a:t>is of </a:t>
            </a:r>
            <a:r>
              <a:rPr sz="972" b="1" spc="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char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[]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b="1" spc="19" dirty="0">
                <a:latin typeface="Book Antiqua"/>
                <a:cs typeface="Book Antiqua"/>
              </a:rPr>
              <a:t>Type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Parameterization: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template does not have any parameter 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explicitly  mention the data </a:t>
            </a:r>
            <a:r>
              <a:rPr sz="972" spc="15" dirty="0">
                <a:latin typeface="Book Antiqua"/>
                <a:cs typeface="Book Antiqua"/>
              </a:rPr>
              <a:t>type for which we </a:t>
            </a:r>
            <a:r>
              <a:rPr sz="972" spc="10" dirty="0">
                <a:latin typeface="Book Antiqua"/>
                <a:cs typeface="Book Antiqua"/>
              </a:rPr>
              <a:t>want to create that function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302314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template </a:t>
            </a:r>
            <a:r>
              <a:rPr sz="972" b="1" spc="15" dirty="0">
                <a:latin typeface="Book Antiqua"/>
                <a:cs typeface="Book Antiqua"/>
              </a:rPr>
              <a:t>&lt;typename </a:t>
            </a:r>
            <a:r>
              <a:rPr sz="972" b="1" spc="19" dirty="0">
                <a:latin typeface="Book Antiqua"/>
                <a:cs typeface="Book Antiqua"/>
              </a:rPr>
              <a:t>T&gt;  T </a:t>
            </a:r>
            <a:r>
              <a:rPr sz="972" b="1" spc="15" dirty="0">
                <a:latin typeface="Book Antiqua"/>
                <a:cs typeface="Book Antiqua"/>
              </a:rPr>
              <a:t>getInput()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2934868" algn="ctr">
              <a:spcBef>
                <a:spcPts val="39"/>
              </a:spcBef>
            </a:pPr>
            <a:r>
              <a:rPr sz="972" b="1" spc="19" dirty="0">
                <a:latin typeface="Book Antiqua"/>
                <a:cs typeface="Book Antiqua"/>
              </a:rPr>
              <a:t>T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848235" marR="35034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cin </a:t>
            </a:r>
            <a:r>
              <a:rPr sz="972" b="1" spc="15" dirty="0">
                <a:latin typeface="Book Antiqua"/>
                <a:cs typeface="Book Antiqua"/>
              </a:rPr>
              <a:t>&gt;&gt;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x;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b="1" spc="19" dirty="0">
                <a:latin typeface="Book Antiqua"/>
                <a:cs typeface="Book Antiqua"/>
              </a:rPr>
              <a:t>Type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Parameterization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852911"/>
            <a:ext cx="1268677" cy="448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109888" algn="ctr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getInput();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4620" y="6160357"/>
            <a:ext cx="46549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dirty="0">
                <a:latin typeface="Book Antiqua"/>
                <a:cs typeface="Book Antiqua"/>
              </a:rPr>
              <a:t>//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Error!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4697" y="6622637"/>
            <a:ext cx="465490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dirty="0">
                <a:latin typeface="Book Antiqua"/>
                <a:cs typeface="Book Antiqua"/>
              </a:rPr>
              <a:t>//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Error!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9753" y="6468543"/>
            <a:ext cx="858132" cy="46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getInput();  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23" y="6930823"/>
            <a:ext cx="1907028" cy="186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marR="85194">
              <a:lnSpc>
                <a:spcPct val="208000"/>
              </a:lnSpc>
              <a:spcBef>
                <a:spcPts val="34"/>
              </a:spcBef>
            </a:pPr>
            <a:r>
              <a:rPr sz="972" b="1" spc="10" dirty="0">
                <a:latin typeface="Book Antiqua"/>
                <a:cs typeface="Book Antiqua"/>
              </a:rPr>
              <a:t>Explicit </a:t>
            </a:r>
            <a:r>
              <a:rPr sz="972" b="1" spc="19" dirty="0">
                <a:latin typeface="Book Antiqua"/>
                <a:cs typeface="Book Antiqua"/>
              </a:rPr>
              <a:t>Type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Parameterization  </a:t>
            </a: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x;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getInput&lt;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&gt;();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5" dirty="0">
                <a:latin typeface="Book Antiqua"/>
                <a:cs typeface="Book Antiqua"/>
              </a:rPr>
              <a:t>double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429673" marR="4939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getInput&lt; double &gt;();  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8005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2" y="1347188"/>
            <a:ext cx="4851224" cy="6054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0" dirty="0">
                <a:latin typeface="Book Antiqua"/>
                <a:cs typeface="Book Antiqua"/>
              </a:rPr>
              <a:t>User-defined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Specializations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template compiler generated </a:t>
            </a:r>
            <a:r>
              <a:rPr sz="972" spc="15" dirty="0">
                <a:latin typeface="Book Antiqua"/>
                <a:cs typeface="Book Antiqua"/>
              </a:rPr>
              <a:t>code may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handle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types successfully; </a:t>
            </a:r>
            <a:r>
              <a:rPr sz="972" spc="5" dirty="0">
                <a:latin typeface="Book Antiqua"/>
                <a:cs typeface="Book Antiqua"/>
              </a:rPr>
              <a:t>in  </a:t>
            </a:r>
            <a:r>
              <a:rPr sz="972" spc="10" dirty="0">
                <a:latin typeface="Book Antiqua"/>
                <a:cs typeface="Book Antiqua"/>
              </a:rPr>
              <a:t>that case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give explicit specializations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type(s).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example suppose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written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function isEqual(…, </a:t>
            </a:r>
            <a:r>
              <a:rPr sz="972" spc="19" dirty="0">
                <a:latin typeface="Book Antiqua"/>
                <a:cs typeface="Book Antiqua"/>
              </a:rPr>
              <a:t>…)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compares two  </a:t>
            </a:r>
            <a:r>
              <a:rPr sz="972" spc="10" dirty="0">
                <a:latin typeface="Book Antiqua"/>
                <a:cs typeface="Book Antiqua"/>
              </a:rPr>
              <a:t>values of </a:t>
            </a:r>
            <a:r>
              <a:rPr sz="972" spc="15" dirty="0">
                <a:latin typeface="Book Antiqua"/>
                <a:cs typeface="Book Antiqua"/>
              </a:rPr>
              <a:t>data type and </a:t>
            </a:r>
            <a:r>
              <a:rPr sz="972" spc="10" dirty="0">
                <a:latin typeface="Book Antiqua"/>
                <a:cs typeface="Book Antiqua"/>
              </a:rPr>
              <a:t>return true or false </a:t>
            </a:r>
            <a:r>
              <a:rPr sz="972" spc="15" dirty="0">
                <a:latin typeface="Book Antiqua"/>
                <a:cs typeface="Book Antiqua"/>
              </a:rPr>
              <a:t>depending upon </a:t>
            </a:r>
            <a:r>
              <a:rPr sz="972" spc="10" dirty="0">
                <a:latin typeface="Book Antiqua"/>
                <a:cs typeface="Book Antiqua"/>
              </a:rPr>
              <a:t>the values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equal </a:t>
            </a:r>
            <a:r>
              <a:rPr sz="972" spc="15" dirty="0">
                <a:latin typeface="Book Antiqua"/>
                <a:cs typeface="Book Antiqua"/>
              </a:rPr>
              <a:t>or  </a:t>
            </a:r>
            <a:r>
              <a:rPr sz="972" spc="5" dirty="0">
                <a:latin typeface="Book Antiqua"/>
                <a:cs typeface="Book Antiqua"/>
              </a:rPr>
              <a:t>not,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40899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template&lt; </a:t>
            </a:r>
            <a:r>
              <a:rPr sz="972" b="1" spc="15" dirty="0">
                <a:latin typeface="Book Antiqua"/>
                <a:cs typeface="Book Antiqua"/>
              </a:rPr>
              <a:t>typename </a:t>
            </a:r>
            <a:r>
              <a:rPr sz="972" b="1" spc="19" dirty="0">
                <a:latin typeface="Book Antiqua"/>
                <a:cs typeface="Book Antiqua"/>
              </a:rPr>
              <a:t>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  </a:t>
            </a:r>
            <a:r>
              <a:rPr sz="972" b="1" spc="10" dirty="0">
                <a:latin typeface="Book Antiqua"/>
                <a:cs typeface="Book Antiqua"/>
              </a:rPr>
              <a:t>bool isEqual(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5" dirty="0">
                <a:latin typeface="Book Antiqua"/>
                <a:cs typeface="Book Antiqua"/>
              </a:rPr>
              <a:t>x,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3052781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 ( </a:t>
            </a: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5" dirty="0">
                <a:latin typeface="Book Antiqua"/>
                <a:cs typeface="Book Antiqua"/>
              </a:rPr>
              <a:t>y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marR="2978082">
              <a:lnSpc>
                <a:spcPct val="104000"/>
              </a:lnSpc>
            </a:pPr>
            <a:r>
              <a:rPr sz="972" i="1" spc="10" dirty="0">
                <a:latin typeface="Book Antiqua"/>
                <a:cs typeface="Book Antiqua"/>
              </a:rPr>
              <a:t>isEqual (6,6) </a:t>
            </a:r>
            <a:r>
              <a:rPr sz="972" i="1" spc="15" dirty="0">
                <a:latin typeface="Book Antiqua"/>
                <a:cs typeface="Book Antiqua"/>
              </a:rPr>
              <a:t>should </a:t>
            </a:r>
            <a:r>
              <a:rPr sz="972" i="1" spc="10" dirty="0">
                <a:latin typeface="Book Antiqua"/>
                <a:cs typeface="Book Antiqua"/>
              </a:rPr>
              <a:t>return true  isEqual (6,7) </a:t>
            </a:r>
            <a:r>
              <a:rPr sz="972" i="1" spc="15" dirty="0">
                <a:latin typeface="Book Antiqua"/>
                <a:cs typeface="Book Antiqua"/>
              </a:rPr>
              <a:t>should </a:t>
            </a:r>
            <a:r>
              <a:rPr sz="972" i="1" spc="10" dirty="0">
                <a:latin typeface="Book Antiqua"/>
                <a:cs typeface="Book Antiqua"/>
              </a:rPr>
              <a:t>return </a:t>
            </a:r>
            <a:r>
              <a:rPr sz="972" i="1" spc="5" dirty="0">
                <a:latin typeface="Book Antiqua"/>
                <a:cs typeface="Book Antiqua"/>
              </a:rPr>
              <a:t>false  </a:t>
            </a:r>
            <a:r>
              <a:rPr sz="972" i="1" spc="10" dirty="0">
                <a:latin typeface="Book Antiqua"/>
                <a:cs typeface="Book Antiqua"/>
              </a:rPr>
              <a:t>isEqual (6.6,6.6) should </a:t>
            </a:r>
            <a:r>
              <a:rPr sz="972" i="1" spc="15" dirty="0">
                <a:latin typeface="Book Antiqua"/>
                <a:cs typeface="Book Antiqua"/>
              </a:rPr>
              <a:t>return </a:t>
            </a:r>
            <a:r>
              <a:rPr sz="972" i="1" spc="10" dirty="0">
                <a:latin typeface="Book Antiqua"/>
                <a:cs typeface="Book Antiqua"/>
              </a:rPr>
              <a:t>true  isEqual (6.5,6.6) should return false  isEqual (‘A’,’A’) </a:t>
            </a:r>
            <a:r>
              <a:rPr sz="972" i="1" spc="15" dirty="0">
                <a:latin typeface="Book Antiqua"/>
                <a:cs typeface="Book Antiqua"/>
              </a:rPr>
              <a:t>should return </a:t>
            </a:r>
            <a:r>
              <a:rPr sz="972" i="1" spc="10" dirty="0">
                <a:latin typeface="Book Antiqua"/>
                <a:cs typeface="Book Antiqua"/>
              </a:rPr>
              <a:t>true  isEqual (‘A’,’a’) should return</a:t>
            </a:r>
            <a:r>
              <a:rPr sz="972" i="1" spc="5" dirty="0">
                <a:latin typeface="Book Antiqua"/>
                <a:cs typeface="Book Antiqua"/>
              </a:rPr>
              <a:t> </a:t>
            </a:r>
            <a:r>
              <a:rPr sz="972" i="1" spc="10" dirty="0">
                <a:latin typeface="Book Antiqua"/>
                <a:cs typeface="Book Antiqua"/>
              </a:rPr>
              <a:t>false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Until here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function will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correctly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consider the statement</a:t>
            </a:r>
            <a:r>
              <a:rPr sz="972" spc="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isEqual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(“abc”,”xyz”)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instantiation of isEqual function for </a:t>
            </a:r>
            <a:r>
              <a:rPr sz="972" spc="5" dirty="0">
                <a:latin typeface="Book Antiqua"/>
                <a:cs typeface="Book Antiqua"/>
              </a:rPr>
              <a:t>built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5" dirty="0">
                <a:latin typeface="Book Antiqua"/>
                <a:cs typeface="Book Antiqua"/>
              </a:rPr>
              <a:t>[]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dirty="0">
                <a:latin typeface="Book Antiqua"/>
                <a:cs typeface="Book Antiqua"/>
              </a:rPr>
              <a:t>*</a:t>
            </a:r>
            <a:r>
              <a:rPr sz="948" baseline="21367" dirty="0">
                <a:latin typeface="Book Antiqua"/>
                <a:cs typeface="Book Antiqua"/>
              </a:rPr>
              <a:t>14</a:t>
            </a:r>
            <a:r>
              <a:rPr sz="972" dirty="0">
                <a:latin typeface="Book Antiqua"/>
                <a:cs typeface="Book Antiqua"/>
              </a:rPr>
              <a:t>, </a:t>
            </a:r>
            <a:r>
              <a:rPr sz="972" spc="5" dirty="0">
                <a:latin typeface="Book Antiqua"/>
                <a:cs typeface="Book Antiqua"/>
              </a:rPr>
              <a:t>this 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will fail </a:t>
            </a:r>
            <a:r>
              <a:rPr sz="972" spc="10" dirty="0">
                <a:latin typeface="Book Antiqua"/>
                <a:cs typeface="Book Antiqua"/>
              </a:rPr>
              <a:t>to give correct result simply because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0" dirty="0">
                <a:latin typeface="Book Antiqua"/>
                <a:cs typeface="Book Antiqua"/>
              </a:rPr>
              <a:t>given </a:t>
            </a:r>
            <a:r>
              <a:rPr sz="972" spc="5" dirty="0">
                <a:latin typeface="Book Antiqua"/>
                <a:cs typeface="Book Antiqua"/>
              </a:rPr>
              <a:t>its  </a:t>
            </a:r>
            <a:r>
              <a:rPr sz="972" spc="10" dirty="0">
                <a:latin typeface="Book Antiqua"/>
                <a:cs typeface="Book Antiqua"/>
              </a:rPr>
              <a:t>implementation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endParaRPr sz="972">
              <a:latin typeface="Book Antiqua"/>
              <a:cs typeface="Book Antiqua"/>
            </a:endParaRPr>
          </a:p>
          <a:p>
            <a:pPr marL="300031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 (x </a:t>
            </a:r>
            <a:r>
              <a:rPr sz="972" spc="15" dirty="0">
                <a:latin typeface="Book Antiqua"/>
                <a:cs typeface="Book Antiqua"/>
              </a:rPr>
              <a:t>==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y);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here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be translated </a:t>
            </a:r>
            <a:r>
              <a:rPr sz="972" spc="15" dirty="0">
                <a:latin typeface="Book Antiqua"/>
                <a:cs typeface="Book Antiqua"/>
              </a:rPr>
              <a:t>by compiler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300031"/>
            <a:r>
              <a:rPr sz="972" spc="10" dirty="0">
                <a:latin typeface="Book Antiqua"/>
                <a:cs typeface="Book Antiqua"/>
              </a:rPr>
              <a:t>return (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 </a:t>
            </a:r>
            <a:r>
              <a:rPr sz="972" spc="19" dirty="0">
                <a:latin typeface="Book Antiqua"/>
                <a:cs typeface="Book Antiqua"/>
              </a:rPr>
              <a:t>==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5" dirty="0">
                <a:latin typeface="Book Antiqua"/>
                <a:cs typeface="Book Antiqua"/>
              </a:rPr>
              <a:t>*);  </a:t>
            </a:r>
            <a:r>
              <a:rPr sz="972" spc="15" dirty="0">
                <a:latin typeface="Book Antiqua"/>
                <a:cs typeface="Book Antiqua"/>
              </a:rPr>
              <a:t>or  </a:t>
            </a:r>
            <a:r>
              <a:rPr sz="972" spc="10" dirty="0">
                <a:latin typeface="Book Antiqua"/>
                <a:cs typeface="Book Antiqua"/>
              </a:rPr>
              <a:t>return (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[]  </a:t>
            </a:r>
            <a:r>
              <a:rPr sz="972" spc="19" dirty="0">
                <a:latin typeface="Book Antiqua"/>
                <a:cs typeface="Book Antiqua"/>
              </a:rPr>
              <a:t>== </a:t>
            </a:r>
            <a:r>
              <a:rPr sz="972" spc="15" dirty="0">
                <a:latin typeface="Book Antiqua"/>
                <a:cs typeface="Book Antiqua"/>
              </a:rPr>
              <a:t>char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[]);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arrays consists of </a:t>
            </a:r>
            <a:r>
              <a:rPr sz="972" spc="15" dirty="0">
                <a:latin typeface="Book Antiqua"/>
                <a:cs typeface="Book Antiqua"/>
              </a:rPr>
              <a:t>many </a:t>
            </a:r>
            <a:r>
              <a:rPr sz="972" spc="10" dirty="0">
                <a:latin typeface="Book Antiqua"/>
                <a:cs typeface="Book Antiqua"/>
              </a:rPr>
              <a:t>elements, </a:t>
            </a:r>
            <a:r>
              <a:rPr sz="972" spc="15" dirty="0">
                <a:latin typeface="Book Antiqua"/>
                <a:cs typeface="Book Antiqua"/>
              </a:rPr>
              <a:t>comparison </a:t>
            </a:r>
            <a:r>
              <a:rPr sz="972" spc="10" dirty="0">
                <a:latin typeface="Book Antiqua"/>
                <a:cs typeface="Book Antiqua"/>
              </a:rPr>
              <a:t>of arrays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is not possible 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simply </a:t>
            </a:r>
            <a:r>
              <a:rPr sz="972" spc="10" dirty="0">
                <a:latin typeface="Book Antiqua"/>
                <a:cs typeface="Book Antiqua"/>
              </a:rPr>
              <a:t>compare </a:t>
            </a: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element of both arrays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will return result, </a:t>
            </a:r>
            <a:r>
              <a:rPr sz="972" spc="5" dirty="0">
                <a:latin typeface="Book Antiqua"/>
                <a:cs typeface="Book Antiqua"/>
              </a:rPr>
              <a:t>this is </a:t>
            </a:r>
            <a:r>
              <a:rPr sz="972" spc="10" dirty="0">
                <a:latin typeface="Book Antiqua"/>
                <a:cs typeface="Book Antiqua"/>
              </a:rPr>
              <a:t>given  in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7488449"/>
            <a:ext cx="4951853" cy="1450462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62"/>
              </a:lnSpc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&lt;cstdlib&gt;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59265"/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 marR="3489245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template&lt; </a:t>
            </a:r>
            <a:r>
              <a:rPr sz="972" spc="15" dirty="0">
                <a:latin typeface="Book Antiqua"/>
                <a:cs typeface="Book Antiqua"/>
              </a:rPr>
              <a:t>typename </a:t>
            </a:r>
            <a:r>
              <a:rPr sz="972" spc="19" dirty="0">
                <a:latin typeface="Book Antiqua"/>
                <a:cs typeface="Book Antiqua"/>
              </a:rPr>
              <a:t>T &gt;  </a:t>
            </a:r>
            <a:r>
              <a:rPr sz="972" spc="10" dirty="0">
                <a:latin typeface="Book Antiqua"/>
                <a:cs typeface="Book Antiqua"/>
              </a:rPr>
              <a:t>bool isEqual( </a:t>
            </a:r>
            <a:r>
              <a:rPr sz="972" spc="19" dirty="0">
                <a:latin typeface="Book Antiqua"/>
                <a:cs typeface="Book Antiqua"/>
              </a:rPr>
              <a:t>T </a:t>
            </a:r>
            <a:r>
              <a:rPr sz="972" spc="10" dirty="0">
                <a:latin typeface="Book Antiqua"/>
                <a:cs typeface="Book Antiqua"/>
              </a:rPr>
              <a:t>x, </a:t>
            </a:r>
            <a:r>
              <a:rPr sz="972" spc="19" dirty="0">
                <a:latin typeface="Book Antiqua"/>
                <a:cs typeface="Book Antiqua"/>
              </a:rPr>
              <a:t>T </a:t>
            </a:r>
            <a:r>
              <a:rPr sz="972" spc="15" dirty="0">
                <a:latin typeface="Book Antiqua"/>
                <a:cs typeface="Book Antiqua"/>
              </a:rPr>
              <a:t>y 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( </a:t>
            </a:r>
            <a:r>
              <a:rPr sz="972" spc="15" dirty="0">
                <a:latin typeface="Book Antiqua"/>
                <a:cs typeface="Book Antiqua"/>
              </a:rPr>
              <a:t>x == y</a:t>
            </a:r>
            <a:r>
              <a:rPr sz="972" spc="-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5699" y="9200885"/>
            <a:ext cx="1673049" cy="0"/>
          </a:xfrm>
          <a:custGeom>
            <a:avLst/>
            <a:gdLst/>
            <a:ahLst/>
            <a:cxnLst/>
            <a:rect l="l" t="t" r="r" b="b"/>
            <a:pathLst>
              <a:path w="1720850">
                <a:moveTo>
                  <a:pt x="0" y="0"/>
                </a:moveTo>
                <a:lnTo>
                  <a:pt x="1720595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1143352" y="9254347"/>
            <a:ext cx="26953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875" baseline="37037" dirty="0">
                <a:latin typeface="Times New Roman"/>
                <a:cs typeface="Times New Roman"/>
              </a:rPr>
              <a:t>14 </a:t>
            </a:r>
            <a:r>
              <a:rPr sz="924" spc="-5" dirty="0">
                <a:latin typeface="Times New Roman"/>
                <a:cs typeface="Times New Roman"/>
              </a:rPr>
              <a:t>In C++, both char [] and char * </a:t>
            </a:r>
            <a:r>
              <a:rPr sz="924" spc="-10" dirty="0">
                <a:latin typeface="Times New Roman"/>
                <a:cs typeface="Times New Roman"/>
              </a:rPr>
              <a:t>are </a:t>
            </a:r>
            <a:r>
              <a:rPr sz="924" spc="-5" dirty="0">
                <a:latin typeface="Times New Roman"/>
                <a:cs typeface="Times New Roman"/>
              </a:rPr>
              <a:t>of  same data</a:t>
            </a:r>
            <a:r>
              <a:rPr sz="924" spc="-78" dirty="0">
                <a:latin typeface="Times New Roman"/>
                <a:cs typeface="Times New Roman"/>
              </a:rPr>
              <a:t> </a:t>
            </a:r>
            <a:r>
              <a:rPr sz="924" spc="-5" dirty="0">
                <a:latin typeface="Times New Roman"/>
                <a:cs typeface="Times New Roman"/>
              </a:rPr>
              <a:t>types.</a:t>
            </a:r>
            <a:endParaRPr sz="92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456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126250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cout&lt;&lt;isEqual( </a:t>
            </a:r>
            <a:r>
              <a:rPr sz="972" b="1" spc="5" dirty="0">
                <a:latin typeface="Book Antiqua"/>
                <a:cs typeface="Book Antiqua"/>
              </a:rPr>
              <a:t>5, </a:t>
            </a:r>
            <a:r>
              <a:rPr sz="972" b="1" spc="15" dirty="0">
                <a:latin typeface="Book Antiqua"/>
                <a:cs typeface="Book Antiqua"/>
              </a:rPr>
              <a:t>6 </a:t>
            </a:r>
            <a:r>
              <a:rPr sz="972" b="1" spc="5" dirty="0">
                <a:latin typeface="Book Antiqua"/>
                <a:cs typeface="Book Antiqua"/>
              </a:rPr>
              <a:t>); //</a:t>
            </a:r>
            <a:r>
              <a:rPr sz="972" b="1" spc="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Ok</a:t>
            </a:r>
            <a:endParaRPr sz="972">
              <a:latin typeface="Book Antiqua"/>
              <a:cs typeface="Book Antiqua"/>
            </a:endParaRPr>
          </a:p>
          <a:p>
            <a:pPr marL="477827" marR="1839076">
              <a:lnSpc>
                <a:spcPct val="104000"/>
              </a:lnSpc>
              <a:tabLst>
                <a:tab pos="2150837" algn="l"/>
              </a:tabLst>
            </a:pPr>
            <a:r>
              <a:rPr sz="972" b="1" spc="10" dirty="0">
                <a:latin typeface="Book Antiqua"/>
                <a:cs typeface="Book Antiqua"/>
              </a:rPr>
              <a:t>cout&lt;&lt;isEqual( 7.5,</a:t>
            </a:r>
            <a:r>
              <a:rPr sz="972" b="1" spc="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7.5</a:t>
            </a:r>
            <a:r>
              <a:rPr sz="972" b="1" spc="1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	//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Ok 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cout&lt;&lt;isEqual( "abc", </a:t>
            </a:r>
            <a:r>
              <a:rPr sz="972" b="1" spc="15" dirty="0">
                <a:latin typeface="Book Antiqua"/>
                <a:cs typeface="Book Antiqua"/>
              </a:rPr>
              <a:t>"bca" </a:t>
            </a:r>
            <a:r>
              <a:rPr sz="972" b="1" spc="5" dirty="0">
                <a:latin typeface="Book Antiqua"/>
                <a:cs typeface="Book Antiqua"/>
              </a:rPr>
              <a:t>); // </a:t>
            </a:r>
            <a:r>
              <a:rPr sz="972" b="1" spc="10" dirty="0">
                <a:latin typeface="Book Antiqua"/>
                <a:cs typeface="Book Antiqua"/>
              </a:rPr>
              <a:t>Logical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Error!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88291" marR="3423806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system("PAUSE");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EXIT_SUCCESS;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2922927"/>
            <a:ext cx="4850606" cy="1604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 marR="646980" indent="-417944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all statements with </a:t>
            </a:r>
            <a:r>
              <a:rPr sz="972" spc="5" dirty="0">
                <a:latin typeface="Book Antiqua"/>
                <a:cs typeface="Book Antiqua"/>
              </a:rPr>
              <a:t>starting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characters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10" dirty="0">
                <a:latin typeface="Book Antiqua"/>
                <a:cs typeface="Book Antiqua"/>
              </a:rPr>
              <a:t>will return </a:t>
            </a:r>
            <a:r>
              <a:rPr sz="972" b="1" spc="10" dirty="0">
                <a:latin typeface="Book Antiqua"/>
                <a:cs typeface="Book Antiqua"/>
              </a:rPr>
              <a:t>true</a:t>
            </a:r>
            <a:r>
              <a:rPr sz="972" spc="10" dirty="0">
                <a:latin typeface="Book Antiqua"/>
                <a:cs typeface="Book Antiqua"/>
              </a:rPr>
              <a:t>,  isEqual( “</a:t>
            </a:r>
            <a:r>
              <a:rPr sz="972" b="1" spc="10" dirty="0">
                <a:latin typeface="Book Antiqua"/>
                <a:cs typeface="Book Antiqua"/>
              </a:rPr>
              <a:t>a</a:t>
            </a:r>
            <a:r>
              <a:rPr sz="972" spc="10" dirty="0">
                <a:latin typeface="Book Antiqua"/>
                <a:cs typeface="Book Antiqua"/>
              </a:rPr>
              <a:t>bc”, “</a:t>
            </a:r>
            <a:r>
              <a:rPr sz="972" b="1" spc="10" dirty="0">
                <a:latin typeface="Book Antiqua"/>
                <a:cs typeface="Book Antiqua"/>
              </a:rPr>
              <a:t>a</a:t>
            </a:r>
            <a:r>
              <a:rPr sz="972" spc="10" dirty="0">
                <a:latin typeface="Book Antiqua"/>
                <a:cs typeface="Book Antiqua"/>
              </a:rPr>
              <a:t>cc”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isEqual( “</a:t>
            </a:r>
            <a:r>
              <a:rPr sz="972" b="1" spc="10" dirty="0">
                <a:latin typeface="Book Antiqua"/>
                <a:cs typeface="Book Antiqua"/>
              </a:rPr>
              <a:t>b</a:t>
            </a:r>
            <a:r>
              <a:rPr sz="972" spc="10" dirty="0">
                <a:latin typeface="Book Antiqua"/>
                <a:cs typeface="Book Antiqua"/>
              </a:rPr>
              <a:t>adac”, “</a:t>
            </a:r>
            <a:r>
              <a:rPr sz="972" b="1" spc="10" dirty="0">
                <a:latin typeface="Book Antiqua"/>
                <a:cs typeface="Book Antiqua"/>
              </a:rPr>
              <a:t>b</a:t>
            </a:r>
            <a:r>
              <a:rPr sz="972" spc="10" dirty="0">
                <a:latin typeface="Book Antiqua"/>
                <a:cs typeface="Book Antiqua"/>
              </a:rPr>
              <a:t>acc”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isEqual( “</a:t>
            </a:r>
            <a:r>
              <a:rPr sz="972" b="1" spc="10" dirty="0">
                <a:latin typeface="Book Antiqua"/>
                <a:cs typeface="Book Antiqua"/>
              </a:rPr>
              <a:t>c</a:t>
            </a:r>
            <a:r>
              <a:rPr sz="972" spc="10" dirty="0">
                <a:latin typeface="Book Antiqua"/>
                <a:cs typeface="Book Antiqua"/>
              </a:rPr>
              <a:t>afaa”, </a:t>
            </a:r>
            <a:r>
              <a:rPr sz="972" spc="15" dirty="0">
                <a:latin typeface="Book Antiqua"/>
                <a:cs typeface="Book Antiqua"/>
              </a:rPr>
              <a:t>“</a:t>
            </a:r>
            <a:r>
              <a:rPr sz="972" b="1" spc="15" dirty="0">
                <a:latin typeface="Book Antiqua"/>
                <a:cs typeface="Book Antiqua"/>
              </a:rPr>
              <a:t>c</a:t>
            </a:r>
            <a:r>
              <a:rPr sz="972" spc="15" dirty="0">
                <a:latin typeface="Book Antiqua"/>
                <a:cs typeface="Book Antiqua"/>
              </a:rPr>
              <a:t>cda”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logical error, solution of this </a:t>
            </a:r>
            <a:r>
              <a:rPr sz="972" spc="15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give our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0" dirty="0">
                <a:latin typeface="Book Antiqua"/>
                <a:cs typeface="Book Antiqua"/>
              </a:rPr>
              <a:t>correct  implementation of </a:t>
            </a:r>
            <a:r>
              <a:rPr sz="972" b="1" spc="10" dirty="0">
                <a:latin typeface="Book Antiqua"/>
                <a:cs typeface="Book Antiqua"/>
              </a:rPr>
              <a:t>isEqual </a:t>
            </a:r>
            <a:r>
              <a:rPr sz="972" spc="15" dirty="0">
                <a:latin typeface="Book Antiqua"/>
                <a:cs typeface="Book Antiqua"/>
              </a:rPr>
              <a:t>template function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data type, for </a:t>
            </a: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 </a:t>
            </a:r>
            <a:r>
              <a:rPr sz="972" spc="10" dirty="0">
                <a:latin typeface="Book Antiqua"/>
                <a:cs typeface="Book Antiqua"/>
              </a:rPr>
              <a:t>write specialization </a:t>
            </a:r>
            <a:r>
              <a:rPr sz="972" spc="15" dirty="0">
                <a:latin typeface="Book Antiqua"/>
                <a:cs typeface="Book Antiqua"/>
              </a:rPr>
              <a:t>code below </a:t>
            </a:r>
            <a:r>
              <a:rPr sz="972" spc="10" dirty="0">
                <a:latin typeface="Book Antiqua"/>
                <a:cs typeface="Book Antiqua"/>
              </a:rPr>
              <a:t>general template function as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 – User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Specializations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4680320"/>
            <a:ext cx="4951853" cy="416748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2"/>
              </a:lnSpc>
            </a:pPr>
            <a:r>
              <a:rPr sz="972" spc="15" dirty="0">
                <a:latin typeface="Book Antiqua"/>
                <a:cs typeface="Book Antiqua"/>
              </a:rPr>
              <a:t>#include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&lt;cstdlib&gt;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#include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&lt;iostream&gt;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spc="15" dirty="0">
                <a:latin typeface="Book Antiqua"/>
                <a:cs typeface="Book Antiqua"/>
              </a:rPr>
              <a:t>namespace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std;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 marR="3489862">
              <a:lnSpc>
                <a:spcPct val="1075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template&lt; </a:t>
            </a:r>
            <a:r>
              <a:rPr sz="972" spc="15" dirty="0">
                <a:latin typeface="Book Antiqua"/>
                <a:cs typeface="Book Antiqua"/>
              </a:rPr>
              <a:t>typename </a:t>
            </a:r>
            <a:r>
              <a:rPr sz="972" spc="19" dirty="0">
                <a:latin typeface="Book Antiqua"/>
                <a:cs typeface="Book Antiqua"/>
              </a:rPr>
              <a:t>T &gt;  </a:t>
            </a:r>
            <a:r>
              <a:rPr sz="972" spc="10" dirty="0">
                <a:latin typeface="Book Antiqua"/>
                <a:cs typeface="Book Antiqua"/>
              </a:rPr>
              <a:t>bool isEqual( </a:t>
            </a:r>
            <a:r>
              <a:rPr sz="972" spc="19" dirty="0">
                <a:latin typeface="Book Antiqua"/>
                <a:cs typeface="Book Antiqua"/>
              </a:rPr>
              <a:t>T </a:t>
            </a:r>
            <a:r>
              <a:rPr sz="972" spc="10" dirty="0">
                <a:latin typeface="Book Antiqua"/>
                <a:cs typeface="Book Antiqua"/>
              </a:rPr>
              <a:t>x, </a:t>
            </a:r>
            <a:r>
              <a:rPr sz="972" spc="19" dirty="0">
                <a:latin typeface="Book Antiqua"/>
                <a:cs typeface="Book Antiqua"/>
              </a:rPr>
              <a:t>T </a:t>
            </a:r>
            <a:r>
              <a:rPr sz="972" spc="15" dirty="0">
                <a:latin typeface="Book Antiqua"/>
                <a:cs typeface="Book Antiqua"/>
              </a:rPr>
              <a:t>y </a:t>
            </a:r>
            <a:r>
              <a:rPr sz="972" spc="10" dirty="0">
                <a:latin typeface="Book Antiqua"/>
                <a:cs typeface="Book Antiqua"/>
              </a:rPr>
              <a:t>)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 ( </a:t>
            </a:r>
            <a:r>
              <a:rPr sz="972" spc="15" dirty="0">
                <a:latin typeface="Book Antiqua"/>
                <a:cs typeface="Book Antiqua"/>
              </a:rPr>
              <a:t>x == y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59882"/>
            <a:r>
              <a:rPr sz="972" b="1" spc="15" dirty="0">
                <a:latin typeface="Book Antiqua"/>
                <a:cs typeface="Book Antiqua"/>
              </a:rPr>
              <a:t>template&lt;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bool isEqual&lt; const char*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&gt;(</a:t>
            </a:r>
            <a:endParaRPr sz="972">
              <a:latin typeface="Book Antiqua"/>
              <a:cs typeface="Book Antiqua"/>
            </a:endParaRPr>
          </a:p>
          <a:p>
            <a:pPr marL="477827" marR="276694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const char* </a:t>
            </a:r>
            <a:r>
              <a:rPr sz="972" b="1" spc="5" dirty="0">
                <a:latin typeface="Book Antiqua"/>
                <a:cs typeface="Book Antiqua"/>
              </a:rPr>
              <a:t>x, </a:t>
            </a: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char* y </a:t>
            </a:r>
            <a:r>
              <a:rPr sz="972" b="1" spc="10" dirty="0">
                <a:latin typeface="Book Antiqua"/>
                <a:cs typeface="Book Antiqua"/>
              </a:rPr>
              <a:t>) {  return ( </a:t>
            </a:r>
            <a:r>
              <a:rPr sz="972" b="1" spc="15" dirty="0">
                <a:latin typeface="Book Antiqua"/>
                <a:cs typeface="Book Antiqua"/>
              </a:rPr>
              <a:t>strcmp( </a:t>
            </a:r>
            <a:r>
              <a:rPr sz="972" b="1" spc="10" dirty="0">
                <a:latin typeface="Book Antiqua"/>
                <a:cs typeface="Book Antiqua"/>
              </a:rPr>
              <a:t>x,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0" dirty="0">
                <a:latin typeface="Book Antiqua"/>
                <a:cs typeface="Book Antiqua"/>
              </a:rPr>
              <a:t>)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5" dirty="0">
                <a:latin typeface="Book Antiqua"/>
                <a:cs typeface="Book Antiqua"/>
              </a:rPr>
              <a:t>0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59882"/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main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(){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cout&lt;&lt;isEqual( </a:t>
            </a:r>
            <a:r>
              <a:rPr sz="972" spc="5" dirty="0">
                <a:latin typeface="Book Antiqua"/>
                <a:cs typeface="Book Antiqua"/>
              </a:rPr>
              <a:t>5, </a:t>
            </a:r>
            <a:r>
              <a:rPr sz="972" spc="15" dirty="0">
                <a:latin typeface="Book Antiqua"/>
                <a:cs typeface="Book Antiqua"/>
              </a:rPr>
              <a:t>6 </a:t>
            </a:r>
            <a:r>
              <a:rPr sz="972" spc="5" dirty="0">
                <a:latin typeface="Book Antiqua"/>
                <a:cs typeface="Book Antiqua"/>
              </a:rPr>
              <a:t>);  </a:t>
            </a:r>
            <a:r>
              <a:rPr sz="972" spc="19" dirty="0">
                <a:latin typeface="Book Antiqua"/>
                <a:cs typeface="Book Antiqua"/>
              </a:rPr>
              <a:t>//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OK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  <a:tabLst>
                <a:tab pos="2150837" algn="l"/>
              </a:tabLst>
            </a:pPr>
            <a:r>
              <a:rPr sz="972" spc="15" dirty="0">
                <a:latin typeface="Book Antiqua"/>
                <a:cs typeface="Book Antiqua"/>
              </a:rPr>
              <a:t>cout&lt;&lt;isEqual( </a:t>
            </a:r>
            <a:r>
              <a:rPr sz="972" spc="10" dirty="0">
                <a:latin typeface="Book Antiqua"/>
                <a:cs typeface="Book Antiqua"/>
              </a:rPr>
              <a:t>7.5, 7.5 </a:t>
            </a:r>
            <a:r>
              <a:rPr sz="972" spc="5" dirty="0">
                <a:latin typeface="Book Antiqua"/>
                <a:cs typeface="Book Antiqua"/>
              </a:rPr>
              <a:t>);	</a:t>
            </a:r>
            <a:r>
              <a:rPr sz="972" spc="19" dirty="0">
                <a:latin typeface="Book Antiqua"/>
                <a:cs typeface="Book Antiqua"/>
              </a:rPr>
              <a:t>//</a:t>
            </a:r>
            <a:r>
              <a:rPr sz="972" spc="-92" dirty="0">
                <a:latin typeface="Book Antiqua"/>
                <a:cs typeface="Book Antiqua"/>
              </a:rPr>
              <a:t> </a:t>
            </a:r>
            <a:r>
              <a:rPr sz="972" spc="19" dirty="0">
                <a:latin typeface="Book Antiqua"/>
                <a:cs typeface="Book Antiqua"/>
              </a:rPr>
              <a:t>OK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cout&lt;&lt;isEqual( "abc", "aba" </a:t>
            </a:r>
            <a:r>
              <a:rPr sz="972" spc="5" dirty="0">
                <a:latin typeface="Book Antiqua"/>
                <a:cs typeface="Book Antiqua"/>
              </a:rPr>
              <a:t>); </a:t>
            </a:r>
            <a:r>
              <a:rPr sz="972" spc="19" dirty="0">
                <a:latin typeface="Book Antiqua"/>
                <a:cs typeface="Book Antiqua"/>
              </a:rPr>
              <a:t>//OK </a:t>
            </a:r>
            <a:r>
              <a:rPr sz="972" spc="10" dirty="0">
                <a:latin typeface="Book Antiqua"/>
                <a:cs typeface="Book Antiqua"/>
              </a:rPr>
              <a:t>will return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False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167">
              <a:latin typeface="Times New Roman"/>
              <a:cs typeface="Times New Roman"/>
            </a:endParaRPr>
          </a:p>
          <a:p>
            <a:pPr marL="188291" marR="3423806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system("PAUSE");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EXIT_SUCCESS;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10204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1"/>
            <a:ext cx="4851841" cy="3506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No.33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spc="15" dirty="0">
                <a:latin typeface="Book Antiqua"/>
                <a:cs typeface="Book Antiqua"/>
              </a:rPr>
              <a:t>Recap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Templates </a:t>
            </a:r>
            <a:r>
              <a:rPr sz="972" spc="10" dirty="0">
                <a:latin typeface="Book Antiqua"/>
                <a:cs typeface="Book Antiqua"/>
              </a:rPr>
              <a:t>are generic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abstractions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26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templates are of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kinds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73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5" dirty="0">
                <a:latin typeface="Book Antiqua"/>
                <a:cs typeface="Book Antiqua"/>
              </a:rPr>
              <a:t>Function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 marL="848235" lvl="1" indent="-208662">
              <a:spcBef>
                <a:spcPts val="87"/>
              </a:spcBef>
              <a:buFont typeface="Courier New"/>
              <a:buChar char="o"/>
              <a:tabLst>
                <a:tab pos="848235" algn="l"/>
                <a:tab pos="848852" algn="l"/>
              </a:tabLst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 marL="430908" marR="6173" indent="-209898">
              <a:lnSpc>
                <a:spcPct val="107000"/>
              </a:lnSpc>
              <a:spcBef>
                <a:spcPts val="49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general template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be </a:t>
            </a:r>
            <a:r>
              <a:rPr sz="972" b="1" spc="10" dirty="0">
                <a:latin typeface="Book Antiqua"/>
                <a:cs typeface="Book Antiqua"/>
              </a:rPr>
              <a:t>specialized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5" dirty="0">
                <a:latin typeface="Book Antiqua"/>
                <a:cs typeface="Book Antiqua"/>
              </a:rPr>
              <a:t>specifically </a:t>
            </a:r>
            <a:r>
              <a:rPr sz="972" spc="10" dirty="0">
                <a:latin typeface="Book Antiqua"/>
                <a:cs typeface="Book Antiqua"/>
              </a:rPr>
              <a:t>handle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type 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did for </a:t>
            </a:r>
            <a:r>
              <a:rPr sz="972" spc="10" dirty="0">
                <a:latin typeface="Book Antiqua"/>
                <a:cs typeface="Book Antiqua"/>
              </a:rPr>
              <a:t>char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[]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33.1.</a:t>
            </a:r>
            <a:r>
              <a:rPr sz="972" b="1" spc="15" dirty="0">
                <a:latin typeface="Book Antiqua"/>
                <a:cs typeface="Book Antiqua"/>
              </a:rPr>
              <a:t>Multiple </a:t>
            </a:r>
            <a:r>
              <a:rPr sz="972" b="1" spc="19" dirty="0">
                <a:latin typeface="Book Antiqua"/>
                <a:cs typeface="Book Antiqua"/>
              </a:rPr>
              <a:t>Type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Arguments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Suppose we want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write code </a:t>
            </a:r>
            <a:r>
              <a:rPr sz="972" spc="10" dirty="0">
                <a:latin typeface="Book Antiqua"/>
                <a:cs typeface="Book Antiqua"/>
              </a:rPr>
              <a:t>to convert </a:t>
            </a:r>
            <a:r>
              <a:rPr sz="972" spc="5" dirty="0">
                <a:latin typeface="Book Antiqua"/>
                <a:cs typeface="Book Antiqua"/>
              </a:rPr>
              <a:t>different </a:t>
            </a:r>
            <a:r>
              <a:rPr sz="972" spc="10" dirty="0">
                <a:latin typeface="Book Antiqua"/>
                <a:cs typeface="Book Antiqua"/>
              </a:rPr>
              <a:t>types into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another (like char  to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0" dirty="0">
                <a:latin typeface="Book Antiqua"/>
                <a:cs typeface="Book Antiqua"/>
              </a:rPr>
              <a:t>or </a:t>
            </a:r>
            <a:r>
              <a:rPr sz="972" spc="5" dirty="0">
                <a:latin typeface="Book Antiqua"/>
                <a:cs typeface="Book Antiqua"/>
              </a:rPr>
              <a:t>int </a:t>
            </a:r>
            <a:r>
              <a:rPr sz="972" spc="15" dirty="0">
                <a:latin typeface="Book Antiqua"/>
                <a:cs typeface="Book Antiqua"/>
              </a:rPr>
              <a:t>to </a:t>
            </a:r>
            <a:r>
              <a:rPr sz="972" spc="10" dirty="0">
                <a:latin typeface="Book Antiqua"/>
                <a:cs typeface="Book Antiqua"/>
              </a:rPr>
              <a:t>char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float to int or int to </a:t>
            </a:r>
            <a:r>
              <a:rPr sz="972" spc="5" dirty="0">
                <a:latin typeface="Book Antiqua"/>
                <a:cs typeface="Book Antiqua"/>
              </a:rPr>
              <a:t>float), </a:t>
            </a:r>
            <a:r>
              <a:rPr sz="972" spc="10" dirty="0">
                <a:latin typeface="Book Antiqua"/>
                <a:cs typeface="Book Antiqua"/>
              </a:rPr>
              <a:t>the 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we 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write  many </a:t>
            </a:r>
            <a:r>
              <a:rPr sz="972" spc="10" dirty="0">
                <a:latin typeface="Book Antiqua"/>
                <a:cs typeface="Book Antiqua"/>
              </a:rPr>
              <a:t>functions corresponding to </a:t>
            </a: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type, as no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types will increase the required  no. of functions will also increase, the concept of templates can be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here as well  to write general function to convert one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into another, in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need  two type </a:t>
            </a:r>
            <a:r>
              <a:rPr sz="972" spc="10" dirty="0">
                <a:latin typeface="Book Antiqua"/>
                <a:cs typeface="Book Antiqua"/>
              </a:rPr>
              <a:t>arguments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263854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template&lt; </a:t>
            </a:r>
            <a:r>
              <a:rPr sz="972" b="1" spc="15" dirty="0">
                <a:latin typeface="Book Antiqua"/>
                <a:cs typeface="Book Antiqua"/>
              </a:rPr>
              <a:t>typename </a:t>
            </a:r>
            <a:r>
              <a:rPr sz="972" b="1" spc="10" dirty="0">
                <a:latin typeface="Book Antiqua"/>
                <a:cs typeface="Book Antiqua"/>
              </a:rPr>
              <a:t>T, </a:t>
            </a:r>
            <a:r>
              <a:rPr sz="972" b="1" spc="15" dirty="0">
                <a:latin typeface="Book Antiqua"/>
                <a:cs typeface="Book Antiqua"/>
              </a:rPr>
              <a:t>typename </a:t>
            </a:r>
            <a:r>
              <a:rPr sz="972" b="1" spc="24" dirty="0">
                <a:latin typeface="Book Antiqua"/>
                <a:cs typeface="Book Antiqua"/>
              </a:rPr>
              <a:t>U </a:t>
            </a:r>
            <a:r>
              <a:rPr sz="972" b="1" spc="19" dirty="0">
                <a:latin typeface="Book Antiqua"/>
                <a:cs typeface="Book Antiqua"/>
              </a:rPr>
              <a:t>&gt;  T </a:t>
            </a:r>
            <a:r>
              <a:rPr sz="972" b="1" spc="15" dirty="0">
                <a:latin typeface="Book Antiqua"/>
                <a:cs typeface="Book Antiqua"/>
              </a:rPr>
              <a:t>my_cast( </a:t>
            </a:r>
            <a:r>
              <a:rPr sz="972" b="1" spc="24" dirty="0">
                <a:latin typeface="Book Antiqua"/>
                <a:cs typeface="Book Antiqua"/>
              </a:rPr>
              <a:t>U </a:t>
            </a:r>
            <a:r>
              <a:rPr sz="972" b="1" spc="19" dirty="0">
                <a:latin typeface="Book Antiqua"/>
                <a:cs typeface="Book Antiqua"/>
              </a:rPr>
              <a:t>u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12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 (T)u; 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24" dirty="0">
                <a:latin typeface="Book Antiqua"/>
                <a:cs typeface="Book Antiqua"/>
              </a:rPr>
              <a:t>U </a:t>
            </a:r>
            <a:r>
              <a:rPr sz="972" b="1" spc="10" dirty="0">
                <a:latin typeface="Book Antiqua"/>
                <a:cs typeface="Book Antiqua"/>
              </a:rPr>
              <a:t>type </a:t>
            </a:r>
            <a:r>
              <a:rPr sz="972" b="1" spc="15" dirty="0">
                <a:latin typeface="Book Antiqua"/>
                <a:cs typeface="Book Antiqua"/>
              </a:rPr>
              <a:t>will be </a:t>
            </a:r>
            <a:r>
              <a:rPr sz="972" b="1" spc="10" dirty="0">
                <a:latin typeface="Book Antiqua"/>
                <a:cs typeface="Book Antiqua"/>
              </a:rPr>
              <a:t>converted to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15" dirty="0">
                <a:latin typeface="Book Antiqua"/>
                <a:cs typeface="Book Antiqua"/>
              </a:rPr>
              <a:t>type and </a:t>
            </a:r>
            <a:r>
              <a:rPr sz="972" b="1" spc="10" dirty="0">
                <a:latin typeface="Book Antiqua"/>
                <a:cs typeface="Book Antiqua"/>
              </a:rPr>
              <a:t>will </a:t>
            </a:r>
            <a:r>
              <a:rPr sz="972" b="1" spc="19" dirty="0">
                <a:latin typeface="Book Antiqua"/>
                <a:cs typeface="Book Antiqua"/>
              </a:rPr>
              <a:t>be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returned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5" y="4993520"/>
            <a:ext cx="1552663" cy="46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 marR="4939">
              <a:lnSpc>
                <a:spcPct val="104000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double </a:t>
            </a:r>
            <a:r>
              <a:rPr sz="972" b="1" spc="19" dirty="0">
                <a:latin typeface="Book Antiqua"/>
                <a:cs typeface="Book Antiqua"/>
              </a:rPr>
              <a:t>d 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10.5674;  int j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my_cast( </a:t>
            </a:r>
            <a:r>
              <a:rPr sz="972" b="1" spc="19" dirty="0">
                <a:latin typeface="Book Antiqua"/>
                <a:cs typeface="Book Antiqua"/>
              </a:rPr>
              <a:t>d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7214" y="5302448"/>
            <a:ext cx="39696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5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5" y="5456541"/>
            <a:ext cx="4850606" cy="220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291"/>
            <a:r>
              <a:rPr sz="972" b="1" spc="10" dirty="0">
                <a:latin typeface="Book Antiqua"/>
                <a:cs typeface="Book Antiqua"/>
              </a:rPr>
              <a:t>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my_cast&lt; </a:t>
            </a:r>
            <a:r>
              <a:rPr sz="972" b="1" spc="10" dirty="0">
                <a:latin typeface="Book Antiqua"/>
                <a:cs typeface="Book Antiqua"/>
              </a:rPr>
              <a:t>int &gt;( </a:t>
            </a:r>
            <a:r>
              <a:rPr sz="972" b="1" spc="19" dirty="0">
                <a:latin typeface="Book Antiqua"/>
                <a:cs typeface="Book Antiqua"/>
              </a:rPr>
              <a:t>d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indent="159893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need </a:t>
            </a:r>
            <a:r>
              <a:rPr sz="972" b="1" spc="10" dirty="0">
                <a:latin typeface="Book Antiqua"/>
                <a:cs typeface="Book Antiqua"/>
              </a:rPr>
              <a:t>to explicity mention </a:t>
            </a:r>
            <a:r>
              <a:rPr sz="972" b="1" spc="15" dirty="0">
                <a:latin typeface="Book Antiqua"/>
                <a:cs typeface="Book Antiqua"/>
              </a:rPr>
              <a:t>about </a:t>
            </a:r>
            <a:r>
              <a:rPr sz="972" b="1" spc="10" dirty="0">
                <a:latin typeface="Book Antiqua"/>
                <a:cs typeface="Book Antiqua"/>
              </a:rPr>
              <a:t>type of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10" dirty="0">
                <a:latin typeface="Book Antiqua"/>
                <a:cs typeface="Book Antiqua"/>
              </a:rPr>
              <a:t>(int in this case) as </a:t>
            </a:r>
            <a:r>
              <a:rPr sz="972" b="1" spc="5" dirty="0">
                <a:latin typeface="Book Antiqua"/>
                <a:cs typeface="Book Antiqua"/>
              </a:rPr>
              <a:t>it </a:t>
            </a:r>
            <a:r>
              <a:rPr sz="972" b="1" spc="10" dirty="0">
                <a:latin typeface="Book Antiqua"/>
                <a:cs typeface="Book Antiqua"/>
              </a:rPr>
              <a:t>is used only  for</a:t>
            </a:r>
            <a:endParaRPr sz="972">
              <a:latin typeface="Book Antiqua"/>
              <a:cs typeface="Book Antiqua"/>
            </a:endParaRPr>
          </a:p>
          <a:p>
            <a:pPr marL="140138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return </a:t>
            </a:r>
            <a:r>
              <a:rPr sz="972" b="1" spc="15" dirty="0">
                <a:latin typeface="Book Antiqua"/>
                <a:cs typeface="Book Antiqua"/>
              </a:rPr>
              <a:t>type not as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parameter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33.2.</a:t>
            </a:r>
            <a:r>
              <a:rPr sz="972" b="1" spc="15" dirty="0">
                <a:latin typeface="Book Antiqua"/>
                <a:cs typeface="Book Antiqua"/>
              </a:rPr>
              <a:t>User-Defined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Types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Besides primitive types, user-defined types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also be passed as </a:t>
            </a:r>
            <a:r>
              <a:rPr sz="972" spc="15" dirty="0">
                <a:latin typeface="Book Antiqua"/>
                <a:cs typeface="Book Antiqua"/>
              </a:rPr>
              <a:t>type arguments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0" dirty="0">
                <a:latin typeface="Book Antiqua"/>
                <a:cs typeface="Book Antiqua"/>
              </a:rPr>
              <a:t>templates,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performs </a:t>
            </a:r>
            <a:r>
              <a:rPr sz="972" spc="5" dirty="0">
                <a:latin typeface="Book Antiqua"/>
                <a:cs typeface="Book Antiqua"/>
              </a:rPr>
              <a:t>static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checking to diagnose type</a:t>
            </a:r>
            <a:r>
              <a:rPr sz="972" spc="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Consider </a:t>
            </a:r>
            <a:r>
              <a:rPr sz="972" spc="10" dirty="0">
                <a:latin typeface="Book Antiqua"/>
                <a:cs typeface="Book Antiqua"/>
              </a:rPr>
              <a:t>the String class without overloaded operator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“==“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099" y="7959619"/>
            <a:ext cx="4951853" cy="140788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69"/>
              </a:lnSpc>
            </a:pPr>
            <a:r>
              <a:rPr sz="1069" spc="5" dirty="0">
                <a:latin typeface="Book Antiqua"/>
                <a:cs typeface="Book Antiqua"/>
              </a:rPr>
              <a:t>class String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char*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pStr;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15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Operator “==“ not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defined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167">
              <a:latin typeface="Times New Roman"/>
              <a:cs typeface="Times New Roman"/>
            </a:endParaRPr>
          </a:p>
          <a:p>
            <a:pPr marL="59265" marR="3363924">
              <a:lnSpc>
                <a:spcPct val="106800"/>
              </a:lnSpc>
            </a:pPr>
            <a:r>
              <a:rPr sz="1069" spc="10" dirty="0">
                <a:latin typeface="Book Antiqua"/>
                <a:cs typeface="Book Antiqua"/>
              </a:rPr>
              <a:t>template&lt; typename </a:t>
            </a:r>
            <a:r>
              <a:rPr sz="1069" spc="15" dirty="0">
                <a:latin typeface="Book Antiqua"/>
                <a:cs typeface="Book Antiqua"/>
              </a:rPr>
              <a:t>T &gt;  </a:t>
            </a:r>
            <a:r>
              <a:rPr sz="1069" spc="10" dirty="0">
                <a:latin typeface="Book Antiqua"/>
                <a:cs typeface="Book Antiqua"/>
              </a:rPr>
              <a:t>bool </a:t>
            </a:r>
            <a:r>
              <a:rPr sz="1069" spc="5" dirty="0">
                <a:latin typeface="Book Antiqua"/>
                <a:cs typeface="Book Antiqua"/>
              </a:rPr>
              <a:t>isEqual( </a:t>
            </a: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5" dirty="0">
                <a:latin typeface="Book Antiqua"/>
                <a:cs typeface="Book Antiqua"/>
              </a:rPr>
              <a:t>x, </a:t>
            </a:r>
            <a:r>
              <a:rPr sz="1069" spc="15" dirty="0">
                <a:latin typeface="Book Antiqua"/>
                <a:cs typeface="Book Antiqua"/>
              </a:rPr>
              <a:t>T y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668466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122200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 algn="just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return </a:t>
            </a:r>
            <a:r>
              <a:rPr sz="1069" spc="5" dirty="0">
                <a:latin typeface="Book Antiqua"/>
                <a:cs typeface="Book Antiqua"/>
              </a:rPr>
              <a:t>( </a:t>
            </a:r>
            <a:r>
              <a:rPr sz="1069" spc="15" dirty="0">
                <a:latin typeface="Book Antiqua"/>
                <a:cs typeface="Book Antiqua"/>
              </a:rPr>
              <a:t>x </a:t>
            </a:r>
            <a:r>
              <a:rPr sz="1069" spc="19" dirty="0">
                <a:latin typeface="Book Antiqua"/>
                <a:cs typeface="Book Antiqua"/>
              </a:rPr>
              <a:t>== </a:t>
            </a:r>
            <a:r>
              <a:rPr sz="1069" spc="15" dirty="0">
                <a:latin typeface="Book Antiqua"/>
                <a:cs typeface="Book Antiqua"/>
              </a:rPr>
              <a:t>y</a:t>
            </a:r>
            <a:r>
              <a:rPr sz="1069" spc="-111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main()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marR="2636689" algn="just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String </a:t>
            </a:r>
            <a:r>
              <a:rPr sz="1069" spc="10" dirty="0">
                <a:latin typeface="Book Antiqua"/>
                <a:cs typeface="Book Antiqua"/>
              </a:rPr>
              <a:t>s1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“xyz”, s2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“xyz”;  isEqual( s1, s2 </a:t>
            </a:r>
            <a:r>
              <a:rPr sz="1069" spc="5" dirty="0">
                <a:latin typeface="Book Antiqua"/>
                <a:cs typeface="Book Antiqua"/>
              </a:rPr>
              <a:t>); </a:t>
            </a:r>
            <a:r>
              <a:rPr sz="1069" spc="10" dirty="0">
                <a:latin typeface="Book Antiqua"/>
                <a:cs typeface="Book Antiqua"/>
              </a:rPr>
              <a:t>// Error!  return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2890344"/>
            <a:ext cx="4850606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use </a:t>
            </a:r>
            <a:r>
              <a:rPr sz="972" spc="10" dirty="0">
                <a:latin typeface="Book Antiqua"/>
                <a:cs typeface="Book Antiqua"/>
              </a:rPr>
              <a:t>String class objects as </a:t>
            </a:r>
            <a:r>
              <a:rPr sz="972" spc="15" dirty="0">
                <a:latin typeface="Book Antiqua"/>
                <a:cs typeface="Book Antiqua"/>
              </a:rPr>
              <a:t>arguments </a:t>
            </a:r>
            <a:r>
              <a:rPr sz="972" spc="10" dirty="0">
                <a:latin typeface="Book Antiqua"/>
                <a:cs typeface="Book Antiqua"/>
              </a:rPr>
              <a:t>to template function </a:t>
            </a:r>
            <a:r>
              <a:rPr sz="972" b="1" spc="10" dirty="0">
                <a:latin typeface="Book Antiqua"/>
                <a:cs typeface="Book Antiqua"/>
              </a:rPr>
              <a:t>isEqual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in  this </a:t>
            </a:r>
            <a:r>
              <a:rPr sz="972" spc="15" dirty="0">
                <a:latin typeface="Book Antiqua"/>
                <a:cs typeface="Book Antiqua"/>
              </a:rPr>
              <a:t>case we should have defined </a:t>
            </a:r>
            <a:r>
              <a:rPr sz="972" spc="10" dirty="0">
                <a:latin typeface="Book Antiqua"/>
                <a:cs typeface="Book Antiqua"/>
              </a:rPr>
              <a:t>overloaded </a:t>
            </a:r>
            <a:r>
              <a:rPr sz="972" spc="15" dirty="0">
                <a:latin typeface="Book Antiqua"/>
                <a:cs typeface="Book Antiqua"/>
              </a:rPr>
              <a:t>== </a:t>
            </a:r>
            <a:r>
              <a:rPr sz="972" spc="10" dirty="0">
                <a:latin typeface="Book Antiqua"/>
                <a:cs typeface="Book Antiqua"/>
              </a:rPr>
              <a:t>operator for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10" dirty="0">
                <a:latin typeface="Book Antiqua"/>
                <a:cs typeface="Book Antiqua"/>
              </a:rPr>
              <a:t>string class as  friend function because this operator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being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b="1" spc="10" dirty="0">
                <a:latin typeface="Book Antiqua"/>
                <a:cs typeface="Book Antiqua"/>
              </a:rPr>
              <a:t>isEqual</a:t>
            </a:r>
            <a:r>
              <a:rPr sz="972" b="1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3539438"/>
            <a:ext cx="4951853" cy="351711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class String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char*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pStr;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  <a:tabLst>
                <a:tab pos="2148985" algn="l"/>
              </a:tabLst>
            </a:pPr>
            <a:r>
              <a:rPr sz="1069" spc="5" dirty="0">
                <a:latin typeface="Book Antiqua"/>
                <a:cs typeface="Book Antiqua"/>
              </a:rPr>
              <a:t>friend </a:t>
            </a:r>
            <a:r>
              <a:rPr sz="1069" spc="10" dirty="0">
                <a:latin typeface="Book Antiqua"/>
                <a:cs typeface="Book Antiqua"/>
              </a:rPr>
              <a:t>bool</a:t>
            </a:r>
            <a:r>
              <a:rPr sz="1069" spc="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operator</a:t>
            </a:r>
            <a:r>
              <a:rPr sz="1069" spc="1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==(	const String&amp;, </a:t>
            </a:r>
            <a:r>
              <a:rPr sz="1069" spc="5" dirty="0">
                <a:latin typeface="Book Antiqua"/>
                <a:cs typeface="Book Antiqua"/>
              </a:rPr>
              <a:t>const </a:t>
            </a:r>
            <a:r>
              <a:rPr sz="1069" spc="10" dirty="0">
                <a:latin typeface="Book Antiqua"/>
                <a:cs typeface="Book Antiqua"/>
              </a:rPr>
              <a:t>String&amp;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477827" marR="1629796" indent="-417944">
              <a:lnSpc>
                <a:spcPct val="105900"/>
              </a:lnSpc>
            </a:pPr>
            <a:r>
              <a:rPr sz="1069" spc="10" dirty="0">
                <a:latin typeface="Book Antiqua"/>
                <a:cs typeface="Book Antiqua"/>
              </a:rPr>
              <a:t>bool operator ==( const String&amp; </a:t>
            </a:r>
            <a:r>
              <a:rPr sz="1069" spc="5" dirty="0">
                <a:latin typeface="Book Antiqua"/>
                <a:cs typeface="Book Antiqua"/>
              </a:rPr>
              <a:t>x, const </a:t>
            </a:r>
            <a:r>
              <a:rPr sz="1069" spc="10" dirty="0">
                <a:latin typeface="Book Antiqua"/>
                <a:cs typeface="Book Antiqua"/>
              </a:rPr>
              <a:t>String&amp; </a:t>
            </a:r>
            <a:r>
              <a:rPr sz="1069" spc="15" dirty="0">
                <a:latin typeface="Book Antiqua"/>
                <a:cs typeface="Book Antiqua"/>
              </a:rPr>
              <a:t>y </a:t>
            </a:r>
            <a:r>
              <a:rPr sz="1069" spc="5" dirty="0">
                <a:latin typeface="Book Antiqua"/>
                <a:cs typeface="Book Antiqua"/>
              </a:rPr>
              <a:t>) {  </a:t>
            </a:r>
            <a:r>
              <a:rPr sz="1069" spc="10" dirty="0">
                <a:latin typeface="Book Antiqua"/>
                <a:cs typeface="Book Antiqua"/>
              </a:rPr>
              <a:t>return </a:t>
            </a:r>
            <a:r>
              <a:rPr sz="1069" spc="5" dirty="0">
                <a:latin typeface="Book Antiqua"/>
                <a:cs typeface="Book Antiqua"/>
              </a:rPr>
              <a:t>strcmp(x.pStr, y.pStr) </a:t>
            </a:r>
            <a:r>
              <a:rPr sz="1069" spc="15" dirty="0">
                <a:latin typeface="Book Antiqua"/>
                <a:cs typeface="Book Antiqua"/>
              </a:rPr>
              <a:t>==</a:t>
            </a:r>
            <a:r>
              <a:rPr sz="1069" spc="-10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59882" marR="3363924">
              <a:lnSpc>
                <a:spcPct val="105900"/>
              </a:lnSpc>
            </a:pPr>
            <a:r>
              <a:rPr sz="1069" spc="10" dirty="0">
                <a:latin typeface="Book Antiqua"/>
                <a:cs typeface="Book Antiqua"/>
              </a:rPr>
              <a:t>template&lt; typename </a:t>
            </a:r>
            <a:r>
              <a:rPr sz="1069" spc="15" dirty="0">
                <a:latin typeface="Book Antiqua"/>
                <a:cs typeface="Book Antiqua"/>
              </a:rPr>
              <a:t>T &gt;  </a:t>
            </a:r>
            <a:r>
              <a:rPr sz="1069" spc="10" dirty="0">
                <a:latin typeface="Book Antiqua"/>
                <a:cs typeface="Book Antiqua"/>
              </a:rPr>
              <a:t>bool </a:t>
            </a:r>
            <a:r>
              <a:rPr sz="1069" spc="5" dirty="0">
                <a:latin typeface="Book Antiqua"/>
                <a:cs typeface="Book Antiqua"/>
              </a:rPr>
              <a:t>isEqual( </a:t>
            </a: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5" dirty="0">
                <a:latin typeface="Book Antiqua"/>
                <a:cs typeface="Book Antiqua"/>
              </a:rPr>
              <a:t>x, </a:t>
            </a:r>
            <a:r>
              <a:rPr sz="1069" spc="15" dirty="0">
                <a:latin typeface="Book Antiqua"/>
                <a:cs typeface="Book Antiqua"/>
              </a:rPr>
              <a:t>T y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return </a:t>
            </a:r>
            <a:r>
              <a:rPr sz="1069" spc="5" dirty="0">
                <a:latin typeface="Book Antiqua"/>
                <a:cs typeface="Book Antiqua"/>
              </a:rPr>
              <a:t>( </a:t>
            </a:r>
            <a:r>
              <a:rPr sz="1069" spc="15" dirty="0">
                <a:latin typeface="Book Antiqua"/>
                <a:cs typeface="Book Antiqua"/>
              </a:rPr>
              <a:t>x </a:t>
            </a:r>
            <a:r>
              <a:rPr sz="1069" spc="19" dirty="0">
                <a:latin typeface="Book Antiqua"/>
                <a:cs typeface="Book Antiqua"/>
              </a:rPr>
              <a:t>== </a:t>
            </a:r>
            <a:r>
              <a:rPr sz="1069" spc="15" dirty="0">
                <a:latin typeface="Book Antiqua"/>
                <a:cs typeface="Book Antiqua"/>
              </a:rPr>
              <a:t>y</a:t>
            </a:r>
            <a:r>
              <a:rPr sz="1069" spc="-107" dirty="0">
                <a:latin typeface="Book Antiqua"/>
                <a:cs typeface="Book Antiqua"/>
              </a:rPr>
              <a:t> </a:t>
            </a:r>
            <a:r>
              <a:rPr sz="1069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59882"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main()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marR="2665087">
              <a:lnSpc>
                <a:spcPct val="106100"/>
              </a:lnSpc>
              <a:spcBef>
                <a:spcPts val="10"/>
              </a:spcBef>
              <a:tabLst>
                <a:tab pos="1732276" algn="l"/>
              </a:tabLst>
            </a:pPr>
            <a:r>
              <a:rPr sz="1069" spc="5" dirty="0">
                <a:latin typeface="Book Antiqua"/>
                <a:cs typeface="Book Antiqua"/>
              </a:rPr>
              <a:t>String </a:t>
            </a:r>
            <a:r>
              <a:rPr sz="1069" spc="10" dirty="0">
                <a:latin typeface="Book Antiqua"/>
                <a:cs typeface="Book Antiqua"/>
              </a:rPr>
              <a:t>s1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“xyz”, s2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“xyz”;  isEqual( s1, s2 </a:t>
            </a:r>
            <a:r>
              <a:rPr sz="1069" spc="5" dirty="0">
                <a:latin typeface="Book Antiqua"/>
                <a:cs typeface="Book Antiqua"/>
              </a:rPr>
              <a:t>);	</a:t>
            </a:r>
            <a:r>
              <a:rPr sz="1069" spc="10" dirty="0">
                <a:latin typeface="Book Antiqua"/>
                <a:cs typeface="Book Antiqua"/>
              </a:rPr>
              <a:t>//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19" dirty="0">
                <a:latin typeface="Book Antiqua"/>
                <a:cs typeface="Book Antiqua"/>
              </a:rPr>
              <a:t>OK </a:t>
            </a:r>
            <a:r>
              <a:rPr sz="1069" spc="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7342010"/>
            <a:ext cx="4851841" cy="1433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33.3.</a:t>
            </a:r>
            <a:r>
              <a:rPr sz="972" b="1" spc="15" dirty="0">
                <a:latin typeface="Book Antiqua"/>
                <a:cs typeface="Book Antiqua"/>
              </a:rPr>
              <a:t>Overloading </a:t>
            </a:r>
            <a:r>
              <a:rPr sz="972" b="1" spc="10" dirty="0">
                <a:latin typeface="Book Antiqua"/>
                <a:cs typeface="Book Antiqua"/>
              </a:rPr>
              <a:t>vs.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0" dirty="0">
                <a:latin typeface="Book Antiqua"/>
                <a:cs typeface="Book Antiqua"/>
              </a:rPr>
              <a:t>templates </a:t>
            </a:r>
            <a:r>
              <a:rPr sz="972" spc="15" dirty="0">
                <a:latin typeface="Book Antiqua"/>
                <a:cs typeface="Book Antiqua"/>
              </a:rPr>
              <a:t>are used when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want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exactly </a:t>
            </a:r>
            <a:r>
              <a:rPr sz="972" spc="5" dirty="0">
                <a:latin typeface="Book Antiqua"/>
                <a:cs typeface="Book Antiqua"/>
              </a:rPr>
              <a:t>identical </a:t>
            </a:r>
            <a:r>
              <a:rPr sz="972" spc="10" dirty="0">
                <a:latin typeface="Book Antiqua"/>
                <a:cs typeface="Book Antiqua"/>
              </a:rPr>
              <a:t>operations on  different data types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 function templates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not change implementation 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to data </a:t>
            </a:r>
            <a:r>
              <a:rPr sz="972" spc="15" dirty="0">
                <a:latin typeface="Book Antiqua"/>
                <a:cs typeface="Book Antiqua"/>
              </a:rPr>
              <a:t>type however we can </a:t>
            </a:r>
            <a:r>
              <a:rPr sz="972" spc="10" dirty="0">
                <a:latin typeface="Book Antiqua"/>
                <a:cs typeface="Book Antiqua"/>
              </a:rPr>
              <a:t>specialize implementation for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particular data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In case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similar operations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different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types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need   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overloading.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of function overloading, </a:t>
            </a:r>
            <a:r>
              <a:rPr sz="972" spc="15" dirty="0">
                <a:latin typeface="Book Antiqua"/>
                <a:cs typeface="Book Antiqua"/>
              </a:rPr>
              <a:t>we can </a:t>
            </a:r>
            <a:r>
              <a:rPr sz="972" spc="10" dirty="0">
                <a:latin typeface="Book Antiqua"/>
                <a:cs typeface="Book Antiqua"/>
              </a:rPr>
              <a:t>give similar </a:t>
            </a:r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10" dirty="0">
                <a:latin typeface="Book Antiqua"/>
                <a:cs typeface="Book Antiqua"/>
              </a:rPr>
              <a:t>slightly  </a:t>
            </a:r>
            <a:r>
              <a:rPr sz="972" spc="5" dirty="0">
                <a:latin typeface="Book Antiqua"/>
                <a:cs typeface="Book Antiqua"/>
              </a:rPr>
              <a:t>different </a:t>
            </a:r>
            <a:r>
              <a:rPr sz="972" spc="10" dirty="0">
                <a:latin typeface="Book Antiqua"/>
                <a:cs typeface="Book Antiqua"/>
              </a:rPr>
              <a:t>implementation for </a:t>
            </a: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data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4569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0506" y="2311875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090506" y="249115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093099" y="2309282"/>
            <a:ext cx="0" cy="2962099"/>
          </a:xfrm>
          <a:custGeom>
            <a:avLst/>
            <a:gdLst/>
            <a:ahLst/>
            <a:cxnLst/>
            <a:rect l="l" t="t" r="r" b="b"/>
            <a:pathLst>
              <a:path h="3046729">
                <a:moveTo>
                  <a:pt x="0" y="0"/>
                </a:moveTo>
                <a:lnTo>
                  <a:pt x="0" y="3046476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90506" y="5268541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044458" y="2309282"/>
            <a:ext cx="0" cy="2962099"/>
          </a:xfrm>
          <a:custGeom>
            <a:avLst/>
            <a:gdLst/>
            <a:ahLst/>
            <a:cxnLst/>
            <a:rect l="l" t="t" r="r" b="b"/>
            <a:pathLst>
              <a:path h="3046729">
                <a:moveTo>
                  <a:pt x="0" y="0"/>
                </a:moveTo>
                <a:lnTo>
                  <a:pt x="0" y="3046476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090506" y="5433006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1143352" y="1347188"/>
            <a:ext cx="4851841" cy="59336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Book Antiqua"/>
                <a:cs typeface="Book Antiqua"/>
              </a:rPr>
              <a:t>Example: Overloading </a:t>
            </a:r>
            <a:r>
              <a:rPr sz="972" b="1" spc="10" dirty="0">
                <a:latin typeface="Book Antiqua"/>
                <a:cs typeface="Book Antiqua"/>
              </a:rPr>
              <a:t>vs.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118">
              <a:latin typeface="Times New Roman"/>
              <a:cs typeface="Times New Roman"/>
            </a:endParaRPr>
          </a:p>
          <a:p>
            <a:pPr marL="430908" marR="4939" indent="-209898">
              <a:lnSpc>
                <a:spcPct val="106500"/>
              </a:lnSpc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‘+’ </a:t>
            </a:r>
            <a:r>
              <a:rPr sz="972" spc="15" dirty="0">
                <a:latin typeface="Book Antiqua"/>
                <a:cs typeface="Book Antiqua"/>
              </a:rPr>
              <a:t>operator </a:t>
            </a:r>
            <a:r>
              <a:rPr sz="972" spc="10" dirty="0">
                <a:latin typeface="Book Antiqua"/>
                <a:cs typeface="Book Antiqua"/>
              </a:rPr>
              <a:t>is </a:t>
            </a:r>
            <a:r>
              <a:rPr sz="972" b="1" spc="10" dirty="0">
                <a:latin typeface="Book Antiqua"/>
                <a:cs typeface="Book Antiqua"/>
              </a:rPr>
              <a:t>overloaded </a:t>
            </a:r>
            <a:r>
              <a:rPr sz="972" spc="10" dirty="0">
                <a:latin typeface="Book Antiqua"/>
                <a:cs typeface="Book Antiqua"/>
              </a:rPr>
              <a:t>for different types of opeerands (different  implementation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each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case).</a:t>
            </a:r>
            <a:endParaRPr sz="972">
              <a:latin typeface="Book Antiqua"/>
              <a:cs typeface="Book Antiqua"/>
            </a:endParaRPr>
          </a:p>
          <a:p>
            <a:pPr marL="430908" indent="-209898">
              <a:spcBef>
                <a:spcPts val="131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function </a:t>
            </a:r>
            <a:r>
              <a:rPr sz="972" spc="15" dirty="0">
                <a:latin typeface="Book Antiqua"/>
                <a:cs typeface="Book Antiqua"/>
              </a:rPr>
              <a:t>template </a:t>
            </a:r>
            <a:r>
              <a:rPr sz="972" spc="10" dirty="0">
                <a:latin typeface="Book Antiqua"/>
                <a:cs typeface="Book Antiqua"/>
              </a:rPr>
              <a:t>can calculate </a:t>
            </a:r>
            <a:r>
              <a:rPr sz="972" b="1" spc="19" dirty="0">
                <a:latin typeface="Book Antiqua"/>
                <a:cs typeface="Book Antiqua"/>
              </a:rPr>
              <a:t>sum </a:t>
            </a:r>
            <a:r>
              <a:rPr sz="972" spc="10" dirty="0">
                <a:latin typeface="Book Antiqua"/>
                <a:cs typeface="Book Antiqua"/>
              </a:rPr>
              <a:t>of array of </a:t>
            </a:r>
            <a:r>
              <a:rPr sz="972" spc="19" dirty="0">
                <a:latin typeface="Book Antiqua"/>
                <a:cs typeface="Book Antiqua"/>
              </a:rPr>
              <a:t>many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/>
            <a:r>
              <a:rPr sz="1069" spc="10" dirty="0">
                <a:latin typeface="Book Antiqua"/>
                <a:cs typeface="Book Antiqua"/>
              </a:rPr>
              <a:t>Function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Overloading</a:t>
            </a:r>
            <a:endParaRPr sz="1069">
              <a:latin typeface="Book Antiqua"/>
              <a:cs typeface="Book Antiqua"/>
            </a:endParaRPr>
          </a:p>
          <a:p>
            <a:pPr marL="430291" marR="1208148" indent="-418561">
              <a:lnSpc>
                <a:spcPct val="105900"/>
              </a:lnSpc>
              <a:spcBef>
                <a:spcPts val="53"/>
              </a:spcBef>
              <a:tabLst>
                <a:tab pos="2520010" algn="l"/>
              </a:tabLst>
            </a:pPr>
            <a:r>
              <a:rPr sz="1069" spc="5" dirty="0">
                <a:latin typeface="Book Antiqua"/>
                <a:cs typeface="Book Antiqua"/>
              </a:rPr>
              <a:t>String </a:t>
            </a:r>
            <a:r>
              <a:rPr sz="1069" spc="10" dirty="0">
                <a:latin typeface="Book Antiqua"/>
                <a:cs typeface="Book Antiqua"/>
              </a:rPr>
              <a:t>operator +( const</a:t>
            </a:r>
            <a:r>
              <a:rPr sz="1069" spc="1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String&amp;</a:t>
            </a:r>
            <a:r>
              <a:rPr sz="1069" spc="15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x,	</a:t>
            </a:r>
            <a:r>
              <a:rPr sz="1069" spc="10" dirty="0">
                <a:latin typeface="Book Antiqua"/>
                <a:cs typeface="Book Antiqua"/>
              </a:rPr>
              <a:t>const String&amp; </a:t>
            </a:r>
            <a:r>
              <a:rPr sz="1069" spc="15" dirty="0">
                <a:latin typeface="Book Antiqua"/>
                <a:cs typeface="Book Antiqua"/>
              </a:rPr>
              <a:t>y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1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  </a:t>
            </a:r>
            <a:r>
              <a:rPr sz="1069" spc="10" dirty="0">
                <a:latin typeface="Book Antiqua"/>
                <a:cs typeface="Book Antiqua"/>
              </a:rPr>
              <a:t>String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tmp;</a:t>
            </a:r>
            <a:endParaRPr sz="1069">
              <a:latin typeface="Book Antiqua"/>
              <a:cs typeface="Book Antiqua"/>
            </a:endParaRPr>
          </a:p>
          <a:p>
            <a:pPr marL="430291" marR="990225">
              <a:lnSpc>
                <a:spcPct val="106400"/>
              </a:lnSpc>
            </a:pPr>
            <a:r>
              <a:rPr sz="1069" spc="5" dirty="0">
                <a:latin typeface="Book Antiqua"/>
                <a:cs typeface="Book Antiqua"/>
              </a:rPr>
              <a:t>tmp.pStr </a:t>
            </a:r>
            <a:r>
              <a:rPr sz="1069" spc="15" dirty="0">
                <a:latin typeface="Book Antiqua"/>
                <a:cs typeface="Book Antiqua"/>
              </a:rPr>
              <a:t>= new </a:t>
            </a:r>
            <a:r>
              <a:rPr sz="1069" spc="5" dirty="0">
                <a:latin typeface="Book Antiqua"/>
                <a:cs typeface="Book Antiqua"/>
              </a:rPr>
              <a:t>char[strlen(x.pStr) </a:t>
            </a:r>
            <a:r>
              <a:rPr sz="1069" spc="15" dirty="0">
                <a:latin typeface="Book Antiqua"/>
                <a:cs typeface="Book Antiqua"/>
              </a:rPr>
              <a:t>+ </a:t>
            </a:r>
            <a:r>
              <a:rPr sz="1069" spc="10" dirty="0">
                <a:latin typeface="Book Antiqua"/>
                <a:cs typeface="Book Antiqua"/>
              </a:rPr>
              <a:t>strlen(y.pStr) </a:t>
            </a:r>
            <a:r>
              <a:rPr sz="1069" spc="15" dirty="0">
                <a:latin typeface="Book Antiqua"/>
                <a:cs typeface="Book Antiqua"/>
              </a:rPr>
              <a:t>+ </a:t>
            </a:r>
            <a:r>
              <a:rPr sz="1069" spc="10" dirty="0">
                <a:latin typeface="Book Antiqua"/>
                <a:cs typeface="Book Antiqua"/>
              </a:rPr>
              <a:t>1 </a:t>
            </a:r>
            <a:r>
              <a:rPr sz="1069" dirty="0">
                <a:latin typeface="Book Antiqua"/>
                <a:cs typeface="Book Antiqua"/>
              </a:rPr>
              <a:t>];  </a:t>
            </a:r>
            <a:r>
              <a:rPr sz="1069" spc="5" dirty="0">
                <a:latin typeface="Book Antiqua"/>
                <a:cs typeface="Book Antiqua"/>
              </a:rPr>
              <a:t>strcpy( </a:t>
            </a:r>
            <a:r>
              <a:rPr sz="1069" spc="10" dirty="0">
                <a:latin typeface="Book Antiqua"/>
                <a:cs typeface="Book Antiqua"/>
              </a:rPr>
              <a:t>tmp.pStr, x.pStr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430291" marR="2894123">
              <a:lnSpc>
                <a:spcPct val="105900"/>
              </a:lnSpc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strcat( </a:t>
            </a:r>
            <a:r>
              <a:rPr sz="1069" spc="10" dirty="0">
                <a:latin typeface="Book Antiqua"/>
                <a:cs typeface="Book Antiqua"/>
              </a:rPr>
              <a:t>tmp.pStr, </a:t>
            </a:r>
            <a:r>
              <a:rPr sz="1069" spc="5" dirty="0">
                <a:latin typeface="Book Antiqua"/>
                <a:cs typeface="Book Antiqua"/>
              </a:rPr>
              <a:t>y.pStr </a:t>
            </a:r>
            <a:r>
              <a:rPr sz="1069" dirty="0">
                <a:latin typeface="Book Antiqua"/>
                <a:cs typeface="Book Antiqua"/>
              </a:rPr>
              <a:t>); 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tmp;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430291" marR="1495832" indent="-418561">
              <a:lnSpc>
                <a:spcPct val="105900"/>
              </a:lnSpc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String </a:t>
            </a:r>
            <a:r>
              <a:rPr sz="1069" spc="10" dirty="0">
                <a:latin typeface="Book Antiqua"/>
                <a:cs typeface="Book Antiqua"/>
              </a:rPr>
              <a:t>operator +( const char * </a:t>
            </a:r>
            <a:r>
              <a:rPr sz="1069" spc="5" dirty="0">
                <a:latin typeface="Book Antiqua"/>
                <a:cs typeface="Book Antiqua"/>
              </a:rPr>
              <a:t>str1, const </a:t>
            </a:r>
            <a:r>
              <a:rPr sz="1069" spc="10" dirty="0">
                <a:latin typeface="Book Antiqua"/>
                <a:cs typeface="Book Antiqua"/>
              </a:rPr>
              <a:t>String&amp; </a:t>
            </a:r>
            <a:r>
              <a:rPr sz="1069" spc="15" dirty="0">
                <a:latin typeface="Book Antiqua"/>
                <a:cs typeface="Book Antiqua"/>
              </a:rPr>
              <a:t>y </a:t>
            </a:r>
            <a:r>
              <a:rPr sz="1069" spc="5" dirty="0">
                <a:latin typeface="Book Antiqua"/>
                <a:cs typeface="Book Antiqua"/>
              </a:rPr>
              <a:t>) {  </a:t>
            </a:r>
            <a:r>
              <a:rPr sz="1069" spc="10" dirty="0">
                <a:latin typeface="Book Antiqua"/>
                <a:cs typeface="Book Antiqua"/>
              </a:rPr>
              <a:t>String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tmp;</a:t>
            </a:r>
            <a:endParaRPr sz="1069">
              <a:latin typeface="Book Antiqua"/>
              <a:cs typeface="Book Antiqua"/>
            </a:endParaRPr>
          </a:p>
          <a:p>
            <a:pPr marL="430291" marR="1090235">
              <a:lnSpc>
                <a:spcPct val="1059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tmp.pStr </a:t>
            </a:r>
            <a:r>
              <a:rPr sz="1069" spc="15" dirty="0">
                <a:latin typeface="Book Antiqua"/>
                <a:cs typeface="Book Antiqua"/>
              </a:rPr>
              <a:t>= new </a:t>
            </a:r>
            <a:r>
              <a:rPr sz="1069" spc="5" dirty="0">
                <a:latin typeface="Book Antiqua"/>
                <a:cs typeface="Book Antiqua"/>
              </a:rPr>
              <a:t>char[ strlen(str1) </a:t>
            </a:r>
            <a:r>
              <a:rPr sz="1069" spc="15" dirty="0">
                <a:latin typeface="Book Antiqua"/>
                <a:cs typeface="Book Antiqua"/>
              </a:rPr>
              <a:t>+ </a:t>
            </a:r>
            <a:r>
              <a:rPr sz="1069" spc="5" dirty="0">
                <a:latin typeface="Book Antiqua"/>
                <a:cs typeface="Book Antiqua"/>
              </a:rPr>
              <a:t>strlen(y.pStr) </a:t>
            </a:r>
            <a:r>
              <a:rPr sz="1069" spc="15" dirty="0">
                <a:latin typeface="Book Antiqua"/>
                <a:cs typeface="Book Antiqua"/>
              </a:rPr>
              <a:t>+ </a:t>
            </a:r>
            <a:r>
              <a:rPr sz="1069" spc="10" dirty="0">
                <a:latin typeface="Book Antiqua"/>
                <a:cs typeface="Book Antiqua"/>
              </a:rPr>
              <a:t>1 </a:t>
            </a:r>
            <a:r>
              <a:rPr sz="1069" dirty="0">
                <a:latin typeface="Book Antiqua"/>
                <a:cs typeface="Book Antiqua"/>
              </a:rPr>
              <a:t>];  </a:t>
            </a:r>
            <a:r>
              <a:rPr sz="1069" spc="10" dirty="0">
                <a:latin typeface="Book Antiqua"/>
                <a:cs typeface="Book Antiqua"/>
              </a:rPr>
              <a:t>strcpy( tmp.pStr, </a:t>
            </a:r>
            <a:r>
              <a:rPr sz="1069" spc="5" dirty="0">
                <a:latin typeface="Book Antiqua"/>
                <a:cs typeface="Book Antiqua"/>
              </a:rPr>
              <a:t>str1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430291" marR="2894123">
              <a:lnSpc>
                <a:spcPts val="1371"/>
              </a:lnSpc>
              <a:spcBef>
                <a:spcPts val="53"/>
              </a:spcBef>
            </a:pPr>
            <a:r>
              <a:rPr sz="1069" spc="5" dirty="0">
                <a:latin typeface="Book Antiqua"/>
                <a:cs typeface="Book Antiqua"/>
              </a:rPr>
              <a:t>strcat( </a:t>
            </a:r>
            <a:r>
              <a:rPr sz="1069" spc="10" dirty="0">
                <a:latin typeface="Book Antiqua"/>
                <a:cs typeface="Book Antiqua"/>
              </a:rPr>
              <a:t>tmp.pStr, </a:t>
            </a:r>
            <a:r>
              <a:rPr sz="1069" spc="5" dirty="0">
                <a:latin typeface="Book Antiqua"/>
                <a:cs typeface="Book Antiqua"/>
              </a:rPr>
              <a:t>y.pStr </a:t>
            </a:r>
            <a:r>
              <a:rPr sz="1069" dirty="0">
                <a:latin typeface="Book Antiqua"/>
                <a:cs typeface="Book Antiqua"/>
              </a:rPr>
              <a:t>); 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tmp;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2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3641112">
              <a:lnSpc>
                <a:spcPct val="110000"/>
              </a:lnSpc>
            </a:pPr>
            <a:r>
              <a:rPr sz="1069" spc="10" dirty="0">
                <a:latin typeface="Book Antiqua"/>
                <a:cs typeface="Book Antiqua"/>
              </a:rPr>
              <a:t>Templates  template&lt; class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430291" marR="3191684" indent="-418561">
              <a:lnSpc>
                <a:spcPts val="1361"/>
              </a:lnSpc>
              <a:spcBef>
                <a:spcPts val="53"/>
              </a:spcBef>
            </a:pP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10" dirty="0">
                <a:latin typeface="Book Antiqua"/>
                <a:cs typeface="Book Antiqua"/>
              </a:rPr>
              <a:t>sum( T* array, </a:t>
            </a:r>
            <a:r>
              <a:rPr sz="1069" spc="5" dirty="0">
                <a:latin typeface="Book Antiqua"/>
                <a:cs typeface="Book Antiqua"/>
              </a:rPr>
              <a:t>int size ) {  </a:t>
            </a:r>
            <a:r>
              <a:rPr sz="1069" spc="15" dirty="0">
                <a:latin typeface="Book Antiqua"/>
                <a:cs typeface="Book Antiqua"/>
              </a:rPr>
              <a:t>T sum =</a:t>
            </a:r>
            <a:r>
              <a:rPr sz="1069" spc="-102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848235" marR="2657061" indent="-417944">
              <a:lnSpc>
                <a:spcPct val="105900"/>
              </a:lnSpc>
            </a:pPr>
            <a:r>
              <a:rPr sz="1069" spc="5" dirty="0">
                <a:latin typeface="Book Antiqua"/>
                <a:cs typeface="Book Antiqua"/>
              </a:rPr>
              <a:t>for (int i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5" dirty="0">
                <a:latin typeface="Book Antiqua"/>
                <a:cs typeface="Book Antiqua"/>
              </a:rPr>
              <a:t>0; 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5" dirty="0">
                <a:latin typeface="Book Antiqua"/>
                <a:cs typeface="Book Antiqua"/>
              </a:rPr>
              <a:t>size; i++)  </a:t>
            </a:r>
            <a:r>
              <a:rPr sz="1069" spc="15" dirty="0">
                <a:latin typeface="Book Antiqua"/>
                <a:cs typeface="Book Antiqua"/>
              </a:rPr>
              <a:t>sum = sum +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array[i];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430291"/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sum;</a:t>
            </a:r>
            <a:endParaRPr sz="1069">
              <a:latin typeface="Book Antiqua"/>
              <a:cs typeface="Book Antiqua"/>
            </a:endParaRPr>
          </a:p>
          <a:p>
            <a:pPr marL="12347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0506" y="5612289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093099" y="5430413"/>
            <a:ext cx="0" cy="1923697"/>
          </a:xfrm>
          <a:custGeom>
            <a:avLst/>
            <a:gdLst/>
            <a:ahLst/>
            <a:cxnLst/>
            <a:rect l="l" t="t" r="r" b="b"/>
            <a:pathLst>
              <a:path h="1978659">
                <a:moveTo>
                  <a:pt x="0" y="0"/>
                </a:moveTo>
                <a:lnTo>
                  <a:pt x="0" y="1978152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090506" y="7350653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6044458" y="5430413"/>
            <a:ext cx="0" cy="1923697"/>
          </a:xfrm>
          <a:custGeom>
            <a:avLst/>
            <a:gdLst/>
            <a:ahLst/>
            <a:cxnLst/>
            <a:rect l="l" t="t" r="r" b="b"/>
            <a:pathLst>
              <a:path h="1978659">
                <a:moveTo>
                  <a:pt x="0" y="0"/>
                </a:moveTo>
                <a:lnTo>
                  <a:pt x="0" y="197815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1143352" y="7663533"/>
            <a:ext cx="4851841" cy="1582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33.4.</a:t>
            </a:r>
            <a:r>
              <a:rPr sz="972" b="1" spc="15" dirty="0">
                <a:latin typeface="Book Antiqua"/>
                <a:cs typeface="Book Antiqua"/>
              </a:rPr>
              <a:t>Template Arguments as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Policy: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change </a:t>
            </a:r>
            <a:r>
              <a:rPr sz="972" spc="15" dirty="0">
                <a:latin typeface="Book Antiqua"/>
                <a:cs typeface="Book Antiqua"/>
              </a:rPr>
              <a:t>behaviour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template using template parameter. </a:t>
            </a:r>
            <a:r>
              <a:rPr sz="972" spc="24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pass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template argument to enforce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rule (policy). 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see the </a:t>
            </a:r>
            <a:r>
              <a:rPr sz="972" spc="15" dirty="0">
                <a:latin typeface="Book Antiqua"/>
                <a:cs typeface="Book Antiqua"/>
              </a:rPr>
              <a:t>problem  </a:t>
            </a:r>
            <a:r>
              <a:rPr sz="972" spc="10" dirty="0">
                <a:latin typeface="Book Antiqua"/>
                <a:cs typeface="Book Antiqua"/>
              </a:rPr>
              <a:t>statement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“Write a function </a:t>
            </a:r>
            <a:r>
              <a:rPr sz="972" b="1" spc="10" dirty="0">
                <a:latin typeface="Book Antiqua"/>
                <a:cs typeface="Book Antiqua"/>
              </a:rPr>
              <a:t>that </a:t>
            </a:r>
            <a:r>
              <a:rPr sz="972" b="1" spc="15" dirty="0">
                <a:latin typeface="Book Antiqua"/>
                <a:cs typeface="Book Antiqua"/>
              </a:rPr>
              <a:t>compares two </a:t>
            </a:r>
            <a:r>
              <a:rPr sz="972" b="1" spc="10" dirty="0">
                <a:latin typeface="Book Antiqua"/>
                <a:cs typeface="Book Antiqua"/>
              </a:rPr>
              <a:t>given character</a:t>
            </a:r>
            <a:r>
              <a:rPr sz="972" b="1" spc="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strings.”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similar to </a:t>
            </a:r>
            <a:r>
              <a:rPr sz="972" spc="5" dirty="0">
                <a:latin typeface="Book Antiqua"/>
                <a:cs typeface="Book Antiqua"/>
              </a:rPr>
              <a:t>built </a:t>
            </a:r>
            <a:r>
              <a:rPr sz="972" spc="10" dirty="0">
                <a:latin typeface="Book Antiqua"/>
                <a:cs typeface="Book Antiqua"/>
              </a:rPr>
              <a:t>in string comparison function </a:t>
            </a:r>
            <a:r>
              <a:rPr sz="972" b="1" spc="15" dirty="0">
                <a:latin typeface="Book Antiqua"/>
                <a:cs typeface="Book Antiqua"/>
              </a:rPr>
              <a:t>strcmp </a:t>
            </a:r>
            <a:r>
              <a:rPr sz="972" spc="10" dirty="0">
                <a:latin typeface="Book Antiqua"/>
                <a:cs typeface="Book Antiqua"/>
              </a:rPr>
              <a:t>with </a:t>
            </a:r>
            <a:r>
              <a:rPr sz="972" spc="15" dirty="0">
                <a:latin typeface="Book Antiqua"/>
                <a:cs typeface="Book Antiqua"/>
              </a:rPr>
              <a:t>the  </a:t>
            </a:r>
            <a:r>
              <a:rPr sz="972" spc="10" dirty="0">
                <a:latin typeface="Book Antiqua"/>
                <a:cs typeface="Book Antiqua"/>
              </a:rPr>
              <a:t>difference that it </a:t>
            </a:r>
            <a:r>
              <a:rPr sz="972" spc="15" dirty="0">
                <a:latin typeface="Book Antiqua"/>
                <a:cs typeface="Book Antiqua"/>
              </a:rPr>
              <a:t>can perform both </a:t>
            </a:r>
            <a:r>
              <a:rPr sz="972" spc="10" dirty="0">
                <a:latin typeface="Book Antiqua"/>
                <a:cs typeface="Book Antiqua"/>
              </a:rPr>
              <a:t>case sensitive </a:t>
            </a:r>
            <a:r>
              <a:rPr sz="972" spc="15" dirty="0">
                <a:latin typeface="Book Antiqua"/>
                <a:cs typeface="Book Antiqua"/>
              </a:rPr>
              <a:t>and case </a:t>
            </a:r>
            <a:r>
              <a:rPr sz="972" spc="10" dirty="0">
                <a:latin typeface="Book Antiqua"/>
                <a:cs typeface="Book Antiqua"/>
              </a:rPr>
              <a:t>insensitive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comparisons.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54201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506466"/>
            <a:ext cx="4774053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33.5.</a:t>
            </a:r>
            <a:r>
              <a:rPr sz="972" b="1" spc="15" dirty="0">
                <a:latin typeface="Book Antiqua"/>
                <a:cs typeface="Book Antiqua"/>
              </a:rPr>
              <a:t>First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Solution: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separate functions for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cases and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any of </a:t>
            </a:r>
            <a:r>
              <a:rPr sz="972" spc="15" dirty="0">
                <a:latin typeface="Book Antiqua"/>
                <a:cs typeface="Book Antiqua"/>
              </a:rPr>
              <a:t>them </a:t>
            </a:r>
            <a:r>
              <a:rPr sz="972" spc="10" dirty="0">
                <a:latin typeface="Book Antiqua"/>
                <a:cs typeface="Book Antiqua"/>
              </a:rPr>
              <a:t>as required,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1" y="2141855"/>
            <a:ext cx="4951853" cy="140936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caseSencompare( char* str1, char* str2</a:t>
            </a:r>
            <a:r>
              <a:rPr sz="1069" spc="-10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6387" marR="1182837" indent="-418561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for (int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0;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strlen( str1 </a:t>
            </a:r>
            <a:r>
              <a:rPr sz="1069" spc="5" dirty="0">
                <a:latin typeface="Book Antiqua"/>
                <a:cs typeface="Book Antiqua"/>
              </a:rPr>
              <a:t>) </a:t>
            </a:r>
            <a:r>
              <a:rPr sz="1069" spc="19" dirty="0">
                <a:latin typeface="Book Antiqua"/>
                <a:cs typeface="Book Antiqua"/>
              </a:rPr>
              <a:t>&amp;&amp;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strlen( str2 );</a:t>
            </a:r>
            <a:r>
              <a:rPr sz="1069" spc="-10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++i)  </a:t>
            </a:r>
            <a:r>
              <a:rPr sz="1069" spc="5" dirty="0">
                <a:latin typeface="Book Antiqua"/>
                <a:cs typeface="Book Antiqua"/>
              </a:rPr>
              <a:t>if ( str1[i] != str2[i]</a:t>
            </a:r>
            <a:r>
              <a:rPr sz="1069" spc="-1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29"/>
              </a:spcBef>
            </a:pPr>
            <a:r>
              <a:rPr sz="1069" spc="10" dirty="0">
                <a:latin typeface="Book Antiqua"/>
                <a:cs typeface="Book Antiqua"/>
              </a:rPr>
              <a:t>return str1[i] </a:t>
            </a:r>
            <a:r>
              <a:rPr sz="1069" spc="5" dirty="0">
                <a:latin typeface="Book Antiqua"/>
                <a:cs typeface="Book Antiqua"/>
              </a:rPr>
              <a:t>-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str2[i];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215">
              <a:latin typeface="Times New Roman"/>
              <a:cs typeface="Times New Roman"/>
            </a:endParaRPr>
          </a:p>
          <a:p>
            <a:pPr marL="477827"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return strlen(str1) </a:t>
            </a:r>
            <a:r>
              <a:rPr sz="1069" spc="5" dirty="0">
                <a:latin typeface="Book Antiqua"/>
                <a:cs typeface="Book Antiqua"/>
              </a:rPr>
              <a:t>-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strlen(str2);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3" y="3856391"/>
            <a:ext cx="485122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This function will return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string length of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strings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and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have  </a:t>
            </a:r>
            <a:r>
              <a:rPr sz="972" spc="10" dirty="0">
                <a:latin typeface="Book Antiqua"/>
                <a:cs typeface="Book Antiqua"/>
              </a:rPr>
              <a:t>identical elements otherwise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return</a:t>
            </a:r>
            <a:r>
              <a:rPr sz="972" spc="39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1.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1301" y="4347686"/>
            <a:ext cx="4951853" cy="139910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nonCaseSencompare( </a:t>
            </a:r>
            <a:r>
              <a:rPr sz="1069" spc="5" dirty="0">
                <a:latin typeface="Book Antiqua"/>
                <a:cs typeface="Book Antiqua"/>
              </a:rPr>
              <a:t>char* str1,  </a:t>
            </a:r>
            <a:r>
              <a:rPr sz="1069" spc="10" dirty="0">
                <a:latin typeface="Book Antiqua"/>
                <a:cs typeface="Book Antiqua"/>
              </a:rPr>
              <a:t>char* str2</a:t>
            </a:r>
            <a:r>
              <a:rPr sz="1069" spc="-10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6387" marR="1182220" indent="-418561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for (int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0;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strlen( str1 </a:t>
            </a:r>
            <a:r>
              <a:rPr sz="1069" spc="5" dirty="0">
                <a:latin typeface="Book Antiqua"/>
                <a:cs typeface="Book Antiqua"/>
              </a:rPr>
              <a:t>) </a:t>
            </a:r>
            <a:r>
              <a:rPr sz="1069" spc="19" dirty="0">
                <a:latin typeface="Book Antiqua"/>
                <a:cs typeface="Book Antiqua"/>
              </a:rPr>
              <a:t>&amp;&amp;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strlen( str2 ); i++)  </a:t>
            </a:r>
            <a:r>
              <a:rPr sz="1069" spc="5" dirty="0">
                <a:latin typeface="Book Antiqua"/>
                <a:cs typeface="Book Antiqua"/>
              </a:rPr>
              <a:t>if ( </a:t>
            </a:r>
            <a:r>
              <a:rPr sz="1069" spc="10" dirty="0">
                <a:latin typeface="Book Antiqua"/>
                <a:cs typeface="Book Antiqua"/>
              </a:rPr>
              <a:t>toupper( </a:t>
            </a:r>
            <a:r>
              <a:rPr sz="1069" spc="5" dirty="0">
                <a:latin typeface="Book Antiqua"/>
                <a:cs typeface="Book Antiqua"/>
              </a:rPr>
              <a:t>str1[i] ) != </a:t>
            </a:r>
            <a:r>
              <a:rPr sz="1069" spc="10" dirty="0">
                <a:latin typeface="Book Antiqua"/>
                <a:cs typeface="Book Antiqua"/>
              </a:rPr>
              <a:t>toupper( str2[i]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2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return str1[i] </a:t>
            </a:r>
            <a:r>
              <a:rPr sz="1069" spc="5" dirty="0">
                <a:latin typeface="Book Antiqua"/>
                <a:cs typeface="Book Antiqua"/>
              </a:rPr>
              <a:t>-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str2[i];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477827"/>
            <a:r>
              <a:rPr sz="1069" spc="10" dirty="0">
                <a:latin typeface="Book Antiqua"/>
                <a:cs typeface="Book Antiqua"/>
              </a:rPr>
              <a:t>return strlen(str1) </a:t>
            </a:r>
            <a:r>
              <a:rPr sz="1069" spc="5" dirty="0">
                <a:latin typeface="Book Antiqua"/>
                <a:cs typeface="Book Antiqua"/>
              </a:rPr>
              <a:t>-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strlen(str2);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1924" y="6236688"/>
            <a:ext cx="4851841" cy="3143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This function will return </a:t>
            </a:r>
            <a:r>
              <a:rPr sz="972" spc="15" dirty="0">
                <a:latin typeface="Book Antiqua"/>
                <a:cs typeface="Book Antiqua"/>
              </a:rPr>
              <a:t>0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string length of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strings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and </a:t>
            </a:r>
            <a:r>
              <a:rPr sz="972" spc="10" dirty="0">
                <a:latin typeface="Book Antiqua"/>
                <a:cs typeface="Book Antiqua"/>
              </a:rPr>
              <a:t>they </a:t>
            </a:r>
            <a:r>
              <a:rPr sz="972" spc="15" dirty="0">
                <a:latin typeface="Book Antiqua"/>
                <a:cs typeface="Book Antiqua"/>
              </a:rPr>
              <a:t>have  same </a:t>
            </a:r>
            <a:r>
              <a:rPr sz="972" spc="10" dirty="0">
                <a:latin typeface="Book Antiqua"/>
                <a:cs typeface="Book Antiqua"/>
              </a:rPr>
              <a:t>alphabets (ignoring they are in </a:t>
            </a:r>
            <a:r>
              <a:rPr sz="972" spc="15" dirty="0">
                <a:latin typeface="Book Antiqua"/>
                <a:cs typeface="Book Antiqua"/>
              </a:rPr>
              <a:t>lower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upper </a:t>
            </a:r>
            <a:r>
              <a:rPr sz="972" spc="10" dirty="0">
                <a:latin typeface="Book Antiqua"/>
                <a:cs typeface="Book Antiqua"/>
              </a:rPr>
              <a:t>case) otherwise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 return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1.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33.6.</a:t>
            </a:r>
            <a:r>
              <a:rPr sz="972" b="1" spc="15" dirty="0">
                <a:latin typeface="Book Antiqua"/>
                <a:cs typeface="Book Antiqua"/>
              </a:rPr>
              <a:t>Second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Solution: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</a:t>
            </a:r>
            <a:r>
              <a:rPr sz="972" spc="15" dirty="0">
                <a:latin typeface="Book Antiqua"/>
                <a:cs typeface="Book Antiqua"/>
              </a:rPr>
              <a:t>compare </a:t>
            </a:r>
            <a:r>
              <a:rPr sz="972" spc="10" dirty="0">
                <a:latin typeface="Book Antiqua"/>
                <a:cs typeface="Book Antiqua"/>
              </a:rPr>
              <a:t>function and pass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b="1" spc="15" dirty="0">
                <a:latin typeface="Book Antiqua"/>
                <a:cs typeface="Book Antiqua"/>
              </a:rPr>
              <a:t>bool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parameter to indicate </a:t>
            </a:r>
            <a:r>
              <a:rPr sz="972" spc="15" dirty="0">
                <a:latin typeface="Book Antiqua"/>
                <a:cs typeface="Book Antiqua"/>
              </a:rPr>
              <a:t>type  </a:t>
            </a:r>
            <a:r>
              <a:rPr sz="972" spc="10" dirty="0">
                <a:latin typeface="Book Antiqua"/>
                <a:cs typeface="Book Antiqua"/>
              </a:rPr>
              <a:t>of comparison </a:t>
            </a:r>
            <a:r>
              <a:rPr sz="972" spc="15" dirty="0">
                <a:latin typeface="Book Antiqua"/>
                <a:cs typeface="Book Antiqua"/>
              </a:rPr>
              <a:t>and from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return </a:t>
            </a:r>
            <a:r>
              <a:rPr sz="972" spc="10" dirty="0">
                <a:latin typeface="Book Antiqua"/>
                <a:cs typeface="Book Antiqua"/>
              </a:rPr>
              <a:t>result </a:t>
            </a:r>
            <a:r>
              <a:rPr sz="972" spc="15" dirty="0">
                <a:latin typeface="Book Antiqua"/>
                <a:cs typeface="Book Antiqua"/>
              </a:rPr>
              <a:t>based on passed </a:t>
            </a:r>
            <a:r>
              <a:rPr sz="972" b="1" spc="15" dirty="0">
                <a:latin typeface="Book Antiqua"/>
                <a:cs typeface="Book Antiqua"/>
              </a:rPr>
              <a:t>bool  </a:t>
            </a:r>
            <a:r>
              <a:rPr sz="972" spc="10" dirty="0">
                <a:latin typeface="Book Antiqua"/>
                <a:cs typeface="Book Antiqua"/>
              </a:rPr>
              <a:t>parameter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indicate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sensitive </a:t>
            </a:r>
            <a:r>
              <a:rPr sz="972" spc="15" dirty="0">
                <a:latin typeface="Book Antiqua"/>
                <a:cs typeface="Book Antiqua"/>
              </a:rPr>
              <a:t>or case </a:t>
            </a:r>
            <a:r>
              <a:rPr sz="972" spc="10" dirty="0">
                <a:latin typeface="Book Antiqua"/>
                <a:cs typeface="Book Antiqua"/>
              </a:rPr>
              <a:t>insensitive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comparison,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compare( </a:t>
            </a:r>
            <a:r>
              <a:rPr sz="972" b="1" spc="10" dirty="0">
                <a:latin typeface="Book Antiqua"/>
                <a:cs typeface="Book Antiqua"/>
              </a:rPr>
              <a:t>char* str1, char* str2,  bool caseSen</a:t>
            </a:r>
            <a:r>
              <a:rPr sz="972" b="1" spc="-10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 marR="1322975" indent="-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strlen( str1 )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strlen( str2 </a:t>
            </a:r>
            <a:r>
              <a:rPr sz="972" b="1" spc="5" dirty="0">
                <a:latin typeface="Book Antiqua"/>
                <a:cs typeface="Book Antiqua"/>
              </a:rPr>
              <a:t>); </a:t>
            </a:r>
            <a:r>
              <a:rPr sz="972" b="1" spc="10" dirty="0">
                <a:latin typeface="Book Antiqua"/>
                <a:cs typeface="Book Antiqua"/>
              </a:rPr>
              <a:t>i++)  </a:t>
            </a: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</a:t>
            </a:r>
            <a:r>
              <a:rPr sz="972" b="1" spc="29" dirty="0">
                <a:latin typeface="Book Antiqua"/>
                <a:cs typeface="Book Antiqua"/>
              </a:rPr>
              <a:t>…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 str1[i] -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str2[i];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return strlen(str1) -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strlen(str2);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if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condition: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6272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27" y="1491649"/>
            <a:ext cx="4853693" cy="7785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6500"/>
              </a:lnSpc>
            </a:pPr>
            <a:r>
              <a:rPr sz="972" b="1" spc="10" dirty="0">
                <a:latin typeface="Book Antiqua"/>
                <a:cs typeface="Book Antiqua"/>
              </a:rPr>
              <a:t>(caseSen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0" dirty="0">
                <a:latin typeface="Book Antiqua"/>
                <a:cs typeface="Book Antiqua"/>
              </a:rPr>
              <a:t>str1[i] != </a:t>
            </a:r>
            <a:r>
              <a:rPr sz="972" b="1" spc="5" dirty="0">
                <a:latin typeface="Book Antiqua"/>
                <a:cs typeface="Book Antiqua"/>
              </a:rPr>
              <a:t>str2[i]) </a:t>
            </a:r>
            <a:r>
              <a:rPr sz="972" b="1" spc="15" dirty="0">
                <a:latin typeface="Book Antiqua"/>
                <a:cs typeface="Book Antiqua"/>
              </a:rPr>
              <a:t>|| </a:t>
            </a:r>
            <a:r>
              <a:rPr sz="972" b="1" spc="10" dirty="0">
                <a:latin typeface="Book Antiqua"/>
                <a:cs typeface="Book Antiqua"/>
              </a:rPr>
              <a:t>(!caseSen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0" dirty="0">
                <a:latin typeface="Book Antiqua"/>
                <a:cs typeface="Book Antiqua"/>
              </a:rPr>
              <a:t>toupper(str1[i]) != toupper(str2[i]))  </a:t>
            </a:r>
            <a:r>
              <a:rPr sz="972" spc="15" dirty="0">
                <a:latin typeface="Book Antiqua"/>
                <a:cs typeface="Book Antiqua"/>
              </a:rPr>
              <a:t>Here </a:t>
            </a:r>
            <a:r>
              <a:rPr sz="972" spc="10" dirty="0">
                <a:latin typeface="Book Antiqua"/>
                <a:cs typeface="Book Antiqua"/>
              </a:rPr>
              <a:t>bool variable caseSen will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as flag, and will activate either left sub-  expression or right sub-expression in </a:t>
            </a:r>
            <a:r>
              <a:rPr sz="972" b="1" spc="10" dirty="0">
                <a:latin typeface="Book Antiqua"/>
                <a:cs typeface="Book Antiqua"/>
              </a:rPr>
              <a:t>if-statement</a:t>
            </a:r>
            <a:r>
              <a:rPr sz="972" spc="10" dirty="0">
                <a:latin typeface="Book Antiqua"/>
                <a:cs typeface="Book Antiqua"/>
              </a:rPr>
              <a:t>, 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performaing </a:t>
            </a:r>
            <a:r>
              <a:rPr sz="972" spc="10" dirty="0">
                <a:latin typeface="Book Antiqua"/>
                <a:cs typeface="Book Antiqua"/>
              </a:rPr>
              <a:t>case  sensitive </a:t>
            </a:r>
            <a:r>
              <a:rPr sz="972" spc="15" dirty="0">
                <a:latin typeface="Book Antiqua"/>
                <a:cs typeface="Book Antiqua"/>
              </a:rPr>
              <a:t>comparison caseSen </a:t>
            </a:r>
            <a:r>
              <a:rPr sz="972" spc="10" dirty="0">
                <a:latin typeface="Book Antiqua"/>
                <a:cs typeface="Book Antiqua"/>
              </a:rPr>
              <a:t>will be true </a:t>
            </a:r>
            <a:r>
              <a:rPr sz="972" spc="5" dirty="0">
                <a:latin typeface="Book Antiqua"/>
                <a:cs typeface="Book Antiqua"/>
              </a:rPr>
              <a:t>(1) </a:t>
            </a:r>
            <a:r>
              <a:rPr sz="972" spc="15" dirty="0">
                <a:latin typeface="Book Antiqua"/>
                <a:cs typeface="Book Antiqua"/>
              </a:rPr>
              <a:t>and will </a:t>
            </a:r>
            <a:r>
              <a:rPr sz="972" spc="10" dirty="0">
                <a:latin typeface="Book Antiqua"/>
                <a:cs typeface="Book Antiqua"/>
              </a:rPr>
              <a:t>activate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sub-expression,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( caseSen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5" dirty="0">
                <a:latin typeface="Book Antiqua"/>
                <a:cs typeface="Book Antiqua"/>
              </a:rPr>
              <a:t>str1[i] </a:t>
            </a:r>
            <a:r>
              <a:rPr sz="972" b="1" spc="10" dirty="0">
                <a:latin typeface="Book Antiqua"/>
                <a:cs typeface="Book Antiqua"/>
              </a:rPr>
              <a:t>!= str2[i]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and in case caseSen </a:t>
            </a:r>
            <a:r>
              <a:rPr sz="972" spc="5" dirty="0">
                <a:latin typeface="Book Antiqua"/>
                <a:cs typeface="Book Antiqua"/>
              </a:rPr>
              <a:t>is false it </a:t>
            </a:r>
            <a:r>
              <a:rPr sz="972" spc="10" dirty="0">
                <a:latin typeface="Book Antiqua"/>
                <a:cs typeface="Book Antiqua"/>
              </a:rPr>
              <a:t>will activate </a:t>
            </a:r>
            <a:r>
              <a:rPr sz="972" spc="15" dirty="0">
                <a:latin typeface="Book Antiqua"/>
                <a:cs typeface="Book Antiqua"/>
              </a:rPr>
              <a:t>second sub-expression involving  </a:t>
            </a:r>
            <a:r>
              <a:rPr sz="972" spc="12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!caseSen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-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b="1" spc="10" dirty="0">
                <a:latin typeface="Book Antiqua"/>
                <a:cs typeface="Book Antiqua"/>
              </a:rPr>
              <a:t>( !caseSen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0" dirty="0">
                <a:latin typeface="Book Antiqua"/>
                <a:cs typeface="Book Antiqua"/>
              </a:rPr>
              <a:t>toupper(str1[i]) != toupper(str2[i]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other logic is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as in </a:t>
            </a:r>
            <a:r>
              <a:rPr sz="972" spc="15" dirty="0">
                <a:latin typeface="Book Antiqua"/>
                <a:cs typeface="Book Antiqua"/>
              </a:rPr>
              <a:t>case 1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33.7.</a:t>
            </a:r>
            <a:r>
              <a:rPr sz="972" b="1" spc="15" dirty="0">
                <a:latin typeface="Book Antiqua"/>
                <a:cs typeface="Book Antiqua"/>
              </a:rPr>
              <a:t>Third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Solution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791" algn="just">
              <a:lnSpc>
                <a:spcPct val="107100"/>
              </a:lnSpc>
            </a:pPr>
            <a:r>
              <a:rPr sz="972" spc="15" dirty="0">
                <a:latin typeface="Book Antiqua"/>
                <a:cs typeface="Book Antiqua"/>
              </a:rPr>
              <a:t>Third </a:t>
            </a:r>
            <a:r>
              <a:rPr sz="972" spc="10" dirty="0">
                <a:latin typeface="Book Antiqua"/>
                <a:cs typeface="Book Antiqua"/>
              </a:rPr>
              <a:t>solution is </a:t>
            </a:r>
            <a:r>
              <a:rPr sz="972" spc="15" dirty="0">
                <a:latin typeface="Book Antiqua"/>
                <a:cs typeface="Book Antiqua"/>
              </a:rPr>
              <a:t>most </a:t>
            </a:r>
            <a:r>
              <a:rPr sz="972" spc="10" dirty="0">
                <a:latin typeface="Book Antiqua"/>
                <a:cs typeface="Book Antiqua"/>
              </a:rPr>
              <a:t>elegant solution </a:t>
            </a:r>
            <a:r>
              <a:rPr sz="972" spc="15" dirty="0">
                <a:latin typeface="Book Antiqua"/>
                <a:cs typeface="Book Antiqua"/>
              </a:rPr>
              <a:t>out </a:t>
            </a:r>
            <a:r>
              <a:rPr sz="972" spc="10" dirty="0">
                <a:latin typeface="Book Antiqua"/>
                <a:cs typeface="Book Antiqua"/>
              </a:rPr>
              <a:t>of all these, in </a:t>
            </a:r>
            <a:r>
              <a:rPr sz="972" spc="15" dirty="0">
                <a:latin typeface="Book Antiqua"/>
                <a:cs typeface="Book Antiqua"/>
              </a:rPr>
              <a:t>which 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classes 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for case sensitive and other for case insensitive comparison,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pass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5" dirty="0">
                <a:latin typeface="Book Antiqua"/>
                <a:cs typeface="Book Antiqua"/>
              </a:rPr>
              <a:t>of  </a:t>
            </a:r>
            <a:r>
              <a:rPr sz="972" spc="10" dirty="0">
                <a:latin typeface="Book Antiqua"/>
                <a:cs typeface="Book Antiqua"/>
              </a:rPr>
              <a:t>these classes as </a:t>
            </a:r>
            <a:r>
              <a:rPr sz="972" spc="15" dirty="0">
                <a:latin typeface="Book Antiqua"/>
                <a:cs typeface="Book Antiqua"/>
              </a:rPr>
              <a:t>argument when </a:t>
            </a:r>
            <a:r>
              <a:rPr sz="972" spc="10" dirty="0">
                <a:latin typeface="Book Antiqua"/>
                <a:cs typeface="Book Antiqua"/>
              </a:rPr>
              <a:t>instantiating </a:t>
            </a:r>
            <a:r>
              <a:rPr sz="972" spc="15" dirty="0">
                <a:latin typeface="Book Antiqua"/>
                <a:cs typeface="Book Antiqua"/>
              </a:rPr>
              <a:t>template compare </a:t>
            </a:r>
            <a:r>
              <a:rPr sz="972" spc="10" dirty="0">
                <a:latin typeface="Book Antiqua"/>
                <a:cs typeface="Book Antiqua"/>
              </a:rPr>
              <a:t>function, in </a:t>
            </a:r>
            <a:r>
              <a:rPr sz="972" spc="15" dirty="0">
                <a:latin typeface="Book Antiqua"/>
                <a:cs typeface="Book Antiqua"/>
              </a:rPr>
              <a:t>compare 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b="1" spc="15" dirty="0">
                <a:latin typeface="Book Antiqua"/>
                <a:cs typeface="Book Antiqua"/>
              </a:rPr>
              <a:t>isEqual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of passed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being called to </a:t>
            </a:r>
            <a:r>
              <a:rPr sz="972" spc="15" dirty="0">
                <a:latin typeface="Book Antiqua"/>
                <a:cs typeface="Book Antiqua"/>
              </a:rPr>
              <a:t>perform </a:t>
            </a:r>
            <a:r>
              <a:rPr sz="972" spc="10" dirty="0">
                <a:latin typeface="Book Antiqua"/>
                <a:cs typeface="Book Antiqua"/>
              </a:rPr>
              <a:t>either </a:t>
            </a:r>
            <a:r>
              <a:rPr sz="972" spc="15" dirty="0">
                <a:latin typeface="Book Antiqua"/>
                <a:cs typeface="Book Antiqua"/>
              </a:rPr>
              <a:t>case  </a:t>
            </a:r>
            <a:r>
              <a:rPr sz="972" spc="10" dirty="0">
                <a:latin typeface="Book Antiqua"/>
                <a:cs typeface="Book Antiqua"/>
              </a:rPr>
              <a:t>sensitive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case insensitive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comparison,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67136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CaseSenCmp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  public:</a:t>
            </a:r>
            <a:endParaRPr sz="972">
              <a:latin typeface="Book Antiqua"/>
              <a:cs typeface="Book Antiqua"/>
            </a:endParaRPr>
          </a:p>
          <a:p>
            <a:pPr marL="848235" marR="2461980" indent="-417944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static </a:t>
            </a:r>
            <a:r>
              <a:rPr sz="972" b="1" spc="10" dirty="0">
                <a:latin typeface="Book Antiqua"/>
                <a:cs typeface="Book Antiqua"/>
              </a:rPr>
              <a:t>int isEqual( char </a:t>
            </a:r>
            <a:r>
              <a:rPr sz="972" b="1" spc="5" dirty="0">
                <a:latin typeface="Book Antiqua"/>
                <a:cs typeface="Book Antiqua"/>
              </a:rPr>
              <a:t>x, </a:t>
            </a:r>
            <a:r>
              <a:rPr sz="972" b="1" spc="10" dirty="0">
                <a:latin typeface="Book Antiqua"/>
                <a:cs typeface="Book Antiqua"/>
              </a:rPr>
              <a:t>char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0" dirty="0">
                <a:latin typeface="Book Antiqua"/>
                <a:cs typeface="Book Antiqua"/>
              </a:rPr>
              <a:t>) {  return </a:t>
            </a:r>
            <a:r>
              <a:rPr sz="972" b="1" spc="15" dirty="0">
                <a:latin typeface="Book Antiqua"/>
                <a:cs typeface="Book Antiqua"/>
              </a:rPr>
              <a:t>x </a:t>
            </a:r>
            <a:r>
              <a:rPr sz="972" b="1" spc="19" dirty="0">
                <a:latin typeface="Book Antiqua"/>
                <a:cs typeface="Book Antiqua"/>
              </a:rPr>
              <a:t>==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y;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341578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9" dirty="0">
                <a:latin typeface="Book Antiqua"/>
                <a:cs typeface="Book Antiqua"/>
              </a:rPr>
              <a:t>NonCaseSenCmp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  public:</a:t>
            </a:r>
            <a:endParaRPr sz="972">
              <a:latin typeface="Book Antiqua"/>
              <a:cs typeface="Book Antiqua"/>
            </a:endParaRPr>
          </a:p>
          <a:p>
            <a:pPr marL="848235" marR="2123674" indent="-417944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static </a:t>
            </a:r>
            <a:r>
              <a:rPr sz="972" b="1" spc="10" dirty="0">
                <a:latin typeface="Book Antiqua"/>
                <a:cs typeface="Book Antiqua"/>
              </a:rPr>
              <a:t>int isEqual( char </a:t>
            </a:r>
            <a:r>
              <a:rPr sz="972" b="1" spc="5" dirty="0">
                <a:latin typeface="Book Antiqua"/>
                <a:cs typeface="Book Antiqua"/>
              </a:rPr>
              <a:t>x, </a:t>
            </a:r>
            <a:r>
              <a:rPr sz="972" b="1" spc="10" dirty="0">
                <a:latin typeface="Book Antiqua"/>
                <a:cs typeface="Book Antiqua"/>
              </a:rPr>
              <a:t>char </a:t>
            </a:r>
            <a:r>
              <a:rPr sz="972" b="1" spc="15" dirty="0">
                <a:latin typeface="Book Antiqua"/>
                <a:cs typeface="Book Antiqua"/>
              </a:rPr>
              <a:t>y </a:t>
            </a:r>
            <a:r>
              <a:rPr sz="972" b="1" spc="10" dirty="0">
                <a:latin typeface="Book Antiqua"/>
                <a:cs typeface="Book Antiqua"/>
              </a:rPr>
              <a:t>) {  return </a:t>
            </a:r>
            <a:r>
              <a:rPr sz="972" b="1" spc="15" dirty="0">
                <a:latin typeface="Book Antiqua"/>
                <a:cs typeface="Book Antiqua"/>
              </a:rPr>
              <a:t>toupper(x) </a:t>
            </a:r>
            <a:r>
              <a:rPr sz="972" b="1" spc="19" dirty="0">
                <a:latin typeface="Book Antiqua"/>
                <a:cs typeface="Book Antiqua"/>
              </a:rPr>
              <a:t>==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toupper(y);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template&lt; </a:t>
            </a:r>
            <a:r>
              <a:rPr sz="972" b="1" spc="15" dirty="0">
                <a:latin typeface="Book Antiqua"/>
                <a:cs typeface="Book Antiqua"/>
              </a:rPr>
              <a:t>typename </a:t>
            </a:r>
            <a:r>
              <a:rPr sz="972" b="1" spc="19" dirty="0">
                <a:latin typeface="Book Antiqua"/>
                <a:cs typeface="Book Antiqua"/>
              </a:rPr>
              <a:t>C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compare( char* </a:t>
            </a:r>
            <a:r>
              <a:rPr sz="972" b="1" spc="10" dirty="0">
                <a:latin typeface="Book Antiqua"/>
                <a:cs typeface="Book Antiqua"/>
              </a:rPr>
              <a:t>str1, char* str2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 marR="1322357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strlen( str1 )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strlen( str2 </a:t>
            </a:r>
            <a:r>
              <a:rPr sz="972" b="1" spc="5" dirty="0">
                <a:latin typeface="Book Antiqua"/>
                <a:cs typeface="Book Antiqua"/>
              </a:rPr>
              <a:t>); </a:t>
            </a:r>
            <a:r>
              <a:rPr sz="972" b="1" spc="10" dirty="0">
                <a:latin typeface="Book Antiqua"/>
                <a:cs typeface="Book Antiqua"/>
              </a:rPr>
              <a:t>i++)  </a:t>
            </a: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!C::isEqual </a:t>
            </a:r>
            <a:r>
              <a:rPr sz="972" b="1" spc="5" dirty="0">
                <a:latin typeface="Book Antiqua"/>
                <a:cs typeface="Book Antiqua"/>
              </a:rPr>
              <a:t>(str1[i], str2[i])</a:t>
            </a:r>
            <a:r>
              <a:rPr sz="972" b="1" spc="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66796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 str1[i] -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str2[i];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/>
            <a:r>
              <a:rPr sz="972" b="1" spc="10" dirty="0">
                <a:latin typeface="Book Antiqua"/>
                <a:cs typeface="Book Antiqua"/>
              </a:rPr>
              <a:t>return strlen(str1) -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strlen(str2);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5" dirty="0">
                <a:latin typeface="Book Antiqua"/>
                <a:cs typeface="Book Antiqua"/>
              </a:rPr>
              <a:t>i,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j;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char *x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"hello", *y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"HELLO";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compare&lt; CaseSenCmp </a:t>
            </a:r>
            <a:r>
              <a:rPr sz="972" b="1" spc="10" dirty="0">
                <a:latin typeface="Book Antiqua"/>
                <a:cs typeface="Book Antiqua"/>
              </a:rPr>
              <a:t>&gt;(x,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y);</a:t>
            </a:r>
            <a:endParaRPr sz="972">
              <a:latin typeface="Book Antiqua"/>
              <a:cs typeface="Book Antiqua"/>
            </a:endParaRPr>
          </a:p>
          <a:p>
            <a:pPr marL="430291" marR="216318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j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compare&lt; NonCaseSenCmp </a:t>
            </a:r>
            <a:r>
              <a:rPr sz="972" b="1" spc="10" dirty="0">
                <a:latin typeface="Book Antiqua"/>
                <a:cs typeface="Book Antiqua"/>
              </a:rPr>
              <a:t>&gt;(x, </a:t>
            </a:r>
            <a:r>
              <a:rPr sz="972" b="1" spc="5" dirty="0">
                <a:latin typeface="Book Antiqua"/>
                <a:cs typeface="Book Antiqua"/>
              </a:rPr>
              <a:t>y);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"Case Sensitive: "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430291" marR="172363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"\nNon-Case </a:t>
            </a:r>
            <a:r>
              <a:rPr sz="972" b="1" spc="10" dirty="0">
                <a:latin typeface="Book Antiqua"/>
                <a:cs typeface="Book Antiqua"/>
              </a:rPr>
              <a:t>Sensitive: </a:t>
            </a:r>
            <a:r>
              <a:rPr sz="972" b="1" spc="19" dirty="0">
                <a:latin typeface="Book Antiqua"/>
                <a:cs typeface="Book Antiqua"/>
              </a:rPr>
              <a:t>“&lt;&lt; </a:t>
            </a:r>
            <a:r>
              <a:rPr sz="972" b="1" spc="10" dirty="0">
                <a:latin typeface="Book Antiqua"/>
                <a:cs typeface="Book Antiqua"/>
              </a:rPr>
              <a:t>j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endl;  return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37379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9411"/>
            <a:ext cx="4849989" cy="4501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Phone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429673" marR="1783515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obj.Transmit();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Transmitter </a:t>
            </a:r>
            <a:r>
              <a:rPr sz="972" spc="10" dirty="0">
                <a:latin typeface="Book Antiqua"/>
                <a:cs typeface="Book Antiqua"/>
              </a:rPr>
              <a:t>class  obj.Receive(); </a:t>
            </a:r>
            <a:r>
              <a:rPr sz="972" spc="19" dirty="0">
                <a:latin typeface="Book Antiqua"/>
                <a:cs typeface="Book Antiqua"/>
              </a:rPr>
              <a:t>//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of Receiver class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Multiple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using public </a:t>
            </a:r>
            <a:r>
              <a:rPr sz="972" spc="15" dirty="0">
                <a:latin typeface="Book Antiqua"/>
                <a:cs typeface="Book Antiqua"/>
              </a:rPr>
              <a:t>multiple </a:t>
            </a:r>
            <a:r>
              <a:rPr sz="972" spc="10" dirty="0">
                <a:latin typeface="Book Antiqua"/>
                <a:cs typeface="Book Antiqua"/>
              </a:rPr>
              <a:t>inheritance,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object of </a:t>
            </a:r>
            <a:r>
              <a:rPr sz="972" spc="15" dirty="0">
                <a:latin typeface="Book Antiqua"/>
                <a:cs typeface="Book Antiqua"/>
              </a:rPr>
              <a:t>derived </a:t>
            </a:r>
            <a:r>
              <a:rPr sz="972" spc="10" dirty="0">
                <a:latin typeface="Book Antiqua"/>
                <a:cs typeface="Book Antiqua"/>
              </a:rPr>
              <a:t>classes </a:t>
            </a:r>
            <a:r>
              <a:rPr sz="972" spc="15" dirty="0">
                <a:latin typeface="Book Antiqua"/>
                <a:cs typeface="Book Antiqua"/>
              </a:rPr>
              <a:t>can replace the  </a:t>
            </a:r>
            <a:r>
              <a:rPr sz="972" spc="10" dirty="0">
                <a:latin typeface="Book Antiqua"/>
                <a:cs typeface="Book Antiqua"/>
              </a:rPr>
              <a:t>objects of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 base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classes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87"/>
              </a:spcBef>
            </a:pPr>
            <a:r>
              <a:rPr sz="972" spc="15" dirty="0">
                <a:latin typeface="Book Antiqua"/>
                <a:cs typeface="Book Antiqua"/>
              </a:rPr>
              <a:t>Phone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Transmitter * tPtr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&amp;obj;</a:t>
            </a:r>
            <a:endParaRPr sz="972">
              <a:latin typeface="Book Antiqua"/>
              <a:cs typeface="Book Antiqua"/>
            </a:endParaRPr>
          </a:p>
          <a:p>
            <a:pPr marL="429673" marR="3150939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Receiver * </a:t>
            </a:r>
            <a:r>
              <a:rPr sz="972" spc="15" dirty="0">
                <a:latin typeface="Book Antiqua"/>
                <a:cs typeface="Book Antiqua"/>
              </a:rPr>
              <a:t>rPtr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&amp;obj;  </a:t>
            </a: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note the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following,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617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pointer of one </a:t>
            </a:r>
            <a:r>
              <a:rPr sz="972" spc="15" dirty="0">
                <a:latin typeface="Book Antiqua"/>
                <a:cs typeface="Book Antiqua"/>
              </a:rPr>
              <a:t>base </a:t>
            </a:r>
            <a:r>
              <a:rPr sz="972" spc="10" dirty="0">
                <a:latin typeface="Book Antiqua"/>
                <a:cs typeface="Book Antiqua"/>
              </a:rPr>
              <a:t>class cannot be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call </a:t>
            </a:r>
            <a:r>
              <a:rPr sz="972" spc="15" dirty="0">
                <a:latin typeface="Book Antiqua"/>
                <a:cs typeface="Book Antiqua"/>
              </a:rPr>
              <a:t>the function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another base </a:t>
            </a:r>
            <a:r>
              <a:rPr sz="972" spc="10" dirty="0">
                <a:latin typeface="Book Antiqua"/>
                <a:cs typeface="Book Antiqua"/>
              </a:rPr>
              <a:t>class 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functions are called based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static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5955047"/>
            <a:ext cx="2069394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Phone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429673" marR="196934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Transmitter * tPtr </a:t>
            </a:r>
            <a:r>
              <a:rPr sz="972" spc="19" dirty="0">
                <a:latin typeface="Book Antiqua"/>
                <a:cs typeface="Book Antiqua"/>
              </a:rPr>
              <a:t>= </a:t>
            </a:r>
            <a:r>
              <a:rPr sz="972" spc="10" dirty="0">
                <a:latin typeface="Book Antiqua"/>
                <a:cs typeface="Book Antiqua"/>
              </a:rPr>
              <a:t>&amp;obj;  tPtr-&gt;Transmit();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3"/>
              </a:spcBef>
              <a:tabLst>
                <a:tab pos="1684739" algn="l"/>
              </a:tabLst>
            </a:pPr>
            <a:r>
              <a:rPr sz="972" b="1" spc="10" dirty="0">
                <a:latin typeface="Book Antiqua"/>
                <a:cs typeface="Book Antiqua"/>
              </a:rPr>
              <a:t>tPtr-&gt;Receive();	</a:t>
            </a:r>
            <a:r>
              <a:rPr sz="972" b="1" spc="5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8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6902549"/>
            <a:ext cx="672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4086" y="5955035"/>
            <a:ext cx="2070629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int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Phone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429673" marR="370408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Receiver </a:t>
            </a:r>
            <a:r>
              <a:rPr sz="972" spc="10" dirty="0">
                <a:latin typeface="Book Antiqua"/>
                <a:cs typeface="Book Antiqua"/>
              </a:rPr>
              <a:t>* </a:t>
            </a:r>
            <a:r>
              <a:rPr sz="972" spc="15" dirty="0">
                <a:latin typeface="Book Antiqua"/>
                <a:cs typeface="Book Antiqua"/>
              </a:rPr>
              <a:t>rPtr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0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&amp;obj;  </a:t>
            </a:r>
            <a:r>
              <a:rPr sz="972" spc="10" dirty="0">
                <a:latin typeface="Book Antiqua"/>
                <a:cs typeface="Book Antiqua"/>
              </a:rPr>
              <a:t>rPtr-&gt;Receive();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3"/>
              </a:spcBef>
              <a:tabLst>
                <a:tab pos="1685357" algn="l"/>
              </a:tabLst>
            </a:pPr>
            <a:r>
              <a:rPr sz="972" b="1" spc="10" dirty="0">
                <a:latin typeface="Book Antiqua"/>
                <a:cs typeface="Book Antiqua"/>
              </a:rPr>
              <a:t>rPtr-&gt;Transmit();	</a:t>
            </a:r>
            <a:r>
              <a:rPr sz="972" b="1" spc="5" dirty="0">
                <a:latin typeface="Book Antiqua"/>
                <a:cs typeface="Book Antiqua"/>
              </a:rPr>
              <a:t>//Error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68"/>
              </a:spcBef>
            </a:pPr>
            <a:r>
              <a:rPr sz="972" spc="15" dirty="0">
                <a:latin typeface="Book Antiqua"/>
                <a:cs typeface="Book Antiqua"/>
              </a:rPr>
              <a:t>return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4087" y="6902536"/>
            <a:ext cx="67292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8337" y="5953071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511300" y="5950479"/>
            <a:ext cx="0" cy="1118041"/>
          </a:xfrm>
          <a:custGeom>
            <a:avLst/>
            <a:gdLst/>
            <a:ahLst/>
            <a:cxnLst/>
            <a:rect l="l" t="t" r="r" b="b"/>
            <a:pathLst>
              <a:path h="1149984">
                <a:moveTo>
                  <a:pt x="0" y="0"/>
                </a:moveTo>
                <a:lnTo>
                  <a:pt x="0" y="114985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508336" y="7065433"/>
            <a:ext cx="2495374" cy="0"/>
          </a:xfrm>
          <a:custGeom>
            <a:avLst/>
            <a:gdLst/>
            <a:ahLst/>
            <a:cxnLst/>
            <a:rect l="l" t="t" r="r" b="b"/>
            <a:pathLst>
              <a:path w="2566670">
                <a:moveTo>
                  <a:pt x="0" y="0"/>
                </a:moveTo>
                <a:lnTo>
                  <a:pt x="256641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3995314" y="7065433"/>
            <a:ext cx="2465123" cy="0"/>
          </a:xfrm>
          <a:custGeom>
            <a:avLst/>
            <a:gdLst/>
            <a:ahLst/>
            <a:cxnLst/>
            <a:rect l="l" t="t" r="r" b="b"/>
            <a:pathLst>
              <a:path w="2535554">
                <a:moveTo>
                  <a:pt x="0" y="0"/>
                </a:moveTo>
                <a:lnTo>
                  <a:pt x="253517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6462659" y="5950479"/>
            <a:ext cx="0" cy="1118041"/>
          </a:xfrm>
          <a:custGeom>
            <a:avLst/>
            <a:gdLst/>
            <a:ahLst/>
            <a:cxnLst/>
            <a:rect l="l" t="t" r="r" b="b"/>
            <a:pathLst>
              <a:path h="1149984">
                <a:moveTo>
                  <a:pt x="0" y="0"/>
                </a:moveTo>
                <a:lnTo>
                  <a:pt x="0" y="1149858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561924" y="7383498"/>
            <a:ext cx="4850606" cy="805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867" lvl="1" indent="-260520">
              <a:buFont typeface="Times New Roman"/>
              <a:buAutoNum type="arabicPeriod" startAt="2"/>
              <a:tabLst>
                <a:tab pos="273485" algn="l"/>
              </a:tabLst>
            </a:pPr>
            <a:r>
              <a:rPr sz="972" b="1" spc="15" dirty="0">
                <a:latin typeface="Book Antiqua"/>
                <a:cs typeface="Book Antiqua"/>
              </a:rPr>
              <a:t>Problems </a:t>
            </a:r>
            <a:r>
              <a:rPr sz="972" b="1" spc="10" dirty="0">
                <a:latin typeface="Book Antiqua"/>
                <a:cs typeface="Book Antiqua"/>
              </a:rPr>
              <a:t>in Multiple</a:t>
            </a:r>
            <a:r>
              <a:rPr sz="972" b="1" spc="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lvl="1">
              <a:spcBef>
                <a:spcPts val="15"/>
              </a:spcBef>
              <a:buFont typeface="Times New Roman"/>
              <a:buAutoNum type="arabicPeriod" startAt="2"/>
            </a:pPr>
            <a:endParaRPr sz="1069">
              <a:latin typeface="Times New Roman"/>
              <a:cs typeface="Times New Roman"/>
            </a:endParaRPr>
          </a:p>
          <a:p>
            <a:pPr marL="429673" marR="4939" lvl="2" indent="-208662">
              <a:lnSpc>
                <a:spcPct val="106500"/>
              </a:lnSpc>
              <a:spcBef>
                <a:spcPts val="5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more than one base </a:t>
            </a:r>
            <a:r>
              <a:rPr sz="972" spc="10" dirty="0">
                <a:latin typeface="Book Antiqua"/>
                <a:cs typeface="Book Antiqua"/>
              </a:rPr>
              <a:t>class have </a:t>
            </a:r>
            <a:r>
              <a:rPr sz="972" spc="15" dirty="0">
                <a:latin typeface="Book Antiqua"/>
                <a:cs typeface="Book Antiqua"/>
              </a:rPr>
              <a:t>a function with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signature then the </a:t>
            </a:r>
            <a:r>
              <a:rPr sz="972" spc="10" dirty="0">
                <a:latin typeface="Book Antiqua"/>
                <a:cs typeface="Book Antiqua"/>
              </a:rPr>
              <a:t>child  will </a:t>
            </a:r>
            <a:r>
              <a:rPr sz="972" spc="15" dirty="0">
                <a:latin typeface="Book Antiqua"/>
                <a:cs typeface="Book Antiqua"/>
              </a:rPr>
              <a:t>have two </a:t>
            </a:r>
            <a:r>
              <a:rPr sz="972" spc="10" dirty="0">
                <a:latin typeface="Book Antiqua"/>
                <a:cs typeface="Book Antiqua"/>
              </a:rPr>
              <a:t>copies of </a:t>
            </a:r>
            <a:r>
              <a:rPr sz="972" spc="5" dirty="0">
                <a:latin typeface="Book Antiqua"/>
                <a:cs typeface="Book Antiqua"/>
              </a:rPr>
              <a:t>that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function.</a:t>
            </a:r>
            <a:endParaRPr sz="972">
              <a:latin typeface="Book Antiqua"/>
              <a:cs typeface="Book Antiqua"/>
            </a:endParaRPr>
          </a:p>
          <a:p>
            <a:pPr marL="429673" lvl="2" indent="-208662">
              <a:spcBef>
                <a:spcPts val="131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such function will </a:t>
            </a:r>
            <a:r>
              <a:rPr sz="972" spc="10" dirty="0">
                <a:latin typeface="Book Antiqua"/>
                <a:cs typeface="Book Antiqua"/>
              </a:rPr>
              <a:t>result in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ambiguity.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40009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6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4" y="1347188"/>
            <a:ext cx="4849989" cy="4801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Sample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Output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2876220">
              <a:lnSpc>
                <a:spcPct val="104000"/>
              </a:lnSpc>
              <a:tabLst>
                <a:tab pos="1264944" algn="l"/>
              </a:tabLst>
            </a:pPr>
            <a:r>
              <a:rPr sz="972" b="1" spc="10" dirty="0">
                <a:latin typeface="Book Antiqua"/>
                <a:cs typeface="Book Antiqua"/>
              </a:rPr>
              <a:t>Case</a:t>
            </a:r>
            <a:r>
              <a:rPr sz="972" b="1" spc="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Sensitive:</a:t>
            </a:r>
            <a:r>
              <a:rPr sz="972" b="1" spc="15" dirty="0">
                <a:latin typeface="Book Antiqua"/>
                <a:cs typeface="Book Antiqua"/>
              </a:rPr>
              <a:t> 32	</a:t>
            </a:r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Not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Equal 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Non-case </a:t>
            </a:r>
            <a:r>
              <a:rPr sz="972" b="1" spc="10" dirty="0">
                <a:latin typeface="Book Antiqua"/>
                <a:cs typeface="Book Antiqua"/>
              </a:rPr>
              <a:t>Sensitive: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-14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Equal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33.8.</a:t>
            </a:r>
            <a:r>
              <a:rPr sz="972" b="1" spc="15" dirty="0">
                <a:latin typeface="Book Antiqua"/>
                <a:cs typeface="Book Antiqua"/>
              </a:rPr>
              <a:t>Default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Policy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54"/>
              </a:lnSpc>
              <a:spcBef>
                <a:spcPts val="24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set default class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as default comparison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set default parameters  </a:t>
            </a:r>
            <a:r>
              <a:rPr sz="972" spc="5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case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constructors,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2478648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template&lt; typename </a:t>
            </a:r>
            <a:r>
              <a:rPr sz="972" b="1" spc="19" dirty="0">
                <a:latin typeface="Book Antiqua"/>
                <a:cs typeface="Book Antiqua"/>
              </a:rPr>
              <a:t>C = </a:t>
            </a:r>
            <a:r>
              <a:rPr sz="972" b="1" spc="15" dirty="0">
                <a:latin typeface="Book Antiqua"/>
                <a:cs typeface="Book Antiqua"/>
              </a:rPr>
              <a:t>CaseSenCmp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  </a:t>
            </a: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compare( </a:t>
            </a:r>
            <a:r>
              <a:rPr sz="972" b="1" spc="10" dirty="0">
                <a:latin typeface="Book Antiqua"/>
                <a:cs typeface="Book Antiqua"/>
              </a:rPr>
              <a:t>char* str1, char* str2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 marR="1322357" indent="-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strlen( str1 ) </a:t>
            </a:r>
            <a:r>
              <a:rPr sz="972" b="1" spc="24" dirty="0">
                <a:latin typeface="Book Antiqua"/>
                <a:cs typeface="Book Antiqua"/>
              </a:rPr>
              <a:t>&amp;&amp;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strlen( str2 </a:t>
            </a:r>
            <a:r>
              <a:rPr sz="972" b="1" spc="5" dirty="0">
                <a:latin typeface="Book Antiqua"/>
                <a:cs typeface="Book Antiqua"/>
              </a:rPr>
              <a:t>); </a:t>
            </a:r>
            <a:r>
              <a:rPr sz="972" b="1" spc="10" dirty="0">
                <a:latin typeface="Book Antiqua"/>
                <a:cs typeface="Book Antiqua"/>
              </a:rPr>
              <a:t>i++)  </a:t>
            </a: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!C::isEqual</a:t>
            </a:r>
            <a:endParaRPr sz="972">
              <a:latin typeface="Book Antiqua"/>
              <a:cs typeface="Book Antiqua"/>
            </a:endParaRPr>
          </a:p>
          <a:p>
            <a:pPr marL="1266179" marR="1834755" indent="835888">
              <a:lnSpc>
                <a:spcPts val="1215"/>
              </a:lnSpc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(str1[i], str2[i]) </a:t>
            </a:r>
            <a:r>
              <a:rPr sz="972" b="1" spc="10" dirty="0">
                <a:latin typeface="Book Antiqua"/>
                <a:cs typeface="Book Antiqua"/>
              </a:rPr>
              <a:t>)  return str1[i] -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str2[i];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21">
              <a:latin typeface="Times New Roman"/>
              <a:cs typeface="Times New Roman"/>
            </a:endParaRPr>
          </a:p>
          <a:p>
            <a:pPr marL="429673"/>
            <a:r>
              <a:rPr sz="972" b="1" spc="10" dirty="0">
                <a:latin typeface="Book Antiqua"/>
                <a:cs typeface="Book Antiqua"/>
              </a:rPr>
              <a:t>return strlen(str1) -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strlen(str2);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5" dirty="0">
                <a:latin typeface="Book Antiqua"/>
                <a:cs typeface="Book Antiqua"/>
              </a:rPr>
              <a:t>i,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j;</a:t>
            </a:r>
            <a:endParaRPr sz="972">
              <a:latin typeface="Book Antiqua"/>
              <a:cs typeface="Book Antiqua"/>
            </a:endParaRPr>
          </a:p>
          <a:p>
            <a:pPr marL="429673" marR="255519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char *x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"hello", *y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"HELLO"; 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compare(x,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y);</a:t>
            </a:r>
            <a:endParaRPr sz="972">
              <a:latin typeface="Book Antiqua"/>
              <a:cs typeface="Book Antiqua"/>
            </a:endParaRPr>
          </a:p>
          <a:p>
            <a:pPr marL="429673" marR="216133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j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compare&lt; </a:t>
            </a:r>
            <a:r>
              <a:rPr sz="972" b="1" spc="19" dirty="0">
                <a:latin typeface="Book Antiqua"/>
                <a:cs typeface="Book Antiqua"/>
              </a:rPr>
              <a:t>NonCaseSenCmp </a:t>
            </a:r>
            <a:r>
              <a:rPr sz="972" b="1" spc="10" dirty="0">
                <a:latin typeface="Book Antiqua"/>
                <a:cs typeface="Book Antiqua"/>
              </a:rPr>
              <a:t>&gt;(x,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y);  </a:t>
            </a: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"Case </a:t>
            </a:r>
            <a:r>
              <a:rPr sz="972" b="1" spc="10" dirty="0">
                <a:latin typeface="Book Antiqua"/>
                <a:cs typeface="Book Antiqua"/>
              </a:rPr>
              <a:t>Sensitive: "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5" dirty="0">
                <a:latin typeface="Book Antiqua"/>
                <a:cs typeface="Book Antiqua"/>
              </a:rPr>
              <a:t>"\nNon-Case </a:t>
            </a:r>
            <a:r>
              <a:rPr sz="972" b="1" spc="10" dirty="0">
                <a:latin typeface="Book Antiqua"/>
                <a:cs typeface="Book Antiqua"/>
              </a:rPr>
              <a:t>Sensitive: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“</a:t>
            </a:r>
            <a:endParaRPr sz="972">
              <a:latin typeface="Book Antiqua"/>
              <a:cs typeface="Book Antiqua"/>
            </a:endParaRPr>
          </a:p>
          <a:p>
            <a:pPr marL="1266179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j </a:t>
            </a:r>
            <a:r>
              <a:rPr sz="972" b="1" spc="15" dirty="0">
                <a:latin typeface="Book Antiqua"/>
                <a:cs typeface="Book Antiqua"/>
              </a:rPr>
              <a:t>&lt;&lt;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endl;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264240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2730" y="2140373"/>
            <a:ext cx="62970" cy="154340"/>
          </a:xfrm>
          <a:custGeom>
            <a:avLst/>
            <a:gdLst/>
            <a:ahLst/>
            <a:cxnLst/>
            <a:rect l="l" t="t" r="r" b="b"/>
            <a:pathLst>
              <a:path w="64769" h="158750">
                <a:moveTo>
                  <a:pt x="64769" y="0"/>
                </a:moveTo>
                <a:lnTo>
                  <a:pt x="0" y="0"/>
                </a:lnTo>
                <a:lnTo>
                  <a:pt x="0" y="158496"/>
                </a:lnTo>
                <a:lnTo>
                  <a:pt x="64769" y="158496"/>
                </a:lnTo>
                <a:lnTo>
                  <a:pt x="64769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5981489" y="2140373"/>
            <a:ext cx="62970" cy="154340"/>
          </a:xfrm>
          <a:custGeom>
            <a:avLst/>
            <a:gdLst/>
            <a:ahLst/>
            <a:cxnLst/>
            <a:rect l="l" t="t" r="r" b="b"/>
            <a:pathLst>
              <a:path w="64770" h="158750">
                <a:moveTo>
                  <a:pt x="64770" y="0"/>
                </a:moveTo>
                <a:lnTo>
                  <a:pt x="0" y="0"/>
                </a:lnTo>
                <a:lnTo>
                  <a:pt x="0" y="158496"/>
                </a:lnTo>
                <a:lnTo>
                  <a:pt x="64770" y="158496"/>
                </a:lnTo>
                <a:lnTo>
                  <a:pt x="64770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155699" y="2140373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092730" y="2294467"/>
            <a:ext cx="62970" cy="1079147"/>
          </a:xfrm>
          <a:custGeom>
            <a:avLst/>
            <a:gdLst/>
            <a:ahLst/>
            <a:cxnLst/>
            <a:rect l="l" t="t" r="r" b="b"/>
            <a:pathLst>
              <a:path w="64769" h="1109980">
                <a:moveTo>
                  <a:pt x="64769" y="0"/>
                </a:moveTo>
                <a:lnTo>
                  <a:pt x="0" y="0"/>
                </a:lnTo>
                <a:lnTo>
                  <a:pt x="0" y="1109472"/>
                </a:lnTo>
                <a:lnTo>
                  <a:pt x="64769" y="1109472"/>
                </a:lnTo>
                <a:lnTo>
                  <a:pt x="64769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5981489" y="2294467"/>
            <a:ext cx="62970" cy="1079147"/>
          </a:xfrm>
          <a:custGeom>
            <a:avLst/>
            <a:gdLst/>
            <a:ahLst/>
            <a:cxnLst/>
            <a:rect l="l" t="t" r="r" b="b"/>
            <a:pathLst>
              <a:path w="64770" h="1109980">
                <a:moveTo>
                  <a:pt x="64770" y="0"/>
                </a:moveTo>
                <a:lnTo>
                  <a:pt x="0" y="0"/>
                </a:lnTo>
                <a:lnTo>
                  <a:pt x="0" y="1109472"/>
                </a:lnTo>
                <a:lnTo>
                  <a:pt x="64770" y="1109472"/>
                </a:lnTo>
                <a:lnTo>
                  <a:pt x="6477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155699" y="2294467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1155699" y="2448559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1155699" y="2602653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1155699" y="2756747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1155699" y="2910840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1155699" y="3064933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1155699" y="3219026"/>
            <a:ext cx="4825912" cy="154340"/>
          </a:xfrm>
          <a:custGeom>
            <a:avLst/>
            <a:gdLst/>
            <a:ahLst/>
            <a:cxnLst/>
            <a:rect l="l" t="t" r="r" b="b"/>
            <a:pathLst>
              <a:path w="4963795" h="158750">
                <a:moveTo>
                  <a:pt x="0" y="158496"/>
                </a:moveTo>
                <a:lnTo>
                  <a:pt x="4963667" y="158496"/>
                </a:lnTo>
                <a:lnTo>
                  <a:pt x="4963667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/>
          <p:nvPr/>
        </p:nvSpPr>
        <p:spPr>
          <a:xfrm>
            <a:off x="1090506" y="607086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1090506" y="624940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1093099" y="6068272"/>
            <a:ext cx="0" cy="1876159"/>
          </a:xfrm>
          <a:custGeom>
            <a:avLst/>
            <a:gdLst/>
            <a:ahLst/>
            <a:cxnLst/>
            <a:rect l="l" t="t" r="r" b="b"/>
            <a:pathLst>
              <a:path h="1929765">
                <a:moveTo>
                  <a:pt x="0" y="0"/>
                </a:moveTo>
                <a:lnTo>
                  <a:pt x="0" y="1929384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1090506" y="7941469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6044458" y="6068272"/>
            <a:ext cx="0" cy="1876159"/>
          </a:xfrm>
          <a:custGeom>
            <a:avLst/>
            <a:gdLst/>
            <a:ahLst/>
            <a:cxnLst/>
            <a:rect l="l" t="t" r="r" b="b"/>
            <a:pathLst>
              <a:path h="1929765">
                <a:moveTo>
                  <a:pt x="0" y="0"/>
                </a:moveTo>
                <a:lnTo>
                  <a:pt x="0" y="192938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1090506" y="874119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 txBox="1"/>
          <p:nvPr/>
        </p:nvSpPr>
        <p:spPr>
          <a:xfrm>
            <a:off x="1143352" y="1345211"/>
            <a:ext cx="4851841" cy="796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No.34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b="1" spc="15" dirty="0">
                <a:latin typeface="Book Antiqua"/>
                <a:cs typeface="Book Antiqua"/>
              </a:rPr>
              <a:t>Generic </a:t>
            </a:r>
            <a:r>
              <a:rPr sz="972" b="1" spc="10" dirty="0">
                <a:latin typeface="Book Antiqua"/>
                <a:cs typeface="Book Antiqua"/>
              </a:rPr>
              <a:t>Algorithms - </a:t>
            </a:r>
            <a:r>
              <a:rPr sz="972" b="1" spc="24" dirty="0">
                <a:latin typeface="Book Antiqua"/>
                <a:cs typeface="Book Antiqua"/>
              </a:rPr>
              <a:t>A </a:t>
            </a:r>
            <a:r>
              <a:rPr sz="972" b="1" spc="15" dirty="0">
                <a:latin typeface="Book Antiqua"/>
                <a:cs typeface="Book Antiqua"/>
              </a:rPr>
              <a:t>Case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Study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Consider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template </a:t>
            </a:r>
            <a:r>
              <a:rPr sz="972" b="1" spc="10" dirty="0">
                <a:latin typeface="Book Antiqua"/>
                <a:cs typeface="Book Antiqua"/>
              </a:rPr>
              <a:t>printArray </a:t>
            </a:r>
            <a:r>
              <a:rPr sz="972" spc="15" dirty="0">
                <a:latin typeface="Book Antiqua"/>
                <a:cs typeface="Book Antiqua"/>
              </a:rPr>
              <a:t>function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wrote </a:t>
            </a:r>
            <a:r>
              <a:rPr sz="972" spc="10" dirty="0">
                <a:latin typeface="Book Antiqua"/>
                <a:cs typeface="Book Antiqua"/>
              </a:rPr>
              <a:t>in previous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lecture,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3409607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Printing an Array  </a:t>
            </a:r>
            <a:r>
              <a:rPr sz="972" b="1" spc="10" dirty="0">
                <a:latin typeface="Book Antiqua"/>
                <a:cs typeface="Book Antiqua"/>
              </a:rPr>
              <a:t>template&lt; </a:t>
            </a:r>
            <a:r>
              <a:rPr sz="972" b="1" spc="15" dirty="0">
                <a:latin typeface="Book Antiqua"/>
                <a:cs typeface="Book Antiqua"/>
              </a:rPr>
              <a:t>typename </a:t>
            </a:r>
            <a:r>
              <a:rPr sz="972" b="1" spc="19" dirty="0">
                <a:latin typeface="Book Antiqua"/>
                <a:cs typeface="Book Antiqua"/>
              </a:rPr>
              <a:t>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printArray( </a:t>
            </a:r>
            <a:r>
              <a:rPr sz="972" b="1" spc="15" dirty="0">
                <a:latin typeface="Book Antiqua"/>
                <a:cs typeface="Book Antiqua"/>
              </a:rPr>
              <a:t>T* </a:t>
            </a:r>
            <a:r>
              <a:rPr sz="972" b="1" spc="10" dirty="0">
                <a:latin typeface="Book Antiqua"/>
                <a:cs typeface="Book Antiqua"/>
              </a:rPr>
              <a:t>array, int size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 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1747092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array[ i ]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”;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Although this function will work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data types but </a:t>
            </a:r>
            <a:r>
              <a:rPr sz="972" spc="5" dirty="0">
                <a:latin typeface="Book Antiqua"/>
                <a:cs typeface="Book Antiqua"/>
              </a:rPr>
              <a:t>still it is </a:t>
            </a:r>
            <a:r>
              <a:rPr sz="972" spc="10" dirty="0">
                <a:latin typeface="Book Antiqua"/>
                <a:cs typeface="Book Antiqua"/>
              </a:rPr>
              <a:t>taking array as </a:t>
            </a:r>
            <a:r>
              <a:rPr sz="972" spc="19" dirty="0">
                <a:latin typeface="Book Antiqua"/>
                <a:cs typeface="Book Antiqua"/>
              </a:rPr>
              <a:t>an  </a:t>
            </a:r>
            <a:r>
              <a:rPr sz="972" spc="15" dirty="0">
                <a:latin typeface="Book Antiqua"/>
                <a:cs typeface="Book Antiqua"/>
              </a:rPr>
              <a:t>argument </a:t>
            </a:r>
            <a:r>
              <a:rPr sz="972" spc="19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5" dirty="0">
                <a:latin typeface="Book Antiqua"/>
                <a:cs typeface="Book Antiqua"/>
              </a:rPr>
              <a:t>still </a:t>
            </a:r>
            <a:r>
              <a:rPr sz="972" spc="15" dirty="0">
                <a:latin typeface="Book Antiqua"/>
                <a:cs typeface="Book Antiqua"/>
              </a:rPr>
              <a:t>depends upon </a:t>
            </a:r>
            <a:r>
              <a:rPr sz="972" spc="10" dirty="0">
                <a:latin typeface="Book Antiqua"/>
                <a:cs typeface="Book Antiqua"/>
              </a:rPr>
              <a:t>nature of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structure </a:t>
            </a:r>
            <a:r>
              <a:rPr sz="972" spc="15" dirty="0">
                <a:latin typeface="Book Antiqua"/>
                <a:cs typeface="Book Antiqua"/>
              </a:rPr>
              <a:t>used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pass  </a:t>
            </a:r>
            <a:r>
              <a:rPr sz="972" spc="10" dirty="0">
                <a:latin typeface="Book Antiqua"/>
                <a:cs typeface="Book Antiqua"/>
              </a:rPr>
              <a:t>data,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function to be </a:t>
            </a:r>
            <a:r>
              <a:rPr sz="972" spc="15" dirty="0">
                <a:latin typeface="Book Antiqua"/>
                <a:cs typeface="Book Antiqua"/>
              </a:rPr>
              <a:t>independent </a:t>
            </a:r>
            <a:r>
              <a:rPr sz="972" spc="10" dirty="0">
                <a:latin typeface="Book Antiqua"/>
                <a:cs typeface="Book Antiqua"/>
              </a:rPr>
              <a:t>from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structure as well </a:t>
            </a:r>
            <a:r>
              <a:rPr sz="972" spc="15" dirty="0">
                <a:latin typeface="Book Antiqua"/>
                <a:cs typeface="Book Antiqua"/>
              </a:rPr>
              <a:t>means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5" dirty="0">
                <a:latin typeface="Book Antiqua"/>
                <a:cs typeface="Book Antiqua"/>
              </a:rPr>
              <a:t>should </a:t>
            </a:r>
            <a:r>
              <a:rPr sz="972" spc="10" dirty="0">
                <a:latin typeface="Book Antiqua"/>
                <a:cs typeface="Book Antiqua"/>
              </a:rPr>
              <a:t>print single </a:t>
            </a:r>
            <a:r>
              <a:rPr sz="972" spc="15" dirty="0">
                <a:latin typeface="Book Antiqua"/>
                <a:cs typeface="Book Antiqua"/>
              </a:rPr>
              <a:t>values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well </a:t>
            </a:r>
            <a:r>
              <a:rPr sz="972" spc="10" dirty="0">
                <a:latin typeface="Book Antiqua"/>
                <a:cs typeface="Book Antiqua"/>
              </a:rPr>
              <a:t>as arrays of </a:t>
            </a:r>
            <a:r>
              <a:rPr sz="972" spc="15" dirty="0">
                <a:latin typeface="Book Antiqua"/>
                <a:cs typeface="Book Antiqua"/>
              </a:rPr>
              <a:t>basic </a:t>
            </a:r>
            <a:r>
              <a:rPr sz="972" spc="10" dirty="0">
                <a:latin typeface="Book Antiqua"/>
                <a:cs typeface="Book Antiqua"/>
              </a:rPr>
              <a:t>data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types.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34.1.</a:t>
            </a:r>
            <a:r>
              <a:rPr sz="972" b="1" spc="15" dirty="0">
                <a:latin typeface="Book Antiqua"/>
                <a:cs typeface="Book Antiqua"/>
              </a:rPr>
              <a:t>Generic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Algorithms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provide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implementation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independent of data structures  </a:t>
            </a:r>
            <a:r>
              <a:rPr sz="972" spc="10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also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for example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of printing of values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printing of </a:t>
            </a:r>
            <a:r>
              <a:rPr sz="972" spc="15" dirty="0">
                <a:latin typeface="Book Antiqua"/>
                <a:cs typeface="Book Antiqua"/>
              </a:rPr>
              <a:t>both </a:t>
            </a:r>
            <a:r>
              <a:rPr sz="972" spc="10" dirty="0">
                <a:latin typeface="Book Antiqua"/>
                <a:cs typeface="Book Antiqua"/>
              </a:rPr>
              <a:t>single values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arrays, this </a:t>
            </a:r>
            <a:r>
              <a:rPr sz="972" spc="15" dirty="0">
                <a:latin typeface="Book Antiqua"/>
                <a:cs typeface="Book Antiqua"/>
              </a:rPr>
              <a:t>can be achieved </a:t>
            </a:r>
            <a:r>
              <a:rPr sz="972" spc="10" dirty="0">
                <a:latin typeface="Book Antiqua"/>
                <a:cs typeface="Book Antiqua"/>
              </a:rPr>
              <a:t>using </a:t>
            </a:r>
            <a:r>
              <a:rPr sz="972" i="1" spc="10" dirty="0">
                <a:latin typeface="Book Antiqua"/>
                <a:cs typeface="Book Antiqua"/>
              </a:rPr>
              <a:t>Generic </a:t>
            </a:r>
            <a:r>
              <a:rPr sz="972" i="1" spc="15" dirty="0">
                <a:latin typeface="Book Antiqua"/>
                <a:cs typeface="Book Antiqua"/>
              </a:rPr>
              <a:t>Programming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which a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work for 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types of containers, let us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9" dirty="0">
                <a:latin typeface="Book Antiqua"/>
                <a:cs typeface="Book Antiqua"/>
              </a:rPr>
              <a:t>how </a:t>
            </a:r>
            <a:r>
              <a:rPr sz="972" spc="15" dirty="0">
                <a:latin typeface="Book Antiqua"/>
                <a:cs typeface="Book Antiqua"/>
              </a:rPr>
              <a:t>we can make a </a:t>
            </a:r>
            <a:r>
              <a:rPr sz="972" spc="10" dirty="0">
                <a:latin typeface="Book Antiqua"/>
                <a:cs typeface="Book Antiqua"/>
              </a:rPr>
              <a:t>function generic step </a:t>
            </a:r>
            <a:r>
              <a:rPr sz="972" spc="15" dirty="0">
                <a:latin typeface="Book Antiqua"/>
                <a:cs typeface="Book Antiqua"/>
              </a:rPr>
              <a:t>by step  </a:t>
            </a:r>
            <a:r>
              <a:rPr sz="972" spc="10" dirty="0">
                <a:latin typeface="Book Antiqua"/>
                <a:cs typeface="Book Antiqua"/>
              </a:rPr>
              <a:t>with the help of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example, consider the </a:t>
            </a:r>
            <a:r>
              <a:rPr sz="972" b="1" spc="15" dirty="0">
                <a:latin typeface="Book Antiqua"/>
                <a:cs typeface="Book Antiqua"/>
              </a:rPr>
              <a:t>find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below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is similar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b="1" spc="15" dirty="0">
                <a:latin typeface="Book Antiqua"/>
                <a:cs typeface="Book Antiqua"/>
              </a:rPr>
              <a:t>printArray </a:t>
            </a:r>
            <a:r>
              <a:rPr sz="972" spc="10" dirty="0">
                <a:latin typeface="Book Antiqua"/>
                <a:cs typeface="Book Antiqua"/>
              </a:rPr>
              <a:t>function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the difference 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tries to </a:t>
            </a:r>
            <a:r>
              <a:rPr sz="972" spc="15" dirty="0">
                <a:latin typeface="Book Antiqua"/>
                <a:cs typeface="Book Antiqua"/>
              </a:rPr>
              <a:t>find an </a:t>
            </a:r>
            <a:r>
              <a:rPr sz="972" spc="10" dirty="0">
                <a:latin typeface="Book Antiqua"/>
                <a:cs typeface="Book Antiqua"/>
              </a:rPr>
              <a:t>element in </a:t>
            </a:r>
            <a:r>
              <a:rPr sz="972" spc="19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array </a:t>
            </a:r>
            <a:r>
              <a:rPr sz="972" spc="15" dirty="0">
                <a:latin typeface="Book Antiqua"/>
                <a:cs typeface="Book Antiqua"/>
              </a:rPr>
              <a:t>and  </a:t>
            </a:r>
            <a:r>
              <a:rPr sz="972" spc="10" dirty="0">
                <a:latin typeface="Book Antiqua"/>
                <a:cs typeface="Book Antiqua"/>
              </a:rPr>
              <a:t>return pointer to that element </a:t>
            </a:r>
            <a:r>
              <a:rPr sz="972" spc="5" dirty="0">
                <a:latin typeface="Book Antiqua"/>
                <a:cs typeface="Book Antiqua"/>
              </a:rPr>
              <a:t>if it </a:t>
            </a:r>
            <a:r>
              <a:rPr sz="972" spc="10" dirty="0">
                <a:latin typeface="Book Antiqua"/>
                <a:cs typeface="Book Antiqua"/>
              </a:rPr>
              <a:t>is found in </a:t>
            </a: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array otherwise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returns zero  (NULL).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sz="1264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Book Antiqua"/>
                <a:cs typeface="Book Antiqua"/>
              </a:rPr>
              <a:t>Find </a:t>
            </a:r>
            <a:r>
              <a:rPr sz="1069" spc="5" dirty="0">
                <a:latin typeface="Book Antiqua"/>
                <a:cs typeface="Book Antiqua"/>
              </a:rPr>
              <a:t>function </a:t>
            </a:r>
            <a:r>
              <a:rPr sz="1069" spc="10" dirty="0">
                <a:latin typeface="Book Antiqua"/>
                <a:cs typeface="Book Antiqua"/>
              </a:rPr>
              <a:t>that </a:t>
            </a:r>
            <a:r>
              <a:rPr sz="1069" spc="5" dirty="0">
                <a:latin typeface="Book Antiqua"/>
                <a:cs typeface="Book Antiqua"/>
              </a:rPr>
              <a:t>tries </a:t>
            </a:r>
            <a:r>
              <a:rPr sz="1069" spc="10" dirty="0">
                <a:latin typeface="Book Antiqua"/>
                <a:cs typeface="Book Antiqua"/>
              </a:rPr>
              <a:t>to </a:t>
            </a:r>
            <a:r>
              <a:rPr sz="1069" spc="5" dirty="0">
                <a:latin typeface="Book Antiqua"/>
                <a:cs typeface="Book Antiqua"/>
              </a:rPr>
              <a:t>find </a:t>
            </a:r>
            <a:r>
              <a:rPr sz="1069" spc="10" dirty="0">
                <a:latin typeface="Book Antiqua"/>
                <a:cs typeface="Book Antiqua"/>
              </a:rPr>
              <a:t>an integer value in </a:t>
            </a:r>
            <a:r>
              <a:rPr sz="1069" spc="15" dirty="0">
                <a:latin typeface="Book Antiqua"/>
                <a:cs typeface="Book Antiqua"/>
              </a:rPr>
              <a:t>an </a:t>
            </a:r>
            <a:r>
              <a:rPr sz="1069" spc="10" dirty="0">
                <a:latin typeface="Book Antiqua"/>
                <a:cs typeface="Book Antiqua"/>
              </a:rPr>
              <a:t>integer</a:t>
            </a:r>
            <a:r>
              <a:rPr sz="1069" spc="2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array</a:t>
            </a:r>
            <a:endParaRPr sz="1069">
              <a:latin typeface="Book Antiqua"/>
              <a:cs typeface="Book Antiqua"/>
            </a:endParaRPr>
          </a:p>
          <a:p>
            <a:pPr marL="430291" marR="1755118" indent="-418561">
              <a:lnSpc>
                <a:spcPct val="103200"/>
              </a:lnSpc>
              <a:spcBef>
                <a:spcPts val="73"/>
              </a:spcBef>
            </a:pPr>
            <a:r>
              <a:rPr sz="1069" b="1" spc="10" dirty="0">
                <a:latin typeface="Book Antiqua"/>
                <a:cs typeface="Book Antiqua"/>
              </a:rPr>
              <a:t>const int* find( const int* array, </a:t>
            </a:r>
            <a:r>
              <a:rPr sz="1069" b="1" spc="5" dirty="0">
                <a:latin typeface="Book Antiqua"/>
                <a:cs typeface="Book Antiqua"/>
              </a:rPr>
              <a:t>int </a:t>
            </a:r>
            <a:r>
              <a:rPr sz="1069" b="1" spc="10" dirty="0">
                <a:latin typeface="Book Antiqua"/>
                <a:cs typeface="Book Antiqua"/>
              </a:rPr>
              <a:t>_size, </a:t>
            </a:r>
            <a:r>
              <a:rPr sz="1069" b="1" spc="5" dirty="0">
                <a:latin typeface="Book Antiqua"/>
                <a:cs typeface="Book Antiqua"/>
              </a:rPr>
              <a:t>int </a:t>
            </a:r>
            <a:r>
              <a:rPr sz="1069" b="1" spc="10" dirty="0">
                <a:latin typeface="Book Antiqua"/>
                <a:cs typeface="Book Antiqua"/>
              </a:rPr>
              <a:t>x </a:t>
            </a:r>
            <a:r>
              <a:rPr sz="1069" b="1" spc="5" dirty="0">
                <a:latin typeface="Book Antiqua"/>
                <a:cs typeface="Book Antiqua"/>
              </a:rPr>
              <a:t>) {  const </a:t>
            </a:r>
            <a:r>
              <a:rPr sz="1069" b="1" spc="10" dirty="0">
                <a:latin typeface="Book Antiqua"/>
                <a:cs typeface="Book Antiqua"/>
              </a:rPr>
              <a:t>int* </a:t>
            </a:r>
            <a:r>
              <a:rPr sz="1069" b="1" spc="15" dirty="0">
                <a:latin typeface="Book Antiqua"/>
                <a:cs typeface="Book Antiqua"/>
              </a:rPr>
              <a:t>p =</a:t>
            </a:r>
            <a:r>
              <a:rPr sz="1069" b="1" spc="-53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array;</a:t>
            </a:r>
            <a:endParaRPr sz="1069">
              <a:latin typeface="Book Antiqua"/>
              <a:cs typeface="Book Antiqua"/>
            </a:endParaRPr>
          </a:p>
          <a:p>
            <a:pPr marL="848235" marR="2665087" indent="-417944">
              <a:lnSpc>
                <a:spcPts val="1322"/>
              </a:lnSpc>
              <a:spcBef>
                <a:spcPts val="44"/>
              </a:spcBef>
            </a:pPr>
            <a:r>
              <a:rPr sz="1069" b="1" spc="10" dirty="0">
                <a:latin typeface="Book Antiqua"/>
                <a:cs typeface="Book Antiqua"/>
              </a:rPr>
              <a:t>for (int </a:t>
            </a:r>
            <a:r>
              <a:rPr sz="1069" b="1" spc="5" dirty="0">
                <a:latin typeface="Book Antiqua"/>
                <a:cs typeface="Book Antiqua"/>
              </a:rPr>
              <a:t>i </a:t>
            </a:r>
            <a:r>
              <a:rPr sz="1069" b="1" spc="15" dirty="0">
                <a:latin typeface="Book Antiqua"/>
                <a:cs typeface="Book Antiqua"/>
              </a:rPr>
              <a:t>= </a:t>
            </a:r>
            <a:r>
              <a:rPr sz="1069" b="1" spc="10" dirty="0">
                <a:latin typeface="Book Antiqua"/>
                <a:cs typeface="Book Antiqua"/>
              </a:rPr>
              <a:t>0; </a:t>
            </a:r>
            <a:r>
              <a:rPr sz="1069" b="1" spc="5" dirty="0">
                <a:latin typeface="Book Antiqua"/>
                <a:cs typeface="Book Antiqua"/>
              </a:rPr>
              <a:t>i </a:t>
            </a:r>
            <a:r>
              <a:rPr sz="1069" b="1" spc="15" dirty="0">
                <a:latin typeface="Book Antiqua"/>
                <a:cs typeface="Book Antiqua"/>
              </a:rPr>
              <a:t>&lt; </a:t>
            </a:r>
            <a:r>
              <a:rPr sz="1069" b="1" spc="10" dirty="0">
                <a:latin typeface="Book Antiqua"/>
                <a:cs typeface="Book Antiqua"/>
              </a:rPr>
              <a:t>_size; i++)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{  </a:t>
            </a:r>
            <a:r>
              <a:rPr sz="1069" b="1" spc="10" dirty="0">
                <a:latin typeface="Book Antiqua"/>
                <a:cs typeface="Book Antiqua"/>
              </a:rPr>
              <a:t>if </a:t>
            </a:r>
            <a:r>
              <a:rPr sz="1069" b="1" spc="5" dirty="0">
                <a:latin typeface="Book Antiqua"/>
                <a:cs typeface="Book Antiqua"/>
              </a:rPr>
              <a:t>( </a:t>
            </a:r>
            <a:r>
              <a:rPr sz="1069" b="1" spc="10" dirty="0">
                <a:latin typeface="Book Antiqua"/>
                <a:cs typeface="Book Antiqua"/>
              </a:rPr>
              <a:t>*p </a:t>
            </a:r>
            <a:r>
              <a:rPr sz="1069" b="1" spc="15" dirty="0">
                <a:latin typeface="Book Antiqua"/>
                <a:cs typeface="Book Antiqua"/>
              </a:rPr>
              <a:t>== </a:t>
            </a:r>
            <a:r>
              <a:rPr sz="1069" b="1" spc="10" dirty="0">
                <a:latin typeface="Book Antiqua"/>
                <a:cs typeface="Book Antiqua"/>
              </a:rPr>
              <a:t>x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R="1759439" algn="ctr">
              <a:lnSpc>
                <a:spcPts val="1274"/>
              </a:lnSpc>
            </a:pPr>
            <a:r>
              <a:rPr sz="1069" b="1" spc="5" dirty="0">
                <a:latin typeface="Book Antiqua"/>
                <a:cs typeface="Book Antiqua"/>
              </a:rPr>
              <a:t>return</a:t>
            </a:r>
            <a:r>
              <a:rPr sz="1069" b="1" spc="-63" dirty="0">
                <a:latin typeface="Book Antiqua"/>
                <a:cs typeface="Book Antiqua"/>
              </a:rPr>
              <a:t> </a:t>
            </a:r>
            <a:r>
              <a:rPr sz="1069" b="1" spc="10" dirty="0">
                <a:latin typeface="Book Antiqua"/>
                <a:cs typeface="Book Antiqua"/>
              </a:rPr>
              <a:t>p;</a:t>
            </a:r>
            <a:endParaRPr sz="1069">
              <a:latin typeface="Book Antiqua"/>
              <a:cs typeface="Book Antiqua"/>
            </a:endParaRPr>
          </a:p>
          <a:p>
            <a:pPr marR="2857699" algn="ctr">
              <a:spcBef>
                <a:spcPts val="39"/>
              </a:spcBef>
            </a:pPr>
            <a:r>
              <a:rPr sz="1069" b="1" spc="10" dirty="0">
                <a:latin typeface="Book Antiqua"/>
                <a:cs typeface="Book Antiqua"/>
              </a:rPr>
              <a:t>p++;</a:t>
            </a:r>
            <a:endParaRPr sz="1069">
              <a:latin typeface="Book Antiqua"/>
              <a:cs typeface="Book Antiqua"/>
            </a:endParaRPr>
          </a:p>
          <a:p>
            <a:pPr marL="430291">
              <a:spcBef>
                <a:spcPts val="34"/>
              </a:spcBef>
            </a:pPr>
            <a:r>
              <a:rPr sz="1069" b="1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1069" b="1" spc="5" dirty="0">
                <a:latin typeface="Book Antiqua"/>
                <a:cs typeface="Book Antiqua"/>
              </a:rPr>
              <a:t>return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1069" b="1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marR="5556">
              <a:lnSpc>
                <a:spcPct val="107000"/>
              </a:lnSpc>
            </a:pPr>
            <a:r>
              <a:rPr sz="972" spc="5" dirty="0">
                <a:latin typeface="Book Antiqua"/>
                <a:cs typeface="Book Antiqua"/>
              </a:rPr>
              <a:t>First </a:t>
            </a:r>
            <a:r>
              <a:rPr sz="972" spc="10" dirty="0">
                <a:latin typeface="Book Antiqua"/>
                <a:cs typeface="Book Antiqua"/>
              </a:rPr>
              <a:t>step obviously will be to write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template 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may work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data  </a:t>
            </a:r>
            <a:r>
              <a:rPr sz="972" spc="10" dirty="0">
                <a:latin typeface="Book Antiqua"/>
                <a:cs typeface="Book Antiqua"/>
              </a:rPr>
              <a:t>types instead of only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integers,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as template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67">
              <a:latin typeface="Times New Roman"/>
              <a:cs typeface="Times New Roman"/>
            </a:endParaRPr>
          </a:p>
          <a:p>
            <a:pPr marL="12347" algn="just"/>
            <a:r>
              <a:rPr sz="1069" spc="10" dirty="0">
                <a:latin typeface="Book Antiqua"/>
                <a:cs typeface="Book Antiqua"/>
              </a:rPr>
              <a:t>Template function to find a value within </a:t>
            </a:r>
            <a:r>
              <a:rPr sz="1069" spc="15" dirty="0">
                <a:latin typeface="Book Antiqua"/>
                <a:cs typeface="Book Antiqua"/>
              </a:rPr>
              <a:t>an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array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117"/>
              </a:spcBef>
            </a:pPr>
            <a:r>
              <a:rPr sz="1069" b="1" spc="10" dirty="0">
                <a:solidFill>
                  <a:srgbClr val="FF6500"/>
                </a:solidFill>
                <a:latin typeface="Book Antiqua"/>
                <a:cs typeface="Book Antiqua"/>
              </a:rPr>
              <a:t>template&lt; </a:t>
            </a:r>
            <a:r>
              <a:rPr sz="1069" b="1" spc="15" dirty="0">
                <a:solidFill>
                  <a:srgbClr val="FF6500"/>
                </a:solidFill>
                <a:latin typeface="Book Antiqua"/>
                <a:cs typeface="Book Antiqua"/>
              </a:rPr>
              <a:t>typename T</a:t>
            </a:r>
            <a:r>
              <a:rPr sz="1069" b="1" spc="-68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1069" b="1" spc="15" dirty="0">
                <a:solidFill>
                  <a:srgbClr val="FF6500"/>
                </a:solidFill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39"/>
              </a:spcBef>
            </a:pPr>
            <a:r>
              <a:rPr sz="1069" b="1" spc="10" dirty="0">
                <a:solidFill>
                  <a:srgbClr val="FF6500"/>
                </a:solidFill>
                <a:latin typeface="Book Antiqua"/>
                <a:cs typeface="Book Antiqua"/>
              </a:rPr>
              <a:t>T* </a:t>
            </a:r>
            <a:r>
              <a:rPr sz="1069" b="1" spc="10" dirty="0">
                <a:latin typeface="Book Antiqua"/>
                <a:cs typeface="Book Antiqua"/>
              </a:rPr>
              <a:t>find( </a:t>
            </a:r>
            <a:r>
              <a:rPr sz="1069" b="1" spc="15" dirty="0">
                <a:solidFill>
                  <a:srgbClr val="FF6500"/>
                </a:solidFill>
                <a:latin typeface="Book Antiqua"/>
                <a:cs typeface="Book Antiqua"/>
              </a:rPr>
              <a:t>T* </a:t>
            </a:r>
            <a:r>
              <a:rPr sz="1069" b="1" spc="10" dirty="0">
                <a:latin typeface="Book Antiqua"/>
                <a:cs typeface="Book Antiqua"/>
              </a:rPr>
              <a:t>array,int </a:t>
            </a:r>
            <a:r>
              <a:rPr sz="1069" b="1" spc="5" dirty="0">
                <a:latin typeface="Book Antiqua"/>
                <a:cs typeface="Book Antiqua"/>
              </a:rPr>
              <a:t>_size, </a:t>
            </a:r>
            <a:r>
              <a:rPr sz="1069" b="1" spc="10" dirty="0">
                <a:latin typeface="Book Antiqua"/>
                <a:cs typeface="Book Antiqua"/>
              </a:rPr>
              <a:t>const </a:t>
            </a:r>
            <a:r>
              <a:rPr sz="1069" b="1" spc="15" dirty="0">
                <a:solidFill>
                  <a:srgbClr val="FF6500"/>
                </a:solidFill>
                <a:latin typeface="Book Antiqua"/>
                <a:cs typeface="Book Antiqua"/>
              </a:rPr>
              <a:t>T&amp; </a:t>
            </a:r>
            <a:r>
              <a:rPr sz="1069" b="1" spc="10" dirty="0">
                <a:latin typeface="Book Antiqua"/>
                <a:cs typeface="Book Antiqua"/>
              </a:rPr>
              <a:t>x </a:t>
            </a:r>
            <a:r>
              <a:rPr sz="1069" b="1" spc="5" dirty="0">
                <a:latin typeface="Book Antiqua"/>
                <a:cs typeface="Book Antiqua"/>
              </a:rPr>
              <a:t>)</a:t>
            </a:r>
            <a:r>
              <a:rPr sz="1069" b="1" spc="-34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0506" y="8920109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093099" y="8738234"/>
            <a:ext cx="0" cy="525992"/>
          </a:xfrm>
          <a:custGeom>
            <a:avLst/>
            <a:gdLst/>
            <a:ahLst/>
            <a:cxnLst/>
            <a:rect l="l" t="t" r="r" b="b"/>
            <a:pathLst>
              <a:path h="541020">
                <a:moveTo>
                  <a:pt x="0" y="0"/>
                </a:moveTo>
                <a:lnTo>
                  <a:pt x="0" y="541019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1090506" y="9261634"/>
            <a:ext cx="4951236" cy="0"/>
          </a:xfrm>
          <a:custGeom>
            <a:avLst/>
            <a:gdLst/>
            <a:ahLst/>
            <a:cxnLst/>
            <a:rect l="l" t="t" r="r" b="b"/>
            <a:pathLst>
              <a:path w="5092700">
                <a:moveTo>
                  <a:pt x="0" y="0"/>
                </a:moveTo>
                <a:lnTo>
                  <a:pt x="5092446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6044458" y="8738234"/>
            <a:ext cx="0" cy="525992"/>
          </a:xfrm>
          <a:custGeom>
            <a:avLst/>
            <a:gdLst/>
            <a:ahLst/>
            <a:cxnLst/>
            <a:rect l="l" t="t" r="r" b="b"/>
            <a:pathLst>
              <a:path h="541020">
                <a:moveTo>
                  <a:pt x="0" y="0"/>
                </a:moveTo>
                <a:lnTo>
                  <a:pt x="0" y="541019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768726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132497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254"/>
              </a:lnSpc>
            </a:pPr>
            <a:r>
              <a:rPr sz="1069" b="1" spc="10" dirty="0">
                <a:solidFill>
                  <a:srgbClr val="FF6500"/>
                </a:solidFill>
                <a:latin typeface="Book Antiqua"/>
                <a:cs typeface="Book Antiqua"/>
              </a:rPr>
              <a:t>T* </a:t>
            </a:r>
            <a:r>
              <a:rPr sz="1069" b="1" spc="15" dirty="0">
                <a:latin typeface="Book Antiqua"/>
                <a:cs typeface="Book Antiqua"/>
              </a:rPr>
              <a:t>p =</a:t>
            </a:r>
            <a:r>
              <a:rPr sz="1069" b="1" spc="-7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array;</a:t>
            </a:r>
            <a:endParaRPr sz="1069">
              <a:latin typeface="Book Antiqua"/>
              <a:cs typeface="Book Antiqua"/>
            </a:endParaRPr>
          </a:p>
          <a:p>
            <a:pPr marL="896387" marR="2711388" indent="-418561">
              <a:lnSpc>
                <a:spcPts val="1322"/>
              </a:lnSpc>
              <a:spcBef>
                <a:spcPts val="44"/>
              </a:spcBef>
            </a:pPr>
            <a:r>
              <a:rPr sz="1069" b="1" spc="10" dirty="0">
                <a:latin typeface="Book Antiqua"/>
                <a:cs typeface="Book Antiqua"/>
              </a:rPr>
              <a:t>for (int </a:t>
            </a:r>
            <a:r>
              <a:rPr sz="1069" b="1" spc="5" dirty="0">
                <a:latin typeface="Book Antiqua"/>
                <a:cs typeface="Book Antiqua"/>
              </a:rPr>
              <a:t>i </a:t>
            </a:r>
            <a:r>
              <a:rPr sz="1069" b="1" spc="15" dirty="0">
                <a:latin typeface="Book Antiqua"/>
                <a:cs typeface="Book Antiqua"/>
              </a:rPr>
              <a:t>= </a:t>
            </a:r>
            <a:r>
              <a:rPr sz="1069" b="1" spc="10" dirty="0">
                <a:latin typeface="Book Antiqua"/>
                <a:cs typeface="Book Antiqua"/>
              </a:rPr>
              <a:t>0; </a:t>
            </a:r>
            <a:r>
              <a:rPr sz="1069" b="1" spc="5" dirty="0">
                <a:latin typeface="Book Antiqua"/>
                <a:cs typeface="Book Antiqua"/>
              </a:rPr>
              <a:t>i </a:t>
            </a:r>
            <a:r>
              <a:rPr sz="1069" b="1" spc="15" dirty="0">
                <a:latin typeface="Book Antiqua"/>
                <a:cs typeface="Book Antiqua"/>
              </a:rPr>
              <a:t>&lt; </a:t>
            </a:r>
            <a:r>
              <a:rPr sz="1069" b="1" spc="10" dirty="0">
                <a:latin typeface="Book Antiqua"/>
                <a:cs typeface="Book Antiqua"/>
              </a:rPr>
              <a:t>_size; i++)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{  </a:t>
            </a:r>
            <a:r>
              <a:rPr sz="1069" b="1" spc="10" dirty="0">
                <a:latin typeface="Book Antiqua"/>
                <a:cs typeface="Book Antiqua"/>
              </a:rPr>
              <a:t>if </a:t>
            </a:r>
            <a:r>
              <a:rPr sz="1069" b="1" spc="5" dirty="0">
                <a:latin typeface="Book Antiqua"/>
                <a:cs typeface="Book Antiqua"/>
              </a:rPr>
              <a:t>( </a:t>
            </a:r>
            <a:r>
              <a:rPr sz="1069" b="1" spc="15" dirty="0">
                <a:latin typeface="Book Antiqua"/>
                <a:cs typeface="Book Antiqua"/>
              </a:rPr>
              <a:t>*p == </a:t>
            </a:r>
            <a:r>
              <a:rPr sz="1069" b="1" spc="10" dirty="0">
                <a:latin typeface="Book Antiqua"/>
                <a:cs typeface="Book Antiqua"/>
              </a:rPr>
              <a:t>x</a:t>
            </a:r>
            <a:r>
              <a:rPr sz="1069" b="1" spc="-97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1314332">
              <a:lnSpc>
                <a:spcPts val="1274"/>
              </a:lnSpc>
            </a:pPr>
            <a:r>
              <a:rPr sz="1069" b="1" spc="10" dirty="0">
                <a:latin typeface="Book Antiqua"/>
                <a:cs typeface="Book Antiqua"/>
              </a:rPr>
              <a:t>return</a:t>
            </a:r>
            <a:r>
              <a:rPr sz="1069" b="1" spc="-83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p;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39"/>
              </a:spcBef>
            </a:pPr>
            <a:r>
              <a:rPr sz="1069" b="1" spc="10" dirty="0">
                <a:latin typeface="Book Antiqua"/>
                <a:cs typeface="Book Antiqua"/>
              </a:rPr>
              <a:t>p++;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1069" b="1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1069" b="1" spc="10" dirty="0">
                <a:latin typeface="Book Antiqua"/>
                <a:cs typeface="Book Antiqua"/>
              </a:rPr>
              <a:t>return</a:t>
            </a:r>
            <a:r>
              <a:rPr sz="1069" b="1" spc="-87" dirty="0">
                <a:latin typeface="Book Antiqua"/>
                <a:cs typeface="Book Antiqua"/>
              </a:rPr>
              <a:t> </a:t>
            </a:r>
            <a:r>
              <a:rPr sz="1069" b="1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39"/>
              </a:spcBef>
            </a:pPr>
            <a:r>
              <a:rPr sz="1069" b="1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3185936"/>
            <a:ext cx="4849989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next step </a:t>
            </a:r>
            <a:r>
              <a:rPr sz="972" spc="15" dirty="0">
                <a:latin typeface="Book Antiqua"/>
                <a:cs typeface="Book Antiqua"/>
              </a:rPr>
              <a:t>we simply </a:t>
            </a:r>
            <a:r>
              <a:rPr sz="972" spc="10" dirty="0">
                <a:latin typeface="Book Antiqua"/>
                <a:cs typeface="Book Antiqua"/>
              </a:rPr>
              <a:t>pass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pointer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pointing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location next after array   instead of passing size of array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below, </a:t>
            </a:r>
            <a:r>
              <a:rPr sz="972" spc="5" dirty="0">
                <a:latin typeface="Book Antiqua"/>
                <a:cs typeface="Book Antiqua"/>
              </a:rPr>
              <a:t>(this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9" dirty="0">
                <a:latin typeface="Book Antiqua"/>
                <a:cs typeface="Book Antiqua"/>
              </a:rPr>
              <a:t>make </a:t>
            </a:r>
            <a:r>
              <a:rPr sz="972" spc="15" dirty="0">
                <a:latin typeface="Book Antiqua"/>
                <a:cs typeface="Book Antiqua"/>
              </a:rPr>
              <a:t>our code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simplified)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3676121"/>
            <a:ext cx="4951853" cy="1757019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template&lt; </a:t>
            </a:r>
            <a:r>
              <a:rPr sz="1069" spc="15" dirty="0">
                <a:latin typeface="Book Antiqua"/>
                <a:cs typeface="Book Antiqua"/>
              </a:rPr>
              <a:t>typename 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477827" marR="2233561" indent="-417944">
              <a:lnSpc>
                <a:spcPct val="1059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T* find( </a:t>
            </a:r>
            <a:r>
              <a:rPr sz="1069" spc="10" dirty="0">
                <a:latin typeface="Book Antiqua"/>
                <a:cs typeface="Book Antiqua"/>
              </a:rPr>
              <a:t>T* array, T* beyond, </a:t>
            </a:r>
            <a:r>
              <a:rPr sz="1069" spc="5" dirty="0">
                <a:latin typeface="Book Antiqua"/>
                <a:cs typeface="Book Antiqua"/>
              </a:rPr>
              <a:t>const </a:t>
            </a:r>
            <a:r>
              <a:rPr sz="1069" spc="19" dirty="0">
                <a:latin typeface="Book Antiqua"/>
                <a:cs typeface="Book Antiqua"/>
              </a:rPr>
              <a:t>T&amp; </a:t>
            </a:r>
            <a:r>
              <a:rPr sz="1069" spc="15" dirty="0">
                <a:latin typeface="Book Antiqua"/>
                <a:cs typeface="Book Antiqua"/>
              </a:rPr>
              <a:t>x </a:t>
            </a:r>
            <a:r>
              <a:rPr sz="1069" spc="5" dirty="0">
                <a:latin typeface="Book Antiqua"/>
                <a:cs typeface="Book Antiqua"/>
              </a:rPr>
              <a:t>) {  </a:t>
            </a:r>
            <a:r>
              <a:rPr sz="1069" spc="10" dirty="0">
                <a:latin typeface="Book Antiqua"/>
                <a:cs typeface="Book Antiqua"/>
              </a:rPr>
              <a:t>T* </a:t>
            </a:r>
            <a:r>
              <a:rPr sz="1069" spc="15" dirty="0">
                <a:latin typeface="Book Antiqua"/>
                <a:cs typeface="Book Antiqua"/>
              </a:rPr>
              <a:t>p =</a:t>
            </a:r>
            <a:r>
              <a:rPr sz="1069" spc="-10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array;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while </a:t>
            </a:r>
            <a:r>
              <a:rPr sz="1069" spc="5" dirty="0">
                <a:latin typeface="Book Antiqua"/>
                <a:cs typeface="Book Antiqua"/>
              </a:rPr>
              <a:t>( </a:t>
            </a:r>
            <a:r>
              <a:rPr sz="1069" spc="15" dirty="0">
                <a:latin typeface="Book Antiqua"/>
                <a:cs typeface="Book Antiqua"/>
              </a:rPr>
              <a:t>p </a:t>
            </a:r>
            <a:r>
              <a:rPr sz="1069" spc="10" dirty="0">
                <a:latin typeface="Book Antiqua"/>
                <a:cs typeface="Book Antiqua"/>
              </a:rPr>
              <a:t>!= </a:t>
            </a:r>
            <a:r>
              <a:rPr sz="1069" spc="15" dirty="0">
                <a:latin typeface="Book Antiqua"/>
                <a:cs typeface="Book Antiqua"/>
              </a:rPr>
              <a:t>beyond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if ( </a:t>
            </a:r>
            <a:r>
              <a:rPr sz="1069" spc="10" dirty="0">
                <a:latin typeface="Book Antiqua"/>
                <a:cs typeface="Book Antiqua"/>
              </a:rPr>
              <a:t>*p == </a:t>
            </a:r>
            <a:r>
              <a:rPr sz="1069" spc="15" dirty="0">
                <a:latin typeface="Book Antiqua"/>
                <a:cs typeface="Book Antiqua"/>
              </a:rPr>
              <a:t>x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p;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p++;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3" y="5737070"/>
            <a:ext cx="4851224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change the </a:t>
            </a:r>
            <a:r>
              <a:rPr sz="972" spc="10" dirty="0">
                <a:latin typeface="Book Antiqua"/>
                <a:cs typeface="Book Antiqua"/>
              </a:rPr>
              <a:t>return statement of the </a:t>
            </a:r>
            <a:r>
              <a:rPr sz="972" spc="15" dirty="0">
                <a:latin typeface="Book Antiqua"/>
                <a:cs typeface="Book Antiqua"/>
              </a:rPr>
              <a:t>function by returning the </a:t>
            </a:r>
            <a:r>
              <a:rPr sz="972" spc="10" dirty="0">
                <a:latin typeface="Book Antiqua"/>
                <a:cs typeface="Book Antiqua"/>
              </a:rPr>
              <a:t>beyond pointer  instead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zero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case </a:t>
            </a:r>
            <a:r>
              <a:rPr sz="972" spc="15" dirty="0">
                <a:latin typeface="Book Antiqua"/>
                <a:cs typeface="Book Antiqua"/>
              </a:rPr>
              <a:t>element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not found, </a:t>
            </a:r>
            <a:r>
              <a:rPr sz="972" spc="15" dirty="0">
                <a:latin typeface="Book Antiqua"/>
                <a:cs typeface="Book Antiqua"/>
              </a:rPr>
              <a:t>so now we </a:t>
            </a:r>
            <a:r>
              <a:rPr sz="972" spc="10" dirty="0">
                <a:latin typeface="Book Antiqua"/>
                <a:cs typeface="Book Antiqua"/>
              </a:rPr>
              <a:t>will not check the return  value      </a:t>
            </a:r>
            <a:r>
              <a:rPr sz="972" spc="18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NULL </a:t>
            </a:r>
            <a:r>
              <a:rPr sz="972" spc="10" dirty="0">
                <a:latin typeface="Book Antiqua"/>
                <a:cs typeface="Book Antiqua"/>
              </a:rPr>
              <a:t>pointer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5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simply </a:t>
            </a:r>
            <a:r>
              <a:rPr sz="972" spc="10" dirty="0">
                <a:latin typeface="Book Antiqua"/>
                <a:cs typeface="Book Antiqua"/>
              </a:rPr>
              <a:t>check  whether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0" dirty="0">
                <a:latin typeface="Book Antiqua"/>
                <a:cs typeface="Book Antiqua"/>
              </a:rPr>
              <a:t>points to any value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5" dirty="0">
                <a:latin typeface="Book Antiqua"/>
                <a:cs typeface="Book Antiqua"/>
              </a:rPr>
              <a:t>it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points to </a:t>
            </a:r>
            <a:r>
              <a:rPr sz="972" spc="15" dirty="0">
                <a:latin typeface="Book Antiqua"/>
                <a:cs typeface="Book Antiqua"/>
              </a:rPr>
              <a:t>beyond </a:t>
            </a:r>
            <a:r>
              <a:rPr sz="972" spc="10" dirty="0">
                <a:latin typeface="Book Antiqua"/>
                <a:cs typeface="Book Antiqua"/>
              </a:rPr>
              <a:t>pointer, </a:t>
            </a:r>
            <a:r>
              <a:rPr sz="972" spc="15" dirty="0">
                <a:latin typeface="Book Antiqua"/>
                <a:cs typeface="Book Antiqua"/>
              </a:rPr>
              <a:t>(we </a:t>
            </a:r>
            <a:r>
              <a:rPr sz="972" spc="10" dirty="0">
                <a:latin typeface="Book Antiqua"/>
                <a:cs typeface="Book Antiqua"/>
              </a:rPr>
              <a:t>are doing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use a </a:t>
            </a:r>
            <a:r>
              <a:rPr sz="972" spc="10" dirty="0">
                <a:latin typeface="Book Antiqua"/>
                <a:cs typeface="Book Antiqua"/>
              </a:rPr>
              <a:t>single </a:t>
            </a:r>
            <a:r>
              <a:rPr sz="972" spc="15" dirty="0">
                <a:latin typeface="Book Antiqua"/>
                <a:cs typeface="Book Antiqua"/>
              </a:rPr>
              <a:t>return  </a:t>
            </a:r>
            <a:r>
              <a:rPr sz="972" spc="10" dirty="0">
                <a:latin typeface="Book Antiqua"/>
                <a:cs typeface="Book Antiqua"/>
              </a:rPr>
              <a:t>statement to return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pointer as </a:t>
            </a:r>
            <a:r>
              <a:rPr sz="972" spc="15" dirty="0">
                <a:latin typeface="Book Antiqua"/>
                <a:cs typeface="Book Antiqua"/>
              </a:rPr>
              <a:t>we have </a:t>
            </a:r>
            <a:r>
              <a:rPr sz="972" spc="19" dirty="0">
                <a:latin typeface="Book Antiqua"/>
                <a:cs typeface="Book Antiqua"/>
              </a:rPr>
              <a:t>done </a:t>
            </a:r>
            <a:r>
              <a:rPr sz="972" spc="10" dirty="0">
                <a:latin typeface="Book Antiqua"/>
                <a:cs typeface="Book Antiqua"/>
              </a:rPr>
              <a:t>below)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301" y="6704277"/>
            <a:ext cx="4951853" cy="175445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template&lt; typename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477827" marR="2268750" indent="-417944">
              <a:lnSpc>
                <a:spcPts val="1371"/>
              </a:lnSpc>
              <a:spcBef>
                <a:spcPts val="49"/>
              </a:spcBef>
            </a:pPr>
            <a:r>
              <a:rPr sz="1069" spc="5" dirty="0">
                <a:latin typeface="Book Antiqua"/>
                <a:cs typeface="Book Antiqua"/>
              </a:rPr>
              <a:t>T* find( </a:t>
            </a:r>
            <a:r>
              <a:rPr sz="1069" spc="10" dirty="0">
                <a:latin typeface="Book Antiqua"/>
                <a:cs typeface="Book Antiqua"/>
              </a:rPr>
              <a:t>T* array, T* beyond, </a:t>
            </a:r>
            <a:r>
              <a:rPr sz="1069" spc="5" dirty="0">
                <a:latin typeface="Book Antiqua"/>
                <a:cs typeface="Book Antiqua"/>
              </a:rPr>
              <a:t>const </a:t>
            </a:r>
            <a:r>
              <a:rPr sz="1069" spc="19" dirty="0">
                <a:latin typeface="Book Antiqua"/>
                <a:cs typeface="Book Antiqua"/>
              </a:rPr>
              <a:t>T&amp; </a:t>
            </a:r>
            <a:r>
              <a:rPr sz="1069" spc="15" dirty="0">
                <a:latin typeface="Book Antiqua"/>
                <a:cs typeface="Book Antiqua"/>
              </a:rPr>
              <a:t>x </a:t>
            </a:r>
            <a:r>
              <a:rPr sz="1069" spc="5" dirty="0">
                <a:latin typeface="Book Antiqua"/>
                <a:cs typeface="Book Antiqua"/>
              </a:rPr>
              <a:t>) {  </a:t>
            </a:r>
            <a:r>
              <a:rPr sz="1069" spc="10" dirty="0">
                <a:latin typeface="Book Antiqua"/>
                <a:cs typeface="Book Antiqua"/>
              </a:rPr>
              <a:t>T* </a:t>
            </a:r>
            <a:r>
              <a:rPr sz="1069" spc="15" dirty="0">
                <a:latin typeface="Book Antiqua"/>
                <a:cs typeface="Book Antiqua"/>
              </a:rPr>
              <a:t>p =</a:t>
            </a:r>
            <a:r>
              <a:rPr sz="1069" spc="-102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array;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15"/>
              </a:spcBef>
            </a:pPr>
            <a:r>
              <a:rPr sz="1069" spc="10" dirty="0">
                <a:latin typeface="Book Antiqua"/>
                <a:cs typeface="Book Antiqua"/>
              </a:rPr>
              <a:t>while </a:t>
            </a:r>
            <a:r>
              <a:rPr sz="1069" spc="5" dirty="0">
                <a:latin typeface="Book Antiqua"/>
                <a:cs typeface="Book Antiqua"/>
              </a:rPr>
              <a:t>( </a:t>
            </a:r>
            <a:r>
              <a:rPr sz="1069" spc="15" dirty="0">
                <a:latin typeface="Book Antiqua"/>
                <a:cs typeface="Book Antiqua"/>
              </a:rPr>
              <a:t>p </a:t>
            </a:r>
            <a:r>
              <a:rPr sz="1069" spc="10" dirty="0">
                <a:latin typeface="Book Antiqua"/>
                <a:cs typeface="Book Antiqua"/>
              </a:rPr>
              <a:t>!= </a:t>
            </a:r>
            <a:r>
              <a:rPr sz="1069" spc="15" dirty="0">
                <a:latin typeface="Book Antiqua"/>
                <a:cs typeface="Book Antiqua"/>
              </a:rPr>
              <a:t>beyond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if ( </a:t>
            </a:r>
            <a:r>
              <a:rPr sz="1069" spc="10" dirty="0">
                <a:latin typeface="Book Antiqua"/>
                <a:cs typeface="Book Antiqua"/>
              </a:rPr>
              <a:t>*p == </a:t>
            </a:r>
            <a:r>
              <a:rPr sz="1069" spc="15" dirty="0">
                <a:latin typeface="Book Antiqua"/>
                <a:cs typeface="Book Antiqua"/>
              </a:rPr>
              <a:t>x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p;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p++;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beyond;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1924" y="8776992"/>
            <a:ext cx="1708238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using single return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statement,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301" y="9097909"/>
            <a:ext cx="4951853" cy="166712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template&lt; typename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329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1057854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T* find( T* array, T* beyond,  const </a:t>
            </a:r>
            <a:r>
              <a:rPr sz="1069" spc="19" dirty="0">
                <a:latin typeface="Book Antiqua"/>
                <a:cs typeface="Book Antiqua"/>
              </a:rPr>
              <a:t>T&amp; </a:t>
            </a:r>
            <a:r>
              <a:rPr sz="1069" spc="15" dirty="0">
                <a:latin typeface="Book Antiqua"/>
                <a:cs typeface="Book Antiqua"/>
              </a:rPr>
              <a:t>x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T* </a:t>
            </a:r>
            <a:r>
              <a:rPr sz="1069" spc="15" dirty="0">
                <a:latin typeface="Book Antiqua"/>
                <a:cs typeface="Book Antiqua"/>
              </a:rPr>
              <a:t>p 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array;</a:t>
            </a:r>
            <a:endParaRPr sz="1069">
              <a:latin typeface="Book Antiqua"/>
              <a:cs typeface="Book Antiqua"/>
            </a:endParaRPr>
          </a:p>
          <a:p>
            <a:pPr marL="895770" marR="2486674" indent="-417944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while </a:t>
            </a:r>
            <a:r>
              <a:rPr sz="1069" spc="5" dirty="0">
                <a:latin typeface="Book Antiqua"/>
                <a:cs typeface="Book Antiqua"/>
              </a:rPr>
              <a:t>( </a:t>
            </a:r>
            <a:r>
              <a:rPr sz="1069" spc="15" dirty="0">
                <a:latin typeface="Book Antiqua"/>
                <a:cs typeface="Book Antiqua"/>
              </a:rPr>
              <a:t>p </a:t>
            </a:r>
            <a:r>
              <a:rPr sz="1069" spc="10" dirty="0">
                <a:latin typeface="Book Antiqua"/>
                <a:cs typeface="Book Antiqua"/>
              </a:rPr>
              <a:t>!= beyond </a:t>
            </a:r>
            <a:r>
              <a:rPr sz="1069" spc="15" dirty="0">
                <a:latin typeface="Book Antiqua"/>
                <a:cs typeface="Book Antiqua"/>
              </a:rPr>
              <a:t>&amp;&amp; </a:t>
            </a:r>
            <a:r>
              <a:rPr sz="1069" spc="10" dirty="0">
                <a:latin typeface="Book Antiqua"/>
                <a:cs typeface="Book Antiqua"/>
              </a:rPr>
              <a:t>*p </a:t>
            </a:r>
            <a:r>
              <a:rPr sz="1069" spc="5" dirty="0">
                <a:latin typeface="Book Antiqua"/>
                <a:cs typeface="Book Antiqua"/>
              </a:rPr>
              <a:t>!= </a:t>
            </a:r>
            <a:r>
              <a:rPr sz="1069" spc="15" dirty="0">
                <a:latin typeface="Book Antiqua"/>
                <a:cs typeface="Book Antiqua"/>
              </a:rPr>
              <a:t>x </a:t>
            </a:r>
            <a:r>
              <a:rPr sz="1069" spc="5" dirty="0">
                <a:latin typeface="Book Antiqua"/>
                <a:cs typeface="Book Antiqua"/>
              </a:rPr>
              <a:t>)  </a:t>
            </a:r>
            <a:r>
              <a:rPr sz="1069" spc="10" dirty="0">
                <a:latin typeface="Book Antiqua"/>
                <a:cs typeface="Book Antiqua"/>
              </a:rPr>
              <a:t>p++;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19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2720692"/>
            <a:ext cx="4852458" cy="1777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6791" algn="just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our 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so </a:t>
            </a:r>
            <a:r>
              <a:rPr sz="972" spc="10" dirty="0">
                <a:latin typeface="Book Antiqua"/>
                <a:cs typeface="Book Antiqua"/>
              </a:rPr>
              <a:t>generic 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all types of containers </a:t>
            </a:r>
            <a:r>
              <a:rPr sz="972" spc="15" dirty="0">
                <a:latin typeface="Book Antiqua"/>
                <a:cs typeface="Book Antiqua"/>
              </a:rPr>
              <a:t>(data  </a:t>
            </a:r>
            <a:r>
              <a:rPr sz="972" spc="10" dirty="0">
                <a:latin typeface="Book Antiqua"/>
                <a:cs typeface="Book Antiqua"/>
              </a:rPr>
              <a:t>structures) </a:t>
            </a:r>
            <a:r>
              <a:rPr sz="972" spc="15" dirty="0">
                <a:latin typeface="Book Antiqua"/>
                <a:cs typeface="Book Antiqua"/>
              </a:rPr>
              <a:t>supporting two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operations,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167">
              <a:latin typeface="Times New Roman"/>
              <a:cs typeface="Times New Roman"/>
            </a:endParaRPr>
          </a:p>
          <a:p>
            <a:pPr marL="430908" indent="-209898"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Increment operator (++) 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incrementing value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this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container</a:t>
            </a:r>
            <a:endParaRPr sz="972">
              <a:latin typeface="Book Antiqua"/>
              <a:cs typeface="Book Antiqua"/>
            </a:endParaRPr>
          </a:p>
          <a:p>
            <a:pPr marL="430908" marR="5556" indent="-209898">
              <a:lnSpc>
                <a:spcPct val="107000"/>
              </a:lnSpc>
              <a:spcBef>
                <a:spcPts val="53"/>
              </a:spcBef>
              <a:buFont typeface="Symbol"/>
              <a:buChar char=""/>
              <a:tabLst>
                <a:tab pos="430291" algn="l"/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Dereference operator </a:t>
            </a:r>
            <a:r>
              <a:rPr sz="972" spc="5" dirty="0">
                <a:latin typeface="Book Antiqua"/>
                <a:cs typeface="Book Antiqua"/>
              </a:rPr>
              <a:t>(*)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getting value </a:t>
            </a:r>
            <a:r>
              <a:rPr sz="972" spc="15" dirty="0">
                <a:latin typeface="Book Antiqua"/>
                <a:cs typeface="Book Antiqua"/>
              </a:rPr>
              <a:t>from </a:t>
            </a:r>
            <a:r>
              <a:rPr sz="972" spc="10" dirty="0">
                <a:latin typeface="Book Antiqua"/>
                <a:cs typeface="Book Antiqua"/>
              </a:rPr>
              <a:t>container for  </a:t>
            </a:r>
            <a:r>
              <a:rPr sz="972" spc="15" dirty="0">
                <a:latin typeface="Book Antiqua"/>
                <a:cs typeface="Book Antiqua"/>
              </a:rPr>
              <a:t>comparison by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dereferencing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300"/>
              </a:lnSpc>
            </a:pPr>
            <a:r>
              <a:rPr sz="972" spc="10" dirty="0">
                <a:latin typeface="Book Antiqua"/>
                <a:cs typeface="Book Antiqua"/>
              </a:rPr>
              <a:t>Although this </a:t>
            </a:r>
            <a:r>
              <a:rPr sz="972" spc="15" dirty="0">
                <a:latin typeface="Book Antiqua"/>
                <a:cs typeface="Book Antiqua"/>
              </a:rPr>
              <a:t>template </a:t>
            </a:r>
            <a:r>
              <a:rPr sz="972" spc="10" dirty="0">
                <a:latin typeface="Book Antiqua"/>
                <a:cs typeface="Book Antiqua"/>
              </a:rPr>
              <a:t>function will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containers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way but </a:t>
            </a:r>
            <a:r>
              <a:rPr sz="972" spc="5" dirty="0">
                <a:latin typeface="Book Antiqua"/>
                <a:cs typeface="Book Antiqua"/>
              </a:rPr>
              <a:t>it  </a:t>
            </a:r>
            <a:r>
              <a:rPr sz="972" spc="10" dirty="0">
                <a:latin typeface="Book Antiqua"/>
                <a:cs typeface="Book Antiqua"/>
              </a:rPr>
              <a:t>has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limitation 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pass container pointers in this function this </a:t>
            </a:r>
            <a:r>
              <a:rPr sz="972" spc="5" dirty="0">
                <a:latin typeface="Book Antiqua"/>
                <a:cs typeface="Book Antiqua"/>
              </a:rPr>
              <a:t>is  </a:t>
            </a:r>
            <a:r>
              <a:rPr sz="972" spc="10" dirty="0">
                <a:latin typeface="Book Antiqua"/>
                <a:cs typeface="Book Antiqua"/>
              </a:rPr>
              <a:t>against the concept of generic </a:t>
            </a:r>
            <a:r>
              <a:rPr sz="972" spc="15" dirty="0">
                <a:latin typeface="Book Antiqua"/>
                <a:cs typeface="Book Antiqua"/>
              </a:rPr>
              <a:t>programming so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simply </a:t>
            </a:r>
            <a:r>
              <a:rPr sz="972" spc="15" dirty="0">
                <a:latin typeface="Book Antiqua"/>
                <a:cs typeface="Book Antiqua"/>
              </a:rPr>
              <a:t>remove </a:t>
            </a:r>
            <a:r>
              <a:rPr sz="972" spc="10" dirty="0">
                <a:latin typeface="Book Antiqua"/>
                <a:cs typeface="Book Antiqua"/>
              </a:rPr>
              <a:t>pointer notation  </a:t>
            </a:r>
            <a:r>
              <a:rPr sz="972" spc="15" dirty="0">
                <a:latin typeface="Book Antiqua"/>
                <a:cs typeface="Book Antiqua"/>
              </a:rPr>
              <a:t>from our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code,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9786" y="4652538"/>
            <a:ext cx="5144470" cy="1053494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9"/>
              </a:lnSpc>
            </a:pPr>
            <a:r>
              <a:rPr sz="1069" spc="10" dirty="0">
                <a:latin typeface="Book Antiqua"/>
                <a:cs typeface="Book Antiqua"/>
              </a:rPr>
              <a:t>template&lt; typename </a:t>
            </a:r>
            <a:r>
              <a:rPr sz="1069" spc="5" dirty="0">
                <a:latin typeface="Book Antiqua"/>
                <a:cs typeface="Book Antiqua"/>
              </a:rPr>
              <a:t>P, </a:t>
            </a:r>
            <a:r>
              <a:rPr sz="1069" spc="10" dirty="0">
                <a:latin typeface="Book Antiqua"/>
                <a:cs typeface="Book Antiqua"/>
              </a:rPr>
              <a:t>typename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15" dirty="0">
                <a:latin typeface="Book Antiqua"/>
                <a:cs typeface="Book Antiqua"/>
              </a:rPr>
              <a:t>P </a:t>
            </a:r>
            <a:r>
              <a:rPr sz="1069" spc="10" dirty="0">
                <a:latin typeface="Book Antiqua"/>
                <a:cs typeface="Book Antiqua"/>
              </a:rPr>
              <a:t>find( </a:t>
            </a:r>
            <a:r>
              <a:rPr sz="1069" spc="15" dirty="0">
                <a:latin typeface="Book Antiqua"/>
                <a:cs typeface="Book Antiqua"/>
              </a:rPr>
              <a:t>P </a:t>
            </a:r>
            <a:r>
              <a:rPr sz="1069" spc="10" dirty="0">
                <a:latin typeface="Book Antiqua"/>
                <a:cs typeface="Book Antiqua"/>
              </a:rPr>
              <a:t>start, </a:t>
            </a:r>
            <a:r>
              <a:rPr sz="1069" spc="15" dirty="0">
                <a:latin typeface="Book Antiqua"/>
                <a:cs typeface="Book Antiqua"/>
              </a:rPr>
              <a:t>P </a:t>
            </a:r>
            <a:r>
              <a:rPr sz="1069" spc="10" dirty="0">
                <a:latin typeface="Book Antiqua"/>
                <a:cs typeface="Book Antiqua"/>
              </a:rPr>
              <a:t>beyond, const </a:t>
            </a:r>
            <a:r>
              <a:rPr sz="1069" spc="19" dirty="0">
                <a:latin typeface="Book Antiqua"/>
                <a:cs typeface="Book Antiqua"/>
              </a:rPr>
              <a:t>T&amp; </a:t>
            </a:r>
            <a:r>
              <a:rPr sz="1069" spc="15" dirty="0">
                <a:latin typeface="Book Antiqua"/>
                <a:cs typeface="Book Antiqua"/>
              </a:rPr>
              <a:t>x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111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while </a:t>
            </a:r>
            <a:r>
              <a:rPr sz="1069" spc="5" dirty="0">
                <a:latin typeface="Book Antiqua"/>
                <a:cs typeface="Book Antiqua"/>
              </a:rPr>
              <a:t>( </a:t>
            </a:r>
            <a:r>
              <a:rPr sz="1069" spc="10" dirty="0">
                <a:latin typeface="Book Antiqua"/>
                <a:cs typeface="Book Antiqua"/>
              </a:rPr>
              <a:t>start != beyond </a:t>
            </a:r>
            <a:r>
              <a:rPr sz="1069" spc="19" dirty="0">
                <a:latin typeface="Book Antiqua"/>
                <a:cs typeface="Book Antiqua"/>
              </a:rPr>
              <a:t>&amp;&amp; </a:t>
            </a:r>
            <a:r>
              <a:rPr sz="1069" spc="5" dirty="0">
                <a:latin typeface="Book Antiqua"/>
                <a:cs typeface="Book Antiqua"/>
              </a:rPr>
              <a:t>*start </a:t>
            </a:r>
            <a:r>
              <a:rPr sz="1069" spc="10" dirty="0">
                <a:latin typeface="Book Antiqua"/>
                <a:cs typeface="Book Antiqua"/>
              </a:rPr>
              <a:t>!= </a:t>
            </a:r>
            <a:r>
              <a:rPr sz="1069" spc="15" dirty="0">
                <a:latin typeface="Book Antiqua"/>
                <a:cs typeface="Book Antiqua"/>
              </a:rPr>
              <a:t>x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start++;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start;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352" y="6021845"/>
            <a:ext cx="4849989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this implementation will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references of </a:t>
            </a:r>
            <a:r>
              <a:rPr sz="972" spc="15" dirty="0">
                <a:latin typeface="Book Antiqua"/>
                <a:cs typeface="Book Antiqua"/>
              </a:rPr>
              <a:t>containers as </a:t>
            </a:r>
            <a:r>
              <a:rPr sz="972" spc="19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in </a:t>
            </a:r>
            <a:r>
              <a:rPr sz="972" spc="15" dirty="0">
                <a:latin typeface="Book Antiqua"/>
                <a:cs typeface="Book Antiqua"/>
              </a:rPr>
              <a:t>code 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099" y="6512031"/>
            <a:ext cx="4951853" cy="175112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int main()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marR="3563327">
              <a:lnSpc>
                <a:spcPct val="105900"/>
              </a:lnSpc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int iArray[5];  iArray[0]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15;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iArray[1]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7;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iArray[2]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987;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int*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found;</a:t>
            </a:r>
            <a:endParaRPr sz="1069">
              <a:latin typeface="Book Antiqua"/>
              <a:cs typeface="Book Antiqua"/>
            </a:endParaRPr>
          </a:p>
          <a:p>
            <a:pPr marL="477827" marR="2305791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found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find(iArray, iArray </a:t>
            </a:r>
            <a:r>
              <a:rPr sz="1069" spc="15" dirty="0">
                <a:latin typeface="Book Antiqua"/>
                <a:cs typeface="Book Antiqua"/>
              </a:rPr>
              <a:t>+ </a:t>
            </a:r>
            <a:r>
              <a:rPr sz="1069" spc="10" dirty="0">
                <a:latin typeface="Book Antiqua"/>
                <a:cs typeface="Book Antiqua"/>
              </a:rPr>
              <a:t>5, 7);  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352" y="8569572"/>
            <a:ext cx="4851841" cy="641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apply the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concept of Generic </a:t>
            </a:r>
            <a:r>
              <a:rPr sz="972" spc="15" dirty="0">
                <a:latin typeface="Book Antiqua"/>
                <a:cs typeface="Book Antiqua"/>
              </a:rPr>
              <a:t>Algorithms </a:t>
            </a:r>
            <a:r>
              <a:rPr sz="972" spc="10" dirty="0">
                <a:latin typeface="Book Antiqua"/>
                <a:cs typeface="Book Antiqua"/>
              </a:rPr>
              <a:t>to class templates </a:t>
            </a:r>
            <a:r>
              <a:rPr sz="972" spc="15" dirty="0">
                <a:latin typeface="Book Antiqua"/>
                <a:cs typeface="Book Antiqua"/>
              </a:rPr>
              <a:t>and  develop a </a:t>
            </a:r>
            <a:r>
              <a:rPr sz="972" spc="10" dirty="0">
                <a:latin typeface="Book Antiqua"/>
                <a:cs typeface="Book Antiqua"/>
              </a:rPr>
              <a:t>generic Vector class that will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all built-in types as </a:t>
            </a:r>
            <a:r>
              <a:rPr sz="972" spc="19" dirty="0">
                <a:latin typeface="Book Antiqua"/>
                <a:cs typeface="Book Antiqua"/>
              </a:rPr>
              <a:t>shown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5" dirty="0">
                <a:latin typeface="Times New Roman"/>
                <a:cs typeface="Times New Roman"/>
              </a:rPr>
              <a:t>34.2.</a:t>
            </a:r>
            <a:r>
              <a:rPr sz="972" b="1" spc="15" dirty="0">
                <a:latin typeface="Book Antiqua"/>
                <a:cs typeface="Book Antiqua"/>
              </a:rPr>
              <a:t>Class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4836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337" y="4848118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08337" y="5027400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11300" y="4845156"/>
            <a:ext cx="0" cy="2789238"/>
          </a:xfrm>
          <a:custGeom>
            <a:avLst/>
            <a:gdLst/>
            <a:ahLst/>
            <a:cxnLst/>
            <a:rect l="l" t="t" r="r" b="b"/>
            <a:pathLst>
              <a:path h="2868929">
                <a:moveTo>
                  <a:pt x="0" y="0"/>
                </a:moveTo>
                <a:lnTo>
                  <a:pt x="0" y="286893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1508337" y="7631429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6462659" y="4845156"/>
            <a:ext cx="0" cy="2789238"/>
          </a:xfrm>
          <a:custGeom>
            <a:avLst/>
            <a:gdLst/>
            <a:ahLst/>
            <a:cxnLst/>
            <a:rect l="l" t="t" r="r" b="b"/>
            <a:pathLst>
              <a:path h="2868929">
                <a:moveTo>
                  <a:pt x="0" y="0"/>
                </a:moveTo>
                <a:lnTo>
                  <a:pt x="0" y="286893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561924" y="1339039"/>
            <a:ext cx="4852458" cy="6708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5556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As we saw </a:t>
            </a:r>
            <a:r>
              <a:rPr sz="972" spc="10" dirty="0">
                <a:latin typeface="Book Antiqua"/>
                <a:cs typeface="Book Antiqua"/>
              </a:rPr>
              <a:t>before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single class template provides functionality to operate </a:t>
            </a:r>
            <a:r>
              <a:rPr sz="972" spc="19" dirty="0">
                <a:latin typeface="Book Antiqua"/>
                <a:cs typeface="Book Antiqua"/>
              </a:rPr>
              <a:t>on  </a:t>
            </a:r>
            <a:r>
              <a:rPr sz="972" spc="10" dirty="0">
                <a:latin typeface="Book Antiqua"/>
                <a:cs typeface="Book Antiqua"/>
              </a:rPr>
              <a:t>different types of </a:t>
            </a:r>
            <a:r>
              <a:rPr sz="972" spc="15" dirty="0">
                <a:latin typeface="Book Antiqua"/>
                <a:cs typeface="Book Antiqua"/>
              </a:rPr>
              <a:t>data and </a:t>
            </a:r>
            <a:r>
              <a:rPr sz="972" spc="10" dirty="0">
                <a:latin typeface="Book Antiqua"/>
                <a:cs typeface="Book Antiqua"/>
              </a:rPr>
              <a:t>in this </a:t>
            </a:r>
            <a:r>
              <a:rPr sz="972" spc="15" dirty="0">
                <a:latin typeface="Book Antiqua"/>
                <a:cs typeface="Book Antiqua"/>
              </a:rPr>
              <a:t>way </a:t>
            </a:r>
            <a:r>
              <a:rPr sz="972" spc="10" dirty="0">
                <a:latin typeface="Book Antiqua"/>
                <a:cs typeface="Book Antiqua"/>
              </a:rPr>
              <a:t>facilitates reuse of classes (like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wrote our  </a:t>
            </a:r>
            <a:r>
              <a:rPr sz="972" spc="19" dirty="0">
                <a:latin typeface="Book Antiqua"/>
                <a:cs typeface="Book Antiqua"/>
              </a:rPr>
              <a:t>own </a:t>
            </a:r>
            <a:r>
              <a:rPr sz="972" spc="10" dirty="0">
                <a:latin typeface="Book Antiqua"/>
                <a:cs typeface="Book Antiqua"/>
              </a:rPr>
              <a:t>array class to </a:t>
            </a:r>
            <a:r>
              <a:rPr sz="972" spc="15" dirty="0">
                <a:latin typeface="Book Antiqua"/>
                <a:cs typeface="Book Antiqua"/>
              </a:rPr>
              <a:t>overcome </a:t>
            </a:r>
            <a:r>
              <a:rPr sz="972" spc="10" dirty="0">
                <a:latin typeface="Book Antiqua"/>
                <a:cs typeface="Book Antiqua"/>
              </a:rPr>
              <a:t>the limitations of built-in array class in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c++).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definition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template as</a:t>
            </a:r>
            <a:r>
              <a:rPr sz="972" spc="5" dirty="0">
                <a:latin typeface="Book Antiqua"/>
                <a:cs typeface="Book Antiqua"/>
              </a:rPr>
              <a:t> follows: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indent="-208662"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template&lt; class </a:t>
            </a:r>
            <a:r>
              <a:rPr sz="972" spc="19" dirty="0">
                <a:latin typeface="Book Antiqua"/>
                <a:cs typeface="Book Antiqua"/>
              </a:rPr>
              <a:t>T &gt;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Xyz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29" dirty="0">
                <a:latin typeface="Book Antiqua"/>
                <a:cs typeface="Book Antiqua"/>
              </a:rPr>
              <a:t>…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429673" indent="-208662">
              <a:spcBef>
                <a:spcPts val="126"/>
              </a:spcBef>
              <a:buFont typeface="Symbol"/>
              <a:buChar char=""/>
              <a:tabLst>
                <a:tab pos="429673" algn="l"/>
                <a:tab pos="430291" algn="l"/>
              </a:tabLst>
            </a:pPr>
            <a:r>
              <a:rPr sz="972" spc="10" dirty="0">
                <a:latin typeface="Book Antiqua"/>
                <a:cs typeface="Book Antiqua"/>
              </a:rPr>
              <a:t>template&lt; </a:t>
            </a:r>
            <a:r>
              <a:rPr sz="972" spc="15" dirty="0">
                <a:latin typeface="Book Antiqua"/>
                <a:cs typeface="Book Antiqua"/>
              </a:rPr>
              <a:t>typename </a:t>
            </a:r>
            <a:r>
              <a:rPr sz="972" spc="19" dirty="0">
                <a:latin typeface="Book Antiqua"/>
                <a:cs typeface="Book Antiqua"/>
              </a:rPr>
              <a:t>T &gt;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Xyz </a:t>
            </a:r>
            <a:r>
              <a:rPr sz="972" spc="10" dirty="0">
                <a:latin typeface="Book Antiqua"/>
                <a:cs typeface="Book Antiqua"/>
              </a:rPr>
              <a:t>{ </a:t>
            </a:r>
            <a:r>
              <a:rPr sz="972" spc="29" dirty="0">
                <a:latin typeface="Book Antiqua"/>
                <a:cs typeface="Book Antiqua"/>
              </a:rPr>
              <a:t>…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Now we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15" dirty="0">
                <a:latin typeface="Book Antiqua"/>
                <a:cs typeface="Book Antiqua"/>
              </a:rPr>
              <a:t>a template </a:t>
            </a:r>
            <a:r>
              <a:rPr sz="972" spc="10" dirty="0">
                <a:latin typeface="Book Antiqua"/>
                <a:cs typeface="Book Antiqua"/>
              </a:rPr>
              <a:t>Vector class using the concept of Generic </a:t>
            </a:r>
            <a:r>
              <a:rPr sz="972" spc="15" dirty="0">
                <a:latin typeface="Book Antiqua"/>
                <a:cs typeface="Book Antiqua"/>
              </a:rPr>
              <a:t>Algorithms such  </a:t>
            </a:r>
            <a:r>
              <a:rPr sz="972" spc="5" dirty="0">
                <a:latin typeface="Book Antiqua"/>
                <a:cs typeface="Book Antiqua"/>
              </a:rPr>
              <a:t>that it </a:t>
            </a:r>
            <a:r>
              <a:rPr sz="972" spc="10" dirty="0">
                <a:latin typeface="Book Antiqua"/>
                <a:cs typeface="Book Antiqua"/>
              </a:rPr>
              <a:t>can store everything, basically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act </a:t>
            </a:r>
            <a:r>
              <a:rPr sz="972" spc="15" dirty="0">
                <a:latin typeface="Book Antiqua"/>
                <a:cs typeface="Book Antiqua"/>
              </a:rPr>
              <a:t>as </a:t>
            </a:r>
            <a:r>
              <a:rPr sz="972" spc="10" dirty="0">
                <a:latin typeface="Book Antiqua"/>
                <a:cs typeface="Book Antiqua"/>
              </a:rPr>
              <a:t>container to store anything in </a:t>
            </a:r>
            <a:r>
              <a:rPr sz="972" spc="5" dirty="0">
                <a:latin typeface="Book Antiqua"/>
                <a:cs typeface="Book Antiqua"/>
              </a:rPr>
              <a:t>it, it 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store objects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them self collections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0" dirty="0">
                <a:latin typeface="Book Antiqua"/>
                <a:cs typeface="Book Antiqua"/>
              </a:rPr>
              <a:t>arrays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store basic </a:t>
            </a:r>
            <a:r>
              <a:rPr sz="972" spc="15" dirty="0">
                <a:latin typeface="Book Antiqua"/>
                <a:cs typeface="Book Antiqua"/>
              </a:rPr>
              <a:t>data  </a:t>
            </a:r>
            <a:r>
              <a:rPr sz="972" spc="10" dirty="0">
                <a:latin typeface="Book Antiqua"/>
                <a:cs typeface="Book Antiqua"/>
              </a:rPr>
              <a:t>types. This will be possible because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going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implement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Vector </a:t>
            </a:r>
            <a:r>
              <a:rPr sz="972" spc="5" dirty="0">
                <a:latin typeface="Book Antiqua"/>
                <a:cs typeface="Book Antiqua"/>
              </a:rPr>
              <a:t>class  </a:t>
            </a:r>
            <a:r>
              <a:rPr sz="972" spc="10" dirty="0">
                <a:latin typeface="Book Antiqua"/>
                <a:cs typeface="Book Antiqua"/>
              </a:rPr>
              <a:t>using the </a:t>
            </a:r>
            <a:r>
              <a:rPr sz="972" spc="15" dirty="0">
                <a:latin typeface="Book Antiqua"/>
                <a:cs typeface="Book Antiqua"/>
              </a:rPr>
              <a:t>concept </a:t>
            </a:r>
            <a:r>
              <a:rPr sz="972" spc="10" dirty="0">
                <a:latin typeface="Book Antiqua"/>
                <a:cs typeface="Book Antiqua"/>
              </a:rPr>
              <a:t>of Generic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Algorithms.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34.3.</a:t>
            </a:r>
            <a:r>
              <a:rPr sz="972" b="1" spc="15" dirty="0">
                <a:latin typeface="Book Antiqua"/>
                <a:cs typeface="Book Antiqua"/>
              </a:rPr>
              <a:t>Example – </a:t>
            </a:r>
            <a:r>
              <a:rPr sz="972" b="1" spc="10" dirty="0">
                <a:latin typeface="Book Antiqua"/>
                <a:cs typeface="Book Antiqua"/>
              </a:rPr>
              <a:t>Class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Template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b="1" spc="15" dirty="0">
                <a:latin typeface="Book Antiqua"/>
                <a:cs typeface="Book Antiqua"/>
              </a:rPr>
              <a:t>Vector </a:t>
            </a:r>
            <a:r>
              <a:rPr sz="972" spc="10" dirty="0">
                <a:latin typeface="Book Antiqua"/>
                <a:cs typeface="Book Antiqua"/>
              </a:rPr>
              <a:t>class template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store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elements of different types, without templates,  </a:t>
            </a:r>
            <a:r>
              <a:rPr sz="972" spc="15" dirty="0">
                <a:latin typeface="Book Antiqua"/>
                <a:cs typeface="Book Antiqua"/>
              </a:rPr>
              <a:t>we need a </a:t>
            </a:r>
            <a:r>
              <a:rPr sz="972" spc="10" dirty="0">
                <a:latin typeface="Book Antiqua"/>
                <a:cs typeface="Book Antiqua"/>
              </a:rPr>
              <a:t>separate </a:t>
            </a:r>
            <a:r>
              <a:rPr sz="972" b="1" spc="10" dirty="0">
                <a:latin typeface="Book Antiqua"/>
                <a:cs typeface="Book Antiqua"/>
              </a:rPr>
              <a:t>Vector </a:t>
            </a:r>
            <a:r>
              <a:rPr sz="972" spc="10" dirty="0">
                <a:latin typeface="Book Antiqua"/>
                <a:cs typeface="Book Antiqua"/>
              </a:rPr>
              <a:t>class for </a:t>
            </a:r>
            <a:r>
              <a:rPr sz="972" spc="15" dirty="0">
                <a:latin typeface="Book Antiqua"/>
                <a:cs typeface="Book Antiqua"/>
              </a:rPr>
              <a:t>each </a:t>
            </a:r>
            <a:r>
              <a:rPr sz="972" spc="10" dirty="0">
                <a:latin typeface="Book Antiqua"/>
                <a:cs typeface="Book Antiqua"/>
              </a:rPr>
              <a:t>data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start with the basic definition of Vector class using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templates,</a:t>
            </a:r>
            <a:endParaRPr sz="972">
              <a:latin typeface="Book Antiqua"/>
              <a:cs typeface="Book Antiqua"/>
            </a:endParaRPr>
          </a:p>
          <a:p>
            <a:pPr marL="12347" marR="3641730">
              <a:lnSpc>
                <a:spcPct val="107400"/>
              </a:lnSpc>
              <a:spcBef>
                <a:spcPts val="19"/>
              </a:spcBef>
            </a:pPr>
            <a:r>
              <a:rPr sz="1069" spc="5" dirty="0">
                <a:latin typeface="Book Antiqua"/>
                <a:cs typeface="Book Antiqua"/>
              </a:rPr>
              <a:t>Class </a:t>
            </a:r>
            <a:r>
              <a:rPr sz="1069" spc="15" dirty="0">
                <a:latin typeface="Book Antiqua"/>
                <a:cs typeface="Book Antiqua"/>
              </a:rPr>
              <a:t>Template  </a:t>
            </a:r>
            <a:r>
              <a:rPr sz="1069" spc="5" dirty="0">
                <a:latin typeface="Book Antiqua"/>
                <a:cs typeface="Book Antiqua"/>
              </a:rPr>
              <a:t>template&lt; </a:t>
            </a:r>
            <a:r>
              <a:rPr sz="1069" spc="10" dirty="0">
                <a:latin typeface="Book Antiqua"/>
                <a:cs typeface="Book Antiqua"/>
              </a:rPr>
              <a:t>class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  </a:t>
            </a:r>
            <a:r>
              <a:rPr sz="1069" spc="5" dirty="0">
                <a:latin typeface="Book Antiqua"/>
                <a:cs typeface="Book Antiqua"/>
              </a:rPr>
              <a:t>class </a:t>
            </a:r>
            <a:r>
              <a:rPr sz="1069" spc="10" dirty="0">
                <a:latin typeface="Book Antiqua"/>
                <a:cs typeface="Book Antiqua"/>
              </a:rPr>
              <a:t>Vector </a:t>
            </a:r>
            <a:r>
              <a:rPr sz="1069" spc="5" dirty="0">
                <a:latin typeface="Book Antiqua"/>
                <a:cs typeface="Book Antiqua"/>
              </a:rPr>
              <a:t>{  private:</a:t>
            </a:r>
            <a:endParaRPr sz="1069">
              <a:latin typeface="Book Antiqua"/>
              <a:cs typeface="Book Antiqua"/>
            </a:endParaRPr>
          </a:p>
          <a:p>
            <a:pPr marL="429673" marR="3940525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size;  T*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ptr;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29673" marR="2358266">
              <a:lnSpc>
                <a:spcPts val="1371"/>
              </a:lnSpc>
              <a:spcBef>
                <a:spcPts val="49"/>
              </a:spcBef>
            </a:pPr>
            <a:r>
              <a:rPr sz="1069" spc="10" dirty="0">
                <a:latin typeface="Book Antiqua"/>
                <a:cs typeface="Book Antiqua"/>
              </a:rPr>
              <a:t>Vector&lt;T&gt;( </a:t>
            </a: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10 </a:t>
            </a:r>
            <a:r>
              <a:rPr sz="1069" dirty="0">
                <a:latin typeface="Book Antiqua"/>
                <a:cs typeface="Book Antiqua"/>
              </a:rPr>
              <a:t>);  </a:t>
            </a:r>
            <a:r>
              <a:rPr sz="1069" spc="10" dirty="0">
                <a:latin typeface="Book Antiqua"/>
                <a:cs typeface="Book Antiqua"/>
              </a:rPr>
              <a:t>Vector&lt;T&gt;( const Vector&lt; </a:t>
            </a: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19" dirty="0">
                <a:latin typeface="Book Antiqua"/>
                <a:cs typeface="Book Antiqua"/>
              </a:rPr>
              <a:t>&gt;&amp;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15"/>
              </a:spcBef>
            </a:pPr>
            <a:r>
              <a:rPr sz="1069" spc="10" dirty="0">
                <a:latin typeface="Book Antiqua"/>
                <a:cs typeface="Book Antiqua"/>
              </a:rPr>
              <a:t>~Vector&lt;T&gt;();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getSize()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const;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const Vector&lt; </a:t>
            </a: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19" dirty="0">
                <a:latin typeface="Book Antiqua"/>
                <a:cs typeface="Book Antiqua"/>
              </a:rPr>
              <a:t>&gt;&amp; </a:t>
            </a:r>
            <a:r>
              <a:rPr sz="1069" spc="10" dirty="0">
                <a:latin typeface="Book Antiqua"/>
                <a:cs typeface="Book Antiqua"/>
              </a:rPr>
              <a:t>operator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=(</a:t>
            </a:r>
            <a:endParaRPr sz="1069">
              <a:latin typeface="Book Antiqua"/>
              <a:cs typeface="Book Antiqua"/>
            </a:endParaRPr>
          </a:p>
          <a:p>
            <a:pPr marR="161745" algn="ctr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const Vector&lt; </a:t>
            </a: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19" dirty="0">
                <a:latin typeface="Book Antiqua"/>
                <a:cs typeface="Book Antiqua"/>
              </a:rPr>
              <a:t>&gt;&amp;</a:t>
            </a:r>
            <a:r>
              <a:rPr sz="1069" spc="-92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429673">
              <a:spcBef>
                <a:spcPts val="73"/>
              </a:spcBef>
            </a:pPr>
            <a:r>
              <a:rPr sz="1069" spc="19" dirty="0">
                <a:latin typeface="Book Antiqua"/>
                <a:cs typeface="Book Antiqua"/>
              </a:rPr>
              <a:t>T&amp; </a:t>
            </a:r>
            <a:r>
              <a:rPr sz="1069" spc="10" dirty="0">
                <a:latin typeface="Book Antiqua"/>
                <a:cs typeface="Book Antiqua"/>
              </a:rPr>
              <a:t>operator </a:t>
            </a:r>
            <a:r>
              <a:rPr sz="1069" spc="5" dirty="0">
                <a:latin typeface="Book Antiqua"/>
                <a:cs typeface="Book Antiqua"/>
              </a:rPr>
              <a:t>[]( </a:t>
            </a: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312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Its implementation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301" y="8262990"/>
            <a:ext cx="4951853" cy="104581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64"/>
              </a:lnSpc>
            </a:pPr>
            <a:r>
              <a:rPr sz="1069" spc="5" dirty="0">
                <a:latin typeface="Book Antiqua"/>
                <a:cs typeface="Book Antiqua"/>
              </a:rPr>
              <a:t>template&lt; </a:t>
            </a:r>
            <a:r>
              <a:rPr sz="1069" spc="10" dirty="0">
                <a:latin typeface="Book Antiqua"/>
                <a:cs typeface="Book Antiqua"/>
              </a:rPr>
              <a:t>class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477827" marR="2983021" indent="-417944">
              <a:lnSpc>
                <a:spcPct val="105900"/>
              </a:lnSpc>
              <a:spcBef>
                <a:spcPts val="5"/>
              </a:spcBef>
            </a:pPr>
            <a:r>
              <a:rPr sz="1069" spc="10" dirty="0">
                <a:latin typeface="Book Antiqua"/>
                <a:cs typeface="Book Antiqua"/>
              </a:rPr>
              <a:t>Vector&lt;T&gt;::Vector&lt;T&gt;( </a:t>
            </a:r>
            <a:r>
              <a:rPr sz="1069" spc="5" dirty="0">
                <a:latin typeface="Book Antiqua"/>
                <a:cs typeface="Book Antiqua"/>
              </a:rPr>
              <a:t>int </a:t>
            </a:r>
            <a:r>
              <a:rPr sz="1069" spc="10" dirty="0">
                <a:latin typeface="Book Antiqua"/>
                <a:cs typeface="Book Antiqua"/>
              </a:rPr>
              <a:t>s </a:t>
            </a:r>
            <a:r>
              <a:rPr sz="1069" spc="5" dirty="0">
                <a:latin typeface="Book Antiqua"/>
                <a:cs typeface="Book Antiqua"/>
              </a:rPr>
              <a:t>) {  </a:t>
            </a:r>
            <a:r>
              <a:rPr sz="1069" spc="10" dirty="0">
                <a:latin typeface="Book Antiqua"/>
                <a:cs typeface="Book Antiqua"/>
              </a:rPr>
              <a:t>size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if ( </a:t>
            </a:r>
            <a:r>
              <a:rPr sz="1069" spc="10" dirty="0">
                <a:latin typeface="Book Antiqua"/>
                <a:cs typeface="Book Antiqua"/>
              </a:rPr>
              <a:t>size </a:t>
            </a:r>
            <a:r>
              <a:rPr sz="1069" spc="5" dirty="0">
                <a:latin typeface="Book Antiqua"/>
                <a:cs typeface="Book Antiqua"/>
              </a:rPr>
              <a:t>!= </a:t>
            </a:r>
            <a:r>
              <a:rPr sz="1069" spc="10" dirty="0">
                <a:latin typeface="Book Antiqua"/>
                <a:cs typeface="Book Antiqua"/>
              </a:rPr>
              <a:t>0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endParaRPr sz="1069">
              <a:latin typeface="Book Antiqua"/>
              <a:cs typeface="Book Antiqua"/>
            </a:endParaRPr>
          </a:p>
          <a:p>
            <a:pPr marL="89638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ptr </a:t>
            </a:r>
            <a:r>
              <a:rPr sz="1069" spc="15" dirty="0">
                <a:latin typeface="Book Antiqua"/>
                <a:cs typeface="Book Antiqua"/>
              </a:rPr>
              <a:t>= new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T[size];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else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7946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815159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770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ptr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 marR="3406520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template&lt; class </a:t>
            </a:r>
            <a:r>
              <a:rPr sz="1069" spc="15" dirty="0">
                <a:latin typeface="Book Antiqua"/>
                <a:cs typeface="Book Antiqua"/>
              </a:rPr>
              <a:t>T &gt;  </a:t>
            </a:r>
            <a:r>
              <a:rPr sz="1069" spc="10" dirty="0">
                <a:latin typeface="Book Antiqua"/>
                <a:cs typeface="Book Antiqua"/>
              </a:rPr>
              <a:t>Vector&lt;T&gt;::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Vector&lt;T&gt;(</a:t>
            </a:r>
            <a:endParaRPr sz="1069">
              <a:latin typeface="Book Antiqua"/>
              <a:cs typeface="Book Antiqua"/>
            </a:endParaRPr>
          </a:p>
          <a:p>
            <a:pPr marL="477827" marR="1998352" indent="835888">
              <a:lnSpc>
                <a:spcPts val="1361"/>
              </a:lnSpc>
            </a:pPr>
            <a:r>
              <a:rPr sz="1069" spc="10" dirty="0">
                <a:latin typeface="Book Antiqua"/>
                <a:cs typeface="Book Antiqua"/>
              </a:rPr>
              <a:t>const Vector&lt;T&gt;&amp; </a:t>
            </a:r>
            <a:r>
              <a:rPr sz="1069" spc="15" dirty="0">
                <a:latin typeface="Book Antiqua"/>
                <a:cs typeface="Book Antiqua"/>
              </a:rPr>
              <a:t>copy </a:t>
            </a:r>
            <a:r>
              <a:rPr sz="1069" spc="5" dirty="0">
                <a:latin typeface="Book Antiqua"/>
                <a:cs typeface="Book Antiqua"/>
              </a:rPr>
              <a:t>) {  size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copy.getSize();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if </a:t>
            </a:r>
            <a:r>
              <a:rPr sz="1069" spc="10" dirty="0">
                <a:latin typeface="Book Antiqua"/>
                <a:cs typeface="Book Antiqua"/>
              </a:rPr>
              <a:t>(size != 0)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ptr </a:t>
            </a:r>
            <a:r>
              <a:rPr sz="1069" spc="15" dirty="0">
                <a:latin typeface="Book Antiqua"/>
                <a:cs typeface="Book Antiqua"/>
              </a:rPr>
              <a:t>= new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T[size];</a:t>
            </a:r>
            <a:endParaRPr sz="1069">
              <a:latin typeface="Book Antiqua"/>
              <a:cs typeface="Book Antiqua"/>
            </a:endParaRPr>
          </a:p>
          <a:p>
            <a:pPr marL="1314332" marR="2463832" indent="-418561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for (int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0;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size; i++)  </a:t>
            </a:r>
            <a:r>
              <a:rPr sz="1069" spc="5" dirty="0">
                <a:latin typeface="Book Antiqua"/>
                <a:cs typeface="Book Antiqua"/>
              </a:rPr>
              <a:t>ptr[i]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4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copy.ptr[i];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15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else ptr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67">
              <a:latin typeface="Times New Roman"/>
              <a:cs typeface="Times New Roman"/>
            </a:endParaRPr>
          </a:p>
          <a:p>
            <a:pPr marL="59265" marR="3229960">
              <a:lnSpc>
                <a:spcPct val="105900"/>
              </a:lnSpc>
            </a:pPr>
            <a:r>
              <a:rPr sz="1069" spc="10" dirty="0">
                <a:latin typeface="Book Antiqua"/>
                <a:cs typeface="Book Antiqua"/>
              </a:rPr>
              <a:t>template&lt; class </a:t>
            </a:r>
            <a:r>
              <a:rPr sz="1069" spc="15" dirty="0">
                <a:latin typeface="Book Antiqua"/>
                <a:cs typeface="Book Antiqua"/>
              </a:rPr>
              <a:t>T &gt;  </a:t>
            </a:r>
            <a:r>
              <a:rPr sz="1069" spc="10" dirty="0">
                <a:latin typeface="Book Antiqua"/>
                <a:cs typeface="Book Antiqua"/>
              </a:rPr>
              <a:t>Vector&lt;T&gt;::~Vector&lt;T&gt;()</a:t>
            </a:r>
            <a:r>
              <a:rPr sz="1069" spc="-10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delete </a:t>
            </a:r>
            <a:r>
              <a:rPr sz="1069" spc="5" dirty="0">
                <a:latin typeface="Book Antiqua"/>
                <a:cs typeface="Book Antiqua"/>
              </a:rPr>
              <a:t>[]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ptr;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59265"/>
            <a:r>
              <a:rPr sz="1069" spc="10" dirty="0">
                <a:latin typeface="Book Antiqua"/>
                <a:cs typeface="Book Antiqua"/>
              </a:rPr>
              <a:t>template&lt; class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477827" marR="2974378" indent="-418561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int Vector&lt;T&gt;::getSize() const </a:t>
            </a:r>
            <a:r>
              <a:rPr sz="1069" spc="5" dirty="0">
                <a:latin typeface="Book Antiqua"/>
                <a:cs typeface="Book Antiqua"/>
              </a:rPr>
              <a:t>{ 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size;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10" dirty="0">
                <a:latin typeface="Book Antiqua"/>
                <a:cs typeface="Book Antiqua"/>
              </a:rPr>
              <a:t>template&lt; class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const </a:t>
            </a:r>
            <a:r>
              <a:rPr sz="1069" spc="15" dirty="0">
                <a:latin typeface="Book Antiqua"/>
                <a:cs typeface="Book Antiqua"/>
              </a:rPr>
              <a:t>Vector&lt;T&gt;&amp;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Vector&lt;T&gt;::operator</a:t>
            </a:r>
            <a:endParaRPr sz="1069">
              <a:latin typeface="Book Antiqua"/>
              <a:cs typeface="Book Antiqua"/>
            </a:endParaRPr>
          </a:p>
          <a:p>
            <a:pPr marL="477827" marR="1867475" indent="835888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=( </a:t>
            </a:r>
            <a:r>
              <a:rPr sz="1069" spc="5" dirty="0">
                <a:latin typeface="Book Antiqua"/>
                <a:cs typeface="Book Antiqua"/>
              </a:rPr>
              <a:t>const </a:t>
            </a:r>
            <a:r>
              <a:rPr sz="1069" spc="10" dirty="0">
                <a:latin typeface="Book Antiqua"/>
                <a:cs typeface="Book Antiqua"/>
              </a:rPr>
              <a:t>Vector&lt;T&gt;&amp; </a:t>
            </a:r>
            <a:r>
              <a:rPr sz="1069" spc="5" dirty="0">
                <a:latin typeface="Book Antiqua"/>
                <a:cs typeface="Book Antiqua"/>
              </a:rPr>
              <a:t>right) {  if ( this </a:t>
            </a:r>
            <a:r>
              <a:rPr sz="1069" spc="10" dirty="0">
                <a:latin typeface="Book Antiqua"/>
                <a:cs typeface="Book Antiqua"/>
              </a:rPr>
              <a:t>!= &amp;right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 marR="3045990">
              <a:lnSpc>
                <a:spcPts val="1361"/>
              </a:lnSpc>
            </a:pPr>
            <a:r>
              <a:rPr sz="1069" spc="10" dirty="0">
                <a:latin typeface="Book Antiqua"/>
                <a:cs typeface="Book Antiqua"/>
              </a:rPr>
              <a:t>delete </a:t>
            </a:r>
            <a:r>
              <a:rPr sz="1069" spc="5" dirty="0">
                <a:latin typeface="Book Antiqua"/>
                <a:cs typeface="Book Antiqua"/>
              </a:rPr>
              <a:t>[] </a:t>
            </a:r>
            <a:r>
              <a:rPr sz="1069" spc="10" dirty="0">
                <a:latin typeface="Book Antiqua"/>
                <a:cs typeface="Book Antiqua"/>
              </a:rPr>
              <a:t>ptr;  size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right.size;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167">
              <a:latin typeface="Times New Roman"/>
              <a:cs typeface="Times New Roman"/>
            </a:endParaRPr>
          </a:p>
          <a:p>
            <a:pPr marL="895770"/>
            <a:r>
              <a:rPr sz="1069" spc="5" dirty="0">
                <a:latin typeface="Book Antiqua"/>
                <a:cs typeface="Book Antiqua"/>
              </a:rPr>
              <a:t>if ( </a:t>
            </a:r>
            <a:r>
              <a:rPr sz="1069" spc="10" dirty="0">
                <a:latin typeface="Book Antiqua"/>
                <a:cs typeface="Book Antiqua"/>
              </a:rPr>
              <a:t>size </a:t>
            </a:r>
            <a:r>
              <a:rPr sz="1069" spc="5" dirty="0">
                <a:latin typeface="Book Antiqua"/>
                <a:cs typeface="Book Antiqua"/>
              </a:rPr>
              <a:t>!= </a:t>
            </a:r>
            <a:r>
              <a:rPr sz="1069" spc="10" dirty="0">
                <a:latin typeface="Book Antiqua"/>
                <a:cs typeface="Book Antiqua"/>
              </a:rPr>
              <a:t>0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5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1314332" marR="2140342">
              <a:lnSpc>
                <a:spcPct val="105900"/>
              </a:lnSpc>
              <a:spcBef>
                <a:spcPts val="10"/>
              </a:spcBef>
            </a:pPr>
            <a:r>
              <a:rPr sz="1069" spc="5" dirty="0">
                <a:latin typeface="Book Antiqua"/>
                <a:cs typeface="Book Antiqua"/>
              </a:rPr>
              <a:t>ptr </a:t>
            </a:r>
            <a:r>
              <a:rPr sz="1069" spc="15" dirty="0">
                <a:latin typeface="Book Antiqua"/>
                <a:cs typeface="Book Antiqua"/>
              </a:rPr>
              <a:t>= new </a:t>
            </a:r>
            <a:r>
              <a:rPr sz="1069" spc="10" dirty="0">
                <a:latin typeface="Book Antiqua"/>
                <a:cs typeface="Book Antiqua"/>
              </a:rPr>
              <a:t>T[size];  for(int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= </a:t>
            </a:r>
            <a:r>
              <a:rPr sz="1069" spc="10" dirty="0">
                <a:latin typeface="Book Antiqua"/>
                <a:cs typeface="Book Antiqua"/>
              </a:rPr>
              <a:t>0; </a:t>
            </a:r>
            <a:r>
              <a:rPr sz="1069" spc="5" dirty="0">
                <a:latin typeface="Book Antiqua"/>
                <a:cs typeface="Book Antiqua"/>
              </a:rPr>
              <a:t>i </a:t>
            </a:r>
            <a:r>
              <a:rPr sz="1069" spc="15" dirty="0">
                <a:latin typeface="Book Antiqua"/>
                <a:cs typeface="Book Antiqua"/>
              </a:rPr>
              <a:t>&lt;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size;i++)</a:t>
            </a:r>
            <a:endParaRPr sz="1069">
              <a:latin typeface="Book Antiqua"/>
              <a:cs typeface="Book Antiqua"/>
            </a:endParaRPr>
          </a:p>
          <a:p>
            <a:pPr marR="314230" algn="ctr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ptr[i]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right.ptr[i];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else</a:t>
            </a:r>
            <a:endParaRPr sz="1069">
              <a:latin typeface="Book Antiqua"/>
              <a:cs typeface="Book Antiqua"/>
            </a:endParaRPr>
          </a:p>
          <a:p>
            <a:pPr marL="131433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ptr </a:t>
            </a:r>
            <a:r>
              <a:rPr sz="1069" spc="15" dirty="0">
                <a:latin typeface="Book Antiqua"/>
                <a:cs typeface="Book Antiqua"/>
              </a:rPr>
              <a:t>=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return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*this;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template&lt; class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5" dirty="0">
                <a:latin typeface="Book Antiqua"/>
                <a:cs typeface="Book Antiqua"/>
              </a:rPr>
              <a:t>&gt;</a:t>
            </a:r>
            <a:endParaRPr sz="1069">
              <a:latin typeface="Book Antiqua"/>
              <a:cs typeface="Book Antiqua"/>
            </a:endParaRPr>
          </a:p>
          <a:p>
            <a:pPr marL="477827" marR="2077373" indent="-418561">
              <a:lnSpc>
                <a:spcPct val="106400"/>
              </a:lnSpc>
              <a:tabLst>
                <a:tab pos="2150220" algn="l"/>
              </a:tabLst>
            </a:pPr>
            <a:r>
              <a:rPr sz="1069" spc="19" dirty="0">
                <a:latin typeface="Book Antiqua"/>
                <a:cs typeface="Book Antiqua"/>
              </a:rPr>
              <a:t>T&amp; </a:t>
            </a:r>
            <a:r>
              <a:rPr sz="1069" spc="10" dirty="0">
                <a:latin typeface="Book Antiqua"/>
                <a:cs typeface="Book Antiqua"/>
              </a:rPr>
              <a:t>Vector&lt; </a:t>
            </a:r>
            <a:r>
              <a:rPr sz="1069" spc="15" dirty="0">
                <a:latin typeface="Book Antiqua"/>
                <a:cs typeface="Book Antiqua"/>
              </a:rPr>
              <a:t>T</a:t>
            </a:r>
            <a:r>
              <a:rPr sz="1069" spc="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&gt;::operator</a:t>
            </a:r>
            <a:r>
              <a:rPr sz="1069" spc="15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[](	int </a:t>
            </a:r>
            <a:r>
              <a:rPr sz="1069" spc="10" dirty="0">
                <a:latin typeface="Book Antiqua"/>
                <a:cs typeface="Book Antiqua"/>
              </a:rPr>
              <a:t>index</a:t>
            </a:r>
            <a:r>
              <a:rPr sz="1069" spc="-3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15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  if ( </a:t>
            </a:r>
            <a:r>
              <a:rPr sz="1069" spc="10" dirty="0">
                <a:latin typeface="Book Antiqua"/>
                <a:cs typeface="Book Antiqua"/>
              </a:rPr>
              <a:t>index </a:t>
            </a:r>
            <a:r>
              <a:rPr sz="1069" spc="15" dirty="0">
                <a:latin typeface="Book Antiqua"/>
                <a:cs typeface="Book Antiqua"/>
              </a:rPr>
              <a:t>&lt; </a:t>
            </a:r>
            <a:r>
              <a:rPr sz="1069" spc="10" dirty="0">
                <a:latin typeface="Book Antiqua"/>
                <a:cs typeface="Book Antiqua"/>
              </a:rPr>
              <a:t>0 </a:t>
            </a:r>
            <a:r>
              <a:rPr sz="1069" spc="15" dirty="0">
                <a:latin typeface="Book Antiqua"/>
                <a:cs typeface="Book Antiqua"/>
              </a:rPr>
              <a:t>|| </a:t>
            </a:r>
            <a:r>
              <a:rPr sz="1069" spc="10" dirty="0">
                <a:latin typeface="Book Antiqua"/>
                <a:cs typeface="Book Antiqua"/>
              </a:rPr>
              <a:t>index </a:t>
            </a:r>
            <a:r>
              <a:rPr sz="1069" spc="15" dirty="0">
                <a:latin typeface="Book Antiqua"/>
                <a:cs typeface="Book Antiqua"/>
              </a:rPr>
              <a:t>&gt;= </a:t>
            </a:r>
            <a:r>
              <a:rPr sz="1069" spc="10" dirty="0">
                <a:latin typeface="Book Antiqua"/>
                <a:cs typeface="Book Antiqua"/>
              </a:rPr>
              <a:t>size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10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895770" marR="2327398">
              <a:lnSpc>
                <a:spcPts val="1361"/>
              </a:lnSpc>
              <a:spcBef>
                <a:spcPts val="53"/>
              </a:spcBef>
            </a:pPr>
            <a:r>
              <a:rPr sz="1069" spc="10" dirty="0">
                <a:latin typeface="Book Antiqua"/>
                <a:cs typeface="Book Antiqua"/>
              </a:rPr>
              <a:t>cout </a:t>
            </a:r>
            <a:r>
              <a:rPr sz="1069" spc="15" dirty="0">
                <a:latin typeface="Book Antiqua"/>
                <a:cs typeface="Book Antiqua"/>
              </a:rPr>
              <a:t>&lt;&lt; </a:t>
            </a:r>
            <a:r>
              <a:rPr sz="1069" spc="10" dirty="0">
                <a:latin typeface="Book Antiqua"/>
                <a:cs typeface="Book Antiqua"/>
              </a:rPr>
              <a:t>“Error: index out </a:t>
            </a:r>
            <a:r>
              <a:rPr sz="1069" spc="5" dirty="0">
                <a:latin typeface="Book Antiqua"/>
                <a:cs typeface="Book Antiqua"/>
              </a:rPr>
              <a:t>of  range\n”;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24"/>
              </a:spcBef>
            </a:pPr>
            <a:r>
              <a:rPr sz="1069" spc="10" dirty="0">
                <a:latin typeface="Book Antiqua"/>
                <a:cs typeface="Book Antiqua"/>
              </a:rPr>
              <a:t>exit( 1</a:t>
            </a:r>
            <a:r>
              <a:rPr sz="1069" spc="-8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);</a:t>
            </a:r>
            <a:endParaRPr sz="1069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98693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521425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259"/>
              </a:lnSpc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5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ptr[index];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2380650"/>
            <a:ext cx="4849989" cy="1268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create this vector class instances for int or char data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as given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2866342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Vector&lt; int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intVector;  Vector&lt; </a:t>
            </a:r>
            <a:r>
              <a:rPr sz="972" b="1" spc="15" dirty="0">
                <a:latin typeface="Book Antiqua"/>
                <a:cs typeface="Book Antiqua"/>
              </a:rPr>
              <a:t>char </a:t>
            </a:r>
            <a:r>
              <a:rPr sz="972" b="1" spc="19" dirty="0">
                <a:latin typeface="Book Antiqua"/>
                <a:cs typeface="Book Antiqua"/>
              </a:rPr>
              <a:t>&gt;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charVector;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This Vector </a:t>
            </a:r>
            <a:r>
              <a:rPr sz="972" spc="5" dirty="0">
                <a:latin typeface="Book Antiqua"/>
                <a:cs typeface="Book Antiqua"/>
              </a:rPr>
              <a:t>class is </a:t>
            </a:r>
            <a:r>
              <a:rPr sz="972" spc="10" dirty="0">
                <a:latin typeface="Book Antiqua"/>
                <a:cs typeface="Book Antiqua"/>
              </a:rPr>
              <a:t>parameterized class and will </a:t>
            </a:r>
            <a:r>
              <a:rPr sz="972" spc="15" dirty="0">
                <a:latin typeface="Book Antiqua"/>
                <a:cs typeface="Book Antiqua"/>
              </a:rPr>
              <a:t>always </a:t>
            </a:r>
            <a:r>
              <a:rPr sz="972" spc="10" dirty="0">
                <a:latin typeface="Book Antiqua"/>
                <a:cs typeface="Book Antiqua"/>
              </a:rPr>
              <a:t>be instantiated for </a:t>
            </a:r>
            <a:r>
              <a:rPr sz="972" spc="15" dirty="0">
                <a:latin typeface="Book Antiqua"/>
                <a:cs typeface="Book Antiqua"/>
              </a:rPr>
              <a:t>a  </a:t>
            </a:r>
            <a:r>
              <a:rPr sz="972" spc="10" dirty="0">
                <a:latin typeface="Book Antiqua"/>
                <a:cs typeface="Book Antiqua"/>
              </a:rPr>
              <a:t>particular type only. </a:t>
            </a:r>
            <a:r>
              <a:rPr sz="972" spc="24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can not create object of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0" dirty="0">
                <a:latin typeface="Book Antiqua"/>
                <a:cs typeface="Book Antiqua"/>
              </a:rPr>
              <a:t>Vector </a:t>
            </a:r>
            <a:r>
              <a:rPr sz="972" spc="15" dirty="0">
                <a:latin typeface="Book Antiqua"/>
                <a:cs typeface="Book Antiqua"/>
              </a:rPr>
              <a:t>only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be  </a:t>
            </a:r>
            <a:r>
              <a:rPr sz="972" spc="10" dirty="0">
                <a:latin typeface="Book Antiqua"/>
                <a:cs typeface="Book Antiqua"/>
              </a:rPr>
              <a:t>instantiated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data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5" dirty="0">
                <a:latin typeface="Book Antiqua"/>
                <a:cs typeface="Book Antiqua"/>
              </a:rPr>
              <a:t>like </a:t>
            </a:r>
            <a:r>
              <a:rPr sz="972" spc="10" dirty="0">
                <a:latin typeface="Book Antiqua"/>
                <a:cs typeface="Book Antiqua"/>
              </a:rPr>
              <a:t>Vector&lt;int&gt; or Vector &lt;float&gt; </a:t>
            </a:r>
            <a:r>
              <a:rPr sz="972" spc="15" dirty="0">
                <a:latin typeface="Book Antiqua"/>
                <a:cs typeface="Book Antiqua"/>
              </a:rPr>
              <a:t>and so</a:t>
            </a:r>
            <a:r>
              <a:rPr sz="972" spc="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on…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64526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5" y="1345212"/>
            <a:ext cx="4851224" cy="1441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47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No.35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35.1.</a:t>
            </a:r>
            <a:r>
              <a:rPr sz="972" b="1" spc="15" dirty="0">
                <a:latin typeface="Book Antiqua"/>
                <a:cs typeface="Book Antiqua"/>
              </a:rPr>
              <a:t>Member</a:t>
            </a:r>
            <a:r>
              <a:rPr sz="972" b="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Templates: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58"/>
              </a:spcBef>
            </a:pP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0" dirty="0">
                <a:latin typeface="Book Antiqua"/>
                <a:cs typeface="Book Antiqua"/>
              </a:rPr>
              <a:t>functions  </a:t>
            </a:r>
            <a:r>
              <a:rPr sz="972" spc="15" dirty="0">
                <a:latin typeface="Book Antiqua"/>
                <a:cs typeface="Book Antiqua"/>
              </a:rPr>
              <a:t>of a </a:t>
            </a:r>
            <a:r>
              <a:rPr sz="972" spc="10" dirty="0">
                <a:latin typeface="Book Antiqua"/>
                <a:cs typeface="Book Antiqua"/>
              </a:rPr>
              <a:t>template  class  implicitly  </a:t>
            </a:r>
            <a:r>
              <a:rPr sz="972" spc="15" dirty="0">
                <a:latin typeface="Book Antiqua"/>
                <a:cs typeface="Book Antiqua"/>
              </a:rPr>
              <a:t>become </a:t>
            </a:r>
            <a:r>
              <a:rPr sz="972" spc="10" dirty="0">
                <a:latin typeface="Book Antiqua"/>
                <a:cs typeface="Book Antiqua"/>
              </a:rPr>
              <a:t>functions  templates;  </a:t>
            </a:r>
            <a:r>
              <a:rPr sz="972" spc="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they</a:t>
            </a:r>
            <a:endParaRPr sz="972">
              <a:latin typeface="Book Antiqua"/>
              <a:cs typeface="Book Antiqua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work for </a:t>
            </a:r>
            <a:r>
              <a:rPr sz="972" spc="10" dirty="0">
                <a:latin typeface="Book Antiqua"/>
                <a:cs typeface="Book Antiqua"/>
              </a:rPr>
              <a:t>instantiations (int, char, float, </a:t>
            </a:r>
            <a:r>
              <a:rPr sz="972" spc="15" dirty="0">
                <a:latin typeface="Book Antiqua"/>
                <a:cs typeface="Book Antiqua"/>
              </a:rPr>
              <a:t>double so on…) </a:t>
            </a:r>
            <a:r>
              <a:rPr sz="972" spc="10" dirty="0">
                <a:latin typeface="Book Antiqua"/>
                <a:cs typeface="Book Antiqua"/>
              </a:rPr>
              <a:t>of that class, </a:t>
            </a:r>
            <a:r>
              <a:rPr sz="972" spc="15" dirty="0">
                <a:latin typeface="Book Antiqua"/>
                <a:cs typeface="Book Antiqua"/>
              </a:rPr>
              <a:t>however there  </a:t>
            </a:r>
            <a:r>
              <a:rPr sz="972" spc="10" dirty="0">
                <a:latin typeface="Book Antiqua"/>
                <a:cs typeface="Book Antiqua"/>
              </a:rPr>
              <a:t>are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situations where </a:t>
            </a:r>
            <a:r>
              <a:rPr sz="972" spc="15" dirty="0">
                <a:latin typeface="Book Antiqua"/>
                <a:cs typeface="Book Antiqua"/>
              </a:rPr>
              <a:t>we need </a:t>
            </a:r>
            <a:r>
              <a:rPr sz="972" spc="10" dirty="0">
                <a:latin typeface="Book Antiqua"/>
                <a:cs typeface="Book Antiqua"/>
              </a:rPr>
              <a:t>explicit template functions in </a:t>
            </a:r>
            <a:r>
              <a:rPr sz="972" spc="15" dirty="0">
                <a:latin typeface="Book Antiqua"/>
                <a:cs typeface="Book Antiqua"/>
              </a:rPr>
              <a:t>our </a:t>
            </a:r>
            <a:r>
              <a:rPr sz="972" spc="5" dirty="0">
                <a:latin typeface="Book Antiqua"/>
                <a:cs typeface="Book Antiqua"/>
              </a:rPr>
              <a:t>class </a:t>
            </a:r>
            <a:r>
              <a:rPr sz="972" spc="10" dirty="0">
                <a:latin typeface="Book Antiqua"/>
                <a:cs typeface="Book Antiqua"/>
              </a:rPr>
              <a:t>taking   </a:t>
            </a:r>
            <a:r>
              <a:rPr sz="972" spc="15" dirty="0">
                <a:latin typeface="Book Antiqua"/>
                <a:cs typeface="Book Antiqua"/>
              </a:rPr>
              <a:t>more </a:t>
            </a:r>
            <a:r>
              <a:rPr sz="972" spc="10" dirty="0">
                <a:latin typeface="Book Antiqua"/>
                <a:cs typeface="Book Antiqua"/>
              </a:rPr>
              <a:t>template parameters other than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implicit </a:t>
            </a:r>
            <a:r>
              <a:rPr sz="972" spc="15" dirty="0">
                <a:latin typeface="Book Antiqua"/>
                <a:cs typeface="Book Antiqua"/>
              </a:rPr>
              <a:t>template </a:t>
            </a:r>
            <a:r>
              <a:rPr sz="972" spc="10" dirty="0">
                <a:latin typeface="Book Antiqua"/>
                <a:cs typeface="Book Antiqua"/>
              </a:rPr>
              <a:t>parameter (parameter   </a:t>
            </a:r>
            <a:r>
              <a:rPr sz="972" spc="15" dirty="0">
                <a:latin typeface="Book Antiqua"/>
                <a:cs typeface="Book Antiqua"/>
              </a:rPr>
              <a:t>given </a:t>
            </a:r>
            <a:r>
              <a:rPr sz="972" spc="10" dirty="0">
                <a:latin typeface="Book Antiqua"/>
                <a:cs typeface="Book Antiqua"/>
              </a:rPr>
              <a:t>to this class as </a:t>
            </a:r>
            <a:r>
              <a:rPr sz="972" spc="15" dirty="0">
                <a:latin typeface="Book Antiqua"/>
                <a:cs typeface="Book Antiqua"/>
              </a:rPr>
              <a:t>parameter while </a:t>
            </a:r>
            <a:r>
              <a:rPr sz="972" spc="10" dirty="0">
                <a:latin typeface="Book Antiqua"/>
                <a:cs typeface="Book Antiqua"/>
              </a:rPr>
              <a:t>creating its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object).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spc="24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or </a:t>
            </a:r>
            <a:r>
              <a:rPr sz="972" spc="10" dirty="0">
                <a:latin typeface="Book Antiqua"/>
                <a:cs typeface="Book Antiqua"/>
              </a:rPr>
              <a:t>class template can </a:t>
            </a:r>
            <a:r>
              <a:rPr sz="972" spc="15" dirty="0">
                <a:latin typeface="Book Antiqua"/>
                <a:cs typeface="Book Antiqua"/>
              </a:rPr>
              <a:t>have member </a:t>
            </a:r>
            <a:r>
              <a:rPr sz="972" spc="10" dirty="0">
                <a:latin typeface="Book Antiqua"/>
                <a:cs typeface="Book Antiqua"/>
              </a:rPr>
              <a:t>functions that are themselves</a:t>
            </a:r>
            <a:r>
              <a:rPr sz="972" spc="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2941956"/>
            <a:ext cx="4951853" cy="1932837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64"/>
              </a:lnSpc>
            </a:pPr>
            <a:r>
              <a:rPr sz="1069" spc="10" dirty="0">
                <a:latin typeface="Book Antiqua"/>
                <a:cs typeface="Book Antiqua"/>
              </a:rPr>
              <a:t>template&lt;typename </a:t>
            </a:r>
            <a:r>
              <a:rPr sz="1069" spc="15" dirty="0">
                <a:latin typeface="Book Antiqua"/>
                <a:cs typeface="Book Antiqua"/>
              </a:rPr>
              <a:t>T&gt; </a:t>
            </a:r>
            <a:r>
              <a:rPr sz="1069" spc="10" dirty="0">
                <a:latin typeface="Book Antiqua"/>
                <a:cs typeface="Book Antiqua"/>
              </a:rPr>
              <a:t>class </a:t>
            </a:r>
            <a:r>
              <a:rPr sz="1069" spc="15" dirty="0">
                <a:latin typeface="Book Antiqua"/>
                <a:cs typeface="Book Antiqua"/>
              </a:rPr>
              <a:t>Complex</a:t>
            </a:r>
            <a:r>
              <a:rPr sz="1069" spc="-2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59265" marR="3691735" indent="418561">
              <a:lnSpc>
                <a:spcPct val="105900"/>
              </a:lnSpc>
              <a:spcBef>
                <a:spcPts val="5"/>
              </a:spcBef>
            </a:pP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5" dirty="0">
                <a:latin typeface="Book Antiqua"/>
                <a:cs typeface="Book Antiqua"/>
              </a:rPr>
              <a:t>real, </a:t>
            </a:r>
            <a:r>
              <a:rPr sz="1069" spc="10" dirty="0">
                <a:latin typeface="Book Antiqua"/>
                <a:cs typeface="Book Antiqua"/>
              </a:rPr>
              <a:t>imag;  </a:t>
            </a: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 marR="2750281">
              <a:lnSpc>
                <a:spcPts val="1371"/>
              </a:lnSpc>
              <a:spcBef>
                <a:spcPts val="53"/>
              </a:spcBef>
            </a:pPr>
            <a:r>
              <a:rPr sz="1069" spc="15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1069" spc="10" dirty="0">
                <a:solidFill>
                  <a:srgbClr val="FF6500"/>
                </a:solidFill>
                <a:latin typeface="Book Antiqua"/>
                <a:cs typeface="Book Antiqua"/>
              </a:rPr>
              <a:t>Complex&lt;T&gt;( </a:t>
            </a:r>
            <a:r>
              <a:rPr sz="1069" spc="15" dirty="0">
                <a:solidFill>
                  <a:srgbClr val="FF6500"/>
                </a:solidFill>
                <a:latin typeface="Book Antiqua"/>
                <a:cs typeface="Book Antiqua"/>
              </a:rPr>
              <a:t>T </a:t>
            </a:r>
            <a:r>
              <a:rPr sz="1069" spc="5" dirty="0">
                <a:solidFill>
                  <a:srgbClr val="FF6500"/>
                </a:solidFill>
                <a:latin typeface="Book Antiqua"/>
                <a:cs typeface="Book Antiqua"/>
              </a:rPr>
              <a:t>r, </a:t>
            </a:r>
            <a:r>
              <a:rPr sz="1069" spc="15" dirty="0">
                <a:solidFill>
                  <a:srgbClr val="FF6500"/>
                </a:solidFill>
                <a:latin typeface="Book Antiqua"/>
                <a:cs typeface="Book Antiqua"/>
              </a:rPr>
              <a:t>T </a:t>
            </a:r>
            <a:r>
              <a:rPr sz="1069" spc="10" dirty="0">
                <a:solidFill>
                  <a:srgbClr val="FF6500"/>
                </a:solidFill>
                <a:latin typeface="Book Antiqua"/>
                <a:cs typeface="Book Antiqua"/>
              </a:rPr>
              <a:t>im </a:t>
            </a:r>
            <a:r>
              <a:rPr sz="1069" spc="5" dirty="0">
                <a:solidFill>
                  <a:srgbClr val="FF6500"/>
                </a:solidFill>
                <a:latin typeface="Book Antiqua"/>
                <a:cs typeface="Book Antiqua"/>
              </a:rPr>
              <a:t>)  </a:t>
            </a:r>
            <a:r>
              <a:rPr sz="1069" spc="10" dirty="0">
                <a:latin typeface="Book Antiqua"/>
                <a:cs typeface="Book Antiqua"/>
              </a:rPr>
              <a:t>Complex( </a:t>
            </a:r>
            <a:r>
              <a:rPr sz="1069" spc="15" dirty="0">
                <a:latin typeface="Book Antiqua"/>
                <a:cs typeface="Book Antiqua"/>
              </a:rPr>
              <a:t>T </a:t>
            </a:r>
            <a:r>
              <a:rPr sz="1069" spc="5" dirty="0">
                <a:latin typeface="Book Antiqua"/>
                <a:cs typeface="Book Antiqua"/>
              </a:rPr>
              <a:t>r, </a:t>
            </a:r>
            <a:r>
              <a:rPr sz="1069" spc="15" dirty="0">
                <a:latin typeface="Book Antiqua"/>
                <a:cs typeface="Book Antiqua"/>
              </a:rPr>
              <a:t>T im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8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: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15"/>
              </a:spcBef>
            </a:pPr>
            <a:r>
              <a:rPr sz="1069" spc="10" dirty="0">
                <a:latin typeface="Book Antiqua"/>
                <a:cs typeface="Book Antiqua"/>
              </a:rPr>
              <a:t>real(r), imag(im)</a:t>
            </a:r>
            <a:r>
              <a:rPr sz="1069" spc="-6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{}</a:t>
            </a:r>
            <a:endParaRPr sz="1069">
              <a:latin typeface="Book Antiqua"/>
              <a:cs typeface="Book Antiqua"/>
            </a:endParaRPr>
          </a:p>
          <a:p>
            <a:pPr marL="59265" marR="1969337" indent="418561">
              <a:lnSpc>
                <a:spcPct val="106400"/>
              </a:lnSpc>
            </a:pPr>
            <a:r>
              <a:rPr sz="1069" spc="15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1069" spc="10" dirty="0">
                <a:solidFill>
                  <a:srgbClr val="FF6500"/>
                </a:solidFill>
                <a:latin typeface="Book Antiqua"/>
                <a:cs typeface="Book Antiqua"/>
              </a:rPr>
              <a:t>Complex&lt;T&gt;(const Complex&lt;T&gt;&amp; </a:t>
            </a:r>
            <a:r>
              <a:rPr sz="1069" spc="5" dirty="0">
                <a:solidFill>
                  <a:srgbClr val="FF6500"/>
                </a:solidFill>
                <a:latin typeface="Book Antiqua"/>
                <a:cs typeface="Book Antiqua"/>
              </a:rPr>
              <a:t>c)  </a:t>
            </a:r>
            <a:r>
              <a:rPr sz="1069" spc="10" dirty="0">
                <a:latin typeface="Book Antiqua"/>
                <a:cs typeface="Book Antiqua"/>
              </a:rPr>
              <a:t>Complex(const </a:t>
            </a:r>
            <a:r>
              <a:rPr sz="1069" spc="15" dirty="0">
                <a:latin typeface="Book Antiqua"/>
                <a:cs typeface="Book Antiqua"/>
              </a:rPr>
              <a:t>Complex&lt;T&gt;&amp; </a:t>
            </a:r>
            <a:r>
              <a:rPr sz="1069" spc="5" dirty="0">
                <a:latin typeface="Book Antiqua"/>
                <a:cs typeface="Book Antiqua"/>
              </a:rPr>
              <a:t>c)</a:t>
            </a:r>
            <a:r>
              <a:rPr sz="1069" spc="-73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:</a:t>
            </a:r>
            <a:endParaRPr sz="1069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real( c.real </a:t>
            </a:r>
            <a:r>
              <a:rPr sz="1069" spc="5" dirty="0">
                <a:latin typeface="Book Antiqua"/>
                <a:cs typeface="Book Antiqua"/>
              </a:rPr>
              <a:t>), </a:t>
            </a:r>
            <a:r>
              <a:rPr sz="1069" spc="10" dirty="0">
                <a:latin typeface="Book Antiqua"/>
                <a:cs typeface="Book Antiqua"/>
              </a:rPr>
              <a:t>imag( c.imag </a:t>
            </a:r>
            <a:r>
              <a:rPr sz="1069" spc="5" dirty="0">
                <a:latin typeface="Book Antiqua"/>
                <a:cs typeface="Book Antiqua"/>
              </a:rPr>
              <a:t>)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{}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24" dirty="0">
                <a:latin typeface="Book Antiqua"/>
                <a:cs typeface="Book Antiqua"/>
              </a:rPr>
              <a:t>…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52" y="5176987"/>
            <a:ext cx="4851841" cy="971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Note </a:t>
            </a:r>
            <a:r>
              <a:rPr sz="972" spc="10" dirty="0">
                <a:latin typeface="Book Antiqua"/>
                <a:cs typeface="Book Antiqua"/>
              </a:rPr>
              <a:t>that in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while declaring class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need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mention </a:t>
            </a:r>
            <a:r>
              <a:rPr sz="972" spc="10" dirty="0">
                <a:latin typeface="Book Antiqua"/>
                <a:cs typeface="Book Antiqua"/>
              </a:rPr>
              <a:t>template  parameter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9" dirty="0">
                <a:latin typeface="Book Antiqua"/>
                <a:cs typeface="Book Antiqua"/>
              </a:rPr>
              <a:t>member </a:t>
            </a:r>
            <a:r>
              <a:rPr sz="972" spc="15" dirty="0">
                <a:latin typeface="Book Antiqua"/>
                <a:cs typeface="Book Antiqua"/>
              </a:rPr>
              <a:t>functions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compiler </a:t>
            </a:r>
            <a:r>
              <a:rPr sz="972" spc="10" dirty="0">
                <a:latin typeface="Book Antiqua"/>
                <a:cs typeface="Book Antiqua"/>
              </a:rPr>
              <a:t>implicitly understand </a:t>
            </a:r>
            <a:r>
              <a:rPr sz="972" spc="5" dirty="0">
                <a:latin typeface="Book Antiqua"/>
                <a:cs typeface="Book Antiqua"/>
              </a:rPr>
              <a:t>it, </a:t>
            </a:r>
            <a:r>
              <a:rPr sz="972" spc="15" dirty="0">
                <a:latin typeface="Book Antiqua"/>
                <a:cs typeface="Book Antiqua"/>
              </a:rPr>
              <a:t>however 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using </a:t>
            </a:r>
            <a:r>
              <a:rPr sz="972" spc="15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other template parameter like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doing for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 then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need </a:t>
            </a:r>
            <a:r>
              <a:rPr sz="972" spc="10" dirty="0">
                <a:latin typeface="Book Antiqua"/>
                <a:cs typeface="Book Antiqua"/>
              </a:rPr>
              <a:t>to give </a:t>
            </a:r>
            <a:r>
              <a:rPr sz="972" spc="5" dirty="0">
                <a:latin typeface="Book Antiqua"/>
                <a:cs typeface="Book Antiqua"/>
              </a:rPr>
              <a:t>its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well.</a:t>
            </a:r>
            <a:endParaRPr sz="972">
              <a:latin typeface="Book Antiqua"/>
              <a:cs typeface="Book Antiqua"/>
            </a:endParaRPr>
          </a:p>
          <a:p>
            <a:pPr marL="12347" marR="5556" algn="just">
              <a:lnSpc>
                <a:spcPts val="1254"/>
              </a:lnSpc>
              <a:spcBef>
                <a:spcPts val="49"/>
              </a:spcBef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see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main </a:t>
            </a:r>
            <a:r>
              <a:rPr sz="972" spc="10" dirty="0">
                <a:latin typeface="Book Antiqua"/>
                <a:cs typeface="Book Antiqua"/>
              </a:rPr>
              <a:t>function for this class in </a:t>
            </a:r>
            <a:r>
              <a:rPr sz="972" spc="15" dirty="0">
                <a:latin typeface="Book Antiqua"/>
                <a:cs typeface="Book Antiqua"/>
              </a:rPr>
              <a:t>which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are assigning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class  </a:t>
            </a:r>
            <a:r>
              <a:rPr sz="972" spc="5" dirty="0">
                <a:latin typeface="Book Antiqua"/>
                <a:cs typeface="Book Antiqua"/>
              </a:rPr>
              <a:t>float </a:t>
            </a:r>
            <a:r>
              <a:rPr sz="972" spc="10" dirty="0">
                <a:latin typeface="Book Antiqua"/>
                <a:cs typeface="Book Antiqua"/>
              </a:rPr>
              <a:t>instance to </a:t>
            </a:r>
            <a:r>
              <a:rPr sz="972" spc="15" dirty="0">
                <a:latin typeface="Book Antiqua"/>
                <a:cs typeface="Book Antiqua"/>
              </a:rPr>
              <a:t>double,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will result in </a:t>
            </a:r>
            <a:r>
              <a:rPr sz="972" spc="15" dirty="0">
                <a:latin typeface="Book Antiqua"/>
                <a:cs typeface="Book Antiqua"/>
              </a:rPr>
              <a:t>an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error,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099" y="6303115"/>
            <a:ext cx="4951853" cy="86728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259"/>
              </a:lnSpc>
            </a:pPr>
            <a:r>
              <a:rPr sz="1069" spc="10" dirty="0">
                <a:latin typeface="Book Antiqua"/>
                <a:cs typeface="Book Antiqua"/>
              </a:rPr>
              <a:t>int main()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477827" marR="2185408">
              <a:lnSpc>
                <a:spcPct val="106100"/>
              </a:lnSpc>
              <a:spcBef>
                <a:spcPts val="10"/>
              </a:spcBef>
            </a:pPr>
            <a:r>
              <a:rPr sz="1069" spc="10" dirty="0">
                <a:latin typeface="Book Antiqua"/>
                <a:cs typeface="Book Antiqua"/>
              </a:rPr>
              <a:t>Complex&lt; float </a:t>
            </a:r>
            <a:r>
              <a:rPr sz="1069" spc="15" dirty="0">
                <a:latin typeface="Book Antiqua"/>
                <a:cs typeface="Book Antiqua"/>
              </a:rPr>
              <a:t>&gt; </a:t>
            </a:r>
            <a:r>
              <a:rPr sz="1069" spc="10" dirty="0">
                <a:latin typeface="Book Antiqua"/>
                <a:cs typeface="Book Antiqua"/>
              </a:rPr>
              <a:t>fc( 0, 0 </a:t>
            </a:r>
            <a:r>
              <a:rPr sz="1069" spc="5" dirty="0">
                <a:latin typeface="Book Antiqua"/>
                <a:cs typeface="Book Antiqua"/>
              </a:rPr>
              <a:t>);  </a:t>
            </a:r>
            <a:r>
              <a:rPr sz="1069" spc="10" dirty="0">
                <a:latin typeface="Book Antiqua"/>
                <a:cs typeface="Book Antiqua"/>
              </a:rPr>
              <a:t>Complex&lt; double </a:t>
            </a:r>
            <a:r>
              <a:rPr sz="1069" spc="15" dirty="0">
                <a:latin typeface="Book Antiqua"/>
                <a:cs typeface="Book Antiqua"/>
              </a:rPr>
              <a:t>&gt; dc = </a:t>
            </a:r>
            <a:r>
              <a:rPr sz="1069" spc="5" dirty="0">
                <a:latin typeface="Book Antiqua"/>
                <a:cs typeface="Book Antiqua"/>
              </a:rPr>
              <a:t>fc; </a:t>
            </a:r>
            <a:r>
              <a:rPr sz="1069" spc="15" dirty="0">
                <a:latin typeface="Book Antiqua"/>
                <a:cs typeface="Book Antiqua"/>
              </a:rPr>
              <a:t>// </a:t>
            </a:r>
            <a:r>
              <a:rPr sz="1069" spc="10" dirty="0">
                <a:latin typeface="Book Antiqua"/>
                <a:cs typeface="Book Antiqua"/>
              </a:rPr>
              <a:t>Error  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352" y="7498314"/>
            <a:ext cx="4849372" cy="1897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Because, </a:t>
            </a:r>
            <a:r>
              <a:rPr sz="972" spc="15" dirty="0">
                <a:latin typeface="Book Antiqua"/>
                <a:cs typeface="Book Antiqua"/>
              </a:rPr>
              <a:t>our Complex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taking </a:t>
            </a:r>
            <a:r>
              <a:rPr sz="972" spc="15" dirty="0">
                <a:latin typeface="Book Antiqua"/>
                <a:cs typeface="Book Antiqua"/>
              </a:rPr>
              <a:t>argument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template </a:t>
            </a:r>
            <a:r>
              <a:rPr sz="972" spc="15" dirty="0">
                <a:latin typeface="Book Antiqua"/>
                <a:cs typeface="Book Antiqua"/>
              </a:rPr>
              <a:t>type </a:t>
            </a:r>
            <a:r>
              <a:rPr sz="972" spc="19" dirty="0">
                <a:latin typeface="Book Antiqua"/>
                <a:cs typeface="Book Antiqua"/>
              </a:rPr>
              <a:t>T  </a:t>
            </a:r>
            <a:r>
              <a:rPr sz="972" spc="10" dirty="0">
                <a:latin typeface="Book Antiqua"/>
                <a:cs typeface="Book Antiqua"/>
              </a:rPr>
              <a:t>so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will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statements</a:t>
            </a:r>
            <a:r>
              <a:rPr sz="972" spc="5" dirty="0">
                <a:latin typeface="Book Antiqua"/>
                <a:cs typeface="Book Antiqua"/>
              </a:rPr>
              <a:t> like,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653357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Complex&lt;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f1c( 0,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5" dirty="0">
                <a:latin typeface="Book Antiqua"/>
                <a:cs typeface="Book Antiqua"/>
              </a:rPr>
              <a:t>);  </a:t>
            </a:r>
            <a:r>
              <a:rPr sz="972" b="1" spc="15" dirty="0">
                <a:latin typeface="Book Antiqua"/>
                <a:cs typeface="Book Antiqua"/>
              </a:rPr>
              <a:t>Complex&lt;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f2c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f1c;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30291" marR="2653357">
              <a:lnSpc>
                <a:spcPct val="104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Complex&lt; double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d1c( </a:t>
            </a:r>
            <a:r>
              <a:rPr sz="972" b="1" spc="5" dirty="0">
                <a:latin typeface="Book Antiqua"/>
                <a:cs typeface="Book Antiqua"/>
              </a:rPr>
              <a:t>0, </a:t>
            </a:r>
            <a:r>
              <a:rPr sz="972" b="1" spc="15" dirty="0">
                <a:latin typeface="Book Antiqua"/>
                <a:cs typeface="Book Antiqua"/>
              </a:rPr>
              <a:t>0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5" dirty="0">
                <a:latin typeface="Book Antiqua"/>
                <a:cs typeface="Book Antiqua"/>
              </a:rPr>
              <a:t>Complex&lt; double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d2c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d1c;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5" dirty="0">
                <a:latin typeface="Book Antiqua"/>
                <a:cs typeface="Book Antiqua"/>
              </a:rPr>
              <a:t>But </a:t>
            </a:r>
            <a:r>
              <a:rPr sz="972" spc="5" dirty="0">
                <a:latin typeface="Book Antiqua"/>
                <a:cs typeface="Book Antiqua"/>
              </a:rPr>
              <a:t>will </a:t>
            </a:r>
            <a:r>
              <a:rPr sz="972" spc="10" dirty="0">
                <a:latin typeface="Book Antiqua"/>
                <a:cs typeface="Book Antiqua"/>
              </a:rPr>
              <a:t>not </a:t>
            </a:r>
            <a:r>
              <a:rPr sz="972" spc="15" dirty="0">
                <a:latin typeface="Book Antiqua"/>
                <a:cs typeface="Book Antiqua"/>
              </a:rPr>
              <a:t>work </a:t>
            </a:r>
            <a:r>
              <a:rPr sz="972" spc="10" dirty="0">
                <a:latin typeface="Book Antiqua"/>
                <a:cs typeface="Book Antiqua"/>
              </a:rPr>
              <a:t>for statements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like,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430908"/>
            <a:r>
              <a:rPr sz="972" b="1" spc="15" dirty="0">
                <a:latin typeface="Book Antiqua"/>
                <a:cs typeface="Book Antiqua"/>
              </a:rPr>
              <a:t>Complex&lt;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fc( 0, </a:t>
            </a:r>
            <a:r>
              <a:rPr sz="972" b="1" spc="15" dirty="0">
                <a:latin typeface="Book Antiqua"/>
                <a:cs typeface="Book Antiqua"/>
              </a:rPr>
              <a:t>0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04552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11" y="1347188"/>
            <a:ext cx="4851224" cy="7626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673"/>
            <a:r>
              <a:rPr sz="972" b="1" spc="15" dirty="0">
                <a:latin typeface="Book Antiqua"/>
                <a:cs typeface="Book Antiqua"/>
              </a:rPr>
              <a:t>Complex&lt; double </a:t>
            </a:r>
            <a:r>
              <a:rPr sz="972" b="1" spc="19" dirty="0">
                <a:latin typeface="Book Antiqua"/>
                <a:cs typeface="Book Antiqua"/>
              </a:rPr>
              <a:t>&gt; dc 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fc;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429673" marR="2655209">
              <a:lnSpc>
                <a:spcPct val="104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Complex&lt; double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d1c( </a:t>
            </a:r>
            <a:r>
              <a:rPr sz="972" b="1" spc="5" dirty="0">
                <a:latin typeface="Book Antiqua"/>
                <a:cs typeface="Book Antiqua"/>
              </a:rPr>
              <a:t>0,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5" dirty="0">
                <a:latin typeface="Book Antiqua"/>
                <a:cs typeface="Book Antiqua"/>
              </a:rPr>
              <a:t>Complex&lt;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5" dirty="0">
                <a:latin typeface="Book Antiqua"/>
                <a:cs typeface="Book Antiqua"/>
              </a:rPr>
              <a:t>d2c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d1c;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created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object for </a:t>
            </a:r>
            <a:r>
              <a:rPr sz="972" spc="15" dirty="0">
                <a:latin typeface="Book Antiqua"/>
                <a:cs typeface="Book Antiqua"/>
              </a:rPr>
              <a:t>double compiler </a:t>
            </a:r>
            <a:r>
              <a:rPr sz="972" spc="10" dirty="0">
                <a:latin typeface="Book Antiqua"/>
                <a:cs typeface="Book Antiqua"/>
              </a:rPr>
              <a:t>generated class for </a:t>
            </a:r>
            <a:r>
              <a:rPr sz="972" spc="15" dirty="0">
                <a:latin typeface="Book Antiqua"/>
                <a:cs typeface="Book Antiqua"/>
              </a:rPr>
              <a:t>double </a:t>
            </a:r>
            <a:r>
              <a:rPr sz="972" spc="10" dirty="0">
                <a:latin typeface="Book Antiqua"/>
                <a:cs typeface="Book Antiqua"/>
              </a:rPr>
              <a:t>like 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24"/>
              </a:spcBef>
            </a:pPr>
            <a:endParaRPr sz="1167">
              <a:latin typeface="Times New Roman"/>
              <a:cs typeface="Times New Roman"/>
            </a:endParaRPr>
          </a:p>
          <a:p>
            <a:pPr marL="429673" marR="3358985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Complex&lt;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</a:t>
            </a:r>
            <a:r>
              <a:rPr sz="972" b="1" spc="15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{ 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 </a:t>
            </a:r>
            <a:r>
              <a:rPr sz="972" b="1" spc="10" dirty="0">
                <a:latin typeface="Book Antiqua"/>
                <a:cs typeface="Book Antiqua"/>
              </a:rPr>
              <a:t>real,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imag;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Complex(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 </a:t>
            </a:r>
            <a:r>
              <a:rPr sz="972" b="1" spc="5" dirty="0">
                <a:latin typeface="Book Antiqua"/>
                <a:cs typeface="Book Antiqua"/>
              </a:rPr>
              <a:t>r,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double </a:t>
            </a:r>
            <a:r>
              <a:rPr sz="972" b="1" spc="19" dirty="0">
                <a:latin typeface="Book Antiqua"/>
                <a:cs typeface="Book Antiqua"/>
              </a:rPr>
              <a:t>im </a:t>
            </a:r>
            <a:r>
              <a:rPr sz="972" b="1" spc="10" dirty="0">
                <a:latin typeface="Book Antiqua"/>
                <a:cs typeface="Book Antiqua"/>
              </a:rPr>
              <a:t>) :real(r),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imag(im)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Complex(const Complex&lt;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</a:t>
            </a:r>
            <a:r>
              <a:rPr sz="972" b="1" spc="15" dirty="0">
                <a:latin typeface="Book Antiqua"/>
                <a:cs typeface="Book Antiqua"/>
              </a:rPr>
              <a:t>&gt;&amp; </a:t>
            </a:r>
            <a:r>
              <a:rPr sz="972" b="1" spc="10" dirty="0">
                <a:latin typeface="Book Antiqua"/>
                <a:cs typeface="Book Antiqua"/>
              </a:rPr>
              <a:t>c) :real( c.real </a:t>
            </a:r>
            <a:r>
              <a:rPr sz="972" b="1" spc="5" dirty="0">
                <a:latin typeface="Book Antiqua"/>
                <a:cs typeface="Book Antiqua"/>
              </a:rPr>
              <a:t>), </a:t>
            </a:r>
            <a:r>
              <a:rPr sz="972" b="1" spc="15" dirty="0">
                <a:latin typeface="Book Antiqua"/>
                <a:cs typeface="Book Antiqua"/>
              </a:rPr>
              <a:t>imag( </a:t>
            </a:r>
            <a:r>
              <a:rPr sz="972" b="1" spc="10" dirty="0">
                <a:latin typeface="Book Antiqua"/>
                <a:cs typeface="Book Antiqua"/>
              </a:rPr>
              <a:t>c.imag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555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So,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need of </a:t>
            </a:r>
            <a:r>
              <a:rPr sz="972" spc="19" dirty="0">
                <a:latin typeface="Book Antiqua"/>
                <a:cs typeface="Book Antiqua"/>
              </a:rPr>
              <a:t>some </a:t>
            </a:r>
            <a:r>
              <a:rPr sz="972" spc="10" dirty="0">
                <a:latin typeface="Book Antiqua"/>
                <a:cs typeface="Book Antiqua"/>
              </a:rPr>
              <a:t>sort of overloading of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15" dirty="0">
                <a:latin typeface="Book Antiqua"/>
                <a:cs typeface="Book Antiqua"/>
              </a:rPr>
              <a:t>such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 </a:t>
            </a:r>
            <a:r>
              <a:rPr sz="972" spc="10" dirty="0">
                <a:latin typeface="Book Antiqua"/>
                <a:cs typeface="Book Antiqua"/>
              </a:rPr>
              <a:t>assign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instances of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class for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different data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change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as function </a:t>
            </a:r>
            <a:r>
              <a:rPr sz="972" spc="15" dirty="0">
                <a:latin typeface="Book Antiqua"/>
                <a:cs typeface="Book Antiqua"/>
              </a:rPr>
              <a:t>template </a:t>
            </a:r>
            <a:r>
              <a:rPr sz="972" spc="5" dirty="0">
                <a:latin typeface="Book Antiqua"/>
                <a:cs typeface="Book Antiqua"/>
              </a:rPr>
              <a:t>explicitly, </a:t>
            </a:r>
            <a:r>
              <a:rPr sz="972" spc="10" dirty="0">
                <a:latin typeface="Book Antiqua"/>
                <a:cs typeface="Book Antiqua"/>
              </a:rPr>
              <a:t>so that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may work 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5" dirty="0">
                <a:latin typeface="Book Antiqua"/>
                <a:cs typeface="Book Antiqua"/>
              </a:rPr>
              <a:t>different </a:t>
            </a:r>
            <a:r>
              <a:rPr sz="972" spc="10" dirty="0">
                <a:latin typeface="Book Antiqua"/>
                <a:cs typeface="Book Antiqua"/>
              </a:rPr>
              <a:t>types of data types as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well,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29673" marR="2535444" indent="-41794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template&lt;typename </a:t>
            </a:r>
            <a:r>
              <a:rPr sz="972" b="1" spc="19" dirty="0">
                <a:latin typeface="Book Antiqua"/>
                <a:cs typeface="Book Antiqua"/>
              </a:rPr>
              <a:t>T&gt; </a:t>
            </a: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Complex </a:t>
            </a:r>
            <a:r>
              <a:rPr sz="972" b="1" spc="10" dirty="0">
                <a:latin typeface="Book Antiqua"/>
                <a:cs typeface="Book Antiqua"/>
              </a:rPr>
              <a:t>{ 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5" dirty="0">
                <a:latin typeface="Book Antiqua"/>
                <a:cs typeface="Book Antiqua"/>
              </a:rPr>
              <a:t>real,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imag;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Complex(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5" dirty="0">
                <a:latin typeface="Book Antiqua"/>
                <a:cs typeface="Book Antiqua"/>
              </a:rPr>
              <a:t>r, </a:t>
            </a:r>
            <a:r>
              <a:rPr sz="972" b="1" spc="19" dirty="0">
                <a:latin typeface="Book Antiqua"/>
                <a:cs typeface="Book Antiqua"/>
              </a:rPr>
              <a:t>T </a:t>
            </a:r>
            <a:r>
              <a:rPr sz="972" b="1" spc="15" dirty="0">
                <a:latin typeface="Book Antiqua"/>
                <a:cs typeface="Book Antiqua"/>
              </a:rPr>
              <a:t>im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429673" marR="2932398" indent="418561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real(r), </a:t>
            </a:r>
            <a:r>
              <a:rPr sz="972" b="1" spc="15" dirty="0">
                <a:latin typeface="Book Antiqua"/>
                <a:cs typeface="Book Antiqua"/>
              </a:rPr>
              <a:t>imag(im)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{} 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template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&lt;typename</a:t>
            </a:r>
            <a:r>
              <a:rPr sz="972" b="1" spc="-49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U&gt;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this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copy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constructor is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now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taking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two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template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parameters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one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implicit</a:t>
            </a:r>
            <a:r>
              <a:rPr sz="972" b="1" spc="24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T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9"/>
              </a:spcBef>
            </a:pP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//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and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other explicit</a:t>
            </a:r>
            <a:r>
              <a:rPr sz="972" b="1" spc="-53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24" dirty="0">
                <a:solidFill>
                  <a:srgbClr val="FF6500"/>
                </a:solidFill>
                <a:latin typeface="Book Antiqua"/>
                <a:cs typeface="Book Antiqua"/>
              </a:rPr>
              <a:t>U</a:t>
            </a:r>
            <a:endParaRPr sz="972">
              <a:latin typeface="Book Antiqua"/>
              <a:cs typeface="Book Antiqua"/>
            </a:endParaRPr>
          </a:p>
          <a:p>
            <a:pPr marL="848235" marR="2323694" indent="-418561">
              <a:lnSpc>
                <a:spcPct val="104000"/>
              </a:lnSpc>
              <a:spcBef>
                <a:spcPts val="5"/>
              </a:spcBef>
            </a:pPr>
            <a:r>
              <a:rPr sz="972" b="1" spc="15" dirty="0">
                <a:latin typeface="Book Antiqua"/>
                <a:cs typeface="Book Antiqua"/>
              </a:rPr>
              <a:t>Complex(const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Complex&lt;U&gt;&amp; </a:t>
            </a:r>
            <a:r>
              <a:rPr sz="972" b="1" spc="10" dirty="0">
                <a:latin typeface="Book Antiqua"/>
                <a:cs typeface="Book Antiqua"/>
              </a:rPr>
              <a:t>c) </a:t>
            </a:r>
            <a:r>
              <a:rPr sz="972" b="1" spc="5" dirty="0">
                <a:latin typeface="Book Antiqua"/>
                <a:cs typeface="Book Antiqua"/>
              </a:rPr>
              <a:t>:  </a:t>
            </a:r>
            <a:r>
              <a:rPr sz="972" b="1" spc="10" dirty="0">
                <a:latin typeface="Book Antiqua"/>
                <a:cs typeface="Book Antiqua"/>
              </a:rPr>
              <a:t>real( c.real </a:t>
            </a:r>
            <a:r>
              <a:rPr sz="972" b="1" spc="5" dirty="0">
                <a:latin typeface="Book Antiqua"/>
                <a:cs typeface="Book Antiqua"/>
              </a:rPr>
              <a:t>), </a:t>
            </a:r>
            <a:r>
              <a:rPr sz="972" b="1" spc="10" dirty="0">
                <a:latin typeface="Book Antiqua"/>
                <a:cs typeface="Book Antiqua"/>
              </a:rPr>
              <a:t>imag( c.imag )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{}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assignment of float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instance to </a:t>
            </a:r>
            <a:r>
              <a:rPr sz="972" spc="15" dirty="0">
                <a:latin typeface="Book Antiqua"/>
                <a:cs typeface="Book Antiqua"/>
              </a:rPr>
              <a:t>double </a:t>
            </a:r>
            <a:r>
              <a:rPr sz="972" spc="10" dirty="0">
                <a:latin typeface="Book Antiqua"/>
                <a:cs typeface="Book Antiqua"/>
              </a:rPr>
              <a:t>instance will</a:t>
            </a:r>
            <a:r>
              <a:rPr sz="972" spc="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fine,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 marR="2465067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Complex&lt; </a:t>
            </a:r>
            <a:r>
              <a:rPr sz="972" b="1" spc="10" dirty="0">
                <a:latin typeface="Book Antiqua"/>
                <a:cs typeface="Book Antiqua"/>
              </a:rPr>
              <a:t>float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5" dirty="0">
                <a:latin typeface="Book Antiqua"/>
                <a:cs typeface="Book Antiqua"/>
              </a:rPr>
              <a:t>fc( 0,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Complex&lt; double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&gt; dc = </a:t>
            </a:r>
            <a:r>
              <a:rPr sz="972" b="1" spc="5" dirty="0">
                <a:solidFill>
                  <a:srgbClr val="FF6500"/>
                </a:solidFill>
                <a:latin typeface="Book Antiqua"/>
                <a:cs typeface="Book Antiqua"/>
              </a:rPr>
              <a:t>fc; //</a:t>
            </a:r>
            <a:r>
              <a:rPr sz="972" b="1" spc="-78" dirty="0">
                <a:solidFill>
                  <a:srgbClr val="FF6500"/>
                </a:solidFill>
                <a:latin typeface="Book Antiqua"/>
                <a:cs typeface="Book Antiqua"/>
              </a:rPr>
              <a:t> </a:t>
            </a:r>
            <a:r>
              <a:rPr sz="972" b="1" spc="24" dirty="0">
                <a:solidFill>
                  <a:srgbClr val="FF6500"/>
                </a:solidFill>
                <a:latin typeface="Book Antiqua"/>
                <a:cs typeface="Book Antiqua"/>
              </a:rPr>
              <a:t>OK  </a:t>
            </a: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0" dirty="0">
                <a:latin typeface="Book Antiqua"/>
                <a:cs typeface="Book Antiqua"/>
              </a:rPr>
              <a:t>Because, here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constructor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68"/>
              </a:spcBef>
            </a:pPr>
            <a:r>
              <a:rPr sz="972" b="1" spc="10" dirty="0">
                <a:latin typeface="Book Antiqua"/>
                <a:cs typeface="Book Antiqua"/>
              </a:rPr>
              <a:t>Complex(const </a:t>
            </a:r>
            <a:r>
              <a:rPr sz="972" b="1" spc="19" dirty="0">
                <a:solidFill>
                  <a:srgbClr val="FF6500"/>
                </a:solidFill>
                <a:latin typeface="Book Antiqua"/>
                <a:cs typeface="Book Antiqua"/>
              </a:rPr>
              <a:t>Complex&lt;U&gt;&amp; </a:t>
            </a:r>
            <a:r>
              <a:rPr sz="972" b="1" spc="10" dirty="0">
                <a:latin typeface="Book Antiqua"/>
                <a:cs typeface="Book Antiqua"/>
              </a:rPr>
              <a:t>c)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28780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1" y="1349410"/>
            <a:ext cx="4851841" cy="7509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algn="just"/>
            <a:r>
              <a:rPr sz="972" spc="10" dirty="0">
                <a:latin typeface="Book Antiqua"/>
                <a:cs typeface="Book Antiqua"/>
              </a:rPr>
              <a:t>Will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instantiated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for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implicit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type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(T)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double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and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explicit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template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ct val="107000"/>
              </a:lnSpc>
              <a:buAutoNum type="alphaUcParenBoth" startAt="21"/>
              <a:tabLst>
                <a:tab pos="242000" algn="l"/>
              </a:tabLst>
            </a:pPr>
            <a:r>
              <a:rPr sz="972" spc="10" dirty="0">
                <a:latin typeface="Book Antiqua"/>
                <a:cs typeface="Book Antiqua"/>
              </a:rPr>
              <a:t>float because </a:t>
            </a: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0" dirty="0">
                <a:latin typeface="Book Antiqua"/>
                <a:cs typeface="Book Antiqua"/>
              </a:rPr>
              <a:t>our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constructor is acting as explicity </a:t>
            </a:r>
            <a:r>
              <a:rPr sz="972" spc="15" dirty="0">
                <a:latin typeface="Book Antiqua"/>
                <a:cs typeface="Book Antiqua"/>
              </a:rPr>
              <a:t>template </a:t>
            </a:r>
            <a:r>
              <a:rPr sz="972" spc="10" dirty="0">
                <a:latin typeface="Book Antiqua"/>
                <a:cs typeface="Book Antiqua"/>
              </a:rPr>
              <a:t>function  written for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different</a:t>
            </a:r>
            <a:r>
              <a:rPr sz="972" spc="-10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parameters.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  <a:buFont typeface="Book Antiqua"/>
              <a:buAutoNum type="alphaUcParenBoth" startAt="21"/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Important points </a:t>
            </a:r>
            <a:r>
              <a:rPr sz="972" b="1" spc="10" dirty="0">
                <a:latin typeface="Book Antiqua"/>
                <a:cs typeface="Book Antiqua"/>
              </a:rPr>
              <a:t>to</a:t>
            </a:r>
            <a:r>
              <a:rPr sz="972" b="1" spc="-9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Note: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69">
              <a:latin typeface="Times New Roman"/>
              <a:cs typeface="Times New Roman"/>
            </a:endParaRPr>
          </a:p>
          <a:p>
            <a:pPr marL="430908" lvl="1" indent="-209898">
              <a:buAutoNum type="arabicPeriod"/>
              <a:tabLst>
                <a:tab pos="430908" algn="l"/>
              </a:tabLst>
            </a:pPr>
            <a:r>
              <a:rPr sz="972" spc="10" dirty="0">
                <a:latin typeface="Book Antiqua"/>
                <a:cs typeface="Book Antiqua"/>
              </a:rPr>
              <a:t>Only that instantiation </a:t>
            </a:r>
            <a:r>
              <a:rPr sz="972" spc="15" dirty="0">
                <a:latin typeface="Book Antiqua"/>
                <a:cs typeface="Book Antiqua"/>
              </a:rPr>
              <a:t>of copy </a:t>
            </a:r>
            <a:r>
              <a:rPr sz="972" spc="10" dirty="0">
                <a:latin typeface="Book Antiqua"/>
                <a:cs typeface="Book Antiqua"/>
              </a:rPr>
              <a:t>constructor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generated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is</a:t>
            </a:r>
            <a:r>
              <a:rPr sz="972" spc="6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required.</a:t>
            </a:r>
            <a:endParaRPr sz="972">
              <a:latin typeface="Book Antiqua"/>
              <a:cs typeface="Book Antiqua"/>
            </a:endParaRPr>
          </a:p>
          <a:p>
            <a:pPr marL="430908" marR="4939" lvl="1" indent="-209898">
              <a:lnSpc>
                <a:spcPct val="107000"/>
              </a:lnSpc>
              <a:spcBef>
                <a:spcPts val="5"/>
              </a:spcBef>
              <a:buAutoNum type="arabicPeriod"/>
              <a:tabLst>
                <a:tab pos="430908" algn="l"/>
              </a:tabLst>
            </a:pPr>
            <a:r>
              <a:rPr sz="972" spc="15" dirty="0">
                <a:latin typeface="Book Antiqua"/>
                <a:cs typeface="Book Antiqua"/>
              </a:rPr>
              <a:t>Good compilers only </a:t>
            </a:r>
            <a:r>
              <a:rPr sz="972" spc="10" dirty="0">
                <a:latin typeface="Book Antiqua"/>
                <a:cs typeface="Book Antiqua"/>
              </a:rPr>
              <a:t>generate </a:t>
            </a:r>
            <a:r>
              <a:rPr sz="972" spc="15" dirty="0">
                <a:latin typeface="Book Antiqua"/>
                <a:cs typeface="Book Antiqua"/>
              </a:rPr>
              <a:t>required </a:t>
            </a:r>
            <a:r>
              <a:rPr sz="972" spc="10" dirty="0">
                <a:latin typeface="Book Antiqua"/>
                <a:cs typeface="Book Antiqua"/>
              </a:rPr>
              <a:t>template function instances for  </a:t>
            </a:r>
            <a:r>
              <a:rPr sz="972" spc="15" dirty="0">
                <a:latin typeface="Book Antiqua"/>
                <a:cs typeface="Book Antiqua"/>
              </a:rPr>
              <a:t>Complex </a:t>
            </a:r>
            <a:r>
              <a:rPr sz="972" spc="10" dirty="0">
                <a:latin typeface="Book Antiqua"/>
                <a:cs typeface="Book Antiqua"/>
              </a:rPr>
              <a:t>class instantiation for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particular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type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For statement:  </a:t>
            </a:r>
            <a:r>
              <a:rPr sz="972" b="1" spc="15" dirty="0">
                <a:latin typeface="Book Antiqua"/>
                <a:cs typeface="Book Antiqua"/>
              </a:rPr>
              <a:t>Complex&lt; double </a:t>
            </a:r>
            <a:r>
              <a:rPr sz="972" b="1" spc="19" dirty="0">
                <a:latin typeface="Book Antiqua"/>
                <a:cs typeface="Book Antiqua"/>
              </a:rPr>
              <a:t>&gt; dc =</a:t>
            </a:r>
            <a:r>
              <a:rPr sz="972" b="1" spc="-102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fc;</a:t>
            </a:r>
            <a:endParaRPr sz="972">
              <a:latin typeface="Book Antiqua"/>
              <a:cs typeface="Book Antiqua"/>
            </a:endParaRPr>
          </a:p>
          <a:p>
            <a:pPr marL="12347" marR="617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the functions </a:t>
            </a:r>
            <a:r>
              <a:rPr sz="972" spc="5" dirty="0">
                <a:latin typeface="Book Antiqua"/>
                <a:cs typeface="Book Antiqua"/>
              </a:rPr>
              <a:t>that </a:t>
            </a:r>
            <a:r>
              <a:rPr sz="972" spc="10" dirty="0">
                <a:latin typeface="Book Antiqua"/>
                <a:cs typeface="Book Antiqua"/>
              </a:rPr>
              <a:t>will be generated for float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double instance of complex class </a:t>
            </a:r>
            <a:r>
              <a:rPr sz="972" spc="15" dirty="0">
                <a:latin typeface="Book Antiqua"/>
                <a:cs typeface="Book Antiqua"/>
              </a:rPr>
              <a:t>are  shown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&lt;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</a:t>
            </a:r>
            <a:r>
              <a:rPr sz="972" spc="15" dirty="0">
                <a:latin typeface="Book Antiqua"/>
                <a:cs typeface="Book Antiqua"/>
              </a:rPr>
              <a:t>&gt;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Instantiation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430291" marR="3359602" indent="-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Complex&lt;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</a:t>
            </a:r>
            <a:r>
              <a:rPr sz="972" b="1" spc="15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{ 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double </a:t>
            </a:r>
            <a:r>
              <a:rPr sz="972" b="1" spc="5" dirty="0">
                <a:latin typeface="Book Antiqua"/>
                <a:cs typeface="Book Antiqua"/>
              </a:rPr>
              <a:t>real,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imag;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 marR="2518776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Complex(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 </a:t>
            </a:r>
            <a:r>
              <a:rPr sz="972" b="1" spc="5" dirty="0">
                <a:latin typeface="Book Antiqua"/>
                <a:cs typeface="Book Antiqua"/>
              </a:rPr>
              <a:t>r, 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double </a:t>
            </a:r>
            <a:r>
              <a:rPr sz="972" b="1" spc="15" dirty="0">
                <a:latin typeface="Book Antiqua"/>
                <a:cs typeface="Book Antiqua"/>
              </a:rPr>
              <a:t>im </a:t>
            </a:r>
            <a:r>
              <a:rPr sz="972" b="1" spc="10" dirty="0">
                <a:latin typeface="Book Antiqua"/>
                <a:cs typeface="Book Antiqua"/>
              </a:rPr>
              <a:t>) </a:t>
            </a:r>
            <a:r>
              <a:rPr sz="972" b="1" spc="5" dirty="0">
                <a:latin typeface="Book Antiqua"/>
                <a:cs typeface="Book Antiqua"/>
              </a:rPr>
              <a:t>:  real(r), </a:t>
            </a:r>
            <a:r>
              <a:rPr sz="972" b="1" spc="10" dirty="0">
                <a:latin typeface="Book Antiqua"/>
                <a:cs typeface="Book Antiqua"/>
              </a:rPr>
              <a:t>imag(im)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{}</a:t>
            </a:r>
            <a:endParaRPr sz="972">
              <a:latin typeface="Book Antiqua"/>
              <a:cs typeface="Book Antiqua"/>
            </a:endParaRPr>
          </a:p>
          <a:p>
            <a:pPr marL="430291" marR="2429260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template &lt;typename </a:t>
            </a:r>
            <a:r>
              <a:rPr sz="972" b="1" spc="19" dirty="0">
                <a:latin typeface="Book Antiqua"/>
                <a:cs typeface="Book Antiqua"/>
              </a:rPr>
              <a:t>U&gt;  </a:t>
            </a:r>
            <a:r>
              <a:rPr sz="972" b="1" spc="10" dirty="0">
                <a:latin typeface="Book Antiqua"/>
                <a:cs typeface="Book Antiqua"/>
              </a:rPr>
              <a:t>Complex(const </a:t>
            </a:r>
            <a:r>
              <a:rPr sz="972" b="1" spc="15" dirty="0">
                <a:latin typeface="Book Antiqua"/>
                <a:cs typeface="Book Antiqua"/>
              </a:rPr>
              <a:t>Complex&lt;U&gt;&amp; </a:t>
            </a:r>
            <a:r>
              <a:rPr sz="972" b="1" spc="10" dirty="0">
                <a:latin typeface="Book Antiqua"/>
                <a:cs typeface="Book Antiqua"/>
              </a:rPr>
              <a:t>c)</a:t>
            </a:r>
            <a:r>
              <a:rPr sz="972" b="1" spc="-5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:</a:t>
            </a:r>
            <a:endParaRPr sz="972">
              <a:latin typeface="Book Antiqua"/>
              <a:cs typeface="Book Antiqua"/>
            </a:endParaRPr>
          </a:p>
          <a:p>
            <a:pPr marL="848235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real( </a:t>
            </a:r>
            <a:r>
              <a:rPr sz="972" b="1" spc="10" dirty="0">
                <a:latin typeface="Book Antiqua"/>
                <a:cs typeface="Book Antiqua"/>
              </a:rPr>
              <a:t>c.real </a:t>
            </a:r>
            <a:r>
              <a:rPr sz="972" b="1" spc="5" dirty="0">
                <a:latin typeface="Book Antiqua"/>
                <a:cs typeface="Book Antiqua"/>
              </a:rPr>
              <a:t>), </a:t>
            </a:r>
            <a:r>
              <a:rPr sz="972" b="1" spc="15" dirty="0">
                <a:latin typeface="Book Antiqua"/>
                <a:cs typeface="Book Antiqua"/>
              </a:rPr>
              <a:t>imag( c.imag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{}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&lt;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float</a:t>
            </a:r>
            <a:r>
              <a:rPr sz="972" spc="10" dirty="0">
                <a:latin typeface="Book Antiqua"/>
                <a:cs typeface="Book Antiqua"/>
              </a:rPr>
              <a:t>&gt;</a:t>
            </a:r>
            <a:r>
              <a:rPr sz="972" spc="-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Instantiation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Complex&lt;</a:t>
            </a:r>
            <a:r>
              <a:rPr sz="972" b="1" spc="15" dirty="0">
                <a:solidFill>
                  <a:srgbClr val="FF6500"/>
                </a:solidFill>
                <a:latin typeface="Book Antiqua"/>
                <a:cs typeface="Book Antiqua"/>
              </a:rPr>
              <a:t>float</a:t>
            </a:r>
            <a:r>
              <a:rPr sz="972" b="1" spc="15" dirty="0">
                <a:latin typeface="Book Antiqua"/>
                <a:cs typeface="Book Antiqua"/>
              </a:rPr>
              <a:t>&gt;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30291">
              <a:spcBef>
                <a:spcPts val="39"/>
              </a:spcBef>
            </a:pP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float </a:t>
            </a:r>
            <a:r>
              <a:rPr sz="972" b="1" spc="10" dirty="0">
                <a:latin typeface="Book Antiqua"/>
                <a:cs typeface="Book Antiqua"/>
              </a:rPr>
              <a:t>real,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imag;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848235" marR="2802138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Complex(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float </a:t>
            </a:r>
            <a:r>
              <a:rPr sz="972" b="1" spc="5" dirty="0">
                <a:latin typeface="Book Antiqua"/>
                <a:cs typeface="Book Antiqua"/>
              </a:rPr>
              <a:t>r, </a:t>
            </a:r>
            <a:r>
              <a:rPr sz="972" b="1" spc="10" dirty="0">
                <a:solidFill>
                  <a:srgbClr val="FF6500"/>
                </a:solidFill>
                <a:latin typeface="Book Antiqua"/>
                <a:cs typeface="Book Antiqua"/>
              </a:rPr>
              <a:t>float </a:t>
            </a:r>
            <a:r>
              <a:rPr sz="972" b="1" spc="15" dirty="0">
                <a:latin typeface="Book Antiqua"/>
                <a:cs typeface="Book Antiqua"/>
              </a:rPr>
              <a:t>im </a:t>
            </a:r>
            <a:r>
              <a:rPr sz="972" b="1" spc="10" dirty="0">
                <a:latin typeface="Book Antiqua"/>
                <a:cs typeface="Book Antiqua"/>
              </a:rPr>
              <a:t>) </a:t>
            </a:r>
            <a:r>
              <a:rPr sz="972" b="1" spc="5" dirty="0">
                <a:latin typeface="Book Antiqua"/>
                <a:cs typeface="Book Antiqua"/>
              </a:rPr>
              <a:t>:  real(r), </a:t>
            </a:r>
            <a:r>
              <a:rPr sz="972" b="1" spc="10" dirty="0">
                <a:latin typeface="Book Antiqua"/>
                <a:cs typeface="Book Antiqua"/>
              </a:rPr>
              <a:t>imag(im)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{}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9" dirty="0">
                <a:latin typeface="Book Antiqua"/>
                <a:cs typeface="Book Antiqua"/>
              </a:rPr>
              <a:t>No </a:t>
            </a:r>
            <a:r>
              <a:rPr sz="972" b="1" spc="15" dirty="0">
                <a:latin typeface="Book Antiqua"/>
                <a:cs typeface="Book Antiqua"/>
              </a:rPr>
              <a:t>Copy </a:t>
            </a:r>
            <a:r>
              <a:rPr sz="972" b="1" spc="10" dirty="0">
                <a:latin typeface="Book Antiqua"/>
                <a:cs typeface="Book Antiqua"/>
              </a:rPr>
              <a:t>Constructor </a:t>
            </a:r>
            <a:r>
              <a:rPr sz="972" b="1" spc="15" dirty="0">
                <a:latin typeface="Book Antiqua"/>
                <a:cs typeface="Book Antiqua"/>
              </a:rPr>
              <a:t>code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5" dirty="0">
                <a:latin typeface="Book Antiqua"/>
                <a:cs typeface="Book Antiqua"/>
              </a:rPr>
              <a:t>generated </a:t>
            </a:r>
            <a:r>
              <a:rPr sz="972" b="1" spc="10" dirty="0">
                <a:latin typeface="Book Antiqua"/>
                <a:cs typeface="Book Antiqua"/>
              </a:rPr>
              <a:t>as </a:t>
            </a:r>
            <a:r>
              <a:rPr sz="972" b="1" spc="15" dirty="0">
                <a:latin typeface="Book Antiqua"/>
                <a:cs typeface="Book Antiqua"/>
              </a:rPr>
              <a:t>there </a:t>
            </a:r>
            <a:r>
              <a:rPr sz="972" b="1" spc="10" dirty="0">
                <a:latin typeface="Book Antiqua"/>
                <a:cs typeface="Book Antiqua"/>
              </a:rPr>
              <a:t>is </a:t>
            </a:r>
            <a:r>
              <a:rPr sz="972" b="1" spc="19" dirty="0">
                <a:latin typeface="Book Antiqua"/>
                <a:cs typeface="Book Antiqua"/>
              </a:rPr>
              <a:t>no </a:t>
            </a:r>
            <a:r>
              <a:rPr sz="972" b="1" spc="15" dirty="0">
                <a:latin typeface="Book Antiqua"/>
                <a:cs typeface="Book Antiqua"/>
              </a:rPr>
              <a:t>need </a:t>
            </a:r>
            <a:r>
              <a:rPr sz="972" b="1" spc="10" dirty="0">
                <a:latin typeface="Book Antiqua"/>
                <a:cs typeface="Book Antiqua"/>
              </a:rPr>
              <a:t>for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it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44"/>
              </a:spcBef>
            </a:pPr>
            <a:r>
              <a:rPr sz="972" b="1" spc="29" dirty="0">
                <a:latin typeface="Book Antiqua"/>
                <a:cs typeface="Book Antiqua"/>
              </a:rPr>
              <a:t>…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approach </a:t>
            </a:r>
            <a:r>
              <a:rPr sz="972" spc="10" dirty="0">
                <a:latin typeface="Book Antiqua"/>
                <a:cs typeface="Book Antiqua"/>
              </a:rPr>
              <a:t>avoid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bloat (unnecessary </a:t>
            </a:r>
            <a:r>
              <a:rPr sz="972" spc="15" dirty="0">
                <a:latin typeface="Book Antiqua"/>
                <a:cs typeface="Book Antiqua"/>
              </a:rPr>
              <a:t>code</a:t>
            </a:r>
            <a:r>
              <a:rPr sz="972" spc="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generation).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Times New Roman"/>
                <a:cs typeface="Times New Roman"/>
              </a:rPr>
              <a:t>35.2.</a:t>
            </a:r>
            <a:r>
              <a:rPr sz="972" b="1" spc="15" dirty="0">
                <a:latin typeface="Book Antiqua"/>
                <a:cs typeface="Book Antiqua"/>
              </a:rPr>
              <a:t>Class Template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Specialization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Like function templates </a:t>
            </a:r>
            <a:r>
              <a:rPr sz="972" spc="15" dirty="0">
                <a:latin typeface="Book Antiqua"/>
                <a:cs typeface="Book Antiqua"/>
              </a:rPr>
              <a:t>a </a:t>
            </a:r>
            <a:r>
              <a:rPr sz="972" spc="10" dirty="0">
                <a:latin typeface="Book Antiqua"/>
                <a:cs typeface="Book Antiqua"/>
              </a:rPr>
              <a:t>class template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also </a:t>
            </a:r>
            <a:r>
              <a:rPr sz="972" spc="15" dirty="0">
                <a:latin typeface="Book Antiqua"/>
                <a:cs typeface="Book Antiqua"/>
              </a:rPr>
              <a:t>not handle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0" dirty="0">
                <a:latin typeface="Book Antiqua"/>
                <a:cs typeface="Book Antiqua"/>
              </a:rPr>
              <a:t>the types  successfully, for </a:t>
            </a:r>
            <a:r>
              <a:rPr sz="972" spc="15" dirty="0">
                <a:latin typeface="Book Antiqua"/>
                <a:cs typeface="Book Antiqua"/>
              </a:rPr>
              <a:t>example </a:t>
            </a:r>
            <a:r>
              <a:rPr sz="972" spc="10" dirty="0">
                <a:latin typeface="Book Antiqua"/>
                <a:cs typeface="Book Antiqua"/>
              </a:rPr>
              <a:t>for </a:t>
            </a:r>
            <a:r>
              <a:rPr sz="972" spc="15" dirty="0">
                <a:latin typeface="Book Antiqua"/>
                <a:cs typeface="Book Antiqua"/>
              </a:rPr>
              <a:t>char </a:t>
            </a:r>
            <a:r>
              <a:rPr sz="972" spc="10" dirty="0">
                <a:latin typeface="Book Antiqua"/>
                <a:cs typeface="Book Antiqua"/>
              </a:rPr>
              <a:t>arrays (char </a:t>
            </a:r>
            <a:r>
              <a:rPr sz="972" spc="5" dirty="0">
                <a:latin typeface="Book Antiqua"/>
                <a:cs typeface="Book Antiqua"/>
              </a:rPr>
              <a:t>*) </a:t>
            </a:r>
            <a:r>
              <a:rPr sz="972" spc="10" dirty="0">
                <a:latin typeface="Book Antiqua"/>
                <a:cs typeface="Book Antiqua"/>
              </a:rPr>
              <a:t>the behaviour of template </a:t>
            </a:r>
            <a:r>
              <a:rPr sz="972" spc="15" dirty="0">
                <a:latin typeface="Book Antiqua"/>
                <a:cs typeface="Book Antiqua"/>
              </a:rPr>
              <a:t>class  </a:t>
            </a:r>
            <a:r>
              <a:rPr sz="972" spc="10" dirty="0">
                <a:latin typeface="Book Antiqua"/>
                <a:cs typeface="Book Antiqua"/>
              </a:rPr>
              <a:t>vector </a:t>
            </a:r>
            <a:r>
              <a:rPr sz="972" spc="19" dirty="0">
                <a:latin typeface="Book Antiqua"/>
                <a:cs typeface="Book Antiqua"/>
              </a:rPr>
              <a:t>may </a:t>
            </a:r>
            <a:r>
              <a:rPr sz="972" spc="10" dirty="0">
                <a:latin typeface="Book Antiqua"/>
                <a:cs typeface="Book Antiqua"/>
              </a:rPr>
              <a:t>be not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as desired as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Vector class to store</a:t>
            </a:r>
            <a:r>
              <a:rPr sz="972" spc="-3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integers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8856027"/>
            <a:ext cx="4951853" cy="461665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52"/>
              </a:lnSpc>
            </a:pP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3241072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Vector&lt; int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iv1( </a:t>
            </a:r>
            <a:r>
              <a:rPr sz="972" b="1" spc="15" dirty="0">
                <a:latin typeface="Book Antiqua"/>
                <a:cs typeface="Book Antiqua"/>
              </a:rPr>
              <a:t>2 </a:t>
            </a:r>
            <a:r>
              <a:rPr sz="972" b="1" spc="5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iv1[0]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15;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2107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2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53" y="1349411"/>
            <a:ext cx="55130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099" y="6537959"/>
            <a:ext cx="4951853" cy="2807969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3704" rIns="0" bIns="0" rtlCol="0">
            <a:spAutoFit/>
          </a:bodyPr>
          <a:lstStyle/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 marR="3727540">
              <a:lnSpc>
                <a:spcPct val="106400"/>
              </a:lnSpc>
              <a:spcBef>
                <a:spcPts val="5"/>
              </a:spcBef>
            </a:pPr>
            <a:r>
              <a:rPr sz="1069" spc="5" dirty="0">
                <a:latin typeface="Book Antiqua"/>
                <a:cs typeface="Book Antiqua"/>
              </a:rPr>
              <a:t>class </a:t>
            </a:r>
            <a:r>
              <a:rPr sz="1069" spc="10" dirty="0">
                <a:latin typeface="Book Antiqua"/>
                <a:cs typeface="Book Antiqua"/>
              </a:rPr>
              <a:t>LandVehicle{  </a:t>
            </a: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GetMaxLoad();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265" marR="3671363">
              <a:lnSpc>
                <a:spcPct val="106400"/>
              </a:lnSpc>
            </a:pPr>
            <a:r>
              <a:rPr sz="1069" spc="10" dirty="0">
                <a:latin typeface="Book Antiqua"/>
                <a:cs typeface="Book Antiqua"/>
              </a:rPr>
              <a:t>class WaterVehicle{  </a:t>
            </a: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GetMaxLoad();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class </a:t>
            </a:r>
            <a:r>
              <a:rPr sz="1069" spc="10" dirty="0">
                <a:latin typeface="Book Antiqua"/>
                <a:cs typeface="Book Antiqua"/>
              </a:rPr>
              <a:t>AmphibiousVehicle: public LandVehicle, public WaterVehicle</a:t>
            </a:r>
            <a:r>
              <a:rPr sz="1069" spc="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477827" marR="2257638">
              <a:lnSpc>
                <a:spcPct val="106100"/>
              </a:lnSpc>
              <a:tabLst>
                <a:tab pos="2150220" algn="l"/>
              </a:tabLst>
            </a:pPr>
            <a:r>
              <a:rPr sz="1069" spc="10" dirty="0">
                <a:latin typeface="Book Antiqua"/>
                <a:cs typeface="Book Antiqua"/>
              </a:rPr>
              <a:t>AmphibiousVehicle </a:t>
            </a:r>
            <a:r>
              <a:rPr sz="1069" spc="5" dirty="0">
                <a:latin typeface="Book Antiqua"/>
                <a:cs typeface="Book Antiqua"/>
              </a:rPr>
              <a:t>obj;  </a:t>
            </a:r>
            <a:r>
              <a:rPr sz="1069" spc="10" dirty="0">
                <a:latin typeface="Book Antiqua"/>
                <a:cs typeface="Book Antiqua"/>
              </a:rPr>
              <a:t>obj.GetMaxLoad();	</a:t>
            </a:r>
            <a:r>
              <a:rPr sz="1069" spc="15" dirty="0">
                <a:latin typeface="Book Antiqua"/>
                <a:cs typeface="Book Antiqua"/>
              </a:rPr>
              <a:t>//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Error </a:t>
            </a:r>
            <a:r>
              <a:rPr sz="106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000" y="5777124"/>
            <a:ext cx="1469319" cy="269787"/>
          </a:xfrm>
          <a:custGeom>
            <a:avLst/>
            <a:gdLst/>
            <a:ahLst/>
            <a:cxnLst/>
            <a:rect l="l" t="t" r="r" b="b"/>
            <a:pathLst>
              <a:path w="1511300" h="277495">
                <a:moveTo>
                  <a:pt x="1511046" y="0"/>
                </a:moveTo>
                <a:lnTo>
                  <a:pt x="0" y="0"/>
                </a:lnTo>
                <a:lnTo>
                  <a:pt x="0" y="277367"/>
                </a:lnTo>
                <a:lnTo>
                  <a:pt x="1511046" y="277367"/>
                </a:lnTo>
                <a:lnTo>
                  <a:pt x="151104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776889" y="5820586"/>
            <a:ext cx="124830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Amphibious</a:t>
            </a:r>
            <a:r>
              <a:rPr sz="1069" spc="-6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5718" y="4722919"/>
            <a:ext cx="1516856" cy="190714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929" rIns="0" bIns="0" rtlCol="0">
            <a:spAutoFit/>
          </a:bodyPr>
          <a:lstStyle/>
          <a:p>
            <a:pPr marL="337071">
              <a:spcBef>
                <a:spcPts val="204"/>
              </a:spcBef>
            </a:pPr>
            <a:r>
              <a:rPr sz="1069" spc="10" dirty="0">
                <a:latin typeface="Arial"/>
                <a:cs typeface="Arial"/>
              </a:rPr>
              <a:t>Land</a:t>
            </a:r>
            <a:r>
              <a:rPr sz="1069" spc="-6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3797" y="4722919"/>
            <a:ext cx="1624277" cy="190714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929" rIns="0" bIns="0" rtlCol="0">
            <a:spAutoFit/>
          </a:bodyPr>
          <a:lstStyle/>
          <a:p>
            <a:pPr marL="359913">
              <a:spcBef>
                <a:spcPts val="204"/>
              </a:spcBef>
            </a:pPr>
            <a:r>
              <a:rPr sz="1069" spc="10" dirty="0">
                <a:latin typeface="Arial"/>
                <a:cs typeface="Arial"/>
              </a:rPr>
              <a:t>Water</a:t>
            </a:r>
            <a:r>
              <a:rPr sz="1069" spc="-5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26180" y="5011102"/>
            <a:ext cx="121620" cy="160514"/>
          </a:xfrm>
          <a:custGeom>
            <a:avLst/>
            <a:gdLst/>
            <a:ahLst/>
            <a:cxnLst/>
            <a:rect l="l" t="t" r="r" b="b"/>
            <a:pathLst>
              <a:path w="125094" h="165100">
                <a:moveTo>
                  <a:pt x="62484" y="0"/>
                </a:moveTo>
                <a:lnTo>
                  <a:pt x="0" y="164591"/>
                </a:lnTo>
                <a:lnTo>
                  <a:pt x="124968" y="164591"/>
                </a:lnTo>
                <a:lnTo>
                  <a:pt x="6248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/>
          <p:nvPr/>
        </p:nvSpPr>
        <p:spPr>
          <a:xfrm>
            <a:off x="2086928" y="5188162"/>
            <a:ext cx="1314979" cy="572294"/>
          </a:xfrm>
          <a:custGeom>
            <a:avLst/>
            <a:gdLst/>
            <a:ahLst/>
            <a:cxnLst/>
            <a:rect l="l" t="t" r="r" b="b"/>
            <a:pathLst>
              <a:path w="1352550" h="588645">
                <a:moveTo>
                  <a:pt x="0" y="0"/>
                </a:moveTo>
                <a:lnTo>
                  <a:pt x="0" y="294131"/>
                </a:lnTo>
                <a:lnTo>
                  <a:pt x="1352549" y="294131"/>
                </a:lnTo>
                <a:lnTo>
                  <a:pt x="1352549" y="588263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4481301" y="5016288"/>
            <a:ext cx="122238" cy="161131"/>
          </a:xfrm>
          <a:custGeom>
            <a:avLst/>
            <a:gdLst/>
            <a:ahLst/>
            <a:cxnLst/>
            <a:rect l="l" t="t" r="r" b="b"/>
            <a:pathLst>
              <a:path w="125729" h="165735">
                <a:moveTo>
                  <a:pt x="62484" y="0"/>
                </a:moveTo>
                <a:lnTo>
                  <a:pt x="0" y="165353"/>
                </a:lnTo>
                <a:lnTo>
                  <a:pt x="125729" y="165353"/>
                </a:lnTo>
                <a:lnTo>
                  <a:pt x="6248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401906" y="5194089"/>
            <a:ext cx="1140883" cy="566120"/>
          </a:xfrm>
          <a:custGeom>
            <a:avLst/>
            <a:gdLst/>
            <a:ahLst/>
            <a:cxnLst/>
            <a:rect l="l" t="t" r="r" b="b"/>
            <a:pathLst>
              <a:path w="1173479" h="582295">
                <a:moveTo>
                  <a:pt x="1173480" y="0"/>
                </a:moveTo>
                <a:lnTo>
                  <a:pt x="1173480" y="290322"/>
                </a:lnTo>
                <a:lnTo>
                  <a:pt x="0" y="290322"/>
                </a:lnTo>
                <a:lnTo>
                  <a:pt x="0" y="582168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2497348" y="3013076"/>
            <a:ext cx="1418696" cy="592049"/>
          </a:xfrm>
          <a:custGeom>
            <a:avLst/>
            <a:gdLst/>
            <a:ahLst/>
            <a:cxnLst/>
            <a:rect l="l" t="t" r="r" b="b"/>
            <a:pathLst>
              <a:path w="1459229" h="608964">
                <a:moveTo>
                  <a:pt x="1459230" y="0"/>
                </a:moveTo>
                <a:lnTo>
                  <a:pt x="0" y="0"/>
                </a:lnTo>
                <a:lnTo>
                  <a:pt x="0" y="608838"/>
                </a:lnTo>
                <a:lnTo>
                  <a:pt x="1459230" y="608838"/>
                </a:lnTo>
                <a:lnTo>
                  <a:pt x="145923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582791" y="3056537"/>
            <a:ext cx="124830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Amphibious</a:t>
            </a:r>
            <a:r>
              <a:rPr sz="1069" spc="-7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2740" y="2001836"/>
            <a:ext cx="1464998" cy="191338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311760">
              <a:spcBef>
                <a:spcPts val="209"/>
              </a:spcBef>
            </a:pPr>
            <a:r>
              <a:rPr sz="1069" spc="10" dirty="0">
                <a:latin typeface="Arial"/>
                <a:cs typeface="Arial"/>
              </a:rPr>
              <a:t>Land</a:t>
            </a:r>
            <a:r>
              <a:rPr sz="1069" spc="-6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8587" y="2001836"/>
            <a:ext cx="1568097" cy="191338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6547" rIns="0" bIns="0" rtlCol="0">
            <a:spAutoFit/>
          </a:bodyPr>
          <a:lstStyle/>
          <a:p>
            <a:pPr marL="332133">
              <a:spcBef>
                <a:spcPts val="209"/>
              </a:spcBef>
            </a:pPr>
            <a:r>
              <a:rPr sz="1069" spc="10" dirty="0">
                <a:latin typeface="Arial"/>
                <a:cs typeface="Arial"/>
              </a:rPr>
              <a:t>Water</a:t>
            </a:r>
            <a:r>
              <a:rPr sz="1069" spc="-6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72739" y="3011594"/>
            <a:ext cx="495124" cy="231510"/>
          </a:xfrm>
          <a:custGeom>
            <a:avLst/>
            <a:gdLst/>
            <a:ahLst/>
            <a:cxnLst/>
            <a:rect l="l" t="t" r="r" b="b"/>
            <a:pathLst>
              <a:path w="509269" h="238125">
                <a:moveTo>
                  <a:pt x="509016" y="0"/>
                </a:moveTo>
                <a:lnTo>
                  <a:pt x="0" y="0"/>
                </a:lnTo>
                <a:lnTo>
                  <a:pt x="0" y="237744"/>
                </a:lnTo>
                <a:lnTo>
                  <a:pt x="509016" y="237744"/>
                </a:lnTo>
                <a:lnTo>
                  <a:pt x="50901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 txBox="1"/>
          <p:nvPr/>
        </p:nvSpPr>
        <p:spPr>
          <a:xfrm>
            <a:off x="1295964" y="3055055"/>
            <a:ext cx="25003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24" dirty="0">
                <a:latin typeface="Arial"/>
                <a:cs typeface="Arial"/>
              </a:rPr>
              <a:t>C</a:t>
            </a:r>
            <a:r>
              <a:rPr sz="1069" spc="10" dirty="0">
                <a:latin typeface="Arial"/>
                <a:cs typeface="Arial"/>
              </a:rPr>
              <a:t>a</a:t>
            </a:r>
            <a:r>
              <a:rPr sz="1069" spc="5" dirty="0">
                <a:latin typeface="Arial"/>
                <a:cs typeface="Arial"/>
              </a:rPr>
              <a:t>r</a:t>
            </a:r>
            <a:endParaRPr sz="1069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30159" y="3011594"/>
            <a:ext cx="598223" cy="231510"/>
          </a:xfrm>
          <a:custGeom>
            <a:avLst/>
            <a:gdLst/>
            <a:ahLst/>
            <a:cxnLst/>
            <a:rect l="l" t="t" r="r" b="b"/>
            <a:pathLst>
              <a:path w="615314" h="238125">
                <a:moveTo>
                  <a:pt x="614934" y="0"/>
                </a:moveTo>
                <a:lnTo>
                  <a:pt x="0" y="0"/>
                </a:lnTo>
                <a:lnTo>
                  <a:pt x="0" y="237744"/>
                </a:lnTo>
                <a:lnTo>
                  <a:pt x="614934" y="237744"/>
                </a:lnTo>
                <a:lnTo>
                  <a:pt x="61493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 txBox="1"/>
          <p:nvPr/>
        </p:nvSpPr>
        <p:spPr>
          <a:xfrm>
            <a:off x="4373386" y="3055055"/>
            <a:ext cx="3123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Bo</a:t>
            </a:r>
            <a:r>
              <a:rPr sz="1069" spc="19" dirty="0">
                <a:latin typeface="Arial"/>
                <a:cs typeface="Arial"/>
              </a:rPr>
              <a:t>a</a:t>
            </a:r>
            <a:r>
              <a:rPr sz="1069" spc="5" dirty="0">
                <a:latin typeface="Arial"/>
                <a:cs typeface="Arial"/>
              </a:rPr>
              <a:t>t</a:t>
            </a:r>
            <a:endParaRPr sz="106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78753" y="2278168"/>
            <a:ext cx="117299" cy="154340"/>
          </a:xfrm>
          <a:custGeom>
            <a:avLst/>
            <a:gdLst/>
            <a:ahLst/>
            <a:cxnLst/>
            <a:rect l="l" t="t" r="r" b="b"/>
            <a:pathLst>
              <a:path w="120650" h="158750">
                <a:moveTo>
                  <a:pt x="60198" y="0"/>
                </a:moveTo>
                <a:lnTo>
                  <a:pt x="0" y="158496"/>
                </a:lnTo>
                <a:lnTo>
                  <a:pt x="120395" y="158496"/>
                </a:lnTo>
                <a:lnTo>
                  <a:pt x="60198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1420177" y="2442633"/>
            <a:ext cx="517966" cy="559329"/>
          </a:xfrm>
          <a:custGeom>
            <a:avLst/>
            <a:gdLst/>
            <a:ahLst/>
            <a:cxnLst/>
            <a:rect l="l" t="t" r="r" b="b"/>
            <a:pathLst>
              <a:path w="532764" h="575310">
                <a:moveTo>
                  <a:pt x="532638" y="0"/>
                </a:moveTo>
                <a:lnTo>
                  <a:pt x="532638" y="288036"/>
                </a:lnTo>
                <a:lnTo>
                  <a:pt x="0" y="288036"/>
                </a:lnTo>
                <a:lnTo>
                  <a:pt x="0" y="575310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1938021" y="2442633"/>
            <a:ext cx="1268677" cy="560564"/>
          </a:xfrm>
          <a:custGeom>
            <a:avLst/>
            <a:gdLst/>
            <a:ahLst/>
            <a:cxnLst/>
            <a:rect l="l" t="t" r="r" b="b"/>
            <a:pathLst>
              <a:path w="1304925" h="576580">
                <a:moveTo>
                  <a:pt x="0" y="0"/>
                </a:moveTo>
                <a:lnTo>
                  <a:pt x="0" y="288036"/>
                </a:lnTo>
                <a:lnTo>
                  <a:pt x="1304544" y="288036"/>
                </a:lnTo>
                <a:lnTo>
                  <a:pt x="1304544" y="576072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4249420" y="2283353"/>
            <a:ext cx="117916" cy="154340"/>
          </a:xfrm>
          <a:custGeom>
            <a:avLst/>
            <a:gdLst/>
            <a:ahLst/>
            <a:cxnLst/>
            <a:rect l="l" t="t" r="r" b="b"/>
            <a:pathLst>
              <a:path w="121285" h="158750">
                <a:moveTo>
                  <a:pt x="60197" y="0"/>
                </a:moveTo>
                <a:lnTo>
                  <a:pt x="0" y="158496"/>
                </a:lnTo>
                <a:lnTo>
                  <a:pt x="121157" y="158496"/>
                </a:lnTo>
                <a:lnTo>
                  <a:pt x="60197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0" name="object 30"/>
          <p:cNvSpPr/>
          <p:nvPr/>
        </p:nvSpPr>
        <p:spPr>
          <a:xfrm>
            <a:off x="3206326" y="2447819"/>
            <a:ext cx="1101990" cy="555008"/>
          </a:xfrm>
          <a:custGeom>
            <a:avLst/>
            <a:gdLst/>
            <a:ahLst/>
            <a:cxnLst/>
            <a:rect l="l" t="t" r="r" b="b"/>
            <a:pathLst>
              <a:path w="1133475" h="570864">
                <a:moveTo>
                  <a:pt x="1133093" y="0"/>
                </a:moveTo>
                <a:lnTo>
                  <a:pt x="1133093" y="284987"/>
                </a:lnTo>
                <a:lnTo>
                  <a:pt x="0" y="284987"/>
                </a:lnTo>
                <a:lnTo>
                  <a:pt x="0" y="57073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307946" y="2447819"/>
            <a:ext cx="221014" cy="554390"/>
          </a:xfrm>
          <a:custGeom>
            <a:avLst/>
            <a:gdLst/>
            <a:ahLst/>
            <a:cxnLst/>
            <a:rect l="l" t="t" r="r" b="b"/>
            <a:pathLst>
              <a:path w="227329" h="570230">
                <a:moveTo>
                  <a:pt x="0" y="0"/>
                </a:moveTo>
                <a:lnTo>
                  <a:pt x="0" y="284225"/>
                </a:lnTo>
                <a:lnTo>
                  <a:pt x="227075" y="284225"/>
                </a:lnTo>
                <a:lnTo>
                  <a:pt x="227075" y="569976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58597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7</a:t>
            </a:r>
            <a:r>
              <a:rPr sz="924" spc="-5" dirty="0">
                <a:latin typeface="Times New Roman"/>
                <a:cs typeface="Times New Roman"/>
              </a:rPr>
              <a:t>9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6"/>
            <a:ext cx="4951853" cy="90621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147"/>
              </a:lnSpc>
            </a:pPr>
            <a:r>
              <a:rPr sz="972" b="1" spc="5" dirty="0">
                <a:latin typeface="Book Antiqua"/>
                <a:cs typeface="Book Antiqua"/>
              </a:rPr>
              <a:t>iv1[1]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27;</a:t>
            </a:r>
            <a:endParaRPr sz="972">
              <a:latin typeface="Book Antiqua"/>
              <a:cs typeface="Book Antiqua"/>
            </a:endParaRPr>
          </a:p>
          <a:p>
            <a:pPr marL="477827" marR="3128097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Vector&lt; int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iv2( iv1 </a:t>
            </a:r>
            <a:r>
              <a:rPr sz="972" b="1" spc="5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Vector&lt; int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iv3( </a:t>
            </a:r>
            <a:r>
              <a:rPr sz="972" b="1" spc="15" dirty="0">
                <a:latin typeface="Book Antiqua"/>
                <a:cs typeface="Book Antiqua"/>
              </a:rPr>
              <a:t>2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iv3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iv1;</a:t>
            </a:r>
            <a:endParaRPr sz="972">
              <a:latin typeface="Book Antiqua"/>
              <a:cs typeface="Book Antiqua"/>
            </a:endParaRPr>
          </a:p>
          <a:p>
            <a:pPr marL="47782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2602159"/>
            <a:ext cx="2254603" cy="14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Vector class to store char arrays (char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*)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2764895"/>
            <a:ext cx="4951853" cy="1661802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308611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Vector&lt; char*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sv1( </a:t>
            </a:r>
            <a:r>
              <a:rPr sz="972" b="1" spc="15" dirty="0">
                <a:latin typeface="Book Antiqua"/>
                <a:cs typeface="Book Antiqua"/>
              </a:rPr>
              <a:t>2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sv1[0]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"Aamir";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39"/>
              </a:spcBef>
            </a:pPr>
            <a:r>
              <a:rPr sz="972" b="1" spc="5" dirty="0">
                <a:latin typeface="Book Antiqua"/>
                <a:cs typeface="Book Antiqua"/>
              </a:rPr>
              <a:t>//</a:t>
            </a:r>
            <a:r>
              <a:rPr sz="972" b="1" spc="10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compiler</a:t>
            </a:r>
            <a:r>
              <a:rPr sz="972" b="1" spc="12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will</a:t>
            </a:r>
            <a:r>
              <a:rPr sz="972" b="1" spc="11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generate</a:t>
            </a:r>
            <a:r>
              <a:rPr sz="972" b="1" spc="10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</a:t>
            </a:r>
            <a:r>
              <a:rPr sz="972" b="1" spc="10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</a:t>
            </a:r>
            <a:r>
              <a:rPr sz="972" b="1" spc="107" dirty="0">
                <a:latin typeface="Book Antiqua"/>
                <a:cs typeface="Book Antiqua"/>
              </a:rPr>
              <a:t> </a:t>
            </a:r>
            <a:r>
              <a:rPr sz="972" b="1" spc="19" dirty="0">
                <a:latin typeface="Book Antiqua"/>
                <a:cs typeface="Book Antiqua"/>
              </a:rPr>
              <a:t>C</a:t>
            </a:r>
            <a:r>
              <a:rPr sz="972" b="1" spc="11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String</a:t>
            </a:r>
            <a:r>
              <a:rPr sz="972" b="1" spc="10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having</a:t>
            </a:r>
            <a:r>
              <a:rPr sz="972" b="1" spc="11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value</a:t>
            </a:r>
            <a:r>
              <a:rPr sz="972" b="1" spc="111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Aamir</a:t>
            </a:r>
            <a:r>
              <a:rPr sz="972" b="1" spc="10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and</a:t>
            </a:r>
            <a:r>
              <a:rPr sz="972" b="1" spc="11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will</a:t>
            </a:r>
            <a:r>
              <a:rPr sz="972" b="1" spc="111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assign</a:t>
            </a:r>
            <a:r>
              <a:rPr sz="972" b="1" spc="11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its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//pointer to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sv1[0]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sv1[1]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"Nasir";</a:t>
            </a:r>
            <a:endParaRPr sz="972">
              <a:latin typeface="Book Antiqua"/>
              <a:cs typeface="Book Antiqua"/>
            </a:endParaRPr>
          </a:p>
          <a:p>
            <a:pPr marL="477827" marR="1532873">
              <a:lnSpc>
                <a:spcPts val="1215"/>
              </a:lnSpc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Vector&lt; char*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sv2( sv1 </a:t>
            </a:r>
            <a:r>
              <a:rPr sz="972" b="1" spc="5" dirty="0">
                <a:latin typeface="Book Antiqua"/>
                <a:cs typeface="Book Antiqua"/>
              </a:rPr>
              <a:t>); // </a:t>
            </a:r>
            <a:r>
              <a:rPr sz="972" b="1" spc="10" dirty="0">
                <a:latin typeface="Book Antiqua"/>
                <a:cs typeface="Book Antiqua"/>
              </a:rPr>
              <a:t>issue </a:t>
            </a:r>
            <a:r>
              <a:rPr sz="972" b="1" spc="15" dirty="0">
                <a:latin typeface="Book Antiqua"/>
                <a:cs typeface="Book Antiqua"/>
              </a:rPr>
              <a:t>of </a:t>
            </a:r>
            <a:r>
              <a:rPr sz="972" b="1" spc="10" dirty="0">
                <a:latin typeface="Book Antiqua"/>
                <a:cs typeface="Book Antiqua"/>
              </a:rPr>
              <a:t>shallow </a:t>
            </a:r>
            <a:r>
              <a:rPr sz="972" b="1" spc="15" dirty="0">
                <a:latin typeface="Book Antiqua"/>
                <a:cs typeface="Book Antiqua"/>
              </a:rPr>
              <a:t>copy  </a:t>
            </a:r>
            <a:r>
              <a:rPr sz="972" b="1" spc="10" dirty="0">
                <a:latin typeface="Book Antiqua"/>
                <a:cs typeface="Book Antiqua"/>
              </a:rPr>
              <a:t>Vector&lt; char*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sv3( </a:t>
            </a:r>
            <a:r>
              <a:rPr sz="972" b="1" spc="15" dirty="0">
                <a:latin typeface="Book Antiqua"/>
                <a:cs typeface="Book Antiqua"/>
              </a:rPr>
              <a:t>2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sv3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sv1;  </a:t>
            </a: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issue of shallow</a:t>
            </a:r>
            <a:r>
              <a:rPr sz="972" b="1" spc="-34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copy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1924" y="4775023"/>
            <a:ext cx="4849989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write </a:t>
            </a:r>
            <a:r>
              <a:rPr sz="972" spc="5" dirty="0">
                <a:latin typeface="Book Antiqua"/>
                <a:cs typeface="Book Antiqua"/>
              </a:rPr>
              <a:t>explicit </a:t>
            </a:r>
            <a:r>
              <a:rPr sz="972" spc="10" dirty="0">
                <a:latin typeface="Book Antiqua"/>
                <a:cs typeface="Book Antiqua"/>
              </a:rPr>
              <a:t>specialization for Vector class for char arrays as </a:t>
            </a:r>
            <a:r>
              <a:rPr sz="972" spc="15" dirty="0">
                <a:latin typeface="Book Antiqua"/>
                <a:cs typeface="Book Antiqua"/>
              </a:rPr>
              <a:t>we wrote </a:t>
            </a:r>
            <a:r>
              <a:rPr sz="972" spc="10" dirty="0">
                <a:latin typeface="Book Antiqua"/>
                <a:cs typeface="Book Antiqua"/>
              </a:rPr>
              <a:t>for  template function</a:t>
            </a:r>
            <a:r>
              <a:rPr sz="972" spc="-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isEqual,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301" y="5260393"/>
            <a:ext cx="4951853" cy="3962303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52"/>
              </a:lnSpc>
            </a:pPr>
            <a:r>
              <a:rPr sz="972" b="1" spc="15" dirty="0">
                <a:latin typeface="Book Antiqua"/>
                <a:cs typeface="Book Antiqua"/>
              </a:rPr>
              <a:t>template&lt;&gt;</a:t>
            </a:r>
            <a:endParaRPr sz="972">
              <a:latin typeface="Book Antiqua"/>
              <a:cs typeface="Book Antiqua"/>
            </a:endParaRPr>
          </a:p>
          <a:p>
            <a:pPr marL="59882" marR="359110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Vector&lt; </a:t>
            </a:r>
            <a:r>
              <a:rPr sz="972" b="1" spc="10" dirty="0">
                <a:latin typeface="Book Antiqua"/>
                <a:cs typeface="Book Antiqua"/>
              </a:rPr>
              <a:t>char*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{  private:</a:t>
            </a:r>
            <a:endParaRPr sz="972">
              <a:latin typeface="Book Antiqua"/>
              <a:cs typeface="Book Antiqua"/>
            </a:endParaRPr>
          </a:p>
          <a:p>
            <a:pPr marL="477827" marR="3865827">
              <a:lnSpc>
                <a:spcPct val="103499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 size;  char**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ptr;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477827" marR="2831771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0" dirty="0">
                <a:latin typeface="Book Antiqua"/>
                <a:cs typeface="Book Antiqua"/>
              </a:rPr>
              <a:t>Vector&lt; char* &gt;( int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10 </a:t>
            </a:r>
            <a:r>
              <a:rPr sz="972" b="1" spc="5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Vector( int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10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 marR="2546556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Vector( const Vector&lt; char* </a:t>
            </a:r>
            <a:r>
              <a:rPr sz="972" b="1" spc="24" dirty="0">
                <a:latin typeface="Book Antiqua"/>
                <a:cs typeface="Book Antiqua"/>
              </a:rPr>
              <a:t>&gt;&amp;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virtual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~Vector();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int getSize()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const;</a:t>
            </a:r>
            <a:endParaRPr sz="972">
              <a:latin typeface="Book Antiqua"/>
              <a:cs typeface="Book Antiqua"/>
            </a:endParaRPr>
          </a:p>
          <a:p>
            <a:pPr marL="477827" marR="94762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Vector&lt; </a:t>
            </a:r>
            <a:r>
              <a:rPr sz="972" b="1" spc="10" dirty="0">
                <a:latin typeface="Book Antiqua"/>
                <a:cs typeface="Book Antiqua"/>
              </a:rPr>
              <a:t>char* </a:t>
            </a:r>
            <a:r>
              <a:rPr sz="972" b="1" spc="19" dirty="0">
                <a:latin typeface="Book Antiqua"/>
                <a:cs typeface="Book Antiqua"/>
              </a:rPr>
              <a:t>&gt;&amp;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15" dirty="0">
                <a:latin typeface="Book Antiqua"/>
                <a:cs typeface="Book Antiqua"/>
              </a:rPr>
              <a:t>=( </a:t>
            </a:r>
            <a:r>
              <a:rPr sz="972" b="1" spc="10" dirty="0">
                <a:latin typeface="Book Antiqua"/>
                <a:cs typeface="Book Antiqua"/>
              </a:rPr>
              <a:t>const Vector&lt; char* </a:t>
            </a:r>
            <a:r>
              <a:rPr sz="972" b="1" spc="24" dirty="0">
                <a:latin typeface="Book Antiqua"/>
                <a:cs typeface="Book Antiqua"/>
              </a:rPr>
              <a:t>&gt;&amp; </a:t>
            </a:r>
            <a:r>
              <a:rPr sz="972" b="1" spc="5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char*&amp; </a:t>
            </a:r>
            <a:r>
              <a:rPr sz="972" b="1" spc="10" dirty="0">
                <a:latin typeface="Book Antiqua"/>
                <a:cs typeface="Book Antiqua"/>
              </a:rPr>
              <a:t>operator </a:t>
            </a:r>
            <a:r>
              <a:rPr sz="972" b="1" spc="5" dirty="0">
                <a:latin typeface="Book Antiqua"/>
                <a:cs typeface="Book Antiqua"/>
              </a:rPr>
              <a:t>[]( </a:t>
            </a:r>
            <a:r>
              <a:rPr sz="972" b="1" spc="10" dirty="0">
                <a:latin typeface="Book Antiqua"/>
                <a:cs typeface="Book Antiqua"/>
              </a:rPr>
              <a:t>int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void insert( char*, int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-5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882" marR="3179954">
              <a:lnSpc>
                <a:spcPct val="104000"/>
              </a:lnSpc>
            </a:pPr>
            <a:r>
              <a:rPr sz="972" b="1" spc="15" dirty="0">
                <a:latin typeface="Book Antiqua"/>
                <a:cs typeface="Book Antiqua"/>
              </a:rPr>
              <a:t>template&lt;&gt;  </a:t>
            </a:r>
            <a:r>
              <a:rPr sz="972" b="1" spc="10" dirty="0">
                <a:latin typeface="Book Antiqua"/>
                <a:cs typeface="Book Antiqua"/>
              </a:rPr>
              <a:t>Vector&lt;char*&gt;::Vector(int s)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size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if ( size !=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char*[size];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  </a:t>
            </a:r>
            <a:r>
              <a:rPr sz="972" b="1" spc="10" dirty="0">
                <a:latin typeface="Book Antiqua"/>
                <a:cs typeface="Book Antiqua"/>
              </a:rPr>
              <a:t>ptr[i]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5" dirty="0">
                <a:latin typeface="Book Antiqua"/>
                <a:cs typeface="Book Antiqua"/>
              </a:rPr>
              <a:t>template&lt;&gt;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1441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0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6"/>
            <a:ext cx="4951853" cy="7930056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265">
              <a:lnSpc>
                <a:spcPts val="1147"/>
              </a:lnSpc>
            </a:pPr>
            <a:r>
              <a:rPr sz="972" b="1" spc="10" dirty="0">
                <a:latin typeface="Book Antiqua"/>
                <a:cs typeface="Book Antiqua"/>
              </a:rPr>
              <a:t>Vector&lt; char* &gt;::Vector( const </a:t>
            </a:r>
            <a:r>
              <a:rPr sz="972" b="1" spc="15" dirty="0">
                <a:latin typeface="Book Antiqua"/>
                <a:cs typeface="Book Antiqua"/>
              </a:rPr>
              <a:t>Vector&lt;char*&gt;&amp; copy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15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3239836">
              <a:lnSpc>
                <a:spcPts val="1215"/>
              </a:lnSpc>
              <a:spcBef>
                <a:spcPts val="39"/>
              </a:spcBef>
            </a:pPr>
            <a:r>
              <a:rPr sz="972" b="1" spc="15" dirty="0">
                <a:latin typeface="Book Antiqua"/>
                <a:cs typeface="Book Antiqua"/>
              </a:rPr>
              <a:t>size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copy.getSize();  </a:t>
            </a: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size </a:t>
            </a:r>
            <a:r>
              <a:rPr sz="972" b="1" spc="15" dirty="0">
                <a:latin typeface="Book Antiqua"/>
                <a:cs typeface="Book Antiqua"/>
              </a:rPr>
              <a:t>== 0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char*[size];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i++)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copy.ptr[i] !=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1314332" marR="1179133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ptr[i]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0" dirty="0">
                <a:latin typeface="Book Antiqua"/>
                <a:cs typeface="Book Antiqua"/>
              </a:rPr>
              <a:t>char[ strlen( copy.ptr[i] )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15" dirty="0">
                <a:latin typeface="Book Antiqua"/>
                <a:cs typeface="Book Antiqua"/>
              </a:rPr>
              <a:t>1 </a:t>
            </a:r>
            <a:r>
              <a:rPr sz="972" b="1" spc="5" dirty="0">
                <a:latin typeface="Book Antiqua"/>
                <a:cs typeface="Book Antiqua"/>
              </a:rPr>
              <a:t>];  </a:t>
            </a:r>
            <a:r>
              <a:rPr sz="972" b="1" spc="10" dirty="0">
                <a:latin typeface="Book Antiqua"/>
                <a:cs typeface="Book Antiqua"/>
              </a:rPr>
              <a:t>strcpy(ptr[i],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copy.ptr[i]);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1314332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ptr[i]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9"/>
              </a:spcBef>
            </a:pPr>
            <a:endParaRPr sz="1021">
              <a:latin typeface="Times New Roman"/>
              <a:cs typeface="Times New Roman"/>
            </a:endParaRPr>
          </a:p>
          <a:p>
            <a:pPr marL="59265" marR="3354045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template&lt;&gt;  Vector&lt;char*&gt;::~Vector()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 marR="2992281" indent="-417944">
              <a:lnSpc>
                <a:spcPts val="1215"/>
              </a:lnSpc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  </a:t>
            </a:r>
            <a:r>
              <a:rPr sz="972" b="1" spc="10" dirty="0">
                <a:latin typeface="Book Antiqua"/>
                <a:cs typeface="Book Antiqua"/>
              </a:rPr>
              <a:t>delete []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ptr[i];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21">
              <a:latin typeface="Times New Roman"/>
              <a:cs typeface="Times New Roman"/>
            </a:endParaRPr>
          </a:p>
          <a:p>
            <a:pPr marL="477827"/>
            <a:r>
              <a:rPr sz="972" b="1" spc="10" dirty="0">
                <a:latin typeface="Book Antiqua"/>
                <a:cs typeface="Book Antiqua"/>
              </a:rPr>
              <a:t>delete </a:t>
            </a:r>
            <a:r>
              <a:rPr sz="972" b="1" spc="5" dirty="0">
                <a:latin typeface="Book Antiqua"/>
                <a:cs typeface="Book Antiqua"/>
              </a:rPr>
              <a:t>[]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ptr;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spc="10" dirty="0">
                <a:latin typeface="Book Antiqua"/>
                <a:cs typeface="Book Antiqua"/>
              </a:rPr>
              <a:t>template&lt;&gt;</a:t>
            </a:r>
            <a:endParaRPr sz="972">
              <a:latin typeface="Book Antiqua"/>
              <a:cs typeface="Book Antiqua"/>
            </a:endParaRPr>
          </a:p>
          <a:p>
            <a:pPr marL="477827" marR="2856465" indent="-418561">
              <a:lnSpc>
                <a:spcPct val="103499"/>
              </a:lnSpc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int Vector&lt;char*&gt;::getSize() const {  return</a:t>
            </a:r>
            <a:r>
              <a:rPr sz="972" b="1" spc="-58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size;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265"/>
            <a:r>
              <a:rPr sz="972" b="1" spc="10" dirty="0">
                <a:latin typeface="Book Antiqua"/>
                <a:cs typeface="Book Antiqua"/>
              </a:rPr>
              <a:t>template&lt;&gt;</a:t>
            </a:r>
            <a:endParaRPr sz="972">
              <a:latin typeface="Book Antiqua"/>
              <a:cs typeface="Book Antiqua"/>
            </a:endParaRPr>
          </a:p>
          <a:p>
            <a:pPr marL="59265" marR="2623107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Vector&lt;char*&gt;&amp; </a:t>
            </a:r>
            <a:r>
              <a:rPr sz="972" b="1" spc="10" dirty="0">
                <a:latin typeface="Book Antiqua"/>
                <a:cs typeface="Book Antiqua"/>
              </a:rPr>
              <a:t>Vector&lt;char*&gt;::  operator=(const </a:t>
            </a:r>
            <a:r>
              <a:rPr sz="972" b="1" spc="15" dirty="0">
                <a:latin typeface="Book Antiqua"/>
                <a:cs typeface="Book Antiqua"/>
              </a:rPr>
              <a:t>Vector&lt;char*&gt;&amp;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right)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this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5" dirty="0">
                <a:latin typeface="Book Antiqua"/>
                <a:cs typeface="Book Antiqua"/>
              </a:rPr>
              <a:t>&amp;right</a:t>
            </a:r>
            <a:r>
              <a:rPr sz="972" b="1" spc="-9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*this;</a:t>
            </a:r>
            <a:endParaRPr sz="972">
              <a:latin typeface="Book Antiqua"/>
              <a:cs typeface="Book Antiqua"/>
            </a:endParaRPr>
          </a:p>
          <a:p>
            <a:pPr marL="895770" marR="2992281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i++)  </a:t>
            </a:r>
            <a:r>
              <a:rPr sz="972" b="1" spc="10" dirty="0">
                <a:latin typeface="Book Antiqua"/>
                <a:cs typeface="Book Antiqua"/>
              </a:rPr>
              <a:t>delete []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ptr[i];</a:t>
            </a:r>
            <a:endParaRPr sz="972">
              <a:latin typeface="Book Antiqua"/>
              <a:cs typeface="Book Antiqua"/>
            </a:endParaRPr>
          </a:p>
          <a:p>
            <a:pPr marL="59265" marR="3755321" indent="41856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delete </a:t>
            </a:r>
            <a:r>
              <a:rPr sz="972" b="1" spc="5" dirty="0">
                <a:latin typeface="Book Antiqua"/>
                <a:cs typeface="Book Antiqua"/>
              </a:rPr>
              <a:t>[] ptr;  </a:t>
            </a:r>
            <a:r>
              <a:rPr sz="972" b="1" spc="10" dirty="0">
                <a:latin typeface="Book Antiqua"/>
                <a:cs typeface="Book Antiqua"/>
              </a:rPr>
              <a:t>size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right.size;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size </a:t>
            </a:r>
            <a:r>
              <a:rPr sz="972" b="1" spc="19" dirty="0">
                <a:latin typeface="Book Antiqua"/>
                <a:cs typeface="Book Antiqua"/>
              </a:rPr>
              <a:t>==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3757174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 return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*this;</a:t>
            </a:r>
            <a:endParaRPr sz="972">
              <a:latin typeface="Book Antiqua"/>
              <a:cs typeface="Book Antiqua"/>
            </a:endParaRPr>
          </a:p>
          <a:p>
            <a:pPr marL="59265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ptr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5" dirty="0">
                <a:latin typeface="Book Antiqua"/>
                <a:cs typeface="Book Antiqua"/>
              </a:rPr>
              <a:t>new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char*[size];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10" dirty="0">
                <a:latin typeface="Book Antiqua"/>
                <a:cs typeface="Book Antiqua"/>
              </a:rPr>
              <a:t>0; 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5" dirty="0">
                <a:latin typeface="Book Antiqua"/>
                <a:cs typeface="Book Antiqua"/>
              </a:rPr>
              <a:t>size;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i++)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right.ptr[i] !=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5770" marR="1655725">
              <a:lnSpc>
                <a:spcPct val="104000"/>
              </a:lnSpc>
            </a:pPr>
            <a:r>
              <a:rPr sz="972" b="1" spc="5" dirty="0">
                <a:latin typeface="Book Antiqua"/>
                <a:cs typeface="Book Antiqua"/>
              </a:rPr>
              <a:t>ptr[i]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0" dirty="0">
                <a:latin typeface="Book Antiqua"/>
                <a:cs typeface="Book Antiqua"/>
              </a:rPr>
              <a:t>char[strlen( right.ptr[i] ) </a:t>
            </a:r>
            <a:r>
              <a:rPr sz="972" b="1" spc="19" dirty="0">
                <a:latin typeface="Book Antiqua"/>
                <a:cs typeface="Book Antiqua"/>
              </a:rPr>
              <a:t>+ </a:t>
            </a:r>
            <a:r>
              <a:rPr sz="972" b="1" spc="5" dirty="0">
                <a:latin typeface="Book Antiqua"/>
                <a:cs typeface="Book Antiqua"/>
              </a:rPr>
              <a:t>1];  </a:t>
            </a:r>
            <a:r>
              <a:rPr sz="972" b="1" spc="10" dirty="0">
                <a:latin typeface="Book Antiqua"/>
                <a:cs typeface="Book Antiqua"/>
              </a:rPr>
              <a:t>strcpy( </a:t>
            </a:r>
            <a:r>
              <a:rPr sz="972" b="1" spc="5" dirty="0">
                <a:latin typeface="Book Antiqua"/>
                <a:cs typeface="Book Antiqua"/>
              </a:rPr>
              <a:t>ptr[i], right.ptr[i]</a:t>
            </a:r>
            <a:r>
              <a:rPr sz="972" b="1" spc="19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ptr[i]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11650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8</a:t>
            </a:r>
            <a:r>
              <a:rPr sz="924" spc="-5" dirty="0">
                <a:latin typeface="Times New Roman"/>
                <a:cs typeface="Times New Roman"/>
              </a:rPr>
              <a:t>1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1301" y="1352867"/>
            <a:ext cx="4951853" cy="3077648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1852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021">
              <a:latin typeface="Times New Roman"/>
              <a:cs typeface="Times New Roman"/>
            </a:endParaRPr>
          </a:p>
          <a:p>
            <a:pPr marL="59882"/>
            <a:r>
              <a:rPr sz="972" b="1" spc="15" dirty="0">
                <a:latin typeface="Book Antiqua"/>
                <a:cs typeface="Book Antiqua"/>
              </a:rPr>
              <a:t>template&lt;&gt;</a:t>
            </a:r>
            <a:endParaRPr sz="972">
              <a:latin typeface="Book Antiqua"/>
              <a:cs typeface="Book Antiqua"/>
            </a:endParaRPr>
          </a:p>
          <a:p>
            <a:pPr marL="477827" marR="1810061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const </a:t>
            </a:r>
            <a:r>
              <a:rPr sz="972" b="1" spc="15" dirty="0">
                <a:latin typeface="Book Antiqua"/>
                <a:cs typeface="Book Antiqua"/>
              </a:rPr>
              <a:t>char*&amp; </a:t>
            </a:r>
            <a:r>
              <a:rPr sz="972" b="1" spc="10" dirty="0">
                <a:latin typeface="Book Antiqua"/>
                <a:cs typeface="Book Antiqua"/>
              </a:rPr>
              <a:t>Vector&lt;char*&gt;:: operator </a:t>
            </a:r>
            <a:r>
              <a:rPr sz="972" b="1" spc="5" dirty="0">
                <a:latin typeface="Book Antiqua"/>
                <a:cs typeface="Book Antiqua"/>
              </a:rPr>
              <a:t>[]( </a:t>
            </a:r>
            <a:r>
              <a:rPr sz="972" b="1" spc="10" dirty="0">
                <a:latin typeface="Book Antiqua"/>
                <a:cs typeface="Book Antiqua"/>
              </a:rPr>
              <a:t>int </a:t>
            </a:r>
            <a:r>
              <a:rPr sz="972" b="1" spc="15" dirty="0">
                <a:latin typeface="Book Antiqua"/>
                <a:cs typeface="Book Antiqua"/>
              </a:rPr>
              <a:t>index </a:t>
            </a:r>
            <a:r>
              <a:rPr sz="972" b="1" spc="10" dirty="0">
                <a:latin typeface="Book Antiqua"/>
                <a:cs typeface="Book Antiqua"/>
              </a:rPr>
              <a:t>) {  if ( </a:t>
            </a:r>
            <a:r>
              <a:rPr sz="972" b="1" spc="15" dirty="0">
                <a:latin typeface="Book Antiqua"/>
                <a:cs typeface="Book Antiqua"/>
              </a:rPr>
              <a:t>index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19" dirty="0">
                <a:latin typeface="Book Antiqua"/>
                <a:cs typeface="Book Antiqua"/>
              </a:rPr>
              <a:t>|| </a:t>
            </a:r>
            <a:r>
              <a:rPr sz="972" b="1" spc="15" dirty="0">
                <a:latin typeface="Book Antiqua"/>
                <a:cs typeface="Book Antiqua"/>
              </a:rPr>
              <a:t>index </a:t>
            </a:r>
            <a:r>
              <a:rPr sz="972" b="1" spc="19" dirty="0">
                <a:latin typeface="Book Antiqua"/>
                <a:cs typeface="Book Antiqua"/>
              </a:rPr>
              <a:t>&gt;= </a:t>
            </a:r>
            <a:r>
              <a:rPr sz="972" b="1" spc="10" dirty="0">
                <a:latin typeface="Book Antiqua"/>
                <a:cs typeface="Book Antiqua"/>
              </a:rPr>
              <a:t>size )</a:t>
            </a:r>
            <a:r>
              <a:rPr sz="972" b="1" spc="-122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 marR="1861301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5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"Error: index </a:t>
            </a:r>
            <a:r>
              <a:rPr sz="972" b="1" spc="15" dirty="0">
                <a:latin typeface="Book Antiqua"/>
                <a:cs typeface="Book Antiqua"/>
              </a:rPr>
              <a:t>out </a:t>
            </a:r>
            <a:r>
              <a:rPr sz="972" b="1" spc="10" dirty="0">
                <a:latin typeface="Book Antiqua"/>
                <a:cs typeface="Book Antiqua"/>
              </a:rPr>
              <a:t>of range\n";  exit( </a:t>
            </a:r>
            <a:r>
              <a:rPr sz="972" b="1" spc="15" dirty="0">
                <a:latin typeface="Book Antiqua"/>
                <a:cs typeface="Book Antiqua"/>
              </a:rPr>
              <a:t>1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ptr[index];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069">
              <a:latin typeface="Times New Roman"/>
              <a:cs typeface="Times New Roman"/>
            </a:endParaRPr>
          </a:p>
          <a:p>
            <a:pPr marL="59882"/>
            <a:r>
              <a:rPr sz="972" b="1" spc="15" dirty="0">
                <a:latin typeface="Book Antiqua"/>
                <a:cs typeface="Book Antiqua"/>
              </a:rPr>
              <a:t>template&lt;&gt;</a:t>
            </a:r>
            <a:endParaRPr sz="972">
              <a:latin typeface="Book Antiqua"/>
              <a:cs typeface="Book Antiqua"/>
            </a:endParaRPr>
          </a:p>
          <a:p>
            <a:pPr marL="477827" marR="2270602" indent="-417944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void </a:t>
            </a:r>
            <a:r>
              <a:rPr sz="972" b="1" spc="15" dirty="0">
                <a:latin typeface="Book Antiqua"/>
                <a:cs typeface="Book Antiqua"/>
              </a:rPr>
              <a:t>Vector&lt; </a:t>
            </a:r>
            <a:r>
              <a:rPr sz="972" b="1" spc="10" dirty="0">
                <a:latin typeface="Book Antiqua"/>
                <a:cs typeface="Book Antiqua"/>
              </a:rPr>
              <a:t>char* &gt;::insert( char* </a:t>
            </a:r>
            <a:r>
              <a:rPr sz="972" b="1" spc="5" dirty="0">
                <a:latin typeface="Book Antiqua"/>
                <a:cs typeface="Book Antiqua"/>
              </a:rPr>
              <a:t>str, </a:t>
            </a:r>
            <a:r>
              <a:rPr sz="972" b="1" spc="10" dirty="0">
                <a:latin typeface="Book Antiqua"/>
                <a:cs typeface="Book Antiqua"/>
              </a:rPr>
              <a:t>int i ) {  delete []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ptr[i];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if </a:t>
            </a:r>
            <a:r>
              <a:rPr sz="972" b="1" spc="10" dirty="0">
                <a:latin typeface="Book Antiqua"/>
                <a:cs typeface="Book Antiqua"/>
              </a:rPr>
              <a:t>( str != </a:t>
            </a:r>
            <a:r>
              <a:rPr sz="972" b="1" spc="15" dirty="0">
                <a:latin typeface="Book Antiqua"/>
                <a:cs typeface="Book Antiqua"/>
              </a:rPr>
              <a:t>0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96387" marR="2229857">
              <a:lnSpc>
                <a:spcPts val="1215"/>
              </a:lnSpc>
              <a:spcBef>
                <a:spcPts val="39"/>
              </a:spcBef>
            </a:pPr>
            <a:r>
              <a:rPr sz="972" b="1" spc="10" dirty="0">
                <a:latin typeface="Book Antiqua"/>
                <a:cs typeface="Book Antiqua"/>
              </a:rPr>
              <a:t>ptr[i] </a:t>
            </a:r>
            <a:r>
              <a:rPr sz="972" b="1" spc="19" dirty="0">
                <a:latin typeface="Book Antiqua"/>
                <a:cs typeface="Book Antiqua"/>
              </a:rPr>
              <a:t>= new </a:t>
            </a:r>
            <a:r>
              <a:rPr sz="972" b="1" spc="10" dirty="0">
                <a:latin typeface="Book Antiqua"/>
                <a:cs typeface="Book Antiqua"/>
              </a:rPr>
              <a:t>char[strlen(str)+</a:t>
            </a:r>
            <a:r>
              <a:rPr sz="972" b="1" spc="-156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1];  </a:t>
            </a:r>
            <a:r>
              <a:rPr sz="972" b="1" spc="10" dirty="0">
                <a:latin typeface="Book Antiqua"/>
                <a:cs typeface="Book Antiqua"/>
              </a:rPr>
              <a:t>strcpy( ptr[i], str</a:t>
            </a:r>
            <a:r>
              <a:rPr sz="972" b="1" spc="-39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>
              <a:lnSpc>
                <a:spcPts val="1167"/>
              </a:lnSpc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else</a:t>
            </a:r>
            <a:endParaRPr sz="972">
              <a:latin typeface="Book Antiqua"/>
              <a:cs typeface="Book Antiqua"/>
            </a:endParaRPr>
          </a:p>
          <a:p>
            <a:pPr marL="896387">
              <a:spcBef>
                <a:spcPts val="44"/>
              </a:spcBef>
            </a:pPr>
            <a:r>
              <a:rPr sz="972" b="1" spc="5" dirty="0">
                <a:latin typeface="Book Antiqua"/>
                <a:cs typeface="Book Antiqua"/>
              </a:rPr>
              <a:t>ptr[i]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53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1924" y="4738723"/>
            <a:ext cx="4850606" cy="485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similar to general template Vector class with the difference that </a:t>
            </a:r>
            <a:r>
              <a:rPr sz="972" spc="19" dirty="0">
                <a:latin typeface="Book Antiqua"/>
                <a:cs typeface="Book Antiqua"/>
              </a:rPr>
              <a:t>now we  </a:t>
            </a:r>
            <a:r>
              <a:rPr sz="972" spc="15" dirty="0">
                <a:latin typeface="Book Antiqua"/>
                <a:cs typeface="Book Antiqua"/>
              </a:rPr>
              <a:t>are </a:t>
            </a:r>
            <a:r>
              <a:rPr sz="972" spc="10" dirty="0">
                <a:latin typeface="Book Antiqua"/>
                <a:cs typeface="Book Antiqua"/>
              </a:rPr>
              <a:t>allocating </a:t>
            </a:r>
            <a:r>
              <a:rPr sz="972" spc="15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taking care of </a:t>
            </a:r>
            <a:r>
              <a:rPr sz="972" spc="15" dirty="0">
                <a:latin typeface="Book Antiqua"/>
                <a:cs typeface="Book Antiqua"/>
              </a:rPr>
              <a:t>dynamic memory </a:t>
            </a:r>
            <a:r>
              <a:rPr sz="972" spc="10" dirty="0">
                <a:latin typeface="Book Antiqua"/>
                <a:cs typeface="Book Antiqua"/>
              </a:rPr>
              <a:t>associated </a:t>
            </a:r>
            <a:r>
              <a:rPr sz="972" spc="15" dirty="0">
                <a:latin typeface="Book Antiqua"/>
                <a:cs typeface="Book Antiqua"/>
              </a:rPr>
              <a:t>with </a:t>
            </a:r>
            <a:r>
              <a:rPr sz="972" spc="10" dirty="0">
                <a:latin typeface="Book Antiqua"/>
                <a:cs typeface="Book Antiqua"/>
              </a:rPr>
              <a:t>char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arrays.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78"/>
              </a:spcBef>
            </a:pPr>
            <a:r>
              <a:rPr sz="972" spc="15" dirty="0">
                <a:latin typeface="Book Antiqua"/>
                <a:cs typeface="Book Antiqua"/>
              </a:rPr>
              <a:t>The main </a:t>
            </a:r>
            <a:r>
              <a:rPr sz="972" spc="10" dirty="0">
                <a:latin typeface="Book Antiqua"/>
                <a:cs typeface="Book Antiqua"/>
              </a:rPr>
              <a:t>program </a:t>
            </a:r>
            <a:r>
              <a:rPr sz="972" spc="15" dirty="0">
                <a:latin typeface="Book Antiqua"/>
                <a:cs typeface="Book Antiqua"/>
              </a:rPr>
              <a:t>showing usage </a:t>
            </a:r>
            <a:r>
              <a:rPr sz="972" spc="10" dirty="0">
                <a:latin typeface="Book Antiqua"/>
                <a:cs typeface="Book Antiqua"/>
              </a:rPr>
              <a:t>of above </a:t>
            </a:r>
            <a:r>
              <a:rPr sz="972" spc="15" dirty="0">
                <a:latin typeface="Book Antiqua"/>
                <a:cs typeface="Book Antiqua"/>
              </a:rPr>
              <a:t>main program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given</a:t>
            </a:r>
            <a:r>
              <a:rPr sz="972" spc="3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1301" y="5388556"/>
            <a:ext cx="4951853" cy="2158220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52"/>
              </a:lnSpc>
            </a:pPr>
            <a:r>
              <a:rPr sz="972" b="1" spc="10" dirty="0">
                <a:latin typeface="Book Antiqua"/>
                <a:cs typeface="Book Antiqua"/>
              </a:rPr>
              <a:t>int main()</a:t>
            </a:r>
            <a:r>
              <a:rPr sz="972" b="1" spc="-6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77827" marR="3086118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Vector&lt; char*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sv1( </a:t>
            </a:r>
            <a:r>
              <a:rPr sz="972" b="1" spc="15" dirty="0">
                <a:latin typeface="Book Antiqua"/>
                <a:cs typeface="Book Antiqua"/>
              </a:rPr>
              <a:t>2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sv1[0]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“Aamir”;</a:t>
            </a:r>
            <a:endParaRPr sz="972">
              <a:latin typeface="Book Antiqua"/>
              <a:cs typeface="Book Antiqua"/>
            </a:endParaRPr>
          </a:p>
          <a:p>
            <a:pPr marL="59882" marR="53092" indent="159893" algn="just">
              <a:lnSpc>
                <a:spcPct val="103800"/>
              </a:lnSpc>
            </a:pPr>
            <a:r>
              <a:rPr sz="972" b="1" spc="5" dirty="0">
                <a:latin typeface="Book Antiqua"/>
                <a:cs typeface="Book Antiqua"/>
              </a:rPr>
              <a:t>// </a:t>
            </a:r>
            <a:r>
              <a:rPr sz="972" b="1" spc="15" dirty="0">
                <a:latin typeface="Book Antiqua"/>
                <a:cs typeface="Book Antiqua"/>
              </a:rPr>
              <a:t>Error as </a:t>
            </a:r>
            <a:r>
              <a:rPr sz="972" b="1" spc="19" dirty="0">
                <a:latin typeface="Book Antiqua"/>
                <a:cs typeface="Book Antiqua"/>
              </a:rPr>
              <a:t>now we </a:t>
            </a:r>
            <a:r>
              <a:rPr sz="972" b="1" spc="15" dirty="0">
                <a:latin typeface="Book Antiqua"/>
                <a:cs typeface="Book Antiqua"/>
              </a:rPr>
              <a:t>have </a:t>
            </a:r>
            <a:r>
              <a:rPr sz="972" b="1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changed code </a:t>
            </a:r>
            <a:r>
              <a:rPr sz="972" b="1" spc="10" dirty="0">
                <a:latin typeface="Book Antiqua"/>
                <a:cs typeface="Book Antiqua"/>
              </a:rPr>
              <a:t>of </a:t>
            </a:r>
            <a:r>
              <a:rPr sz="972" b="1" spc="15" dirty="0">
                <a:latin typeface="Book Antiqua"/>
                <a:cs typeface="Book Antiqua"/>
              </a:rPr>
              <a:t>overloaded subscript </a:t>
            </a:r>
            <a:r>
              <a:rPr sz="972" b="1" spc="10" dirty="0">
                <a:latin typeface="Book Antiqua"/>
                <a:cs typeface="Book Antiqua"/>
              </a:rPr>
              <a:t>operator to  return //const Vector pointer </a:t>
            </a:r>
            <a:r>
              <a:rPr sz="972" b="1" spc="19" dirty="0">
                <a:latin typeface="Book Antiqua"/>
                <a:cs typeface="Book Antiqua"/>
              </a:rPr>
              <a:t>now </a:t>
            </a:r>
            <a:r>
              <a:rPr sz="972" b="1" spc="15" dirty="0">
                <a:latin typeface="Book Antiqua"/>
                <a:cs typeface="Book Antiqua"/>
              </a:rPr>
              <a:t>and </a:t>
            </a:r>
            <a:r>
              <a:rPr sz="972" b="1" spc="19" dirty="0">
                <a:latin typeface="Book Antiqua"/>
                <a:cs typeface="Book Antiqua"/>
              </a:rPr>
              <a:t>we </a:t>
            </a:r>
            <a:r>
              <a:rPr sz="972" b="1" spc="15" dirty="0">
                <a:latin typeface="Book Antiqua"/>
                <a:cs typeface="Book Antiqua"/>
              </a:rPr>
              <a:t>can </a:t>
            </a:r>
            <a:r>
              <a:rPr sz="972" b="1" spc="10" dirty="0">
                <a:latin typeface="Book Antiqua"/>
                <a:cs typeface="Book Antiqua"/>
              </a:rPr>
              <a:t>not assign </a:t>
            </a:r>
            <a:r>
              <a:rPr sz="972" b="1" spc="15" dirty="0">
                <a:latin typeface="Book Antiqua"/>
                <a:cs typeface="Book Antiqua"/>
              </a:rPr>
              <a:t>new value </a:t>
            </a:r>
            <a:r>
              <a:rPr sz="972" b="1" spc="10" dirty="0">
                <a:latin typeface="Book Antiqua"/>
                <a:cs typeface="Book Antiqua"/>
              </a:rPr>
              <a:t>to constant  reference //of Vector </a:t>
            </a:r>
            <a:r>
              <a:rPr sz="972" b="1" spc="19" dirty="0">
                <a:latin typeface="Book Antiqua"/>
                <a:cs typeface="Book Antiqua"/>
              </a:rPr>
              <a:t>now we </a:t>
            </a:r>
            <a:r>
              <a:rPr sz="972" b="1" spc="15" dirty="0">
                <a:latin typeface="Book Antiqua"/>
                <a:cs typeface="Book Antiqua"/>
              </a:rPr>
              <a:t>have </a:t>
            </a:r>
            <a:r>
              <a:rPr sz="972" b="1" spc="10" dirty="0">
                <a:latin typeface="Book Antiqua"/>
                <a:cs typeface="Book Antiqua"/>
              </a:rPr>
              <a:t>to use insert function explicity written for </a:t>
            </a:r>
            <a:r>
              <a:rPr sz="972" b="1" spc="15" dirty="0">
                <a:latin typeface="Book Antiqua"/>
                <a:cs typeface="Book Antiqua"/>
              </a:rPr>
              <a:t>that  purpose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sv1.insert( </a:t>
            </a:r>
            <a:r>
              <a:rPr sz="972" b="1" spc="15" dirty="0">
                <a:latin typeface="Book Antiqua"/>
                <a:cs typeface="Book Antiqua"/>
              </a:rPr>
              <a:t>"Aamir", 0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dirty="0">
                <a:latin typeface="Book Antiqua"/>
                <a:cs typeface="Book Antiqua"/>
              </a:rPr>
              <a:t>);</a:t>
            </a:r>
            <a:endParaRPr sz="972">
              <a:latin typeface="Book Antiqua"/>
              <a:cs typeface="Book Antiqua"/>
            </a:endParaRPr>
          </a:p>
          <a:p>
            <a:pPr marL="477827" marR="2957709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sv1.insert( "Nasir", </a:t>
            </a:r>
            <a:r>
              <a:rPr sz="972" b="1" spc="15" dirty="0">
                <a:latin typeface="Book Antiqua"/>
                <a:cs typeface="Book Antiqua"/>
              </a:rPr>
              <a:t>1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Vector&lt; char*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sv2( sv1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Vector&lt; char* </a:t>
            </a:r>
            <a:r>
              <a:rPr sz="972" b="1" spc="19" dirty="0">
                <a:latin typeface="Book Antiqua"/>
                <a:cs typeface="Book Antiqua"/>
              </a:rPr>
              <a:t>&gt; </a:t>
            </a:r>
            <a:r>
              <a:rPr sz="972" b="1" spc="10" dirty="0">
                <a:latin typeface="Book Antiqua"/>
                <a:cs typeface="Book Antiqua"/>
              </a:rPr>
              <a:t>sv3( </a:t>
            </a:r>
            <a:r>
              <a:rPr sz="972" b="1" spc="15" dirty="0">
                <a:latin typeface="Book Antiqua"/>
                <a:cs typeface="Book Antiqua"/>
              </a:rPr>
              <a:t>2 </a:t>
            </a:r>
            <a:r>
              <a:rPr sz="972" b="1" dirty="0">
                <a:latin typeface="Book Antiqua"/>
                <a:cs typeface="Book Antiqua"/>
              </a:rPr>
              <a:t>);  </a:t>
            </a:r>
            <a:r>
              <a:rPr sz="972" b="1" spc="10" dirty="0">
                <a:latin typeface="Book Antiqua"/>
                <a:cs typeface="Book Antiqua"/>
              </a:rPr>
              <a:t>sv3 </a:t>
            </a:r>
            <a:r>
              <a:rPr sz="972" b="1" spc="19" dirty="0">
                <a:latin typeface="Book Antiqua"/>
                <a:cs typeface="Book Antiqua"/>
              </a:rPr>
              <a:t>=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sv1;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return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5172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3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8337" y="1352867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object 9"/>
          <p:cNvSpPr/>
          <p:nvPr/>
        </p:nvSpPr>
        <p:spPr>
          <a:xfrm>
            <a:off x="1511300" y="1349903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1508337" y="1532148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6462659" y="1349903"/>
            <a:ext cx="0" cy="185208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 txBox="1"/>
          <p:nvPr/>
        </p:nvSpPr>
        <p:spPr>
          <a:xfrm>
            <a:off x="1561924" y="1682784"/>
            <a:ext cx="4850606" cy="3200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solution of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that </a:t>
            </a:r>
            <a:r>
              <a:rPr sz="972" spc="15" dirty="0">
                <a:latin typeface="Book Antiqua"/>
                <a:cs typeface="Book Antiqua"/>
              </a:rPr>
              <a:t>Programmer must </a:t>
            </a:r>
            <a:r>
              <a:rPr sz="972" spc="5" dirty="0">
                <a:latin typeface="Book Antiqua"/>
                <a:cs typeface="Book Antiqua"/>
              </a:rPr>
              <a:t>explicitly </a:t>
            </a:r>
            <a:r>
              <a:rPr sz="972" spc="10" dirty="0">
                <a:latin typeface="Book Antiqua"/>
                <a:cs typeface="Book Antiqua"/>
              </a:rPr>
              <a:t>specify the class  </a:t>
            </a:r>
            <a:r>
              <a:rPr sz="972" spc="15" dirty="0">
                <a:latin typeface="Book Antiqua"/>
                <a:cs typeface="Book Antiqua"/>
              </a:rPr>
              <a:t>name when </a:t>
            </a:r>
            <a:r>
              <a:rPr sz="972" spc="10" dirty="0">
                <a:latin typeface="Book Antiqua"/>
                <a:cs typeface="Book Antiqua"/>
              </a:rPr>
              <a:t>calling </a:t>
            </a:r>
            <a:r>
              <a:rPr sz="972" spc="15" dirty="0">
                <a:latin typeface="Book Antiqua"/>
                <a:cs typeface="Book Antiqua"/>
              </a:rPr>
              <a:t>ambiguous</a:t>
            </a:r>
            <a:r>
              <a:rPr sz="972" spc="-4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function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301" y="2172600"/>
            <a:ext cx="4951853" cy="954557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/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AmphibiousVehicle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477827" marR="2572485">
              <a:lnSpc>
                <a:spcPct val="107200"/>
              </a:lnSpc>
            </a:pPr>
            <a:r>
              <a:rPr sz="972" spc="10" dirty="0">
                <a:latin typeface="Book Antiqua"/>
                <a:cs typeface="Book Antiqua"/>
              </a:rPr>
              <a:t>obj.LandVehicle::GetMaxLoad();  obj.WaterVehicle::GetMaxLoad();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1923" y="3451154"/>
            <a:ext cx="4851224" cy="958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0" dirty="0">
                <a:latin typeface="Book Antiqua"/>
                <a:cs typeface="Book Antiqua"/>
              </a:rPr>
              <a:t>Multiple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>
              <a:lnSpc>
                <a:spcPct val="107500"/>
              </a:lnSpc>
            </a:pPr>
            <a:r>
              <a:rPr sz="972" spc="15" dirty="0">
                <a:latin typeface="Book Antiqua"/>
                <a:cs typeface="Book Antiqua"/>
              </a:rPr>
              <a:t>The ambiguous </a:t>
            </a:r>
            <a:r>
              <a:rPr sz="972" spc="5" dirty="0">
                <a:latin typeface="Book Antiqua"/>
                <a:cs typeface="Book Antiqua"/>
              </a:rPr>
              <a:t>call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arise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dealing with multiple level of multiple  inheritance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0" dirty="0">
                <a:latin typeface="Book Antiqua"/>
                <a:cs typeface="Book Antiqua"/>
              </a:rPr>
              <a:t>Example: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16698" y="6426835"/>
            <a:ext cx="1603287" cy="691444"/>
          </a:xfrm>
          <a:custGeom>
            <a:avLst/>
            <a:gdLst/>
            <a:ahLst/>
            <a:cxnLst/>
            <a:rect l="l" t="t" r="r" b="b"/>
            <a:pathLst>
              <a:path w="1649095" h="711200">
                <a:moveTo>
                  <a:pt x="1648968" y="0"/>
                </a:moveTo>
                <a:lnTo>
                  <a:pt x="0" y="0"/>
                </a:lnTo>
                <a:lnTo>
                  <a:pt x="0" y="710945"/>
                </a:lnTo>
                <a:lnTo>
                  <a:pt x="1648968" y="710945"/>
                </a:lnTo>
                <a:lnTo>
                  <a:pt x="1648968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 txBox="1"/>
          <p:nvPr/>
        </p:nvSpPr>
        <p:spPr>
          <a:xfrm>
            <a:off x="3394004" y="6471037"/>
            <a:ext cx="1249539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Amphibious</a:t>
            </a:r>
            <a:r>
              <a:rPr sz="1069" spc="-39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4135" y="4678469"/>
            <a:ext cx="1047662" cy="190714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929" rIns="0" bIns="0" rtlCol="0">
            <a:spAutoFit/>
          </a:bodyPr>
          <a:lstStyle/>
          <a:p>
            <a:pPr marL="277806">
              <a:spcBef>
                <a:spcPts val="204"/>
              </a:spcBef>
            </a:pP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3547" y="6426835"/>
            <a:ext cx="1047662" cy="243858"/>
          </a:xfrm>
          <a:custGeom>
            <a:avLst/>
            <a:gdLst/>
            <a:ahLst/>
            <a:cxnLst/>
            <a:rect l="l" t="t" r="r" b="b"/>
            <a:pathLst>
              <a:path w="1077595" h="250825">
                <a:moveTo>
                  <a:pt x="1077468" y="0"/>
                </a:moveTo>
                <a:lnTo>
                  <a:pt x="0" y="0"/>
                </a:lnTo>
                <a:lnTo>
                  <a:pt x="0" y="250698"/>
                </a:lnTo>
                <a:lnTo>
                  <a:pt x="1077468" y="250698"/>
                </a:lnTo>
                <a:lnTo>
                  <a:pt x="1077468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 txBox="1"/>
          <p:nvPr/>
        </p:nvSpPr>
        <p:spPr>
          <a:xfrm>
            <a:off x="2113103" y="6470297"/>
            <a:ext cx="25003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Ca</a:t>
            </a:r>
            <a:r>
              <a:rPr sz="1069" spc="5" dirty="0">
                <a:latin typeface="Arial"/>
                <a:cs typeface="Arial"/>
              </a:rPr>
              <a:t>r</a:t>
            </a:r>
            <a:endParaRPr sz="106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65844" y="6426835"/>
            <a:ext cx="1047662" cy="243858"/>
          </a:xfrm>
          <a:custGeom>
            <a:avLst/>
            <a:gdLst/>
            <a:ahLst/>
            <a:cxnLst/>
            <a:rect l="l" t="t" r="r" b="b"/>
            <a:pathLst>
              <a:path w="1077595" h="250825">
                <a:moveTo>
                  <a:pt x="1077467" y="0"/>
                </a:moveTo>
                <a:lnTo>
                  <a:pt x="0" y="0"/>
                </a:lnTo>
                <a:lnTo>
                  <a:pt x="0" y="250698"/>
                </a:lnTo>
                <a:lnTo>
                  <a:pt x="1077467" y="250698"/>
                </a:lnTo>
                <a:lnTo>
                  <a:pt x="1077467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633543" y="6470297"/>
            <a:ext cx="3123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Bo</a:t>
            </a:r>
            <a:r>
              <a:rPr sz="1069" spc="19" dirty="0">
                <a:latin typeface="Arial"/>
                <a:cs typeface="Arial"/>
              </a:rPr>
              <a:t>a</a:t>
            </a:r>
            <a:r>
              <a:rPr sz="1069" spc="5" dirty="0">
                <a:latin typeface="Arial"/>
                <a:cs typeface="Arial"/>
              </a:rPr>
              <a:t>t</a:t>
            </a:r>
            <a:endParaRPr sz="106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99746" y="4962949"/>
            <a:ext cx="137054" cy="162983"/>
          </a:xfrm>
          <a:custGeom>
            <a:avLst/>
            <a:gdLst/>
            <a:ahLst/>
            <a:cxnLst/>
            <a:rect l="l" t="t" r="r" b="b"/>
            <a:pathLst>
              <a:path w="140970" h="167639">
                <a:moveTo>
                  <a:pt x="70104" y="0"/>
                </a:moveTo>
                <a:lnTo>
                  <a:pt x="0" y="167639"/>
                </a:lnTo>
                <a:lnTo>
                  <a:pt x="140970" y="167639"/>
                </a:lnTo>
                <a:lnTo>
                  <a:pt x="7010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696125" y="5139267"/>
          <a:ext cx="4652433" cy="695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3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396">
                <a:tc grid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91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 gridSpan="2"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Land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Vehicle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100" spc="10" dirty="0">
                          <a:latin typeface="Arial"/>
                          <a:cs typeface="Arial"/>
                        </a:rPr>
                        <a:t>Water</a:t>
                      </a:r>
                      <a:r>
                        <a:rPr sz="11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Vehicle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2533649" y="5938626"/>
            <a:ext cx="135819" cy="162983"/>
          </a:xfrm>
          <a:custGeom>
            <a:avLst/>
            <a:gdLst/>
            <a:ahLst/>
            <a:cxnLst/>
            <a:rect l="l" t="t" r="r" b="b"/>
            <a:pathLst>
              <a:path w="139700" h="167639">
                <a:moveTo>
                  <a:pt x="69342" y="0"/>
                </a:moveTo>
                <a:lnTo>
                  <a:pt x="0" y="167639"/>
                </a:lnTo>
                <a:lnTo>
                  <a:pt x="139446" y="167639"/>
                </a:lnTo>
                <a:lnTo>
                  <a:pt x="69342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237316" y="6114944"/>
            <a:ext cx="364243" cy="298803"/>
          </a:xfrm>
          <a:custGeom>
            <a:avLst/>
            <a:gdLst/>
            <a:ahLst/>
            <a:cxnLst/>
            <a:rect l="l" t="t" r="r" b="b"/>
            <a:pathLst>
              <a:path w="374650" h="307339">
                <a:moveTo>
                  <a:pt x="374142" y="0"/>
                </a:moveTo>
                <a:lnTo>
                  <a:pt x="374142" y="153161"/>
                </a:lnTo>
                <a:lnTo>
                  <a:pt x="0" y="153161"/>
                </a:lnTo>
                <a:lnTo>
                  <a:pt x="0" y="30708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2601066" y="6114944"/>
            <a:ext cx="1417461" cy="298803"/>
          </a:xfrm>
          <a:custGeom>
            <a:avLst/>
            <a:gdLst/>
            <a:ahLst/>
            <a:cxnLst/>
            <a:rect l="l" t="t" r="r" b="b"/>
            <a:pathLst>
              <a:path w="1457960" h="307339">
                <a:moveTo>
                  <a:pt x="0" y="0"/>
                </a:moveTo>
                <a:lnTo>
                  <a:pt x="0" y="153161"/>
                </a:lnTo>
                <a:lnTo>
                  <a:pt x="1457706" y="153161"/>
                </a:lnTo>
                <a:lnTo>
                  <a:pt x="1457706" y="307085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5288809" y="5946035"/>
            <a:ext cx="136437" cy="162366"/>
          </a:xfrm>
          <a:custGeom>
            <a:avLst/>
            <a:gdLst/>
            <a:ahLst/>
            <a:cxnLst/>
            <a:rect l="l" t="t" r="r" b="b"/>
            <a:pathLst>
              <a:path w="140335" h="167004">
                <a:moveTo>
                  <a:pt x="70104" y="0"/>
                </a:moveTo>
                <a:lnTo>
                  <a:pt x="0" y="166877"/>
                </a:lnTo>
                <a:lnTo>
                  <a:pt x="140208" y="166877"/>
                </a:lnTo>
                <a:lnTo>
                  <a:pt x="7010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018281" y="6121612"/>
            <a:ext cx="1339056" cy="292012"/>
          </a:xfrm>
          <a:custGeom>
            <a:avLst/>
            <a:gdLst/>
            <a:ahLst/>
            <a:cxnLst/>
            <a:rect l="l" t="t" r="r" b="b"/>
            <a:pathLst>
              <a:path w="1377314" h="300354">
                <a:moveTo>
                  <a:pt x="1376934" y="0"/>
                </a:moveTo>
                <a:lnTo>
                  <a:pt x="1376934" y="150113"/>
                </a:lnTo>
                <a:lnTo>
                  <a:pt x="0" y="150113"/>
                </a:lnTo>
                <a:lnTo>
                  <a:pt x="0" y="30022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/>
          <p:nvPr/>
        </p:nvSpPr>
        <p:spPr>
          <a:xfrm>
            <a:off x="5356965" y="6121612"/>
            <a:ext cx="432769" cy="292012"/>
          </a:xfrm>
          <a:custGeom>
            <a:avLst/>
            <a:gdLst/>
            <a:ahLst/>
            <a:cxnLst/>
            <a:rect l="l" t="t" r="r" b="b"/>
            <a:pathLst>
              <a:path w="445135" h="300354">
                <a:moveTo>
                  <a:pt x="0" y="0"/>
                </a:moveTo>
                <a:lnTo>
                  <a:pt x="0" y="150113"/>
                </a:lnTo>
                <a:lnTo>
                  <a:pt x="445007" y="150113"/>
                </a:lnTo>
                <a:lnTo>
                  <a:pt x="445007" y="300227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5039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4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4614016"/>
            <a:ext cx="5143853" cy="2815001"/>
          </a:xfrm>
          <a:prstGeom prst="rect">
            <a:avLst/>
          </a:prstGeom>
          <a:ln w="533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274"/>
              </a:lnSpc>
            </a:pPr>
            <a:r>
              <a:rPr sz="1069" spc="5" dirty="0">
                <a:latin typeface="Book Antiqua"/>
                <a:cs typeface="Book Antiqua"/>
              </a:rPr>
              <a:t>class</a:t>
            </a:r>
            <a:r>
              <a:rPr sz="1069" spc="-63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Vehicle{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public:</a:t>
            </a:r>
            <a:endParaRPr sz="1069">
              <a:latin typeface="Book Antiqua"/>
              <a:cs typeface="Book Antiqua"/>
            </a:endParaRPr>
          </a:p>
          <a:p>
            <a:pPr marL="478444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int</a:t>
            </a:r>
            <a:r>
              <a:rPr sz="1069" spc="-44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GetMaxLoad();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7"/>
              </a:spcBef>
            </a:pPr>
            <a:r>
              <a:rPr sz="1069" spc="10" dirty="0">
                <a:latin typeface="Book Antiqua"/>
                <a:cs typeface="Book Antiqua"/>
              </a:rPr>
              <a:t>class LandVehicle </a:t>
            </a:r>
            <a:r>
              <a:rPr sz="1069" spc="5" dirty="0">
                <a:latin typeface="Book Antiqua"/>
                <a:cs typeface="Book Antiqua"/>
              </a:rPr>
              <a:t>: </a:t>
            </a:r>
            <a:r>
              <a:rPr sz="1069" spc="10" dirty="0">
                <a:latin typeface="Book Antiqua"/>
                <a:cs typeface="Book Antiqua"/>
              </a:rPr>
              <a:t>public</a:t>
            </a:r>
            <a:r>
              <a:rPr sz="1069" spc="-1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Vehicle{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10" dirty="0">
                <a:latin typeface="Book Antiqua"/>
                <a:cs typeface="Book Antiqua"/>
              </a:rPr>
              <a:t>class WaterVehicle </a:t>
            </a:r>
            <a:r>
              <a:rPr sz="1069" spc="5" dirty="0">
                <a:latin typeface="Book Antiqua"/>
                <a:cs typeface="Book Antiqua"/>
              </a:rPr>
              <a:t>: </a:t>
            </a:r>
            <a:r>
              <a:rPr sz="1069" spc="10" dirty="0">
                <a:latin typeface="Book Antiqua"/>
                <a:cs typeface="Book Antiqua"/>
              </a:rPr>
              <a:t>public</a:t>
            </a:r>
            <a:r>
              <a:rPr sz="1069" spc="-15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Vehicle{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8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class </a:t>
            </a:r>
            <a:r>
              <a:rPr sz="1069" spc="10" dirty="0">
                <a:latin typeface="Book Antiqua"/>
                <a:cs typeface="Book Antiqua"/>
              </a:rPr>
              <a:t>AmphibiousVehicle: public LandVehicle, public WaterVehicle</a:t>
            </a:r>
            <a:r>
              <a:rPr sz="1069" spc="39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{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3"/>
              </a:spcBef>
            </a:pPr>
            <a:r>
              <a:rPr sz="1069" spc="5" dirty="0">
                <a:latin typeface="Book Antiqua"/>
                <a:cs typeface="Book Antiqua"/>
              </a:rPr>
              <a:t>};</a:t>
            </a:r>
            <a:endParaRPr sz="1069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215">
              <a:latin typeface="Times New Roman"/>
              <a:cs typeface="Times New Roman"/>
            </a:endParaRPr>
          </a:p>
          <a:p>
            <a:pPr marL="59882"/>
            <a:r>
              <a:rPr sz="1069" spc="10" dirty="0">
                <a:latin typeface="Book Antiqua"/>
                <a:cs typeface="Book Antiqua"/>
              </a:rPr>
              <a:t>int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main(){</a:t>
            </a:r>
            <a:endParaRPr sz="1069">
              <a:latin typeface="Book Antiqua"/>
              <a:cs typeface="Book Antiqua"/>
            </a:endParaRPr>
          </a:p>
          <a:p>
            <a:pPr marL="478444" marR="2450250">
              <a:lnSpc>
                <a:spcPct val="106400"/>
              </a:lnSpc>
              <a:tabLst>
                <a:tab pos="2150837" algn="l"/>
              </a:tabLst>
            </a:pPr>
            <a:r>
              <a:rPr sz="1069" spc="10" dirty="0">
                <a:latin typeface="Book Antiqua"/>
                <a:cs typeface="Book Antiqua"/>
              </a:rPr>
              <a:t>AmphibiousVehicle </a:t>
            </a:r>
            <a:r>
              <a:rPr sz="1069" spc="5" dirty="0">
                <a:latin typeface="Book Antiqua"/>
                <a:cs typeface="Book Antiqua"/>
              </a:rPr>
              <a:t>obj;  </a:t>
            </a:r>
            <a:r>
              <a:rPr sz="1069" spc="10" dirty="0">
                <a:latin typeface="Book Antiqua"/>
                <a:cs typeface="Book Antiqua"/>
              </a:rPr>
              <a:t>obj.GetMaxLoad();	</a:t>
            </a:r>
            <a:r>
              <a:rPr sz="1069" spc="15" dirty="0">
                <a:latin typeface="Book Antiqua"/>
                <a:cs typeface="Book Antiqua"/>
              </a:rPr>
              <a:t>//</a:t>
            </a:r>
            <a:r>
              <a:rPr sz="1069" spc="-78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Error </a:t>
            </a:r>
            <a:r>
              <a:rPr sz="1069" dirty="0">
                <a:latin typeface="Book Antiqua"/>
                <a:cs typeface="Book Antiqua"/>
              </a:rPr>
              <a:t> </a:t>
            </a:r>
            <a:r>
              <a:rPr sz="1069" spc="10" dirty="0">
                <a:latin typeface="Book Antiqua"/>
                <a:cs typeface="Book Antiqua"/>
              </a:rPr>
              <a:t>return</a:t>
            </a:r>
            <a:r>
              <a:rPr sz="1069" spc="-97" dirty="0">
                <a:latin typeface="Book Antiqua"/>
                <a:cs typeface="Book Antiqua"/>
              </a:rPr>
              <a:t> </a:t>
            </a:r>
            <a:r>
              <a:rPr sz="1069" spc="5" dirty="0">
                <a:latin typeface="Book Antiqua"/>
                <a:cs typeface="Book Antiqua"/>
              </a:rPr>
              <a:t>0;</a:t>
            </a:r>
            <a:endParaRPr sz="1069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1069" spc="5" dirty="0">
                <a:latin typeface="Book Antiqua"/>
                <a:cs typeface="Book Antiqua"/>
              </a:rPr>
              <a:t>}</a:t>
            </a:r>
            <a:endParaRPr sz="1069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52" y="7716132"/>
            <a:ext cx="4851224" cy="480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 algn="just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the reason that object of </a:t>
            </a:r>
            <a:r>
              <a:rPr sz="972" spc="15" dirty="0">
                <a:latin typeface="Book Antiqua"/>
                <a:cs typeface="Book Antiqua"/>
              </a:rPr>
              <a:t>AmphibiousVehicle </a:t>
            </a:r>
            <a:r>
              <a:rPr sz="972" spc="10" dirty="0">
                <a:latin typeface="Book Antiqua"/>
                <a:cs typeface="Book Antiqua"/>
              </a:rPr>
              <a:t>class has </a:t>
            </a:r>
            <a:r>
              <a:rPr sz="972" spc="15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implicit  Vehicle class objects </a:t>
            </a:r>
            <a:r>
              <a:rPr sz="972" spc="15" dirty="0">
                <a:latin typeface="Book Antiqua"/>
                <a:cs typeface="Book Antiqua"/>
              </a:rPr>
              <a:t>one </a:t>
            </a:r>
            <a:r>
              <a:rPr sz="972" spc="10" dirty="0">
                <a:latin typeface="Book Antiqua"/>
                <a:cs typeface="Book Antiqua"/>
              </a:rPr>
              <a:t>with respect to </a:t>
            </a:r>
            <a:r>
              <a:rPr sz="972" spc="15" dirty="0">
                <a:latin typeface="Book Antiqua"/>
                <a:cs typeface="Book Antiqua"/>
              </a:rPr>
              <a:t>LandVehicle </a:t>
            </a:r>
            <a:r>
              <a:rPr sz="972" spc="19" dirty="0">
                <a:latin typeface="Book Antiqua"/>
                <a:cs typeface="Book Antiqua"/>
              </a:rPr>
              <a:t>and </a:t>
            </a:r>
            <a:r>
              <a:rPr sz="972" spc="10" dirty="0">
                <a:latin typeface="Book Antiqua"/>
                <a:cs typeface="Book Antiqua"/>
              </a:rPr>
              <a:t>one with respect </a:t>
            </a:r>
            <a:r>
              <a:rPr sz="972" spc="5" dirty="0">
                <a:latin typeface="Book Antiqua"/>
                <a:cs typeface="Book Antiqua"/>
              </a:rPr>
              <a:t>to  </a:t>
            </a:r>
            <a:r>
              <a:rPr sz="972" spc="10" dirty="0">
                <a:latin typeface="Book Antiqua"/>
                <a:cs typeface="Book Antiqua"/>
              </a:rPr>
              <a:t>WaterVehicle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class,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8486" y="3262736"/>
            <a:ext cx="1433513" cy="666133"/>
          </a:xfrm>
          <a:custGeom>
            <a:avLst/>
            <a:gdLst/>
            <a:ahLst/>
            <a:cxnLst/>
            <a:rect l="l" t="t" r="r" b="b"/>
            <a:pathLst>
              <a:path w="1474470" h="685164">
                <a:moveTo>
                  <a:pt x="1474470" y="0"/>
                </a:moveTo>
                <a:lnTo>
                  <a:pt x="0" y="0"/>
                </a:lnTo>
                <a:lnTo>
                  <a:pt x="0" y="685038"/>
                </a:lnTo>
                <a:lnTo>
                  <a:pt x="1474470" y="685038"/>
                </a:lnTo>
                <a:lnTo>
                  <a:pt x="147447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 txBox="1"/>
          <p:nvPr/>
        </p:nvSpPr>
        <p:spPr>
          <a:xfrm>
            <a:off x="2800597" y="3306938"/>
            <a:ext cx="124830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Amphibious</a:t>
            </a:r>
            <a:r>
              <a:rPr sz="1069" spc="-6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4614" y="2440410"/>
            <a:ext cx="1639711" cy="235215"/>
          </a:xfrm>
          <a:custGeom>
            <a:avLst/>
            <a:gdLst/>
            <a:ahLst/>
            <a:cxnLst/>
            <a:rect l="l" t="t" r="r" b="b"/>
            <a:pathLst>
              <a:path w="1686560" h="241935">
                <a:moveTo>
                  <a:pt x="1686306" y="0"/>
                </a:moveTo>
                <a:lnTo>
                  <a:pt x="0" y="0"/>
                </a:lnTo>
                <a:lnTo>
                  <a:pt x="0" y="241553"/>
                </a:lnTo>
                <a:lnTo>
                  <a:pt x="1686306" y="241553"/>
                </a:lnTo>
                <a:lnTo>
                  <a:pt x="168630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 txBox="1"/>
          <p:nvPr/>
        </p:nvSpPr>
        <p:spPr>
          <a:xfrm>
            <a:off x="1769357" y="2483132"/>
            <a:ext cx="83035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Land</a:t>
            </a:r>
            <a:r>
              <a:rPr sz="1069" spc="-68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2326" y="2440410"/>
            <a:ext cx="1685396" cy="235215"/>
          </a:xfrm>
          <a:custGeom>
            <a:avLst/>
            <a:gdLst/>
            <a:ahLst/>
            <a:cxnLst/>
            <a:rect l="l" t="t" r="r" b="b"/>
            <a:pathLst>
              <a:path w="1733550" h="241935">
                <a:moveTo>
                  <a:pt x="1733550" y="0"/>
                </a:moveTo>
                <a:lnTo>
                  <a:pt x="0" y="0"/>
                </a:lnTo>
                <a:lnTo>
                  <a:pt x="0" y="241553"/>
                </a:lnTo>
                <a:lnTo>
                  <a:pt x="1733550" y="241553"/>
                </a:lnTo>
                <a:lnTo>
                  <a:pt x="173355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4188919" y="2483132"/>
            <a:ext cx="892704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Water</a:t>
            </a:r>
            <a:r>
              <a:rPr sz="1069" spc="-5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3918" y="1558819"/>
            <a:ext cx="936536" cy="190714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929" rIns="0" bIns="0" rtlCol="0">
            <a:spAutoFit/>
          </a:bodyPr>
          <a:lstStyle/>
          <a:p>
            <a:pPr marL="221628">
              <a:spcBef>
                <a:spcPts val="204"/>
              </a:spcBef>
            </a:pP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64614" y="3262736"/>
            <a:ext cx="936536" cy="235215"/>
          </a:xfrm>
          <a:custGeom>
            <a:avLst/>
            <a:gdLst/>
            <a:ahLst/>
            <a:cxnLst/>
            <a:rect l="l" t="t" r="r" b="b"/>
            <a:pathLst>
              <a:path w="963294" h="241935">
                <a:moveTo>
                  <a:pt x="963168" y="0"/>
                </a:moveTo>
                <a:lnTo>
                  <a:pt x="0" y="0"/>
                </a:lnTo>
                <a:lnTo>
                  <a:pt x="0" y="241553"/>
                </a:lnTo>
                <a:lnTo>
                  <a:pt x="963168" y="241553"/>
                </a:lnTo>
                <a:lnTo>
                  <a:pt x="963168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 txBox="1"/>
          <p:nvPr/>
        </p:nvSpPr>
        <p:spPr>
          <a:xfrm>
            <a:off x="1708609" y="3306197"/>
            <a:ext cx="250031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Ca</a:t>
            </a:r>
            <a:r>
              <a:rPr sz="1069" spc="5" dirty="0">
                <a:latin typeface="Arial"/>
                <a:cs typeface="Arial"/>
              </a:rPr>
              <a:t>r</a:t>
            </a:r>
            <a:endParaRPr sz="1069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41307" y="3262736"/>
            <a:ext cx="936536" cy="235215"/>
          </a:xfrm>
          <a:custGeom>
            <a:avLst/>
            <a:gdLst/>
            <a:ahLst/>
            <a:cxnLst/>
            <a:rect l="l" t="t" r="r" b="b"/>
            <a:pathLst>
              <a:path w="963295" h="241935">
                <a:moveTo>
                  <a:pt x="963168" y="0"/>
                </a:moveTo>
                <a:lnTo>
                  <a:pt x="0" y="0"/>
                </a:lnTo>
                <a:lnTo>
                  <a:pt x="0" y="241553"/>
                </a:lnTo>
                <a:lnTo>
                  <a:pt x="963168" y="241553"/>
                </a:lnTo>
                <a:lnTo>
                  <a:pt x="963168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4853445" y="3306197"/>
            <a:ext cx="312385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0" dirty="0">
                <a:latin typeface="Arial"/>
                <a:cs typeface="Arial"/>
              </a:rPr>
              <a:t>B</a:t>
            </a:r>
            <a:r>
              <a:rPr sz="1069" spc="19" dirty="0">
                <a:latin typeface="Arial"/>
                <a:cs typeface="Arial"/>
              </a:rPr>
              <a:t>o</a:t>
            </a:r>
            <a:r>
              <a:rPr sz="1069" spc="5" dirty="0">
                <a:latin typeface="Arial"/>
                <a:cs typeface="Arial"/>
              </a:rPr>
              <a:t>at</a:t>
            </a:r>
            <a:endParaRPr sz="1069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24710" y="1813666"/>
            <a:ext cx="122238" cy="156810"/>
          </a:xfrm>
          <a:custGeom>
            <a:avLst/>
            <a:gdLst/>
            <a:ahLst/>
            <a:cxnLst/>
            <a:rect l="l" t="t" r="r" b="b"/>
            <a:pathLst>
              <a:path w="125730" h="161290">
                <a:moveTo>
                  <a:pt x="63245" y="0"/>
                </a:moveTo>
                <a:lnTo>
                  <a:pt x="0" y="160781"/>
                </a:lnTo>
                <a:lnTo>
                  <a:pt x="125729" y="160781"/>
                </a:lnTo>
                <a:lnTo>
                  <a:pt x="63245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2183977" y="1983316"/>
            <a:ext cx="1852" cy="443883"/>
          </a:xfrm>
          <a:custGeom>
            <a:avLst/>
            <a:gdLst/>
            <a:ahLst/>
            <a:cxnLst/>
            <a:rect l="l" t="t" r="r" b="b"/>
            <a:pathLst>
              <a:path w="1905" h="456564">
                <a:moveTo>
                  <a:pt x="762" y="0"/>
                </a:moveTo>
                <a:lnTo>
                  <a:pt x="762" y="4564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2098040" y="2707851"/>
            <a:ext cx="121620" cy="157427"/>
          </a:xfrm>
          <a:custGeom>
            <a:avLst/>
            <a:gdLst/>
            <a:ahLst/>
            <a:cxnLst/>
            <a:rect l="l" t="t" r="r" b="b"/>
            <a:pathLst>
              <a:path w="125094" h="161925">
                <a:moveTo>
                  <a:pt x="62484" y="0"/>
                </a:moveTo>
                <a:lnTo>
                  <a:pt x="0" y="161544"/>
                </a:lnTo>
                <a:lnTo>
                  <a:pt x="124968" y="161544"/>
                </a:lnTo>
                <a:lnTo>
                  <a:pt x="62484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4" name="object 24"/>
          <p:cNvSpPr/>
          <p:nvPr/>
        </p:nvSpPr>
        <p:spPr>
          <a:xfrm>
            <a:off x="1832822" y="2877503"/>
            <a:ext cx="327201" cy="372269"/>
          </a:xfrm>
          <a:custGeom>
            <a:avLst/>
            <a:gdLst/>
            <a:ahLst/>
            <a:cxnLst/>
            <a:rect l="l" t="t" r="r" b="b"/>
            <a:pathLst>
              <a:path w="336550" h="382905">
                <a:moveTo>
                  <a:pt x="336042" y="0"/>
                </a:moveTo>
                <a:lnTo>
                  <a:pt x="336042" y="191262"/>
                </a:lnTo>
                <a:lnTo>
                  <a:pt x="0" y="191262"/>
                </a:lnTo>
                <a:lnTo>
                  <a:pt x="0" y="382524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5" name="object 25"/>
          <p:cNvSpPr/>
          <p:nvPr/>
        </p:nvSpPr>
        <p:spPr>
          <a:xfrm>
            <a:off x="2159529" y="2877503"/>
            <a:ext cx="1266208" cy="372269"/>
          </a:xfrm>
          <a:custGeom>
            <a:avLst/>
            <a:gdLst/>
            <a:ahLst/>
            <a:cxnLst/>
            <a:rect l="l" t="t" r="r" b="b"/>
            <a:pathLst>
              <a:path w="1302385" h="382905">
                <a:moveTo>
                  <a:pt x="0" y="0"/>
                </a:moveTo>
                <a:lnTo>
                  <a:pt x="0" y="191262"/>
                </a:lnTo>
                <a:lnTo>
                  <a:pt x="1302258" y="191262"/>
                </a:lnTo>
                <a:lnTo>
                  <a:pt x="1302258" y="382524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6" name="object 26"/>
          <p:cNvSpPr/>
          <p:nvPr/>
        </p:nvSpPr>
        <p:spPr>
          <a:xfrm>
            <a:off x="4561311" y="2714519"/>
            <a:ext cx="122238" cy="156810"/>
          </a:xfrm>
          <a:custGeom>
            <a:avLst/>
            <a:gdLst/>
            <a:ahLst/>
            <a:cxnLst/>
            <a:rect l="l" t="t" r="r" b="b"/>
            <a:pathLst>
              <a:path w="125729" h="161289">
                <a:moveTo>
                  <a:pt x="62483" y="0"/>
                </a:moveTo>
                <a:lnTo>
                  <a:pt x="0" y="160781"/>
                </a:lnTo>
                <a:lnTo>
                  <a:pt x="125729" y="160781"/>
                </a:lnTo>
                <a:lnTo>
                  <a:pt x="62483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7" name="object 27"/>
          <p:cNvSpPr/>
          <p:nvPr/>
        </p:nvSpPr>
        <p:spPr>
          <a:xfrm>
            <a:off x="3425613" y="2884169"/>
            <a:ext cx="1196446" cy="365478"/>
          </a:xfrm>
          <a:custGeom>
            <a:avLst/>
            <a:gdLst/>
            <a:ahLst/>
            <a:cxnLst/>
            <a:rect l="l" t="t" r="r" b="b"/>
            <a:pathLst>
              <a:path w="1230629" h="375919">
                <a:moveTo>
                  <a:pt x="1230629" y="0"/>
                </a:moveTo>
                <a:lnTo>
                  <a:pt x="1230629" y="187452"/>
                </a:lnTo>
                <a:lnTo>
                  <a:pt x="0" y="187452"/>
                </a:lnTo>
                <a:lnTo>
                  <a:pt x="0" y="375666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8" name="object 28"/>
          <p:cNvSpPr/>
          <p:nvPr/>
        </p:nvSpPr>
        <p:spPr>
          <a:xfrm>
            <a:off x="4622058" y="2884169"/>
            <a:ext cx="387703" cy="365478"/>
          </a:xfrm>
          <a:custGeom>
            <a:avLst/>
            <a:gdLst/>
            <a:ahLst/>
            <a:cxnLst/>
            <a:rect l="l" t="t" r="r" b="b"/>
            <a:pathLst>
              <a:path w="398779" h="375919">
                <a:moveTo>
                  <a:pt x="0" y="0"/>
                </a:moveTo>
                <a:lnTo>
                  <a:pt x="0" y="187452"/>
                </a:lnTo>
                <a:lnTo>
                  <a:pt x="398526" y="187452"/>
                </a:lnTo>
                <a:lnTo>
                  <a:pt x="398526" y="375666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9" name="object 29"/>
          <p:cNvSpPr txBox="1"/>
          <p:nvPr/>
        </p:nvSpPr>
        <p:spPr>
          <a:xfrm>
            <a:off x="4173855" y="1569190"/>
            <a:ext cx="937154" cy="190090"/>
          </a:xfrm>
          <a:prstGeom prst="rect">
            <a:avLst/>
          </a:prstGeom>
          <a:ln w="35839">
            <a:solidFill>
              <a:srgbClr val="000000"/>
            </a:solidFill>
          </a:ln>
        </p:spPr>
        <p:txBody>
          <a:bodyPr vert="horz" wrap="square" lIns="0" tIns="25311" rIns="0" bIns="0" rtlCol="0">
            <a:spAutoFit/>
          </a:bodyPr>
          <a:lstStyle/>
          <a:p>
            <a:pPr marL="221628">
              <a:spcBef>
                <a:spcPts val="198"/>
              </a:spcBef>
            </a:pPr>
            <a:r>
              <a:rPr sz="1069" spc="10" dirty="0">
                <a:latin typeface="Arial"/>
                <a:cs typeface="Arial"/>
              </a:rPr>
              <a:t>Vehicle</a:t>
            </a:r>
            <a:endParaRPr sz="106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4646" y="1823296"/>
            <a:ext cx="122238" cy="157427"/>
          </a:xfrm>
          <a:custGeom>
            <a:avLst/>
            <a:gdLst/>
            <a:ahLst/>
            <a:cxnLst/>
            <a:rect l="l" t="t" r="r" b="b"/>
            <a:pathLst>
              <a:path w="125729" h="161925">
                <a:moveTo>
                  <a:pt x="63246" y="0"/>
                </a:moveTo>
                <a:lnTo>
                  <a:pt x="0" y="161544"/>
                </a:lnTo>
                <a:lnTo>
                  <a:pt x="125729" y="161544"/>
                </a:lnTo>
                <a:lnTo>
                  <a:pt x="6324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31" name="object 31"/>
          <p:cNvSpPr/>
          <p:nvPr/>
        </p:nvSpPr>
        <p:spPr>
          <a:xfrm>
            <a:off x="4634653" y="1992947"/>
            <a:ext cx="1852" cy="434622"/>
          </a:xfrm>
          <a:custGeom>
            <a:avLst/>
            <a:gdLst/>
            <a:ahLst/>
            <a:cxnLst/>
            <a:rect l="l" t="t" r="r" b="b"/>
            <a:pathLst>
              <a:path w="1904" h="447039">
                <a:moveTo>
                  <a:pt x="762" y="0"/>
                </a:moveTo>
                <a:lnTo>
                  <a:pt x="762" y="446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111257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5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4215682"/>
            <a:ext cx="4851224" cy="3057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call to </a:t>
            </a:r>
            <a:r>
              <a:rPr sz="972" spc="15" dirty="0">
                <a:latin typeface="Book Antiqua"/>
                <a:cs typeface="Book Antiqua"/>
              </a:rPr>
              <a:t>GetMaxLoad method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made, compiler </a:t>
            </a:r>
            <a:r>
              <a:rPr sz="972" spc="10" dirty="0">
                <a:latin typeface="Book Antiqua"/>
                <a:cs typeface="Book Antiqua"/>
              </a:rPr>
              <a:t>gets confused </a:t>
            </a:r>
            <a:r>
              <a:rPr sz="972" spc="15" dirty="0">
                <a:latin typeface="Book Antiqua"/>
                <a:cs typeface="Book Antiqua"/>
              </a:rPr>
              <a:t>which copy of 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method should </a:t>
            </a:r>
            <a:r>
              <a:rPr sz="972" spc="10" dirty="0">
                <a:latin typeface="Book Antiqua"/>
                <a:cs typeface="Book Antiqua"/>
              </a:rPr>
              <a:t>be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called.</a:t>
            </a:r>
            <a:endParaRPr sz="972">
              <a:latin typeface="Book Antiqua"/>
              <a:cs typeface="Book Antiqua"/>
            </a:endParaRPr>
          </a:p>
          <a:p>
            <a:pPr marL="12347" marR="5556">
              <a:lnSpc>
                <a:spcPct val="107000"/>
              </a:lnSpc>
              <a:spcBef>
                <a:spcPts val="5"/>
              </a:spcBef>
            </a:pPr>
            <a:r>
              <a:rPr sz="972" spc="15" dirty="0">
                <a:latin typeface="Book Antiqua"/>
                <a:cs typeface="Book Antiqua"/>
              </a:rPr>
              <a:t>When we </a:t>
            </a:r>
            <a:r>
              <a:rPr sz="972" spc="10" dirty="0">
                <a:latin typeface="Book Antiqua"/>
                <a:cs typeface="Book Antiqua"/>
              </a:rPr>
              <a:t>try to </a:t>
            </a:r>
            <a:r>
              <a:rPr sz="972" spc="15" dirty="0">
                <a:latin typeface="Book Antiqua"/>
                <a:cs typeface="Book Antiqua"/>
              </a:rPr>
              <a:t>remove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mentioning that this </a:t>
            </a:r>
            <a:r>
              <a:rPr sz="972" spc="15" dirty="0">
                <a:latin typeface="Book Antiqua"/>
                <a:cs typeface="Book Antiqua"/>
              </a:rPr>
              <a:t>method </a:t>
            </a:r>
            <a:r>
              <a:rPr sz="972" spc="10" dirty="0">
                <a:latin typeface="Book Antiqua"/>
                <a:cs typeface="Book Antiqua"/>
              </a:rPr>
              <a:t>belongs to Vehicle  class as </a:t>
            </a:r>
            <a:r>
              <a:rPr sz="972" spc="15" dirty="0">
                <a:latin typeface="Book Antiqua"/>
                <a:cs typeface="Book Antiqua"/>
              </a:rPr>
              <a:t>shown </a:t>
            </a:r>
            <a:r>
              <a:rPr sz="972" spc="10" dirty="0">
                <a:latin typeface="Book Antiqua"/>
                <a:cs typeface="Book Antiqua"/>
              </a:rPr>
              <a:t>below; </a:t>
            </a:r>
            <a:r>
              <a:rPr sz="972" spc="5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remained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5" dirty="0">
                <a:latin typeface="Book Antiqua"/>
                <a:cs typeface="Book Antiqua"/>
              </a:rPr>
              <a:t>it is </a:t>
            </a:r>
            <a:r>
              <a:rPr sz="972" spc="19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above mentioned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fact.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AmphibiousVehicle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obj;</a:t>
            </a:r>
            <a:endParaRPr sz="972">
              <a:latin typeface="Book Antiqua"/>
              <a:cs typeface="Book Antiqua"/>
            </a:endParaRPr>
          </a:p>
          <a:p>
            <a:pPr marL="429673" marR="2350240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obj.Vehicle::GetMaxLoad(); //Error  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5" dirty="0">
                <a:latin typeface="Book Antiqua"/>
                <a:cs typeface="Book Antiqua"/>
              </a:rPr>
              <a:t>The reason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that Vehicle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accessible through </a:t>
            </a:r>
            <a:r>
              <a:rPr sz="972" spc="19" dirty="0">
                <a:latin typeface="Book Antiqua"/>
                <a:cs typeface="Book Antiqua"/>
              </a:rPr>
              <a:t>two </a:t>
            </a:r>
            <a:r>
              <a:rPr sz="972" spc="10" dirty="0">
                <a:latin typeface="Book Antiqua"/>
                <a:cs typeface="Book Antiqua"/>
              </a:rPr>
              <a:t>paths, </a:t>
            </a:r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5" dirty="0">
                <a:latin typeface="Book Antiqua"/>
                <a:cs typeface="Book Antiqua"/>
              </a:rPr>
              <a:t>can </a:t>
            </a:r>
            <a:r>
              <a:rPr sz="972" spc="10" dirty="0">
                <a:latin typeface="Book Antiqua"/>
                <a:cs typeface="Book Antiqua"/>
              </a:rPr>
              <a:t>avoid </a:t>
            </a:r>
            <a:r>
              <a:rPr sz="972" spc="5" dirty="0">
                <a:latin typeface="Book Antiqua"/>
                <a:cs typeface="Book Antiqua"/>
              </a:rPr>
              <a:t>this  </a:t>
            </a:r>
            <a:r>
              <a:rPr sz="972" spc="10" dirty="0">
                <a:latin typeface="Book Antiqua"/>
                <a:cs typeface="Book Antiqua"/>
              </a:rPr>
              <a:t>error </a:t>
            </a:r>
            <a:r>
              <a:rPr sz="972" spc="15" dirty="0">
                <a:latin typeface="Book Antiqua"/>
                <a:cs typeface="Book Antiqua"/>
              </a:rPr>
              <a:t>by </a:t>
            </a:r>
            <a:r>
              <a:rPr sz="972" spc="10" dirty="0">
                <a:latin typeface="Book Antiqua"/>
                <a:cs typeface="Book Antiqua"/>
              </a:rPr>
              <a:t>explicity mentioning the </a:t>
            </a:r>
            <a:r>
              <a:rPr sz="972" spc="15" dirty="0">
                <a:latin typeface="Book Antiqua"/>
                <a:cs typeface="Book Antiqua"/>
              </a:rPr>
              <a:t>name </a:t>
            </a:r>
            <a:r>
              <a:rPr sz="972" spc="10" dirty="0">
                <a:latin typeface="Book Antiqua"/>
                <a:cs typeface="Book Antiqua"/>
              </a:rPr>
              <a:t>of intermediate base class LandVehicle </a:t>
            </a:r>
            <a:r>
              <a:rPr sz="972" spc="15" dirty="0">
                <a:latin typeface="Book Antiqua"/>
                <a:cs typeface="Book Antiqua"/>
              </a:rPr>
              <a:t>or  WaterVehicle </a:t>
            </a:r>
            <a:r>
              <a:rPr sz="972" spc="10" dirty="0">
                <a:latin typeface="Book Antiqua"/>
                <a:cs typeface="Book Antiqua"/>
              </a:rPr>
              <a:t>with respect to </a:t>
            </a:r>
            <a:r>
              <a:rPr sz="972" spc="15" dirty="0">
                <a:latin typeface="Book Antiqua"/>
                <a:cs typeface="Book Antiqua"/>
              </a:rPr>
              <a:t>which we want </a:t>
            </a:r>
            <a:r>
              <a:rPr sz="972" spc="10" dirty="0">
                <a:latin typeface="Book Antiqua"/>
                <a:cs typeface="Book Antiqua"/>
              </a:rPr>
              <a:t>to call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5" dirty="0">
                <a:latin typeface="Book Antiqua"/>
                <a:cs typeface="Book Antiqua"/>
              </a:rPr>
              <a:t>GogMaxLoad </a:t>
            </a:r>
            <a:r>
              <a:rPr sz="972" spc="10" dirty="0">
                <a:latin typeface="Book Antiqua"/>
                <a:cs typeface="Book Antiqua"/>
              </a:rPr>
              <a:t>method as 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1300" y="7236936"/>
            <a:ext cx="5143853" cy="959379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882">
              <a:lnSpc>
                <a:spcPts val="1167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main(){</a:t>
            </a:r>
            <a:endParaRPr sz="972">
              <a:latin typeface="Book Antiqua"/>
              <a:cs typeface="Book Antiqua"/>
            </a:endParaRPr>
          </a:p>
          <a:p>
            <a:pPr marL="477209" marR="2763863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AmphibiousVehicle obj;  obj.LandVehicle::GetMaxLoad();  obj.WaterVehicle::GetMaxLoad();</a:t>
            </a:r>
            <a:endParaRPr sz="972">
              <a:latin typeface="Book Antiqua"/>
              <a:cs typeface="Book Antiqua"/>
            </a:endParaRPr>
          </a:p>
          <a:p>
            <a:pPr marL="477209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return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0;</a:t>
            </a:r>
            <a:endParaRPr sz="972">
              <a:latin typeface="Book Antiqua"/>
              <a:cs typeface="Book Antiqua"/>
            </a:endParaRPr>
          </a:p>
          <a:p>
            <a:pPr marL="59882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1924" y="8346581"/>
            <a:ext cx="4850606" cy="9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4939">
              <a:lnSpc>
                <a:spcPct val="107000"/>
              </a:lnSpc>
            </a:pPr>
            <a:r>
              <a:rPr sz="972" spc="15" dirty="0">
                <a:latin typeface="Book Antiqua"/>
                <a:cs typeface="Book Antiqua"/>
              </a:rPr>
              <a:t>Due </a:t>
            </a:r>
            <a:r>
              <a:rPr sz="972" spc="10" dirty="0">
                <a:latin typeface="Book Antiqua"/>
                <a:cs typeface="Book Antiqua"/>
              </a:rPr>
              <a:t>to the </a:t>
            </a:r>
            <a:r>
              <a:rPr sz="972" spc="15" dirty="0">
                <a:latin typeface="Book Antiqua"/>
                <a:cs typeface="Book Antiqua"/>
              </a:rPr>
              <a:t>same reason </a:t>
            </a:r>
            <a:r>
              <a:rPr sz="972" spc="10" dirty="0">
                <a:latin typeface="Book Antiqua"/>
                <a:cs typeface="Book Antiqua"/>
              </a:rPr>
              <a:t>as </a:t>
            </a:r>
            <a:r>
              <a:rPr sz="972" spc="15" dirty="0">
                <a:latin typeface="Book Antiqua"/>
                <a:cs typeface="Book Antiqua"/>
              </a:rPr>
              <a:t>mentioned above </a:t>
            </a:r>
            <a:r>
              <a:rPr sz="972" spc="10" dirty="0">
                <a:latin typeface="Book Antiqua"/>
                <a:cs typeface="Book Antiqua"/>
              </a:rPr>
              <a:t>Data </a:t>
            </a:r>
            <a:r>
              <a:rPr sz="972" spc="15" dirty="0">
                <a:latin typeface="Book Antiqua"/>
                <a:cs typeface="Book Antiqua"/>
              </a:rPr>
              <a:t>member must </a:t>
            </a:r>
            <a:r>
              <a:rPr sz="972" spc="10" dirty="0">
                <a:latin typeface="Book Antiqua"/>
                <a:cs typeface="Book Antiqua"/>
              </a:rPr>
              <a:t>be used with </a:t>
            </a:r>
            <a:r>
              <a:rPr sz="972" spc="15" dirty="0">
                <a:latin typeface="Book Antiqua"/>
                <a:cs typeface="Book Antiqua"/>
              </a:rPr>
              <a:t>care  when dealing with more than </a:t>
            </a:r>
            <a:r>
              <a:rPr sz="972" spc="10" dirty="0">
                <a:latin typeface="Book Antiqua"/>
                <a:cs typeface="Book Antiqua"/>
              </a:rPr>
              <a:t>one level </a:t>
            </a:r>
            <a:r>
              <a:rPr sz="972" spc="15" dirty="0">
                <a:latin typeface="Book Antiqua"/>
                <a:cs typeface="Book Antiqua"/>
              </a:rPr>
              <a:t>on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inheritance.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1069">
              <a:latin typeface="Times New Roman"/>
              <a:cs typeface="Times New Roman"/>
            </a:endParaRPr>
          </a:p>
          <a:p>
            <a:pPr marL="12347" marR="4070168">
              <a:lnSpc>
                <a:spcPct val="109000"/>
              </a:lnSpc>
            </a:pPr>
            <a:r>
              <a:rPr sz="972" spc="10" dirty="0">
                <a:latin typeface="Book Antiqua"/>
                <a:cs typeface="Book Antiqua"/>
              </a:rPr>
              <a:t>Example  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Vehicle{  protected: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8337" y="8995304"/>
            <a:ext cx="4957410" cy="0"/>
          </a:xfrm>
          <a:custGeom>
            <a:avLst/>
            <a:gdLst/>
            <a:ahLst/>
            <a:cxnLst/>
            <a:rect l="l" t="t" r="r" b="b"/>
            <a:pathLst>
              <a:path w="5099050">
                <a:moveTo>
                  <a:pt x="0" y="0"/>
                </a:moveTo>
                <a:lnTo>
                  <a:pt x="509854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2" name="object 12"/>
          <p:cNvSpPr/>
          <p:nvPr/>
        </p:nvSpPr>
        <p:spPr>
          <a:xfrm>
            <a:off x="1511300" y="8992341"/>
            <a:ext cx="0" cy="329671"/>
          </a:xfrm>
          <a:custGeom>
            <a:avLst/>
            <a:gdLst/>
            <a:ahLst/>
            <a:cxnLst/>
            <a:rect l="l" t="t" r="r" b="b"/>
            <a:pathLst>
              <a:path h="339090">
                <a:moveTo>
                  <a:pt x="0" y="0"/>
                </a:moveTo>
                <a:lnTo>
                  <a:pt x="0" y="33909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3" name="object 13"/>
          <p:cNvSpPr/>
          <p:nvPr/>
        </p:nvSpPr>
        <p:spPr>
          <a:xfrm>
            <a:off x="1508337" y="9319419"/>
            <a:ext cx="4951853" cy="0"/>
          </a:xfrm>
          <a:custGeom>
            <a:avLst/>
            <a:gdLst/>
            <a:ahLst/>
            <a:cxnLst/>
            <a:rect l="l" t="t" r="r" b="b"/>
            <a:pathLst>
              <a:path w="5093334">
                <a:moveTo>
                  <a:pt x="0" y="0"/>
                </a:moveTo>
                <a:lnTo>
                  <a:pt x="5093208" y="0"/>
                </a:lnTo>
              </a:path>
            </a:pathLst>
          </a:custGeom>
          <a:ln w="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/>
          <p:nvPr/>
        </p:nvSpPr>
        <p:spPr>
          <a:xfrm>
            <a:off x="6462659" y="8992341"/>
            <a:ext cx="0" cy="329671"/>
          </a:xfrm>
          <a:custGeom>
            <a:avLst/>
            <a:gdLst/>
            <a:ahLst/>
            <a:cxnLst/>
            <a:rect l="l" t="t" r="r" b="b"/>
            <a:pathLst>
              <a:path h="339090">
                <a:moveTo>
                  <a:pt x="0" y="0"/>
                </a:moveTo>
                <a:lnTo>
                  <a:pt x="0" y="339090"/>
                </a:lnTo>
              </a:path>
            </a:pathLst>
          </a:custGeom>
          <a:ln w="5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5" name="object 15"/>
          <p:cNvSpPr txBox="1"/>
          <p:nvPr/>
        </p:nvSpPr>
        <p:spPr>
          <a:xfrm>
            <a:off x="1783185" y="1628458"/>
            <a:ext cx="1210645" cy="26182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83342">
              <a:spcBef>
                <a:spcPts val="292"/>
              </a:spcBef>
            </a:pPr>
            <a:r>
              <a:rPr sz="729" b="1" spc="-5" dirty="0">
                <a:latin typeface="Book Antiqua"/>
                <a:cs typeface="Book Antiqua"/>
              </a:rPr>
              <a:t>Vehicle</a:t>
            </a:r>
            <a:endParaRPr sz="729">
              <a:latin typeface="Book Antiqua"/>
              <a:cs typeface="Book Antiqua"/>
            </a:endParaRPr>
          </a:p>
          <a:p>
            <a:pPr marL="83342"/>
            <a:r>
              <a:rPr sz="729" b="1" dirty="0">
                <a:latin typeface="Book Antiqua"/>
                <a:cs typeface="Book Antiqua"/>
              </a:rPr>
              <a:t>int</a:t>
            </a:r>
            <a:r>
              <a:rPr sz="729" b="1" spc="-44" dirty="0">
                <a:latin typeface="Book Antiqua"/>
                <a:cs typeface="Book Antiqua"/>
              </a:rPr>
              <a:t> </a:t>
            </a:r>
            <a:r>
              <a:rPr sz="729" b="1" spc="-5" dirty="0">
                <a:latin typeface="Book Antiqua"/>
                <a:cs typeface="Book Antiqua"/>
              </a:rPr>
              <a:t>GetMaxLoad();</a:t>
            </a:r>
            <a:endParaRPr sz="729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3185" y="2300393"/>
            <a:ext cx="1210645" cy="14961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83342">
              <a:spcBef>
                <a:spcPts val="292"/>
              </a:spcBef>
            </a:pPr>
            <a:r>
              <a:rPr sz="729" b="1" spc="-5" dirty="0">
                <a:latin typeface="Book Antiqua"/>
                <a:cs typeface="Book Antiqua"/>
              </a:rPr>
              <a:t>LandVehicle</a:t>
            </a:r>
            <a:endParaRPr sz="729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7417" y="3340524"/>
            <a:ext cx="1210645" cy="14774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5190" rIns="0" bIns="0" rtlCol="0">
            <a:spAutoFit/>
          </a:bodyPr>
          <a:lstStyle/>
          <a:p>
            <a:pPr marL="83959">
              <a:spcBef>
                <a:spcPts val="277"/>
              </a:spcBef>
            </a:pPr>
            <a:r>
              <a:rPr sz="729" b="1" spc="-5" dirty="0">
                <a:latin typeface="Book Antiqua"/>
                <a:cs typeface="Book Antiqua"/>
              </a:rPr>
              <a:t>AmphibiousVehicle</a:t>
            </a:r>
            <a:endParaRPr sz="729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3094" y="2255943"/>
            <a:ext cx="1210645" cy="149614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7042" rIns="0" bIns="0" rtlCol="0">
            <a:spAutoFit/>
          </a:bodyPr>
          <a:lstStyle/>
          <a:p>
            <a:pPr marL="83959">
              <a:spcBef>
                <a:spcPts val="292"/>
              </a:spcBef>
            </a:pPr>
            <a:r>
              <a:rPr sz="729" b="1" spc="-5" dirty="0">
                <a:latin typeface="Book Antiqua"/>
                <a:cs typeface="Book Antiqua"/>
              </a:rPr>
              <a:t>WaterVehicle</a:t>
            </a:r>
            <a:endParaRPr sz="729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3093" y="1509183"/>
            <a:ext cx="1212497" cy="261200"/>
          </a:xfrm>
          <a:prstGeom prst="rect">
            <a:avLst/>
          </a:prstGeom>
          <a:ln w="8966">
            <a:solidFill>
              <a:srgbClr val="000000"/>
            </a:solidFill>
          </a:ln>
        </p:spPr>
        <p:txBody>
          <a:bodyPr vert="horz" wrap="square" lIns="0" tIns="36424" rIns="0" bIns="0" rtlCol="0">
            <a:spAutoFit/>
          </a:bodyPr>
          <a:lstStyle/>
          <a:p>
            <a:pPr marL="83959">
              <a:spcBef>
                <a:spcPts val="287"/>
              </a:spcBef>
            </a:pPr>
            <a:r>
              <a:rPr sz="729" b="1" spc="-5" dirty="0">
                <a:latin typeface="Book Antiqua"/>
                <a:cs typeface="Book Antiqua"/>
              </a:rPr>
              <a:t>Vehicle</a:t>
            </a:r>
            <a:endParaRPr sz="729">
              <a:latin typeface="Book Antiqua"/>
              <a:cs typeface="Book Antiqua"/>
            </a:endParaRPr>
          </a:p>
          <a:p>
            <a:pPr marL="83959">
              <a:spcBef>
                <a:spcPts val="10"/>
              </a:spcBef>
            </a:pPr>
            <a:r>
              <a:rPr sz="729" b="1" spc="-5" dirty="0">
                <a:latin typeface="Book Antiqua"/>
                <a:cs typeface="Book Antiqua"/>
              </a:rPr>
              <a:t>int</a:t>
            </a:r>
            <a:r>
              <a:rPr sz="729" b="1" spc="-34" dirty="0">
                <a:latin typeface="Book Antiqua"/>
                <a:cs typeface="Book Antiqua"/>
              </a:rPr>
              <a:t> </a:t>
            </a:r>
            <a:r>
              <a:rPr sz="729" b="1" spc="-5" dirty="0">
                <a:latin typeface="Book Antiqua"/>
                <a:cs typeface="Book Antiqua"/>
              </a:rPr>
              <a:t>GetMaxLoad();</a:t>
            </a:r>
            <a:endParaRPr sz="729">
              <a:latin typeface="Book Antiqua"/>
              <a:cs typeface="Book Antiqu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53627" y="2072216"/>
            <a:ext cx="69762" cy="228424"/>
          </a:xfrm>
          <a:custGeom>
            <a:avLst/>
            <a:gdLst/>
            <a:ahLst/>
            <a:cxnLst/>
            <a:rect l="l" t="t" r="r" b="b"/>
            <a:pathLst>
              <a:path w="71755" h="234950">
                <a:moveTo>
                  <a:pt x="31242" y="163068"/>
                </a:moveTo>
                <a:lnTo>
                  <a:pt x="0" y="163068"/>
                </a:lnTo>
                <a:lnTo>
                  <a:pt x="35813" y="234696"/>
                </a:lnTo>
                <a:lnTo>
                  <a:pt x="63245" y="179832"/>
                </a:lnTo>
                <a:lnTo>
                  <a:pt x="35813" y="179832"/>
                </a:lnTo>
                <a:lnTo>
                  <a:pt x="32765" y="178308"/>
                </a:lnTo>
                <a:lnTo>
                  <a:pt x="31242" y="175260"/>
                </a:lnTo>
                <a:lnTo>
                  <a:pt x="31242" y="163068"/>
                </a:lnTo>
                <a:close/>
              </a:path>
              <a:path w="71755" h="234950">
                <a:moveTo>
                  <a:pt x="35813" y="0"/>
                </a:moveTo>
                <a:lnTo>
                  <a:pt x="32003" y="1524"/>
                </a:lnTo>
                <a:lnTo>
                  <a:pt x="31242" y="4572"/>
                </a:lnTo>
                <a:lnTo>
                  <a:pt x="31242" y="175260"/>
                </a:lnTo>
                <a:lnTo>
                  <a:pt x="32765" y="178308"/>
                </a:lnTo>
                <a:lnTo>
                  <a:pt x="35813" y="179832"/>
                </a:lnTo>
                <a:lnTo>
                  <a:pt x="38862" y="178308"/>
                </a:lnTo>
                <a:lnTo>
                  <a:pt x="40386" y="175260"/>
                </a:lnTo>
                <a:lnTo>
                  <a:pt x="39624" y="4572"/>
                </a:lnTo>
                <a:lnTo>
                  <a:pt x="38862" y="1524"/>
                </a:lnTo>
                <a:lnTo>
                  <a:pt x="35813" y="0"/>
                </a:lnTo>
                <a:close/>
              </a:path>
              <a:path w="71755" h="234950">
                <a:moveTo>
                  <a:pt x="71627" y="163068"/>
                </a:moveTo>
                <a:lnTo>
                  <a:pt x="40331" y="163068"/>
                </a:lnTo>
                <a:lnTo>
                  <a:pt x="40386" y="175260"/>
                </a:lnTo>
                <a:lnTo>
                  <a:pt x="38862" y="178308"/>
                </a:lnTo>
                <a:lnTo>
                  <a:pt x="35813" y="179832"/>
                </a:lnTo>
                <a:lnTo>
                  <a:pt x="63245" y="179832"/>
                </a:lnTo>
                <a:lnTo>
                  <a:pt x="71627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1" name="object 21"/>
          <p:cNvSpPr/>
          <p:nvPr/>
        </p:nvSpPr>
        <p:spPr>
          <a:xfrm>
            <a:off x="2384002" y="2744153"/>
            <a:ext cx="1258799" cy="598223"/>
          </a:xfrm>
          <a:custGeom>
            <a:avLst/>
            <a:gdLst/>
            <a:ahLst/>
            <a:cxnLst/>
            <a:rect l="l" t="t" r="r" b="b"/>
            <a:pathLst>
              <a:path w="1294764" h="615314">
                <a:moveTo>
                  <a:pt x="1227862" y="586811"/>
                </a:moveTo>
                <a:lnTo>
                  <a:pt x="1214628" y="614933"/>
                </a:lnTo>
                <a:lnTo>
                  <a:pt x="1294637" y="613409"/>
                </a:lnTo>
                <a:lnTo>
                  <a:pt x="1277929" y="592074"/>
                </a:lnTo>
                <a:lnTo>
                  <a:pt x="1239011" y="592074"/>
                </a:lnTo>
                <a:lnTo>
                  <a:pt x="1227862" y="586811"/>
                </a:lnTo>
                <a:close/>
              </a:path>
              <a:path w="1294764" h="615314">
                <a:moveTo>
                  <a:pt x="1231779" y="578487"/>
                </a:moveTo>
                <a:lnTo>
                  <a:pt x="1227862" y="586811"/>
                </a:lnTo>
                <a:lnTo>
                  <a:pt x="1239011" y="592074"/>
                </a:lnTo>
                <a:lnTo>
                  <a:pt x="1242059" y="592074"/>
                </a:lnTo>
                <a:lnTo>
                  <a:pt x="1244345" y="589787"/>
                </a:lnTo>
                <a:lnTo>
                  <a:pt x="1245108" y="585977"/>
                </a:lnTo>
                <a:lnTo>
                  <a:pt x="1242821" y="583691"/>
                </a:lnTo>
                <a:lnTo>
                  <a:pt x="1231779" y="578487"/>
                </a:lnTo>
                <a:close/>
              </a:path>
              <a:path w="1294764" h="615314">
                <a:moveTo>
                  <a:pt x="1245108" y="550163"/>
                </a:moveTo>
                <a:lnTo>
                  <a:pt x="1231779" y="578487"/>
                </a:lnTo>
                <a:lnTo>
                  <a:pt x="1242821" y="583691"/>
                </a:lnTo>
                <a:lnTo>
                  <a:pt x="1245108" y="585977"/>
                </a:lnTo>
                <a:lnTo>
                  <a:pt x="1244345" y="589787"/>
                </a:lnTo>
                <a:lnTo>
                  <a:pt x="1242059" y="592074"/>
                </a:lnTo>
                <a:lnTo>
                  <a:pt x="1277929" y="592074"/>
                </a:lnTo>
                <a:lnTo>
                  <a:pt x="1245108" y="550163"/>
                </a:lnTo>
                <a:close/>
              </a:path>
              <a:path w="1294764" h="615314">
                <a:moveTo>
                  <a:pt x="3047" y="0"/>
                </a:moveTo>
                <a:lnTo>
                  <a:pt x="0" y="2285"/>
                </a:lnTo>
                <a:lnTo>
                  <a:pt x="0" y="6096"/>
                </a:lnTo>
                <a:lnTo>
                  <a:pt x="2285" y="8381"/>
                </a:lnTo>
                <a:lnTo>
                  <a:pt x="1227862" y="586811"/>
                </a:lnTo>
                <a:lnTo>
                  <a:pt x="1231779" y="578487"/>
                </a:lnTo>
                <a:lnTo>
                  <a:pt x="6095" y="761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2" name="object 22"/>
          <p:cNvSpPr/>
          <p:nvPr/>
        </p:nvSpPr>
        <p:spPr>
          <a:xfrm>
            <a:off x="4583536" y="1952202"/>
            <a:ext cx="70379" cy="303742"/>
          </a:xfrm>
          <a:custGeom>
            <a:avLst/>
            <a:gdLst/>
            <a:ahLst/>
            <a:cxnLst/>
            <a:rect l="l" t="t" r="r" b="b"/>
            <a:pathLst>
              <a:path w="72389" h="312419">
                <a:moveTo>
                  <a:pt x="32041" y="240791"/>
                </a:moveTo>
                <a:lnTo>
                  <a:pt x="0" y="240791"/>
                </a:lnTo>
                <a:lnTo>
                  <a:pt x="35813" y="312419"/>
                </a:lnTo>
                <a:lnTo>
                  <a:pt x="63829" y="257555"/>
                </a:lnTo>
                <a:lnTo>
                  <a:pt x="35813" y="257555"/>
                </a:lnTo>
                <a:lnTo>
                  <a:pt x="32765" y="256031"/>
                </a:lnTo>
                <a:lnTo>
                  <a:pt x="32003" y="252983"/>
                </a:lnTo>
                <a:lnTo>
                  <a:pt x="32041" y="240791"/>
                </a:lnTo>
                <a:close/>
              </a:path>
              <a:path w="72389" h="312419">
                <a:moveTo>
                  <a:pt x="37337" y="0"/>
                </a:moveTo>
                <a:lnTo>
                  <a:pt x="34289" y="1524"/>
                </a:lnTo>
                <a:lnTo>
                  <a:pt x="32765" y="4572"/>
                </a:lnTo>
                <a:lnTo>
                  <a:pt x="32003" y="252983"/>
                </a:lnTo>
                <a:lnTo>
                  <a:pt x="32765" y="256031"/>
                </a:lnTo>
                <a:lnTo>
                  <a:pt x="35813" y="257555"/>
                </a:lnTo>
                <a:lnTo>
                  <a:pt x="39623" y="256031"/>
                </a:lnTo>
                <a:lnTo>
                  <a:pt x="40385" y="252983"/>
                </a:lnTo>
                <a:lnTo>
                  <a:pt x="41909" y="4572"/>
                </a:lnTo>
                <a:lnTo>
                  <a:pt x="40385" y="1524"/>
                </a:lnTo>
                <a:lnTo>
                  <a:pt x="37337" y="0"/>
                </a:lnTo>
                <a:close/>
              </a:path>
              <a:path w="72389" h="312419">
                <a:moveTo>
                  <a:pt x="72389" y="240791"/>
                </a:moveTo>
                <a:lnTo>
                  <a:pt x="40460" y="240791"/>
                </a:lnTo>
                <a:lnTo>
                  <a:pt x="40385" y="252983"/>
                </a:lnTo>
                <a:lnTo>
                  <a:pt x="39623" y="256031"/>
                </a:lnTo>
                <a:lnTo>
                  <a:pt x="35813" y="257555"/>
                </a:lnTo>
                <a:lnTo>
                  <a:pt x="63829" y="257555"/>
                </a:lnTo>
                <a:lnTo>
                  <a:pt x="72389" y="24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3" name="object 23"/>
          <p:cNvSpPr/>
          <p:nvPr/>
        </p:nvSpPr>
        <p:spPr>
          <a:xfrm>
            <a:off x="3642677" y="2699701"/>
            <a:ext cx="980369" cy="640821"/>
          </a:xfrm>
          <a:custGeom>
            <a:avLst/>
            <a:gdLst/>
            <a:ahLst/>
            <a:cxnLst/>
            <a:rect l="l" t="t" r="r" b="b"/>
            <a:pathLst>
              <a:path w="1008379" h="659130">
                <a:moveTo>
                  <a:pt x="40386" y="589787"/>
                </a:moveTo>
                <a:lnTo>
                  <a:pt x="0" y="659129"/>
                </a:lnTo>
                <a:lnTo>
                  <a:pt x="80010" y="649985"/>
                </a:lnTo>
                <a:lnTo>
                  <a:pt x="67470" y="630935"/>
                </a:lnTo>
                <a:lnTo>
                  <a:pt x="49530" y="630935"/>
                </a:lnTo>
                <a:lnTo>
                  <a:pt x="46482" y="628650"/>
                </a:lnTo>
                <a:lnTo>
                  <a:pt x="45720" y="625601"/>
                </a:lnTo>
                <a:lnTo>
                  <a:pt x="47244" y="622553"/>
                </a:lnTo>
                <a:lnTo>
                  <a:pt x="57537" y="615845"/>
                </a:lnTo>
                <a:lnTo>
                  <a:pt x="40386" y="589787"/>
                </a:lnTo>
                <a:close/>
              </a:path>
              <a:path w="1008379" h="659130">
                <a:moveTo>
                  <a:pt x="57537" y="615845"/>
                </a:moveTo>
                <a:lnTo>
                  <a:pt x="47244" y="622553"/>
                </a:lnTo>
                <a:lnTo>
                  <a:pt x="45720" y="625601"/>
                </a:lnTo>
                <a:lnTo>
                  <a:pt x="46482" y="628650"/>
                </a:lnTo>
                <a:lnTo>
                  <a:pt x="49530" y="630935"/>
                </a:lnTo>
                <a:lnTo>
                  <a:pt x="52578" y="630174"/>
                </a:lnTo>
                <a:lnTo>
                  <a:pt x="62642" y="623600"/>
                </a:lnTo>
                <a:lnTo>
                  <a:pt x="57537" y="615845"/>
                </a:lnTo>
                <a:close/>
              </a:path>
              <a:path w="1008379" h="659130">
                <a:moveTo>
                  <a:pt x="62642" y="623600"/>
                </a:moveTo>
                <a:lnTo>
                  <a:pt x="52578" y="630174"/>
                </a:lnTo>
                <a:lnTo>
                  <a:pt x="49530" y="630935"/>
                </a:lnTo>
                <a:lnTo>
                  <a:pt x="67470" y="630935"/>
                </a:lnTo>
                <a:lnTo>
                  <a:pt x="62642" y="623600"/>
                </a:lnTo>
                <a:close/>
              </a:path>
              <a:path w="1008379" h="659130">
                <a:moveTo>
                  <a:pt x="1004316" y="0"/>
                </a:moveTo>
                <a:lnTo>
                  <a:pt x="1001268" y="761"/>
                </a:lnTo>
                <a:lnTo>
                  <a:pt x="57537" y="615845"/>
                </a:lnTo>
                <a:lnTo>
                  <a:pt x="62642" y="623600"/>
                </a:lnTo>
                <a:lnTo>
                  <a:pt x="1005840" y="7620"/>
                </a:lnTo>
                <a:lnTo>
                  <a:pt x="1008126" y="5333"/>
                </a:lnTo>
                <a:lnTo>
                  <a:pt x="1007363" y="1524"/>
                </a:lnTo>
                <a:lnTo>
                  <a:pt x="1004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</p:spTree>
    <p:extLst>
      <p:ext uri="{BB962C8B-B14F-4D97-AF65-F5344CB8AC3E}">
        <p14:creationId xmlns:p14="http://schemas.microsoft.com/office/powerpoint/2010/main" val="339202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6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099" y="1352867"/>
            <a:ext cx="4951853" cy="2422971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7827">
              <a:lnSpc>
                <a:spcPts val="1157"/>
              </a:lnSpc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weight;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LandVehicle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Vehicle{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3"/>
              </a:spcBef>
            </a:pPr>
            <a:r>
              <a:rPr sz="972" spc="10" dirty="0">
                <a:latin typeface="Book Antiqua"/>
                <a:cs typeface="Book Antiqua"/>
              </a:rPr>
              <a:t>class WaterVehicle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Vehicle{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class</a:t>
            </a:r>
            <a:r>
              <a:rPr sz="972" spc="-6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AmphibiousVehicle:</a:t>
            </a:r>
            <a:endParaRPr sz="972">
              <a:latin typeface="Book Antiqua"/>
              <a:cs typeface="Book Antiqua"/>
            </a:endParaRPr>
          </a:p>
          <a:p>
            <a:pPr marL="1314332" marR="2428026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public LandVehicle,  public</a:t>
            </a:r>
            <a:r>
              <a:rPr sz="972" spc="-1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WaterVehicle{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spc="5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  <a:p>
            <a:pPr marL="509929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AmphibiousVehicle(){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LandVehicle::weight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15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10;</a:t>
            </a:r>
            <a:endParaRPr sz="972">
              <a:latin typeface="Book Antiqua"/>
              <a:cs typeface="Book Antiqua"/>
            </a:endParaRPr>
          </a:p>
          <a:p>
            <a:pPr marL="895770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WaterVehicle::weight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10;</a:t>
            </a:r>
            <a:endParaRPr sz="972">
              <a:latin typeface="Book Antiqua"/>
              <a:cs typeface="Book Antiqua"/>
            </a:endParaRPr>
          </a:p>
          <a:p>
            <a:pPr marL="477827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59265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340" y="4060119"/>
            <a:ext cx="4346222" cy="471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spc="15" dirty="0">
                <a:latin typeface="Book Antiqua"/>
                <a:cs typeface="Book Antiqua"/>
              </a:rPr>
              <a:t>Here AmphibiousVehicle </a:t>
            </a:r>
            <a:r>
              <a:rPr sz="972" spc="10" dirty="0">
                <a:latin typeface="Book Antiqua"/>
                <a:cs typeface="Book Antiqua"/>
              </a:rPr>
              <a:t>object has multiple copies of data </a:t>
            </a:r>
            <a:r>
              <a:rPr sz="972" spc="15" dirty="0">
                <a:latin typeface="Book Antiqua"/>
                <a:cs typeface="Book Antiqua"/>
              </a:rPr>
              <a:t>member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weight</a:t>
            </a:r>
            <a:r>
              <a:rPr sz="972" spc="10" dirty="0">
                <a:latin typeface="Book Antiqua"/>
                <a:cs typeface="Book Antiqua"/>
              </a:rPr>
              <a:t>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b="1" spc="19" dirty="0">
                <a:latin typeface="Book Antiqua"/>
                <a:cs typeface="Book Antiqua"/>
              </a:rPr>
              <a:t>Memory</a:t>
            </a:r>
            <a:r>
              <a:rPr sz="972" b="1" spc="-68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View: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341" y="6310758"/>
            <a:ext cx="4850606" cy="928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72" b="1" spc="15" dirty="0">
                <a:latin typeface="Times New Roman"/>
                <a:cs typeface="Times New Roman"/>
              </a:rPr>
              <a:t>31.3.</a:t>
            </a:r>
            <a:r>
              <a:rPr sz="972" b="1" spc="15" dirty="0">
                <a:latin typeface="Book Antiqua"/>
                <a:cs typeface="Book Antiqua"/>
              </a:rPr>
              <a:t>Virtual</a:t>
            </a:r>
            <a:r>
              <a:rPr sz="972" b="1" spc="-4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Inheritance</a:t>
            </a:r>
            <a:endParaRPr sz="972">
              <a:latin typeface="Book Antiqua"/>
              <a:cs typeface="Book Antiqua"/>
            </a:endParaRPr>
          </a:p>
          <a:p>
            <a:pPr marL="12347" marR="4939">
              <a:lnSpc>
                <a:spcPts val="1244"/>
              </a:lnSpc>
              <a:spcBef>
                <a:spcPts val="34"/>
              </a:spcBef>
            </a:pPr>
            <a:r>
              <a:rPr sz="972" spc="15" dirty="0">
                <a:latin typeface="Book Antiqua"/>
                <a:cs typeface="Book Antiqua"/>
              </a:rPr>
              <a:t>The </a:t>
            </a:r>
            <a:r>
              <a:rPr sz="972" spc="10" dirty="0">
                <a:latin typeface="Book Antiqua"/>
                <a:cs typeface="Book Antiqua"/>
              </a:rPr>
              <a:t>solution to avoid </a:t>
            </a:r>
            <a:r>
              <a:rPr sz="972" spc="5" dirty="0">
                <a:latin typeface="Book Antiqua"/>
                <a:cs typeface="Book Antiqua"/>
              </a:rPr>
              <a:t>this </a:t>
            </a:r>
            <a:r>
              <a:rPr sz="972" spc="10" dirty="0">
                <a:latin typeface="Book Antiqua"/>
                <a:cs typeface="Book Antiqua"/>
              </a:rPr>
              <a:t>problem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virtual inheritance so that in </a:t>
            </a:r>
            <a:r>
              <a:rPr sz="972" spc="15" dirty="0">
                <a:latin typeface="Book Antiqua"/>
                <a:cs typeface="Book Antiqua"/>
              </a:rPr>
              <a:t>multiple  </a:t>
            </a:r>
            <a:r>
              <a:rPr sz="972" spc="10" dirty="0">
                <a:latin typeface="Book Antiqua"/>
                <a:cs typeface="Book Antiqua"/>
              </a:rPr>
              <a:t>inheritance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only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one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copy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base</a:t>
            </a:r>
            <a:r>
              <a:rPr sz="972" spc="8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5" dirty="0">
                <a:latin typeface="Book Antiqua"/>
                <a:cs typeface="Book Antiqua"/>
              </a:rPr>
              <a:t>is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generated</a:t>
            </a:r>
            <a:r>
              <a:rPr sz="972" spc="97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as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shown</a:t>
            </a:r>
            <a:r>
              <a:rPr sz="972" spc="87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instead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of</a:t>
            </a:r>
            <a:r>
              <a:rPr sz="972" spc="92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two</a:t>
            </a:r>
            <a:endParaRPr sz="972">
              <a:latin typeface="Book Antiqua"/>
              <a:cs typeface="Book Antiqua"/>
            </a:endParaRPr>
          </a:p>
          <a:p>
            <a:pPr marL="12347">
              <a:spcBef>
                <a:spcPts val="34"/>
              </a:spcBef>
            </a:pPr>
            <a:r>
              <a:rPr sz="972" spc="10" dirty="0">
                <a:latin typeface="Book Antiqua"/>
                <a:cs typeface="Book Antiqua"/>
              </a:rPr>
              <a:t>separate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copies.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/>
            <a:r>
              <a:rPr sz="972" spc="19" dirty="0">
                <a:latin typeface="Book Antiqua"/>
                <a:cs typeface="Book Antiqua"/>
              </a:rPr>
              <a:t>Memory</a:t>
            </a:r>
            <a:r>
              <a:rPr sz="972" spc="-78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View:</a:t>
            </a:r>
            <a:endParaRPr sz="972">
              <a:latin typeface="Book Antiqua"/>
              <a:cs typeface="Book Antiqu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94976" y="4900718"/>
          <a:ext cx="4251149" cy="1114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spc="20" dirty="0">
                          <a:latin typeface="Arial"/>
                          <a:cs typeface="Arial"/>
                        </a:rPr>
                        <a:t>Data Members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Vehicle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0" dirty="0">
                          <a:latin typeface="Arial"/>
                          <a:cs typeface="Arial"/>
                        </a:rPr>
                        <a:t>Vehicle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LandVehicle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WaterVehicle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98">
                <a:tc gridSpan="2">
                  <a:txBody>
                    <a:bodyPr/>
                    <a:lstStyle/>
                    <a:p>
                      <a:pPr marL="10807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1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900" b="1" spc="20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15" dirty="0">
                          <a:latin typeface="Arial"/>
                          <a:cs typeface="Arial"/>
                        </a:rPr>
                        <a:t>AmphibiousVehicle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55699" y="7419552"/>
          <a:ext cx="5296958" cy="1951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45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Vehicle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51"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1100" b="1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LandVehicle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b="1" spc="1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100" b="1" spc="1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WaterVehicle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51">
                <a:tc gridSpan="2">
                  <a:txBody>
                    <a:bodyPr/>
                    <a:lstStyle/>
                    <a:p>
                      <a:pPr marL="14605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b="1" spc="15" dirty="0">
                          <a:latin typeface="Arial"/>
                          <a:cs typeface="Arial"/>
                        </a:rPr>
                        <a:t>Data Members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10" dirty="0">
                          <a:latin typeface="Arial"/>
                          <a:cs typeface="Arial"/>
                        </a:rPr>
                        <a:t>AmphibiousVehicle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3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1924" y="865151"/>
            <a:ext cx="185825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Oriented Programming</a:t>
            </a:r>
            <a:r>
              <a:rPr sz="924" spc="-34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60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490" y="1025049"/>
            <a:ext cx="4651816" cy="0"/>
          </a:xfrm>
          <a:custGeom>
            <a:avLst/>
            <a:gdLst/>
            <a:ahLst/>
            <a:cxnLst/>
            <a:rect l="l" t="t" r="r" b="b"/>
            <a:pathLst>
              <a:path w="4784725">
                <a:moveTo>
                  <a:pt x="0" y="0"/>
                </a:moveTo>
                <a:lnTo>
                  <a:pt x="4784598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974320" y="9679463"/>
            <a:ext cx="4233863" cy="0"/>
          </a:xfrm>
          <a:custGeom>
            <a:avLst/>
            <a:gdLst/>
            <a:ahLst/>
            <a:cxnLst/>
            <a:rect l="l" t="t" r="r" b="b"/>
            <a:pathLst>
              <a:path w="4354830">
                <a:moveTo>
                  <a:pt x="0" y="0"/>
                </a:moveTo>
                <a:lnTo>
                  <a:pt x="435483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3216946" y="9672918"/>
            <a:ext cx="1539081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University of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5062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7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1923" y="1493131"/>
            <a:ext cx="4851224" cy="4389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 marR="193847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In virtual inheritance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0" dirty="0">
                <a:latin typeface="Book Antiqua"/>
                <a:cs typeface="Book Antiqua"/>
              </a:rPr>
              <a:t>exactly one </a:t>
            </a:r>
            <a:r>
              <a:rPr sz="972" spc="15" dirty="0">
                <a:latin typeface="Book Antiqua"/>
                <a:cs typeface="Book Antiqua"/>
              </a:rPr>
              <a:t>copy </a:t>
            </a:r>
            <a:r>
              <a:rPr sz="972" spc="10" dirty="0">
                <a:latin typeface="Book Antiqua"/>
                <a:cs typeface="Book Antiqua"/>
              </a:rPr>
              <a:t>of the </a:t>
            </a:r>
            <a:r>
              <a:rPr sz="972" spc="15" dirty="0">
                <a:latin typeface="Book Antiqua"/>
                <a:cs typeface="Book Antiqua"/>
              </a:rPr>
              <a:t>anonymous base </a:t>
            </a:r>
            <a:r>
              <a:rPr sz="972" spc="10" dirty="0">
                <a:latin typeface="Book Antiqua"/>
                <a:cs typeface="Book Antiqua"/>
              </a:rPr>
              <a:t>class object.  Example: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070786">
              <a:lnSpc>
                <a:spcPct val="107500"/>
              </a:lnSpc>
            </a:pPr>
            <a:r>
              <a:rPr sz="972" spc="10" dirty="0">
                <a:latin typeface="Book Antiqua"/>
                <a:cs typeface="Book Antiqua"/>
              </a:rPr>
              <a:t>class</a:t>
            </a:r>
            <a:r>
              <a:rPr sz="972" spc="-5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Vehicle{  protected: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5" dirty="0">
                <a:latin typeface="Book Antiqua"/>
                <a:cs typeface="Book Antiqua"/>
              </a:rPr>
              <a:t>int</a:t>
            </a:r>
            <a:r>
              <a:rPr sz="972" spc="-7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weight;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class LandVehicle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virtual</a:t>
            </a:r>
            <a:r>
              <a:rPr sz="972" spc="-24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3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class WaterVehicle </a:t>
            </a:r>
            <a:r>
              <a:rPr sz="972" spc="5" dirty="0">
                <a:latin typeface="Book Antiqua"/>
                <a:cs typeface="Book Antiqua"/>
              </a:rPr>
              <a:t>: </a:t>
            </a:r>
            <a:r>
              <a:rPr sz="972" spc="10" dirty="0">
                <a:latin typeface="Book Antiqua"/>
                <a:cs typeface="Book Antiqua"/>
              </a:rPr>
              <a:t>public virtual</a:t>
            </a:r>
            <a:r>
              <a:rPr sz="972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Vehicle{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  <a:p>
            <a:pPr marL="12347" marR="948245">
              <a:lnSpc>
                <a:spcPct val="107000"/>
              </a:lnSpc>
              <a:spcBef>
                <a:spcPts val="5"/>
              </a:spcBef>
            </a:pPr>
            <a:r>
              <a:rPr sz="972" spc="10" dirty="0">
                <a:latin typeface="Book Antiqua"/>
                <a:cs typeface="Book Antiqua"/>
              </a:rPr>
              <a:t>class </a:t>
            </a:r>
            <a:r>
              <a:rPr sz="972" spc="15" dirty="0">
                <a:latin typeface="Book Antiqua"/>
                <a:cs typeface="Book Antiqua"/>
              </a:rPr>
              <a:t>AmphibiousVehicle: </a:t>
            </a:r>
            <a:r>
              <a:rPr sz="972" spc="10" dirty="0">
                <a:latin typeface="Book Antiqua"/>
                <a:cs typeface="Book Antiqua"/>
              </a:rPr>
              <a:t>public LandVehicle, public WaterVehicle {  public:</a:t>
            </a:r>
            <a:endParaRPr sz="972">
              <a:latin typeface="Book Antiqua"/>
              <a:cs typeface="Book Antiqua"/>
            </a:endParaRPr>
          </a:p>
          <a:p>
            <a:pPr marL="461776">
              <a:spcBef>
                <a:spcPts val="83"/>
              </a:spcBef>
            </a:pPr>
            <a:r>
              <a:rPr sz="972" spc="10" dirty="0">
                <a:latin typeface="Book Antiqua"/>
                <a:cs typeface="Book Antiqua"/>
              </a:rPr>
              <a:t>AmphibiousVehicle(){</a:t>
            </a:r>
            <a:endParaRPr sz="972">
              <a:latin typeface="Book Antiqua"/>
              <a:cs typeface="Book Antiqua"/>
            </a:endParaRPr>
          </a:p>
          <a:p>
            <a:pPr marR="2453337" algn="ctr">
              <a:spcBef>
                <a:spcPts val="87"/>
              </a:spcBef>
            </a:pPr>
            <a:r>
              <a:rPr sz="972" spc="10" dirty="0">
                <a:latin typeface="Book Antiqua"/>
                <a:cs typeface="Book Antiqua"/>
              </a:rPr>
              <a:t>weight </a:t>
            </a:r>
            <a:r>
              <a:rPr sz="972" spc="19" dirty="0">
                <a:latin typeface="Book Antiqua"/>
                <a:cs typeface="Book Antiqua"/>
              </a:rPr>
              <a:t>=</a:t>
            </a:r>
            <a:r>
              <a:rPr sz="972" spc="-63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10;</a:t>
            </a:r>
            <a:endParaRPr sz="972">
              <a:latin typeface="Book Antiqua"/>
              <a:cs typeface="Book Antiqua"/>
            </a:endParaRPr>
          </a:p>
          <a:p>
            <a:pPr marL="429673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87"/>
              </a:spcBef>
            </a:pPr>
            <a:r>
              <a:rPr sz="972" dirty="0">
                <a:latin typeface="Book Antiqua"/>
                <a:cs typeface="Book Antiqua"/>
              </a:rPr>
              <a:t>};</a:t>
            </a:r>
            <a:endParaRPr sz="972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</a:pPr>
            <a:endParaRPr sz="972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361">
              <a:latin typeface="Times New Roman"/>
              <a:cs typeface="Times New Roman"/>
            </a:endParaRPr>
          </a:p>
          <a:p>
            <a:pPr marL="12347" algn="just"/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</a:t>
            </a:r>
            <a:r>
              <a:rPr sz="972" spc="10" dirty="0">
                <a:latin typeface="Book Antiqua"/>
                <a:cs typeface="Book Antiqua"/>
              </a:rPr>
              <a:t>Virtual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Inheritance?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algn="just">
              <a:lnSpc>
                <a:spcPct val="107000"/>
              </a:lnSpc>
            </a:pPr>
            <a:r>
              <a:rPr sz="972" spc="10" dirty="0">
                <a:latin typeface="Book Antiqua"/>
                <a:cs typeface="Book Antiqua"/>
              </a:rPr>
              <a:t>Virtual inheritance </a:t>
            </a:r>
            <a:r>
              <a:rPr sz="972" spc="15" dirty="0">
                <a:latin typeface="Book Antiqua"/>
                <a:cs typeface="Book Antiqua"/>
              </a:rPr>
              <a:t>must </a:t>
            </a:r>
            <a:r>
              <a:rPr sz="972" spc="10" dirty="0">
                <a:latin typeface="Book Antiqua"/>
                <a:cs typeface="Book Antiqua"/>
              </a:rPr>
              <a:t>be used </a:t>
            </a:r>
            <a:r>
              <a:rPr sz="972" spc="15" dirty="0">
                <a:latin typeface="Book Antiqua"/>
                <a:cs typeface="Book Antiqua"/>
              </a:rPr>
              <a:t>when </a:t>
            </a:r>
            <a:r>
              <a:rPr sz="972" spc="10" dirty="0">
                <a:latin typeface="Book Antiqua"/>
                <a:cs typeface="Book Antiqua"/>
              </a:rPr>
              <a:t>necessary.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0" dirty="0">
                <a:latin typeface="Book Antiqua"/>
                <a:cs typeface="Book Antiqua"/>
              </a:rPr>
              <a:t>can </a:t>
            </a:r>
            <a:r>
              <a:rPr sz="972" spc="15" dirty="0">
                <a:latin typeface="Book Antiqua"/>
                <a:cs typeface="Book Antiqua"/>
              </a:rPr>
              <a:t>be </a:t>
            </a:r>
            <a:r>
              <a:rPr sz="972" spc="10" dirty="0">
                <a:latin typeface="Book Antiqua"/>
                <a:cs typeface="Book Antiqua"/>
              </a:rPr>
              <a:t>used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the situations  </a:t>
            </a:r>
            <a:r>
              <a:rPr sz="972" spc="15" dirty="0">
                <a:latin typeface="Book Antiqua"/>
                <a:cs typeface="Book Antiqua"/>
              </a:rPr>
              <a:t>when programmer wants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use two </a:t>
            </a:r>
            <a:r>
              <a:rPr sz="972" spc="10" dirty="0">
                <a:latin typeface="Book Antiqua"/>
                <a:cs typeface="Book Antiqua"/>
              </a:rPr>
              <a:t>distinct </a:t>
            </a:r>
            <a:r>
              <a:rPr sz="972" spc="15" dirty="0">
                <a:latin typeface="Book Antiqua"/>
                <a:cs typeface="Book Antiqua"/>
              </a:rPr>
              <a:t>data members </a:t>
            </a:r>
            <a:r>
              <a:rPr sz="972" spc="10" dirty="0">
                <a:latin typeface="Book Antiqua"/>
                <a:cs typeface="Book Antiqua"/>
              </a:rPr>
              <a:t>inherited </a:t>
            </a:r>
            <a:r>
              <a:rPr sz="972" spc="15" dirty="0">
                <a:latin typeface="Book Antiqua"/>
                <a:cs typeface="Book Antiqua"/>
              </a:rPr>
              <a:t>from base </a:t>
            </a:r>
            <a:r>
              <a:rPr sz="972" spc="10" dirty="0">
                <a:latin typeface="Book Antiqua"/>
                <a:cs typeface="Book Antiqua"/>
              </a:rPr>
              <a:t>class  rather than</a:t>
            </a:r>
            <a:r>
              <a:rPr sz="972" spc="-58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one.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Example</a:t>
            </a:r>
            <a:endParaRPr sz="972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8921" y="6169025"/>
            <a:ext cx="1310040" cy="292012"/>
          </a:xfrm>
          <a:custGeom>
            <a:avLst/>
            <a:gdLst/>
            <a:ahLst/>
            <a:cxnLst/>
            <a:rect l="l" t="t" r="r" b="b"/>
            <a:pathLst>
              <a:path w="1347470" h="300354">
                <a:moveTo>
                  <a:pt x="1347215" y="0"/>
                </a:moveTo>
                <a:lnTo>
                  <a:pt x="0" y="0"/>
                </a:lnTo>
                <a:lnTo>
                  <a:pt x="0" y="300227"/>
                </a:lnTo>
                <a:lnTo>
                  <a:pt x="1347215" y="300227"/>
                </a:lnTo>
                <a:lnTo>
                  <a:pt x="1347215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0" name="object 10"/>
          <p:cNvSpPr/>
          <p:nvPr/>
        </p:nvSpPr>
        <p:spPr>
          <a:xfrm>
            <a:off x="3180397" y="7374360"/>
            <a:ext cx="1386593" cy="292012"/>
          </a:xfrm>
          <a:custGeom>
            <a:avLst/>
            <a:gdLst/>
            <a:ahLst/>
            <a:cxnLst/>
            <a:rect l="l" t="t" r="r" b="b"/>
            <a:pathLst>
              <a:path w="1426210" h="300354">
                <a:moveTo>
                  <a:pt x="1425702" y="0"/>
                </a:moveTo>
                <a:lnTo>
                  <a:pt x="0" y="0"/>
                </a:lnTo>
                <a:lnTo>
                  <a:pt x="0" y="300227"/>
                </a:lnTo>
                <a:lnTo>
                  <a:pt x="1425702" y="300227"/>
                </a:lnTo>
                <a:lnTo>
                  <a:pt x="1425702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1" name="object 11"/>
          <p:cNvSpPr/>
          <p:nvPr/>
        </p:nvSpPr>
        <p:spPr>
          <a:xfrm>
            <a:off x="3796771" y="6789844"/>
            <a:ext cx="192617" cy="146315"/>
          </a:xfrm>
          <a:custGeom>
            <a:avLst/>
            <a:gdLst/>
            <a:ahLst/>
            <a:cxnLst/>
            <a:rect l="l" t="t" r="r" b="b"/>
            <a:pathLst>
              <a:path w="198120" h="150495">
                <a:moveTo>
                  <a:pt x="99060" y="0"/>
                </a:moveTo>
                <a:lnTo>
                  <a:pt x="0" y="150113"/>
                </a:lnTo>
                <a:lnTo>
                  <a:pt x="198120" y="150113"/>
                </a:lnTo>
                <a:lnTo>
                  <a:pt x="9906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61306" y="6944677"/>
          <a:ext cx="4442531" cy="738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34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0396">
                <a:tc gridSpan="3"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86"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88">
                <a:tc gridSpan="2"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BS</a:t>
                      </a:r>
                      <a:r>
                        <a:rPr sz="11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Student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spc="20" dirty="0">
                          <a:latin typeface="Arial"/>
                          <a:cs typeface="Arial"/>
                        </a:rPr>
                        <a:t>MS</a:t>
                      </a:r>
                      <a:r>
                        <a:rPr sz="11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Student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15" dirty="0">
                          <a:latin typeface="Arial"/>
                          <a:cs typeface="Arial"/>
                        </a:rPr>
                        <a:t>PhD</a:t>
                      </a:r>
                      <a:r>
                        <a:rPr sz="11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Student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5839">
                      <a:solidFill>
                        <a:srgbClr val="000000"/>
                      </a:solidFill>
                      <a:prstDash val="solid"/>
                    </a:lnL>
                    <a:lnR w="35839">
                      <a:solidFill>
                        <a:srgbClr val="000000"/>
                      </a:solidFill>
                      <a:prstDash val="solid"/>
                    </a:lnR>
                    <a:lnT w="35839">
                      <a:solidFill>
                        <a:srgbClr val="000000"/>
                      </a:solidFill>
                      <a:prstDash val="solid"/>
                    </a:lnT>
                    <a:lnB w="3583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681202" y="8177425"/>
            <a:ext cx="2002718" cy="292012"/>
          </a:xfrm>
          <a:custGeom>
            <a:avLst/>
            <a:gdLst/>
            <a:ahLst/>
            <a:cxnLst/>
            <a:rect l="l" t="t" r="r" b="b"/>
            <a:pathLst>
              <a:path w="2059939" h="300354">
                <a:moveTo>
                  <a:pt x="2059686" y="0"/>
                </a:moveTo>
                <a:lnTo>
                  <a:pt x="0" y="0"/>
                </a:lnTo>
                <a:lnTo>
                  <a:pt x="0" y="300227"/>
                </a:lnTo>
                <a:lnTo>
                  <a:pt x="2059686" y="300227"/>
                </a:lnTo>
                <a:lnTo>
                  <a:pt x="2059686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4" name="object 14"/>
          <p:cNvSpPr txBox="1"/>
          <p:nvPr/>
        </p:nvSpPr>
        <p:spPr>
          <a:xfrm>
            <a:off x="4151137" y="8218663"/>
            <a:ext cx="1063713" cy="164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1069" spc="15" dirty="0">
                <a:latin typeface="Arial"/>
                <a:cs typeface="Arial"/>
              </a:rPr>
              <a:t>MS/PhD</a:t>
            </a:r>
            <a:r>
              <a:rPr sz="1069" spc="-53" dirty="0">
                <a:latin typeface="Arial"/>
                <a:cs typeface="Arial"/>
              </a:rPr>
              <a:t> </a:t>
            </a:r>
            <a:r>
              <a:rPr sz="1069" spc="10" dirty="0">
                <a:latin typeface="Arial"/>
                <a:cs typeface="Arial"/>
              </a:rPr>
              <a:t>Student</a:t>
            </a:r>
            <a:endParaRPr sz="106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96771" y="7702549"/>
            <a:ext cx="192617" cy="146315"/>
          </a:xfrm>
          <a:custGeom>
            <a:avLst/>
            <a:gdLst/>
            <a:ahLst/>
            <a:cxnLst/>
            <a:rect l="l" t="t" r="r" b="b"/>
            <a:pathLst>
              <a:path w="198120" h="150495">
                <a:moveTo>
                  <a:pt x="99060" y="0"/>
                </a:moveTo>
                <a:lnTo>
                  <a:pt x="0" y="150114"/>
                </a:lnTo>
                <a:lnTo>
                  <a:pt x="198120" y="150114"/>
                </a:lnTo>
                <a:lnTo>
                  <a:pt x="9906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6" name="object 16"/>
          <p:cNvSpPr/>
          <p:nvPr/>
        </p:nvSpPr>
        <p:spPr>
          <a:xfrm>
            <a:off x="5298439" y="7702549"/>
            <a:ext cx="192617" cy="146315"/>
          </a:xfrm>
          <a:custGeom>
            <a:avLst/>
            <a:gdLst/>
            <a:ahLst/>
            <a:cxnLst/>
            <a:rect l="l" t="t" r="r" b="b"/>
            <a:pathLst>
              <a:path w="198120" h="150495">
                <a:moveTo>
                  <a:pt x="99060" y="0"/>
                </a:moveTo>
                <a:lnTo>
                  <a:pt x="0" y="150114"/>
                </a:lnTo>
                <a:lnTo>
                  <a:pt x="198120" y="150114"/>
                </a:lnTo>
                <a:lnTo>
                  <a:pt x="99060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7" name="object 17"/>
          <p:cNvSpPr/>
          <p:nvPr/>
        </p:nvSpPr>
        <p:spPr>
          <a:xfrm>
            <a:off x="3893078" y="7858125"/>
            <a:ext cx="788988" cy="309915"/>
          </a:xfrm>
          <a:custGeom>
            <a:avLst/>
            <a:gdLst/>
            <a:ahLst/>
            <a:cxnLst/>
            <a:rect l="l" t="t" r="r" b="b"/>
            <a:pathLst>
              <a:path w="811529" h="318770">
                <a:moveTo>
                  <a:pt x="0" y="0"/>
                </a:moveTo>
                <a:lnTo>
                  <a:pt x="0" y="159258"/>
                </a:lnTo>
                <a:lnTo>
                  <a:pt x="811529" y="159258"/>
                </a:lnTo>
                <a:lnTo>
                  <a:pt x="811529" y="318516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8" name="object 18"/>
          <p:cNvSpPr/>
          <p:nvPr/>
        </p:nvSpPr>
        <p:spPr>
          <a:xfrm>
            <a:off x="4682067" y="7858125"/>
            <a:ext cx="713052" cy="309915"/>
          </a:xfrm>
          <a:custGeom>
            <a:avLst/>
            <a:gdLst/>
            <a:ahLst/>
            <a:cxnLst/>
            <a:rect l="l" t="t" r="r" b="b"/>
            <a:pathLst>
              <a:path w="733425" h="318770">
                <a:moveTo>
                  <a:pt x="733044" y="0"/>
                </a:moveTo>
                <a:lnTo>
                  <a:pt x="733044" y="159258"/>
                </a:lnTo>
                <a:lnTo>
                  <a:pt x="0" y="159258"/>
                </a:lnTo>
                <a:lnTo>
                  <a:pt x="0" y="318516"/>
                </a:lnTo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19" name="object 19"/>
          <p:cNvSpPr/>
          <p:nvPr/>
        </p:nvSpPr>
        <p:spPr>
          <a:xfrm>
            <a:off x="3218921" y="6460912"/>
            <a:ext cx="1310040" cy="292629"/>
          </a:xfrm>
          <a:custGeom>
            <a:avLst/>
            <a:gdLst/>
            <a:ahLst/>
            <a:cxnLst/>
            <a:rect l="l" t="t" r="r" b="b"/>
            <a:pathLst>
              <a:path w="1347470" h="300989">
                <a:moveTo>
                  <a:pt x="1347215" y="0"/>
                </a:moveTo>
                <a:lnTo>
                  <a:pt x="0" y="0"/>
                </a:lnTo>
                <a:lnTo>
                  <a:pt x="0" y="300989"/>
                </a:lnTo>
                <a:lnTo>
                  <a:pt x="1347215" y="300989"/>
                </a:lnTo>
                <a:lnTo>
                  <a:pt x="1347215" y="0"/>
                </a:lnTo>
                <a:close/>
              </a:path>
            </a:pathLst>
          </a:custGeom>
          <a:ln w="35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20" name="object 20"/>
          <p:cNvSpPr txBox="1"/>
          <p:nvPr/>
        </p:nvSpPr>
        <p:spPr>
          <a:xfrm>
            <a:off x="3622180" y="6208784"/>
            <a:ext cx="506236" cy="466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69" spc="10" dirty="0">
                <a:latin typeface="Arial"/>
                <a:cs typeface="Arial"/>
              </a:rPr>
              <a:t>Student</a:t>
            </a:r>
            <a:endParaRPr sz="1069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875">
              <a:latin typeface="Times New Roman"/>
              <a:cs typeface="Times New Roman"/>
            </a:endParaRPr>
          </a:p>
          <a:p>
            <a:pPr algn="ctr">
              <a:spcBef>
                <a:spcPts val="5"/>
              </a:spcBef>
            </a:pPr>
            <a:r>
              <a:rPr sz="1069" spc="19" dirty="0">
                <a:latin typeface="Arial"/>
                <a:cs typeface="Arial"/>
              </a:rPr>
              <a:t>GPA</a:t>
            </a:r>
            <a:endParaRPr sz="106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6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352" y="865151"/>
            <a:ext cx="1859492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Object </a:t>
            </a:r>
            <a:r>
              <a:rPr sz="924" spc="-5" dirty="0">
                <a:latin typeface="Times New Roman"/>
                <a:cs typeface="Times New Roman"/>
              </a:rPr>
              <a:t>Oriented </a:t>
            </a:r>
            <a:r>
              <a:rPr sz="924" spc="-10" dirty="0">
                <a:latin typeface="Times New Roman"/>
                <a:cs typeface="Times New Roman"/>
              </a:rPr>
              <a:t>Programming</a:t>
            </a:r>
            <a:r>
              <a:rPr sz="924" spc="-15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(CS304)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3156" y="865151"/>
            <a:ext cx="193234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VU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7920" y="1025049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5" name="object 5"/>
          <p:cNvSpPr/>
          <p:nvPr/>
        </p:nvSpPr>
        <p:spPr>
          <a:xfrm>
            <a:off x="1137920" y="9679463"/>
            <a:ext cx="4652433" cy="0"/>
          </a:xfrm>
          <a:custGeom>
            <a:avLst/>
            <a:gdLst/>
            <a:ahLst/>
            <a:cxnLst/>
            <a:rect l="l" t="t" r="r" b="b"/>
            <a:pathLst>
              <a:path w="4785360">
                <a:moveTo>
                  <a:pt x="0" y="0"/>
                </a:moveTo>
                <a:lnTo>
                  <a:pt x="4785360" y="0"/>
                </a:lnTo>
              </a:path>
            </a:pathLst>
          </a:custGeom>
          <a:ln w="83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6" name="object 6"/>
          <p:cNvSpPr txBox="1"/>
          <p:nvPr/>
        </p:nvSpPr>
        <p:spPr>
          <a:xfrm>
            <a:off x="2799114" y="9672918"/>
            <a:ext cx="1539699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10" dirty="0">
                <a:latin typeface="Times New Roman"/>
                <a:cs typeface="Times New Roman"/>
              </a:rPr>
              <a:t>© Virtual </a:t>
            </a:r>
            <a:r>
              <a:rPr sz="924" spc="-5" dirty="0">
                <a:latin typeface="Times New Roman"/>
                <a:cs typeface="Times New Roman"/>
              </a:rPr>
              <a:t>University of</a:t>
            </a:r>
            <a:r>
              <a:rPr sz="924" spc="-29" dirty="0">
                <a:latin typeface="Times New Roman"/>
                <a:cs typeface="Times New Roman"/>
              </a:rPr>
              <a:t> </a:t>
            </a:r>
            <a:r>
              <a:rPr sz="924" spc="-10" dirty="0">
                <a:latin typeface="Times New Roman"/>
                <a:cs typeface="Times New Roman"/>
              </a:rPr>
              <a:t>Pakistan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47" y="9682544"/>
            <a:ext cx="199407" cy="142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47"/>
            <a:r>
              <a:rPr sz="924" spc="-5" dirty="0">
                <a:latin typeface="Times New Roman"/>
                <a:cs typeface="Times New Roman"/>
              </a:rPr>
              <a:t>2</a:t>
            </a:r>
            <a:r>
              <a:rPr sz="924" spc="-10" dirty="0">
                <a:latin typeface="Times New Roman"/>
                <a:cs typeface="Times New Roman"/>
              </a:rPr>
              <a:t>5</a:t>
            </a:r>
            <a:r>
              <a:rPr sz="924" spc="-5" dirty="0">
                <a:latin typeface="Times New Roman"/>
                <a:cs typeface="Times New Roman"/>
              </a:rPr>
              <a:t>8</a:t>
            </a:r>
            <a:endParaRPr sz="9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342" y="1345211"/>
            <a:ext cx="4851841" cy="7875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765"/>
            <a:r>
              <a:rPr sz="1069" b="1" spc="10" dirty="0">
                <a:latin typeface="Book Antiqua"/>
                <a:cs typeface="Book Antiqua"/>
              </a:rPr>
              <a:t>Lecture</a:t>
            </a:r>
            <a:r>
              <a:rPr sz="1069" b="1" spc="-68" dirty="0">
                <a:latin typeface="Book Antiqua"/>
                <a:cs typeface="Book Antiqua"/>
              </a:rPr>
              <a:t> </a:t>
            </a:r>
            <a:r>
              <a:rPr sz="1069" b="1" spc="15" dirty="0">
                <a:latin typeface="Book Antiqua"/>
                <a:cs typeface="Book Antiqua"/>
              </a:rPr>
              <a:t>No.32</a:t>
            </a:r>
            <a:endParaRPr sz="1069">
              <a:latin typeface="Book Antiqua"/>
              <a:cs typeface="Book Antiqua"/>
            </a:endParaRPr>
          </a:p>
          <a:p>
            <a:pPr marL="12347" algn="just">
              <a:spcBef>
                <a:spcPts val="24"/>
              </a:spcBef>
            </a:pPr>
            <a:r>
              <a:rPr sz="972" b="1" spc="15" dirty="0">
                <a:latin typeface="Book Antiqua"/>
                <a:cs typeface="Book Antiqua"/>
              </a:rPr>
              <a:t>Generic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Programming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3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Motivation: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0" dirty="0">
                <a:latin typeface="Book Antiqua"/>
                <a:cs typeface="Book Antiqua"/>
              </a:rPr>
              <a:t>Following function prints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array of integer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elements: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void printArray(int* array, int</a:t>
            </a:r>
            <a:r>
              <a:rPr sz="972" b="1" spc="-19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size)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2451485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 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1747092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array[ i ]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”;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021">
              <a:latin typeface="Times New Roman"/>
              <a:cs typeface="Times New Roman"/>
            </a:endParaRPr>
          </a:p>
          <a:p>
            <a:pPr marL="12347" marR="6173">
              <a:lnSpc>
                <a:spcPct val="107500"/>
              </a:lnSpc>
            </a:pP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want </a:t>
            </a:r>
            <a:r>
              <a:rPr sz="972" spc="10" dirty="0">
                <a:latin typeface="Book Antiqua"/>
                <a:cs typeface="Book Antiqua"/>
              </a:rPr>
              <a:t>to print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array of character elements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write similar function  </a:t>
            </a:r>
            <a:r>
              <a:rPr sz="972" spc="15" dirty="0">
                <a:latin typeface="Book Antiqua"/>
                <a:cs typeface="Book Antiqua"/>
              </a:rPr>
              <a:t>again with </a:t>
            </a:r>
            <a:r>
              <a:rPr sz="972" spc="10" dirty="0">
                <a:latin typeface="Book Antiqua"/>
                <a:cs typeface="Book Antiqua"/>
              </a:rPr>
              <a:t>different </a:t>
            </a:r>
            <a:r>
              <a:rPr sz="972" spc="15" dirty="0">
                <a:latin typeface="Book Antiqua"/>
                <a:cs typeface="Book Antiqua"/>
              </a:rPr>
              <a:t>parameters as </a:t>
            </a:r>
            <a:r>
              <a:rPr sz="972" spc="19" dirty="0">
                <a:latin typeface="Book Antiqua"/>
                <a:cs typeface="Book Antiqua"/>
              </a:rPr>
              <a:t>shown</a:t>
            </a:r>
            <a:r>
              <a:rPr sz="972" spc="-83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below: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4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>
              <a:spcBef>
                <a:spcPts val="5"/>
              </a:spcBef>
            </a:pPr>
            <a:r>
              <a:rPr sz="972" b="1" spc="10" dirty="0">
                <a:latin typeface="Book Antiqua"/>
                <a:cs typeface="Book Antiqua"/>
              </a:rPr>
              <a:t>void printArray(char* array, int</a:t>
            </a:r>
            <a:r>
              <a:rPr sz="972" b="1" spc="87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size)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2451485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 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1747092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array[ i ]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”;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63"/>
              </a:spcBef>
            </a:pPr>
            <a:r>
              <a:rPr sz="972" spc="10" dirty="0">
                <a:latin typeface="Book Antiqua"/>
                <a:cs typeface="Book Antiqua"/>
              </a:rPr>
              <a:t>similarly for </a:t>
            </a:r>
            <a:r>
              <a:rPr sz="972" spc="15" dirty="0">
                <a:latin typeface="Book Antiqua"/>
                <a:cs typeface="Book Antiqua"/>
              </a:rPr>
              <a:t>double </a:t>
            </a:r>
            <a:r>
              <a:rPr sz="972" spc="10" dirty="0">
                <a:latin typeface="Book Antiqua"/>
                <a:cs typeface="Book Antiqua"/>
              </a:rPr>
              <a:t>array </a:t>
            </a:r>
            <a:r>
              <a:rPr sz="972" spc="15" dirty="0">
                <a:latin typeface="Book Antiqua"/>
                <a:cs typeface="Book Antiqua"/>
              </a:rPr>
              <a:t>we can</a:t>
            </a:r>
            <a:r>
              <a:rPr sz="972" spc="-4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write,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b="1" spc="15" dirty="0">
                <a:latin typeface="Book Antiqua"/>
                <a:cs typeface="Book Antiqua"/>
              </a:rPr>
              <a:t>void printArray(double* </a:t>
            </a:r>
            <a:r>
              <a:rPr sz="972" b="1" spc="10" dirty="0">
                <a:latin typeface="Book Antiqua"/>
                <a:cs typeface="Book Antiqua"/>
              </a:rPr>
              <a:t>array, int</a:t>
            </a:r>
            <a:r>
              <a:rPr sz="972" b="1" spc="-44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size)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R="2452102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for ( int i </a:t>
            </a:r>
            <a:r>
              <a:rPr sz="972" b="1" spc="19" dirty="0">
                <a:latin typeface="Book Antiqua"/>
                <a:cs typeface="Book Antiqua"/>
              </a:rPr>
              <a:t>= </a:t>
            </a:r>
            <a:r>
              <a:rPr sz="972" b="1" spc="5" dirty="0">
                <a:latin typeface="Book Antiqua"/>
                <a:cs typeface="Book Antiqua"/>
              </a:rPr>
              <a:t>0; </a:t>
            </a:r>
            <a:r>
              <a:rPr sz="972" b="1" spc="10" dirty="0">
                <a:latin typeface="Book Antiqua"/>
                <a:cs typeface="Book Antiqua"/>
              </a:rPr>
              <a:t>i </a:t>
            </a:r>
            <a:r>
              <a:rPr sz="972" b="1" spc="19" dirty="0">
                <a:latin typeface="Book Antiqua"/>
                <a:cs typeface="Book Antiqua"/>
              </a:rPr>
              <a:t>&lt; </a:t>
            </a:r>
            <a:r>
              <a:rPr sz="972" b="1" spc="10" dirty="0">
                <a:latin typeface="Book Antiqua"/>
                <a:cs typeface="Book Antiqua"/>
              </a:rPr>
              <a:t>size; </a:t>
            </a:r>
            <a:r>
              <a:rPr sz="972" b="1" spc="15" dirty="0">
                <a:latin typeface="Book Antiqua"/>
                <a:cs typeface="Book Antiqua"/>
              </a:rPr>
              <a:t>i++</a:t>
            </a:r>
            <a:r>
              <a:rPr sz="972" b="1" spc="-8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 marR="1747092" algn="ctr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cout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array[ i ] </a:t>
            </a:r>
            <a:r>
              <a:rPr sz="972" b="1" spc="19" dirty="0">
                <a:latin typeface="Book Antiqua"/>
                <a:cs typeface="Book Antiqua"/>
              </a:rPr>
              <a:t>&lt;&lt; </a:t>
            </a:r>
            <a:r>
              <a:rPr sz="972" b="1" spc="10" dirty="0">
                <a:latin typeface="Book Antiqua"/>
                <a:cs typeface="Book Antiqua"/>
              </a:rPr>
              <a:t>“,</a:t>
            </a:r>
            <a:r>
              <a:rPr sz="972" b="1" spc="-7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”;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}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24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0" dirty="0">
                <a:latin typeface="Book Antiqua"/>
                <a:cs typeface="Book Antiqua"/>
              </a:rPr>
              <a:t>will be the case for array of </a:t>
            </a:r>
            <a:r>
              <a:rPr sz="972" spc="5" dirty="0">
                <a:latin typeface="Book Antiqua"/>
                <a:cs typeface="Book Antiqua"/>
              </a:rPr>
              <a:t>float, </a:t>
            </a:r>
            <a:r>
              <a:rPr sz="972" spc="10" dirty="0">
                <a:latin typeface="Book Antiqua"/>
                <a:cs typeface="Book Antiqua"/>
              </a:rPr>
              <a:t>short, </a:t>
            </a:r>
            <a:r>
              <a:rPr sz="972" spc="15" dirty="0">
                <a:latin typeface="Book Antiqua"/>
                <a:cs typeface="Book Antiqua"/>
              </a:rPr>
              <a:t>long </a:t>
            </a:r>
            <a:r>
              <a:rPr sz="972" spc="10" dirty="0">
                <a:latin typeface="Book Antiqua"/>
                <a:cs typeface="Book Antiqua"/>
              </a:rPr>
              <a:t>and </a:t>
            </a:r>
            <a:r>
              <a:rPr sz="972" spc="15" dirty="0">
                <a:latin typeface="Book Antiqua"/>
                <a:cs typeface="Book Antiqua"/>
              </a:rPr>
              <a:t>so</a:t>
            </a:r>
            <a:r>
              <a:rPr sz="972" spc="24" dirty="0">
                <a:latin typeface="Book Antiqua"/>
                <a:cs typeface="Book Antiqua"/>
              </a:rPr>
              <a:t> </a:t>
            </a:r>
            <a:r>
              <a:rPr sz="972" spc="15" dirty="0">
                <a:latin typeface="Book Antiqua"/>
                <a:cs typeface="Book Antiqua"/>
              </a:rPr>
              <a:t>on….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9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5556" algn="just">
              <a:lnSpc>
                <a:spcPct val="107200"/>
              </a:lnSpc>
            </a:pPr>
            <a:r>
              <a:rPr sz="972" spc="19" dirty="0">
                <a:latin typeface="Book Antiqua"/>
                <a:cs typeface="Book Antiqua"/>
              </a:rPr>
              <a:t>You </a:t>
            </a:r>
            <a:r>
              <a:rPr sz="972" spc="15" dirty="0">
                <a:latin typeface="Book Antiqua"/>
                <a:cs typeface="Book Antiqua"/>
              </a:rPr>
              <a:t>can see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these </a:t>
            </a:r>
            <a:r>
              <a:rPr sz="972" spc="10" dirty="0">
                <a:latin typeface="Book Antiqua"/>
                <a:cs typeface="Book Antiqua"/>
              </a:rPr>
              <a:t>functions are </a:t>
            </a:r>
            <a:r>
              <a:rPr sz="972" spc="15" dirty="0">
                <a:latin typeface="Book Antiqua"/>
                <a:cs typeface="Book Antiqua"/>
              </a:rPr>
              <a:t>doing </a:t>
            </a:r>
            <a:r>
              <a:rPr sz="972" spc="19" dirty="0">
                <a:latin typeface="Book Antiqua"/>
                <a:cs typeface="Book Antiqua"/>
              </a:rPr>
              <a:t>same </a:t>
            </a:r>
            <a:r>
              <a:rPr sz="972" spc="15" dirty="0">
                <a:latin typeface="Book Antiqua"/>
                <a:cs typeface="Book Antiqua"/>
              </a:rPr>
              <a:t>kind </a:t>
            </a:r>
            <a:r>
              <a:rPr sz="972" spc="10" dirty="0">
                <a:latin typeface="Book Antiqua"/>
                <a:cs typeface="Book Antiqua"/>
              </a:rPr>
              <a:t>of functionality </a:t>
            </a:r>
            <a:r>
              <a:rPr sz="972" spc="19" dirty="0">
                <a:latin typeface="Book Antiqua"/>
                <a:cs typeface="Book Antiqua"/>
              </a:rPr>
              <a:t>on </a:t>
            </a:r>
            <a:r>
              <a:rPr sz="972" spc="10" dirty="0">
                <a:latin typeface="Book Antiqua"/>
                <a:cs typeface="Book Antiqua"/>
              </a:rPr>
              <a:t>different </a:t>
            </a:r>
            <a:r>
              <a:rPr sz="972" spc="15" dirty="0">
                <a:latin typeface="Book Antiqua"/>
                <a:cs typeface="Book Antiqua"/>
              </a:rPr>
              <a:t>data  </a:t>
            </a:r>
            <a:r>
              <a:rPr sz="972" spc="10" dirty="0">
                <a:latin typeface="Book Antiqua"/>
                <a:cs typeface="Book Antiqua"/>
              </a:rPr>
              <a:t>types and </a:t>
            </a:r>
            <a:r>
              <a:rPr sz="972" spc="5" dirty="0">
                <a:latin typeface="Book Antiqua"/>
                <a:cs typeface="Book Antiqua"/>
              </a:rPr>
              <a:t>it </a:t>
            </a:r>
            <a:r>
              <a:rPr sz="972" spc="15" dirty="0">
                <a:latin typeface="Book Antiqua"/>
                <a:cs typeface="Book Antiqua"/>
              </a:rPr>
              <a:t>looks </a:t>
            </a:r>
            <a:r>
              <a:rPr sz="972" spc="10" dirty="0">
                <a:latin typeface="Book Antiqua"/>
                <a:cs typeface="Book Antiqua"/>
              </a:rPr>
              <a:t>repeated task for </a:t>
            </a:r>
            <a:r>
              <a:rPr sz="972" spc="5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data </a:t>
            </a:r>
            <a:r>
              <a:rPr sz="972" spc="10" dirty="0">
                <a:latin typeface="Book Antiqua"/>
                <a:cs typeface="Book Antiqua"/>
              </a:rPr>
              <a:t>types (basically it is </a:t>
            </a:r>
            <a:r>
              <a:rPr sz="972" b="1" i="1" spc="15" dirty="0">
                <a:latin typeface="Book Antiqua"/>
                <a:cs typeface="Book Antiqua"/>
              </a:rPr>
              <a:t>function  overloading</a:t>
            </a:r>
            <a:r>
              <a:rPr sz="972" spc="15" dirty="0">
                <a:latin typeface="Book Antiqua"/>
                <a:cs typeface="Book Antiqua"/>
              </a:rPr>
              <a:t>)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0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1187158">
              <a:lnSpc>
                <a:spcPct val="1075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5" dirty="0">
                <a:latin typeface="Book Antiqua"/>
                <a:cs typeface="Book Antiqua"/>
              </a:rPr>
              <a:t>if </a:t>
            </a:r>
            <a:r>
              <a:rPr sz="972" spc="15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want to change </a:t>
            </a:r>
            <a:r>
              <a:rPr sz="972" spc="15" dirty="0">
                <a:latin typeface="Book Antiqua"/>
                <a:cs typeface="Book Antiqua"/>
              </a:rPr>
              <a:t>the way </a:t>
            </a:r>
            <a:r>
              <a:rPr sz="972" spc="10" dirty="0">
                <a:latin typeface="Book Antiqua"/>
                <a:cs typeface="Book Antiqua"/>
              </a:rPr>
              <a:t>function prints the array. </a:t>
            </a:r>
            <a:r>
              <a:rPr sz="972" spc="5" dirty="0">
                <a:latin typeface="Book Antiqua"/>
                <a:cs typeface="Book Antiqua"/>
              </a:rPr>
              <a:t>e.g.  </a:t>
            </a:r>
            <a:r>
              <a:rPr sz="972" spc="10" dirty="0">
                <a:latin typeface="Book Antiqua"/>
                <a:cs typeface="Book Antiqua"/>
              </a:rPr>
              <a:t>from  </a:t>
            </a:r>
            <a:r>
              <a:rPr sz="972" b="1" spc="5" dirty="0">
                <a:latin typeface="Book Antiqua"/>
                <a:cs typeface="Book Antiqua"/>
              </a:rPr>
              <a:t>1, 2, 3, 4,</a:t>
            </a:r>
            <a:r>
              <a:rPr sz="972" b="1" spc="-29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5</a:t>
            </a:r>
            <a:endParaRPr sz="972">
              <a:latin typeface="Book Antiqua"/>
              <a:cs typeface="Book Antiqua"/>
            </a:endParaRPr>
          </a:p>
          <a:p>
            <a:pPr marL="12347" algn="just">
              <a:spcBef>
                <a:spcPts val="78"/>
              </a:spcBef>
            </a:pP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b="1" spc="15" dirty="0">
                <a:latin typeface="Book Antiqua"/>
                <a:cs typeface="Book Antiqua"/>
              </a:rPr>
              <a:t>1  2  3  4  5  </a:t>
            </a:r>
            <a:r>
              <a:rPr sz="972" spc="15" dirty="0">
                <a:latin typeface="Book Antiqua"/>
                <a:cs typeface="Book Antiqua"/>
              </a:rPr>
              <a:t>or  </a:t>
            </a:r>
            <a:r>
              <a:rPr sz="972" b="1" spc="10" dirty="0">
                <a:latin typeface="Book Antiqua"/>
                <a:cs typeface="Book Antiqua"/>
              </a:rPr>
              <a:t>‘1’ </a:t>
            </a:r>
            <a:r>
              <a:rPr sz="972" b="1" spc="5" dirty="0">
                <a:latin typeface="Book Antiqua"/>
                <a:cs typeface="Book Antiqua"/>
              </a:rPr>
              <a:t>‘ </a:t>
            </a:r>
            <a:r>
              <a:rPr sz="972" b="1" spc="10" dirty="0">
                <a:latin typeface="Book Antiqua"/>
                <a:cs typeface="Book Antiqua"/>
              </a:rPr>
              <a:t>2’ ‘3’ </a:t>
            </a:r>
            <a:r>
              <a:rPr sz="972" b="1" spc="5" dirty="0">
                <a:latin typeface="Book Antiqua"/>
                <a:cs typeface="Book Antiqua"/>
              </a:rPr>
              <a:t>‘4’ ‘5’  </a:t>
            </a:r>
            <a:r>
              <a:rPr sz="972" spc="15" dirty="0">
                <a:latin typeface="Book Antiqua"/>
                <a:cs typeface="Book Antiqua"/>
              </a:rPr>
              <a:t>or  </a:t>
            </a:r>
            <a:r>
              <a:rPr sz="972" b="1" spc="10" dirty="0">
                <a:latin typeface="Book Antiqua"/>
                <a:cs typeface="Book Antiqua"/>
              </a:rPr>
              <a:t>“1” </a:t>
            </a:r>
            <a:r>
              <a:rPr sz="972" b="1" spc="15" dirty="0">
                <a:latin typeface="Book Antiqua"/>
                <a:cs typeface="Book Antiqua"/>
              </a:rPr>
              <a:t>”2” “3” </a:t>
            </a:r>
            <a:r>
              <a:rPr sz="972" b="1" spc="10" dirty="0">
                <a:latin typeface="Book Antiqua"/>
                <a:cs typeface="Book Antiqua"/>
              </a:rPr>
              <a:t>“4”</a:t>
            </a:r>
            <a:r>
              <a:rPr sz="972" b="1" spc="-117" dirty="0">
                <a:latin typeface="Book Antiqua"/>
                <a:cs typeface="Book Antiqua"/>
              </a:rPr>
              <a:t> </a:t>
            </a:r>
            <a:r>
              <a:rPr sz="972" b="1" spc="15" dirty="0">
                <a:latin typeface="Book Antiqua"/>
                <a:cs typeface="Book Antiqua"/>
              </a:rPr>
              <a:t>“5”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49"/>
              </a:spcBef>
            </a:pPr>
            <a:endParaRPr sz="1118">
              <a:latin typeface="Times New Roman"/>
              <a:cs typeface="Times New Roman"/>
            </a:endParaRPr>
          </a:p>
          <a:p>
            <a:pPr marL="12347" algn="just"/>
            <a:r>
              <a:rPr sz="972" spc="19" dirty="0">
                <a:latin typeface="Book Antiqua"/>
                <a:cs typeface="Book Antiqua"/>
              </a:rPr>
              <a:t>We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have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change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code </a:t>
            </a:r>
            <a:r>
              <a:rPr sz="972" spc="10" dirty="0">
                <a:latin typeface="Book Antiqua"/>
                <a:cs typeface="Book Antiqua"/>
              </a:rPr>
              <a:t>in all functions </a:t>
            </a:r>
            <a:r>
              <a:rPr sz="972" spc="15" dirty="0">
                <a:latin typeface="Book Antiqua"/>
                <a:cs typeface="Book Antiqua"/>
              </a:rPr>
              <a:t>for </a:t>
            </a:r>
            <a:r>
              <a:rPr sz="972" spc="10" dirty="0">
                <a:latin typeface="Book Antiqua"/>
                <a:cs typeface="Book Antiqua"/>
              </a:rPr>
              <a:t>all </a:t>
            </a:r>
            <a:r>
              <a:rPr sz="972" spc="15" dirty="0">
                <a:latin typeface="Book Antiqua"/>
                <a:cs typeface="Book Antiqua"/>
              </a:rPr>
              <a:t>data</a:t>
            </a:r>
            <a:r>
              <a:rPr sz="972" spc="-29" dirty="0">
                <a:latin typeface="Book Antiqua"/>
                <a:cs typeface="Book Antiqua"/>
              </a:rPr>
              <a:t> </a:t>
            </a:r>
            <a:r>
              <a:rPr sz="972" spc="10" dirty="0">
                <a:latin typeface="Book Antiqua"/>
                <a:cs typeface="Book Antiqua"/>
              </a:rPr>
              <a:t>types.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15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marR="4939" indent="-617" algn="just">
              <a:lnSpc>
                <a:spcPct val="107100"/>
              </a:lnSpc>
            </a:pPr>
            <a:r>
              <a:rPr sz="972" spc="19" dirty="0">
                <a:latin typeface="Book Antiqua"/>
                <a:cs typeface="Book Antiqua"/>
              </a:rPr>
              <a:t>Now </a:t>
            </a:r>
            <a:r>
              <a:rPr sz="972" spc="15" dirty="0">
                <a:latin typeface="Book Antiqua"/>
                <a:cs typeface="Book Antiqua"/>
              </a:rPr>
              <a:t>consider the </a:t>
            </a:r>
            <a:r>
              <a:rPr sz="972" b="1" spc="15" dirty="0">
                <a:latin typeface="Book Antiqua"/>
                <a:cs typeface="Book Antiqua"/>
              </a:rPr>
              <a:t>Array </a:t>
            </a:r>
            <a:r>
              <a:rPr sz="972" spc="10" dirty="0">
                <a:latin typeface="Book Antiqua"/>
                <a:cs typeface="Book Antiqua"/>
              </a:rPr>
              <a:t>class that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developed </a:t>
            </a:r>
            <a:r>
              <a:rPr sz="972" spc="10" dirty="0">
                <a:latin typeface="Book Antiqua"/>
                <a:cs typeface="Book Antiqua"/>
              </a:rPr>
              <a:t>to </a:t>
            </a:r>
            <a:r>
              <a:rPr sz="972" spc="15" dirty="0">
                <a:latin typeface="Book Antiqua"/>
                <a:cs typeface="Book Antiqua"/>
              </a:rPr>
              <a:t>overcome </a:t>
            </a:r>
            <a:r>
              <a:rPr sz="972" spc="10" dirty="0">
                <a:latin typeface="Book Antiqua"/>
                <a:cs typeface="Book Antiqua"/>
              </a:rPr>
              <a:t>the </a:t>
            </a:r>
            <a:r>
              <a:rPr sz="972" spc="15" dirty="0">
                <a:latin typeface="Book Antiqua"/>
                <a:cs typeface="Book Antiqua"/>
              </a:rPr>
              <a:t>shortcomings </a:t>
            </a:r>
            <a:r>
              <a:rPr sz="972" spc="10" dirty="0">
                <a:latin typeface="Book Antiqua"/>
                <a:cs typeface="Book Antiqua"/>
              </a:rPr>
              <a:t>of 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5" dirty="0">
                <a:latin typeface="Book Antiqua"/>
                <a:cs typeface="Book Antiqua"/>
              </a:rPr>
              <a:t>built </a:t>
            </a:r>
            <a:r>
              <a:rPr sz="972" spc="15" dirty="0">
                <a:latin typeface="Book Antiqua"/>
                <a:cs typeface="Book Antiqua"/>
              </a:rPr>
              <a:t>in </a:t>
            </a:r>
            <a:r>
              <a:rPr sz="972" spc="10" dirty="0">
                <a:latin typeface="Book Antiqua"/>
                <a:cs typeface="Book Antiqua"/>
              </a:rPr>
              <a:t>arrays. In </a:t>
            </a:r>
            <a:r>
              <a:rPr sz="972" spc="15" dirty="0">
                <a:latin typeface="Book Antiqua"/>
                <a:cs typeface="Book Antiqua"/>
              </a:rPr>
              <a:t>C++ </a:t>
            </a:r>
            <a:r>
              <a:rPr sz="972" spc="10" dirty="0">
                <a:latin typeface="Book Antiqua"/>
                <a:cs typeface="Book Antiqua"/>
              </a:rPr>
              <a:t>arrays, there </a:t>
            </a:r>
            <a:r>
              <a:rPr sz="972" spc="5" dirty="0">
                <a:latin typeface="Book Antiqua"/>
                <a:cs typeface="Book Antiqua"/>
              </a:rPr>
              <a:t>is </a:t>
            </a:r>
            <a:r>
              <a:rPr sz="972" spc="15" dirty="0">
                <a:latin typeface="Book Antiqua"/>
                <a:cs typeface="Book Antiqua"/>
              </a:rPr>
              <a:t>no </a:t>
            </a:r>
            <a:r>
              <a:rPr sz="972" spc="10" dirty="0">
                <a:latin typeface="Book Antiqua"/>
                <a:cs typeface="Book Antiqua"/>
              </a:rPr>
              <a:t>check for array </a:t>
            </a:r>
            <a:r>
              <a:rPr sz="972" spc="15" dirty="0">
                <a:latin typeface="Book Antiqua"/>
                <a:cs typeface="Book Antiqua"/>
              </a:rPr>
              <a:t>bounds we can </a:t>
            </a:r>
            <a:r>
              <a:rPr sz="972" spc="10" dirty="0">
                <a:latin typeface="Book Antiqua"/>
                <a:cs typeface="Book Antiqua"/>
              </a:rPr>
              <a:t>insert  </a:t>
            </a:r>
            <a:r>
              <a:rPr sz="972" spc="15" dirty="0">
                <a:latin typeface="Book Antiqua"/>
                <a:cs typeface="Book Antiqua"/>
              </a:rPr>
              <a:t>element </a:t>
            </a:r>
            <a:r>
              <a:rPr sz="972" spc="10" dirty="0">
                <a:latin typeface="Book Antiqua"/>
                <a:cs typeface="Book Antiqua"/>
              </a:rPr>
              <a:t>at </a:t>
            </a:r>
            <a:r>
              <a:rPr sz="972" spc="5" dirty="0">
                <a:latin typeface="Book Antiqua"/>
                <a:cs typeface="Book Antiqua"/>
              </a:rPr>
              <a:t>100</a:t>
            </a:r>
            <a:r>
              <a:rPr sz="948" spc="7" baseline="21367" dirty="0">
                <a:latin typeface="Book Antiqua"/>
                <a:cs typeface="Book Antiqua"/>
              </a:rPr>
              <a:t>th </a:t>
            </a:r>
            <a:r>
              <a:rPr sz="972" spc="10" dirty="0">
                <a:latin typeface="Book Antiqua"/>
                <a:cs typeface="Book Antiqua"/>
              </a:rPr>
              <a:t>position in </a:t>
            </a:r>
            <a:r>
              <a:rPr sz="972" spc="15" dirty="0">
                <a:latin typeface="Book Antiqua"/>
                <a:cs typeface="Book Antiqua"/>
              </a:rPr>
              <a:t>an </a:t>
            </a:r>
            <a:r>
              <a:rPr sz="972" spc="10" dirty="0">
                <a:latin typeface="Book Antiqua"/>
                <a:cs typeface="Book Antiqua"/>
              </a:rPr>
              <a:t>array </a:t>
            </a:r>
            <a:r>
              <a:rPr sz="972" spc="15" dirty="0">
                <a:latin typeface="Book Antiqua"/>
                <a:cs typeface="Book Antiqua"/>
              </a:rPr>
              <a:t>of </a:t>
            </a:r>
            <a:r>
              <a:rPr sz="972" spc="10" dirty="0">
                <a:latin typeface="Book Antiqua"/>
                <a:cs typeface="Book Antiqua"/>
              </a:rPr>
              <a:t>size 10 only, </a:t>
            </a:r>
            <a:r>
              <a:rPr sz="972" spc="15" dirty="0">
                <a:latin typeface="Book Antiqua"/>
                <a:cs typeface="Book Antiqua"/>
              </a:rPr>
              <a:t>our program </a:t>
            </a:r>
            <a:r>
              <a:rPr sz="972" spc="10" dirty="0">
                <a:latin typeface="Book Antiqua"/>
                <a:cs typeface="Book Antiqua"/>
              </a:rPr>
              <a:t>will </a:t>
            </a:r>
            <a:r>
              <a:rPr sz="972" spc="15" dirty="0">
                <a:latin typeface="Book Antiqua"/>
                <a:cs typeface="Book Antiqua"/>
              </a:rPr>
              <a:t>compile  </a:t>
            </a:r>
            <a:r>
              <a:rPr sz="972" spc="10" dirty="0">
                <a:latin typeface="Book Antiqua"/>
                <a:cs typeface="Book Antiqua"/>
              </a:rPr>
              <a:t>correctly </a:t>
            </a:r>
            <a:r>
              <a:rPr sz="972" spc="15" dirty="0">
                <a:latin typeface="Book Antiqua"/>
                <a:cs typeface="Book Antiqua"/>
              </a:rPr>
              <a:t>however </a:t>
            </a:r>
            <a:r>
              <a:rPr sz="972" spc="10" dirty="0">
                <a:latin typeface="Book Antiqua"/>
                <a:cs typeface="Book Antiqua"/>
              </a:rPr>
              <a:t>this will result </a:t>
            </a:r>
            <a:r>
              <a:rPr sz="972" spc="15" dirty="0">
                <a:latin typeface="Book Antiqua"/>
                <a:cs typeface="Book Antiqua"/>
              </a:rPr>
              <a:t>in abnormal termination </a:t>
            </a:r>
            <a:r>
              <a:rPr sz="972" spc="10" dirty="0">
                <a:latin typeface="Book Antiqua"/>
                <a:cs typeface="Book Antiqua"/>
              </a:rPr>
              <a:t>of </a:t>
            </a:r>
            <a:r>
              <a:rPr sz="972" spc="15" dirty="0">
                <a:latin typeface="Book Antiqua"/>
                <a:cs typeface="Book Antiqua"/>
              </a:rPr>
              <a:t>the program </a:t>
            </a:r>
            <a:r>
              <a:rPr sz="972" spc="19" dirty="0">
                <a:latin typeface="Book Antiqua"/>
                <a:cs typeface="Book Antiqua"/>
              </a:rPr>
              <a:t>on  </a:t>
            </a:r>
            <a:r>
              <a:rPr sz="972" spc="10" dirty="0">
                <a:latin typeface="Book Antiqua"/>
                <a:cs typeface="Book Antiqua"/>
              </a:rPr>
              <a:t>execution.</a:t>
            </a:r>
            <a:endParaRPr sz="972">
              <a:latin typeface="Book Antiqua"/>
              <a:cs typeface="Book Antiqua"/>
            </a:endParaRPr>
          </a:p>
          <a:p>
            <a:pPr>
              <a:spcBef>
                <a:spcPts val="53"/>
              </a:spcBef>
            </a:pPr>
            <a:endParaRPr sz="1069">
              <a:latin typeface="Times New Roman"/>
              <a:cs typeface="Times New Roman"/>
            </a:endParaRPr>
          </a:p>
          <a:p>
            <a:pPr marL="12347" algn="just"/>
            <a:r>
              <a:rPr sz="972" b="1" spc="10" dirty="0">
                <a:latin typeface="Book Antiqua"/>
                <a:cs typeface="Book Antiqua"/>
              </a:rPr>
              <a:t>class </a:t>
            </a:r>
            <a:r>
              <a:rPr sz="972" b="1" spc="15" dirty="0">
                <a:latin typeface="Book Antiqua"/>
                <a:cs typeface="Book Antiqua"/>
              </a:rPr>
              <a:t>Array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{</a:t>
            </a:r>
            <a:endParaRPr sz="972">
              <a:latin typeface="Book Antiqua"/>
              <a:cs typeface="Book Antiqua"/>
            </a:endParaRPr>
          </a:p>
          <a:p>
            <a:pPr marL="848235" marR="3299720">
              <a:lnSpc>
                <a:spcPct val="104000"/>
              </a:lnSpc>
            </a:pPr>
            <a:r>
              <a:rPr sz="972" b="1" spc="10" dirty="0">
                <a:latin typeface="Book Antiqua"/>
                <a:cs typeface="Book Antiqua"/>
              </a:rPr>
              <a:t>int*</a:t>
            </a:r>
            <a:r>
              <a:rPr sz="972" b="1" spc="-53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pArray;  int</a:t>
            </a:r>
            <a:r>
              <a:rPr sz="972" b="1" spc="-78" dirty="0">
                <a:latin typeface="Book Antiqua"/>
                <a:cs typeface="Book Antiqua"/>
              </a:rPr>
              <a:t> </a:t>
            </a:r>
            <a:r>
              <a:rPr sz="972" b="1" spc="10" dirty="0">
                <a:latin typeface="Book Antiqua"/>
                <a:cs typeface="Book Antiqua"/>
              </a:rPr>
              <a:t>size;</a:t>
            </a:r>
            <a:endParaRPr sz="972">
              <a:latin typeface="Book Antiqua"/>
              <a:cs typeface="Book Antiqua"/>
            </a:endParaRPr>
          </a:p>
          <a:p>
            <a:pPr marL="430908">
              <a:spcBef>
                <a:spcPts val="44"/>
              </a:spcBef>
            </a:pPr>
            <a:r>
              <a:rPr sz="972" b="1" spc="10" dirty="0">
                <a:latin typeface="Book Antiqua"/>
                <a:cs typeface="Book Antiqua"/>
              </a:rPr>
              <a:t>public:</a:t>
            </a:r>
            <a:endParaRPr sz="972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8310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7339</Words>
  <Application>Microsoft Office PowerPoint</Application>
  <PresentationFormat>Custom</PresentationFormat>
  <Paragraphs>1146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Book Antiqua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jzaheer</dc:creator>
  <cp:lastModifiedBy>Asif Ashraf</cp:lastModifiedBy>
  <cp:revision>12</cp:revision>
  <dcterms:created xsi:type="dcterms:W3CDTF">2016-11-20T12:48:04Z</dcterms:created>
  <dcterms:modified xsi:type="dcterms:W3CDTF">2016-11-22T10:04:40Z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2009-02-20T00:00:00Z</vt:filetime>
  </property>
  <property fmtid="{D5CDD505-2E9C-101B-9397-08002B2CF9AE}" pid="3" name="Creator">
    <vt:lpwstr>Acrobat PDFMaker 6.0 for Word</vt:lpwstr>
  </property>
  <property fmtid="{D5CDD505-2E9C-101B-9397-08002B2CF9AE}" pid="4" name="LastSaved">
    <vt:filetime>2016-11-20T00:00:00Z</vt:filetime>
  </property>
</Properties>
</file>