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56" r:id="rId35"/>
    <p:sldId id="257" r:id="rId36"/>
    <p:sldId id="258" r:id="rId37"/>
    <p:sldId id="259" r:id="rId38"/>
    <p:sldId id="260" r:id="rId39"/>
    <p:sldId id="261" r:id="rId40"/>
    <p:sldId id="262" r:id="rId4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42" id="{F9AD0D28-FC2A-48CD-B49C-8CC0FF6F7CB2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43" id="{849DDEB9-7200-4AC7-A8F7-FC04DB70C16E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44" id="{2F581B4E-A4AD-4D4C-B345-7971F1491359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45" id="{D4DCF6B7-9499-479C-8438-25C573D9BC9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cs304@vu.edu.pk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143352" y="1345212"/>
            <a:ext cx="4852458" cy="820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No.41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Standard Template Library: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started </a:t>
            </a:r>
            <a:r>
              <a:rPr sz="972" spc="15" dirty="0">
                <a:latin typeface="Book Antiqua"/>
                <a:cs typeface="Book Antiqua"/>
              </a:rPr>
              <a:t>discussing about </a:t>
            </a:r>
            <a:r>
              <a:rPr sz="972" spc="10" dirty="0">
                <a:latin typeface="Book Antiqua"/>
                <a:cs typeface="Book Antiqua"/>
              </a:rPr>
              <a:t>templates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generic algorithms, our basic </a:t>
            </a:r>
            <a:r>
              <a:rPr sz="972" spc="15" dirty="0">
                <a:latin typeface="Book Antiqua"/>
                <a:cs typeface="Book Antiqua"/>
              </a:rPr>
              <a:t>aim  was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standard </a:t>
            </a:r>
            <a:r>
              <a:rPr sz="972" spc="10" dirty="0">
                <a:latin typeface="Book Antiqua"/>
                <a:cs typeface="Book Antiqua"/>
              </a:rPr>
              <a:t>solutions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problems </a:t>
            </a:r>
            <a:r>
              <a:rPr sz="972" spc="10" dirty="0">
                <a:latin typeface="Book Antiqua"/>
                <a:cs typeface="Book Antiqua"/>
              </a:rPr>
              <a:t>(like searching </a:t>
            </a:r>
            <a:r>
              <a:rPr sz="972" spc="15" dirty="0">
                <a:latin typeface="Book Antiqua"/>
                <a:cs typeface="Book Antiqua"/>
              </a:rPr>
              <a:t>or comparison)  </a:t>
            </a:r>
            <a:r>
              <a:rPr sz="972" spc="10" dirty="0">
                <a:latin typeface="Book Antiqua"/>
                <a:cs typeface="Book Antiqua"/>
              </a:rPr>
              <a:t>that should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all data types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containers.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C++ programmers </a:t>
            </a:r>
            <a:r>
              <a:rPr sz="972" spc="10" dirty="0">
                <a:latin typeface="Book Antiqua"/>
                <a:cs typeface="Book Antiqua"/>
              </a:rPr>
              <a:t>started </a:t>
            </a:r>
            <a:r>
              <a:rPr sz="972" spc="15" dirty="0">
                <a:latin typeface="Book Antiqua"/>
                <a:cs typeface="Book Antiqua"/>
              </a:rPr>
              <a:t>working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these concepts </a:t>
            </a:r>
            <a:r>
              <a:rPr sz="972" spc="15" dirty="0">
                <a:latin typeface="Book Antiqua"/>
                <a:cs typeface="Book Antiqua"/>
              </a:rPr>
              <a:t>from very beginning and </a:t>
            </a:r>
            <a:r>
              <a:rPr sz="972" spc="10" dirty="0">
                <a:latin typeface="Book Antiqua"/>
                <a:cs typeface="Book Antiqua"/>
              </a:rPr>
              <a:t>gave 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standard solutions to these problems these standard solutions after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approval of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standardization </a:t>
            </a:r>
            <a:r>
              <a:rPr sz="972" spc="15" dirty="0">
                <a:latin typeface="Book Antiqua"/>
                <a:cs typeface="Book Antiqua"/>
              </a:rPr>
              <a:t>committee were added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 combined </a:t>
            </a:r>
            <a:r>
              <a:rPr sz="972" spc="10" dirty="0">
                <a:latin typeface="Book Antiqua"/>
                <a:cs typeface="Book Antiqua"/>
              </a:rPr>
              <a:t>library 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Standard Template Library </a:t>
            </a:r>
            <a:r>
              <a:rPr sz="972" spc="10" dirty="0">
                <a:latin typeface="Book Antiqua"/>
                <a:cs typeface="Book Antiqua"/>
              </a:rPr>
              <a:t>(STL). </a:t>
            </a:r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designed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operate </a:t>
            </a:r>
            <a:r>
              <a:rPr sz="972" spc="10" dirty="0">
                <a:latin typeface="Book Antiqua"/>
                <a:cs typeface="Book Antiqua"/>
              </a:rPr>
              <a:t>efficiently </a:t>
            </a:r>
            <a:r>
              <a:rPr sz="972" spc="15" dirty="0">
                <a:latin typeface="Book Antiqua"/>
                <a:cs typeface="Book Antiqua"/>
              </a:rPr>
              <a:t>across  </a:t>
            </a:r>
            <a:r>
              <a:rPr sz="972" spc="19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different applications;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use solutions from this template </a:t>
            </a:r>
            <a:r>
              <a:rPr sz="972" spc="5" dirty="0">
                <a:latin typeface="Book Antiqua"/>
                <a:cs typeface="Book Antiqua"/>
              </a:rPr>
              <a:t>library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our  </a:t>
            </a:r>
            <a:r>
              <a:rPr sz="972" spc="15" dirty="0">
                <a:latin typeface="Book Antiqua"/>
                <a:cs typeface="Book Antiqua"/>
              </a:rPr>
              <a:t>programs </a:t>
            </a:r>
            <a:r>
              <a:rPr sz="972" spc="10" dirty="0">
                <a:latin typeface="Book Antiqua"/>
                <a:cs typeface="Book Antiqua"/>
              </a:rPr>
              <a:t>using different </a:t>
            </a:r>
            <a:r>
              <a:rPr sz="972" spc="15" dirty="0">
                <a:latin typeface="Book Antiqua"/>
                <a:cs typeface="Book Antiqua"/>
              </a:rPr>
              <a:t>header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files.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Standard Template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Library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10" dirty="0">
                <a:latin typeface="Book Antiqua"/>
                <a:cs typeface="Book Antiqua"/>
              </a:rPr>
              <a:t>consists of three </a:t>
            </a:r>
            <a:r>
              <a:rPr sz="972" spc="15" dirty="0">
                <a:latin typeface="Book Antiqua"/>
                <a:cs typeface="Book Antiqua"/>
              </a:rPr>
              <a:t>key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components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78"/>
              </a:spcBef>
              <a:buFont typeface="Arial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87"/>
              </a:spcBef>
              <a:buFont typeface="Arial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78"/>
              </a:spcBef>
              <a:buFont typeface="Arial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Arial"/>
              <a:buChar char="•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9" dirty="0">
                <a:latin typeface="Book Antiqua"/>
                <a:cs typeface="Book Antiqua"/>
              </a:rPr>
              <a:t>STL </a:t>
            </a:r>
            <a:r>
              <a:rPr sz="972" b="1" spc="15" dirty="0">
                <a:latin typeface="Book Antiqua"/>
                <a:cs typeface="Book Antiqua"/>
              </a:rPr>
              <a:t>Promotes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Reuse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STL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promotes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reuse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don’t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need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rewrite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already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written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standard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 marL="12347" marR="6791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for different </a:t>
            </a:r>
            <a:r>
              <a:rPr sz="972" spc="15" dirty="0">
                <a:latin typeface="Book Antiqua"/>
                <a:cs typeface="Book Antiqua"/>
              </a:rPr>
              <a:t>problems,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saves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development time and </a:t>
            </a:r>
            <a:r>
              <a:rPr sz="972" spc="10" dirty="0">
                <a:latin typeface="Book Antiqua"/>
                <a:cs typeface="Book Antiqua"/>
              </a:rPr>
              <a:t>cost. Secondly </a:t>
            </a:r>
            <a:r>
              <a:rPr sz="972" spc="15" dirty="0">
                <a:latin typeface="Book Antiqua"/>
                <a:cs typeface="Book Antiqua"/>
              </a:rPr>
              <a:t>these  </a:t>
            </a:r>
            <a:r>
              <a:rPr sz="972" spc="10" dirty="0">
                <a:latin typeface="Book Antiqua"/>
                <a:cs typeface="Book Antiqua"/>
              </a:rPr>
              <a:t>solutions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been thoroughly tested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change of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their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spcBef>
                <a:spcPts val="5"/>
              </a:spcBef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Container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an object that contains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collection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data elements like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studied  before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study them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detail.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10" dirty="0">
                <a:latin typeface="Book Antiqua"/>
                <a:cs typeface="Book Antiqua"/>
              </a:rPr>
              <a:t>provides three </a:t>
            </a:r>
            <a:r>
              <a:rPr sz="972" spc="15" dirty="0">
                <a:latin typeface="Book Antiqua"/>
                <a:cs typeface="Book Antiqua"/>
              </a:rPr>
              <a:t>kinds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containers,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78"/>
              </a:spcBef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Sequence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7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Associative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78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Container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Adapters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  <a:buFont typeface="Book Antiqua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Sequence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sequence organizes a </a:t>
            </a:r>
            <a:r>
              <a:rPr sz="972" spc="10" dirty="0">
                <a:latin typeface="Book Antiqua"/>
                <a:cs typeface="Book Antiqua"/>
              </a:rPr>
              <a:t>finite set of objects,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type, into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strictly linear  </a:t>
            </a:r>
            <a:r>
              <a:rPr sz="972" spc="15" dirty="0">
                <a:latin typeface="Book Antiqua"/>
                <a:cs typeface="Book Antiqua"/>
              </a:rPr>
              <a:t>arrangement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Sequence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597592" lvl="1" indent="-209281">
              <a:buAutoNum type="alphaLcPeriod"/>
              <a:tabLst>
                <a:tab pos="597592" algn="l"/>
              </a:tabLst>
            </a:pPr>
            <a:r>
              <a:rPr sz="972" b="1" spc="10" dirty="0">
                <a:latin typeface="Book Antiqua"/>
                <a:cs typeface="Book Antiqua"/>
              </a:rPr>
              <a:t>vector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Book Antiqua"/>
              <a:buAutoNum type="alphaLcPeriod"/>
            </a:pPr>
            <a:endParaRPr sz="1118">
              <a:latin typeface="Times New Roman"/>
              <a:cs typeface="Times New Roman"/>
            </a:endParaRPr>
          </a:p>
          <a:p>
            <a:pPr marL="1016153" lvl="2" indent="-209281">
              <a:buFont typeface="Arial"/>
              <a:buChar char="•"/>
              <a:tabLst>
                <a:tab pos="1015536" algn="l"/>
                <a:tab pos="1016153" algn="l"/>
              </a:tabLst>
            </a:pPr>
            <a:r>
              <a:rPr sz="972" spc="10" dirty="0">
                <a:latin typeface="Book Antiqua"/>
                <a:cs typeface="Book Antiqua"/>
              </a:rPr>
              <a:t>Rapid insertions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deletions at </a:t>
            </a:r>
            <a:r>
              <a:rPr sz="972" spc="15" dirty="0">
                <a:latin typeface="Book Antiqua"/>
                <a:cs typeface="Book Antiqua"/>
              </a:rPr>
              <a:t>back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</a:t>
            </a:r>
            <a:endParaRPr sz="972">
              <a:latin typeface="Book Antiqua"/>
              <a:cs typeface="Book Antiqua"/>
            </a:endParaRPr>
          </a:p>
          <a:p>
            <a:pPr marL="1016153" lvl="2" indent="-209281">
              <a:spcBef>
                <a:spcPts val="87"/>
              </a:spcBef>
              <a:buFont typeface="Arial"/>
              <a:buChar char="•"/>
              <a:tabLst>
                <a:tab pos="1015536" algn="l"/>
                <a:tab pos="1016153" algn="l"/>
              </a:tabLst>
            </a:pPr>
            <a:r>
              <a:rPr sz="972" spc="15" dirty="0">
                <a:latin typeface="Book Antiqua"/>
                <a:cs typeface="Book Antiqua"/>
              </a:rPr>
              <a:t>Random </a:t>
            </a:r>
            <a:r>
              <a:rPr sz="972" spc="10" dirty="0">
                <a:latin typeface="Book Antiqua"/>
                <a:cs typeface="Book Antiqua"/>
              </a:rPr>
              <a:t>access to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elements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Arial"/>
              <a:buChar char="•"/>
            </a:pPr>
            <a:endParaRPr sz="1118">
              <a:latin typeface="Times New Roman"/>
              <a:cs typeface="Times New Roman"/>
            </a:endParaRPr>
          </a:p>
          <a:p>
            <a:pPr marL="597592" lvl="1" indent="-209281">
              <a:buAutoNum type="alphaLcPeriod"/>
              <a:tabLst>
                <a:tab pos="597592" algn="l"/>
              </a:tabLst>
            </a:pPr>
            <a:r>
              <a:rPr sz="972" b="1" spc="10" dirty="0">
                <a:latin typeface="Book Antiqua"/>
                <a:cs typeface="Book Antiqua"/>
              </a:rPr>
              <a:t>deque</a:t>
            </a:r>
            <a:r>
              <a:rPr sz="948" b="1" spc="15" baseline="21367" dirty="0">
                <a:latin typeface="Book Antiqua"/>
                <a:cs typeface="Book Antiqua"/>
              </a:rPr>
              <a:t>17</a:t>
            </a:r>
            <a:endParaRPr sz="948" baseline="21367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875" baseline="37037" dirty="0">
                <a:latin typeface="Times New Roman"/>
                <a:cs typeface="Times New Roman"/>
              </a:rPr>
              <a:t>17 </a:t>
            </a:r>
            <a:r>
              <a:rPr sz="924" spc="-5" dirty="0">
                <a:latin typeface="Times New Roman"/>
                <a:cs typeface="Times New Roman"/>
              </a:rPr>
              <a:t>deque </a:t>
            </a:r>
            <a:r>
              <a:rPr sz="924" spc="-10" dirty="0">
                <a:latin typeface="Times New Roman"/>
                <a:cs typeface="Times New Roman"/>
              </a:rPr>
              <a:t>behaves </a:t>
            </a:r>
            <a:r>
              <a:rPr sz="924" spc="-5" dirty="0">
                <a:latin typeface="Times New Roman"/>
                <a:cs typeface="Times New Roman"/>
              </a:rPr>
              <a:t>like </a:t>
            </a:r>
            <a:r>
              <a:rPr sz="924" spc="-10" dirty="0">
                <a:latin typeface="Times New Roman"/>
                <a:cs typeface="Times New Roman"/>
              </a:rPr>
              <a:t>queue (line) </a:t>
            </a:r>
            <a:r>
              <a:rPr sz="924" spc="-5" dirty="0">
                <a:latin typeface="Times New Roman"/>
                <a:cs typeface="Times New Roman"/>
              </a:rPr>
              <a:t>such </a:t>
            </a:r>
            <a:r>
              <a:rPr sz="924" spc="-10" dirty="0">
                <a:latin typeface="Times New Roman"/>
                <a:cs typeface="Times New Roman"/>
              </a:rPr>
              <a:t>that we </a:t>
            </a:r>
            <a:r>
              <a:rPr sz="924" spc="-5" dirty="0">
                <a:latin typeface="Times New Roman"/>
                <a:cs typeface="Times New Roman"/>
              </a:rPr>
              <a:t>can add </a:t>
            </a:r>
            <a:r>
              <a:rPr sz="924" spc="-10" dirty="0">
                <a:latin typeface="Times New Roman"/>
                <a:cs typeface="Times New Roman"/>
              </a:rPr>
              <a:t>elements </a:t>
            </a:r>
            <a:r>
              <a:rPr sz="924" spc="-5" dirty="0">
                <a:latin typeface="Times New Roman"/>
                <a:cs typeface="Times New Roman"/>
              </a:rPr>
              <a:t>on both </a:t>
            </a:r>
            <a:r>
              <a:rPr sz="924" spc="-10" dirty="0">
                <a:latin typeface="Times New Roman"/>
                <a:cs typeface="Times New Roman"/>
              </a:rPr>
              <a:t>side </a:t>
            </a:r>
            <a:r>
              <a:rPr sz="924" spc="-5" dirty="0">
                <a:latin typeface="Times New Roman"/>
                <a:cs typeface="Times New Roman"/>
              </a:rPr>
              <a:t>of</a:t>
            </a:r>
            <a:r>
              <a:rPr sz="924" spc="78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it.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90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2"/>
            <a:ext cx="4850606" cy="7918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No.42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spcBef>
                <a:spcPts val="5"/>
              </a:spcBef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studied </a:t>
            </a:r>
            <a:r>
              <a:rPr sz="972" spc="15" dirty="0">
                <a:latin typeface="Book Antiqua"/>
                <a:cs typeface="Book Antiqua"/>
              </a:rPr>
              <a:t>about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0" dirty="0">
                <a:latin typeface="Book Antiqua"/>
                <a:cs typeface="Book Antiqua"/>
              </a:rPr>
              <a:t>before; 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used to traverse Containers  efficiently without accessing internal details,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see </a:t>
            </a:r>
            <a:r>
              <a:rPr sz="972" spc="10" dirty="0">
                <a:latin typeface="Book Antiqua"/>
                <a:cs typeface="Book Antiqua"/>
              </a:rPr>
              <a:t>Iterators provided to us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standard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10" dirty="0">
                <a:latin typeface="Book Antiqua"/>
                <a:cs typeface="Book Antiqua"/>
              </a:rPr>
              <a:t>library, Iterators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for containers like pointers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for ordinary  data structures </a:t>
            </a:r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10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provide </a:t>
            </a:r>
            <a:r>
              <a:rPr sz="972" spc="10" dirty="0">
                <a:latin typeface="Book Antiqua"/>
                <a:cs typeface="Book Antiqua"/>
              </a:rPr>
              <a:t>pointer operations such as *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++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Iterator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Categories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divide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0" dirty="0">
                <a:latin typeface="Book Antiqua"/>
                <a:cs typeface="Book Antiqua"/>
              </a:rPr>
              <a:t>given to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STL in </a:t>
            </a:r>
            <a:r>
              <a:rPr sz="972" spc="10" dirty="0">
                <a:latin typeface="Book Antiqua"/>
                <a:cs typeface="Book Antiqua"/>
              </a:rPr>
              <a:t>the following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categories,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indent="-208662" algn="just">
              <a:buAutoNum type="alphaLcPeriod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Input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221009" indent="-208662" algn="just">
              <a:spcBef>
                <a:spcPts val="78"/>
              </a:spcBef>
              <a:buAutoNum type="alphaLcPeriod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Output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221009" indent="-208662" algn="just">
              <a:spcBef>
                <a:spcPts val="83"/>
              </a:spcBef>
              <a:buAutoNum type="alphaLcPeriod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Forward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221009" indent="-208662" algn="just">
              <a:spcBef>
                <a:spcPts val="78"/>
              </a:spcBef>
              <a:buAutoNum type="alphaLcPeriod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Bidirectional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221009" indent="-208662" algn="just">
              <a:spcBef>
                <a:spcPts val="87"/>
              </a:spcBef>
              <a:buAutoNum type="alphaLcPeriod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Random-access</a:t>
            </a:r>
            <a:r>
              <a:rPr sz="972" spc="5" dirty="0">
                <a:latin typeface="Book Antiqua"/>
                <a:cs typeface="Book Antiqua"/>
              </a:rPr>
              <a:t> Iterators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Input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input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read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element, </a:t>
            </a:r>
            <a:r>
              <a:rPr sz="972" spc="15" dirty="0">
                <a:latin typeface="Book Antiqua"/>
                <a:cs typeface="Book Antiqua"/>
              </a:rPr>
              <a:t>and we </a:t>
            </a:r>
            <a:r>
              <a:rPr sz="972" spc="10" dirty="0">
                <a:latin typeface="Book Antiqua"/>
                <a:cs typeface="Book Antiqua"/>
              </a:rPr>
              <a:t>can only </a:t>
            </a:r>
            <a:r>
              <a:rPr sz="972" spc="15" dirty="0">
                <a:latin typeface="Book Antiqua"/>
                <a:cs typeface="Book Antiqua"/>
              </a:rPr>
              <a:t>move </a:t>
            </a:r>
            <a:r>
              <a:rPr sz="972" spc="10" dirty="0">
                <a:latin typeface="Book Antiqua"/>
                <a:cs typeface="Book Antiqua"/>
              </a:rPr>
              <a:t>in forward  direction </a:t>
            </a:r>
            <a:r>
              <a:rPr sz="972" spc="15" dirty="0">
                <a:latin typeface="Book Antiqua"/>
                <a:cs typeface="Book Antiqua"/>
              </a:rPr>
              <a:t>one element </a:t>
            </a:r>
            <a:r>
              <a:rPr sz="972" spc="10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time, these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in implementing those algorithms  that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can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solved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pass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(moving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once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direction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start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end </a:t>
            </a:r>
            <a:r>
              <a:rPr sz="972" spc="10" dirty="0">
                <a:latin typeface="Book Antiqua"/>
                <a:cs typeface="Book Antiqua"/>
              </a:rPr>
              <a:t>like find algorithm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studied in </a:t>
            </a:r>
            <a:r>
              <a:rPr sz="972" spc="5" dirty="0">
                <a:latin typeface="Book Antiqua"/>
                <a:cs typeface="Book Antiqua"/>
              </a:rPr>
              <a:t>last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lecture).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Output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read an element, 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9" dirty="0">
                <a:latin typeface="Book Antiqua"/>
                <a:cs typeface="Book Antiqua"/>
              </a:rPr>
              <a:t>move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forward  </a:t>
            </a:r>
            <a:r>
              <a:rPr sz="972" spc="10" dirty="0">
                <a:latin typeface="Book Antiqua"/>
                <a:cs typeface="Book Antiqua"/>
              </a:rPr>
              <a:t>direction </a:t>
            </a:r>
            <a:r>
              <a:rPr sz="972" spc="15" dirty="0">
                <a:latin typeface="Book Antiqua"/>
                <a:cs typeface="Book Antiqua"/>
              </a:rPr>
              <a:t>one element </a:t>
            </a:r>
            <a:r>
              <a:rPr sz="972" spc="10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time, these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in implementing those  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solved </a:t>
            </a:r>
            <a:r>
              <a:rPr sz="972" spc="15" dirty="0">
                <a:latin typeface="Book Antiqua"/>
                <a:cs typeface="Book Antiqua"/>
              </a:rPr>
              <a:t>in one </a:t>
            </a:r>
            <a:r>
              <a:rPr sz="972" spc="10" dirty="0">
                <a:latin typeface="Book Antiqua"/>
                <a:cs typeface="Book Antiqua"/>
              </a:rPr>
              <a:t>pass </a:t>
            </a:r>
            <a:r>
              <a:rPr sz="972" spc="15" dirty="0">
                <a:latin typeface="Book Antiqua"/>
                <a:cs typeface="Book Antiqua"/>
              </a:rPr>
              <a:t>(moving </a:t>
            </a:r>
            <a:r>
              <a:rPr sz="972" spc="10" dirty="0">
                <a:latin typeface="Book Antiqua"/>
                <a:cs typeface="Book Antiqua"/>
              </a:rPr>
              <a:t>container </a:t>
            </a:r>
            <a:r>
              <a:rPr sz="972" spc="15" dirty="0">
                <a:latin typeface="Book Antiqua"/>
                <a:cs typeface="Book Antiqua"/>
              </a:rPr>
              <a:t>once </a:t>
            </a:r>
            <a:r>
              <a:rPr sz="972" spc="10" dirty="0">
                <a:latin typeface="Book Antiqua"/>
                <a:cs typeface="Book Antiqua"/>
              </a:rPr>
              <a:t>in single direction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start  to </a:t>
            </a:r>
            <a:r>
              <a:rPr sz="972" spc="15" dirty="0">
                <a:latin typeface="Book Antiqua"/>
                <a:cs typeface="Book Antiqua"/>
              </a:rPr>
              <a:t>end </a:t>
            </a:r>
            <a:r>
              <a:rPr sz="972" spc="10" dirty="0">
                <a:latin typeface="Book Antiqua"/>
                <a:cs typeface="Book Antiqua"/>
              </a:rPr>
              <a:t>like find algorithm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studied in </a:t>
            </a:r>
            <a:r>
              <a:rPr sz="972" spc="5" dirty="0">
                <a:latin typeface="Book Antiqua"/>
                <a:cs typeface="Book Antiqua"/>
              </a:rPr>
              <a:t>last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lecture).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Forward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Forward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have the </a:t>
            </a:r>
            <a:r>
              <a:rPr sz="972" spc="10" dirty="0">
                <a:latin typeface="Book Antiqua"/>
                <a:cs typeface="Book Antiqua"/>
              </a:rPr>
              <a:t>capabilities of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input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output Iterators, in addition  they </a:t>
            </a:r>
            <a:r>
              <a:rPr sz="972" spc="15" dirty="0">
                <a:latin typeface="Book Antiqua"/>
                <a:cs typeface="Book Antiqua"/>
              </a:rPr>
              <a:t>can bookmark a </a:t>
            </a:r>
            <a:r>
              <a:rPr sz="972" spc="10" dirty="0">
                <a:latin typeface="Book Antiqua"/>
                <a:cs typeface="Book Antiqua"/>
              </a:rPr>
              <a:t>position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container </a:t>
            </a:r>
            <a:r>
              <a:rPr sz="972" spc="15" dirty="0">
                <a:latin typeface="Book Antiqua"/>
                <a:cs typeface="Book Antiqua"/>
              </a:rPr>
              <a:t>(we can </a:t>
            </a:r>
            <a:r>
              <a:rPr sz="972" spc="10" dirty="0">
                <a:latin typeface="Book Antiqua"/>
                <a:cs typeface="Book Antiqua"/>
              </a:rPr>
              <a:t>set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position as  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bookmark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while traversing the container this will be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understandable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see  example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Bidirectional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capabilities of </a:t>
            </a:r>
            <a:r>
              <a:rPr sz="972" spc="15" dirty="0">
                <a:latin typeface="Book Antiqua"/>
                <a:cs typeface="Book Antiqua"/>
              </a:rPr>
              <a:t>forward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0" dirty="0">
                <a:latin typeface="Book Antiqua"/>
                <a:cs typeface="Book Antiqua"/>
              </a:rPr>
              <a:t>plus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moved in  </a:t>
            </a:r>
            <a:r>
              <a:rPr sz="972" spc="10" dirty="0">
                <a:latin typeface="Book Antiqua"/>
                <a:cs typeface="Book Antiqua"/>
              </a:rPr>
              <a:t>backward direction, 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result they support multi-pass algorithms (algorithms that  need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traverse container </a:t>
            </a:r>
            <a:r>
              <a:rPr sz="972" spc="15" dirty="0">
                <a:latin typeface="Book Antiqua"/>
                <a:cs typeface="Book Antiqua"/>
              </a:rPr>
              <a:t>more than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once).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Random Access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the capabilities of bidirectional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0" dirty="0">
                <a:latin typeface="Book Antiqua"/>
                <a:cs typeface="Book Antiqua"/>
              </a:rPr>
              <a:t>plus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directly access  any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42.3.</a:t>
            </a:r>
            <a:r>
              <a:rPr sz="972" b="1" spc="15" dirty="0">
                <a:latin typeface="Book Antiqua"/>
                <a:cs typeface="Book Antiqua"/>
              </a:rPr>
              <a:t>Iterator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Summary: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Following diagram shows </a:t>
            </a:r>
            <a:r>
              <a:rPr sz="972" spc="10" dirty="0">
                <a:latin typeface="Book Antiqua"/>
                <a:cs typeface="Book Antiqua"/>
              </a:rPr>
              <a:t>the capabilities </a:t>
            </a:r>
            <a:r>
              <a:rPr sz="972" spc="15" dirty="0">
                <a:latin typeface="Book Antiqua"/>
                <a:cs typeface="Book Antiqua"/>
              </a:rPr>
              <a:t>and scope </a:t>
            </a:r>
            <a:r>
              <a:rPr sz="972" spc="10" dirty="0">
                <a:latin typeface="Book Antiqua"/>
                <a:cs typeface="Book Antiqua"/>
              </a:rPr>
              <a:t>of different iterators </a:t>
            </a:r>
            <a:r>
              <a:rPr sz="972" spc="15" dirty="0">
                <a:latin typeface="Book Antiqua"/>
                <a:cs typeface="Book Antiqua"/>
              </a:rPr>
              <a:t>you can</a:t>
            </a:r>
            <a:r>
              <a:rPr sz="972" spc="22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see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Random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5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capabilities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input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10" dirty="0">
                <a:latin typeface="Book Antiqua"/>
                <a:cs typeface="Book Antiqua"/>
              </a:rPr>
              <a:t>iterators 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least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capabilities,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0001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4152711"/>
            <a:ext cx="4851841" cy="955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Container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Iterator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4"/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10" dirty="0">
                <a:latin typeface="Book Antiqua"/>
                <a:cs typeface="Book Antiqua"/>
              </a:rPr>
              <a:t>the following different types of iterators with different types of   containers, </a:t>
            </a:r>
            <a:r>
              <a:rPr sz="972" spc="5" dirty="0">
                <a:latin typeface="Book Antiqua"/>
                <a:cs typeface="Book Antiqua"/>
              </a:rPr>
              <a:t>(it is </a:t>
            </a:r>
            <a:r>
              <a:rPr sz="972" spc="10" dirty="0">
                <a:latin typeface="Book Antiqua"/>
                <a:cs typeface="Book Antiqua"/>
              </a:rPr>
              <a:t>according to the nature of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5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Sequence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08337" y="5416338"/>
          <a:ext cx="4134467" cy="352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74"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Container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Iterator</a:t>
                      </a:r>
                      <a:r>
                        <a:rPr sz="1000" spc="-6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Reason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358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vector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random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access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indent="-135255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(as 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we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can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access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any </a:t>
                      </a:r>
                      <a:r>
                        <a:rPr sz="1000" spc="2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element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of  vector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using 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its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index</a:t>
                      </a:r>
                      <a:r>
                        <a:rPr sz="1000" spc="1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so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 marR="5334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000" spc="20" dirty="0">
                          <a:latin typeface="Book Antiqua"/>
                          <a:cs typeface="Book Antiqua"/>
                        </a:rPr>
                        <a:t>we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can use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random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access 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iterator)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91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deque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random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access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indent="-13652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(in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deque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we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can add </a:t>
                      </a:r>
                      <a:r>
                        <a:rPr sz="1000" spc="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elements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 marR="53340" algn="just">
                        <a:lnSpc>
                          <a:spcPct val="107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only in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front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and back  however we can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access any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element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of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deque  using  </a:t>
                      </a:r>
                      <a:r>
                        <a:rPr sz="1000" spc="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its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 marR="53975" algn="just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index so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we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can use random  access</a:t>
                      </a:r>
                      <a:r>
                        <a:rPr sz="1000" spc="-6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Iterator)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085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list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bidirectional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indent="-135255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(in 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list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we  can 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move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in </a:t>
                      </a:r>
                      <a:r>
                        <a:rPr sz="1000" spc="2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both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 marR="53340" algn="just">
                        <a:lnSpc>
                          <a:spcPct val="107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directions in sequence,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however 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cannot 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access  </a:t>
                      </a:r>
                      <a:r>
                        <a:rPr sz="1000" spc="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 marR="53975" algn="just">
                        <a:lnSpc>
                          <a:spcPct val="1072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element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at specific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index  randomly so we can use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bidirectional iterator with 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list)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69035" y="1530667"/>
            <a:ext cx="5018405" cy="2148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69036" y="1521778"/>
            <a:ext cx="5018528" cy="2157677"/>
          </a:xfrm>
          <a:custGeom>
            <a:avLst/>
            <a:gdLst/>
            <a:ahLst/>
            <a:cxnLst/>
            <a:rect l="l" t="t" r="r" b="b"/>
            <a:pathLst>
              <a:path w="5161915" h="2219325">
                <a:moveTo>
                  <a:pt x="2580893" y="0"/>
                </a:moveTo>
                <a:lnTo>
                  <a:pt x="2515287" y="351"/>
                </a:lnTo>
                <a:lnTo>
                  <a:pt x="2450084" y="1399"/>
                </a:lnTo>
                <a:lnTo>
                  <a:pt x="2385304" y="3137"/>
                </a:lnTo>
                <a:lnTo>
                  <a:pt x="2320966" y="5555"/>
                </a:lnTo>
                <a:lnTo>
                  <a:pt x="2257090" y="8645"/>
                </a:lnTo>
                <a:lnTo>
                  <a:pt x="2193694" y="12400"/>
                </a:lnTo>
                <a:lnTo>
                  <a:pt x="2130799" y="16810"/>
                </a:lnTo>
                <a:lnTo>
                  <a:pt x="2068423" y="21867"/>
                </a:lnTo>
                <a:lnTo>
                  <a:pt x="2006586" y="27563"/>
                </a:lnTo>
                <a:lnTo>
                  <a:pt x="1945306" y="33890"/>
                </a:lnTo>
                <a:lnTo>
                  <a:pt x="1884605" y="40839"/>
                </a:lnTo>
                <a:lnTo>
                  <a:pt x="1824500" y="48402"/>
                </a:lnTo>
                <a:lnTo>
                  <a:pt x="1765011" y="56570"/>
                </a:lnTo>
                <a:lnTo>
                  <a:pt x="1706158" y="65336"/>
                </a:lnTo>
                <a:lnTo>
                  <a:pt x="1647959" y="74691"/>
                </a:lnTo>
                <a:lnTo>
                  <a:pt x="1590434" y="84627"/>
                </a:lnTo>
                <a:lnTo>
                  <a:pt x="1533603" y="95135"/>
                </a:lnTo>
                <a:lnTo>
                  <a:pt x="1477485" y="106207"/>
                </a:lnTo>
                <a:lnTo>
                  <a:pt x="1422098" y="117835"/>
                </a:lnTo>
                <a:lnTo>
                  <a:pt x="1367463" y="130011"/>
                </a:lnTo>
                <a:lnTo>
                  <a:pt x="1313599" y="142725"/>
                </a:lnTo>
                <a:lnTo>
                  <a:pt x="1260525" y="155970"/>
                </a:lnTo>
                <a:lnTo>
                  <a:pt x="1208260" y="169737"/>
                </a:lnTo>
                <a:lnTo>
                  <a:pt x="1156824" y="184019"/>
                </a:lnTo>
                <a:lnTo>
                  <a:pt x="1106236" y="198806"/>
                </a:lnTo>
                <a:lnTo>
                  <a:pt x="1056516" y="214091"/>
                </a:lnTo>
                <a:lnTo>
                  <a:pt x="1007682" y="229865"/>
                </a:lnTo>
                <a:lnTo>
                  <a:pt x="959754" y="246120"/>
                </a:lnTo>
                <a:lnTo>
                  <a:pt x="912751" y="262847"/>
                </a:lnTo>
                <a:lnTo>
                  <a:pt x="866693" y="280038"/>
                </a:lnTo>
                <a:lnTo>
                  <a:pt x="821599" y="297685"/>
                </a:lnTo>
                <a:lnTo>
                  <a:pt x="777489" y="315780"/>
                </a:lnTo>
                <a:lnTo>
                  <a:pt x="734381" y="334314"/>
                </a:lnTo>
                <a:lnTo>
                  <a:pt x="692295" y="353278"/>
                </a:lnTo>
                <a:lnTo>
                  <a:pt x="651250" y="372666"/>
                </a:lnTo>
                <a:lnTo>
                  <a:pt x="611267" y="392467"/>
                </a:lnTo>
                <a:lnTo>
                  <a:pt x="572363" y="412674"/>
                </a:lnTo>
                <a:lnTo>
                  <a:pt x="534558" y="433279"/>
                </a:lnTo>
                <a:lnTo>
                  <a:pt x="497872" y="454273"/>
                </a:lnTo>
                <a:lnTo>
                  <a:pt x="462324" y="475648"/>
                </a:lnTo>
                <a:lnTo>
                  <a:pt x="427933" y="497396"/>
                </a:lnTo>
                <a:lnTo>
                  <a:pt x="394719" y="519508"/>
                </a:lnTo>
                <a:lnTo>
                  <a:pt x="362701" y="541976"/>
                </a:lnTo>
                <a:lnTo>
                  <a:pt x="331898" y="564791"/>
                </a:lnTo>
                <a:lnTo>
                  <a:pt x="274016" y="611431"/>
                </a:lnTo>
                <a:lnTo>
                  <a:pt x="221226" y="659362"/>
                </a:lnTo>
                <a:lnTo>
                  <a:pt x="173685" y="708517"/>
                </a:lnTo>
                <a:lnTo>
                  <a:pt x="131545" y="758830"/>
                </a:lnTo>
                <a:lnTo>
                  <a:pt x="94963" y="810233"/>
                </a:lnTo>
                <a:lnTo>
                  <a:pt x="64092" y="862660"/>
                </a:lnTo>
                <a:lnTo>
                  <a:pt x="39087" y="916045"/>
                </a:lnTo>
                <a:lnTo>
                  <a:pt x="20103" y="970321"/>
                </a:lnTo>
                <a:lnTo>
                  <a:pt x="7295" y="1025421"/>
                </a:lnTo>
                <a:lnTo>
                  <a:pt x="817" y="1081279"/>
                </a:lnTo>
                <a:lnTo>
                  <a:pt x="0" y="1109472"/>
                </a:lnTo>
                <a:lnTo>
                  <a:pt x="817" y="1137664"/>
                </a:lnTo>
                <a:lnTo>
                  <a:pt x="7295" y="1193522"/>
                </a:lnTo>
                <a:lnTo>
                  <a:pt x="20103" y="1248622"/>
                </a:lnTo>
                <a:lnTo>
                  <a:pt x="39087" y="1302898"/>
                </a:lnTo>
                <a:lnTo>
                  <a:pt x="64092" y="1356283"/>
                </a:lnTo>
                <a:lnTo>
                  <a:pt x="94963" y="1408710"/>
                </a:lnTo>
                <a:lnTo>
                  <a:pt x="131545" y="1460113"/>
                </a:lnTo>
                <a:lnTo>
                  <a:pt x="173685" y="1510426"/>
                </a:lnTo>
                <a:lnTo>
                  <a:pt x="221226" y="1559581"/>
                </a:lnTo>
                <a:lnTo>
                  <a:pt x="274016" y="1607512"/>
                </a:lnTo>
                <a:lnTo>
                  <a:pt x="331898" y="1654152"/>
                </a:lnTo>
                <a:lnTo>
                  <a:pt x="362701" y="1676967"/>
                </a:lnTo>
                <a:lnTo>
                  <a:pt x="394719" y="1699435"/>
                </a:lnTo>
                <a:lnTo>
                  <a:pt x="427933" y="1721547"/>
                </a:lnTo>
                <a:lnTo>
                  <a:pt x="462324" y="1743295"/>
                </a:lnTo>
                <a:lnTo>
                  <a:pt x="497872" y="1764670"/>
                </a:lnTo>
                <a:lnTo>
                  <a:pt x="534558" y="1785664"/>
                </a:lnTo>
                <a:lnTo>
                  <a:pt x="572363" y="1806269"/>
                </a:lnTo>
                <a:lnTo>
                  <a:pt x="611267" y="1826476"/>
                </a:lnTo>
                <a:lnTo>
                  <a:pt x="651250" y="1846277"/>
                </a:lnTo>
                <a:lnTo>
                  <a:pt x="692295" y="1865665"/>
                </a:lnTo>
                <a:lnTo>
                  <a:pt x="734381" y="1884629"/>
                </a:lnTo>
                <a:lnTo>
                  <a:pt x="777489" y="1903163"/>
                </a:lnTo>
                <a:lnTo>
                  <a:pt x="821599" y="1921258"/>
                </a:lnTo>
                <a:lnTo>
                  <a:pt x="866693" y="1938905"/>
                </a:lnTo>
                <a:lnTo>
                  <a:pt x="912751" y="1956096"/>
                </a:lnTo>
                <a:lnTo>
                  <a:pt x="959754" y="1972823"/>
                </a:lnTo>
                <a:lnTo>
                  <a:pt x="1007682" y="1989078"/>
                </a:lnTo>
                <a:lnTo>
                  <a:pt x="1056516" y="2004852"/>
                </a:lnTo>
                <a:lnTo>
                  <a:pt x="1106236" y="2020137"/>
                </a:lnTo>
                <a:lnTo>
                  <a:pt x="1156824" y="2034924"/>
                </a:lnTo>
                <a:lnTo>
                  <a:pt x="1208260" y="2049206"/>
                </a:lnTo>
                <a:lnTo>
                  <a:pt x="1260525" y="2062973"/>
                </a:lnTo>
                <a:lnTo>
                  <a:pt x="1313599" y="2076218"/>
                </a:lnTo>
                <a:lnTo>
                  <a:pt x="1367463" y="2088932"/>
                </a:lnTo>
                <a:lnTo>
                  <a:pt x="1422098" y="2101108"/>
                </a:lnTo>
                <a:lnTo>
                  <a:pt x="1477485" y="2112736"/>
                </a:lnTo>
                <a:lnTo>
                  <a:pt x="1533603" y="2123808"/>
                </a:lnTo>
                <a:lnTo>
                  <a:pt x="1590434" y="2134316"/>
                </a:lnTo>
                <a:lnTo>
                  <a:pt x="1647959" y="2144252"/>
                </a:lnTo>
                <a:lnTo>
                  <a:pt x="1706158" y="2153607"/>
                </a:lnTo>
                <a:lnTo>
                  <a:pt x="1765011" y="2162373"/>
                </a:lnTo>
                <a:lnTo>
                  <a:pt x="1824500" y="2170541"/>
                </a:lnTo>
                <a:lnTo>
                  <a:pt x="1884605" y="2178104"/>
                </a:lnTo>
                <a:lnTo>
                  <a:pt x="1945306" y="2185053"/>
                </a:lnTo>
                <a:lnTo>
                  <a:pt x="2006586" y="2191380"/>
                </a:lnTo>
                <a:lnTo>
                  <a:pt x="2068423" y="2197076"/>
                </a:lnTo>
                <a:lnTo>
                  <a:pt x="2130799" y="2202133"/>
                </a:lnTo>
                <a:lnTo>
                  <a:pt x="2193694" y="2206543"/>
                </a:lnTo>
                <a:lnTo>
                  <a:pt x="2257090" y="2210298"/>
                </a:lnTo>
                <a:lnTo>
                  <a:pt x="2320966" y="2213388"/>
                </a:lnTo>
                <a:lnTo>
                  <a:pt x="2385304" y="2215806"/>
                </a:lnTo>
                <a:lnTo>
                  <a:pt x="2450084" y="2217544"/>
                </a:lnTo>
                <a:lnTo>
                  <a:pt x="2515287" y="2218592"/>
                </a:lnTo>
                <a:lnTo>
                  <a:pt x="2580893" y="2218944"/>
                </a:lnTo>
                <a:lnTo>
                  <a:pt x="2646466" y="2218592"/>
                </a:lnTo>
                <a:lnTo>
                  <a:pt x="2711637" y="2217544"/>
                </a:lnTo>
                <a:lnTo>
                  <a:pt x="2776387" y="2215806"/>
                </a:lnTo>
                <a:lnTo>
                  <a:pt x="2840697" y="2213388"/>
                </a:lnTo>
                <a:lnTo>
                  <a:pt x="2904547" y="2210298"/>
                </a:lnTo>
                <a:lnTo>
                  <a:pt x="2967919" y="2206543"/>
                </a:lnTo>
                <a:lnTo>
                  <a:pt x="3030792" y="2202133"/>
                </a:lnTo>
                <a:lnTo>
                  <a:pt x="3093148" y="2197076"/>
                </a:lnTo>
                <a:lnTo>
                  <a:pt x="3154966" y="2191380"/>
                </a:lnTo>
                <a:lnTo>
                  <a:pt x="3216229" y="2185053"/>
                </a:lnTo>
                <a:lnTo>
                  <a:pt x="3276915" y="2178104"/>
                </a:lnTo>
                <a:lnTo>
                  <a:pt x="3337007" y="2170541"/>
                </a:lnTo>
                <a:lnTo>
                  <a:pt x="3396483" y="2162373"/>
                </a:lnTo>
                <a:lnTo>
                  <a:pt x="3455326" y="2153607"/>
                </a:lnTo>
                <a:lnTo>
                  <a:pt x="3513516" y="2144252"/>
                </a:lnTo>
                <a:lnTo>
                  <a:pt x="3571033" y="2134316"/>
                </a:lnTo>
                <a:lnTo>
                  <a:pt x="3627858" y="2123808"/>
                </a:lnTo>
                <a:lnTo>
                  <a:pt x="3683971" y="2112736"/>
                </a:lnTo>
                <a:lnTo>
                  <a:pt x="3739354" y="2101108"/>
                </a:lnTo>
                <a:lnTo>
                  <a:pt x="3793986" y="2088932"/>
                </a:lnTo>
                <a:lnTo>
                  <a:pt x="3847849" y="2076218"/>
                </a:lnTo>
                <a:lnTo>
                  <a:pt x="3900923" y="2062973"/>
                </a:lnTo>
                <a:lnTo>
                  <a:pt x="3953189" y="2049206"/>
                </a:lnTo>
                <a:lnTo>
                  <a:pt x="4004627" y="2034924"/>
                </a:lnTo>
                <a:lnTo>
                  <a:pt x="4055218" y="2020137"/>
                </a:lnTo>
                <a:lnTo>
                  <a:pt x="4104942" y="2004852"/>
                </a:lnTo>
                <a:lnTo>
                  <a:pt x="4153781" y="1989078"/>
                </a:lnTo>
                <a:lnTo>
                  <a:pt x="4201714" y="1972823"/>
                </a:lnTo>
                <a:lnTo>
                  <a:pt x="4248723" y="1956096"/>
                </a:lnTo>
                <a:lnTo>
                  <a:pt x="4294788" y="1938905"/>
                </a:lnTo>
                <a:lnTo>
                  <a:pt x="4339889" y="1921258"/>
                </a:lnTo>
                <a:lnTo>
                  <a:pt x="4384008" y="1903163"/>
                </a:lnTo>
                <a:lnTo>
                  <a:pt x="4427125" y="1884629"/>
                </a:lnTo>
                <a:lnTo>
                  <a:pt x="4469220" y="1865665"/>
                </a:lnTo>
                <a:lnTo>
                  <a:pt x="4510274" y="1846277"/>
                </a:lnTo>
                <a:lnTo>
                  <a:pt x="4550268" y="1826476"/>
                </a:lnTo>
                <a:lnTo>
                  <a:pt x="4589183" y="1806269"/>
                </a:lnTo>
                <a:lnTo>
                  <a:pt x="4626998" y="1785664"/>
                </a:lnTo>
                <a:lnTo>
                  <a:pt x="4663696" y="1764670"/>
                </a:lnTo>
                <a:lnTo>
                  <a:pt x="4699255" y="1743295"/>
                </a:lnTo>
                <a:lnTo>
                  <a:pt x="4733657" y="1721547"/>
                </a:lnTo>
                <a:lnTo>
                  <a:pt x="4766883" y="1699435"/>
                </a:lnTo>
                <a:lnTo>
                  <a:pt x="4798913" y="1676967"/>
                </a:lnTo>
                <a:lnTo>
                  <a:pt x="4829727" y="1654152"/>
                </a:lnTo>
                <a:lnTo>
                  <a:pt x="4887633" y="1607512"/>
                </a:lnTo>
                <a:lnTo>
                  <a:pt x="4940445" y="1559581"/>
                </a:lnTo>
                <a:lnTo>
                  <a:pt x="4988009" y="1510426"/>
                </a:lnTo>
                <a:lnTo>
                  <a:pt x="5030169" y="1460113"/>
                </a:lnTo>
                <a:lnTo>
                  <a:pt x="5066770" y="1408710"/>
                </a:lnTo>
                <a:lnTo>
                  <a:pt x="5097658" y="1356283"/>
                </a:lnTo>
                <a:lnTo>
                  <a:pt x="5122676" y="1302898"/>
                </a:lnTo>
                <a:lnTo>
                  <a:pt x="5141671" y="1248622"/>
                </a:lnTo>
                <a:lnTo>
                  <a:pt x="5154488" y="1193522"/>
                </a:lnTo>
                <a:lnTo>
                  <a:pt x="5160970" y="1137664"/>
                </a:lnTo>
                <a:lnTo>
                  <a:pt x="5161788" y="1109472"/>
                </a:lnTo>
                <a:lnTo>
                  <a:pt x="5160970" y="1081279"/>
                </a:lnTo>
                <a:lnTo>
                  <a:pt x="5154488" y="1025421"/>
                </a:lnTo>
                <a:lnTo>
                  <a:pt x="5141671" y="970321"/>
                </a:lnTo>
                <a:lnTo>
                  <a:pt x="5122676" y="916045"/>
                </a:lnTo>
                <a:lnTo>
                  <a:pt x="5097658" y="862660"/>
                </a:lnTo>
                <a:lnTo>
                  <a:pt x="5066770" y="810233"/>
                </a:lnTo>
                <a:lnTo>
                  <a:pt x="5030169" y="758830"/>
                </a:lnTo>
                <a:lnTo>
                  <a:pt x="4988009" y="708517"/>
                </a:lnTo>
                <a:lnTo>
                  <a:pt x="4940445" y="659362"/>
                </a:lnTo>
                <a:lnTo>
                  <a:pt x="4887633" y="611431"/>
                </a:lnTo>
                <a:lnTo>
                  <a:pt x="4829727" y="564791"/>
                </a:lnTo>
                <a:lnTo>
                  <a:pt x="4798913" y="541976"/>
                </a:lnTo>
                <a:lnTo>
                  <a:pt x="4766883" y="519508"/>
                </a:lnTo>
                <a:lnTo>
                  <a:pt x="4733657" y="497396"/>
                </a:lnTo>
                <a:lnTo>
                  <a:pt x="4699255" y="475648"/>
                </a:lnTo>
                <a:lnTo>
                  <a:pt x="4663696" y="454273"/>
                </a:lnTo>
                <a:lnTo>
                  <a:pt x="4626998" y="433279"/>
                </a:lnTo>
                <a:lnTo>
                  <a:pt x="4589183" y="412674"/>
                </a:lnTo>
                <a:lnTo>
                  <a:pt x="4550268" y="392467"/>
                </a:lnTo>
                <a:lnTo>
                  <a:pt x="4510274" y="372666"/>
                </a:lnTo>
                <a:lnTo>
                  <a:pt x="4469220" y="353278"/>
                </a:lnTo>
                <a:lnTo>
                  <a:pt x="4427125" y="334314"/>
                </a:lnTo>
                <a:lnTo>
                  <a:pt x="4384008" y="315780"/>
                </a:lnTo>
                <a:lnTo>
                  <a:pt x="4339889" y="297685"/>
                </a:lnTo>
                <a:lnTo>
                  <a:pt x="4294788" y="280038"/>
                </a:lnTo>
                <a:lnTo>
                  <a:pt x="4248723" y="262847"/>
                </a:lnTo>
                <a:lnTo>
                  <a:pt x="4201714" y="246120"/>
                </a:lnTo>
                <a:lnTo>
                  <a:pt x="4153781" y="229865"/>
                </a:lnTo>
                <a:lnTo>
                  <a:pt x="4104942" y="214091"/>
                </a:lnTo>
                <a:lnTo>
                  <a:pt x="4055218" y="198806"/>
                </a:lnTo>
                <a:lnTo>
                  <a:pt x="4004627" y="184019"/>
                </a:lnTo>
                <a:lnTo>
                  <a:pt x="3953189" y="169737"/>
                </a:lnTo>
                <a:lnTo>
                  <a:pt x="3900923" y="155970"/>
                </a:lnTo>
                <a:lnTo>
                  <a:pt x="3847849" y="142725"/>
                </a:lnTo>
                <a:lnTo>
                  <a:pt x="3793986" y="130011"/>
                </a:lnTo>
                <a:lnTo>
                  <a:pt x="3739354" y="117835"/>
                </a:lnTo>
                <a:lnTo>
                  <a:pt x="3683971" y="106207"/>
                </a:lnTo>
                <a:lnTo>
                  <a:pt x="3627858" y="95135"/>
                </a:lnTo>
                <a:lnTo>
                  <a:pt x="3571033" y="84627"/>
                </a:lnTo>
                <a:lnTo>
                  <a:pt x="3513516" y="74691"/>
                </a:lnTo>
                <a:lnTo>
                  <a:pt x="3455326" y="65336"/>
                </a:lnTo>
                <a:lnTo>
                  <a:pt x="3396483" y="56570"/>
                </a:lnTo>
                <a:lnTo>
                  <a:pt x="3337007" y="48402"/>
                </a:lnTo>
                <a:lnTo>
                  <a:pt x="3276915" y="40839"/>
                </a:lnTo>
                <a:lnTo>
                  <a:pt x="3216229" y="33890"/>
                </a:lnTo>
                <a:lnTo>
                  <a:pt x="3154966" y="27563"/>
                </a:lnTo>
                <a:lnTo>
                  <a:pt x="3093148" y="21867"/>
                </a:lnTo>
                <a:lnTo>
                  <a:pt x="3030792" y="16810"/>
                </a:lnTo>
                <a:lnTo>
                  <a:pt x="2967919" y="12400"/>
                </a:lnTo>
                <a:lnTo>
                  <a:pt x="2904547" y="8645"/>
                </a:lnTo>
                <a:lnTo>
                  <a:pt x="2840697" y="5555"/>
                </a:lnTo>
                <a:lnTo>
                  <a:pt x="2776387" y="3137"/>
                </a:lnTo>
                <a:lnTo>
                  <a:pt x="2711637" y="1399"/>
                </a:lnTo>
                <a:lnTo>
                  <a:pt x="2646466" y="351"/>
                </a:lnTo>
                <a:lnTo>
                  <a:pt x="2580893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403878" y="1944052"/>
            <a:ext cx="4502044" cy="1594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403878" y="1944052"/>
            <a:ext cx="4502415" cy="1594644"/>
          </a:xfrm>
          <a:custGeom>
            <a:avLst/>
            <a:gdLst/>
            <a:ahLst/>
            <a:cxnLst/>
            <a:rect l="l" t="t" r="r" b="b"/>
            <a:pathLst>
              <a:path w="4631055" h="1640205">
                <a:moveTo>
                  <a:pt x="2314956" y="0"/>
                </a:moveTo>
                <a:lnTo>
                  <a:pt x="2246693" y="349"/>
                </a:lnTo>
                <a:lnTo>
                  <a:pt x="2178922" y="1392"/>
                </a:lnTo>
                <a:lnTo>
                  <a:pt x="2111669" y="3118"/>
                </a:lnTo>
                <a:lnTo>
                  <a:pt x="2044960" y="5518"/>
                </a:lnTo>
                <a:lnTo>
                  <a:pt x="1978824" y="8583"/>
                </a:lnTo>
                <a:lnTo>
                  <a:pt x="1913287" y="12302"/>
                </a:lnTo>
                <a:lnTo>
                  <a:pt x="1848376" y="16665"/>
                </a:lnTo>
                <a:lnTo>
                  <a:pt x="1784119" y="21664"/>
                </a:lnTo>
                <a:lnTo>
                  <a:pt x="1720543" y="27289"/>
                </a:lnTo>
                <a:lnTo>
                  <a:pt x="1657674" y="33530"/>
                </a:lnTo>
                <a:lnTo>
                  <a:pt x="1595540" y="40377"/>
                </a:lnTo>
                <a:lnTo>
                  <a:pt x="1534168" y="47821"/>
                </a:lnTo>
                <a:lnTo>
                  <a:pt x="1473585" y="55852"/>
                </a:lnTo>
                <a:lnTo>
                  <a:pt x="1413819" y="64460"/>
                </a:lnTo>
                <a:lnTo>
                  <a:pt x="1354896" y="73636"/>
                </a:lnTo>
                <a:lnTo>
                  <a:pt x="1296844" y="83371"/>
                </a:lnTo>
                <a:lnTo>
                  <a:pt x="1239689" y="93654"/>
                </a:lnTo>
                <a:lnTo>
                  <a:pt x="1183459" y="104476"/>
                </a:lnTo>
                <a:lnTo>
                  <a:pt x="1128180" y="115827"/>
                </a:lnTo>
                <a:lnTo>
                  <a:pt x="1073881" y="127698"/>
                </a:lnTo>
                <a:lnTo>
                  <a:pt x="1020588" y="140080"/>
                </a:lnTo>
                <a:lnTo>
                  <a:pt x="968329" y="152961"/>
                </a:lnTo>
                <a:lnTo>
                  <a:pt x="917129" y="166333"/>
                </a:lnTo>
                <a:lnTo>
                  <a:pt x="867018" y="180187"/>
                </a:lnTo>
                <a:lnTo>
                  <a:pt x="818021" y="194512"/>
                </a:lnTo>
                <a:lnTo>
                  <a:pt x="770166" y="209299"/>
                </a:lnTo>
                <a:lnTo>
                  <a:pt x="723479" y="224538"/>
                </a:lnTo>
                <a:lnTo>
                  <a:pt x="677989" y="240220"/>
                </a:lnTo>
                <a:lnTo>
                  <a:pt x="633722" y="256335"/>
                </a:lnTo>
                <a:lnTo>
                  <a:pt x="590705" y="272873"/>
                </a:lnTo>
                <a:lnTo>
                  <a:pt x="548966" y="289825"/>
                </a:lnTo>
                <a:lnTo>
                  <a:pt x="508531" y="307181"/>
                </a:lnTo>
                <a:lnTo>
                  <a:pt x="469428" y="324932"/>
                </a:lnTo>
                <a:lnTo>
                  <a:pt x="431684" y="343067"/>
                </a:lnTo>
                <a:lnTo>
                  <a:pt x="395326" y="361577"/>
                </a:lnTo>
                <a:lnTo>
                  <a:pt x="360381" y="380454"/>
                </a:lnTo>
                <a:lnTo>
                  <a:pt x="326876" y="399686"/>
                </a:lnTo>
                <a:lnTo>
                  <a:pt x="264295" y="439179"/>
                </a:lnTo>
                <a:lnTo>
                  <a:pt x="207800" y="479981"/>
                </a:lnTo>
                <a:lnTo>
                  <a:pt x="157609" y="522013"/>
                </a:lnTo>
                <a:lnTo>
                  <a:pt x="113938" y="565200"/>
                </a:lnTo>
                <a:lnTo>
                  <a:pt x="77005" y="609464"/>
                </a:lnTo>
                <a:lnTo>
                  <a:pt x="47026" y="654727"/>
                </a:lnTo>
                <a:lnTo>
                  <a:pt x="24219" y="700914"/>
                </a:lnTo>
                <a:lnTo>
                  <a:pt x="8800" y="747946"/>
                </a:lnTo>
                <a:lnTo>
                  <a:pt x="986" y="795747"/>
                </a:lnTo>
                <a:lnTo>
                  <a:pt x="0" y="819912"/>
                </a:lnTo>
                <a:lnTo>
                  <a:pt x="986" y="844076"/>
                </a:lnTo>
                <a:lnTo>
                  <a:pt x="8800" y="891877"/>
                </a:lnTo>
                <a:lnTo>
                  <a:pt x="24219" y="938909"/>
                </a:lnTo>
                <a:lnTo>
                  <a:pt x="47026" y="985096"/>
                </a:lnTo>
                <a:lnTo>
                  <a:pt x="77005" y="1030359"/>
                </a:lnTo>
                <a:lnTo>
                  <a:pt x="113938" y="1074623"/>
                </a:lnTo>
                <a:lnTo>
                  <a:pt x="157609" y="1117810"/>
                </a:lnTo>
                <a:lnTo>
                  <a:pt x="207800" y="1159842"/>
                </a:lnTo>
                <a:lnTo>
                  <a:pt x="264295" y="1200644"/>
                </a:lnTo>
                <a:lnTo>
                  <a:pt x="326876" y="1240137"/>
                </a:lnTo>
                <a:lnTo>
                  <a:pt x="360381" y="1259369"/>
                </a:lnTo>
                <a:lnTo>
                  <a:pt x="395326" y="1278246"/>
                </a:lnTo>
                <a:lnTo>
                  <a:pt x="431684" y="1296756"/>
                </a:lnTo>
                <a:lnTo>
                  <a:pt x="469428" y="1314891"/>
                </a:lnTo>
                <a:lnTo>
                  <a:pt x="508531" y="1332642"/>
                </a:lnTo>
                <a:lnTo>
                  <a:pt x="548966" y="1349998"/>
                </a:lnTo>
                <a:lnTo>
                  <a:pt x="590705" y="1366950"/>
                </a:lnTo>
                <a:lnTo>
                  <a:pt x="633722" y="1383488"/>
                </a:lnTo>
                <a:lnTo>
                  <a:pt x="677989" y="1399603"/>
                </a:lnTo>
                <a:lnTo>
                  <a:pt x="723479" y="1415285"/>
                </a:lnTo>
                <a:lnTo>
                  <a:pt x="770166" y="1430524"/>
                </a:lnTo>
                <a:lnTo>
                  <a:pt x="818021" y="1445311"/>
                </a:lnTo>
                <a:lnTo>
                  <a:pt x="867018" y="1459636"/>
                </a:lnTo>
                <a:lnTo>
                  <a:pt x="917129" y="1473490"/>
                </a:lnTo>
                <a:lnTo>
                  <a:pt x="968329" y="1486862"/>
                </a:lnTo>
                <a:lnTo>
                  <a:pt x="1020588" y="1499743"/>
                </a:lnTo>
                <a:lnTo>
                  <a:pt x="1073881" y="1512125"/>
                </a:lnTo>
                <a:lnTo>
                  <a:pt x="1128180" y="1523996"/>
                </a:lnTo>
                <a:lnTo>
                  <a:pt x="1183459" y="1535347"/>
                </a:lnTo>
                <a:lnTo>
                  <a:pt x="1239689" y="1546169"/>
                </a:lnTo>
                <a:lnTo>
                  <a:pt x="1296844" y="1556452"/>
                </a:lnTo>
                <a:lnTo>
                  <a:pt x="1354896" y="1566187"/>
                </a:lnTo>
                <a:lnTo>
                  <a:pt x="1413819" y="1575363"/>
                </a:lnTo>
                <a:lnTo>
                  <a:pt x="1473585" y="1583971"/>
                </a:lnTo>
                <a:lnTo>
                  <a:pt x="1534168" y="1592002"/>
                </a:lnTo>
                <a:lnTo>
                  <a:pt x="1595540" y="1599446"/>
                </a:lnTo>
                <a:lnTo>
                  <a:pt x="1657674" y="1606293"/>
                </a:lnTo>
                <a:lnTo>
                  <a:pt x="1720543" y="1612534"/>
                </a:lnTo>
                <a:lnTo>
                  <a:pt x="1784119" y="1618159"/>
                </a:lnTo>
                <a:lnTo>
                  <a:pt x="1848376" y="1623158"/>
                </a:lnTo>
                <a:lnTo>
                  <a:pt x="1913287" y="1627521"/>
                </a:lnTo>
                <a:lnTo>
                  <a:pt x="1978824" y="1631240"/>
                </a:lnTo>
                <a:lnTo>
                  <a:pt x="2044960" y="1634305"/>
                </a:lnTo>
                <a:lnTo>
                  <a:pt x="2111669" y="1636705"/>
                </a:lnTo>
                <a:lnTo>
                  <a:pt x="2178922" y="1638431"/>
                </a:lnTo>
                <a:lnTo>
                  <a:pt x="2246693" y="1639474"/>
                </a:lnTo>
                <a:lnTo>
                  <a:pt x="2314956" y="1639824"/>
                </a:lnTo>
                <a:lnTo>
                  <a:pt x="2383258" y="1639474"/>
                </a:lnTo>
                <a:lnTo>
                  <a:pt x="2451068" y="1638431"/>
                </a:lnTo>
                <a:lnTo>
                  <a:pt x="2518358" y="1636705"/>
                </a:lnTo>
                <a:lnTo>
                  <a:pt x="2585103" y="1634305"/>
                </a:lnTo>
                <a:lnTo>
                  <a:pt x="2651273" y="1631240"/>
                </a:lnTo>
                <a:lnTo>
                  <a:pt x="2716844" y="1627521"/>
                </a:lnTo>
                <a:lnTo>
                  <a:pt x="2781786" y="1623158"/>
                </a:lnTo>
                <a:lnTo>
                  <a:pt x="2846074" y="1618159"/>
                </a:lnTo>
                <a:lnTo>
                  <a:pt x="2909680" y="1612534"/>
                </a:lnTo>
                <a:lnTo>
                  <a:pt x="2972577" y="1606293"/>
                </a:lnTo>
                <a:lnTo>
                  <a:pt x="3034738" y="1599446"/>
                </a:lnTo>
                <a:lnTo>
                  <a:pt x="3096135" y="1592002"/>
                </a:lnTo>
                <a:lnTo>
                  <a:pt x="3156743" y="1583971"/>
                </a:lnTo>
                <a:lnTo>
                  <a:pt x="3216532" y="1575363"/>
                </a:lnTo>
                <a:lnTo>
                  <a:pt x="3275478" y="1566187"/>
                </a:lnTo>
                <a:lnTo>
                  <a:pt x="3333552" y="1556452"/>
                </a:lnTo>
                <a:lnTo>
                  <a:pt x="3390727" y="1546169"/>
                </a:lnTo>
                <a:lnTo>
                  <a:pt x="3446976" y="1535347"/>
                </a:lnTo>
                <a:lnTo>
                  <a:pt x="3502273" y="1523996"/>
                </a:lnTo>
                <a:lnTo>
                  <a:pt x="3556589" y="1512125"/>
                </a:lnTo>
                <a:lnTo>
                  <a:pt x="3609899" y="1499743"/>
                </a:lnTo>
                <a:lnTo>
                  <a:pt x="3662174" y="1486862"/>
                </a:lnTo>
                <a:lnTo>
                  <a:pt x="3713388" y="1473490"/>
                </a:lnTo>
                <a:lnTo>
                  <a:pt x="3763513" y="1459636"/>
                </a:lnTo>
                <a:lnTo>
                  <a:pt x="3812523" y="1445311"/>
                </a:lnTo>
                <a:lnTo>
                  <a:pt x="3860390" y="1430524"/>
                </a:lnTo>
                <a:lnTo>
                  <a:pt x="3907088" y="1415285"/>
                </a:lnTo>
                <a:lnTo>
                  <a:pt x="3952589" y="1399603"/>
                </a:lnTo>
                <a:lnTo>
                  <a:pt x="3996866" y="1383488"/>
                </a:lnTo>
                <a:lnTo>
                  <a:pt x="4039892" y="1366950"/>
                </a:lnTo>
                <a:lnTo>
                  <a:pt x="4081639" y="1349998"/>
                </a:lnTo>
                <a:lnTo>
                  <a:pt x="4122082" y="1332642"/>
                </a:lnTo>
                <a:lnTo>
                  <a:pt x="4161192" y="1314891"/>
                </a:lnTo>
                <a:lnTo>
                  <a:pt x="4198943" y="1296756"/>
                </a:lnTo>
                <a:lnTo>
                  <a:pt x="4235307" y="1278246"/>
                </a:lnTo>
                <a:lnTo>
                  <a:pt x="4270258" y="1259369"/>
                </a:lnTo>
                <a:lnTo>
                  <a:pt x="4303768" y="1240137"/>
                </a:lnTo>
                <a:lnTo>
                  <a:pt x="4366357" y="1200644"/>
                </a:lnTo>
                <a:lnTo>
                  <a:pt x="4422858" y="1159842"/>
                </a:lnTo>
                <a:lnTo>
                  <a:pt x="4473054" y="1117810"/>
                </a:lnTo>
                <a:lnTo>
                  <a:pt x="4516729" y="1074623"/>
                </a:lnTo>
                <a:lnTo>
                  <a:pt x="4553665" y="1030359"/>
                </a:lnTo>
                <a:lnTo>
                  <a:pt x="4583645" y="985096"/>
                </a:lnTo>
                <a:lnTo>
                  <a:pt x="4606454" y="938909"/>
                </a:lnTo>
                <a:lnTo>
                  <a:pt x="4621873" y="891877"/>
                </a:lnTo>
                <a:lnTo>
                  <a:pt x="4629687" y="844076"/>
                </a:lnTo>
                <a:lnTo>
                  <a:pt x="4630674" y="819912"/>
                </a:lnTo>
                <a:lnTo>
                  <a:pt x="4629687" y="795747"/>
                </a:lnTo>
                <a:lnTo>
                  <a:pt x="4621873" y="747946"/>
                </a:lnTo>
                <a:lnTo>
                  <a:pt x="4606454" y="700914"/>
                </a:lnTo>
                <a:lnTo>
                  <a:pt x="4583645" y="654727"/>
                </a:lnTo>
                <a:lnTo>
                  <a:pt x="4553665" y="609464"/>
                </a:lnTo>
                <a:lnTo>
                  <a:pt x="4516729" y="565200"/>
                </a:lnTo>
                <a:lnTo>
                  <a:pt x="4473054" y="522013"/>
                </a:lnTo>
                <a:lnTo>
                  <a:pt x="4422858" y="479981"/>
                </a:lnTo>
                <a:lnTo>
                  <a:pt x="4366357" y="439179"/>
                </a:lnTo>
                <a:lnTo>
                  <a:pt x="4303768" y="399686"/>
                </a:lnTo>
                <a:lnTo>
                  <a:pt x="4270258" y="380454"/>
                </a:lnTo>
                <a:lnTo>
                  <a:pt x="4235307" y="361577"/>
                </a:lnTo>
                <a:lnTo>
                  <a:pt x="4198943" y="343067"/>
                </a:lnTo>
                <a:lnTo>
                  <a:pt x="4161192" y="324932"/>
                </a:lnTo>
                <a:lnTo>
                  <a:pt x="4122082" y="307181"/>
                </a:lnTo>
                <a:lnTo>
                  <a:pt x="4081639" y="289825"/>
                </a:lnTo>
                <a:lnTo>
                  <a:pt x="4039892" y="272873"/>
                </a:lnTo>
                <a:lnTo>
                  <a:pt x="3996866" y="256335"/>
                </a:lnTo>
                <a:lnTo>
                  <a:pt x="3952589" y="240220"/>
                </a:lnTo>
                <a:lnTo>
                  <a:pt x="3907088" y="224538"/>
                </a:lnTo>
                <a:lnTo>
                  <a:pt x="3860390" y="209299"/>
                </a:lnTo>
                <a:lnTo>
                  <a:pt x="3812523" y="194512"/>
                </a:lnTo>
                <a:lnTo>
                  <a:pt x="3763513" y="180187"/>
                </a:lnTo>
                <a:lnTo>
                  <a:pt x="3713388" y="166333"/>
                </a:lnTo>
                <a:lnTo>
                  <a:pt x="3662174" y="152961"/>
                </a:lnTo>
                <a:lnTo>
                  <a:pt x="3609899" y="140080"/>
                </a:lnTo>
                <a:lnTo>
                  <a:pt x="3556589" y="127698"/>
                </a:lnTo>
                <a:lnTo>
                  <a:pt x="3502273" y="115827"/>
                </a:lnTo>
                <a:lnTo>
                  <a:pt x="3446976" y="104476"/>
                </a:lnTo>
                <a:lnTo>
                  <a:pt x="3390727" y="93654"/>
                </a:lnTo>
                <a:lnTo>
                  <a:pt x="3333552" y="83371"/>
                </a:lnTo>
                <a:lnTo>
                  <a:pt x="3275478" y="73636"/>
                </a:lnTo>
                <a:lnTo>
                  <a:pt x="3216532" y="64460"/>
                </a:lnTo>
                <a:lnTo>
                  <a:pt x="3156743" y="55852"/>
                </a:lnTo>
                <a:lnTo>
                  <a:pt x="3096135" y="47821"/>
                </a:lnTo>
                <a:lnTo>
                  <a:pt x="3034738" y="40377"/>
                </a:lnTo>
                <a:lnTo>
                  <a:pt x="2972577" y="33530"/>
                </a:lnTo>
                <a:lnTo>
                  <a:pt x="2909680" y="27289"/>
                </a:lnTo>
                <a:lnTo>
                  <a:pt x="2846074" y="21664"/>
                </a:lnTo>
                <a:lnTo>
                  <a:pt x="2781786" y="16665"/>
                </a:lnTo>
                <a:lnTo>
                  <a:pt x="2716844" y="12302"/>
                </a:lnTo>
                <a:lnTo>
                  <a:pt x="2651273" y="8583"/>
                </a:lnTo>
                <a:lnTo>
                  <a:pt x="2585103" y="5518"/>
                </a:lnTo>
                <a:lnTo>
                  <a:pt x="2518358" y="3118"/>
                </a:lnTo>
                <a:lnTo>
                  <a:pt x="2451068" y="1392"/>
                </a:lnTo>
                <a:lnTo>
                  <a:pt x="2383258" y="349"/>
                </a:lnTo>
                <a:lnTo>
                  <a:pt x="2314956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78359" y="2876267"/>
            <a:ext cx="687123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spc="15" dirty="0">
                <a:latin typeface="Courier New"/>
                <a:cs typeface="Courier New"/>
              </a:rPr>
              <a:t>Input</a:t>
            </a:r>
            <a:endParaRPr sz="1701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1083" y="2924408"/>
            <a:ext cx="819856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spc="15" dirty="0">
                <a:latin typeface="Courier New"/>
                <a:cs typeface="Courier New"/>
              </a:rPr>
              <a:t>Output</a:t>
            </a:r>
            <a:endParaRPr sz="1701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4662" y="1391600"/>
            <a:ext cx="1794051" cy="1350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47536" algn="ctr">
              <a:lnSpc>
                <a:spcPct val="166300"/>
              </a:lnSpc>
            </a:pPr>
            <a:r>
              <a:rPr sz="1701" b="1" spc="15" dirty="0">
                <a:latin typeface="Courier New"/>
                <a:cs typeface="Courier New"/>
              </a:rPr>
              <a:t>Random Access  Bidirectional</a:t>
            </a:r>
            <a:endParaRPr sz="1701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93219" algn="ctr"/>
            <a:r>
              <a:rPr sz="1701" b="1" spc="19" dirty="0">
                <a:latin typeface="Courier New"/>
                <a:cs typeface="Courier New"/>
              </a:rPr>
              <a:t>Forward</a:t>
            </a:r>
            <a:endParaRPr sz="1701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2531" y="2835275"/>
            <a:ext cx="1077913" cy="374121"/>
          </a:xfrm>
          <a:custGeom>
            <a:avLst/>
            <a:gdLst/>
            <a:ahLst/>
            <a:cxnLst/>
            <a:rect l="l" t="t" r="r" b="b"/>
            <a:pathLst>
              <a:path w="1108710" h="384810">
                <a:moveTo>
                  <a:pt x="554736" y="0"/>
                </a:moveTo>
                <a:lnTo>
                  <a:pt x="485010" y="1498"/>
                </a:lnTo>
                <a:lnTo>
                  <a:pt x="417909" y="5875"/>
                </a:lnTo>
                <a:lnTo>
                  <a:pt x="353946" y="12951"/>
                </a:lnTo>
                <a:lnTo>
                  <a:pt x="293636" y="22547"/>
                </a:lnTo>
                <a:lnTo>
                  <a:pt x="237491" y="34484"/>
                </a:lnTo>
                <a:lnTo>
                  <a:pt x="186027" y="48583"/>
                </a:lnTo>
                <a:lnTo>
                  <a:pt x="139757" y="64665"/>
                </a:lnTo>
                <a:lnTo>
                  <a:pt x="99195" y="82552"/>
                </a:lnTo>
                <a:lnTo>
                  <a:pt x="64855" y="102064"/>
                </a:lnTo>
                <a:lnTo>
                  <a:pt x="16899" y="145248"/>
                </a:lnTo>
                <a:lnTo>
                  <a:pt x="0" y="192785"/>
                </a:lnTo>
                <a:lnTo>
                  <a:pt x="4310" y="216846"/>
                </a:lnTo>
                <a:lnTo>
                  <a:pt x="37252" y="262133"/>
                </a:lnTo>
                <a:lnTo>
                  <a:pt x="99195" y="302434"/>
                </a:lnTo>
                <a:lnTo>
                  <a:pt x="139757" y="320263"/>
                </a:lnTo>
                <a:lnTo>
                  <a:pt x="186027" y="336301"/>
                </a:lnTo>
                <a:lnTo>
                  <a:pt x="237491" y="350369"/>
                </a:lnTo>
                <a:lnTo>
                  <a:pt x="293636" y="362285"/>
                </a:lnTo>
                <a:lnTo>
                  <a:pt x="353946" y="371868"/>
                </a:lnTo>
                <a:lnTo>
                  <a:pt x="417909" y="378937"/>
                </a:lnTo>
                <a:lnTo>
                  <a:pt x="485010" y="383311"/>
                </a:lnTo>
                <a:lnTo>
                  <a:pt x="554736" y="384809"/>
                </a:lnTo>
                <a:lnTo>
                  <a:pt x="624298" y="383311"/>
                </a:lnTo>
                <a:lnTo>
                  <a:pt x="691261" y="378937"/>
                </a:lnTo>
                <a:lnTo>
                  <a:pt x="755110" y="371868"/>
                </a:lnTo>
                <a:lnTo>
                  <a:pt x="815326" y="362285"/>
                </a:lnTo>
                <a:lnTo>
                  <a:pt x="871396" y="350369"/>
                </a:lnTo>
                <a:lnTo>
                  <a:pt x="922801" y="336301"/>
                </a:lnTo>
                <a:lnTo>
                  <a:pt x="969027" y="320263"/>
                </a:lnTo>
                <a:lnTo>
                  <a:pt x="1009558" y="302434"/>
                </a:lnTo>
                <a:lnTo>
                  <a:pt x="1043876" y="282998"/>
                </a:lnTo>
                <a:lnTo>
                  <a:pt x="1091813" y="240023"/>
                </a:lnTo>
                <a:lnTo>
                  <a:pt x="1108710" y="192785"/>
                </a:lnTo>
                <a:lnTo>
                  <a:pt x="1104399" y="168562"/>
                </a:lnTo>
                <a:lnTo>
                  <a:pt x="1071467" y="123022"/>
                </a:lnTo>
                <a:lnTo>
                  <a:pt x="1009558" y="82552"/>
                </a:lnTo>
                <a:lnTo>
                  <a:pt x="969027" y="64665"/>
                </a:lnTo>
                <a:lnTo>
                  <a:pt x="922801" y="48583"/>
                </a:lnTo>
                <a:lnTo>
                  <a:pt x="871396" y="34484"/>
                </a:lnTo>
                <a:lnTo>
                  <a:pt x="815326" y="22547"/>
                </a:lnTo>
                <a:lnTo>
                  <a:pt x="755110" y="12951"/>
                </a:lnTo>
                <a:lnTo>
                  <a:pt x="691261" y="5875"/>
                </a:lnTo>
                <a:lnTo>
                  <a:pt x="624298" y="1498"/>
                </a:lnTo>
                <a:lnTo>
                  <a:pt x="554736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48617" y="2835275"/>
            <a:ext cx="984691" cy="421658"/>
          </a:xfrm>
          <a:custGeom>
            <a:avLst/>
            <a:gdLst/>
            <a:ahLst/>
            <a:cxnLst/>
            <a:rect l="l" t="t" r="r" b="b"/>
            <a:pathLst>
              <a:path w="1012825" h="433705">
                <a:moveTo>
                  <a:pt x="506729" y="0"/>
                </a:moveTo>
                <a:lnTo>
                  <a:pt x="443057" y="1684"/>
                </a:lnTo>
                <a:lnTo>
                  <a:pt x="381775" y="6602"/>
                </a:lnTo>
                <a:lnTo>
                  <a:pt x="323355" y="14552"/>
                </a:lnTo>
                <a:lnTo>
                  <a:pt x="268267" y="25332"/>
                </a:lnTo>
                <a:lnTo>
                  <a:pt x="216980" y="38741"/>
                </a:lnTo>
                <a:lnTo>
                  <a:pt x="169966" y="54576"/>
                </a:lnTo>
                <a:lnTo>
                  <a:pt x="127695" y="72636"/>
                </a:lnTo>
                <a:lnTo>
                  <a:pt x="90637" y="92719"/>
                </a:lnTo>
                <a:lnTo>
                  <a:pt x="59261" y="114622"/>
                </a:lnTo>
                <a:lnTo>
                  <a:pt x="15442" y="163084"/>
                </a:lnTo>
                <a:lnTo>
                  <a:pt x="0" y="216407"/>
                </a:lnTo>
                <a:lnTo>
                  <a:pt x="3939" y="243589"/>
                </a:lnTo>
                <a:lnTo>
                  <a:pt x="34040" y="294773"/>
                </a:lnTo>
                <a:lnTo>
                  <a:pt x="90637" y="340348"/>
                </a:lnTo>
                <a:lnTo>
                  <a:pt x="127695" y="360516"/>
                </a:lnTo>
                <a:lnTo>
                  <a:pt x="169966" y="378664"/>
                </a:lnTo>
                <a:lnTo>
                  <a:pt x="216980" y="394584"/>
                </a:lnTo>
                <a:lnTo>
                  <a:pt x="268267" y="408073"/>
                </a:lnTo>
                <a:lnTo>
                  <a:pt x="323355" y="418922"/>
                </a:lnTo>
                <a:lnTo>
                  <a:pt x="381775" y="426927"/>
                </a:lnTo>
                <a:lnTo>
                  <a:pt x="443057" y="431880"/>
                </a:lnTo>
                <a:lnTo>
                  <a:pt x="506729" y="433577"/>
                </a:lnTo>
                <a:lnTo>
                  <a:pt x="570239" y="431880"/>
                </a:lnTo>
                <a:lnTo>
                  <a:pt x="631383" y="426927"/>
                </a:lnTo>
                <a:lnTo>
                  <a:pt x="689689" y="418922"/>
                </a:lnTo>
                <a:lnTo>
                  <a:pt x="744683" y="408073"/>
                </a:lnTo>
                <a:lnTo>
                  <a:pt x="795894" y="394584"/>
                </a:lnTo>
                <a:lnTo>
                  <a:pt x="842850" y="378664"/>
                </a:lnTo>
                <a:lnTo>
                  <a:pt x="885077" y="360516"/>
                </a:lnTo>
                <a:lnTo>
                  <a:pt x="922104" y="340348"/>
                </a:lnTo>
                <a:lnTo>
                  <a:pt x="953458" y="318365"/>
                </a:lnTo>
                <a:lnTo>
                  <a:pt x="997258" y="269779"/>
                </a:lnTo>
                <a:lnTo>
                  <a:pt x="1012697" y="216407"/>
                </a:lnTo>
                <a:lnTo>
                  <a:pt x="1008759" y="189239"/>
                </a:lnTo>
                <a:lnTo>
                  <a:pt x="978667" y="138145"/>
                </a:lnTo>
                <a:lnTo>
                  <a:pt x="922104" y="92719"/>
                </a:lnTo>
                <a:lnTo>
                  <a:pt x="885077" y="72636"/>
                </a:lnTo>
                <a:lnTo>
                  <a:pt x="842850" y="54576"/>
                </a:lnTo>
                <a:lnTo>
                  <a:pt x="795894" y="38741"/>
                </a:lnTo>
                <a:lnTo>
                  <a:pt x="744683" y="25332"/>
                </a:lnTo>
                <a:lnTo>
                  <a:pt x="689689" y="14552"/>
                </a:lnTo>
                <a:lnTo>
                  <a:pt x="631383" y="6602"/>
                </a:lnTo>
                <a:lnTo>
                  <a:pt x="570239" y="1684"/>
                </a:lnTo>
                <a:lnTo>
                  <a:pt x="506729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732067" y="2365586"/>
            <a:ext cx="3939752" cy="985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732067" y="2365586"/>
            <a:ext cx="3939999" cy="985308"/>
          </a:xfrm>
          <a:custGeom>
            <a:avLst/>
            <a:gdLst/>
            <a:ahLst/>
            <a:cxnLst/>
            <a:rect l="l" t="t" r="r" b="b"/>
            <a:pathLst>
              <a:path w="4052570" h="1013460">
                <a:moveTo>
                  <a:pt x="2026158" y="0"/>
                </a:moveTo>
                <a:lnTo>
                  <a:pt x="1953463" y="320"/>
                </a:lnTo>
                <a:lnTo>
                  <a:pt x="1881414" y="1273"/>
                </a:lnTo>
                <a:lnTo>
                  <a:pt x="1810054" y="2849"/>
                </a:lnTo>
                <a:lnTo>
                  <a:pt x="1739425" y="5036"/>
                </a:lnTo>
                <a:lnTo>
                  <a:pt x="1669570" y="7824"/>
                </a:lnTo>
                <a:lnTo>
                  <a:pt x="1600531" y="11202"/>
                </a:lnTo>
                <a:lnTo>
                  <a:pt x="1532353" y="15160"/>
                </a:lnTo>
                <a:lnTo>
                  <a:pt x="1465076" y="19686"/>
                </a:lnTo>
                <a:lnTo>
                  <a:pt x="1398745" y="24770"/>
                </a:lnTo>
                <a:lnTo>
                  <a:pt x="1333402" y="30401"/>
                </a:lnTo>
                <a:lnTo>
                  <a:pt x="1269089" y="36568"/>
                </a:lnTo>
                <a:lnTo>
                  <a:pt x="1205850" y="43261"/>
                </a:lnTo>
                <a:lnTo>
                  <a:pt x="1143727" y="50469"/>
                </a:lnTo>
                <a:lnTo>
                  <a:pt x="1082764" y="58181"/>
                </a:lnTo>
                <a:lnTo>
                  <a:pt x="1023002" y="66386"/>
                </a:lnTo>
                <a:lnTo>
                  <a:pt x="964485" y="75073"/>
                </a:lnTo>
                <a:lnTo>
                  <a:pt x="907255" y="84233"/>
                </a:lnTo>
                <a:lnTo>
                  <a:pt x="851356" y="93853"/>
                </a:lnTo>
                <a:lnTo>
                  <a:pt x="796830" y="103924"/>
                </a:lnTo>
                <a:lnTo>
                  <a:pt x="743720" y="114434"/>
                </a:lnTo>
                <a:lnTo>
                  <a:pt x="692068" y="125373"/>
                </a:lnTo>
                <a:lnTo>
                  <a:pt x="641918" y="136730"/>
                </a:lnTo>
                <a:lnTo>
                  <a:pt x="593312" y="148494"/>
                </a:lnTo>
                <a:lnTo>
                  <a:pt x="546293" y="160655"/>
                </a:lnTo>
                <a:lnTo>
                  <a:pt x="500904" y="173201"/>
                </a:lnTo>
                <a:lnTo>
                  <a:pt x="457187" y="186123"/>
                </a:lnTo>
                <a:lnTo>
                  <a:pt x="415186" y="199408"/>
                </a:lnTo>
                <a:lnTo>
                  <a:pt x="374943" y="213047"/>
                </a:lnTo>
                <a:lnTo>
                  <a:pt x="336501" y="227029"/>
                </a:lnTo>
                <a:lnTo>
                  <a:pt x="299902" y="241343"/>
                </a:lnTo>
                <a:lnTo>
                  <a:pt x="232408" y="270923"/>
                </a:lnTo>
                <a:lnTo>
                  <a:pt x="172803" y="301702"/>
                </a:lnTo>
                <a:lnTo>
                  <a:pt x="121428" y="333594"/>
                </a:lnTo>
                <a:lnTo>
                  <a:pt x="78627" y="366512"/>
                </a:lnTo>
                <a:lnTo>
                  <a:pt x="44741" y="400370"/>
                </a:lnTo>
                <a:lnTo>
                  <a:pt x="20113" y="435084"/>
                </a:lnTo>
                <a:lnTo>
                  <a:pt x="5085" y="470565"/>
                </a:lnTo>
                <a:lnTo>
                  <a:pt x="0" y="506730"/>
                </a:lnTo>
                <a:lnTo>
                  <a:pt x="1278" y="524891"/>
                </a:lnTo>
                <a:lnTo>
                  <a:pt x="20113" y="578375"/>
                </a:lnTo>
                <a:lnTo>
                  <a:pt x="44741" y="613089"/>
                </a:lnTo>
                <a:lnTo>
                  <a:pt x="78627" y="646947"/>
                </a:lnTo>
                <a:lnTo>
                  <a:pt x="121428" y="679865"/>
                </a:lnTo>
                <a:lnTo>
                  <a:pt x="172803" y="711757"/>
                </a:lnTo>
                <a:lnTo>
                  <a:pt x="232408" y="742536"/>
                </a:lnTo>
                <a:lnTo>
                  <a:pt x="299902" y="772116"/>
                </a:lnTo>
                <a:lnTo>
                  <a:pt x="336501" y="786430"/>
                </a:lnTo>
                <a:lnTo>
                  <a:pt x="374943" y="800412"/>
                </a:lnTo>
                <a:lnTo>
                  <a:pt x="415186" y="814051"/>
                </a:lnTo>
                <a:lnTo>
                  <a:pt x="457187" y="827336"/>
                </a:lnTo>
                <a:lnTo>
                  <a:pt x="500904" y="840258"/>
                </a:lnTo>
                <a:lnTo>
                  <a:pt x="546293" y="852804"/>
                </a:lnTo>
                <a:lnTo>
                  <a:pt x="593312" y="864965"/>
                </a:lnTo>
                <a:lnTo>
                  <a:pt x="641918" y="876729"/>
                </a:lnTo>
                <a:lnTo>
                  <a:pt x="692068" y="888086"/>
                </a:lnTo>
                <a:lnTo>
                  <a:pt x="743720" y="899025"/>
                </a:lnTo>
                <a:lnTo>
                  <a:pt x="796830" y="909535"/>
                </a:lnTo>
                <a:lnTo>
                  <a:pt x="851356" y="919606"/>
                </a:lnTo>
                <a:lnTo>
                  <a:pt x="907255" y="929226"/>
                </a:lnTo>
                <a:lnTo>
                  <a:pt x="964485" y="938386"/>
                </a:lnTo>
                <a:lnTo>
                  <a:pt x="1023002" y="947073"/>
                </a:lnTo>
                <a:lnTo>
                  <a:pt x="1082764" y="955278"/>
                </a:lnTo>
                <a:lnTo>
                  <a:pt x="1143727" y="962990"/>
                </a:lnTo>
                <a:lnTo>
                  <a:pt x="1205850" y="970198"/>
                </a:lnTo>
                <a:lnTo>
                  <a:pt x="1269089" y="976891"/>
                </a:lnTo>
                <a:lnTo>
                  <a:pt x="1333402" y="983058"/>
                </a:lnTo>
                <a:lnTo>
                  <a:pt x="1398745" y="988689"/>
                </a:lnTo>
                <a:lnTo>
                  <a:pt x="1465076" y="993773"/>
                </a:lnTo>
                <a:lnTo>
                  <a:pt x="1532353" y="998299"/>
                </a:lnTo>
                <a:lnTo>
                  <a:pt x="1600531" y="1002257"/>
                </a:lnTo>
                <a:lnTo>
                  <a:pt x="1669570" y="1005635"/>
                </a:lnTo>
                <a:lnTo>
                  <a:pt x="1739425" y="1008423"/>
                </a:lnTo>
                <a:lnTo>
                  <a:pt x="1810054" y="1010610"/>
                </a:lnTo>
                <a:lnTo>
                  <a:pt x="1881414" y="1012186"/>
                </a:lnTo>
                <a:lnTo>
                  <a:pt x="1953463" y="1013139"/>
                </a:lnTo>
                <a:lnTo>
                  <a:pt x="2026158" y="1013460"/>
                </a:lnTo>
                <a:lnTo>
                  <a:pt x="2098804" y="1013139"/>
                </a:lnTo>
                <a:lnTo>
                  <a:pt x="2170810" y="1012186"/>
                </a:lnTo>
                <a:lnTo>
                  <a:pt x="2242131" y="1010610"/>
                </a:lnTo>
                <a:lnTo>
                  <a:pt x="2312724" y="1008423"/>
                </a:lnTo>
                <a:lnTo>
                  <a:pt x="2382548" y="1005635"/>
                </a:lnTo>
                <a:lnTo>
                  <a:pt x="2451558" y="1002257"/>
                </a:lnTo>
                <a:lnTo>
                  <a:pt x="2519712" y="998299"/>
                </a:lnTo>
                <a:lnTo>
                  <a:pt x="2586967" y="993773"/>
                </a:lnTo>
                <a:lnTo>
                  <a:pt x="2653281" y="988689"/>
                </a:lnTo>
                <a:lnTo>
                  <a:pt x="2718609" y="983058"/>
                </a:lnTo>
                <a:lnTo>
                  <a:pt x="2782909" y="976891"/>
                </a:lnTo>
                <a:lnTo>
                  <a:pt x="2846139" y="970198"/>
                </a:lnTo>
                <a:lnTo>
                  <a:pt x="2908255" y="962990"/>
                </a:lnTo>
                <a:lnTo>
                  <a:pt x="2969215" y="955278"/>
                </a:lnTo>
                <a:lnTo>
                  <a:pt x="3028974" y="947073"/>
                </a:lnTo>
                <a:lnTo>
                  <a:pt x="3087492" y="938386"/>
                </a:lnTo>
                <a:lnTo>
                  <a:pt x="3144724" y="929226"/>
                </a:lnTo>
                <a:lnTo>
                  <a:pt x="3200627" y="919606"/>
                </a:lnTo>
                <a:lnTo>
                  <a:pt x="3255160" y="909535"/>
                </a:lnTo>
                <a:lnTo>
                  <a:pt x="3308278" y="899025"/>
                </a:lnTo>
                <a:lnTo>
                  <a:pt x="3359939" y="888086"/>
                </a:lnTo>
                <a:lnTo>
                  <a:pt x="3410100" y="876729"/>
                </a:lnTo>
                <a:lnTo>
                  <a:pt x="3458718" y="864965"/>
                </a:lnTo>
                <a:lnTo>
                  <a:pt x="3505749" y="852804"/>
                </a:lnTo>
                <a:lnTo>
                  <a:pt x="3551153" y="840258"/>
                </a:lnTo>
                <a:lnTo>
                  <a:pt x="3594884" y="827336"/>
                </a:lnTo>
                <a:lnTo>
                  <a:pt x="3636900" y="814051"/>
                </a:lnTo>
                <a:lnTo>
                  <a:pt x="3677159" y="800412"/>
                </a:lnTo>
                <a:lnTo>
                  <a:pt x="3715617" y="786430"/>
                </a:lnTo>
                <a:lnTo>
                  <a:pt x="3752232" y="772116"/>
                </a:lnTo>
                <a:lnTo>
                  <a:pt x="3819759" y="742536"/>
                </a:lnTo>
                <a:lnTo>
                  <a:pt x="3879397" y="711757"/>
                </a:lnTo>
                <a:lnTo>
                  <a:pt x="3930802" y="679865"/>
                </a:lnTo>
                <a:lnTo>
                  <a:pt x="3973631" y="646947"/>
                </a:lnTo>
                <a:lnTo>
                  <a:pt x="4007540" y="613089"/>
                </a:lnTo>
                <a:lnTo>
                  <a:pt x="4032186" y="578375"/>
                </a:lnTo>
                <a:lnTo>
                  <a:pt x="4047226" y="542894"/>
                </a:lnTo>
                <a:lnTo>
                  <a:pt x="4052316" y="506730"/>
                </a:lnTo>
                <a:lnTo>
                  <a:pt x="4051036" y="488568"/>
                </a:lnTo>
                <a:lnTo>
                  <a:pt x="4032186" y="435084"/>
                </a:lnTo>
                <a:lnTo>
                  <a:pt x="4007540" y="400370"/>
                </a:lnTo>
                <a:lnTo>
                  <a:pt x="3973631" y="366512"/>
                </a:lnTo>
                <a:lnTo>
                  <a:pt x="3930802" y="333594"/>
                </a:lnTo>
                <a:lnTo>
                  <a:pt x="3879397" y="301702"/>
                </a:lnTo>
                <a:lnTo>
                  <a:pt x="3819759" y="270923"/>
                </a:lnTo>
                <a:lnTo>
                  <a:pt x="3752232" y="241343"/>
                </a:lnTo>
                <a:lnTo>
                  <a:pt x="3715617" y="227029"/>
                </a:lnTo>
                <a:lnTo>
                  <a:pt x="3677159" y="213047"/>
                </a:lnTo>
                <a:lnTo>
                  <a:pt x="3636900" y="199408"/>
                </a:lnTo>
                <a:lnTo>
                  <a:pt x="3594884" y="186123"/>
                </a:lnTo>
                <a:lnTo>
                  <a:pt x="3551153" y="173201"/>
                </a:lnTo>
                <a:lnTo>
                  <a:pt x="3505749" y="160655"/>
                </a:lnTo>
                <a:lnTo>
                  <a:pt x="3458717" y="148494"/>
                </a:lnTo>
                <a:lnTo>
                  <a:pt x="3410100" y="136730"/>
                </a:lnTo>
                <a:lnTo>
                  <a:pt x="3359939" y="125373"/>
                </a:lnTo>
                <a:lnTo>
                  <a:pt x="3308278" y="114434"/>
                </a:lnTo>
                <a:lnTo>
                  <a:pt x="3255160" y="103924"/>
                </a:lnTo>
                <a:lnTo>
                  <a:pt x="3200627" y="93853"/>
                </a:lnTo>
                <a:lnTo>
                  <a:pt x="3144724" y="84233"/>
                </a:lnTo>
                <a:lnTo>
                  <a:pt x="3087492" y="75073"/>
                </a:lnTo>
                <a:lnTo>
                  <a:pt x="3028974" y="66386"/>
                </a:lnTo>
                <a:lnTo>
                  <a:pt x="2969215" y="58181"/>
                </a:lnTo>
                <a:lnTo>
                  <a:pt x="2908255" y="50469"/>
                </a:lnTo>
                <a:lnTo>
                  <a:pt x="2846139" y="43261"/>
                </a:lnTo>
                <a:lnTo>
                  <a:pt x="2782909" y="36568"/>
                </a:lnTo>
                <a:lnTo>
                  <a:pt x="2718609" y="30401"/>
                </a:lnTo>
                <a:lnTo>
                  <a:pt x="2653281" y="24770"/>
                </a:lnTo>
                <a:lnTo>
                  <a:pt x="2586967" y="19686"/>
                </a:lnTo>
                <a:lnTo>
                  <a:pt x="2519712" y="15160"/>
                </a:lnTo>
                <a:lnTo>
                  <a:pt x="2451558" y="11202"/>
                </a:lnTo>
                <a:lnTo>
                  <a:pt x="2382548" y="7824"/>
                </a:lnTo>
                <a:lnTo>
                  <a:pt x="2312724" y="5036"/>
                </a:lnTo>
                <a:lnTo>
                  <a:pt x="2242131" y="2849"/>
                </a:lnTo>
                <a:lnTo>
                  <a:pt x="2170810" y="1273"/>
                </a:lnTo>
                <a:lnTo>
                  <a:pt x="2098804" y="320"/>
                </a:lnTo>
                <a:lnTo>
                  <a:pt x="2026158" y="0"/>
                </a:lnTo>
                <a:close/>
              </a:path>
            </a:pathLst>
          </a:custGeom>
          <a:ln w="26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8625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765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42.6.</a:t>
            </a:r>
            <a:r>
              <a:rPr sz="972" b="1" spc="15" dirty="0">
                <a:latin typeface="Book Antiqua"/>
                <a:cs typeface="Book Antiqua"/>
              </a:rPr>
              <a:t>Associative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associative containers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save </a:t>
            </a:r>
            <a:r>
              <a:rPr sz="972" spc="10" dirty="0">
                <a:latin typeface="Book Antiqua"/>
                <a:cs typeface="Book Antiqua"/>
              </a:rPr>
              <a:t>values </a:t>
            </a:r>
            <a:r>
              <a:rPr sz="972" spc="15" dirty="0">
                <a:latin typeface="Book Antiqua"/>
                <a:cs typeface="Book Antiqua"/>
              </a:rPr>
              <a:t>based on </a:t>
            </a:r>
            <a:r>
              <a:rPr sz="972" spc="10" dirty="0">
                <a:latin typeface="Book Antiqua"/>
                <a:cs typeface="Book Antiqua"/>
              </a:rPr>
              <a:t>keys,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cannot access  elements </a:t>
            </a:r>
            <a:r>
              <a:rPr sz="972" spc="15" dirty="0">
                <a:latin typeface="Book Antiqua"/>
                <a:cs typeface="Book Antiqua"/>
              </a:rPr>
              <a:t>randomly </a:t>
            </a:r>
            <a:r>
              <a:rPr sz="972" spc="10" dirty="0">
                <a:latin typeface="Book Antiqua"/>
                <a:cs typeface="Book Antiqua"/>
              </a:rPr>
              <a:t>based </a:t>
            </a:r>
            <a:r>
              <a:rPr sz="972" spc="15" dirty="0">
                <a:latin typeface="Book Antiqua"/>
                <a:cs typeface="Book Antiqua"/>
              </a:rPr>
              <a:t>on indexes </a:t>
            </a:r>
            <a:r>
              <a:rPr sz="972" spc="10" dirty="0">
                <a:latin typeface="Book Antiqua"/>
                <a:cs typeface="Book Antiqua"/>
              </a:rPr>
              <a:t>as elements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not stored at contiguous 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locations, </a:t>
            </a:r>
            <a:r>
              <a:rPr sz="972" spc="15" dirty="0">
                <a:latin typeface="Book Antiqua"/>
                <a:cs typeface="Book Antiqua"/>
              </a:rPr>
              <a:t>however, we </a:t>
            </a:r>
            <a:r>
              <a:rPr sz="972" spc="10" dirty="0">
                <a:latin typeface="Book Antiqua"/>
                <a:cs typeface="Book Antiqua"/>
              </a:rPr>
              <a:t>can traverse </a:t>
            </a:r>
            <a:r>
              <a:rPr sz="972" spc="15" dirty="0">
                <a:latin typeface="Book Antiqua"/>
                <a:cs typeface="Book Antiqua"/>
              </a:rPr>
              <a:t>them in both </a:t>
            </a:r>
            <a:r>
              <a:rPr sz="972" spc="10" dirty="0">
                <a:latin typeface="Book Antiqua"/>
                <a:cs typeface="Book Antiqua"/>
              </a:rPr>
              <a:t>directions so, </a:t>
            </a:r>
            <a:r>
              <a:rPr sz="972" spc="15" dirty="0">
                <a:latin typeface="Book Antiqua"/>
                <a:cs typeface="Book Antiqua"/>
              </a:rPr>
              <a:t>we can use  </a:t>
            </a:r>
            <a:r>
              <a:rPr sz="972" spc="10" dirty="0">
                <a:latin typeface="Book Antiqua"/>
                <a:cs typeface="Book Antiqua"/>
              </a:rPr>
              <a:t>bidirectional iterators with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them.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08337" y="2298171"/>
          <a:ext cx="4959879" cy="828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Container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Iterator</a:t>
                      </a:r>
                      <a:r>
                        <a:rPr sz="1000" spc="-6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64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set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--bidirectional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multiset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bidirectional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0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map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bidirectional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multimap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bidirectional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61924" y="3441510"/>
            <a:ext cx="4849989" cy="61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42.7.</a:t>
            </a:r>
            <a:r>
              <a:rPr sz="972" b="1" spc="15" dirty="0">
                <a:latin typeface="Book Antiqua"/>
                <a:cs typeface="Book Antiqua"/>
              </a:rPr>
              <a:t>Container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Adapters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Container adapters </a:t>
            </a:r>
            <a:r>
              <a:rPr sz="972" spc="15" dirty="0">
                <a:latin typeface="Book Antiqua"/>
                <a:cs typeface="Book Antiqua"/>
              </a:rPr>
              <a:t>are made </a:t>
            </a:r>
            <a:r>
              <a:rPr sz="972" spc="10" dirty="0">
                <a:latin typeface="Book Antiqua"/>
                <a:cs typeface="Book Antiqua"/>
              </a:rPr>
              <a:t>with special restrictions, </a:t>
            </a:r>
            <a:r>
              <a:rPr sz="972" spc="15" dirty="0">
                <a:latin typeface="Book Antiqua"/>
                <a:cs typeface="Book Antiqua"/>
              </a:rPr>
              <a:t>most </a:t>
            </a:r>
            <a:r>
              <a:rPr sz="972" spc="10" dirty="0">
                <a:latin typeface="Book Antiqua"/>
                <a:cs typeface="Book Antiqua"/>
              </a:rPr>
              <a:t>important restriction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that they don’t </a:t>
            </a:r>
            <a:r>
              <a:rPr sz="972" spc="15" dirty="0">
                <a:latin typeface="Book Antiqua"/>
                <a:cs typeface="Book Antiqua"/>
              </a:rPr>
              <a:t>allow </a:t>
            </a:r>
            <a:r>
              <a:rPr sz="972" spc="10" dirty="0">
                <a:latin typeface="Book Antiqua"/>
                <a:cs typeface="Book Antiqua"/>
              </a:rPr>
              <a:t>free traversal of </a:t>
            </a:r>
            <a:r>
              <a:rPr sz="972" spc="5" dirty="0">
                <a:latin typeface="Book Antiqua"/>
                <a:cs typeface="Book Antiqua"/>
              </a:rPr>
              <a:t>their </a:t>
            </a:r>
            <a:r>
              <a:rPr sz="972" spc="15" dirty="0">
                <a:latin typeface="Book Antiqua"/>
                <a:cs typeface="Book Antiqua"/>
              </a:rPr>
              <a:t>elements so </a:t>
            </a:r>
            <a:r>
              <a:rPr sz="972" spc="19" dirty="0">
                <a:latin typeface="Book Antiqua"/>
                <a:cs typeface="Book Antiqua"/>
              </a:rPr>
              <a:t>we CANNOT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iterators  </a:t>
            </a:r>
            <a:r>
              <a:rPr sz="972" spc="15" dirty="0">
                <a:latin typeface="Book Antiqua"/>
                <a:cs typeface="Book Antiqua"/>
              </a:rPr>
              <a:t>with them as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08337" y="4233228"/>
          <a:ext cx="4959879" cy="664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464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Container</a:t>
                      </a:r>
                      <a:r>
                        <a:rPr sz="10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Iterator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Type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35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stack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(none)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queue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(none)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0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3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priority_queue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--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(none)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61924" y="5212843"/>
            <a:ext cx="2220648" cy="8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Times New Roman"/>
                <a:cs typeface="Times New Roman"/>
              </a:rPr>
              <a:t>42.8.</a:t>
            </a:r>
            <a:r>
              <a:rPr sz="972" b="1" spc="10" dirty="0">
                <a:latin typeface="Book Antiqua"/>
                <a:cs typeface="Book Antiqua"/>
              </a:rPr>
              <a:t>Iterator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Operations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277"/>
              </a:spcBef>
            </a:pPr>
            <a:r>
              <a:rPr sz="972" spc="10" dirty="0">
                <a:latin typeface="Book Antiqua"/>
                <a:cs typeface="Book Antiqua"/>
              </a:rPr>
              <a:t>Iterators support following operations,  All Iterators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support,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6166431"/>
            <a:ext cx="4951853" cy="95938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++p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pre-increment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b="1" spc="19" dirty="0">
                <a:latin typeface="Book Antiqua"/>
                <a:cs typeface="Book Antiqua"/>
              </a:rPr>
              <a:t>p++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post-increment </a:t>
            </a:r>
            <a:r>
              <a:rPr sz="972" spc="19" dirty="0">
                <a:latin typeface="Book Antiqua"/>
                <a:cs typeface="Book Antiqua"/>
              </a:rPr>
              <a:t>an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4" y="7274596"/>
            <a:ext cx="138968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Input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support,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1301" y="7592536"/>
            <a:ext cx="4951853" cy="171104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52"/>
              </a:lnSpc>
            </a:pPr>
            <a:r>
              <a:rPr sz="972" b="1" spc="10" dirty="0">
                <a:latin typeface="Book Antiqua"/>
                <a:cs typeface="Book Antiqua"/>
              </a:rPr>
              <a:t>*p</a:t>
            </a:r>
            <a:endParaRPr sz="972">
              <a:latin typeface="Book Antiqua"/>
              <a:cs typeface="Book Antiqua"/>
            </a:endParaRPr>
          </a:p>
          <a:p>
            <a:pPr marL="59882" marR="51240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Dereference operator used as rvalue </a:t>
            </a:r>
            <a:r>
              <a:rPr sz="972" spc="10" dirty="0">
                <a:latin typeface="Book Antiqua"/>
                <a:cs typeface="Book Antiqua"/>
              </a:rPr>
              <a:t>(right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9" dirty="0">
                <a:latin typeface="Book Antiqua"/>
                <a:cs typeface="Book Antiqua"/>
              </a:rPr>
              <a:t>mean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on </a:t>
            </a:r>
            <a:r>
              <a:rPr sz="972" spc="10" dirty="0">
                <a:latin typeface="Book Antiqua"/>
                <a:cs typeface="Book Antiqua"/>
              </a:rPr>
              <a:t>right </a:t>
            </a:r>
            <a:r>
              <a:rPr sz="972" spc="15" dirty="0">
                <a:latin typeface="Book Antiqua"/>
                <a:cs typeface="Book Antiqua"/>
              </a:rPr>
              <a:t>side  </a:t>
            </a:r>
            <a:r>
              <a:rPr sz="972" spc="10" dirty="0">
                <a:latin typeface="Book Antiqua"/>
                <a:cs typeface="Book Antiqua"/>
              </a:rPr>
              <a:t>of expression) for </a:t>
            </a:r>
            <a:r>
              <a:rPr sz="972" spc="15" dirty="0">
                <a:latin typeface="Book Antiqua"/>
                <a:cs typeface="Book Antiqua"/>
              </a:rPr>
              <a:t>reading </a:t>
            </a:r>
            <a:r>
              <a:rPr sz="972" spc="10" dirty="0">
                <a:latin typeface="Book Antiqua"/>
                <a:cs typeface="Book Antiqua"/>
              </a:rPr>
              <a:t>only, not for assigning value lvalue </a:t>
            </a:r>
            <a:r>
              <a:rPr sz="972" spc="5" dirty="0">
                <a:latin typeface="Book Antiqua"/>
                <a:cs typeface="Book Antiqua"/>
              </a:rPr>
              <a:t>(left </a:t>
            </a:r>
            <a:r>
              <a:rPr sz="972" spc="10" dirty="0">
                <a:latin typeface="Book Antiqua"/>
                <a:cs typeface="Book Antiqua"/>
              </a:rPr>
              <a:t>value, assignment  only taken place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are allowed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them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left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value)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Assignment </a:t>
            </a:r>
            <a:r>
              <a:rPr sz="972" spc="10" dirty="0">
                <a:latin typeface="Book Antiqua"/>
                <a:cs typeface="Book Antiqua"/>
              </a:rPr>
              <a:t>(two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Iterators)</a:t>
            </a:r>
            <a:endParaRPr sz="972">
              <a:latin typeface="Book Antiqua"/>
              <a:cs typeface="Book Antiqua"/>
            </a:endParaRPr>
          </a:p>
          <a:p>
            <a:pPr marL="59882" marR="3885582">
              <a:lnSpc>
                <a:spcPct val="1055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p1 == </a:t>
            </a:r>
            <a:r>
              <a:rPr sz="972" b="1" spc="10" dirty="0">
                <a:latin typeface="Book Antiqua"/>
                <a:cs typeface="Book Antiqua"/>
              </a:rPr>
              <a:t>p2  </a:t>
            </a:r>
            <a:r>
              <a:rPr sz="972" spc="10" dirty="0">
                <a:latin typeface="Book Antiqua"/>
                <a:cs typeface="Book Antiqua"/>
              </a:rPr>
              <a:t>Equality operator 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0" dirty="0">
                <a:latin typeface="Book Antiqua"/>
                <a:cs typeface="Book Antiqua"/>
              </a:rPr>
              <a:t>!=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882" marR="3784954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Inequality operator  p-&gt;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4538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6"/>
            <a:ext cx="4951853" cy="14106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Access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830211"/>
            <a:ext cx="4850606" cy="4327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Output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support,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*p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Dereference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(here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for assigning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value lvalue as iterator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output iterator that </a:t>
            </a:r>
            <a:r>
              <a:rPr sz="972" spc="15" dirty="0">
                <a:latin typeface="Book Antiqua"/>
                <a:cs typeface="Book Antiqua"/>
              </a:rPr>
              <a:t>can be used </a:t>
            </a:r>
            <a:r>
              <a:rPr sz="972" spc="10" dirty="0">
                <a:latin typeface="Book Antiqua"/>
                <a:cs typeface="Book Antiqua"/>
              </a:rPr>
              <a:t>to set any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Assignment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Forward </a:t>
            </a:r>
            <a:r>
              <a:rPr sz="972" spc="10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have combined </a:t>
            </a:r>
            <a:r>
              <a:rPr sz="972" spc="10" dirty="0">
                <a:latin typeface="Book Antiqua"/>
                <a:cs typeface="Book Antiqua"/>
              </a:rPr>
              <a:t>properties of both input </a:t>
            </a:r>
            <a:r>
              <a:rPr sz="972" spc="15" dirty="0">
                <a:latin typeface="Book Antiqua"/>
                <a:cs typeface="Book Antiqua"/>
              </a:rPr>
              <a:t>and output </a:t>
            </a:r>
            <a:r>
              <a:rPr sz="972" spc="10" dirty="0">
                <a:latin typeface="Book Antiqua"/>
                <a:cs typeface="Book Antiqua"/>
              </a:rPr>
              <a:t>iterators </a:t>
            </a:r>
            <a:r>
              <a:rPr sz="972" spc="15" dirty="0">
                <a:latin typeface="Book Antiqua"/>
                <a:cs typeface="Book Antiqua"/>
              </a:rPr>
              <a:t>so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support </a:t>
            </a:r>
            <a:r>
              <a:rPr sz="972" spc="10" dirty="0">
                <a:latin typeface="Book Antiqua"/>
                <a:cs typeface="Book Antiqua"/>
              </a:rPr>
              <a:t>operations of both </a:t>
            </a:r>
            <a:r>
              <a:rPr sz="972" spc="15" dirty="0">
                <a:latin typeface="Book Antiqua"/>
                <a:cs typeface="Book Antiqua"/>
              </a:rPr>
              <a:t>input and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Bidirectional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bidirectional iterators can </a:t>
            </a:r>
            <a:r>
              <a:rPr sz="972" spc="15" dirty="0">
                <a:latin typeface="Book Antiqua"/>
                <a:cs typeface="Book Antiqua"/>
              </a:rPr>
              <a:t>move in backward </a:t>
            </a:r>
            <a:r>
              <a:rPr sz="972" spc="10" dirty="0">
                <a:latin typeface="Book Antiqua"/>
                <a:cs typeface="Book Antiqua"/>
              </a:rPr>
              <a:t>direction also, so they </a:t>
            </a:r>
            <a:r>
              <a:rPr sz="972" spc="15" dirty="0">
                <a:latin typeface="Book Antiqua"/>
                <a:cs typeface="Book Antiqua"/>
              </a:rPr>
              <a:t>support  decrementing </a:t>
            </a:r>
            <a:r>
              <a:rPr sz="972" spc="10" dirty="0">
                <a:latin typeface="Book Antiqua"/>
                <a:cs typeface="Book Antiqua"/>
              </a:rPr>
              <a:t>operations also </a:t>
            </a:r>
            <a:r>
              <a:rPr sz="972" spc="15" dirty="0">
                <a:latin typeface="Book Antiqua"/>
                <a:cs typeface="Book Antiqua"/>
              </a:rPr>
              <a:t>(moving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one element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back),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--p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Pre-decrement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p--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Post-decrement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Random-access </a:t>
            </a:r>
            <a:r>
              <a:rPr sz="972" spc="5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Besides the operations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bidirectional Iterators, they </a:t>
            </a:r>
            <a:r>
              <a:rPr sz="972" spc="5" dirty="0">
                <a:latin typeface="Book Antiqua"/>
                <a:cs typeface="Book Antiqua"/>
              </a:rPr>
              <a:t>also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support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6253480"/>
            <a:ext cx="4951853" cy="31795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/>
            <a:r>
              <a:rPr sz="972" b="1" spc="19" dirty="0">
                <a:latin typeface="Book Antiqua"/>
                <a:cs typeface="Book Antiqua"/>
              </a:rPr>
              <a:t>p +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59265" marR="2834240">
              <a:lnSpc>
                <a:spcPts val="1235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Result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iterator pointing at </a:t>
            </a:r>
            <a:r>
              <a:rPr sz="972" b="1" spc="19" dirty="0">
                <a:latin typeface="Book Antiqua"/>
                <a:cs typeface="Book Antiqua"/>
              </a:rPr>
              <a:t>p + </a:t>
            </a:r>
            <a:r>
              <a:rPr sz="972" b="1" spc="10" dirty="0">
                <a:latin typeface="Book Antiqua"/>
                <a:cs typeface="Book Antiqua"/>
              </a:rPr>
              <a:t>i  </a:t>
            </a:r>
            <a:r>
              <a:rPr sz="972" b="1" spc="19" dirty="0">
                <a:latin typeface="Book Antiqua"/>
                <a:cs typeface="Book Antiqua"/>
              </a:rPr>
              <a:t>p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59265" marR="2848439">
              <a:lnSpc>
                <a:spcPts val="1225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Result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iterator pointing at </a:t>
            </a:r>
            <a:r>
              <a:rPr sz="972" b="1" spc="19" dirty="0">
                <a:latin typeface="Book Antiqua"/>
                <a:cs typeface="Book Antiqua"/>
              </a:rPr>
              <a:t>p </a:t>
            </a:r>
            <a:r>
              <a:rPr sz="972" b="1" spc="15" dirty="0">
                <a:latin typeface="Book Antiqua"/>
                <a:cs typeface="Book Antiqua"/>
              </a:rPr>
              <a:t>– </a:t>
            </a:r>
            <a:r>
              <a:rPr sz="972" b="1" spc="10" dirty="0">
                <a:latin typeface="Book Antiqua"/>
                <a:cs typeface="Book Antiqua"/>
              </a:rPr>
              <a:t>i  </a:t>
            </a:r>
            <a:r>
              <a:rPr sz="972" b="1" spc="19" dirty="0">
                <a:latin typeface="Book Antiqua"/>
                <a:cs typeface="Book Antiqua"/>
              </a:rPr>
              <a:t>p </a:t>
            </a:r>
            <a:r>
              <a:rPr sz="972" b="1" spc="15" dirty="0">
                <a:latin typeface="Book Antiqua"/>
                <a:cs typeface="Book Antiqua"/>
              </a:rPr>
              <a:t>+=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Increment iterator </a:t>
            </a:r>
            <a:r>
              <a:rPr sz="972" spc="15" dirty="0">
                <a:latin typeface="Book Antiqua"/>
                <a:cs typeface="Book Antiqua"/>
              </a:rPr>
              <a:t>p by </a:t>
            </a:r>
            <a:r>
              <a:rPr sz="972" spc="5" dirty="0">
                <a:latin typeface="Book Antiqua"/>
                <a:cs typeface="Book Antiqua"/>
              </a:rPr>
              <a:t>i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positions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8"/>
              </a:spcBef>
            </a:pPr>
            <a:r>
              <a:rPr sz="972" b="1" spc="19" dirty="0">
                <a:latin typeface="Book Antiqua"/>
                <a:cs typeface="Book Antiqua"/>
              </a:rPr>
              <a:t>p </a:t>
            </a:r>
            <a:r>
              <a:rPr sz="972" b="1" spc="10" dirty="0">
                <a:latin typeface="Book Antiqua"/>
                <a:cs typeface="Book Antiqua"/>
              </a:rPr>
              <a:t>–=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Decrement </a:t>
            </a:r>
            <a:r>
              <a:rPr sz="972" spc="10" dirty="0">
                <a:latin typeface="Book Antiqua"/>
                <a:cs typeface="Book Antiqua"/>
              </a:rPr>
              <a:t>iterator </a:t>
            </a:r>
            <a:r>
              <a:rPr sz="972" spc="15" dirty="0">
                <a:latin typeface="Book Antiqua"/>
                <a:cs typeface="Book Antiqua"/>
              </a:rPr>
              <a:t>p by </a:t>
            </a:r>
            <a:r>
              <a:rPr sz="972" spc="5" dirty="0">
                <a:latin typeface="Book Antiqua"/>
                <a:cs typeface="Book Antiqua"/>
              </a:rPr>
              <a:t>i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positions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p[ i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]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reference of element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p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&lt;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Returns </a:t>
            </a:r>
            <a:r>
              <a:rPr sz="972" spc="10" dirty="0">
                <a:latin typeface="Book Antiqua"/>
                <a:cs typeface="Book Antiqua"/>
              </a:rPr>
              <a:t>true if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spc="10" dirty="0">
                <a:latin typeface="Book Antiqua"/>
                <a:cs typeface="Book Antiqua"/>
              </a:rPr>
              <a:t>is before </a:t>
            </a:r>
            <a:r>
              <a:rPr sz="972" b="1" spc="19" dirty="0">
                <a:latin typeface="Book Antiqua"/>
                <a:cs typeface="Book Antiqua"/>
              </a:rPr>
              <a:t>p2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&lt;=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265" marR="1176663" indent="-617">
              <a:lnSpc>
                <a:spcPct val="105500"/>
              </a:lnSpc>
            </a:pPr>
            <a:r>
              <a:rPr sz="972" spc="15" dirty="0">
                <a:latin typeface="Book Antiqua"/>
                <a:cs typeface="Book Antiqua"/>
              </a:rPr>
              <a:t>Returns </a:t>
            </a:r>
            <a:r>
              <a:rPr sz="972" spc="10" dirty="0">
                <a:latin typeface="Book Antiqua"/>
                <a:cs typeface="Book Antiqua"/>
              </a:rPr>
              <a:t>true if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spc="10" dirty="0">
                <a:latin typeface="Book Antiqua"/>
                <a:cs typeface="Book Antiqua"/>
              </a:rPr>
              <a:t>is before </a:t>
            </a:r>
            <a:r>
              <a:rPr sz="972" b="1" spc="19" dirty="0">
                <a:latin typeface="Book Antiqua"/>
                <a:cs typeface="Book Antiqua"/>
              </a:rPr>
              <a:t>p2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container or </a:t>
            </a:r>
            <a:r>
              <a:rPr sz="972" b="1" spc="19" dirty="0">
                <a:latin typeface="Book Antiqua"/>
                <a:cs typeface="Book Antiqua"/>
              </a:rPr>
              <a:t>p1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equal to </a:t>
            </a:r>
            <a:r>
              <a:rPr sz="972" b="1" spc="10" dirty="0">
                <a:latin typeface="Book Antiqua"/>
                <a:cs typeface="Book Antiqua"/>
              </a:rPr>
              <a:t>p2 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Returns </a:t>
            </a:r>
            <a:r>
              <a:rPr sz="972" spc="10" dirty="0">
                <a:latin typeface="Book Antiqua"/>
                <a:cs typeface="Book Antiqua"/>
              </a:rPr>
              <a:t>true if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after </a:t>
            </a:r>
            <a:r>
              <a:rPr sz="972" b="1" spc="15" dirty="0">
                <a:latin typeface="Book Antiqua"/>
                <a:cs typeface="Book Antiqua"/>
              </a:rPr>
              <a:t>p2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b="1" spc="19" dirty="0">
                <a:latin typeface="Book Antiqua"/>
                <a:cs typeface="Book Antiqua"/>
              </a:rPr>
              <a:t>&gt;=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8"/>
              </a:spcBef>
            </a:pPr>
            <a:r>
              <a:rPr sz="972" spc="15" dirty="0">
                <a:latin typeface="Book Antiqua"/>
                <a:cs typeface="Book Antiqua"/>
              </a:rPr>
              <a:t>Returns </a:t>
            </a:r>
            <a:r>
              <a:rPr sz="972" spc="10" dirty="0">
                <a:latin typeface="Book Antiqua"/>
                <a:cs typeface="Book Antiqua"/>
              </a:rPr>
              <a:t>true if </a:t>
            </a:r>
            <a:r>
              <a:rPr sz="972" b="1" spc="15" dirty="0">
                <a:latin typeface="Book Antiqua"/>
                <a:cs typeface="Book Antiqua"/>
              </a:rPr>
              <a:t>p1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after </a:t>
            </a:r>
            <a:r>
              <a:rPr sz="972" b="1" spc="15" dirty="0">
                <a:latin typeface="Book Antiqua"/>
                <a:cs typeface="Book Antiqua"/>
              </a:rPr>
              <a:t>p2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container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b="1" spc="19" dirty="0">
                <a:latin typeface="Book Antiqua"/>
                <a:cs typeface="Book Antiqua"/>
              </a:rPr>
              <a:t>p1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equal to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p2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8392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11300" y="1349903"/>
            <a:ext cx="0" cy="165453"/>
          </a:xfrm>
          <a:custGeom>
            <a:avLst/>
            <a:gdLst/>
            <a:ahLst/>
            <a:cxnLst/>
            <a:rect l="l" t="t" r="r" b="b"/>
            <a:pathLst>
              <a:path h="170180">
                <a:moveTo>
                  <a:pt x="0" y="0"/>
                </a:moveTo>
                <a:lnTo>
                  <a:pt x="0" y="16992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08337" y="1512517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62659" y="1349903"/>
            <a:ext cx="0" cy="165453"/>
          </a:xfrm>
          <a:custGeom>
            <a:avLst/>
            <a:gdLst/>
            <a:ahLst/>
            <a:cxnLst/>
            <a:rect l="l" t="t" r="r" b="b"/>
            <a:pathLst>
              <a:path h="170180">
                <a:moveTo>
                  <a:pt x="0" y="0"/>
                </a:moveTo>
                <a:lnTo>
                  <a:pt x="0" y="169926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61924" y="1670931"/>
            <a:ext cx="20397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Random Access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1989983"/>
            <a:ext cx="4951853" cy="176381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typedef std::vector&lt; int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IntVector;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const int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77827" marR="2448398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0" dirty="0">
                <a:latin typeface="Book Antiqua"/>
                <a:cs typeface="Book Antiqua"/>
              </a:rPr>
              <a:t>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5" dirty="0">
                <a:latin typeface="Book Antiqua"/>
                <a:cs typeface="Book Antiqua"/>
              </a:rPr>
              <a:t>1, 2, </a:t>
            </a:r>
            <a:r>
              <a:rPr sz="972" spc="15" dirty="0">
                <a:latin typeface="Book Antiqua"/>
                <a:cs typeface="Book Antiqua"/>
              </a:rPr>
              <a:t>3 </a:t>
            </a:r>
            <a:r>
              <a:rPr sz="972" dirty="0">
                <a:latin typeface="Book Antiqua"/>
                <a:cs typeface="Book Antiqua"/>
              </a:rPr>
              <a:t>};  </a:t>
            </a:r>
            <a:r>
              <a:rPr sz="972" spc="15" dirty="0">
                <a:latin typeface="Book Antiqua"/>
                <a:cs typeface="Book Antiqua"/>
              </a:rPr>
              <a:t>IntVector </a:t>
            </a:r>
            <a:r>
              <a:rPr sz="972" spc="10" dirty="0">
                <a:latin typeface="Book Antiqua"/>
                <a:cs typeface="Book Antiqua"/>
              </a:rPr>
              <a:t>iv(iArray, iArray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SIZE);  </a:t>
            </a:r>
            <a:r>
              <a:rPr sz="972" spc="10" dirty="0">
                <a:latin typeface="Book Antiqua"/>
                <a:cs typeface="Book Antiqua"/>
              </a:rPr>
              <a:t>IntVector::iterator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iv.begin();  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“Vector contents: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896387" marR="2916965" indent="-41856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for ( </a:t>
            </a:r>
            <a:r>
              <a:rPr sz="972" spc="5" dirty="0">
                <a:latin typeface="Book Antiqua"/>
                <a:cs typeface="Book Antiqua"/>
              </a:rPr>
              <a:t>int 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0;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SIZE; ++i )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it[i]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",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";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4" y="4062342"/>
            <a:ext cx="8896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1301" y="4383246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Vector contents: </a:t>
            </a:r>
            <a:r>
              <a:rPr sz="972" spc="5" dirty="0">
                <a:latin typeface="Book Antiqua"/>
                <a:cs typeface="Book Antiqua"/>
              </a:rPr>
              <a:t>1, 2,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1924" y="4867628"/>
            <a:ext cx="182491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 </a:t>
            </a:r>
            <a:r>
              <a:rPr sz="972" spc="15" dirty="0">
                <a:latin typeface="Book Antiqua"/>
                <a:cs typeface="Book Antiqua"/>
              </a:rPr>
              <a:t>– </a:t>
            </a:r>
            <a:r>
              <a:rPr sz="972" spc="10" dirty="0">
                <a:latin typeface="Book Antiqua"/>
                <a:cs typeface="Book Antiqua"/>
              </a:rPr>
              <a:t>Bidirectional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1301" y="5189273"/>
            <a:ext cx="4951853" cy="176381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typedef std::set&lt;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IntSet;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const int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0" dirty="0">
                <a:latin typeface="Book Antiqua"/>
                <a:cs typeface="Book Antiqua"/>
              </a:rPr>
              <a:t>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5" dirty="0">
                <a:latin typeface="Book Antiqua"/>
                <a:cs typeface="Book Antiqua"/>
              </a:rPr>
              <a:t>1, 2, </a:t>
            </a:r>
            <a:r>
              <a:rPr sz="972" spc="15" dirty="0">
                <a:latin typeface="Book Antiqua"/>
                <a:cs typeface="Book Antiqua"/>
              </a:rPr>
              <a:t>3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77827" marR="2294679">
              <a:lnSpc>
                <a:spcPct val="106500"/>
              </a:lnSpc>
              <a:spcBef>
                <a:spcPts val="10"/>
              </a:spcBef>
              <a:tabLst>
                <a:tab pos="2569398" algn="l"/>
              </a:tabLst>
            </a:pPr>
            <a:r>
              <a:rPr sz="972" spc="10" dirty="0">
                <a:latin typeface="Book Antiqua"/>
                <a:cs typeface="Book Antiqua"/>
              </a:rPr>
              <a:t>IntSet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10" dirty="0">
                <a:latin typeface="Book Antiqua"/>
                <a:cs typeface="Book Antiqua"/>
              </a:rPr>
              <a:t>(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iA</a:t>
            </a:r>
            <a:r>
              <a:rPr sz="972" spc="10" dirty="0">
                <a:latin typeface="Book Antiqua"/>
                <a:cs typeface="Book Antiqua"/>
              </a:rPr>
              <a:t>rray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i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5" dirty="0">
                <a:latin typeface="Book Antiqua"/>
                <a:cs typeface="Book Antiqua"/>
              </a:rPr>
              <a:t>r</a:t>
            </a:r>
            <a:r>
              <a:rPr sz="972" spc="15" dirty="0">
                <a:latin typeface="Book Antiqua"/>
                <a:cs typeface="Book Antiqua"/>
              </a:rPr>
              <a:t>r</a:t>
            </a:r>
            <a:r>
              <a:rPr sz="972" spc="10" dirty="0">
                <a:latin typeface="Book Antiqua"/>
                <a:cs typeface="Book Antiqua"/>
              </a:rPr>
              <a:t>a</a:t>
            </a:r>
            <a:r>
              <a:rPr sz="972" spc="15" dirty="0">
                <a:latin typeface="Book Antiqua"/>
                <a:cs typeface="Book Antiqua"/>
              </a:rPr>
              <a:t>y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10" dirty="0">
                <a:latin typeface="Book Antiqua"/>
                <a:cs typeface="Book Antiqua"/>
              </a:rPr>
              <a:t> SIZ</a:t>
            </a:r>
            <a:r>
              <a:rPr sz="972" spc="19" dirty="0">
                <a:latin typeface="Book Antiqua"/>
                <a:cs typeface="Book Antiqua"/>
              </a:rPr>
              <a:t>E</a:t>
            </a:r>
            <a:r>
              <a:rPr sz="972" dirty="0">
                <a:latin typeface="Book Antiqua"/>
                <a:cs typeface="Book Antiqua"/>
              </a:rPr>
              <a:t>	);  </a:t>
            </a:r>
            <a:r>
              <a:rPr sz="972" spc="10" dirty="0">
                <a:latin typeface="Book Antiqua"/>
                <a:cs typeface="Book Antiqua"/>
              </a:rPr>
              <a:t>IntSet::iterator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is.begin();</a:t>
            </a:r>
            <a:endParaRPr sz="972">
              <a:latin typeface="Book Antiqua"/>
              <a:cs typeface="Book Antiqua"/>
            </a:endParaRPr>
          </a:p>
          <a:p>
            <a:pPr marL="477827" marR="298116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“Set contents: </a:t>
            </a:r>
            <a:r>
              <a:rPr sz="972" spc="5" dirty="0">
                <a:latin typeface="Book Antiqua"/>
                <a:cs typeface="Book Antiqua"/>
              </a:rPr>
              <a:t>”; 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(int 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0;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5" dirty="0">
                <a:latin typeface="Book Antiqua"/>
                <a:cs typeface="Book Antiqua"/>
              </a:rPr>
              <a:t>SIZE;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++i)</a:t>
            </a:r>
            <a:endParaRPr sz="972">
              <a:latin typeface="Book Antiqua"/>
              <a:cs typeface="Book Antiqua"/>
            </a:endParaRPr>
          </a:p>
          <a:p>
            <a:pPr marL="477827" marR="2450250" indent="41856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it[i]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", ";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Error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1924" y="7261260"/>
            <a:ext cx="182491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 </a:t>
            </a:r>
            <a:r>
              <a:rPr sz="972" spc="15" dirty="0">
                <a:latin typeface="Book Antiqua"/>
                <a:cs typeface="Book Antiqua"/>
              </a:rPr>
              <a:t>– </a:t>
            </a:r>
            <a:r>
              <a:rPr sz="972" spc="10" dirty="0">
                <a:latin typeface="Book Antiqua"/>
                <a:cs typeface="Book Antiqua"/>
              </a:rPr>
              <a:t>Bidirectional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1301" y="7582535"/>
            <a:ext cx="4951853" cy="175330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0" dirty="0">
                <a:latin typeface="Book Antiqua"/>
                <a:cs typeface="Book Antiqua"/>
              </a:rPr>
              <a:t>typedef std::set&lt;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IntSet;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const int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0" dirty="0">
                <a:latin typeface="Book Antiqua"/>
                <a:cs typeface="Book Antiqua"/>
              </a:rPr>
              <a:t>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5" dirty="0">
                <a:latin typeface="Book Antiqua"/>
                <a:cs typeface="Book Antiqua"/>
              </a:rPr>
              <a:t>1, 2, </a:t>
            </a:r>
            <a:r>
              <a:rPr sz="972" spc="15" dirty="0">
                <a:latin typeface="Book Antiqua"/>
                <a:cs typeface="Book Antiqua"/>
              </a:rPr>
              <a:t>3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77827" marR="2294679">
              <a:lnSpc>
                <a:spcPct val="106500"/>
              </a:lnSpc>
              <a:spcBef>
                <a:spcPts val="10"/>
              </a:spcBef>
              <a:tabLst>
                <a:tab pos="2569398" algn="l"/>
              </a:tabLst>
            </a:pPr>
            <a:r>
              <a:rPr sz="972" spc="10" dirty="0">
                <a:latin typeface="Book Antiqua"/>
                <a:cs typeface="Book Antiqua"/>
              </a:rPr>
              <a:t>IntSet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10" dirty="0">
                <a:latin typeface="Book Antiqua"/>
                <a:cs typeface="Book Antiqua"/>
              </a:rPr>
              <a:t>(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iA</a:t>
            </a:r>
            <a:r>
              <a:rPr sz="972" spc="10" dirty="0">
                <a:latin typeface="Book Antiqua"/>
                <a:cs typeface="Book Antiqua"/>
              </a:rPr>
              <a:t>rray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i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5" dirty="0">
                <a:latin typeface="Book Antiqua"/>
                <a:cs typeface="Book Antiqua"/>
              </a:rPr>
              <a:t>r</a:t>
            </a:r>
            <a:r>
              <a:rPr sz="972" spc="15" dirty="0">
                <a:latin typeface="Book Antiqua"/>
                <a:cs typeface="Book Antiqua"/>
              </a:rPr>
              <a:t>r</a:t>
            </a:r>
            <a:r>
              <a:rPr sz="972" spc="10" dirty="0">
                <a:latin typeface="Book Antiqua"/>
                <a:cs typeface="Book Antiqua"/>
              </a:rPr>
              <a:t>a</a:t>
            </a:r>
            <a:r>
              <a:rPr sz="972" spc="15" dirty="0">
                <a:latin typeface="Book Antiqua"/>
                <a:cs typeface="Book Antiqua"/>
              </a:rPr>
              <a:t>y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10" dirty="0">
                <a:latin typeface="Book Antiqua"/>
                <a:cs typeface="Book Antiqua"/>
              </a:rPr>
              <a:t> SIZ</a:t>
            </a:r>
            <a:r>
              <a:rPr sz="972" spc="19" dirty="0">
                <a:latin typeface="Book Antiqua"/>
                <a:cs typeface="Book Antiqua"/>
              </a:rPr>
              <a:t>E</a:t>
            </a:r>
            <a:r>
              <a:rPr sz="972" dirty="0">
                <a:latin typeface="Book Antiqua"/>
                <a:cs typeface="Book Antiqua"/>
              </a:rPr>
              <a:t>	);  </a:t>
            </a:r>
            <a:r>
              <a:rPr sz="972" spc="10" dirty="0">
                <a:latin typeface="Book Antiqua"/>
                <a:cs typeface="Book Antiqua"/>
              </a:rPr>
              <a:t>IntSet::iterator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is.begin();</a:t>
            </a:r>
            <a:endParaRPr sz="972">
              <a:latin typeface="Book Antiqua"/>
              <a:cs typeface="Book Antiqua"/>
            </a:endParaRPr>
          </a:p>
          <a:p>
            <a:pPr marL="477827" marR="291696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“Set contents: </a:t>
            </a:r>
            <a:r>
              <a:rPr sz="972" spc="5" dirty="0">
                <a:latin typeface="Book Antiqua"/>
                <a:cs typeface="Book Antiqua"/>
              </a:rPr>
              <a:t>”;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for  ( </a:t>
            </a:r>
            <a:r>
              <a:rPr sz="972" spc="5" dirty="0">
                <a:latin typeface="Book Antiqua"/>
                <a:cs typeface="Book Antiqua"/>
              </a:rPr>
              <a:t>int 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0;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SIZE; ++i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477827" marR="2408271" indent="41856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*it++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", ";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9" dirty="0">
                <a:latin typeface="Book Antiqua"/>
                <a:cs typeface="Book Antiqua"/>
              </a:rPr>
              <a:t>OK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260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506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3099" y="1349903"/>
            <a:ext cx="0" cy="170392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0506" y="151733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044458" y="1349903"/>
            <a:ext cx="0" cy="170392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143352" y="1678328"/>
            <a:ext cx="8896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099" y="1999614"/>
            <a:ext cx="4951853" cy="14106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Set contents: </a:t>
            </a:r>
            <a:r>
              <a:rPr sz="972" b="1" spc="5" dirty="0">
                <a:latin typeface="Book Antiqua"/>
                <a:cs typeface="Book Antiqua"/>
              </a:rPr>
              <a:t>1, 2,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3,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2479181"/>
            <a:ext cx="182553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Example – </a:t>
            </a:r>
            <a:r>
              <a:rPr sz="972" spc="10" dirty="0">
                <a:latin typeface="Book Antiqua"/>
                <a:cs typeface="Book Antiqua"/>
              </a:rPr>
              <a:t>Bidirectional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4976" y="3437807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699" y="2791071"/>
            <a:ext cx="2169407" cy="177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7092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typedef std::set&lt;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IntSet;  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const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17944">
              <a:lnSpc>
                <a:spcPct val="107200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0" dirty="0">
                <a:latin typeface="Book Antiqua"/>
                <a:cs typeface="Book Antiqua"/>
              </a:rPr>
              <a:t>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{ 1, 2, </a:t>
            </a:r>
            <a:r>
              <a:rPr sz="972" spc="15" dirty="0">
                <a:latin typeface="Book Antiqua"/>
                <a:cs typeface="Book Antiqua"/>
              </a:rPr>
              <a:t>3 </a:t>
            </a:r>
            <a:r>
              <a:rPr sz="972" spc="5" dirty="0">
                <a:latin typeface="Book Antiqua"/>
                <a:cs typeface="Book Antiqua"/>
              </a:rPr>
              <a:t>};  </a:t>
            </a:r>
            <a:r>
              <a:rPr sz="972" spc="10" dirty="0">
                <a:latin typeface="Book Antiqua"/>
                <a:cs typeface="Book Antiqua"/>
              </a:rPr>
              <a:t>IntSet </a:t>
            </a:r>
            <a:r>
              <a:rPr sz="972" spc="5" dirty="0">
                <a:latin typeface="Book Antiqua"/>
                <a:cs typeface="Book Antiqua"/>
              </a:rPr>
              <a:t>is( </a:t>
            </a:r>
            <a:r>
              <a:rPr sz="972" spc="10" dirty="0">
                <a:latin typeface="Book Antiqua"/>
                <a:cs typeface="Book Antiqua"/>
              </a:rPr>
              <a:t>iArray, iArray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SIZE  </a:t>
            </a:r>
            <a:r>
              <a:rPr sz="972" spc="10" dirty="0">
                <a:latin typeface="Book Antiqua"/>
                <a:cs typeface="Book Antiqua"/>
              </a:rPr>
              <a:t>IntSet::iterator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is.end();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“Set contents: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835888" marR="238296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(int 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0; 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SIZE; ++i)  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*--it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",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";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0506" y="2800456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93099" y="2797492"/>
            <a:ext cx="0" cy="1917524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090506" y="471180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044458" y="2797492"/>
            <a:ext cx="0" cy="1917524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143352" y="4872813"/>
            <a:ext cx="8896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3099" y="5194088"/>
            <a:ext cx="4951853" cy="1538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Set contents: </a:t>
            </a:r>
            <a:r>
              <a:rPr sz="972" spc="5" dirty="0">
                <a:latin typeface="Book Antiqua"/>
                <a:cs typeface="Book Antiqua"/>
              </a:rPr>
              <a:t>3, 2,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352" y="5678099"/>
            <a:ext cx="141560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Example – Input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3099" y="5999743"/>
            <a:ext cx="4951853" cy="28856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265" marR="4012138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std::cin; 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std::cout;  using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std::endl;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&lt;iterator&gt;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x, y,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z;</a:t>
            </a:r>
            <a:endParaRPr sz="972">
              <a:latin typeface="Book Antiqua"/>
              <a:cs typeface="Book Antiqua"/>
            </a:endParaRPr>
          </a:p>
          <a:p>
            <a:pPr marL="477827" algn="just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"Enter three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integers:\n";</a:t>
            </a:r>
            <a:endParaRPr sz="972">
              <a:latin typeface="Book Antiqua"/>
              <a:cs typeface="Book Antiqua"/>
            </a:endParaRPr>
          </a:p>
          <a:p>
            <a:pPr marL="477827" marR="217676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std::istream_iterator&lt;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inputIt( cin </a:t>
            </a:r>
            <a:r>
              <a:rPr sz="972" dirty="0">
                <a:latin typeface="Book Antiqua"/>
                <a:cs typeface="Book Antiqua"/>
              </a:rPr>
              <a:t>); 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*inputIt++;</a:t>
            </a:r>
            <a:endParaRPr sz="972">
              <a:latin typeface="Book Antiqua"/>
              <a:cs typeface="Book Antiqua"/>
            </a:endParaRPr>
          </a:p>
          <a:p>
            <a:pPr marL="477827" marR="3619504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*inputIt++;  </a:t>
            </a:r>
            <a:r>
              <a:rPr sz="972" spc="15" dirty="0">
                <a:latin typeface="Book Antiqua"/>
                <a:cs typeface="Book Antiqua"/>
              </a:rPr>
              <a:t>z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*inputIt;</a:t>
            </a:r>
            <a:endParaRPr sz="972">
              <a:latin typeface="Book Antiqua"/>
              <a:cs typeface="Book Antiqua"/>
            </a:endParaRPr>
          </a:p>
          <a:p>
            <a:pPr marL="477827" marR="289720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"x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5" dirty="0">
                <a:latin typeface="Book Antiqua"/>
                <a:cs typeface="Book Antiqua"/>
              </a:rPr>
              <a:t>&lt;&lt; x &lt;&lt; </a:t>
            </a:r>
            <a:r>
              <a:rPr sz="972" spc="10" dirty="0">
                <a:latin typeface="Book Antiqua"/>
                <a:cs typeface="Book Antiqua"/>
              </a:rPr>
              <a:t>endl; 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"y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"z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5" dirty="0">
                <a:latin typeface="Book Antiqua"/>
                <a:cs typeface="Book Antiqua"/>
              </a:rPr>
              <a:t>&lt;&lt; z &lt;&lt; </a:t>
            </a:r>
            <a:r>
              <a:rPr sz="972" spc="5" dirty="0">
                <a:latin typeface="Book Antiqua"/>
                <a:cs typeface="Book Antiqua"/>
              </a:rPr>
              <a:t>endl;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099" y="9187179"/>
            <a:ext cx="4951853" cy="1538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571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79932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5;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std::istream_iterator&lt;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inputIt( cin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3138592">
              <a:lnSpc>
                <a:spcPts val="1254"/>
              </a:lnSpc>
              <a:spcBef>
                <a:spcPts val="49"/>
              </a:spcBef>
              <a:tabLst>
                <a:tab pos="1314332" algn="l"/>
              </a:tabLst>
            </a:pPr>
            <a:r>
              <a:rPr sz="972" spc="10" dirty="0">
                <a:latin typeface="Book Antiqua"/>
                <a:cs typeface="Book Antiqua"/>
              </a:rPr>
              <a:t>*inputIt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x;	</a:t>
            </a:r>
            <a:r>
              <a:rPr sz="972" spc="19" dirty="0">
                <a:latin typeface="Book Antiqua"/>
                <a:cs typeface="Book Antiqua"/>
              </a:rPr>
              <a:t>//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465105"/>
            <a:ext cx="15464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Output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2783786"/>
            <a:ext cx="4951853" cy="128227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1, </a:t>
            </a: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2, </a:t>
            </a:r>
            <a:r>
              <a:rPr sz="972" spc="15" dirty="0">
                <a:latin typeface="Book Antiqua"/>
                <a:cs typeface="Book Antiqua"/>
              </a:rPr>
              <a:t>z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std::ostream_iterator&lt;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outputIt( cout, </a:t>
            </a:r>
            <a:r>
              <a:rPr sz="972" spc="5" dirty="0">
                <a:latin typeface="Book Antiqua"/>
                <a:cs typeface="Book Antiqua"/>
              </a:rPr>
              <a:t>", </a:t>
            </a:r>
            <a:r>
              <a:rPr sz="972" spc="10" dirty="0">
                <a:latin typeface="Book Antiqua"/>
                <a:cs typeface="Book Antiqua"/>
              </a:rPr>
              <a:t>"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*outputIt++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*outputIt++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77827" marR="3550363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*outputIt++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z;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372750"/>
            <a:ext cx="15464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Output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Iterator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1" y="4691433"/>
            <a:ext cx="4951853" cy="95692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1, </a:t>
            </a: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2, </a:t>
            </a:r>
            <a:r>
              <a:rPr sz="972" spc="15" dirty="0">
                <a:latin typeface="Book Antiqua"/>
                <a:cs typeface="Book Antiqua"/>
              </a:rPr>
              <a:t>z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  <a:p>
            <a:pPr marL="477827" marR="1766847">
              <a:lnSpc>
                <a:spcPct val="107000"/>
              </a:lnSpc>
              <a:spcBef>
                <a:spcPts val="5"/>
              </a:spcBef>
              <a:tabLst>
                <a:tab pos="1732893" algn="l"/>
              </a:tabLst>
            </a:pPr>
            <a:r>
              <a:rPr sz="972" spc="10" dirty="0">
                <a:latin typeface="Book Antiqua"/>
                <a:cs typeface="Book Antiqua"/>
              </a:rPr>
              <a:t>std::ostream_iterator&lt;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outputIt( cout, </a:t>
            </a:r>
            <a:r>
              <a:rPr sz="972" spc="5" dirty="0">
                <a:latin typeface="Book Antiqua"/>
                <a:cs typeface="Book Antiqua"/>
              </a:rPr>
              <a:t>",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dirty="0">
                <a:latin typeface="Book Antiqua"/>
                <a:cs typeface="Book Antiqua"/>
              </a:rPr>
              <a:t>); 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10" dirty="0">
                <a:latin typeface="Book Antiqua"/>
                <a:cs typeface="Book Antiqua"/>
              </a:rPr>
              <a:t> *outputIt++;	</a:t>
            </a:r>
            <a:r>
              <a:rPr sz="972" spc="15" dirty="0">
                <a:latin typeface="Book Antiqua"/>
                <a:cs typeface="Book Antiqua"/>
              </a:rPr>
              <a:t>//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5967765"/>
            <a:ext cx="95382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42.9.</a:t>
            </a:r>
            <a:r>
              <a:rPr sz="972" b="1" spc="15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301" y="6286076"/>
            <a:ext cx="4951853" cy="159971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 marL="59882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10" dirty="0">
                <a:latin typeface="Book Antiqua"/>
                <a:cs typeface="Book Antiqua"/>
              </a:rPr>
              <a:t>includes 70 standard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algorithms </a:t>
            </a:r>
            <a:r>
              <a:rPr sz="972" spc="15" dirty="0">
                <a:latin typeface="Book Antiqua"/>
                <a:cs typeface="Book Antiqua"/>
              </a:rPr>
              <a:t>may use </a:t>
            </a:r>
            <a:r>
              <a:rPr sz="972" spc="10" dirty="0">
                <a:latin typeface="Book Antiqua"/>
                <a:cs typeface="Book Antiqua"/>
              </a:rPr>
              <a:t>Iterators to </a:t>
            </a:r>
            <a:r>
              <a:rPr sz="972" spc="15" dirty="0">
                <a:latin typeface="Book Antiqua"/>
                <a:cs typeface="Book Antiqua"/>
              </a:rPr>
              <a:t>manipulate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5" dirty="0">
                <a:latin typeface="Book Antiqua"/>
                <a:cs typeface="Book Antiqua"/>
              </a:rPr>
              <a:t>STL </a:t>
            </a:r>
            <a:r>
              <a:rPr sz="972" spc="10" dirty="0">
                <a:latin typeface="Book Antiqua"/>
                <a:cs typeface="Book Antiqua"/>
              </a:rPr>
              <a:t>algorithms also </a:t>
            </a:r>
            <a:r>
              <a:rPr sz="972" spc="19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ordinary pointers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structures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51240">
              <a:lnSpc>
                <a:spcPct val="1065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algorithm works with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container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if that container supports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particular Iterator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category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multi-pass algorithm for </a:t>
            </a:r>
            <a:r>
              <a:rPr sz="972" spc="15" dirty="0">
                <a:latin typeface="Book Antiqua"/>
                <a:cs typeface="Book Antiqua"/>
              </a:rPr>
              <a:t>example, </a:t>
            </a:r>
            <a:r>
              <a:rPr sz="972" spc="10" dirty="0">
                <a:latin typeface="Book Antiqua"/>
                <a:cs typeface="Book Antiqua"/>
              </a:rPr>
              <a:t>requires bidirectional Iterator(s) at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least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1923" y="8356952"/>
            <a:ext cx="4389438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Algorithm: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Mutating-Sequence Algorithms (that required changing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elements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position)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1301" y="9151619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3872">
              <a:lnSpc>
                <a:spcPts val="1162"/>
              </a:lnSpc>
            </a:pP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75365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27608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57"/>
              </a:lnSpc>
            </a:pPr>
            <a:r>
              <a:rPr sz="972" spc="15" dirty="0">
                <a:latin typeface="Book Antiqua"/>
                <a:cs typeface="Book Antiqua"/>
              </a:rPr>
              <a:t>copy_backward</a:t>
            </a:r>
            <a:endParaRPr sz="972">
              <a:latin typeface="Book Antiqua"/>
              <a:cs typeface="Book Antiqua"/>
            </a:endParaRPr>
          </a:p>
          <a:p>
            <a:pPr marL="477827" marR="4168327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fill  fill_n</a:t>
            </a:r>
            <a:endParaRPr sz="972">
              <a:latin typeface="Book Antiqua"/>
              <a:cs typeface="Book Antiqua"/>
            </a:endParaRPr>
          </a:p>
          <a:p>
            <a:pPr marL="477827" marR="383681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generate  ge</a:t>
            </a:r>
            <a:r>
              <a:rPr sz="972" spc="15" dirty="0">
                <a:latin typeface="Book Antiqua"/>
                <a:cs typeface="Book Antiqua"/>
              </a:rPr>
              <a:t>ne</a:t>
            </a:r>
            <a:r>
              <a:rPr sz="972" spc="5" dirty="0">
                <a:latin typeface="Book Antiqua"/>
                <a:cs typeface="Book Antiqua"/>
              </a:rPr>
              <a:t>ra</a:t>
            </a:r>
            <a:r>
              <a:rPr sz="972" spc="19" dirty="0">
                <a:latin typeface="Book Antiqua"/>
                <a:cs typeface="Book Antiqua"/>
              </a:rPr>
              <a:t>t</a:t>
            </a:r>
            <a:r>
              <a:rPr sz="972" spc="5" dirty="0">
                <a:latin typeface="Book Antiqua"/>
                <a:cs typeface="Book Antiqua"/>
              </a:rPr>
              <a:t>e_n  </a:t>
            </a:r>
            <a:r>
              <a:rPr sz="972" spc="10" dirty="0">
                <a:latin typeface="Book Antiqua"/>
                <a:cs typeface="Book Antiqua"/>
              </a:rPr>
              <a:t>iter_swap  </a:t>
            </a:r>
            <a:r>
              <a:rPr sz="972" spc="5" dirty="0">
                <a:latin typeface="Book Antiqua"/>
                <a:cs typeface="Book Antiqua"/>
              </a:rPr>
              <a:t>partition</a:t>
            </a:r>
            <a:endParaRPr sz="972">
              <a:latin typeface="Book Antiqua"/>
              <a:cs typeface="Book Antiqua"/>
            </a:endParaRPr>
          </a:p>
          <a:p>
            <a:pPr marL="219158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………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779960"/>
            <a:ext cx="4850606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Non-Mutating-Sequence Algorithms </a:t>
            </a:r>
            <a:r>
              <a:rPr sz="972" spc="5" dirty="0">
                <a:latin typeface="Book Antiqua"/>
                <a:cs typeface="Book Antiqua"/>
              </a:rPr>
              <a:t>(that </a:t>
            </a:r>
            <a:r>
              <a:rPr sz="972" spc="10" dirty="0">
                <a:latin typeface="Book Antiqua"/>
                <a:cs typeface="Book Antiqua"/>
              </a:rPr>
              <a:t>don’t require </a:t>
            </a:r>
            <a:r>
              <a:rPr sz="972" spc="15" dirty="0">
                <a:latin typeface="Book Antiqua"/>
                <a:cs typeface="Book Antiqua"/>
              </a:rPr>
              <a:t>changing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element  </a:t>
            </a:r>
            <a:r>
              <a:rPr sz="972" spc="10" dirty="0">
                <a:latin typeface="Book Antiqua"/>
                <a:cs typeface="Book Antiqua"/>
              </a:rPr>
              <a:t>position)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3269403"/>
            <a:ext cx="4951853" cy="143706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5974"/>
            <a:r>
              <a:rPr sz="972" spc="10" dirty="0">
                <a:latin typeface="Book Antiqua"/>
                <a:cs typeface="Book Antiqua"/>
              </a:rPr>
              <a:t>adjacent_find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count</a:t>
            </a:r>
            <a:endParaRPr sz="972">
              <a:latin typeface="Book Antiqua"/>
              <a:cs typeface="Book Antiqua"/>
            </a:endParaRPr>
          </a:p>
          <a:p>
            <a:pPr marL="477827" marR="3907807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count_if  equal  find  </a:t>
            </a:r>
            <a:r>
              <a:rPr sz="972" spc="5" dirty="0">
                <a:latin typeface="Book Antiqua"/>
                <a:cs typeface="Book Antiqua"/>
              </a:rPr>
              <a:t>fin</a:t>
            </a:r>
            <a:r>
              <a:rPr sz="972" spc="24" dirty="0">
                <a:latin typeface="Book Antiqua"/>
                <a:cs typeface="Book Antiqua"/>
              </a:rPr>
              <a:t>d</a:t>
            </a:r>
            <a:r>
              <a:rPr sz="972" spc="10" dirty="0">
                <a:latin typeface="Book Antiqua"/>
                <a:cs typeface="Book Antiqua"/>
              </a:rPr>
              <a:t>_e</a:t>
            </a:r>
            <a:r>
              <a:rPr sz="972" spc="19" dirty="0">
                <a:latin typeface="Book Antiqua"/>
                <a:cs typeface="Book Antiqua"/>
              </a:rPr>
              <a:t>a</a:t>
            </a:r>
            <a:r>
              <a:rPr sz="972" spc="5" dirty="0">
                <a:latin typeface="Book Antiqua"/>
                <a:cs typeface="Book Antiqua"/>
              </a:rPr>
              <a:t>c</a:t>
            </a:r>
            <a:r>
              <a:rPr sz="972" spc="10" dirty="0">
                <a:latin typeface="Book Antiqua"/>
                <a:cs typeface="Book Antiqua"/>
              </a:rPr>
              <a:t>h  find_end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find_first_of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4865405"/>
            <a:ext cx="324731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Numeric </a:t>
            </a:r>
            <a:r>
              <a:rPr sz="972" spc="10" dirty="0">
                <a:latin typeface="Book Antiqua"/>
                <a:cs typeface="Book Antiqua"/>
              </a:rPr>
              <a:t>Algorithms (involves mathematical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calculation)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099" y="5187051"/>
            <a:ext cx="4951853" cy="10745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2"/>
              </a:lnSpc>
            </a:pPr>
            <a:r>
              <a:rPr sz="972" b="1" spc="15" dirty="0">
                <a:latin typeface="Book Antiqua"/>
                <a:cs typeface="Book Antiqua"/>
              </a:rPr>
              <a:t>accumulate</a:t>
            </a:r>
            <a:endParaRPr sz="972">
              <a:latin typeface="Book Antiqua"/>
              <a:cs typeface="Book Antiqua"/>
            </a:endParaRPr>
          </a:p>
          <a:p>
            <a:pPr marL="59265" marR="3728776">
              <a:lnSpc>
                <a:spcPct val="208000"/>
              </a:lnSpc>
            </a:pPr>
            <a:r>
              <a:rPr sz="972" b="1" spc="15" dirty="0">
                <a:latin typeface="Book Antiqua"/>
                <a:cs typeface="Book Antiqua"/>
              </a:rPr>
              <a:t>inner_product  </a:t>
            </a:r>
            <a:r>
              <a:rPr sz="972" b="1" spc="10" dirty="0">
                <a:latin typeface="Book Antiqua"/>
                <a:cs typeface="Book Antiqua"/>
              </a:rPr>
              <a:t>partial_sum  adjacent_difference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6590806"/>
            <a:ext cx="155019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Example –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Algorithm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099" y="6912080"/>
            <a:ext cx="4951853" cy="24123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using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std::cout;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&lt;vector&gt;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&lt;algorithm&gt;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typedef std::vector&lt; int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IntVector;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592857">
              <a:lnSpc>
                <a:spcPts val="1254"/>
              </a:lnSpc>
              <a:spcBef>
                <a:spcPts val="49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{1, 2, 3, 4, 5, 6};  </a:t>
            </a:r>
            <a:r>
              <a:rPr sz="972" spc="15" dirty="0">
                <a:latin typeface="Book Antiqua"/>
                <a:cs typeface="Book Antiqua"/>
              </a:rPr>
              <a:t>IntVector </a:t>
            </a:r>
            <a:r>
              <a:rPr sz="972" spc="10" dirty="0">
                <a:latin typeface="Book Antiqua"/>
                <a:cs typeface="Book Antiqua"/>
              </a:rPr>
              <a:t>iv( </a:t>
            </a:r>
            <a:r>
              <a:rPr sz="972" spc="15" dirty="0">
                <a:latin typeface="Book Antiqua"/>
                <a:cs typeface="Book Antiqua"/>
              </a:rPr>
              <a:t>iArray, iArray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6</a:t>
            </a:r>
            <a:r>
              <a:rPr sz="972" spc="-111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std::ostream_iterator&lt; int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477827" marR="2171209" indent="1253832">
              <a:lnSpc>
                <a:spcPct val="106500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output( </a:t>
            </a:r>
            <a:r>
              <a:rPr sz="972" spc="10" dirty="0">
                <a:latin typeface="Book Antiqua"/>
                <a:cs typeface="Book Antiqua"/>
              </a:rPr>
              <a:t>cout, ", " </a:t>
            </a:r>
            <a:r>
              <a:rPr sz="972" spc="5" dirty="0"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std::copy( </a:t>
            </a:r>
            <a:r>
              <a:rPr sz="972" spc="15" dirty="0">
                <a:latin typeface="Book Antiqua"/>
                <a:cs typeface="Book Antiqua"/>
              </a:rPr>
              <a:t>begin, </a:t>
            </a:r>
            <a:r>
              <a:rPr sz="972" spc="10" dirty="0">
                <a:latin typeface="Book Antiqua"/>
                <a:cs typeface="Book Antiqua"/>
              </a:rPr>
              <a:t>end, </a:t>
            </a:r>
            <a:r>
              <a:rPr sz="972" spc="15" dirty="0">
                <a:latin typeface="Book Antiqua"/>
                <a:cs typeface="Book Antiqua"/>
              </a:rPr>
              <a:t>output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/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5888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7948"/>
            <a:ext cx="43894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O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spc="5" dirty="0">
                <a:latin typeface="Book Antiqua"/>
                <a:cs typeface="Book Antiqua"/>
              </a:rPr>
              <a:t>p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1828853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52"/>
              </a:lnSpc>
            </a:pPr>
            <a:r>
              <a:rPr sz="972" b="1" spc="5" dirty="0">
                <a:latin typeface="Book Antiqua"/>
                <a:cs typeface="Book Antiqua"/>
              </a:rPr>
              <a:t>1, 2, 3, 4, 5,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6,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2308790"/>
            <a:ext cx="145141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 </a:t>
            </a:r>
            <a:r>
              <a:rPr sz="972" spc="15" dirty="0">
                <a:latin typeface="Book Antiqua"/>
                <a:cs typeface="Book Antiqua"/>
              </a:rPr>
              <a:t>– </a:t>
            </a:r>
            <a:r>
              <a:rPr sz="972" b="1" spc="5" dirty="0">
                <a:latin typeface="Book Antiqua"/>
                <a:cs typeface="Book Antiqua"/>
              </a:rPr>
              <a:t>fill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Algorithm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2629694"/>
            <a:ext cx="4951853" cy="254723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9882" marR="4012756">
              <a:lnSpc>
                <a:spcPts val="1254"/>
              </a:lnSpc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std::cout;  using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std::endl;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&lt;vector&gt;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&lt;algorithm&gt;</a:t>
            </a:r>
            <a:endParaRPr sz="972">
              <a:latin typeface="Book Antiqua"/>
              <a:cs typeface="Book Antiqua"/>
            </a:endParaRPr>
          </a:p>
          <a:p>
            <a:pPr marL="59882" marR="285708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typedef std::vector&lt;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IntVector; 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594092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iArray[]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5" dirty="0">
                <a:latin typeface="Book Antiqua"/>
                <a:cs typeface="Book Antiqua"/>
              </a:rPr>
              <a:t>1, 2, 3, 4, </a:t>
            </a:r>
            <a:r>
              <a:rPr sz="972" spc="15" dirty="0">
                <a:latin typeface="Book Antiqua"/>
                <a:cs typeface="Book Antiqua"/>
              </a:rPr>
              <a:t>5 </a:t>
            </a:r>
            <a:r>
              <a:rPr sz="972" dirty="0">
                <a:latin typeface="Book Antiqua"/>
                <a:cs typeface="Book Antiqua"/>
              </a:rPr>
              <a:t>};  </a:t>
            </a:r>
            <a:r>
              <a:rPr sz="972" spc="10" dirty="0">
                <a:latin typeface="Book Antiqua"/>
                <a:cs typeface="Book Antiqua"/>
              </a:rPr>
              <a:t>IntVector iv( iArray, </a:t>
            </a:r>
            <a:r>
              <a:rPr sz="972" spc="15" dirty="0">
                <a:latin typeface="Book Antiqua"/>
                <a:cs typeface="Book Antiqua"/>
              </a:rPr>
              <a:t>iArray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5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2268133" indent="-41794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std::ostream_iterator&lt; 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0" dirty="0">
                <a:latin typeface="Book Antiqua"/>
                <a:cs typeface="Book Antiqua"/>
              </a:rPr>
              <a:t>output( cout, ", " </a:t>
            </a:r>
            <a:r>
              <a:rPr sz="972" spc="5" dirty="0"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std::copy( iv.begin(), iv.end(), output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2779296">
              <a:lnSpc>
                <a:spcPct val="106500"/>
              </a:lnSpc>
              <a:spcBef>
                <a:spcPts val="10"/>
              </a:spcBef>
            </a:pPr>
            <a:r>
              <a:rPr sz="972" spc="5" dirty="0">
                <a:latin typeface="Book Antiqua"/>
                <a:cs typeface="Book Antiqua"/>
              </a:rPr>
              <a:t>std::fill(iv.begin(), </a:t>
            </a:r>
            <a:r>
              <a:rPr sz="972" spc="10" dirty="0">
                <a:latin typeface="Book Antiqua"/>
                <a:cs typeface="Book Antiqua"/>
              </a:rPr>
              <a:t>iv.end(), </a:t>
            </a:r>
            <a:r>
              <a:rPr sz="972" spc="5" dirty="0">
                <a:latin typeface="Book Antiqua"/>
                <a:cs typeface="Book Antiqua"/>
              </a:rPr>
              <a:t>0); 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77827" marR="227430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std::copy( iv.begin(), iv.end(), output </a:t>
            </a:r>
            <a:r>
              <a:rPr sz="972" dirty="0"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8547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2"/>
            <a:ext cx="4851841" cy="350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No.43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Techniques </a:t>
            </a:r>
            <a:r>
              <a:rPr sz="972" b="1" spc="10" dirty="0">
                <a:latin typeface="Book Antiqua"/>
                <a:cs typeface="Book Antiqua"/>
              </a:rPr>
              <a:t>for Error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Sometimes our program </a:t>
            </a:r>
            <a:r>
              <a:rPr sz="972" spc="10" dirty="0">
                <a:latin typeface="Book Antiqua"/>
                <a:cs typeface="Book Antiqua"/>
              </a:rPr>
              <a:t>terminates abnormally, </a:t>
            </a:r>
            <a:r>
              <a:rPr sz="972" spc="15" dirty="0">
                <a:latin typeface="Book Antiqua"/>
                <a:cs typeface="Book Antiqua"/>
              </a:rPr>
              <a:t>sometimes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even </a:t>
            </a:r>
            <a:r>
              <a:rPr sz="972" spc="10" dirty="0">
                <a:latin typeface="Book Antiqua"/>
                <a:cs typeface="Book Antiqua"/>
              </a:rPr>
              <a:t>crash </a:t>
            </a:r>
            <a:r>
              <a:rPr sz="972" spc="19" dirty="0">
                <a:latin typeface="Book Antiqua"/>
                <a:cs typeface="Book Antiqua"/>
              </a:rPr>
              <a:t>the  </a:t>
            </a:r>
            <a:r>
              <a:rPr sz="972" spc="15" dirty="0">
                <a:latin typeface="Book Antiqua"/>
                <a:cs typeface="Book Antiqua"/>
              </a:rPr>
              <a:t>system, </a:t>
            </a:r>
            <a:r>
              <a:rPr sz="972" spc="10" dirty="0">
                <a:latin typeface="Book Antiqua"/>
                <a:cs typeface="Book Antiqua"/>
              </a:rPr>
              <a:t>these errors </a:t>
            </a:r>
            <a:r>
              <a:rPr sz="972" spc="15" dirty="0">
                <a:latin typeface="Book Antiqua"/>
                <a:cs typeface="Book Antiqua"/>
              </a:rPr>
              <a:t>occur mostly due </a:t>
            </a:r>
            <a:r>
              <a:rPr sz="972" spc="10" dirty="0">
                <a:latin typeface="Book Antiqua"/>
                <a:cs typeface="Book Antiqua"/>
              </a:rPr>
              <a:t>to incorrect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input/output </a:t>
            </a:r>
            <a:r>
              <a:rPr sz="972" spc="5" dirty="0">
                <a:latin typeface="Book Antiqua"/>
                <a:cs typeface="Book Antiqua"/>
              </a:rPr>
              <a:t>error, </a:t>
            </a:r>
            <a:r>
              <a:rPr sz="972" spc="10" dirty="0">
                <a:latin typeface="Book Antiqua"/>
                <a:cs typeface="Book Antiqua"/>
              </a:rPr>
              <a:t>sometimes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our program </a:t>
            </a:r>
            <a:r>
              <a:rPr sz="972" spc="5" dirty="0">
                <a:latin typeface="Book Antiqua"/>
                <a:cs typeface="Book Antiqua"/>
              </a:rPr>
              <a:t>fault </a:t>
            </a:r>
            <a:r>
              <a:rPr sz="972" spc="15" dirty="0">
                <a:latin typeface="Book Antiqua"/>
                <a:cs typeface="Book Antiqua"/>
              </a:rPr>
              <a:t>and sometimes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some  </a:t>
            </a:r>
            <a:r>
              <a:rPr sz="972" spc="10" dirty="0">
                <a:latin typeface="Book Antiqua"/>
                <a:cs typeface="Book Antiqua"/>
              </a:rPr>
              <a:t>external resource error (like network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hard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disk).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allow </a:t>
            </a:r>
            <a:r>
              <a:rPr sz="972" spc="10" dirty="0">
                <a:latin typeface="Book Antiqua"/>
                <a:cs typeface="Book Antiqua"/>
              </a:rPr>
              <a:t>these errors to </a:t>
            </a:r>
            <a:r>
              <a:rPr sz="972" spc="15" dirty="0">
                <a:latin typeface="Book Antiqua"/>
                <a:cs typeface="Book Antiqua"/>
              </a:rPr>
              <a:t>happen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lose </a:t>
            </a:r>
            <a:r>
              <a:rPr sz="972" spc="15" dirty="0">
                <a:latin typeface="Book Antiqua"/>
                <a:cs typeface="Book Antiqua"/>
              </a:rPr>
              <a:t>our 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text editor  terminates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abnormally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without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allowing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save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our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work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lost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work,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important that </a:t>
            </a:r>
            <a:r>
              <a:rPr sz="972" spc="15" dirty="0">
                <a:latin typeface="Book Antiqua"/>
                <a:cs typeface="Book Antiqua"/>
              </a:rPr>
              <a:t>we add some </a:t>
            </a:r>
            <a:r>
              <a:rPr sz="972" spc="10" dirty="0">
                <a:latin typeface="Book Antiqua"/>
                <a:cs typeface="Book Antiqua"/>
              </a:rPr>
              <a:t>type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error handling </a:t>
            </a:r>
            <a:r>
              <a:rPr sz="972" spc="15" dirty="0">
                <a:latin typeface="Book Antiqua"/>
                <a:cs typeface="Book Antiqua"/>
              </a:rPr>
              <a:t>mechanism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our  </a:t>
            </a:r>
            <a:r>
              <a:rPr sz="972" spc="10" dirty="0">
                <a:latin typeface="Book Antiqua"/>
                <a:cs typeface="Book Antiqua"/>
              </a:rPr>
              <a:t>program,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use the following techniques for error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buAutoNum type="alphaL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Abnormal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3"/>
              </a:spcBef>
              <a:buAutoNum type="alphaL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Graceful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7"/>
              </a:spcBef>
              <a:buAutoNum type="alphaL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the illegal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78"/>
              </a:spcBef>
              <a:buAutoNum type="alphaL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Return error </a:t>
            </a:r>
            <a:r>
              <a:rPr sz="972" spc="15" dirty="0">
                <a:latin typeface="Book Antiqua"/>
                <a:cs typeface="Book Antiqua"/>
              </a:rPr>
              <a:t>code from a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7"/>
              </a:spcBef>
              <a:buAutoNum type="alphaL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Exception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43.1.</a:t>
            </a:r>
            <a:r>
              <a:rPr sz="972" b="1" spc="15" dirty="0">
                <a:latin typeface="Book Antiqua"/>
                <a:cs typeface="Book Antiqua"/>
              </a:rPr>
              <a:t>Example – Abnormal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In abnormal termination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nothing </a:t>
            </a:r>
            <a:r>
              <a:rPr sz="972" spc="15" dirty="0">
                <a:latin typeface="Book Antiqua"/>
                <a:cs typeface="Book Antiqua"/>
              </a:rPr>
              <a:t>and our program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terminated abnormally  by </a:t>
            </a:r>
            <a:r>
              <a:rPr sz="972" spc="10" dirty="0">
                <a:latin typeface="Book Antiqua"/>
                <a:cs typeface="Book Antiqua"/>
              </a:rPr>
              <a:t>operating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10" dirty="0">
                <a:latin typeface="Book Antiqua"/>
                <a:cs typeface="Book Antiqua"/>
              </a:rPr>
              <a:t>if case of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without saving program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data,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5001472"/>
            <a:ext cx="4951853" cy="42337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void GetNumbers(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&amp;a,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5" dirty="0">
                <a:latin typeface="Book Antiqua"/>
                <a:cs typeface="Book Antiqua"/>
              </a:rPr>
              <a:t>&amp;b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2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 marR="2061939">
              <a:lnSpc>
                <a:spcPct val="1059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“\nEnter two </a:t>
            </a:r>
            <a:r>
              <a:rPr sz="1069" spc="5" dirty="0">
                <a:latin typeface="Book Antiqua"/>
                <a:cs typeface="Book Antiqua"/>
              </a:rPr>
              <a:t>integers”;  cin </a:t>
            </a:r>
            <a:r>
              <a:rPr sz="1069" spc="15" dirty="0">
                <a:latin typeface="Book Antiqua"/>
                <a:cs typeface="Book Antiqua"/>
              </a:rPr>
              <a:t>&gt;&gt; </a:t>
            </a:r>
            <a:r>
              <a:rPr sz="1069" spc="10" dirty="0">
                <a:latin typeface="Book Antiqua"/>
                <a:cs typeface="Book Antiqua"/>
              </a:rPr>
              <a:t>a </a:t>
            </a:r>
            <a:r>
              <a:rPr sz="1069" spc="15" dirty="0">
                <a:latin typeface="Book Antiqua"/>
                <a:cs typeface="Book Antiqua"/>
              </a:rPr>
              <a:t>&gt;&gt;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b;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int Quotient( int a, int </a:t>
            </a:r>
            <a:r>
              <a:rPr sz="1069" spc="15" dirty="0">
                <a:latin typeface="Book Antiqua"/>
                <a:cs typeface="Book Antiqua"/>
              </a:rPr>
              <a:t>b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return a </a:t>
            </a:r>
            <a:r>
              <a:rPr sz="1069" spc="15" dirty="0">
                <a:latin typeface="Book Antiqua"/>
                <a:cs typeface="Book Antiqua"/>
              </a:rPr>
              <a:t>/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b;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void OutputQuotient( </a:t>
            </a:r>
            <a:r>
              <a:rPr sz="1069" spc="5" dirty="0">
                <a:latin typeface="Book Antiqua"/>
                <a:cs typeface="Book Antiqua"/>
              </a:rPr>
              <a:t>int a, int </a:t>
            </a:r>
            <a:r>
              <a:rPr sz="1069" spc="15" dirty="0">
                <a:latin typeface="Book Antiqua"/>
                <a:cs typeface="Book Antiqua"/>
              </a:rPr>
              <a:t>b,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quo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“Quotient of ”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a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 and</a:t>
            </a:r>
            <a:r>
              <a:rPr sz="1069" spc="-111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”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&lt;&lt; </a:t>
            </a:r>
            <a:r>
              <a:rPr sz="1069" spc="15" dirty="0">
                <a:latin typeface="Book Antiqua"/>
                <a:cs typeface="Book Antiqua"/>
              </a:rPr>
              <a:t>b &lt;&lt; </a:t>
            </a:r>
            <a:r>
              <a:rPr sz="1069" spc="10" dirty="0">
                <a:latin typeface="Book Antiqua"/>
                <a:cs typeface="Book Antiqua"/>
              </a:rPr>
              <a:t>“ is ” </a:t>
            </a:r>
            <a:r>
              <a:rPr sz="1069" spc="15" dirty="0">
                <a:latin typeface="Book Antiqua"/>
                <a:cs typeface="Book Antiqua"/>
              </a:rPr>
              <a:t>&lt;&lt; quo &lt;&lt;</a:t>
            </a:r>
            <a:r>
              <a:rPr sz="1069" spc="-111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endl;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59265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895770" marR="2962031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int </a:t>
            </a:r>
            <a:r>
              <a:rPr sz="1069" spc="15" dirty="0">
                <a:latin typeface="Book Antiqua"/>
                <a:cs typeface="Book Antiqua"/>
              </a:rPr>
              <a:t>sum = </a:t>
            </a:r>
            <a:r>
              <a:rPr sz="1069" spc="10" dirty="0">
                <a:latin typeface="Book Antiqua"/>
                <a:cs typeface="Book Antiqua"/>
              </a:rPr>
              <a:t>0,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quot;  </a:t>
            </a:r>
            <a:r>
              <a:rPr sz="1069" spc="5" dirty="0">
                <a:latin typeface="Book Antiqua"/>
                <a:cs typeface="Book Antiqua"/>
              </a:rPr>
              <a:t>int a,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b;</a:t>
            </a:r>
            <a:endParaRPr sz="1069">
              <a:latin typeface="Book Antiqua"/>
              <a:cs typeface="Book Antiqua"/>
            </a:endParaRPr>
          </a:p>
          <a:p>
            <a:pPr marL="1314332" marR="2327398" indent="-418561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for 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10; i++){  GetNumbers(a,b);  quot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Quotient(a,b);  </a:t>
            </a:r>
            <a:r>
              <a:rPr sz="1069" spc="15" dirty="0">
                <a:latin typeface="Book Antiqua"/>
                <a:cs typeface="Book Antiqua"/>
              </a:rPr>
              <a:t>sum +=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quot;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OutputQuotient(a,b,quot);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 marR="1278526">
              <a:lnSpc>
                <a:spcPct val="1059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“\nSum </a:t>
            </a:r>
            <a:r>
              <a:rPr sz="1069" spc="10" dirty="0">
                <a:latin typeface="Book Antiqua"/>
                <a:cs typeface="Book Antiqua"/>
              </a:rPr>
              <a:t>of ten quotients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”&lt;&lt; sum;  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8184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36" y="1507948"/>
            <a:ext cx="3059024" cy="1429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indent="-208662"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Rapid insertions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deletions at front or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back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3"/>
              </a:spcBef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Random </a:t>
            </a: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elements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  <a:buFont typeface="Arial"/>
              <a:buChar char="•"/>
            </a:pPr>
            <a:endParaRPr sz="1118">
              <a:latin typeface="Times New Roman"/>
              <a:cs typeface="Times New Roman"/>
            </a:endParaRPr>
          </a:p>
          <a:p>
            <a:pPr marL="388311"/>
            <a:r>
              <a:rPr sz="972" b="1" spc="5" dirty="0">
                <a:latin typeface="Book Antiqua"/>
                <a:cs typeface="Book Antiqua"/>
              </a:rPr>
              <a:t>c.  </a:t>
            </a:r>
            <a:r>
              <a:rPr sz="972" b="1" spc="126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list</a:t>
            </a:r>
            <a:r>
              <a:rPr sz="948" b="1" spc="7" baseline="21367" dirty="0">
                <a:latin typeface="Book Antiqua"/>
                <a:cs typeface="Book Antiqua"/>
              </a:rPr>
              <a:t>18</a:t>
            </a:r>
            <a:endParaRPr sz="948" baseline="21367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Doubly linked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7"/>
              </a:spcBef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Rapid insertions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deletions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anywhere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 – STL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Vector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3089751"/>
            <a:ext cx="4951853" cy="320042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&lt;vector&gt;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32564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std::vector&lt;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5" dirty="0">
                <a:latin typeface="Book Antiqua"/>
                <a:cs typeface="Book Antiqua"/>
              </a:rPr>
              <a:t>iv;  int </a:t>
            </a:r>
            <a:r>
              <a:rPr sz="972" spc="15" dirty="0">
                <a:latin typeface="Book Antiqua"/>
                <a:cs typeface="Book Antiqua"/>
              </a:rPr>
              <a:t>x,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77827" marR="402078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ch;  </a:t>
            </a:r>
            <a:r>
              <a:rPr sz="972" spc="15" dirty="0">
                <a:latin typeface="Book Antiqua"/>
                <a:cs typeface="Book Antiqua"/>
              </a:rPr>
              <a:t>do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 marR="2282332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cout&lt;&lt;"Enter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integer:";  cin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896387" marR="2654592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cout&lt;&lt;"Enter the </a:t>
            </a:r>
            <a:r>
              <a:rPr sz="972" spc="15" dirty="0">
                <a:latin typeface="Book Antiqua"/>
                <a:cs typeface="Book Antiqua"/>
              </a:rPr>
              <a:t>second  </a:t>
            </a:r>
            <a:r>
              <a:rPr sz="972" spc="10" dirty="0">
                <a:latin typeface="Book Antiqua"/>
                <a:cs typeface="Book Antiqua"/>
              </a:rPr>
              <a:t>integer:";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896387" marR="3039817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iv.push_back( </a:t>
            </a:r>
            <a:r>
              <a:rPr sz="972" spc="15" dirty="0">
                <a:latin typeface="Book Antiqua"/>
                <a:cs typeface="Book Antiqua"/>
              </a:rPr>
              <a:t>x </a:t>
            </a:r>
            <a:r>
              <a:rPr sz="972" spc="5" dirty="0"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iv.push_back( </a:t>
            </a:r>
            <a:r>
              <a:rPr sz="972" spc="15" dirty="0">
                <a:latin typeface="Book Antiqua"/>
                <a:cs typeface="Book Antiqua"/>
              </a:rPr>
              <a:t>y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896387" marR="664265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“Current capacity of iv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“ </a:t>
            </a:r>
            <a:r>
              <a:rPr sz="972" spc="24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iv.capacity()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endl;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“Current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0" dirty="0">
                <a:latin typeface="Book Antiqua"/>
                <a:cs typeface="Book Antiqua"/>
              </a:rPr>
              <a:t>of iv </a:t>
            </a:r>
            <a:r>
              <a:rPr sz="972" spc="15" dirty="0">
                <a:latin typeface="Book Antiqua"/>
                <a:cs typeface="Book Antiqua"/>
              </a:rPr>
              <a:t>=“&lt;&lt; </a:t>
            </a:r>
            <a:r>
              <a:rPr sz="972" spc="5" dirty="0">
                <a:latin typeface="Book Antiqua"/>
                <a:cs typeface="Book Antiqua"/>
              </a:rPr>
              <a:t>iv.size()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endl;  </a:t>
            </a:r>
            <a:r>
              <a:rPr sz="972" spc="15" dirty="0">
                <a:latin typeface="Book Antiqua"/>
                <a:cs typeface="Book Antiqua"/>
              </a:rPr>
              <a:t>cout&lt;&lt;"Do you want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continue?";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ch;</a:t>
            </a:r>
            <a:endParaRPr sz="972">
              <a:latin typeface="Book Antiqua"/>
              <a:cs typeface="Book Antiqua"/>
            </a:endParaRPr>
          </a:p>
          <a:p>
            <a:pPr marL="475974" marR="3382444" indent="1852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} while ( </a:t>
            </a:r>
            <a:r>
              <a:rPr sz="972" spc="15" dirty="0">
                <a:latin typeface="Book Antiqua"/>
                <a:cs typeface="Book Antiqua"/>
              </a:rPr>
              <a:t>ch == </a:t>
            </a:r>
            <a:r>
              <a:rPr sz="972" spc="5" dirty="0">
                <a:latin typeface="Book Antiqua"/>
                <a:cs typeface="Book Antiqua"/>
              </a:rPr>
              <a:t>'y' </a:t>
            </a:r>
            <a:r>
              <a:rPr sz="972" dirty="0"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6584139"/>
            <a:ext cx="9229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6898005"/>
            <a:ext cx="4951853" cy="143473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 marL="59882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Enter the first integer: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1</a:t>
            </a:r>
            <a:endParaRPr sz="972">
              <a:latin typeface="Book Antiqua"/>
              <a:cs typeface="Book Antiqua"/>
            </a:endParaRPr>
          </a:p>
          <a:p>
            <a:pPr marL="59882" marR="3380592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latin typeface="Book Antiqua"/>
                <a:cs typeface="Book Antiqua"/>
              </a:rPr>
              <a:t>Enter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10" dirty="0">
                <a:latin typeface="Book Antiqua"/>
                <a:cs typeface="Book Antiqua"/>
              </a:rPr>
              <a:t>integer: </a:t>
            </a:r>
            <a:r>
              <a:rPr sz="972" spc="15" dirty="0">
                <a:latin typeface="Book Antiqua"/>
                <a:cs typeface="Book Antiqua"/>
              </a:rPr>
              <a:t>2  Current capacity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iv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2  </a:t>
            </a:r>
            <a:r>
              <a:rPr sz="972" spc="10" dirty="0">
                <a:latin typeface="Book Antiqua"/>
                <a:cs typeface="Book Antiqua"/>
              </a:rPr>
              <a:t>Current size of </a:t>
            </a:r>
            <a:r>
              <a:rPr sz="972" spc="5" dirty="0">
                <a:latin typeface="Book Antiqua"/>
                <a:cs typeface="Book Antiqua"/>
              </a:rPr>
              <a:t>iv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875">
              <a:latin typeface="Times New Roman"/>
              <a:cs typeface="Times New Roman"/>
            </a:endParaRPr>
          </a:p>
          <a:p>
            <a:pPr marL="59882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Do you want </a:t>
            </a:r>
            <a:r>
              <a:rPr sz="972" spc="10" dirty="0">
                <a:latin typeface="Book Antiqua"/>
                <a:cs typeface="Book Antiqua"/>
              </a:rPr>
              <a:t>to continue?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271" y="906716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4" y="9131617"/>
            <a:ext cx="484505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50"/>
              </a:lnSpc>
            </a:pPr>
            <a:r>
              <a:rPr sz="875" baseline="41666" dirty="0">
                <a:latin typeface="Times New Roman"/>
                <a:cs typeface="Times New Roman"/>
              </a:rPr>
              <a:t>18 </a:t>
            </a:r>
            <a:r>
              <a:rPr sz="924" spc="-5" dirty="0">
                <a:latin typeface="Times New Roman"/>
                <a:cs typeface="Times New Roman"/>
              </a:rPr>
              <a:t>list is linear data structure but can not directly move to </a:t>
            </a:r>
            <a:r>
              <a:rPr sz="924" spc="-10" dirty="0">
                <a:latin typeface="Times New Roman"/>
                <a:cs typeface="Times New Roman"/>
              </a:rPr>
              <a:t>any element using index we </a:t>
            </a:r>
            <a:r>
              <a:rPr sz="924" spc="-5" dirty="0">
                <a:latin typeface="Times New Roman"/>
                <a:cs typeface="Times New Roman"/>
              </a:rPr>
              <a:t>have to move to a  certain by </a:t>
            </a:r>
            <a:r>
              <a:rPr sz="924" spc="-10" dirty="0">
                <a:latin typeface="Times New Roman"/>
                <a:cs typeface="Times New Roman"/>
              </a:rPr>
              <a:t>moving </a:t>
            </a:r>
            <a:r>
              <a:rPr sz="924" spc="-5" dirty="0">
                <a:latin typeface="Times New Roman"/>
                <a:cs typeface="Times New Roman"/>
              </a:rPr>
              <a:t>sequentially from </a:t>
            </a:r>
            <a:r>
              <a:rPr sz="924" spc="-10" dirty="0">
                <a:latin typeface="Times New Roman"/>
                <a:cs typeface="Times New Roman"/>
              </a:rPr>
              <a:t>start</a:t>
            </a:r>
            <a:r>
              <a:rPr sz="924" spc="-68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element.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80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7948"/>
            <a:ext cx="43894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O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spc="5" dirty="0">
                <a:latin typeface="Book Antiqua"/>
                <a:cs typeface="Book Antiqua"/>
              </a:rPr>
              <a:t>p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1669944"/>
            <a:ext cx="4951853" cy="138691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Enter </a:t>
            </a:r>
            <a:r>
              <a:rPr sz="1069" spc="15" dirty="0">
                <a:latin typeface="Book Antiqua"/>
                <a:cs typeface="Book Antiqua"/>
              </a:rPr>
              <a:t>two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integers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882" marR="3312067">
              <a:lnSpc>
                <a:spcPts val="137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Quotient of 10 and 10 is 1  Enter </a:t>
            </a:r>
            <a:r>
              <a:rPr sz="1069" spc="15" dirty="0">
                <a:latin typeface="Book Antiqua"/>
                <a:cs typeface="Book Antiqua"/>
              </a:rPr>
              <a:t>two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integers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0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49"/>
              </a:spcBef>
            </a:pPr>
            <a:r>
              <a:rPr sz="1069" b="1" i="1" spc="10" dirty="0">
                <a:solidFill>
                  <a:srgbClr val="FF6500"/>
                </a:solidFill>
                <a:latin typeface="Book Antiqua"/>
                <a:cs typeface="Book Antiqua"/>
              </a:rPr>
              <a:t>Program terminated abnormally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3547463"/>
            <a:ext cx="4851224" cy="1108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43.2.</a:t>
            </a:r>
            <a:r>
              <a:rPr sz="972" b="1" spc="15" dirty="0">
                <a:latin typeface="Book Antiqua"/>
                <a:cs typeface="Book Antiqua"/>
              </a:rPr>
              <a:t>Graceful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Program can be </a:t>
            </a:r>
            <a:r>
              <a:rPr sz="972" spc="10" dirty="0">
                <a:latin typeface="Book Antiqua"/>
                <a:cs typeface="Book Antiqua"/>
              </a:rPr>
              <a:t>designed in </a:t>
            </a:r>
            <a:r>
              <a:rPr sz="972" spc="15" dirty="0">
                <a:latin typeface="Book Antiqua"/>
                <a:cs typeface="Book Antiqua"/>
              </a:rPr>
              <a:t>such a way </a:t>
            </a:r>
            <a:r>
              <a:rPr sz="972" spc="10" dirty="0">
                <a:latin typeface="Book Antiqua"/>
                <a:cs typeface="Book Antiqua"/>
              </a:rPr>
              <a:t>that instead of </a:t>
            </a:r>
            <a:r>
              <a:rPr sz="972" spc="15" dirty="0">
                <a:latin typeface="Book Antiqua"/>
                <a:cs typeface="Book Antiqua"/>
              </a:rPr>
              <a:t>abnormal </a:t>
            </a:r>
            <a:r>
              <a:rPr sz="972" spc="10" dirty="0">
                <a:latin typeface="Book Antiqua"/>
                <a:cs typeface="Book Antiqua"/>
              </a:rPr>
              <a:t>termination, </a:t>
            </a:r>
            <a:r>
              <a:rPr sz="972" spc="5" dirty="0">
                <a:latin typeface="Book Antiqua"/>
                <a:cs typeface="Book Antiqua"/>
              </a:rPr>
              <a:t>that  </a:t>
            </a:r>
            <a:r>
              <a:rPr sz="972" spc="15" dirty="0">
                <a:latin typeface="Book Antiqua"/>
                <a:cs typeface="Book Antiqua"/>
              </a:rPr>
              <a:t>causes the wastage </a:t>
            </a:r>
            <a:r>
              <a:rPr sz="972" spc="10" dirty="0">
                <a:latin typeface="Book Antiqua"/>
                <a:cs typeface="Book Antiqua"/>
              </a:rPr>
              <a:t>of resources, </a:t>
            </a:r>
            <a:r>
              <a:rPr sz="972" spc="15" dirty="0">
                <a:latin typeface="Book Antiqua"/>
                <a:cs typeface="Book Antiqua"/>
              </a:rPr>
              <a:t>program performs clean up </a:t>
            </a:r>
            <a:r>
              <a:rPr sz="972" spc="10" dirty="0">
                <a:latin typeface="Book Antiqua"/>
                <a:cs typeface="Book Antiqua"/>
              </a:rPr>
              <a:t>tasks, </a:t>
            </a:r>
            <a:r>
              <a:rPr sz="972" spc="19" dirty="0">
                <a:latin typeface="Book Antiqua"/>
                <a:cs typeface="Book Antiqua"/>
              </a:rPr>
              <a:t>mean we </a:t>
            </a:r>
            <a:r>
              <a:rPr sz="972" spc="15" dirty="0">
                <a:latin typeface="Book Antiqua"/>
                <a:cs typeface="Book Antiqua"/>
              </a:rPr>
              <a:t>add  </a:t>
            </a:r>
            <a:r>
              <a:rPr sz="972" spc="10" dirty="0">
                <a:latin typeface="Book Antiqua"/>
                <a:cs typeface="Book Antiqua"/>
              </a:rPr>
              <a:t>check for expected errors (using </a:t>
            </a:r>
            <a:r>
              <a:rPr sz="972" spc="5" dirty="0">
                <a:latin typeface="Book Antiqua"/>
                <a:cs typeface="Book Antiqua"/>
              </a:rPr>
              <a:t>if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conditions),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Graceful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4809226"/>
            <a:ext cx="4951853" cy="128227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Quotient </a:t>
            </a:r>
            <a:r>
              <a:rPr sz="972" spc="10" dirty="0">
                <a:latin typeface="Book Antiqua"/>
                <a:cs typeface="Book Antiqua"/>
              </a:rPr>
              <a:t>(int a, int </a:t>
            </a:r>
            <a:r>
              <a:rPr sz="972" spc="15" dirty="0">
                <a:latin typeface="Book Antiqua"/>
                <a:cs typeface="Book Antiqua"/>
              </a:rPr>
              <a:t>b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if(b </a:t>
            </a:r>
            <a:r>
              <a:rPr sz="972" spc="19" dirty="0">
                <a:latin typeface="Book Antiqua"/>
                <a:cs typeface="Book Antiqua"/>
              </a:rPr>
              <a:t>==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“Denominator </a:t>
            </a:r>
            <a:r>
              <a:rPr sz="972" spc="10" dirty="0">
                <a:latin typeface="Book Antiqua"/>
                <a:cs typeface="Book Antiqua"/>
              </a:rPr>
              <a:t>can’t </a:t>
            </a:r>
            <a:r>
              <a:rPr sz="972" spc="15" dirty="0">
                <a:latin typeface="Book Antiqua"/>
                <a:cs typeface="Book Antiqua"/>
              </a:rPr>
              <a:t>“ &lt;&lt; “ be </a:t>
            </a:r>
            <a:r>
              <a:rPr sz="972" spc="10" dirty="0">
                <a:latin typeface="Book Antiqua"/>
                <a:cs typeface="Book Antiqua"/>
              </a:rPr>
              <a:t>zero”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1314332" marR="2461362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// Do </a:t>
            </a:r>
            <a:r>
              <a:rPr sz="972" spc="10" dirty="0">
                <a:latin typeface="Book Antiqua"/>
                <a:cs typeface="Book Antiqua"/>
              </a:rPr>
              <a:t>local clean </a:t>
            </a:r>
            <a:r>
              <a:rPr sz="972" spc="19" dirty="0">
                <a:latin typeface="Book Antiqua"/>
                <a:cs typeface="Book Antiqua"/>
              </a:rPr>
              <a:t>up  </a:t>
            </a:r>
            <a:r>
              <a:rPr sz="972" spc="5" dirty="0">
                <a:latin typeface="Book Antiqua"/>
                <a:cs typeface="Book Antiqua"/>
              </a:rPr>
              <a:t>exit(1);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return a </a:t>
            </a:r>
            <a:r>
              <a:rPr sz="972" spc="19" dirty="0">
                <a:latin typeface="Book Antiqua"/>
                <a:cs typeface="Book Antiqua"/>
              </a:rPr>
              <a:t>/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6403375"/>
            <a:ext cx="4494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6716872"/>
            <a:ext cx="4951853" cy="128176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5" dirty="0">
                <a:latin typeface="Book Antiqua"/>
                <a:cs typeface="Book Antiqua"/>
              </a:rPr>
              <a:t>Enter two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 marR="344417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Quotient of 10 </a:t>
            </a:r>
            <a:r>
              <a:rPr sz="972" spc="15" dirty="0">
                <a:latin typeface="Book Antiqua"/>
                <a:cs typeface="Book Antiqua"/>
              </a:rPr>
              <a:t>and 10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1  Enter two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Denominator </a:t>
            </a:r>
            <a:r>
              <a:rPr sz="972" spc="10" dirty="0">
                <a:latin typeface="Book Antiqua"/>
                <a:cs typeface="Book Antiqua"/>
              </a:rPr>
              <a:t>can’t </a:t>
            </a:r>
            <a:r>
              <a:rPr sz="972" spc="15" dirty="0">
                <a:latin typeface="Book Antiqua"/>
                <a:cs typeface="Book Antiqua"/>
              </a:rPr>
              <a:t>be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zero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4" y="8311021"/>
            <a:ext cx="4849372" cy="804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43.3.</a:t>
            </a:r>
            <a:r>
              <a:rPr sz="972" b="1" spc="15" dirty="0">
                <a:latin typeface="Book Antiqua"/>
                <a:cs typeface="Book Antiqua"/>
              </a:rPr>
              <a:t>Error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5" dirty="0">
                <a:latin typeface="Book Antiqua"/>
                <a:cs typeface="Book Antiqua"/>
              </a:rPr>
              <a:t>a. </a:t>
            </a:r>
            <a:r>
              <a:rPr sz="972" b="1" spc="15" dirty="0">
                <a:latin typeface="Book Antiqua"/>
                <a:cs typeface="Book Antiqua"/>
              </a:rPr>
              <a:t>Return </a:t>
            </a:r>
            <a:r>
              <a:rPr sz="972" b="1" spc="10" dirty="0">
                <a:latin typeface="Book Antiqua"/>
                <a:cs typeface="Book Antiqua"/>
              </a:rPr>
              <a:t>Illegal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9"/>
              </a:spcBef>
            </a:pPr>
            <a:r>
              <a:rPr sz="972" spc="15" dirty="0">
                <a:latin typeface="Book Antiqua"/>
                <a:cs typeface="Book Antiqua"/>
              </a:rPr>
              <a:t>The clean-up </a:t>
            </a:r>
            <a:r>
              <a:rPr sz="972" spc="10" dirty="0">
                <a:latin typeface="Book Antiqua"/>
                <a:cs typeface="Book Antiqua"/>
              </a:rPr>
              <a:t>tasks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of local </a:t>
            </a:r>
            <a:r>
              <a:rPr sz="972" spc="15" dirty="0">
                <a:latin typeface="Book Antiqua"/>
                <a:cs typeface="Book Antiqua"/>
              </a:rPr>
              <a:t>nature </a:t>
            </a:r>
            <a:r>
              <a:rPr sz="972" spc="10" dirty="0">
                <a:latin typeface="Book Antiqua"/>
                <a:cs typeface="Book Antiqua"/>
              </a:rPr>
              <a:t>only; </a:t>
            </a:r>
            <a:r>
              <a:rPr sz="972" spc="15" dirty="0">
                <a:latin typeface="Book Antiqua"/>
                <a:cs typeface="Book Antiqua"/>
              </a:rPr>
              <a:t>there remains the </a:t>
            </a:r>
            <a:r>
              <a:rPr sz="972" spc="10" dirty="0">
                <a:latin typeface="Book Antiqua"/>
                <a:cs typeface="Book Antiqua"/>
              </a:rPr>
              <a:t>possibility of  information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loss.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997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1"/>
            <a:ext cx="17847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Example – Return </a:t>
            </a:r>
            <a:r>
              <a:rPr sz="972" spc="10" dirty="0">
                <a:latin typeface="Book Antiqua"/>
                <a:cs typeface="Book Antiqua"/>
              </a:rPr>
              <a:t>Illegal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1669945"/>
            <a:ext cx="4951853" cy="176856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Quotient(int </a:t>
            </a:r>
            <a:r>
              <a:rPr sz="972" spc="5" dirty="0">
                <a:latin typeface="Book Antiqua"/>
                <a:cs typeface="Book Antiqua"/>
              </a:rPr>
              <a:t>a, </a:t>
            </a: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if(b </a:t>
            </a:r>
            <a:r>
              <a:rPr sz="972" spc="19" dirty="0">
                <a:latin typeface="Book Antiqua"/>
                <a:cs typeface="Book Antiqua"/>
              </a:rPr>
              <a:t>==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0)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895770" marR="253174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OutputQuotient(a, b, a/b);  return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/ </a:t>
            </a:r>
            <a:r>
              <a:rPr sz="972" spc="15" dirty="0">
                <a:latin typeface="Book Antiqua"/>
                <a:cs typeface="Book Antiqua"/>
              </a:rPr>
              <a:t>b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 marR="2189730">
              <a:lnSpc>
                <a:spcPct val="107000"/>
              </a:lnSpc>
              <a:spcBef>
                <a:spcPts val="5"/>
              </a:spcBef>
              <a:tabLst>
                <a:tab pos="1732276" algn="l"/>
              </a:tabLst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10" dirty="0">
                <a:latin typeface="Book Antiqua"/>
                <a:cs typeface="Book Antiqua"/>
              </a:rPr>
              <a:t> a,b,quot;	GetNumbers(a,b);  </a:t>
            </a:r>
            <a:r>
              <a:rPr sz="972" spc="15" dirty="0">
                <a:latin typeface="Book Antiqua"/>
                <a:cs typeface="Book Antiqua"/>
              </a:rPr>
              <a:t>quot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Quotient(a,b);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3740821"/>
            <a:ext cx="4506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Ou</a:t>
            </a:r>
            <a:r>
              <a:rPr sz="972" b="1" spc="10" dirty="0">
                <a:latin typeface="Book Antiqua"/>
                <a:cs typeface="Book Antiqua"/>
              </a:rPr>
              <a:t>t</a:t>
            </a: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10" dirty="0"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4059131"/>
            <a:ext cx="4951853" cy="6411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Quotient of 10 </a:t>
            </a:r>
            <a:r>
              <a:rPr sz="972" spc="15" dirty="0">
                <a:latin typeface="Book Antiqua"/>
                <a:cs typeface="Book Antiqua"/>
              </a:rPr>
              <a:t>and 1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5176543"/>
            <a:ext cx="4849989" cy="77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b. </a:t>
            </a:r>
            <a:r>
              <a:rPr sz="972" b="1" spc="15" dirty="0">
                <a:latin typeface="Book Antiqua"/>
                <a:cs typeface="Book Antiqua"/>
              </a:rPr>
              <a:t>Return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0" dirty="0">
                <a:latin typeface="Book Antiqua"/>
                <a:cs typeface="Book Antiqua"/>
              </a:rPr>
              <a:t>has avoided the system </a:t>
            </a:r>
            <a:r>
              <a:rPr sz="972" spc="15" dirty="0">
                <a:latin typeface="Book Antiqua"/>
                <a:cs typeface="Book Antiqua"/>
              </a:rPr>
              <a:t>crash </a:t>
            </a:r>
            <a:r>
              <a:rPr sz="972" spc="10" dirty="0">
                <a:latin typeface="Book Antiqua"/>
                <a:cs typeface="Book Antiqua"/>
              </a:rPr>
              <a:t>but the program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now in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inconsistent  state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 – Return </a:t>
            </a:r>
            <a:r>
              <a:rPr sz="972" spc="10" dirty="0">
                <a:latin typeface="Book Antiqua"/>
                <a:cs typeface="Book Antiqua"/>
              </a:rPr>
              <a:t>Error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099" y="6130132"/>
            <a:ext cx="4951853" cy="112364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7"/>
              </a:lnSpc>
            </a:pPr>
            <a:r>
              <a:rPr sz="972" spc="10" dirty="0">
                <a:latin typeface="Book Antiqua"/>
                <a:cs typeface="Book Antiqua"/>
              </a:rPr>
              <a:t>bool Quotient ( </a:t>
            </a:r>
            <a:r>
              <a:rPr sz="972" spc="5" dirty="0">
                <a:latin typeface="Book Antiqua"/>
                <a:cs typeface="Book Antiqua"/>
              </a:rPr>
              <a:t>int a, int </a:t>
            </a:r>
            <a:r>
              <a:rPr sz="972" spc="10" dirty="0">
                <a:latin typeface="Book Antiqua"/>
                <a:cs typeface="Book Antiqua"/>
              </a:rPr>
              <a:t>b,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retVal )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if(b </a:t>
            </a:r>
            <a:r>
              <a:rPr sz="972" spc="15" dirty="0">
                <a:latin typeface="Book Antiqua"/>
                <a:cs typeface="Book Antiqua"/>
              </a:rPr>
              <a:t>==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 marR="324662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retVal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/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b;  </a:t>
            </a: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7567224"/>
            <a:ext cx="1255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15" dirty="0">
                <a:latin typeface="Book Antiqua"/>
                <a:cs typeface="Book Antiqua"/>
              </a:rPr>
              <a:t>main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099" y="7888498"/>
            <a:ext cx="4951853" cy="14618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for(int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0; 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5" dirty="0">
                <a:latin typeface="Book Antiqua"/>
                <a:cs typeface="Book Antiqua"/>
              </a:rPr>
              <a:t>10;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i++){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GetNumbers(a,b);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while ( </a:t>
            </a:r>
            <a:r>
              <a:rPr sz="972" spc="5" dirty="0">
                <a:latin typeface="Book Antiqua"/>
                <a:cs typeface="Book Antiqua"/>
              </a:rPr>
              <a:t>! </a:t>
            </a:r>
            <a:r>
              <a:rPr sz="972" spc="10" dirty="0">
                <a:latin typeface="Book Antiqua"/>
                <a:cs typeface="Book Antiqua"/>
              </a:rPr>
              <a:t>Quotient(a, b, quot) )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“Denominator  </a:t>
            </a:r>
            <a:r>
              <a:rPr sz="972" spc="10" dirty="0">
                <a:latin typeface="Book Antiqua"/>
                <a:cs typeface="Book Antiqua"/>
              </a:rPr>
              <a:t>can’t be </a:t>
            </a:r>
            <a:r>
              <a:rPr sz="972" spc="15" dirty="0">
                <a:latin typeface="Book Antiqua"/>
                <a:cs typeface="Book Antiqua"/>
              </a:rPr>
              <a:t>”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“Zero. </a:t>
            </a:r>
            <a:r>
              <a:rPr sz="972" spc="15" dirty="0">
                <a:latin typeface="Book Antiqua"/>
                <a:cs typeface="Book Antiqua"/>
              </a:rPr>
              <a:t>Give </a:t>
            </a:r>
            <a:r>
              <a:rPr sz="972" spc="10" dirty="0">
                <a:latin typeface="Book Antiqua"/>
                <a:cs typeface="Book Antiqua"/>
              </a:rPr>
              <a:t>input   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again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\n”;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GetNumbers(a,b);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 marR="2484204">
              <a:lnSpc>
                <a:spcPts val="1254"/>
              </a:lnSpc>
              <a:spcBef>
                <a:spcPts val="49"/>
              </a:spcBef>
            </a:pPr>
            <a:r>
              <a:rPr sz="972" spc="19" dirty="0">
                <a:latin typeface="Book Antiqua"/>
                <a:cs typeface="Book Antiqua"/>
              </a:rPr>
              <a:t>sum </a:t>
            </a:r>
            <a:r>
              <a:rPr sz="972" spc="15" dirty="0">
                <a:latin typeface="Book Antiqua"/>
                <a:cs typeface="Book Antiqua"/>
              </a:rPr>
              <a:t>+= </a:t>
            </a:r>
            <a:r>
              <a:rPr sz="972" spc="10" dirty="0">
                <a:latin typeface="Book Antiqua"/>
                <a:cs typeface="Book Antiqua"/>
              </a:rPr>
              <a:t>quot;  </a:t>
            </a:r>
            <a:r>
              <a:rPr sz="972" spc="15" dirty="0">
                <a:latin typeface="Book Antiqua"/>
                <a:cs typeface="Book Antiqua"/>
              </a:rPr>
              <a:t>OutputQuotient(a, </a:t>
            </a:r>
            <a:r>
              <a:rPr sz="972" spc="10" dirty="0">
                <a:latin typeface="Book Antiqua"/>
                <a:cs typeface="Book Antiqua"/>
              </a:rPr>
              <a:t>b,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quot);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823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1835396"/>
            <a:ext cx="4494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2153709"/>
            <a:ext cx="4951853" cy="160797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59882" marR="3840516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Enter two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  </a:t>
            </a: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 marL="59882" marR="2333572">
              <a:lnSpc>
                <a:spcPts val="1254"/>
              </a:lnSpc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Denominator </a:t>
            </a:r>
            <a:r>
              <a:rPr sz="972" spc="10" dirty="0">
                <a:latin typeface="Book Antiqua"/>
                <a:cs typeface="Book Antiqua"/>
              </a:rPr>
              <a:t>can’t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zero. Give </a:t>
            </a:r>
            <a:r>
              <a:rPr sz="972" spc="15" dirty="0">
                <a:latin typeface="Book Antiqua"/>
                <a:cs typeface="Book Antiqua"/>
              </a:rPr>
              <a:t>input </a:t>
            </a:r>
            <a:r>
              <a:rPr sz="972" spc="10" dirty="0">
                <a:latin typeface="Book Antiqua"/>
                <a:cs typeface="Book Antiqua"/>
              </a:rPr>
              <a:t>again.  </a:t>
            </a:r>
            <a:r>
              <a:rPr sz="972" spc="15" dirty="0">
                <a:latin typeface="Book Antiqua"/>
                <a:cs typeface="Book Antiqua"/>
              </a:rPr>
              <a:t>Enter two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Quotient of 10 </a:t>
            </a:r>
            <a:r>
              <a:rPr sz="972" spc="15" dirty="0">
                <a:latin typeface="Book Antiqua"/>
                <a:cs typeface="Book Antiqua"/>
              </a:rPr>
              <a:t>and 10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1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...//there will be exactly ten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quotients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064565"/>
            <a:ext cx="91554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Error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618" y="4550539"/>
            <a:ext cx="29343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has  to  </a:t>
            </a:r>
            <a:r>
              <a:rPr sz="972" spc="15" dirty="0">
                <a:latin typeface="Book Antiqua"/>
                <a:cs typeface="Book Antiqua"/>
              </a:rPr>
              <a:t>change  </a:t>
            </a:r>
            <a:r>
              <a:rPr sz="972" spc="10" dirty="0">
                <a:latin typeface="Book Antiqua"/>
                <a:cs typeface="Book Antiqua"/>
              </a:rPr>
              <a:t>the   </a:t>
            </a:r>
            <a:r>
              <a:rPr sz="972" spc="15" dirty="0">
                <a:latin typeface="Book Antiqua"/>
                <a:cs typeface="Book Antiqua"/>
              </a:rPr>
              <a:t>design  </a:t>
            </a:r>
            <a:r>
              <a:rPr sz="972" spc="10" dirty="0">
                <a:latin typeface="Book Antiqua"/>
                <a:cs typeface="Book Antiqua"/>
              </a:rPr>
              <a:t>to  incorporate    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0837" y="4386074"/>
            <a:ext cx="1659467" cy="46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Issues in </a:t>
            </a:r>
            <a:r>
              <a:rPr sz="972" spc="15" dirty="0">
                <a:latin typeface="Book Antiqua"/>
                <a:cs typeface="Book Antiqua"/>
              </a:rPr>
              <a:t>Error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Handling:</a:t>
            </a:r>
            <a:endParaRPr sz="972">
              <a:latin typeface="Book Antiqua"/>
              <a:cs typeface="Book Antiqua"/>
            </a:endParaRPr>
          </a:p>
          <a:p>
            <a:pPr marL="221009" marR="19138" indent="-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Programmer sometimes  </a:t>
            </a:r>
            <a:r>
              <a:rPr sz="972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3" y="4864652"/>
            <a:ext cx="4851224" cy="225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4939" indent="-208662">
              <a:lnSpc>
                <a:spcPct val="106500"/>
              </a:lnSpc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0" dirty="0">
                <a:latin typeface="Book Antiqua"/>
                <a:cs typeface="Book Antiqua"/>
              </a:rPr>
              <a:t>has to check the return type of the function to </a:t>
            </a:r>
            <a:r>
              <a:rPr sz="972" spc="15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whether </a:t>
            </a:r>
            <a:r>
              <a:rPr sz="972" spc="15" dirty="0">
                <a:latin typeface="Book Antiqua"/>
                <a:cs typeface="Book Antiqua"/>
              </a:rPr>
              <a:t>an  </a:t>
            </a:r>
            <a:r>
              <a:rPr sz="972" spc="10" dirty="0">
                <a:latin typeface="Book Antiqua"/>
                <a:cs typeface="Book Antiqua"/>
              </a:rPr>
              <a:t>error has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occurred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0" dirty="0">
                <a:latin typeface="Book Antiqua"/>
                <a:cs typeface="Book Antiqua"/>
              </a:rPr>
              <a:t>of calling function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ignore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  <a:p>
            <a:pPr marL="429673" marR="6173" indent="-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result </a:t>
            </a:r>
            <a:r>
              <a:rPr sz="972" spc="15" dirty="0">
                <a:latin typeface="Book Antiqua"/>
                <a:cs typeface="Book Antiqua"/>
              </a:rPr>
              <a:t>of the </a:t>
            </a:r>
            <a:r>
              <a:rPr sz="972" spc="10" dirty="0">
                <a:latin typeface="Book Antiqua"/>
                <a:cs typeface="Book Antiqua"/>
              </a:rPr>
              <a:t>function might contain illegal value,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may cause a system  </a:t>
            </a:r>
            <a:r>
              <a:rPr sz="972" spc="10" dirty="0">
                <a:latin typeface="Book Antiqua"/>
                <a:cs typeface="Book Antiqua"/>
              </a:rPr>
              <a:t>crash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later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Program’s </a:t>
            </a:r>
            <a:r>
              <a:rPr sz="972" spc="15" dirty="0">
                <a:latin typeface="Book Antiqua"/>
                <a:cs typeface="Book Antiqua"/>
              </a:rPr>
              <a:t>Complexity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Increases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handling code </a:t>
            </a:r>
            <a:r>
              <a:rPr sz="972" spc="10" dirty="0">
                <a:latin typeface="Book Antiqua"/>
                <a:cs typeface="Book Antiqua"/>
              </a:rPr>
              <a:t>increases the </a:t>
            </a:r>
            <a:r>
              <a:rPr sz="972" spc="15" dirty="0">
                <a:latin typeface="Book Antiqua"/>
                <a:cs typeface="Book Antiqua"/>
              </a:rPr>
              <a:t>complexity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handling code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mixed with program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logic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The code becomes </a:t>
            </a:r>
            <a:r>
              <a:rPr sz="972" spc="10" dirty="0">
                <a:latin typeface="Book Antiqua"/>
                <a:cs typeface="Book Antiqua"/>
              </a:rPr>
              <a:t>less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readable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Difficult to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modify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example below shows </a:t>
            </a:r>
            <a:r>
              <a:rPr sz="972" spc="10" dirty="0">
                <a:latin typeface="Book Antiqua"/>
                <a:cs typeface="Book Antiqua"/>
              </a:rPr>
              <a:t>these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Example- </a:t>
            </a:r>
            <a:r>
              <a:rPr sz="972" b="1" spc="15" dirty="0">
                <a:latin typeface="Book Antiqua"/>
                <a:cs typeface="Book Antiqua"/>
              </a:rPr>
              <a:t>without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1301" y="7271755"/>
            <a:ext cx="4951853" cy="104464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main()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 algn="just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function1();</a:t>
            </a:r>
            <a:endParaRPr sz="1069">
              <a:latin typeface="Book Antiqua"/>
              <a:cs typeface="Book Antiqua"/>
            </a:endParaRPr>
          </a:p>
          <a:p>
            <a:pPr marL="896387" marR="3328118" algn="just">
              <a:lnSpc>
                <a:spcPct val="1061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fu</a:t>
            </a:r>
            <a:r>
              <a:rPr sz="1069" spc="10" dirty="0">
                <a:latin typeface="Book Antiqua"/>
                <a:cs typeface="Book Antiqua"/>
              </a:rPr>
              <a:t>nction2()</a:t>
            </a:r>
            <a:r>
              <a:rPr sz="1069" spc="5" dirty="0">
                <a:latin typeface="Book Antiqua"/>
                <a:cs typeface="Book Antiqua"/>
              </a:rPr>
              <a:t>;  fu</a:t>
            </a:r>
            <a:r>
              <a:rPr sz="1069" spc="10" dirty="0">
                <a:latin typeface="Book Antiqua"/>
                <a:cs typeface="Book Antiqua"/>
              </a:rPr>
              <a:t>nction3()</a:t>
            </a:r>
            <a:r>
              <a:rPr sz="1069" spc="5" dirty="0">
                <a:latin typeface="Book Antiqua"/>
                <a:cs typeface="Book Antiqua"/>
              </a:rPr>
              <a:t>; 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1924" y="8648841"/>
            <a:ext cx="180454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with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1301" y="8967523"/>
            <a:ext cx="4951853" cy="34406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if( </a:t>
            </a:r>
            <a:r>
              <a:rPr sz="1069" spc="10" dirty="0">
                <a:latin typeface="Book Antiqua"/>
                <a:cs typeface="Book Antiqua"/>
              </a:rPr>
              <a:t>function1()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9612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9446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332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if( </a:t>
            </a:r>
            <a:r>
              <a:rPr sz="1069" spc="10" dirty="0">
                <a:latin typeface="Book Antiqua"/>
                <a:cs typeface="Book Antiqua"/>
              </a:rPr>
              <a:t>function2()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R="461776" algn="ctr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if( </a:t>
            </a:r>
            <a:r>
              <a:rPr sz="1069" spc="10" dirty="0">
                <a:latin typeface="Book Antiqua"/>
                <a:cs typeface="Book Antiqua"/>
              </a:rPr>
              <a:t>function3()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R="532153" algn="ctr">
              <a:spcBef>
                <a:spcPts val="73"/>
              </a:spcBef>
            </a:pPr>
            <a:r>
              <a:rPr sz="1069" dirty="0">
                <a:latin typeface="Book Antiqua"/>
                <a:cs typeface="Book Antiqua"/>
              </a:rPr>
              <a:t>...</a:t>
            </a:r>
            <a:endParaRPr sz="1069">
              <a:latin typeface="Book Antiqua"/>
              <a:cs typeface="Book Antiqua"/>
            </a:endParaRPr>
          </a:p>
          <a:p>
            <a:pPr marR="1426689" algn="ctr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1732276">
              <a:spcBef>
                <a:spcPts val="78"/>
              </a:spcBef>
              <a:tabLst>
                <a:tab pos="2150220" algn="l"/>
              </a:tabLst>
            </a:pPr>
            <a:r>
              <a:rPr sz="1069" spc="10" dirty="0">
                <a:latin typeface="Book Antiqua"/>
                <a:cs typeface="Book Antiqua"/>
              </a:rPr>
              <a:t>else	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“Error </a:t>
            </a:r>
            <a:r>
              <a:rPr sz="1069" spc="15" dirty="0">
                <a:latin typeface="Book Antiqua"/>
                <a:cs typeface="Book Antiqua"/>
              </a:rPr>
              <a:t>Z </a:t>
            </a:r>
            <a:r>
              <a:rPr sz="1069" spc="10" dirty="0">
                <a:latin typeface="Book Antiqua"/>
                <a:cs typeface="Book Antiqua"/>
              </a:rPr>
              <a:t>has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occurred”;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  <a:tabLst>
                <a:tab pos="1732276" algn="l"/>
              </a:tabLst>
            </a:pPr>
            <a:r>
              <a:rPr sz="1069" spc="5" dirty="0">
                <a:latin typeface="Book Antiqua"/>
                <a:cs typeface="Book Antiqua"/>
              </a:rPr>
              <a:t>else	</a:t>
            </a: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“Error </a:t>
            </a:r>
            <a:r>
              <a:rPr sz="1069" spc="15" dirty="0">
                <a:latin typeface="Book Antiqua"/>
                <a:cs typeface="Book Antiqua"/>
              </a:rPr>
              <a:t>Y </a:t>
            </a:r>
            <a:r>
              <a:rPr sz="1069" spc="10" dirty="0">
                <a:latin typeface="Book Antiqua"/>
                <a:cs typeface="Book Antiqua"/>
              </a:rPr>
              <a:t>has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occurred”;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 marR="1663750">
              <a:lnSpc>
                <a:spcPts val="1361"/>
              </a:lnSpc>
              <a:spcBef>
                <a:spcPts val="53"/>
              </a:spcBef>
              <a:tabLst>
                <a:tab pos="1314332" algn="l"/>
              </a:tabLst>
            </a:pPr>
            <a:r>
              <a:rPr sz="1069" spc="10" dirty="0">
                <a:latin typeface="Book Antiqua"/>
                <a:cs typeface="Book Antiqua"/>
              </a:rPr>
              <a:t>else	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“Error </a:t>
            </a:r>
            <a:r>
              <a:rPr sz="1069" spc="15" dirty="0">
                <a:latin typeface="Book Antiqua"/>
                <a:cs typeface="Book Antiqua"/>
              </a:rPr>
              <a:t>X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has</a:t>
            </a:r>
            <a:r>
              <a:rPr sz="1069" spc="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occurred”; </a:t>
            </a:r>
            <a:r>
              <a:rPr sz="1069" spc="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3768971"/>
            <a:ext cx="4850606" cy="3063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Exception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4"/>
            </a:pPr>
            <a:endParaRPr sz="1069">
              <a:latin typeface="Times New Roman"/>
              <a:cs typeface="Times New Roman"/>
            </a:endParaRPr>
          </a:p>
          <a:p>
            <a:pPr marL="430908" marR="4939" lvl="2" indent="-209898">
              <a:lnSpc>
                <a:spcPct val="107000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Exception </a:t>
            </a:r>
            <a:r>
              <a:rPr sz="972" spc="10" dirty="0">
                <a:latin typeface="Book Antiqua"/>
                <a:cs typeface="Book Antiqua"/>
              </a:rPr>
              <a:t>handling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much </a:t>
            </a:r>
            <a:r>
              <a:rPr sz="972" spc="10" dirty="0">
                <a:latin typeface="Book Antiqua"/>
                <a:cs typeface="Book Antiqua"/>
              </a:rPr>
              <a:t>elegant solution as </a:t>
            </a:r>
            <a:r>
              <a:rPr sz="972" spc="15" dirty="0">
                <a:latin typeface="Book Antiqua"/>
                <a:cs typeface="Book Antiqua"/>
              </a:rPr>
              <a:t>compared </a:t>
            </a:r>
            <a:r>
              <a:rPr sz="972" spc="10" dirty="0">
                <a:latin typeface="Book Antiqua"/>
                <a:cs typeface="Book Antiqua"/>
              </a:rPr>
              <a:t>to other error  handling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mechanisms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It enables separation of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logic </a:t>
            </a:r>
            <a:r>
              <a:rPr sz="972" spc="15" dirty="0">
                <a:latin typeface="Book Antiqua"/>
                <a:cs typeface="Book Antiqua"/>
              </a:rPr>
              <a:t>and error handling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Exception Handling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Process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9"/>
              </a:spcBef>
              <a:buFont typeface="Times New Roman"/>
              <a:buAutoNum type="arabicPeriod" startAt="4"/>
            </a:pPr>
            <a:endParaRPr sz="1118">
              <a:latin typeface="Times New Roman"/>
              <a:cs typeface="Times New Roman"/>
            </a:endParaRPr>
          </a:p>
          <a:p>
            <a:pPr marL="430908" marR="4939" lvl="2" indent="-209898">
              <a:lnSpc>
                <a:spcPct val="105000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0" dirty="0">
                <a:latin typeface="Book Antiqua"/>
                <a:cs typeface="Book Antiqua"/>
              </a:rPr>
              <a:t>writes the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suspected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cause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exception in </a:t>
            </a:r>
            <a:r>
              <a:rPr sz="972" b="1" spc="10" dirty="0">
                <a:latin typeface="Book Antiqua"/>
                <a:cs typeface="Book Antiqua"/>
              </a:rPr>
              <a:t>try  block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6500"/>
              </a:lnSpc>
              <a:spcBef>
                <a:spcPts val="3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section that encounters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b="1" spc="15" dirty="0">
                <a:latin typeface="Book Antiqua"/>
                <a:cs typeface="Book Antiqua"/>
              </a:rPr>
              <a:t>throws </a:t>
            </a:r>
            <a:r>
              <a:rPr sz="972" b="1" spc="10" dirty="0">
                <a:latin typeface="Book Antiqua"/>
                <a:cs typeface="Book Antiqua"/>
              </a:rPr>
              <a:t>an object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 represent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b="1" spc="10" dirty="0">
                <a:latin typeface="Book Antiqua"/>
                <a:cs typeface="Book Antiqua"/>
              </a:rPr>
              <a:t>Catch </a:t>
            </a:r>
            <a:r>
              <a:rPr sz="972" b="1" spc="15" dirty="0">
                <a:latin typeface="Book Antiqua"/>
                <a:cs typeface="Book Antiqua"/>
              </a:rPr>
              <a:t>blocks </a:t>
            </a:r>
            <a:r>
              <a:rPr sz="972" spc="15" dirty="0">
                <a:latin typeface="Book Antiqua"/>
                <a:cs typeface="Book Antiqua"/>
              </a:rPr>
              <a:t>follow </a:t>
            </a:r>
            <a:r>
              <a:rPr sz="972" spc="10" dirty="0">
                <a:latin typeface="Book Antiqua"/>
                <a:cs typeface="Book Antiqua"/>
              </a:rPr>
              <a:t>try block to catch the object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thrown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Syntax – Throwing an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07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keyword throw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used to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an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expression </a:t>
            </a:r>
            <a:r>
              <a:rPr sz="972" spc="15" dirty="0">
                <a:latin typeface="Book Antiqua"/>
                <a:cs typeface="Book Antiqua"/>
              </a:rPr>
              <a:t>can be used </a:t>
            </a:r>
            <a:r>
              <a:rPr sz="972" spc="10" dirty="0">
                <a:latin typeface="Book Antiqua"/>
                <a:cs typeface="Book Antiqua"/>
              </a:rPr>
              <a:t>to represent the exception that has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occurred</a:t>
            </a:r>
            <a:endParaRPr sz="972">
              <a:latin typeface="Book Antiqua"/>
              <a:cs typeface="Book Antiqua"/>
            </a:endParaRPr>
          </a:p>
          <a:p>
            <a:pPr marL="848235" lvl="3" indent="-208662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848235" lvl="3" indent="-208662">
              <a:spcBef>
                <a:spcPts val="8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(X);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963396"/>
            <a:ext cx="1239044" cy="95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 marL="430291" marR="4939">
              <a:lnSpc>
                <a:spcPct val="1071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dirty="0">
                <a:latin typeface="Book Antiqua"/>
                <a:cs typeface="Book Antiqua"/>
              </a:rPr>
              <a:t>a; 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 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5" dirty="0">
                <a:latin typeface="Book Antiqua"/>
                <a:cs typeface="Book Antiqua"/>
              </a:rPr>
              <a:t>1; 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5" dirty="0">
                <a:latin typeface="Book Antiqua"/>
                <a:cs typeface="Book Antiqua"/>
              </a:rPr>
              <a:t>(a);  </a:t>
            </a: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910" y="7440493"/>
            <a:ext cx="1620573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64"/>
            <a:r>
              <a:rPr sz="972" spc="15" dirty="0">
                <a:latin typeface="Book Antiqua"/>
                <a:cs typeface="Book Antiqua"/>
              </a:rPr>
              <a:t>// throw with </a:t>
            </a:r>
            <a:r>
              <a:rPr sz="972" spc="10" dirty="0">
                <a:latin typeface="Book Antiqua"/>
                <a:cs typeface="Book Antiqua"/>
              </a:rPr>
              <a:t>literal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(const)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throw with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variable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throw with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67" y="7904982"/>
            <a:ext cx="4641321" cy="1305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marR="2063791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throw Exception(); </a:t>
            </a:r>
            <a:r>
              <a:rPr sz="972" spc="15" dirty="0">
                <a:latin typeface="Book Antiqua"/>
                <a:cs typeface="Book Antiqua"/>
              </a:rPr>
              <a:t>// anonymous </a:t>
            </a:r>
            <a:r>
              <a:rPr sz="972" spc="10" dirty="0">
                <a:latin typeface="Book Antiqua"/>
                <a:cs typeface="Book Antiqua"/>
              </a:rPr>
              <a:t>object  throw </a:t>
            </a:r>
            <a:r>
              <a:rPr sz="972" spc="15" dirty="0">
                <a:latin typeface="Book Antiqua"/>
                <a:cs typeface="Book Antiqua"/>
              </a:rPr>
              <a:t>1+2*9;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mathematical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expression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221628" marR="4939" indent="-209281">
              <a:lnSpc>
                <a:spcPct val="106500"/>
              </a:lnSpc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0" dirty="0">
                <a:latin typeface="Book Antiqua"/>
                <a:cs typeface="Book Antiqua"/>
              </a:rPr>
              <a:t>Primitive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avoided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expression, as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cause  ambiguity</a:t>
            </a:r>
            <a:endParaRPr sz="972">
              <a:latin typeface="Book Antiqua"/>
              <a:cs typeface="Book Antiqua"/>
            </a:endParaRPr>
          </a:p>
          <a:p>
            <a:pPr marL="221628" indent="-209281">
              <a:spcBef>
                <a:spcPts val="126"/>
              </a:spcBef>
              <a:buFont typeface="Symbol"/>
              <a:buChar char=""/>
              <a:tabLst>
                <a:tab pos="221628" algn="l"/>
                <a:tab pos="222245" algn="l"/>
              </a:tabLst>
            </a:pPr>
            <a:r>
              <a:rPr sz="972" spc="10" dirty="0">
                <a:latin typeface="Book Antiqua"/>
                <a:cs typeface="Book Antiqua"/>
              </a:rPr>
              <a:t>Define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classes to represent the exceptions that has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occurred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  <a:tabLst>
                <a:tab pos="639571" algn="l"/>
              </a:tabLst>
            </a:pPr>
            <a:r>
              <a:rPr sz="972" spc="15" dirty="0">
                <a:latin typeface="Courier New"/>
                <a:cs typeface="Courier New"/>
              </a:rPr>
              <a:t>o	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way there </a:t>
            </a:r>
            <a:r>
              <a:rPr sz="972" spc="10" dirty="0">
                <a:latin typeface="Book Antiqua"/>
                <a:cs typeface="Book Antiqua"/>
              </a:rPr>
              <a:t>are less chances of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ambiguity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9371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137301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Syntax – Try and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Catch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1665870"/>
            <a:ext cx="4951853" cy="264559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5" dirty="0">
                <a:latin typeface="Book Antiqua"/>
                <a:cs typeface="Book Antiqua"/>
              </a:rPr>
              <a:t>main </a:t>
            </a:r>
            <a:r>
              <a:rPr sz="1069" spc="5" dirty="0">
                <a:latin typeface="Book Antiqua"/>
                <a:cs typeface="Book Antiqua"/>
              </a:rPr>
              <a:t>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try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... </a:t>
            </a:r>
            <a:r>
              <a:rPr sz="1069" spc="10" dirty="0">
                <a:latin typeface="Book Antiqua"/>
                <a:cs typeface="Book Antiqua"/>
              </a:rPr>
              <a:t>exception with be thrown here in case of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error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 marR="52474" indent="835888">
              <a:lnSpc>
                <a:spcPts val="1361"/>
              </a:lnSpc>
              <a:spcBef>
                <a:spcPts val="53"/>
              </a:spcBef>
              <a:tabLst>
                <a:tab pos="2511985" algn="l"/>
              </a:tabLst>
            </a:pPr>
            <a:r>
              <a:rPr sz="1069" spc="5" dirty="0">
                <a:latin typeface="Book Antiqua"/>
                <a:cs typeface="Book Antiqua"/>
              </a:rPr>
              <a:t>catch  (  </a:t>
            </a:r>
            <a:r>
              <a:rPr sz="1069" spc="10" dirty="0">
                <a:latin typeface="Book Antiqua"/>
                <a:cs typeface="Book Antiqua"/>
              </a:rPr>
              <a:t>Exception1</a:t>
            </a:r>
            <a:r>
              <a:rPr sz="1069" spc="26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 </a:t>
            </a:r>
            <a:r>
              <a:rPr sz="1069" spc="15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	</a:t>
            </a:r>
            <a:r>
              <a:rPr sz="1069" spc="15" dirty="0">
                <a:latin typeface="Book Antiqua"/>
                <a:cs typeface="Book Antiqua"/>
              </a:rPr>
              <a:t>//  </a:t>
            </a:r>
            <a:r>
              <a:rPr sz="1069" spc="10" dirty="0">
                <a:latin typeface="Book Antiqua"/>
                <a:cs typeface="Book Antiqua"/>
              </a:rPr>
              <a:t>exception  with  </a:t>
            </a:r>
            <a:r>
              <a:rPr sz="1069" spc="15" dirty="0">
                <a:latin typeface="Book Antiqua"/>
                <a:cs typeface="Book Antiqua"/>
              </a:rPr>
              <a:t>be  </a:t>
            </a:r>
            <a:r>
              <a:rPr sz="1069" spc="10" dirty="0">
                <a:latin typeface="Book Antiqua"/>
                <a:cs typeface="Book Antiqua"/>
              </a:rPr>
              <a:t>caught</a:t>
            </a:r>
            <a:r>
              <a:rPr sz="1069" spc="12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here</a:t>
            </a:r>
            <a:r>
              <a:rPr sz="1069" spc="2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if  </a:t>
            </a:r>
            <a:r>
              <a:rPr sz="1069" spc="10" dirty="0">
                <a:latin typeface="Book Antiqua"/>
                <a:cs typeface="Book Antiqua"/>
              </a:rPr>
              <a:t>exception was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thrown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24"/>
              </a:spcBef>
            </a:pPr>
            <a:r>
              <a:rPr sz="1069" dirty="0">
                <a:latin typeface="Book Antiqua"/>
                <a:cs typeface="Book Antiqua"/>
              </a:rPr>
              <a:t>...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 marR="51857" indent="835888">
              <a:lnSpc>
                <a:spcPts val="1371"/>
              </a:lnSpc>
              <a:spcBef>
                <a:spcPts val="49"/>
              </a:spcBef>
            </a:pPr>
            <a:r>
              <a:rPr sz="1069" spc="5" dirty="0">
                <a:latin typeface="Book Antiqua"/>
                <a:cs typeface="Book Antiqua"/>
              </a:rPr>
              <a:t>catch ( </a:t>
            </a:r>
            <a:r>
              <a:rPr sz="1069" spc="10" dirty="0">
                <a:latin typeface="Book Antiqua"/>
                <a:cs typeface="Book Antiqua"/>
              </a:rPr>
              <a:t>Exception2 obj </a:t>
            </a:r>
            <a:r>
              <a:rPr sz="1069" spc="5" dirty="0">
                <a:latin typeface="Book Antiqua"/>
                <a:cs typeface="Book Antiqua"/>
              </a:rPr>
              <a:t>) { </a:t>
            </a: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exception with be caught here </a:t>
            </a:r>
            <a:r>
              <a:rPr sz="1069" spc="5" dirty="0">
                <a:latin typeface="Book Antiqua"/>
                <a:cs typeface="Book Antiqua"/>
              </a:rPr>
              <a:t>if  </a:t>
            </a:r>
            <a:r>
              <a:rPr sz="1069" spc="10" dirty="0">
                <a:latin typeface="Book Antiqua"/>
                <a:cs typeface="Book Antiqua"/>
              </a:rPr>
              <a:t>exception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was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5"/>
              </a:spcBef>
            </a:pPr>
            <a:r>
              <a:rPr sz="1069" spc="15" dirty="0">
                <a:latin typeface="Book Antiqua"/>
                <a:cs typeface="Book Antiqua"/>
              </a:rPr>
              <a:t>//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thrown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1069" dirty="0">
                <a:latin typeface="Book Antiqua"/>
                <a:cs typeface="Book Antiqua"/>
              </a:rPr>
              <a:t>...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602409"/>
            <a:ext cx="4528961" cy="1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Catch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Blocks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07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handler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preceded </a:t>
            </a:r>
            <a:r>
              <a:rPr sz="972" spc="15" dirty="0">
                <a:latin typeface="Book Antiqua"/>
                <a:cs typeface="Book Antiqua"/>
              </a:rPr>
              <a:t>by a </a:t>
            </a:r>
            <a:r>
              <a:rPr sz="972" spc="10" dirty="0">
                <a:latin typeface="Book Antiqua"/>
                <a:cs typeface="Book Antiqua"/>
              </a:rPr>
              <a:t>try block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other catch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handlers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only executed </a:t>
            </a:r>
            <a:r>
              <a:rPr sz="972" spc="15" dirty="0">
                <a:latin typeface="Book Antiqua"/>
                <a:cs typeface="Book Antiqua"/>
              </a:rPr>
              <a:t>when an </a:t>
            </a:r>
            <a:r>
              <a:rPr sz="972" spc="10" dirty="0">
                <a:latin typeface="Book Antiqua"/>
                <a:cs typeface="Book Antiqua"/>
              </a:rPr>
              <a:t>exception has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occurred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handlers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differentiated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basis of </a:t>
            </a:r>
            <a:r>
              <a:rPr sz="972" spc="15" dirty="0">
                <a:latin typeface="Book Antiqua"/>
                <a:cs typeface="Book Antiqua"/>
              </a:rPr>
              <a:t>argument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catch blocks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tried in order they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written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They can </a:t>
            </a:r>
            <a:r>
              <a:rPr sz="972" spc="10" dirty="0">
                <a:latin typeface="Book Antiqua"/>
                <a:cs typeface="Book Antiqua"/>
              </a:rPr>
              <a:t>be seen as </a:t>
            </a:r>
            <a:r>
              <a:rPr sz="972" spc="15" dirty="0">
                <a:latin typeface="Book Antiqua"/>
                <a:cs typeface="Book Antiqua"/>
              </a:rPr>
              <a:t>switch </a:t>
            </a:r>
            <a:r>
              <a:rPr sz="972" spc="10" dirty="0">
                <a:latin typeface="Book Antiqua"/>
                <a:cs typeface="Book Antiqua"/>
              </a:rPr>
              <a:t>statement that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need break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keyword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Complete Example of </a:t>
            </a:r>
            <a:r>
              <a:rPr sz="972" b="1" spc="10" dirty="0">
                <a:latin typeface="Book Antiqua"/>
                <a:cs typeface="Book Antiqua"/>
              </a:rPr>
              <a:t>try catch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throw: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0" y="6056048"/>
            <a:ext cx="5342643" cy="229498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DivideByZero </a:t>
            </a:r>
            <a:r>
              <a:rPr sz="1069" spc="5" dirty="0">
                <a:latin typeface="Book Antiqua"/>
                <a:cs typeface="Book Antiqua"/>
              </a:rPr>
              <a:t>{ </a:t>
            </a: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class just use to </a:t>
            </a:r>
            <a:r>
              <a:rPr sz="1069" spc="5" dirty="0">
                <a:latin typeface="Book Antiqua"/>
                <a:cs typeface="Book Antiqua"/>
              </a:rPr>
              <a:t>indicate </a:t>
            </a:r>
            <a:r>
              <a:rPr sz="1069" spc="10" dirty="0">
                <a:latin typeface="Book Antiqua"/>
                <a:cs typeface="Book Antiqua"/>
              </a:rPr>
              <a:t>and throw an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exception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DivideByZero()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Quotient(int </a:t>
            </a:r>
            <a:r>
              <a:rPr sz="1069" spc="5" dirty="0">
                <a:latin typeface="Book Antiqua"/>
                <a:cs typeface="Book Antiqua"/>
              </a:rPr>
              <a:t>a, </a:t>
            </a: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b){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if(b </a:t>
            </a:r>
            <a:r>
              <a:rPr sz="1069" spc="10" dirty="0">
                <a:latin typeface="Book Antiqua"/>
                <a:cs typeface="Book Antiqua"/>
              </a:rPr>
              <a:t>==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0){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  <a:tabLst>
                <a:tab pos="2950919" algn="l"/>
              </a:tabLst>
            </a:pPr>
            <a:r>
              <a:rPr sz="1069" spc="10" dirty="0">
                <a:latin typeface="Book Antiqua"/>
                <a:cs typeface="Book Antiqua"/>
              </a:rPr>
              <a:t>throw </a:t>
            </a:r>
            <a:r>
              <a:rPr sz="1069" spc="180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DivideByZero();	</a:t>
            </a:r>
            <a:r>
              <a:rPr sz="1069" spc="15" dirty="0">
                <a:latin typeface="Book Antiqua"/>
                <a:cs typeface="Book Antiqua"/>
              </a:rPr>
              <a:t>//  </a:t>
            </a:r>
            <a:r>
              <a:rPr sz="1069" spc="10" dirty="0">
                <a:latin typeface="Book Antiqua"/>
                <a:cs typeface="Book Antiqua"/>
              </a:rPr>
              <a:t>throwing  above  </a:t>
            </a:r>
            <a:r>
              <a:rPr sz="1069" spc="5" dirty="0">
                <a:latin typeface="Book Antiqua"/>
                <a:cs typeface="Book Antiqua"/>
              </a:rPr>
              <a:t>class  </a:t>
            </a:r>
            <a:r>
              <a:rPr sz="1069" spc="10" dirty="0">
                <a:latin typeface="Book Antiqua"/>
                <a:cs typeface="Book Antiqua"/>
              </a:rPr>
              <a:t>object   </a:t>
            </a:r>
            <a:r>
              <a:rPr sz="1069" spc="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as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exception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in</a:t>
            </a:r>
            <a:endParaRPr sz="1069">
              <a:latin typeface="Book Antiqua"/>
              <a:cs typeface="Book Antiqua"/>
            </a:endParaRPr>
          </a:p>
          <a:p>
            <a:pPr marL="617347">
              <a:spcBef>
                <a:spcPts val="78"/>
              </a:spcBef>
            </a:pP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case of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error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return a </a:t>
            </a:r>
            <a:r>
              <a:rPr sz="1069" spc="15" dirty="0">
                <a:latin typeface="Book Antiqua"/>
                <a:cs typeface="Book Antiqua"/>
              </a:rPr>
              <a:t>/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b;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3" y="8637420"/>
            <a:ext cx="4851224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Related part of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getting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input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Quotient method </a:t>
            </a:r>
            <a:r>
              <a:rPr sz="972" spc="10" dirty="0">
                <a:latin typeface="Book Antiqua"/>
                <a:cs typeface="Book Antiqua"/>
              </a:rPr>
              <a:t>in try </a:t>
            </a:r>
            <a:r>
              <a:rPr sz="972" spc="15" dirty="0">
                <a:latin typeface="Book Antiqua"/>
                <a:cs typeface="Book Antiqua"/>
              </a:rPr>
              <a:t>catch  </a:t>
            </a:r>
            <a:r>
              <a:rPr sz="972" spc="10" dirty="0">
                <a:latin typeface="Book Antiqua"/>
                <a:cs typeface="Book Antiqua"/>
              </a:rPr>
              <a:t>block this </a:t>
            </a:r>
            <a:r>
              <a:rPr sz="972" spc="15" dirty="0">
                <a:latin typeface="Book Antiqua"/>
                <a:cs typeface="Book Antiqua"/>
              </a:rPr>
              <a:t>method will throw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(DividebyZero </a:t>
            </a:r>
            <a:r>
              <a:rPr sz="972" spc="10" dirty="0">
                <a:latin typeface="Book Antiqua"/>
                <a:cs typeface="Book Antiqua"/>
              </a:rPr>
              <a:t>class object) if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enter no. </a:t>
            </a:r>
            <a:r>
              <a:rPr sz="972" spc="15" dirty="0">
                <a:latin typeface="Book Antiqua"/>
                <a:cs typeface="Book Antiqua"/>
              </a:rPr>
              <a:t>b  </a:t>
            </a:r>
            <a:r>
              <a:rPr sz="972" spc="10" dirty="0">
                <a:latin typeface="Book Antiqua"/>
                <a:cs typeface="Book Antiqua"/>
              </a:rPr>
              <a:t>(denominator, divider) equal to zero and this exception will be caught </a:t>
            </a:r>
            <a:r>
              <a:rPr sz="972" spc="15" dirty="0">
                <a:latin typeface="Book Antiqua"/>
                <a:cs typeface="Book Antiqua"/>
              </a:rPr>
              <a:t>in catch </a:t>
            </a:r>
            <a:r>
              <a:rPr sz="972" spc="10" dirty="0">
                <a:latin typeface="Book Antiqua"/>
                <a:cs typeface="Book Antiqua"/>
              </a:rPr>
              <a:t>block  below, </a:t>
            </a:r>
            <a:r>
              <a:rPr sz="972" spc="15" dirty="0">
                <a:latin typeface="Book Antiqua"/>
                <a:cs typeface="Book Antiqua"/>
              </a:rPr>
              <a:t>(you can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as complete </a:t>
            </a: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10" dirty="0">
                <a:latin typeface="Book Antiqua"/>
                <a:cs typeface="Book Antiqua"/>
              </a:rPr>
              <a:t>to test the actual </a:t>
            </a:r>
            <a:r>
              <a:rPr sz="972" spc="15" dirty="0">
                <a:latin typeface="Book Antiqua"/>
                <a:cs typeface="Book Antiqua"/>
              </a:rPr>
              <a:t>working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program)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0762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511775"/>
            <a:ext cx="4951853" cy="210326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for(int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10; i++)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try{</a:t>
            </a:r>
            <a:endParaRPr sz="1069">
              <a:latin typeface="Book Antiqua"/>
              <a:cs typeface="Book Antiqua"/>
            </a:endParaRPr>
          </a:p>
          <a:p>
            <a:pPr marL="1314332" marR="2326781">
              <a:lnSpc>
                <a:spcPct val="1064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GetNumbers(a,b);  quot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Quotient(a,b);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OutputQuotient(a,b,quot); </a:t>
            </a:r>
            <a:r>
              <a:rPr sz="1069" spc="15" dirty="0">
                <a:latin typeface="Book Antiqua"/>
                <a:cs typeface="Book Antiqua"/>
              </a:rPr>
              <a:t>sum </a:t>
            </a:r>
            <a:r>
              <a:rPr sz="1069" spc="19" dirty="0">
                <a:latin typeface="Book Antiqua"/>
                <a:cs typeface="Book Antiqua"/>
              </a:rPr>
              <a:t>+= </a:t>
            </a:r>
            <a:r>
              <a:rPr sz="1069" spc="5" dirty="0">
                <a:latin typeface="Book Antiqua"/>
                <a:cs typeface="Book Antiqua"/>
              </a:rPr>
              <a:t>quot;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catch(DivideByZero)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i--;</a:t>
            </a:r>
            <a:endParaRPr sz="1069">
              <a:latin typeface="Book Antiqua"/>
              <a:cs typeface="Book Antiqua"/>
            </a:endParaRPr>
          </a:p>
          <a:p>
            <a:pPr marL="477827" marR="1776725" indent="835888">
              <a:lnSpc>
                <a:spcPts val="137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“\nAttempt to divide  numerator with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zero”;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4086789"/>
            <a:ext cx="4506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Ou</a:t>
            </a:r>
            <a:r>
              <a:rPr sz="972" b="1" spc="10" dirty="0">
                <a:latin typeface="Book Antiqua"/>
                <a:cs typeface="Book Antiqua"/>
              </a:rPr>
              <a:t>t</a:t>
            </a: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10" dirty="0"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4405841"/>
            <a:ext cx="4951853" cy="15796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Enter </a:t>
            </a:r>
            <a:r>
              <a:rPr sz="1069" spc="10" dirty="0">
                <a:latin typeface="Book Antiqua"/>
                <a:cs typeface="Book Antiqua"/>
              </a:rPr>
              <a:t>two</a:t>
            </a:r>
            <a:r>
              <a:rPr sz="1069" spc="-2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integers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265" marR="3312684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Quotient </a:t>
            </a:r>
            <a:r>
              <a:rPr sz="1069" spc="10" dirty="0">
                <a:latin typeface="Book Antiqua"/>
                <a:cs typeface="Book Antiqua"/>
              </a:rPr>
              <a:t>of 10 and 10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1  </a:t>
            </a:r>
            <a:r>
              <a:rPr sz="1069" spc="5" dirty="0">
                <a:latin typeface="Book Antiqua"/>
                <a:cs typeface="Book Antiqua"/>
              </a:rPr>
              <a:t>Enter </a:t>
            </a:r>
            <a:r>
              <a:rPr sz="1069" spc="10" dirty="0">
                <a:latin typeface="Book Antiqua"/>
                <a:cs typeface="Book Antiqua"/>
              </a:rPr>
              <a:t>two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integers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10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0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Attempt to </a:t>
            </a:r>
            <a:r>
              <a:rPr sz="1069" spc="5" dirty="0">
                <a:latin typeface="Book Antiqua"/>
                <a:cs typeface="Book Antiqua"/>
              </a:rPr>
              <a:t>divide </a:t>
            </a:r>
            <a:r>
              <a:rPr sz="1069" spc="10" dirty="0">
                <a:latin typeface="Book Antiqua"/>
                <a:cs typeface="Book Antiqua"/>
              </a:rPr>
              <a:t>numerator (dividend) with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zero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dirty="0">
                <a:latin typeface="Book Antiqua"/>
                <a:cs typeface="Book Antiqua"/>
              </a:rPr>
              <a:t>...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6302622"/>
            <a:ext cx="4851841" cy="19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Catch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5556" indent="-209898">
              <a:lnSpc>
                <a:spcPct val="107000"/>
              </a:lnSpc>
              <a:spcBef>
                <a:spcPts val="5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catch handler catches </a:t>
            </a:r>
            <a:r>
              <a:rPr sz="972" spc="15" dirty="0">
                <a:latin typeface="Book Antiqua"/>
                <a:cs typeface="Book Antiqua"/>
              </a:rPr>
              <a:t>the DivideByZero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through anonymous 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10" dirty="0">
                <a:latin typeface="Book Antiqua"/>
                <a:cs typeface="Book Antiqua"/>
              </a:rPr>
              <a:t>logic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handling code are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separated</a:t>
            </a:r>
            <a:endParaRPr sz="972">
              <a:latin typeface="Book Antiqua"/>
              <a:cs typeface="Book Antiqua"/>
            </a:endParaRPr>
          </a:p>
          <a:p>
            <a:pPr marL="430908" marR="4939" indent="-209898">
              <a:lnSpc>
                <a:spcPct val="106500"/>
              </a:lnSpc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modify </a:t>
            </a:r>
            <a:r>
              <a:rPr sz="972" spc="10" dirty="0">
                <a:latin typeface="Book Antiqua"/>
                <a:cs typeface="Book Antiqua"/>
              </a:rPr>
              <a:t>this 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object to carry </a:t>
            </a:r>
            <a:r>
              <a:rPr sz="972" spc="15" dirty="0">
                <a:latin typeface="Book Antiqua"/>
                <a:cs typeface="Book Antiqua"/>
              </a:rPr>
              <a:t>information </a:t>
            </a:r>
            <a:r>
              <a:rPr sz="972" spc="10" dirty="0">
                <a:latin typeface="Book Antiqua"/>
                <a:cs typeface="Book Antiqua"/>
              </a:rPr>
              <a:t>about the </a:t>
            </a:r>
            <a:r>
              <a:rPr sz="972" spc="15" dirty="0">
                <a:latin typeface="Book Antiqua"/>
                <a:cs typeface="Book Antiqua"/>
              </a:rPr>
              <a:t>cause </a:t>
            </a:r>
            <a:r>
              <a:rPr sz="972" spc="10" dirty="0">
                <a:latin typeface="Book Antiqua"/>
                <a:cs typeface="Book Antiqua"/>
              </a:rPr>
              <a:t>of  error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Separation of Program Logic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You can see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that error handling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separated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9" dirty="0">
                <a:latin typeface="Book Antiqua"/>
                <a:cs typeface="Book Antiqua"/>
              </a:rPr>
              <a:t>man </a:t>
            </a:r>
            <a:r>
              <a:rPr sz="972" spc="10" dirty="0">
                <a:latin typeface="Book Antiqua"/>
                <a:cs typeface="Book Antiqua"/>
              </a:rPr>
              <a:t>logic of program as 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099" y="8380041"/>
            <a:ext cx="4951853" cy="87294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int main()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try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1314332" marR="2908939" algn="just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fu</a:t>
            </a:r>
            <a:r>
              <a:rPr sz="1069" spc="15" dirty="0">
                <a:latin typeface="Book Antiqua"/>
                <a:cs typeface="Book Antiqua"/>
              </a:rPr>
              <a:t>n</a:t>
            </a:r>
            <a:r>
              <a:rPr sz="1069" spc="5" dirty="0">
                <a:latin typeface="Book Antiqua"/>
                <a:cs typeface="Book Antiqua"/>
              </a:rPr>
              <a:t>ct</a:t>
            </a:r>
            <a:r>
              <a:rPr sz="1069" spc="10" dirty="0">
                <a:latin typeface="Book Antiqua"/>
                <a:cs typeface="Book Antiqua"/>
              </a:rPr>
              <a:t>ion1</a:t>
            </a:r>
            <a:r>
              <a:rPr sz="1069" spc="5" dirty="0">
                <a:latin typeface="Book Antiqua"/>
                <a:cs typeface="Book Antiqua"/>
              </a:rPr>
              <a:t>(</a:t>
            </a:r>
            <a:r>
              <a:rPr sz="1069" spc="10" dirty="0">
                <a:latin typeface="Book Antiqua"/>
                <a:cs typeface="Book Antiqua"/>
              </a:rPr>
              <a:t>)</a:t>
            </a:r>
            <a:r>
              <a:rPr sz="1069" spc="5" dirty="0">
                <a:latin typeface="Book Antiqua"/>
                <a:cs typeface="Book Antiqua"/>
              </a:rPr>
              <a:t>;  fu</a:t>
            </a:r>
            <a:r>
              <a:rPr sz="1069" spc="15" dirty="0">
                <a:latin typeface="Book Antiqua"/>
                <a:cs typeface="Book Antiqua"/>
              </a:rPr>
              <a:t>n</a:t>
            </a:r>
            <a:r>
              <a:rPr sz="1069" spc="5" dirty="0">
                <a:latin typeface="Book Antiqua"/>
                <a:cs typeface="Book Antiqua"/>
              </a:rPr>
              <a:t>ct</a:t>
            </a:r>
            <a:r>
              <a:rPr sz="1069" spc="10" dirty="0">
                <a:latin typeface="Book Antiqua"/>
                <a:cs typeface="Book Antiqua"/>
              </a:rPr>
              <a:t>ion2</a:t>
            </a:r>
            <a:r>
              <a:rPr sz="1069" spc="5" dirty="0">
                <a:latin typeface="Book Antiqua"/>
                <a:cs typeface="Book Antiqua"/>
              </a:rPr>
              <a:t>(</a:t>
            </a:r>
            <a:r>
              <a:rPr sz="1069" spc="10" dirty="0">
                <a:latin typeface="Book Antiqua"/>
                <a:cs typeface="Book Antiqua"/>
              </a:rPr>
              <a:t>)</a:t>
            </a:r>
            <a:r>
              <a:rPr sz="1069" spc="5" dirty="0">
                <a:latin typeface="Book Antiqua"/>
                <a:cs typeface="Book Antiqua"/>
              </a:rPr>
              <a:t>;  fu</a:t>
            </a:r>
            <a:r>
              <a:rPr sz="1069" spc="15" dirty="0">
                <a:latin typeface="Book Antiqua"/>
                <a:cs typeface="Book Antiqua"/>
              </a:rPr>
              <a:t>n</a:t>
            </a:r>
            <a:r>
              <a:rPr sz="1069" spc="5" dirty="0">
                <a:latin typeface="Book Antiqua"/>
                <a:cs typeface="Book Antiqua"/>
              </a:rPr>
              <a:t>ct</a:t>
            </a:r>
            <a:r>
              <a:rPr sz="1069" spc="10" dirty="0">
                <a:latin typeface="Book Antiqua"/>
                <a:cs typeface="Book Antiqua"/>
              </a:rPr>
              <a:t>ion3</a:t>
            </a:r>
            <a:r>
              <a:rPr sz="1069" spc="5" dirty="0">
                <a:latin typeface="Book Antiqua"/>
                <a:cs typeface="Book Antiqua"/>
              </a:rPr>
              <a:t>(</a:t>
            </a:r>
            <a:r>
              <a:rPr sz="1069" spc="10" dirty="0">
                <a:latin typeface="Book Antiqua"/>
                <a:cs typeface="Book Antiqua"/>
              </a:rPr>
              <a:t>)</a:t>
            </a:r>
            <a:r>
              <a:rPr sz="1069" spc="5" dirty="0">
                <a:latin typeface="Book Antiqua"/>
                <a:cs typeface="Book Antiqua"/>
              </a:rPr>
              <a:t>;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19587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04759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6387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catch( </a:t>
            </a:r>
            <a:r>
              <a:rPr sz="1069" spc="10" dirty="0">
                <a:latin typeface="Book Antiqua"/>
                <a:cs typeface="Book Antiqua"/>
              </a:rPr>
              <a:t>ErrorX) </a:t>
            </a:r>
            <a:r>
              <a:rPr sz="1069" spc="5" dirty="0">
                <a:latin typeface="Book Antiqua"/>
                <a:cs typeface="Book Antiqua"/>
              </a:rPr>
              <a:t>{ </a:t>
            </a:r>
            <a:r>
              <a:rPr sz="1069" dirty="0">
                <a:latin typeface="Book Antiqua"/>
                <a:cs typeface="Book Antiqua"/>
              </a:rPr>
              <a:t>...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catch( </a:t>
            </a:r>
            <a:r>
              <a:rPr sz="1069" spc="10" dirty="0">
                <a:latin typeface="Book Antiqua"/>
                <a:cs typeface="Book Antiqua"/>
              </a:rPr>
              <a:t>ErrorY) </a:t>
            </a:r>
            <a:r>
              <a:rPr sz="1069" spc="5" dirty="0">
                <a:latin typeface="Book Antiqua"/>
                <a:cs typeface="Book Antiqua"/>
              </a:rPr>
              <a:t>{ </a:t>
            </a:r>
            <a:r>
              <a:rPr sz="1069" dirty="0">
                <a:latin typeface="Book Antiqua"/>
                <a:cs typeface="Book Antiqua"/>
              </a:rPr>
              <a:t>...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 marR="2873133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catch( </a:t>
            </a:r>
            <a:r>
              <a:rPr sz="1069" spc="10" dirty="0">
                <a:latin typeface="Book Antiqua"/>
                <a:cs typeface="Book Antiqua"/>
              </a:rPr>
              <a:t>ErrorZ) </a:t>
            </a:r>
            <a:r>
              <a:rPr sz="1069" spc="5" dirty="0">
                <a:latin typeface="Book Antiqua"/>
                <a:cs typeface="Book Antiqua"/>
              </a:rPr>
              <a:t>{ </a:t>
            </a:r>
            <a:r>
              <a:rPr sz="1069" dirty="0">
                <a:latin typeface="Book Antiqua"/>
                <a:cs typeface="Book Antiqua"/>
              </a:rPr>
              <a:t>... </a:t>
            </a:r>
            <a:r>
              <a:rPr sz="1069" spc="5" dirty="0">
                <a:latin typeface="Book Antiqua"/>
                <a:cs typeface="Book Antiqua"/>
              </a:rPr>
              <a:t>} 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5478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2"/>
            <a:ext cx="2853443" cy="486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No.44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Previous Lecture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 Exception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1835150"/>
            <a:ext cx="4951853" cy="423744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DivideByZero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DivideByZero()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int Quotient(int a, int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b){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if(b </a:t>
            </a:r>
            <a:r>
              <a:rPr sz="1069" spc="15" dirty="0">
                <a:latin typeface="Book Antiqua"/>
                <a:cs typeface="Book Antiqua"/>
              </a:rPr>
              <a:t>==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0){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throw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DivideByZero();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 a </a:t>
            </a:r>
            <a:r>
              <a:rPr sz="1069" spc="15" dirty="0">
                <a:latin typeface="Book Antiqua"/>
                <a:cs typeface="Book Antiqua"/>
              </a:rPr>
              <a:t>/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b;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 marR="3813352">
              <a:lnSpc>
                <a:spcPct val="212699"/>
              </a:lnSpc>
            </a:pPr>
            <a:r>
              <a:rPr sz="1069" spc="10" dirty="0">
                <a:latin typeface="Book Antiqua"/>
                <a:cs typeface="Book Antiqua"/>
              </a:rPr>
              <a:t>//main Function  int main()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  <a:tabLst>
                <a:tab pos="1314332" algn="l"/>
              </a:tabLst>
            </a:pPr>
            <a:r>
              <a:rPr sz="1069" spc="5" dirty="0">
                <a:latin typeface="Book Antiqua"/>
                <a:cs typeface="Book Antiqua"/>
              </a:rPr>
              <a:t>try{	</a:t>
            </a: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quot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Quotient(a,b);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catch(DivideByZero)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322625"/>
            <a:ext cx="4851224" cy="286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Now, 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what happens actually to local variables in try block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an 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thrown, this concept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stack </a:t>
            </a:r>
            <a:r>
              <a:rPr sz="972" spc="15" dirty="0">
                <a:latin typeface="Book Antiqua"/>
                <a:cs typeface="Book Antiqua"/>
              </a:rPr>
              <a:t>unwinding which </a:t>
            </a:r>
            <a:r>
              <a:rPr sz="972" spc="10" dirty="0">
                <a:latin typeface="Book Antiqua"/>
                <a:cs typeface="Book Antiqua"/>
              </a:rPr>
              <a:t>tells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0" dirty="0">
                <a:latin typeface="Book Antiqua"/>
                <a:cs typeface="Book Antiqua"/>
              </a:rPr>
              <a:t>try 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catch</a:t>
            </a:r>
            <a:endParaRPr sz="972">
              <a:latin typeface="Book Antiqua"/>
              <a:cs typeface="Book Antiqua"/>
            </a:endParaRPr>
          </a:p>
          <a:p>
            <a:pPr marL="12347" marR="6791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blocks </a:t>
            </a:r>
            <a:r>
              <a:rPr sz="972" spc="15" dirty="0">
                <a:latin typeface="Book Antiqua"/>
                <a:cs typeface="Book Antiqua"/>
              </a:rPr>
              <a:t>are un winded </a:t>
            </a:r>
            <a:r>
              <a:rPr sz="972" spc="10" dirty="0">
                <a:latin typeface="Book Antiqua"/>
                <a:cs typeface="Book Antiqua"/>
              </a:rPr>
              <a:t>(executed )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nested function </a:t>
            </a:r>
            <a:r>
              <a:rPr sz="972" spc="5" dirty="0">
                <a:latin typeface="Book Antiqua"/>
                <a:cs typeface="Book Antiqua"/>
              </a:rPr>
              <a:t>calls </a:t>
            </a:r>
            <a:r>
              <a:rPr sz="972" spc="10" dirty="0">
                <a:latin typeface="Book Antiqua"/>
                <a:cs typeface="Book Antiqua"/>
              </a:rPr>
              <a:t>involving try  </a:t>
            </a:r>
            <a:r>
              <a:rPr sz="972" spc="15" dirty="0">
                <a:latin typeface="Book Antiqua"/>
                <a:cs typeface="Book Antiqua"/>
              </a:rPr>
              <a:t>catch blocks or </a:t>
            </a:r>
            <a:r>
              <a:rPr sz="972" spc="10" dirty="0">
                <a:latin typeface="Book Antiqua"/>
                <a:cs typeface="Book Antiqua"/>
              </a:rPr>
              <a:t>nested try catch </a:t>
            </a:r>
            <a:r>
              <a:rPr sz="972" spc="15" dirty="0">
                <a:latin typeface="Book Antiqua"/>
                <a:cs typeface="Book Antiqua"/>
              </a:rPr>
              <a:t>blocks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themselves.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44.1.</a:t>
            </a:r>
            <a:r>
              <a:rPr sz="972" b="1" spc="15" dirty="0">
                <a:latin typeface="Book Antiqua"/>
                <a:cs typeface="Book Antiqua"/>
              </a:rPr>
              <a:t>Stack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Unwinding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54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The flow </a:t>
            </a:r>
            <a:r>
              <a:rPr sz="972" spc="10" dirty="0">
                <a:latin typeface="Book Antiqua"/>
                <a:cs typeface="Book Antiqua"/>
              </a:rPr>
              <a:t>control ( </a:t>
            </a:r>
            <a:r>
              <a:rPr sz="972" spc="15" dirty="0">
                <a:latin typeface="Book Antiqua"/>
                <a:cs typeface="Book Antiqua"/>
              </a:rPr>
              <a:t>the order in which code </a:t>
            </a:r>
            <a:r>
              <a:rPr sz="972" spc="10" dirty="0">
                <a:latin typeface="Book Antiqua"/>
                <a:cs typeface="Book Antiqua"/>
              </a:rPr>
              <a:t>statements </a:t>
            </a:r>
            <a:r>
              <a:rPr sz="972" spc="15" dirty="0">
                <a:latin typeface="Book Antiqua"/>
                <a:cs typeface="Book Antiqua"/>
              </a:rPr>
              <a:t>and function </a:t>
            </a:r>
            <a:r>
              <a:rPr sz="972" spc="10" dirty="0">
                <a:latin typeface="Book Antiqua"/>
                <a:cs typeface="Book Antiqua"/>
              </a:rPr>
              <a:t>calls </a:t>
            </a:r>
            <a:r>
              <a:rPr sz="972" spc="15" dirty="0">
                <a:latin typeface="Book Antiqua"/>
                <a:cs typeface="Book Antiqua"/>
              </a:rPr>
              <a:t>are made) </a:t>
            </a:r>
            <a:r>
              <a:rPr sz="972" spc="10" dirty="0">
                <a:latin typeface="Book Antiqua"/>
                <a:cs typeface="Book Antiqua"/>
              </a:rPr>
              <a:t>as 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result of throw statement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referred as “stack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unwinding”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Unwinding can </a:t>
            </a:r>
            <a:r>
              <a:rPr sz="972" spc="10" dirty="0">
                <a:latin typeface="Book Antiqua"/>
                <a:cs typeface="Book Antiqua"/>
              </a:rPr>
              <a:t>take place </a:t>
            </a:r>
            <a:r>
              <a:rPr sz="972" spc="15" dirty="0">
                <a:latin typeface="Book Antiqua"/>
                <a:cs typeface="Book Antiqua"/>
              </a:rPr>
              <a:t>in the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  <a:p>
            <a:pPr marL="221009" marR="4939" indent="-209281">
              <a:lnSpc>
                <a:spcPct val="106500"/>
              </a:lnSpc>
              <a:spcBef>
                <a:spcPts val="10"/>
              </a:spcBef>
            </a:pPr>
            <a:r>
              <a:rPr sz="972" spc="5" dirty="0">
                <a:latin typeface="Book Antiqua"/>
                <a:cs typeface="Book Antiqua"/>
              </a:rPr>
              <a:t>1. </a:t>
            </a: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nested try catch blocks (one try catch block into other try catch  block), for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try</a:t>
            </a:r>
            <a:r>
              <a:rPr sz="972" b="1" spc="-8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26051">
              <a:spcBef>
                <a:spcPts val="44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try</a:t>
            </a:r>
            <a:r>
              <a:rPr sz="972" b="1" spc="-87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130980">
              <a:spcBef>
                <a:spcPts val="5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}  catch(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Exception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e) </a:t>
            </a:r>
            <a:r>
              <a:rPr sz="972" b="1" spc="19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002572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1060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1841" cy="7226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10235" algn="ctr"/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}  catch(exception</a:t>
            </a:r>
            <a:r>
              <a:rPr sz="972" b="1" spc="-39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e){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indent="-208662" algn="just">
              <a:buAutoNum type="arabicPeriod" startAt="2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thrown </a:t>
            </a:r>
            <a:r>
              <a:rPr sz="972" spc="10" dirty="0">
                <a:latin typeface="Book Antiqua"/>
                <a:cs typeface="Book Antiqua"/>
              </a:rPr>
              <a:t>from nested functions having try catch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blocks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  <a:buFont typeface="Book Antiqua"/>
              <a:buAutoNum type="arabicPeriod" startAt="2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void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function1()</a:t>
            </a:r>
            <a:r>
              <a:rPr sz="972" b="1" spc="-44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throw</a:t>
            </a:r>
            <a:r>
              <a:rPr sz="972" b="1" spc="-44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void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function2()</a:t>
            </a:r>
            <a:r>
              <a:rPr sz="972" b="1" spc="-44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function1();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int main()</a:t>
            </a:r>
            <a:r>
              <a:rPr sz="972" b="1" spc="-63" dirty="0">
                <a:solidFill>
                  <a:srgbClr val="999999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39"/>
              </a:spcBef>
            </a:pPr>
            <a:r>
              <a:rPr sz="972" b="1" spc="5" dirty="0">
                <a:solidFill>
                  <a:srgbClr val="999999"/>
                </a:solidFill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function2();</a:t>
            </a:r>
            <a:endParaRPr sz="972">
              <a:latin typeface="Book Antiqua"/>
              <a:cs typeface="Book Antiqua"/>
            </a:endParaRPr>
          </a:p>
          <a:p>
            <a:pPr marL="848235" marR="2758306">
              <a:lnSpc>
                <a:spcPct val="104000"/>
              </a:lnSpc>
            </a:pP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} catch( </a:t>
            </a:r>
            <a:r>
              <a:rPr sz="972" b="1" spc="15" dirty="0">
                <a:solidFill>
                  <a:srgbClr val="999999"/>
                </a:solidFill>
                <a:latin typeface="Book Antiqua"/>
                <a:cs typeface="Book Antiqua"/>
              </a:rPr>
              <a:t>Exception </a:t>
            </a: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) {</a:t>
            </a:r>
            <a:r>
              <a:rPr sz="972" b="1" spc="-83" dirty="0">
                <a:solidFill>
                  <a:srgbClr val="999999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}  return</a:t>
            </a:r>
            <a:r>
              <a:rPr sz="972" b="1" spc="-68" dirty="0">
                <a:solidFill>
                  <a:srgbClr val="999999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solidFill>
                  <a:srgbClr val="999999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unwinding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more complex </a:t>
            </a:r>
            <a:r>
              <a:rPr sz="972" spc="10" dirty="0">
                <a:latin typeface="Book Antiqua"/>
                <a:cs typeface="Book Antiqua"/>
              </a:rPr>
              <a:t>than simple nested function calls (or recursive  function calls) as in case of nested try catch block, exception can </a:t>
            </a:r>
            <a:r>
              <a:rPr sz="972" spc="15" dirty="0">
                <a:latin typeface="Book Antiqua"/>
                <a:cs typeface="Book Antiqua"/>
              </a:rPr>
              <a:t>be thrown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any  </a:t>
            </a:r>
            <a:r>
              <a:rPr sz="972" spc="10" dirty="0">
                <a:latin typeface="Book Antiqua"/>
                <a:cs typeface="Book Antiqua"/>
              </a:rPr>
              <a:t>try block, so transfer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control to </a:t>
            </a: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handler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complex, </a:t>
            </a:r>
            <a:r>
              <a:rPr sz="972" spc="15" dirty="0">
                <a:latin typeface="Book Antiqua"/>
                <a:cs typeface="Book Antiqua"/>
              </a:rPr>
              <a:t>we see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detail,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First note these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points,</a:t>
            </a:r>
            <a:endParaRPr sz="972">
              <a:latin typeface="Book Antiqua"/>
              <a:cs typeface="Book Antiqua"/>
            </a:endParaRPr>
          </a:p>
          <a:p>
            <a:pPr marL="429673" marR="6173" lvl="1" indent="-208662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All the local objects 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executing block are destroyed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an exception is  </a:t>
            </a:r>
            <a:r>
              <a:rPr sz="972" spc="15" dirty="0">
                <a:latin typeface="Book Antiqua"/>
                <a:cs typeface="Book Antiqua"/>
              </a:rPr>
              <a:t>thrown</a:t>
            </a:r>
            <a:endParaRPr sz="972">
              <a:latin typeface="Book Antiqua"/>
              <a:cs typeface="Book Antiqua"/>
            </a:endParaRPr>
          </a:p>
          <a:p>
            <a:pPr marL="429673" lvl="1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Dynamically </a:t>
            </a:r>
            <a:r>
              <a:rPr sz="972" spc="10" dirty="0">
                <a:latin typeface="Book Antiqua"/>
                <a:cs typeface="Book Antiqua"/>
              </a:rPr>
              <a:t>allocated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destroyed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automatically</a:t>
            </a:r>
            <a:endParaRPr sz="972">
              <a:latin typeface="Book Antiqua"/>
              <a:cs typeface="Book Antiqua"/>
            </a:endParaRPr>
          </a:p>
          <a:p>
            <a:pPr marL="429673" marR="4939" lvl="1" indent="-208662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If no catch handler catches the exception the function terminate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called,  which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default calls function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abort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Nested Functions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example below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two </a:t>
            </a:r>
            <a:r>
              <a:rPr sz="972" spc="10" dirty="0">
                <a:latin typeface="Book Antiqua"/>
                <a:cs typeface="Book Antiqua"/>
              </a:rPr>
              <a:t>functions function1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function2, function2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calling function1, in function1 </a:t>
            </a:r>
            <a:r>
              <a:rPr sz="972" spc="15" dirty="0">
                <a:latin typeface="Book Antiqua"/>
                <a:cs typeface="Book Antiqua"/>
              </a:rPr>
              <a:t>we have added </a:t>
            </a:r>
            <a:r>
              <a:rPr sz="972" spc="10" dirty="0">
                <a:latin typeface="Book Antiqua"/>
                <a:cs typeface="Book Antiqua"/>
              </a:rPr>
              <a:t>exception throwing code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is  </a:t>
            </a:r>
            <a:r>
              <a:rPr sz="972" spc="10" dirty="0">
                <a:latin typeface="Book Antiqua"/>
                <a:cs typeface="Book Antiqua"/>
              </a:rPr>
              <a:t>necessary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function1 in try catch blocks otherwise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generated  an </a:t>
            </a:r>
            <a:r>
              <a:rPr sz="972" spc="5" dirty="0">
                <a:latin typeface="Book Antiqua"/>
                <a:cs typeface="Book Antiqua"/>
              </a:rPr>
              <a:t>error,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calling function2 in main,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note that function2 ifself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calling  function1 that needs try catch block so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to call function2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try catch </a:t>
            </a:r>
            <a:r>
              <a:rPr sz="972" spc="5" dirty="0">
                <a:latin typeface="Book Antiqua"/>
                <a:cs typeface="Book Antiqua"/>
              </a:rPr>
              <a:t>block,  </a:t>
            </a:r>
            <a:r>
              <a:rPr sz="972" spc="10" dirty="0">
                <a:latin typeface="Book Antiqua"/>
                <a:cs typeface="Book Antiqua"/>
              </a:rPr>
              <a:t>(otherwise compiler will generate an </a:t>
            </a:r>
            <a:r>
              <a:rPr sz="972" spc="5" dirty="0">
                <a:latin typeface="Book Antiqua"/>
                <a:cs typeface="Book Antiqua"/>
              </a:rPr>
              <a:t>error), </a:t>
            </a: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function1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generates an  exception stack </a:t>
            </a:r>
            <a:r>
              <a:rPr sz="972" spc="15" dirty="0">
                <a:latin typeface="Book Antiqua"/>
                <a:cs typeface="Book Antiqua"/>
              </a:rPr>
              <a:t>unwinding </a:t>
            </a:r>
            <a:r>
              <a:rPr sz="972" spc="10" dirty="0">
                <a:latin typeface="Book Antiqua"/>
                <a:cs typeface="Book Antiqua"/>
              </a:rPr>
              <a:t>takes place control will be returned to function2 </a:t>
            </a:r>
            <a:r>
              <a:rPr sz="972" spc="15" dirty="0">
                <a:latin typeface="Book Antiqua"/>
                <a:cs typeface="Book Antiqua"/>
              </a:rPr>
              <a:t>which  </a:t>
            </a:r>
            <a:r>
              <a:rPr sz="972" spc="10" dirty="0">
                <a:latin typeface="Book Antiqua"/>
                <a:cs typeface="Book Antiqua"/>
              </a:rPr>
              <a:t>will return control to </a:t>
            </a:r>
            <a:r>
              <a:rPr sz="972" spc="15" dirty="0">
                <a:latin typeface="Book Antiqua"/>
                <a:cs typeface="Book Antiqua"/>
              </a:rPr>
              <a:t>main the diagram below code </a:t>
            </a:r>
            <a:r>
              <a:rPr sz="972" spc="10" dirty="0">
                <a:latin typeface="Book Antiqua"/>
                <a:cs typeface="Book Antiqua"/>
              </a:rPr>
              <a:t>explain this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8729345"/>
            <a:ext cx="4951853" cy="64082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void function1()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void function2()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9993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2860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function1();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function2();</a:t>
            </a:r>
            <a:endParaRPr sz="972">
              <a:latin typeface="Book Antiqua"/>
              <a:cs typeface="Book Antiqua"/>
            </a:endParaRPr>
          </a:p>
          <a:p>
            <a:pPr marL="895770" marR="281448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} catch( Exception ) { }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544737"/>
            <a:ext cx="4199290" cy="8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Nested </a:t>
            </a:r>
            <a:r>
              <a:rPr sz="972" b="1" spc="10" dirty="0">
                <a:latin typeface="Book Antiqua"/>
                <a:cs typeface="Book Antiqua"/>
              </a:rPr>
              <a:t>Try catch </a:t>
            </a:r>
            <a:r>
              <a:rPr sz="972" b="1" spc="15" dirty="0">
                <a:latin typeface="Book Antiqua"/>
                <a:cs typeface="Book Antiqua"/>
              </a:rPr>
              <a:t>blocks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282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unwinding </a:t>
            </a:r>
            <a:r>
              <a:rPr sz="972" spc="10" dirty="0">
                <a:latin typeface="Book Antiqua"/>
                <a:cs typeface="Book Antiqua"/>
              </a:rPr>
              <a:t>is also </a:t>
            </a:r>
            <a:r>
              <a:rPr sz="972" spc="15" dirty="0">
                <a:latin typeface="Book Antiqua"/>
                <a:cs typeface="Book Antiqua"/>
              </a:rPr>
              <a:t>performed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have nested </a:t>
            </a:r>
            <a:r>
              <a:rPr sz="972" spc="10" dirty="0">
                <a:latin typeface="Book Antiqua"/>
                <a:cs typeface="Book Antiqua"/>
              </a:rPr>
              <a:t>try catch blocks,  </a:t>
            </a:r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6512772"/>
            <a:ext cx="4951853" cy="177805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try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try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003189" algn="ctr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catch( float ) {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catch( int )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922316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602466"/>
            <a:ext cx="4850606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When an </a:t>
            </a:r>
            <a:r>
              <a:rPr sz="972" spc="10" dirty="0">
                <a:latin typeface="Book Antiqua"/>
                <a:cs typeface="Book Antiqua"/>
              </a:rPr>
              <a:t>exception will be </a:t>
            </a:r>
            <a:r>
              <a:rPr sz="972" spc="15" dirty="0">
                <a:latin typeface="Book Antiqua"/>
                <a:cs typeface="Book Antiqua"/>
              </a:rPr>
              <a:t>thrown from a </a:t>
            </a:r>
            <a:r>
              <a:rPr sz="972" spc="10" dirty="0">
                <a:latin typeface="Book Antiqua"/>
                <a:cs typeface="Book Antiqua"/>
              </a:rPr>
              <a:t>try block control will </a:t>
            </a:r>
            <a:r>
              <a:rPr sz="972" spc="15" dirty="0">
                <a:latin typeface="Book Antiqua"/>
                <a:cs typeface="Book Antiqua"/>
              </a:rPr>
              <a:t>go </a:t>
            </a:r>
            <a:r>
              <a:rPr sz="972" spc="10" dirty="0">
                <a:latin typeface="Book Antiqua"/>
                <a:cs typeface="Book Antiqua"/>
              </a:rPr>
              <a:t>to catch block of  that try block </a:t>
            </a:r>
            <a:r>
              <a:rPr sz="972" spc="5" dirty="0">
                <a:latin typeface="Book Antiqua"/>
                <a:cs typeface="Book Antiqua"/>
              </a:rPr>
              <a:t>if it 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appropriate catch </a:t>
            </a:r>
            <a:r>
              <a:rPr sz="972" spc="10" dirty="0">
                <a:latin typeface="Book Antiqua"/>
                <a:cs typeface="Book Antiqua"/>
              </a:rPr>
              <a:t>block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control will </a:t>
            </a:r>
            <a:r>
              <a:rPr sz="972" spc="15" dirty="0">
                <a:latin typeface="Book Antiqua"/>
                <a:cs typeface="Book Antiqua"/>
              </a:rPr>
              <a:t>go </a:t>
            </a:r>
            <a:r>
              <a:rPr sz="972" spc="10" dirty="0">
                <a:latin typeface="Book Antiqua"/>
                <a:cs typeface="Book Antiqua"/>
              </a:rPr>
              <a:t>to ctach blocks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other try </a:t>
            </a:r>
            <a:r>
              <a:rPr sz="972" spc="15" dirty="0">
                <a:latin typeface="Book Antiqua"/>
                <a:cs typeface="Book Antiqua"/>
              </a:rPr>
              <a:t>blocks above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one by one, Stack Unwinding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occur in following order 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above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03892" y="3227916"/>
          <a:ext cx="1021733" cy="882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function1()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function2()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main()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615883" y="4139883"/>
            <a:ext cx="1022350" cy="294481"/>
          </a:xfrm>
          <a:custGeom>
            <a:avLst/>
            <a:gdLst/>
            <a:ahLst/>
            <a:cxnLst/>
            <a:rect l="l" t="t" r="r" b="b"/>
            <a:pathLst>
              <a:path w="1051560" h="302895">
                <a:moveTo>
                  <a:pt x="1051560" y="0"/>
                </a:moveTo>
                <a:lnTo>
                  <a:pt x="0" y="0"/>
                </a:lnTo>
                <a:lnTo>
                  <a:pt x="0" y="302513"/>
                </a:lnTo>
                <a:lnTo>
                  <a:pt x="1051560" y="302513"/>
                </a:lnTo>
                <a:lnTo>
                  <a:pt x="10515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615883" y="4433993"/>
            <a:ext cx="1022350" cy="294481"/>
          </a:xfrm>
          <a:custGeom>
            <a:avLst/>
            <a:gdLst/>
            <a:ahLst/>
            <a:cxnLst/>
            <a:rect l="l" t="t" r="r" b="b"/>
            <a:pathLst>
              <a:path w="1051560" h="302895">
                <a:moveTo>
                  <a:pt x="1051560" y="0"/>
                </a:moveTo>
                <a:lnTo>
                  <a:pt x="0" y="0"/>
                </a:lnTo>
                <a:lnTo>
                  <a:pt x="0" y="302513"/>
                </a:lnTo>
                <a:lnTo>
                  <a:pt x="1051560" y="302513"/>
                </a:lnTo>
                <a:lnTo>
                  <a:pt x="10515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784299" y="4183098"/>
            <a:ext cx="684653" cy="44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72" b="1" spc="10" dirty="0">
                <a:latin typeface="Arial"/>
                <a:cs typeface="Arial"/>
              </a:rPr>
              <a:t>function2()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617" algn="ctr"/>
            <a:r>
              <a:rPr sz="972" b="1" spc="10" dirty="0">
                <a:latin typeface="Arial"/>
                <a:cs typeface="Arial"/>
              </a:rPr>
              <a:t>main()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8248" y="4816264"/>
            <a:ext cx="1021733" cy="175151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300648">
              <a:spcBef>
                <a:spcPts val="198"/>
              </a:spcBef>
            </a:pPr>
            <a:r>
              <a:rPr sz="972" b="1" spc="15" dirty="0">
                <a:latin typeface="Arial"/>
                <a:cs typeface="Arial"/>
              </a:rPr>
              <a:t>main()</a:t>
            </a:r>
            <a:endParaRPr sz="97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8269" y="4316201"/>
            <a:ext cx="450674" cy="440796"/>
          </a:xfrm>
          <a:custGeom>
            <a:avLst/>
            <a:gdLst/>
            <a:ahLst/>
            <a:cxnLst/>
            <a:rect l="l" t="t" r="r" b="b"/>
            <a:pathLst>
              <a:path w="463550" h="453389">
                <a:moveTo>
                  <a:pt x="332994" y="453389"/>
                </a:moveTo>
                <a:lnTo>
                  <a:pt x="463296" y="317753"/>
                </a:lnTo>
                <a:lnTo>
                  <a:pt x="400812" y="317753"/>
                </a:lnTo>
                <a:lnTo>
                  <a:pt x="400812" y="260603"/>
                </a:lnTo>
                <a:lnTo>
                  <a:pt x="396799" y="208057"/>
                </a:lnTo>
                <a:lnTo>
                  <a:pt x="385286" y="159127"/>
                </a:lnTo>
                <a:lnTo>
                  <a:pt x="367057" y="114858"/>
                </a:lnTo>
                <a:lnTo>
                  <a:pt x="342900" y="76295"/>
                </a:lnTo>
                <a:lnTo>
                  <a:pt x="313598" y="44483"/>
                </a:lnTo>
                <a:lnTo>
                  <a:pt x="279939" y="20466"/>
                </a:lnTo>
                <a:lnTo>
                  <a:pt x="242708" y="5290"/>
                </a:lnTo>
                <a:lnTo>
                  <a:pt x="202692" y="0"/>
                </a:lnTo>
                <a:lnTo>
                  <a:pt x="0" y="0"/>
                </a:lnTo>
                <a:lnTo>
                  <a:pt x="0" y="135636"/>
                </a:lnTo>
                <a:lnTo>
                  <a:pt x="202692" y="135636"/>
                </a:lnTo>
                <a:lnTo>
                  <a:pt x="226921" y="145518"/>
                </a:lnTo>
                <a:lnTo>
                  <a:pt x="246792" y="172402"/>
                </a:lnTo>
                <a:lnTo>
                  <a:pt x="260234" y="212145"/>
                </a:lnTo>
                <a:lnTo>
                  <a:pt x="265175" y="260603"/>
                </a:lnTo>
                <a:lnTo>
                  <a:pt x="265175" y="317753"/>
                </a:lnTo>
                <a:lnTo>
                  <a:pt x="202692" y="317753"/>
                </a:lnTo>
                <a:lnTo>
                  <a:pt x="332994" y="453389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796646" y="3610187"/>
            <a:ext cx="450674" cy="440796"/>
          </a:xfrm>
          <a:custGeom>
            <a:avLst/>
            <a:gdLst/>
            <a:ahLst/>
            <a:cxnLst/>
            <a:rect l="l" t="t" r="r" b="b"/>
            <a:pathLst>
              <a:path w="463550" h="453389">
                <a:moveTo>
                  <a:pt x="332994" y="453389"/>
                </a:moveTo>
                <a:lnTo>
                  <a:pt x="463296" y="317753"/>
                </a:lnTo>
                <a:lnTo>
                  <a:pt x="400812" y="317753"/>
                </a:lnTo>
                <a:lnTo>
                  <a:pt x="400812" y="261366"/>
                </a:lnTo>
                <a:lnTo>
                  <a:pt x="396768" y="208786"/>
                </a:lnTo>
                <a:lnTo>
                  <a:pt x="385179" y="159769"/>
                </a:lnTo>
                <a:lnTo>
                  <a:pt x="366856" y="115379"/>
                </a:lnTo>
                <a:lnTo>
                  <a:pt x="342614" y="76676"/>
                </a:lnTo>
                <a:lnTo>
                  <a:pt x="313263" y="44724"/>
                </a:lnTo>
                <a:lnTo>
                  <a:pt x="279618" y="20585"/>
                </a:lnTo>
                <a:lnTo>
                  <a:pt x="242490" y="5323"/>
                </a:lnTo>
                <a:lnTo>
                  <a:pt x="202692" y="0"/>
                </a:lnTo>
                <a:lnTo>
                  <a:pt x="0" y="0"/>
                </a:lnTo>
                <a:lnTo>
                  <a:pt x="0" y="136398"/>
                </a:lnTo>
                <a:lnTo>
                  <a:pt x="202692" y="136398"/>
                </a:lnTo>
                <a:lnTo>
                  <a:pt x="226921" y="146173"/>
                </a:lnTo>
                <a:lnTo>
                  <a:pt x="246792" y="172878"/>
                </a:lnTo>
                <a:lnTo>
                  <a:pt x="260234" y="212586"/>
                </a:lnTo>
                <a:lnTo>
                  <a:pt x="265175" y="261366"/>
                </a:lnTo>
                <a:lnTo>
                  <a:pt x="265175" y="317753"/>
                </a:lnTo>
                <a:lnTo>
                  <a:pt x="202692" y="317753"/>
                </a:lnTo>
                <a:lnTo>
                  <a:pt x="332994" y="453389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9224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9229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1665870"/>
            <a:ext cx="4951853" cy="143597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first integer: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  <a:p>
            <a:pPr marL="59265" marR="3379357">
              <a:lnSpc>
                <a:spcPct val="214200"/>
              </a:lnSpc>
            </a:pP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the second </a:t>
            </a:r>
            <a:r>
              <a:rPr sz="972" spc="10" dirty="0">
                <a:latin typeface="Book Antiqua"/>
                <a:cs typeface="Book Antiqua"/>
              </a:rPr>
              <a:t>integer: </a:t>
            </a:r>
            <a:r>
              <a:rPr sz="972" spc="15" dirty="0">
                <a:latin typeface="Book Antiqua"/>
                <a:cs typeface="Book Antiqua"/>
              </a:rPr>
              <a:t>4  Current </a:t>
            </a:r>
            <a:r>
              <a:rPr sz="972" spc="10" dirty="0">
                <a:latin typeface="Book Antiqua"/>
                <a:cs typeface="Book Antiqua"/>
              </a:rPr>
              <a:t>capacity of iv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4  Current </a:t>
            </a:r>
            <a:r>
              <a:rPr sz="972" spc="10" dirty="0">
                <a:latin typeface="Book Antiqua"/>
                <a:cs typeface="Book Antiqua"/>
              </a:rPr>
              <a:t>size of iv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4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5" dirty="0">
                <a:latin typeface="Book Antiqua"/>
                <a:cs typeface="Book Antiqua"/>
              </a:rPr>
              <a:t>Do you want </a:t>
            </a:r>
            <a:r>
              <a:rPr sz="972" spc="10" dirty="0">
                <a:latin typeface="Book Antiqua"/>
                <a:cs typeface="Book Antiqua"/>
              </a:rPr>
              <a:t>to continue?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3417817"/>
            <a:ext cx="9229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3736498"/>
            <a:ext cx="4951853" cy="143744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7"/>
              </a:lnSpc>
            </a:pP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first integer: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5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the second </a:t>
            </a:r>
            <a:r>
              <a:rPr sz="972" spc="10" dirty="0">
                <a:latin typeface="Book Antiqua"/>
                <a:cs typeface="Book Antiqua"/>
              </a:rPr>
              <a:t>integer: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6</a:t>
            </a:r>
            <a:endParaRPr sz="972">
              <a:latin typeface="Book Antiqua"/>
              <a:cs typeface="Book Antiqua"/>
            </a:endParaRPr>
          </a:p>
          <a:p>
            <a:pPr marL="59265" marR="3441710">
              <a:lnSpc>
                <a:spcPct val="214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Current </a:t>
            </a:r>
            <a:r>
              <a:rPr sz="972" spc="10" dirty="0">
                <a:latin typeface="Book Antiqua"/>
                <a:cs typeface="Book Antiqua"/>
              </a:rPr>
              <a:t>capacity of iv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8  Current </a:t>
            </a:r>
            <a:r>
              <a:rPr sz="972" spc="10" dirty="0">
                <a:latin typeface="Book Antiqua"/>
                <a:cs typeface="Book Antiqua"/>
              </a:rPr>
              <a:t>size of iv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6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5" dirty="0">
                <a:latin typeface="Book Antiqua"/>
                <a:cs typeface="Book Antiqua"/>
              </a:rPr>
              <a:t>Do you want </a:t>
            </a:r>
            <a:r>
              <a:rPr sz="972" spc="10" dirty="0">
                <a:latin typeface="Book Antiqua"/>
                <a:cs typeface="Book Antiqua"/>
              </a:rPr>
              <a:t>to continue?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5489187"/>
            <a:ext cx="131991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Deque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099" y="5967148"/>
            <a:ext cx="4951853" cy="160107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&lt;deque&gt;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288607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std::deque&lt;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5" dirty="0">
                <a:latin typeface="Book Antiqua"/>
                <a:cs typeface="Book Antiqua"/>
              </a:rPr>
              <a:t>dq;  </a:t>
            </a:r>
            <a:r>
              <a:rPr sz="972" spc="10" dirty="0">
                <a:latin typeface="Book Antiqua"/>
                <a:cs typeface="Book Antiqua"/>
              </a:rPr>
              <a:t>dq.push_front( </a:t>
            </a:r>
            <a:r>
              <a:rPr sz="972" spc="15" dirty="0">
                <a:latin typeface="Book Antiqua"/>
                <a:cs typeface="Book Antiqua"/>
              </a:rPr>
              <a:t>3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dq.push_back( </a:t>
            </a:r>
            <a:r>
              <a:rPr sz="972" spc="15" dirty="0">
                <a:latin typeface="Book Antiqua"/>
                <a:cs typeface="Book Antiqua"/>
              </a:rPr>
              <a:t>5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3594811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dq.pop_front();  dq.pop_back()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7878374"/>
            <a:ext cx="114890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099" y="8196686"/>
            <a:ext cx="4951853" cy="111742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59265" marR="402139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#include &lt;list&gt;  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std::list&lt; </a:t>
            </a:r>
            <a:r>
              <a:rPr sz="972" spc="5" dirty="0">
                <a:latin typeface="Book Antiqua"/>
                <a:cs typeface="Book Antiqua"/>
              </a:rPr>
              <a:t>float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_list;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_list.push_back( 7.8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-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_list.push_back( 8.9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-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std::list&lt; </a:t>
            </a:r>
            <a:r>
              <a:rPr sz="972" spc="5" dirty="0">
                <a:latin typeface="Book Antiqua"/>
                <a:cs typeface="Book Antiqua"/>
              </a:rPr>
              <a:t>float &gt;::iterator it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_list.begin();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3266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506466"/>
            <a:ext cx="4851224" cy="7886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 indent="-209281">
              <a:buFont typeface="Segoe UI Symbol"/>
              <a:buChar char="➢"/>
              <a:tabLst>
                <a:tab pos="848852" algn="l"/>
              </a:tabLst>
            </a:pPr>
            <a:r>
              <a:rPr sz="972" b="1" spc="10" dirty="0">
                <a:latin typeface="Book Antiqua"/>
                <a:cs typeface="Book Antiqua"/>
              </a:rPr>
              <a:t>If exception is </a:t>
            </a:r>
            <a:r>
              <a:rPr sz="972" b="1" spc="15" dirty="0">
                <a:latin typeface="Book Antiqua"/>
                <a:cs typeface="Book Antiqua"/>
              </a:rPr>
              <a:t>thrown from </a:t>
            </a:r>
            <a:r>
              <a:rPr sz="972" b="1" spc="10" dirty="0">
                <a:latin typeface="Book Antiqua"/>
                <a:cs typeface="Book Antiqua"/>
              </a:rPr>
              <a:t>innermost try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block,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marR="5556" indent="-209281" algn="just">
              <a:lnSpc>
                <a:spcPct val="107500"/>
              </a:lnSpc>
              <a:buFont typeface="Symbol"/>
              <a:buChar char=""/>
              <a:tabLst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Firstly the catch handler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float </a:t>
            </a:r>
            <a:r>
              <a:rPr sz="972" spc="15" dirty="0">
                <a:latin typeface="Book Antiqua"/>
                <a:cs typeface="Book Antiqua"/>
              </a:rPr>
              <a:t>parameter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tried (innermost), this  catch </a:t>
            </a:r>
            <a:r>
              <a:rPr sz="972" spc="15" dirty="0">
                <a:latin typeface="Book Antiqua"/>
                <a:cs typeface="Book Antiqua"/>
              </a:rPr>
              <a:t>handler </a:t>
            </a:r>
            <a:r>
              <a:rPr sz="972" spc="10" dirty="0">
                <a:latin typeface="Book Antiqua"/>
                <a:cs typeface="Book Antiqua"/>
              </a:rPr>
              <a:t>will not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executed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24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– no </a:t>
            </a:r>
            <a:r>
              <a:rPr sz="972" spc="10" dirty="0">
                <a:latin typeface="Book Antiqua"/>
                <a:cs typeface="Book Antiqua"/>
              </a:rPr>
              <a:t>coercion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(match)</a:t>
            </a:r>
            <a:endParaRPr sz="972">
              <a:latin typeface="Book Antiqua"/>
              <a:cs typeface="Book Antiqua"/>
            </a:endParaRPr>
          </a:p>
          <a:p>
            <a:pPr marL="848235" indent="-209281">
              <a:spcBef>
                <a:spcPts val="131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Secondly the catch handler with int parameter </a:t>
            </a:r>
            <a:r>
              <a:rPr sz="972" spc="5" dirty="0">
                <a:latin typeface="Book Antiqua"/>
                <a:cs typeface="Book Antiqua"/>
              </a:rPr>
              <a:t>is tried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executed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marR="5556" indent="-209281" algn="just">
              <a:lnSpc>
                <a:spcPct val="106700"/>
              </a:lnSpc>
              <a:buFont typeface="Segoe UI Symbol"/>
              <a:buChar char="➢"/>
              <a:tabLst>
                <a:tab pos="848852" algn="l"/>
              </a:tabLst>
            </a:pPr>
            <a:r>
              <a:rPr sz="972" b="1" spc="10" dirty="0">
                <a:latin typeface="Book Antiqua"/>
                <a:cs typeface="Book Antiqua"/>
              </a:rPr>
              <a:t>If exception is </a:t>
            </a:r>
            <a:r>
              <a:rPr sz="972" b="1" spc="15" dirty="0">
                <a:latin typeface="Book Antiqua"/>
                <a:cs typeface="Book Antiqua"/>
              </a:rPr>
              <a:t>thrown from </a:t>
            </a:r>
            <a:r>
              <a:rPr sz="972" b="1" spc="10" dirty="0">
                <a:latin typeface="Book Antiqua"/>
                <a:cs typeface="Book Antiqua"/>
              </a:rPr>
              <a:t>outer try block, then as </a:t>
            </a:r>
            <a:r>
              <a:rPr sz="972" b="1" spc="15" dirty="0">
                <a:latin typeface="Book Antiqua"/>
                <a:cs typeface="Book Antiqua"/>
              </a:rPr>
              <a:t>there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9" dirty="0">
                <a:latin typeface="Book Antiqua"/>
                <a:cs typeface="Book Antiqua"/>
              </a:rPr>
              <a:t>no </a:t>
            </a:r>
            <a:r>
              <a:rPr sz="972" b="1" spc="10" dirty="0">
                <a:latin typeface="Book Antiqua"/>
                <a:cs typeface="Book Antiqua"/>
              </a:rPr>
              <a:t>other  try </a:t>
            </a:r>
            <a:r>
              <a:rPr sz="972" b="1" spc="15" dirty="0">
                <a:latin typeface="Book Antiqua"/>
                <a:cs typeface="Book Antiqua"/>
              </a:rPr>
              <a:t>block </a:t>
            </a:r>
            <a:r>
              <a:rPr sz="972" spc="15" dirty="0">
                <a:latin typeface="Book Antiqua"/>
                <a:cs typeface="Book Antiqua"/>
              </a:rPr>
              <a:t>above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so only </a:t>
            </a:r>
            <a:r>
              <a:rPr sz="972" spc="10" dirty="0">
                <a:latin typeface="Book Antiqua"/>
                <a:cs typeface="Book Antiqua"/>
              </a:rPr>
              <a:t>this block </a:t>
            </a: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handler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matched  with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5" dirty="0">
                <a:latin typeface="Book Antiqua"/>
                <a:cs typeface="Book Antiqua"/>
              </a:rPr>
              <a:t>matches </a:t>
            </a:r>
            <a:r>
              <a:rPr sz="972" spc="10" dirty="0">
                <a:latin typeface="Book Antiqua"/>
                <a:cs typeface="Book Antiqua"/>
              </a:rPr>
              <a:t>catch block will be exectuted otherwise   default terminate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abort functions (discussed in this lecture start)  will be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Catch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6791" indent="-208662">
              <a:lnSpc>
                <a:spcPct val="106500"/>
              </a:lnSpc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modify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code in </a:t>
            </a:r>
            <a:r>
              <a:rPr sz="972" spc="10" dirty="0">
                <a:latin typeface="Book Antiqua"/>
                <a:cs typeface="Book Antiqua"/>
              </a:rPr>
              <a:t>catch handler 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exception object to carry  information about the </a:t>
            </a:r>
            <a:r>
              <a:rPr sz="972" spc="15" dirty="0">
                <a:latin typeface="Book Antiqua"/>
                <a:cs typeface="Book Antiqua"/>
              </a:rPr>
              <a:t>cause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exception object </a:t>
            </a:r>
            <a:r>
              <a:rPr sz="972" spc="15" dirty="0">
                <a:latin typeface="Book Antiqua"/>
                <a:cs typeface="Book Antiqua"/>
              </a:rPr>
              <a:t>thrown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copied to the object given in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 marL="429673" marR="4939" indent="-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pass the exception as </a:t>
            </a:r>
            <a:r>
              <a:rPr sz="972" spc="10" dirty="0">
                <a:latin typeface="Book Antiqua"/>
                <a:cs typeface="Book Antiqua"/>
              </a:rPr>
              <a:t>reference instead of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value 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catch </a:t>
            </a:r>
            <a:r>
              <a:rPr sz="972" spc="15" dirty="0">
                <a:latin typeface="Book Antiqua"/>
                <a:cs typeface="Book Antiqua"/>
              </a:rPr>
              <a:t>handler </a:t>
            </a:r>
            <a:r>
              <a:rPr sz="972" spc="10" dirty="0">
                <a:latin typeface="Book Antiqua"/>
                <a:cs typeface="Book Antiqua"/>
              </a:rPr>
              <a:t>to  avoid </a:t>
            </a:r>
            <a:r>
              <a:rPr sz="972" spc="15" dirty="0">
                <a:latin typeface="Book Antiqua"/>
                <a:cs typeface="Book Antiqua"/>
              </a:rPr>
              <a:t>problem caused by shallow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added a method </a:t>
            </a:r>
            <a:r>
              <a:rPr sz="972" spc="10" dirty="0">
                <a:latin typeface="Book Antiqua"/>
                <a:cs typeface="Book Antiqua"/>
              </a:rPr>
              <a:t>Print in our exception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that to </a:t>
            </a:r>
            <a:r>
              <a:rPr sz="972" spc="15" dirty="0">
                <a:latin typeface="Book Antiqua"/>
                <a:cs typeface="Book Antiqua"/>
              </a:rPr>
              <a:t>show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user cause of  </a:t>
            </a:r>
            <a:r>
              <a:rPr sz="972" spc="5" dirty="0">
                <a:latin typeface="Book Antiqua"/>
                <a:cs typeface="Book Antiqua"/>
              </a:rPr>
              <a:t>error,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DivideByZero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numerator;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66179" marR="43214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DivideByZero(int </a:t>
            </a:r>
            <a:r>
              <a:rPr sz="972" spc="5" dirty="0">
                <a:latin typeface="Book Antiqua"/>
                <a:cs typeface="Book Antiqua"/>
              </a:rPr>
              <a:t>i)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constructor taking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parameter (dividend)  </a:t>
            </a:r>
            <a:r>
              <a:rPr sz="972" spc="15" dirty="0">
                <a:latin typeface="Book Antiqua"/>
                <a:cs typeface="Book Antiqua"/>
              </a:rPr>
              <a:t>numerator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68"/>
              </a:spcBef>
            </a:pP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void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Print()</a:t>
            </a:r>
            <a:r>
              <a:rPr sz="972" b="1" spc="-5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const{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&lt;&lt;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endl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&lt;&lt;</a:t>
            </a:r>
            <a:r>
              <a:rPr sz="972" b="1" spc="-7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numerator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&lt;&lt; “ was divided by</a:t>
            </a:r>
            <a:r>
              <a:rPr sz="972" b="1" spc="-87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zero”;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Quotient(int </a:t>
            </a:r>
            <a:r>
              <a:rPr sz="972" spc="5" dirty="0">
                <a:latin typeface="Book Antiqua"/>
                <a:cs typeface="Book Antiqua"/>
              </a:rPr>
              <a:t>a, </a:t>
            </a:r>
            <a:r>
              <a:rPr sz="972" spc="10" dirty="0">
                <a:latin typeface="Book Antiqua"/>
                <a:cs typeface="Book Antiqua"/>
              </a:rPr>
              <a:t>int b)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if(b </a:t>
            </a:r>
            <a:r>
              <a:rPr sz="972" spc="19" dirty="0">
                <a:latin typeface="Book Antiqua"/>
                <a:cs typeface="Book Antiqua"/>
              </a:rPr>
              <a:t>==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DivideByZero(a);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return a </a:t>
            </a:r>
            <a:r>
              <a:rPr sz="972" spc="19" dirty="0">
                <a:latin typeface="Book Antiqua"/>
                <a:cs typeface="Book Antiqua"/>
              </a:rPr>
              <a:t>/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for ( </a:t>
            </a:r>
            <a:r>
              <a:rPr sz="972" spc="5" dirty="0">
                <a:latin typeface="Book Antiqua"/>
                <a:cs typeface="Book Antiqua"/>
              </a:rPr>
              <a:t>int i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0; 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10; i++ 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try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GetNumbers(a,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b);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quot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Quotient(a, b);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 catch(DivideByZero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obj)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8212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1878630" cy="1284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972" spc="5" dirty="0">
                <a:latin typeface="Book Antiqua"/>
                <a:cs typeface="Book Antiqua"/>
              </a:rPr>
              <a:t>obj.</a:t>
            </a:r>
            <a:r>
              <a:rPr sz="972" spc="24" dirty="0">
                <a:latin typeface="Book Antiqua"/>
                <a:cs typeface="Book Antiqua"/>
              </a:rPr>
              <a:t>P</a:t>
            </a:r>
            <a:r>
              <a:rPr sz="972" spc="5" dirty="0">
                <a:latin typeface="Book Antiqua"/>
                <a:cs typeface="Book Antiqua"/>
              </a:rPr>
              <a:t>rin</a:t>
            </a:r>
            <a:r>
              <a:rPr sz="972" spc="10" dirty="0">
                <a:latin typeface="Book Antiqua"/>
                <a:cs typeface="Book Antiqua"/>
              </a:rPr>
              <a:t>t</a:t>
            </a:r>
            <a:r>
              <a:rPr sz="972" spc="5" dirty="0"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R="449429" algn="r">
              <a:spcBef>
                <a:spcPts val="78"/>
              </a:spcBef>
            </a:pPr>
            <a:r>
              <a:rPr sz="972" spc="-5" dirty="0">
                <a:latin typeface="Book Antiqua"/>
                <a:cs typeface="Book Antiqua"/>
              </a:rPr>
              <a:t>i</a:t>
            </a:r>
            <a:r>
              <a:rPr sz="972" spc="10" dirty="0">
                <a:latin typeface="Book Antiqua"/>
                <a:cs typeface="Book Antiqua"/>
              </a:rPr>
              <a:t>-</a:t>
            </a:r>
            <a:r>
              <a:rPr sz="972" spc="5" dirty="0">
                <a:latin typeface="Book Antiqua"/>
                <a:cs typeface="Book Antiqua"/>
              </a:rPr>
              <a:t>-;</a:t>
            </a:r>
            <a:endParaRPr sz="972">
              <a:latin typeface="Book Antiqua"/>
              <a:cs typeface="Book Antiqua"/>
            </a:endParaRPr>
          </a:p>
          <a:p>
            <a:pPr marR="130260" algn="ctr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52042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Body of main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  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2772674"/>
            <a:ext cx="4951853" cy="144898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265" marR="3443561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Quotient of 10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10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1  </a:t>
            </a:r>
            <a:r>
              <a:rPr sz="972" spc="10" dirty="0">
                <a:latin typeface="Book Antiqua"/>
                <a:cs typeface="Book Antiqua"/>
              </a:rPr>
              <a:t>Enter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10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0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10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divided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zero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4524622"/>
            <a:ext cx="4851224" cy="2873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Catch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thrown </a:t>
            </a:r>
            <a:r>
              <a:rPr sz="972" spc="10" dirty="0">
                <a:latin typeface="Book Antiqua"/>
                <a:cs typeface="Book Antiqua"/>
              </a:rPr>
              <a:t>as exception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destroyed </a:t>
            </a: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the execution of the catch </a:t>
            </a:r>
            <a:r>
              <a:rPr sz="972" spc="15" dirty="0">
                <a:latin typeface="Book Antiqua"/>
                <a:cs typeface="Book Antiqua"/>
              </a:rPr>
              <a:t>handler  </a:t>
            </a:r>
            <a:r>
              <a:rPr sz="972" spc="10" dirty="0">
                <a:latin typeface="Book Antiqua"/>
                <a:cs typeface="Book Antiqua"/>
              </a:rPr>
              <a:t>completes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Avoiding too </a:t>
            </a:r>
            <a:r>
              <a:rPr sz="972" b="1" spc="19" dirty="0">
                <a:latin typeface="Book Antiqua"/>
                <a:cs typeface="Book Antiqua"/>
              </a:rPr>
              <a:t>many </a:t>
            </a:r>
            <a:r>
              <a:rPr sz="972" b="1" spc="15" dirty="0">
                <a:latin typeface="Book Antiqua"/>
                <a:cs typeface="Book Antiqua"/>
              </a:rPr>
              <a:t>Catch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There are two ways </a:t>
            </a:r>
            <a:r>
              <a:rPr sz="972" spc="10" dirty="0">
                <a:latin typeface="Book Antiqua"/>
                <a:cs typeface="Book Antiqua"/>
              </a:rPr>
              <a:t>to catch </a:t>
            </a:r>
            <a:r>
              <a:rPr sz="972" spc="15" dirty="0">
                <a:latin typeface="Book Antiqua"/>
                <a:cs typeface="Book Antiqua"/>
              </a:rPr>
              <a:t>more then </a:t>
            </a:r>
            <a:r>
              <a:rPr sz="972" spc="10" dirty="0">
                <a:latin typeface="Book Antiqua"/>
                <a:cs typeface="Book Antiqua"/>
              </a:rPr>
              <a:t>one object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catch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handler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Use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every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Inheritance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Exceptions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inheritance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Group </a:t>
            </a:r>
            <a:r>
              <a:rPr sz="972" spc="10" dirty="0">
                <a:latin typeface="Book Antiqua"/>
                <a:cs typeface="Book Antiqua"/>
              </a:rPr>
              <a:t>all exceptions according to </a:t>
            </a:r>
            <a:r>
              <a:rPr sz="972" spc="5" dirty="0">
                <a:latin typeface="Book Antiqua"/>
                <a:cs typeface="Book Antiqua"/>
              </a:rPr>
              <a:t>their </a:t>
            </a:r>
            <a:r>
              <a:rPr sz="972" spc="15" dirty="0">
                <a:latin typeface="Book Antiqua"/>
                <a:cs typeface="Book Antiqua"/>
              </a:rPr>
              <a:t>categories and catch single  exception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whole category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for code below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divided </a:t>
            </a:r>
            <a:r>
              <a:rPr sz="972" spc="10" dirty="0">
                <a:latin typeface="Book Antiqua"/>
                <a:cs typeface="Book Antiqua"/>
              </a:rPr>
              <a:t>the  exceptions </a:t>
            </a:r>
            <a:r>
              <a:rPr sz="972" spc="15" dirty="0">
                <a:latin typeface="Book Antiqua"/>
                <a:cs typeface="Book Antiqua"/>
              </a:rPr>
              <a:t>as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Math </a:t>
            </a:r>
            <a:r>
              <a:rPr sz="972" spc="10" dirty="0">
                <a:latin typeface="Book Antiqua"/>
                <a:cs typeface="Book Antiqua"/>
              </a:rPr>
              <a:t>exceptions </a:t>
            </a:r>
            <a:r>
              <a:rPr sz="972" spc="15" dirty="0">
                <a:latin typeface="Book Antiqua"/>
                <a:cs typeface="Book Antiqua"/>
              </a:rPr>
              <a:t>(Divide by </a:t>
            </a:r>
            <a:r>
              <a:rPr sz="972" spc="10" dirty="0">
                <a:latin typeface="Book Antiqua"/>
                <a:cs typeface="Book Antiqua"/>
              </a:rPr>
              <a:t>Zero </a:t>
            </a:r>
            <a:r>
              <a:rPr sz="972" spc="15" dirty="0">
                <a:latin typeface="Book Antiqua"/>
                <a:cs typeface="Book Antiqua"/>
              </a:rPr>
              <a:t>and IntegerOutOfRange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exception)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Input Output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exceptions(InputStreamError)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7710699"/>
            <a:ext cx="4951853" cy="16156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catch(DivideByZero){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catch(IntergerOutOfRange){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catch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(InputStreamError){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1998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1835396"/>
            <a:ext cx="158229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Example–With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2153708"/>
            <a:ext cx="4951853" cy="112838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catch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(MathError){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catch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(InputStreamError){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37" y="390726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1300" y="3904298"/>
            <a:ext cx="0" cy="805656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29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8337" y="4706620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2659" y="3904298"/>
            <a:ext cx="0" cy="805656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29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61924" y="3588950"/>
            <a:ext cx="4338197" cy="25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Catch Every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provides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special syntax that allows to </a:t>
            </a: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every object</a:t>
            </a:r>
            <a:r>
              <a:rPr sz="972" spc="15" dirty="0">
                <a:latin typeface="Book Antiqua"/>
                <a:cs typeface="Book Antiqua"/>
              </a:rPr>
              <a:t> thrown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31"/>
              </a:spcBef>
            </a:pPr>
            <a:r>
              <a:rPr sz="972" spc="10" dirty="0">
                <a:latin typeface="Book Antiqua"/>
                <a:cs typeface="Book Antiqua"/>
              </a:rPr>
              <a:t>catch ( </a:t>
            </a:r>
            <a:r>
              <a:rPr sz="972" spc="29" dirty="0">
                <a:latin typeface="Book Antiqua"/>
                <a:cs typeface="Book Antiqua"/>
              </a:rPr>
              <a:t>…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//...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Re-Throw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can catch an exception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perform partial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Re-throw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mechanism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the exception again </a:t>
            </a:r>
            <a:r>
              <a:rPr sz="972" spc="5" dirty="0">
                <a:latin typeface="Book Antiqua"/>
                <a:cs typeface="Book Antiqua"/>
              </a:rPr>
              <a:t>after </a:t>
            </a:r>
            <a:r>
              <a:rPr sz="972" spc="10" dirty="0">
                <a:latin typeface="Book Antiqua"/>
                <a:cs typeface="Book Antiqua"/>
              </a:rPr>
              <a:t>partial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94494"/>
            <a:r>
              <a:rPr sz="972" spc="10" dirty="0">
                <a:latin typeface="Book Antiqua"/>
                <a:cs typeface="Book Antiqua"/>
              </a:rPr>
              <a:t>throw; /*without any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expression*/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1301" y="6291263"/>
            <a:ext cx="4951853" cy="306943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( )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try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Function();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catch(Exception&amp;)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Function(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try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732893" marR="2199607" indent="-418561">
              <a:lnSpc>
                <a:spcPct val="106500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/*Code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might throw  </a:t>
            </a:r>
            <a:r>
              <a:rPr sz="972" spc="10" dirty="0">
                <a:latin typeface="Book Antiqua"/>
                <a:cs typeface="Book Antiqua"/>
              </a:rPr>
              <a:t>an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Exception*/</a:t>
            </a:r>
            <a:endParaRPr sz="972">
              <a:latin typeface="Book Antiqua"/>
              <a:cs typeface="Book Antiqua"/>
            </a:endParaRPr>
          </a:p>
          <a:p>
            <a:pPr marL="128037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R="2363204" algn="ctr"/>
            <a:r>
              <a:rPr sz="972" spc="10" dirty="0">
                <a:latin typeface="Book Antiqua"/>
                <a:cs typeface="Book Antiqua"/>
              </a:rPr>
              <a:t>catch(Exception&amp;)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if( </a:t>
            </a:r>
            <a:r>
              <a:rPr sz="972" spc="10" dirty="0">
                <a:latin typeface="Book Antiqua"/>
                <a:cs typeface="Book Antiqua"/>
              </a:rPr>
              <a:t>can_handle_completely )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319786" algn="ctr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handle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  else</a:t>
            </a:r>
            <a:r>
              <a:rPr sz="972" spc="16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9341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77790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2276">
              <a:lnSpc>
                <a:spcPts val="1147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partially </a:t>
            </a:r>
            <a:r>
              <a:rPr sz="972" b="1" spc="15" dirty="0">
                <a:latin typeface="Book Antiqua"/>
                <a:cs typeface="Book Antiqua"/>
              </a:rPr>
              <a:t>handle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1732276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throw; //re-throw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98652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end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catch</a:t>
            </a:r>
            <a:endParaRPr sz="972">
              <a:latin typeface="Book Antiqua"/>
              <a:cs typeface="Book Antiqua"/>
            </a:endParaRPr>
          </a:p>
          <a:p>
            <a:pPr marL="9136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 </a:t>
            </a:r>
            <a:r>
              <a:rPr sz="972" spc="15" dirty="0">
                <a:latin typeface="Book Antiqua"/>
                <a:cs typeface="Book Antiqua"/>
              </a:rPr>
              <a:t>// end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456216"/>
            <a:ext cx="4849989" cy="77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Order of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Handlers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Order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catch handlers can cause logical errors </a:t>
            </a:r>
            <a:r>
              <a:rPr sz="972" spc="15" dirty="0">
                <a:latin typeface="Book Antiqua"/>
                <a:cs typeface="Book Antiqua"/>
              </a:rPr>
              <a:t>when using  </a:t>
            </a:r>
            <a:r>
              <a:rPr sz="972" spc="10" dirty="0">
                <a:latin typeface="Book Antiqua"/>
                <a:cs typeface="Book Antiqua"/>
              </a:rPr>
              <a:t>inheritance or catch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(however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not generate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320" y="3888221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5" dirty="0"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.</a:t>
            </a:r>
            <a:r>
              <a:rPr sz="972" spc="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9188" y="4523091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699" y="3411878"/>
            <a:ext cx="1350786" cy="14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spc="10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835888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catch </a:t>
            </a:r>
            <a:r>
              <a:rPr sz="972" spc="10" dirty="0">
                <a:latin typeface="Book Antiqua"/>
                <a:cs typeface="Book Antiqua"/>
              </a:rPr>
              <a:t>(...)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catch ( </a:t>
            </a:r>
            <a:r>
              <a:rPr sz="972" spc="15" dirty="0">
                <a:latin typeface="Book Antiqua"/>
                <a:cs typeface="Book Antiqua"/>
              </a:rPr>
              <a:t>MathError </a:t>
            </a:r>
            <a:r>
              <a:rPr sz="972" spc="10" dirty="0">
                <a:latin typeface="Book Antiqua"/>
                <a:cs typeface="Book Antiqua"/>
              </a:rPr>
              <a:t>)  {</a:t>
            </a:r>
            <a:r>
              <a:rPr sz="972" spc="24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catch ( </a:t>
            </a:r>
            <a:r>
              <a:rPr sz="972" spc="15" dirty="0">
                <a:latin typeface="Book Antiqua"/>
                <a:cs typeface="Book Antiqua"/>
              </a:rPr>
              <a:t>DivideByZero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5700" y="4839438"/>
            <a:ext cx="4681449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last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two handlers can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never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be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invoked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as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general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exception class will catch </a:t>
            </a: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all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exceptions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including the next</a:t>
            </a:r>
            <a:r>
              <a:rPr sz="972" b="1" spc="-6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two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0506" y="340979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93099" y="3407198"/>
            <a:ext cx="0" cy="1907646"/>
          </a:xfrm>
          <a:custGeom>
            <a:avLst/>
            <a:gdLst/>
            <a:ahLst/>
            <a:cxnLst/>
            <a:rect l="l" t="t" r="r" b="b"/>
            <a:pathLst>
              <a:path h="1962150">
                <a:moveTo>
                  <a:pt x="0" y="0"/>
                </a:moveTo>
                <a:lnTo>
                  <a:pt x="0" y="196214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0506" y="5311880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044458" y="3407198"/>
            <a:ext cx="0" cy="1907646"/>
          </a:xfrm>
          <a:custGeom>
            <a:avLst/>
            <a:gdLst/>
            <a:ahLst/>
            <a:cxnLst/>
            <a:rect l="l" t="t" r="r" b="b"/>
            <a:pathLst>
              <a:path h="1962150">
                <a:moveTo>
                  <a:pt x="0" y="0"/>
                </a:moveTo>
                <a:lnTo>
                  <a:pt x="0" y="196214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34310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1"/>
            <a:ext cx="3499202" cy="129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No.45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Resource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Management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5"/>
              </a:spcBef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429673" lvl="2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Function acquiring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resource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properly release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Throwing an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cause resource wastage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2790083"/>
            <a:ext cx="4951853" cy="128605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function1(){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FILE </a:t>
            </a:r>
            <a:r>
              <a:rPr sz="972" spc="5" dirty="0">
                <a:latin typeface="Book Antiqua"/>
                <a:cs typeface="Book Antiqua"/>
              </a:rPr>
              <a:t>*fileptr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fopen(“filename.txt”,“w”);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896387" marR="3256505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fc</a:t>
            </a:r>
            <a:r>
              <a:rPr sz="972" spc="10" dirty="0">
                <a:latin typeface="Book Antiqua"/>
                <a:cs typeface="Book Antiqua"/>
              </a:rPr>
              <a:t>lose(fileptr);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386086"/>
            <a:ext cx="4577733" cy="79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In case of exception the call to fclose will be ignored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file will </a:t>
            </a:r>
            <a:r>
              <a:rPr sz="972" spc="15" dirty="0">
                <a:latin typeface="Book Antiqua"/>
                <a:cs typeface="Book Antiqua"/>
              </a:rPr>
              <a:t>remain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opened.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remove </a:t>
            </a:r>
            <a:r>
              <a:rPr sz="972" spc="10" dirty="0">
                <a:latin typeface="Book Antiqua"/>
                <a:cs typeface="Book Antiqua"/>
              </a:rPr>
              <a:t>this issue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following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First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Attempt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5337440"/>
            <a:ext cx="4951853" cy="209390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function1(){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1314332" marR="1277291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FILE </a:t>
            </a:r>
            <a:r>
              <a:rPr sz="972" spc="5" dirty="0">
                <a:latin typeface="Book Antiqua"/>
                <a:cs typeface="Book Antiqua"/>
              </a:rPr>
              <a:t>*fileptr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fopen(“filename.txt”,“w”);  fwrite(“Hello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World”,1,11,fileptr);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24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314332" marR="258730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exception();  fclose(fileptr);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 </a:t>
            </a:r>
            <a:r>
              <a:rPr sz="972" spc="5" dirty="0">
                <a:latin typeface="Book Antiqua"/>
                <a:cs typeface="Book Antiqua"/>
              </a:rPr>
              <a:t>catch(...)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fclose(fileptr);   </a:t>
            </a: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adding fclose in catch handler as</a:t>
            </a: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well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throw;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7727232"/>
            <a:ext cx="4851841" cy="1092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is,code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duplication.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Second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Attempt: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Adding a </a:t>
            </a:r>
            <a:r>
              <a:rPr sz="972" spc="10" dirty="0">
                <a:latin typeface="Book Antiqua"/>
                <a:cs typeface="Book Antiqua"/>
              </a:rPr>
              <a:t>separate class </a:t>
            </a:r>
            <a:r>
              <a:rPr sz="972" spc="5" dirty="0">
                <a:latin typeface="Book Antiqua"/>
                <a:cs typeface="Book Antiqua"/>
              </a:rPr>
              <a:t>file </a:t>
            </a:r>
            <a:r>
              <a:rPr sz="972" spc="10" dirty="0">
                <a:latin typeface="Book Antiqua"/>
                <a:cs typeface="Book Antiqua"/>
              </a:rPr>
              <a:t>handling </a:t>
            </a:r>
            <a:r>
              <a:rPr sz="972" spc="15" dirty="0">
                <a:latin typeface="Book Antiqua"/>
                <a:cs typeface="Book Antiqua"/>
              </a:rPr>
              <a:t>what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constructor to </a:t>
            </a:r>
            <a:r>
              <a:rPr sz="972" spc="15" dirty="0">
                <a:latin typeface="Book Antiqua"/>
                <a:cs typeface="Book Antiqua"/>
              </a:rPr>
              <a:t>open </a:t>
            </a:r>
            <a:r>
              <a:rPr sz="972" spc="10" dirty="0">
                <a:latin typeface="Book Antiqua"/>
                <a:cs typeface="Book Antiqua"/>
              </a:rPr>
              <a:t>file </a:t>
            </a:r>
            <a:r>
              <a:rPr sz="972" spc="15" dirty="0">
                <a:latin typeface="Book Antiqua"/>
                <a:cs typeface="Book Antiqua"/>
              </a:rPr>
              <a:t>and  destructor  </a:t>
            </a:r>
            <a:r>
              <a:rPr sz="972" spc="10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close  </a:t>
            </a:r>
            <a:r>
              <a:rPr sz="972" spc="5" dirty="0">
                <a:latin typeface="Book Antiqua"/>
                <a:cs typeface="Book Antiqua"/>
              </a:rPr>
              <a:t>it,  </a:t>
            </a:r>
            <a:r>
              <a:rPr sz="972" spc="10" dirty="0">
                <a:latin typeface="Book Antiqua"/>
                <a:cs typeface="Book Antiqua"/>
              </a:rPr>
              <a:t>as  </a:t>
            </a:r>
            <a:r>
              <a:rPr sz="972" spc="15" dirty="0">
                <a:latin typeface="Book Antiqua"/>
                <a:cs typeface="Book Antiqua"/>
              </a:rPr>
              <a:t>you  </a:t>
            </a:r>
            <a:r>
              <a:rPr sz="972" spc="19" dirty="0">
                <a:latin typeface="Book Antiqua"/>
                <a:cs typeface="Book Antiqua"/>
              </a:rPr>
              <a:t>know  </a:t>
            </a:r>
            <a:r>
              <a:rPr sz="972" spc="10" dirty="0">
                <a:latin typeface="Book Antiqua"/>
                <a:cs typeface="Book Antiqua"/>
              </a:rPr>
              <a:t>objects 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local  variables 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try  block  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destroyed automatically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try block </a:t>
            </a:r>
            <a:r>
              <a:rPr sz="972" spc="15" dirty="0">
                <a:latin typeface="Book Antiqua"/>
                <a:cs typeface="Book Antiqua"/>
              </a:rPr>
              <a:t>complete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execution or in case exception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thrown,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this file </a:t>
            </a:r>
            <a:r>
              <a:rPr sz="972" spc="10" dirty="0">
                <a:latin typeface="Book Antiqua"/>
                <a:cs typeface="Book Antiqua"/>
              </a:rPr>
              <a:t>object will automatically </a:t>
            </a:r>
            <a:r>
              <a:rPr sz="972" spc="15" dirty="0">
                <a:latin typeface="Book Antiqua"/>
                <a:cs typeface="Book Antiqua"/>
              </a:rPr>
              <a:t>be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destroyed,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9150878"/>
            <a:ext cx="4951853" cy="1538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FilePtr{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4309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322524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 algn="just">
              <a:lnSpc>
                <a:spcPts val="1157"/>
              </a:lnSpc>
            </a:pPr>
            <a:r>
              <a:rPr sz="972" spc="15" dirty="0">
                <a:latin typeface="Book Antiqua"/>
                <a:cs typeface="Book Antiqua"/>
              </a:rPr>
              <a:t>FILE </a:t>
            </a:r>
            <a:r>
              <a:rPr sz="972" spc="10" dirty="0">
                <a:latin typeface="Book Antiqua"/>
                <a:cs typeface="Book Antiqua"/>
              </a:rPr>
              <a:t>*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496449" marR="1466199" indent="-601296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FilePtr(const char </a:t>
            </a:r>
            <a:r>
              <a:rPr sz="972" spc="15" dirty="0">
                <a:latin typeface="Book Antiqua"/>
                <a:cs typeface="Book Antiqua"/>
              </a:rPr>
              <a:t>*name, </a:t>
            </a:r>
            <a:r>
              <a:rPr sz="972" spc="10" dirty="0">
                <a:latin typeface="Book Antiqua"/>
                <a:cs typeface="Book Antiqua"/>
              </a:rPr>
              <a:t>const char * mode) {  f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fopen(name,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mode);</a:t>
            </a:r>
            <a:endParaRPr sz="972">
              <a:latin typeface="Book Antiqua"/>
              <a:cs typeface="Book Antiqua"/>
            </a:endParaRPr>
          </a:p>
          <a:p>
            <a:pPr marL="1305689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~FilePtr()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496449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fclose(f);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FILE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5" dirty="0">
                <a:latin typeface="Book Antiqua"/>
                <a:cs typeface="Book Antiqua"/>
              </a:rPr>
              <a:t>()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52855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f;</a:t>
            </a:r>
            <a:endParaRPr sz="972">
              <a:latin typeface="Book Antiqua"/>
              <a:cs typeface="Book Antiqua"/>
            </a:endParaRPr>
          </a:p>
          <a:p>
            <a:pPr marL="1338408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function1(){</a:t>
            </a:r>
            <a:endParaRPr sz="972">
              <a:latin typeface="Book Antiqua"/>
              <a:cs typeface="Book Antiqua"/>
            </a:endParaRPr>
          </a:p>
          <a:p>
            <a:pPr marL="895770" marR="2253317" algn="just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FilePtr </a:t>
            </a:r>
            <a:r>
              <a:rPr sz="972" spc="10" dirty="0">
                <a:latin typeface="Book Antiqua"/>
                <a:cs typeface="Book Antiqua"/>
              </a:rPr>
              <a:t>file(“filename.txt”,“w”);  fwrite(“Hello World”,1,11,file);  </a:t>
            </a: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895770" algn="just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895770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4860961"/>
            <a:ext cx="4852458" cy="435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destructor 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FilePtr class will close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file</a:t>
            </a:r>
            <a:endParaRPr sz="972">
              <a:latin typeface="Book Antiqua"/>
              <a:cs typeface="Book Antiqua"/>
            </a:endParaRPr>
          </a:p>
          <a:p>
            <a:pPr marL="430908" marR="6173" indent="-209898">
              <a:lnSpc>
                <a:spcPct val="106500"/>
              </a:lnSpc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0" dirty="0">
                <a:latin typeface="Book Antiqua"/>
                <a:cs typeface="Book Antiqua"/>
              </a:rPr>
              <a:t>does not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close the file explicitly </a:t>
            </a: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error as </a:t>
            </a:r>
            <a:r>
              <a:rPr sz="972" spc="15" dirty="0">
                <a:latin typeface="Book Antiqua"/>
                <a:cs typeface="Book Antiqua"/>
              </a:rPr>
              <a:t>well  </a:t>
            </a:r>
            <a:r>
              <a:rPr sz="972" spc="10" dirty="0">
                <a:latin typeface="Book Antiqua"/>
                <a:cs typeface="Book Antiqua"/>
              </a:rPr>
              <a:t>as in </a:t>
            </a:r>
            <a:r>
              <a:rPr sz="972" spc="15" dirty="0">
                <a:latin typeface="Book Antiqua"/>
                <a:cs typeface="Book Antiqua"/>
              </a:rPr>
              <a:t>normal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Exception in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thrown in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cause </a:t>
            </a:r>
            <a:r>
              <a:rPr sz="972" spc="10" dirty="0">
                <a:latin typeface="Book Antiqua"/>
                <a:cs typeface="Book Antiqua"/>
              </a:rPr>
              <a:t>the destructor to be called for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object built 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15" dirty="0">
                <a:latin typeface="Book Antiqua"/>
                <a:cs typeface="Book Antiqua"/>
              </a:rPr>
              <a:t>object </a:t>
            </a:r>
            <a:r>
              <a:rPr sz="972" spc="10" dirty="0">
                <a:latin typeface="Book Antiqua"/>
                <a:cs typeface="Book Antiqua"/>
              </a:rPr>
              <a:t>being </a:t>
            </a:r>
            <a:r>
              <a:rPr sz="972" spc="15" dirty="0">
                <a:latin typeface="Book Antiqua"/>
                <a:cs typeface="Book Antiqua"/>
              </a:rPr>
              <a:t>constructed before exception </a:t>
            </a:r>
            <a:r>
              <a:rPr sz="972" spc="10" dirty="0">
                <a:latin typeface="Book Antiqua"/>
                <a:cs typeface="Book Antiqua"/>
              </a:rPr>
              <a:t>is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thrown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partially </a:t>
            </a:r>
            <a:r>
              <a:rPr sz="972" spc="10" dirty="0">
                <a:latin typeface="Book Antiqua"/>
                <a:cs typeface="Book Antiqua"/>
              </a:rPr>
              <a:t>constructed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Student{</a:t>
            </a:r>
            <a:endParaRPr sz="972">
              <a:latin typeface="Book Antiqua"/>
              <a:cs typeface="Book Antiqua"/>
            </a:endParaRPr>
          </a:p>
          <a:p>
            <a:pPr marL="848235" marR="2785470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15" dirty="0">
                <a:latin typeface="Book Antiqua"/>
                <a:cs typeface="Book Antiqua"/>
              </a:rPr>
              <a:t>FirstName;  </a:t>
            </a: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15" dirty="0">
                <a:latin typeface="Book Antiqua"/>
                <a:cs typeface="Book Antiqua"/>
              </a:rPr>
              <a:t>SecondName;  </a:t>
            </a: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EmailAddress;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5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 constructor of the </a:t>
            </a:r>
            <a:r>
              <a:rPr sz="972" spc="15" dirty="0">
                <a:latin typeface="Book Antiqua"/>
                <a:cs typeface="Book Antiqua"/>
              </a:rPr>
              <a:t>SecondName </a:t>
            </a:r>
            <a:r>
              <a:rPr sz="972" spc="10" dirty="0">
                <a:latin typeface="Book Antiqua"/>
                <a:cs typeface="Book Antiqua"/>
              </a:rPr>
              <a:t>throws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 destructor for the  First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So, generally </a:t>
            </a:r>
            <a:r>
              <a:rPr sz="972" spc="15" dirty="0">
                <a:latin typeface="Book Antiqua"/>
                <a:cs typeface="Book Antiqua"/>
              </a:rPr>
              <a:t>we can say </a:t>
            </a:r>
            <a:r>
              <a:rPr sz="972" spc="10" dirty="0">
                <a:latin typeface="Book Antiqua"/>
                <a:cs typeface="Book Antiqua"/>
              </a:rPr>
              <a:t>that in constructor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thrown </a:t>
            </a:r>
            <a:r>
              <a:rPr sz="972" spc="10" dirty="0">
                <a:latin typeface="Book Antiqua"/>
                <a:cs typeface="Book Antiqua"/>
              </a:rPr>
              <a:t>than all objects  </a:t>
            </a:r>
            <a:r>
              <a:rPr sz="972" spc="15" dirty="0">
                <a:latin typeface="Book Antiqua"/>
                <a:cs typeface="Book Antiqua"/>
              </a:rPr>
              <a:t>created so </a:t>
            </a:r>
            <a:r>
              <a:rPr sz="972" spc="10" dirty="0">
                <a:latin typeface="Book Antiqua"/>
                <a:cs typeface="Book Antiqua"/>
              </a:rPr>
              <a:t>far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destroyed, if </a:t>
            </a:r>
            <a:r>
              <a:rPr sz="972" spc="15" dirty="0">
                <a:latin typeface="Book Antiqua"/>
                <a:cs typeface="Book Antiqua"/>
              </a:rPr>
              <a:t>EmailAddress </a:t>
            </a:r>
            <a:r>
              <a:rPr sz="972" spc="10" dirty="0">
                <a:latin typeface="Book Antiqua"/>
                <a:cs typeface="Book Antiqua"/>
              </a:rPr>
              <a:t>String object </a:t>
            </a:r>
            <a:r>
              <a:rPr sz="972" spc="15" dirty="0">
                <a:latin typeface="Book Antiqua"/>
                <a:cs typeface="Book Antiqua"/>
              </a:rPr>
              <a:t>had thrown </a:t>
            </a:r>
            <a:r>
              <a:rPr sz="972" spc="10" dirty="0">
                <a:latin typeface="Book Antiqua"/>
                <a:cs typeface="Book Antiqua"/>
              </a:rPr>
              <a:t>exception  then </a:t>
            </a:r>
            <a:r>
              <a:rPr sz="972" spc="15" dirty="0">
                <a:latin typeface="Book Antiqua"/>
                <a:cs typeface="Book Antiqua"/>
              </a:rPr>
              <a:t>SecondName and FirstName </a:t>
            </a:r>
            <a:r>
              <a:rPr sz="972" spc="10" dirty="0">
                <a:latin typeface="Book Antiqua"/>
                <a:cs typeface="Book Antiqua"/>
              </a:rPr>
              <a:t>objects will be </a:t>
            </a:r>
            <a:r>
              <a:rPr sz="972" spc="15" dirty="0">
                <a:latin typeface="Book Antiqua"/>
                <a:cs typeface="Book Antiqua"/>
              </a:rPr>
              <a:t>destroyed </a:t>
            </a:r>
            <a:r>
              <a:rPr sz="972" spc="10" dirty="0">
                <a:latin typeface="Book Antiqua"/>
                <a:cs typeface="Book Antiqua"/>
              </a:rPr>
              <a:t>using their destructor. 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destructor of Student class </a:t>
            </a:r>
            <a:r>
              <a:rPr sz="972" spc="5" dirty="0">
                <a:latin typeface="Book Antiqua"/>
                <a:cs typeface="Book Antiqua"/>
              </a:rPr>
              <a:t>itself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be called in any case as </a:t>
            </a:r>
            <a:r>
              <a:rPr sz="972" spc="5" dirty="0">
                <a:latin typeface="Book Antiqua"/>
                <a:cs typeface="Book Antiqua"/>
              </a:rPr>
              <a:t>its object 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not completely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constructed.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8292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1841" cy="33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Exception </a:t>
            </a:r>
            <a:r>
              <a:rPr sz="972" b="1" spc="15" dirty="0">
                <a:latin typeface="Book Antiqua"/>
                <a:cs typeface="Book Antiqua"/>
              </a:rPr>
              <a:t>in </a:t>
            </a:r>
            <a:r>
              <a:rPr sz="972" b="1" spc="10" dirty="0">
                <a:latin typeface="Book Antiqua"/>
                <a:cs typeface="Book Antiqua"/>
              </a:rPr>
              <a:t>Initialization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constructor of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contained object or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parent  class can be caught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initialization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Student::Student (String </a:t>
            </a:r>
            <a:r>
              <a:rPr sz="972" spc="15" dirty="0">
                <a:latin typeface="Book Antiqua"/>
                <a:cs typeface="Book Antiqua"/>
              </a:rPr>
              <a:t>aName) </a:t>
            </a:r>
            <a:r>
              <a:rPr sz="972" spc="5" dirty="0">
                <a:latin typeface="Book Antiqua"/>
                <a:cs typeface="Book Antiqua"/>
              </a:rPr>
              <a:t>: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name(aName)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/*The constructor of String </a:t>
            </a:r>
            <a:r>
              <a:rPr sz="972" spc="15" dirty="0">
                <a:latin typeface="Book Antiqua"/>
                <a:cs typeface="Book Antiqua"/>
              </a:rPr>
              <a:t>can throw a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3050312" algn="ctr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Exception </a:t>
            </a:r>
            <a:r>
              <a:rPr sz="972" b="1" spc="15" dirty="0">
                <a:latin typeface="Book Antiqua"/>
                <a:cs typeface="Book Antiqua"/>
              </a:rPr>
              <a:t>in </a:t>
            </a:r>
            <a:r>
              <a:rPr sz="972" b="1" spc="10" dirty="0">
                <a:latin typeface="Book Antiqua"/>
                <a:cs typeface="Book Antiqua"/>
              </a:rPr>
              <a:t>Initialization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programmer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want to catch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exception </a:t>
            </a:r>
            <a:r>
              <a:rPr sz="972" spc="15" dirty="0">
                <a:latin typeface="Book Antiqua"/>
                <a:cs typeface="Book Antiqua"/>
              </a:rPr>
              <a:t>and perform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action to rectify  the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problem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Student::Student (String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aName)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753" y="4664578"/>
            <a:ext cx="1876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try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259" y="4664577"/>
            <a:ext cx="968022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5" dirty="0">
                <a:latin typeface="Book Antiqua"/>
                <a:cs typeface="Book Antiqua"/>
              </a:rPr>
              <a:t>name(aName)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982383"/>
            <a:ext cx="4850606" cy="2555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catch(…)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Exceptions </a:t>
            </a:r>
            <a:r>
              <a:rPr sz="972" b="1" spc="19" dirty="0">
                <a:latin typeface="Book Antiqua"/>
                <a:cs typeface="Book Antiqua"/>
              </a:rPr>
              <a:t>in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Exception should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leave the destructor, because </a:t>
            </a:r>
            <a:r>
              <a:rPr sz="972" spc="15" dirty="0">
                <a:latin typeface="Book Antiqua"/>
                <a:cs typeface="Book Antiqua"/>
              </a:rPr>
              <a:t>when a </a:t>
            </a: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running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 </a:t>
            </a: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unwinding going on </a:t>
            </a:r>
            <a:r>
              <a:rPr sz="972" spc="10" dirty="0">
                <a:latin typeface="Book Antiqua"/>
                <a:cs typeface="Book Antiqua"/>
              </a:rPr>
              <a:t>that has </a:t>
            </a:r>
            <a:r>
              <a:rPr sz="972" spc="15" dirty="0">
                <a:latin typeface="Book Antiqua"/>
                <a:cs typeface="Book Antiqua"/>
              </a:rPr>
              <a:t>run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destructor to delete 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if this </a:t>
            </a:r>
            <a:r>
              <a:rPr sz="972" spc="15" dirty="0">
                <a:latin typeface="Book Antiqua"/>
                <a:cs typeface="Book Antiqua"/>
              </a:rPr>
              <a:t>exception </a:t>
            </a:r>
            <a:r>
              <a:rPr sz="972" spc="10" dirty="0">
                <a:latin typeface="Book Antiqua"/>
                <a:cs typeface="Book Antiqua"/>
              </a:rPr>
              <a:t>will be allowed to run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run another stack </a:t>
            </a:r>
            <a:r>
              <a:rPr sz="972" spc="15" dirty="0">
                <a:latin typeface="Book Antiqua"/>
                <a:cs typeface="Book Antiqua"/>
              </a:rPr>
              <a:t>unwinding  mechanism </a:t>
            </a:r>
            <a:r>
              <a:rPr sz="972" spc="10" dirty="0">
                <a:latin typeface="Book Antiqua"/>
                <a:cs typeface="Book Antiqua"/>
              </a:rPr>
              <a:t>and this 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called leaving the exception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 allowed.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allows running only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stack </a:t>
            </a:r>
            <a:r>
              <a:rPr sz="972" spc="15" dirty="0">
                <a:latin typeface="Book Antiqua"/>
                <a:cs typeface="Book Antiqua"/>
              </a:rPr>
              <a:t>unwinding </a:t>
            </a:r>
            <a:r>
              <a:rPr sz="972" spc="10" dirty="0">
                <a:latin typeface="Book Antiqua"/>
                <a:cs typeface="Book Antiqua"/>
              </a:rPr>
              <a:t>process at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time.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stack unwinding, and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exception leaves the  destructor </a:t>
            </a:r>
            <a:r>
              <a:rPr sz="972" spc="15" dirty="0">
                <a:latin typeface="Book Antiqua"/>
                <a:cs typeface="Book Antiqua"/>
              </a:rPr>
              <a:t>then the </a:t>
            </a:r>
            <a:r>
              <a:rPr sz="972" spc="10" dirty="0">
                <a:latin typeface="Book Antiqua"/>
                <a:cs typeface="Book Antiqua"/>
              </a:rPr>
              <a:t>function std::terminate()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called, </a:t>
            </a:r>
            <a:r>
              <a:rPr sz="972" spc="15" dirty="0">
                <a:latin typeface="Book Antiqua"/>
                <a:cs typeface="Book Antiqua"/>
              </a:rPr>
              <a:t>which by </a:t>
            </a:r>
            <a:r>
              <a:rPr sz="972" spc="10" dirty="0">
                <a:latin typeface="Book Antiqua"/>
                <a:cs typeface="Book Antiqua"/>
              </a:rPr>
              <a:t>default calls the  std::abort()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1" y="7671065"/>
            <a:ext cx="4951853" cy="161563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~Complex(){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2818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61242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332">
              <a:lnSpc>
                <a:spcPts val="1157"/>
              </a:lnSpc>
            </a:pPr>
            <a:r>
              <a:rPr sz="972" spc="15" dirty="0">
                <a:latin typeface="Book Antiqua"/>
                <a:cs typeface="Book Antiqua"/>
              </a:rPr>
              <a:t>Complex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throw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catch(…){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5" dirty="0">
                <a:latin typeface="Book Antiqua"/>
                <a:cs typeface="Book Antiqua"/>
              </a:rPr>
              <a:t>// The program </a:t>
            </a:r>
            <a:r>
              <a:rPr sz="972" spc="10" dirty="0">
                <a:latin typeface="Book Antiqua"/>
                <a:cs typeface="Book Antiqua"/>
              </a:rPr>
              <a:t>will terminate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abnormally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3254833"/>
            <a:ext cx="4849989" cy="64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So add catch </a:t>
            </a:r>
            <a:r>
              <a:rPr sz="972" spc="10" dirty="0">
                <a:latin typeface="Book Antiqua"/>
                <a:cs typeface="Book Antiqua"/>
              </a:rPr>
              <a:t>exception in destructor itself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below, 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case single stack  </a:t>
            </a:r>
            <a:r>
              <a:rPr sz="972" spc="15" dirty="0">
                <a:latin typeface="Book Antiqua"/>
                <a:cs typeface="Book Antiqua"/>
              </a:rPr>
              <a:t>unwinding </a:t>
            </a:r>
            <a:r>
              <a:rPr sz="972" spc="10" dirty="0">
                <a:latin typeface="Book Antiqua"/>
                <a:cs typeface="Book Antiqua"/>
              </a:rPr>
              <a:t>process </a:t>
            </a:r>
            <a:r>
              <a:rPr sz="972" spc="15" dirty="0">
                <a:latin typeface="Book Antiqua"/>
                <a:cs typeface="Book Antiqua"/>
              </a:rPr>
              <a:t>may handle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situation.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4059132"/>
            <a:ext cx="4951853" cy="129080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5" dirty="0">
                <a:latin typeface="Book Antiqua"/>
                <a:cs typeface="Book Antiqua"/>
              </a:rPr>
              <a:t>Complex::~Complex()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try{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throw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Exception();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catch(…){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5652910"/>
            <a:ext cx="4849989" cy="3528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Exception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Specification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Program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specify the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0" dirty="0">
                <a:latin typeface="Book Antiqua"/>
                <a:cs typeface="Book Antiqua"/>
              </a:rPr>
              <a:t>of exceptions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allowed to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throw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This list is also called </a:t>
            </a:r>
            <a:r>
              <a:rPr sz="972" spc="15" dirty="0">
                <a:latin typeface="Book Antiqua"/>
                <a:cs typeface="Book Antiqua"/>
              </a:rPr>
              <a:t>throw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empty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 function </a:t>
            </a:r>
            <a:r>
              <a:rPr sz="972" spc="15" dirty="0">
                <a:latin typeface="Book Antiqua"/>
                <a:cs typeface="Book Antiqua"/>
              </a:rPr>
              <a:t>wont be </a:t>
            </a:r>
            <a:r>
              <a:rPr sz="972" spc="10" dirty="0">
                <a:latin typeface="Book Antiqua"/>
                <a:cs typeface="Book Antiqua"/>
              </a:rPr>
              <a:t>able to </a:t>
            </a:r>
            <a:r>
              <a:rPr sz="972" spc="15" dirty="0">
                <a:latin typeface="Book Antiqua"/>
                <a:cs typeface="Book Antiqua"/>
              </a:rPr>
              <a:t>throw any</a:t>
            </a:r>
            <a:r>
              <a:rPr sz="972" spc="10" dirty="0">
                <a:latin typeface="Book Antiqua"/>
                <a:cs typeface="Book Antiqua"/>
              </a:rPr>
              <a:t> exception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Syntax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Function1()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{…}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 Function2()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5" dirty="0">
                <a:latin typeface="Book Antiqua"/>
                <a:cs typeface="Book Antiqua"/>
              </a:rPr>
              <a:t>()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void Function3( )  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(Exception1,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…){}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Here,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Function1 can throw </a:t>
            </a:r>
            <a:r>
              <a:rPr sz="972" spc="10" dirty="0">
                <a:latin typeface="Book Antiqua"/>
                <a:cs typeface="Book Antiqua"/>
              </a:rPr>
              <a:t>any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Function2 cannot </a:t>
            </a:r>
            <a:r>
              <a:rPr sz="972" spc="15" dirty="0">
                <a:latin typeface="Book Antiqua"/>
                <a:cs typeface="Book Antiqua"/>
              </a:rPr>
              <a:t>throw </a:t>
            </a:r>
            <a:r>
              <a:rPr sz="972" spc="10" dirty="0">
                <a:latin typeface="Book Antiqua"/>
                <a:cs typeface="Book Antiqua"/>
              </a:rPr>
              <a:t>any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Exception</a:t>
            </a:r>
            <a:endParaRPr sz="972">
              <a:latin typeface="Book Antiqua"/>
              <a:cs typeface="Book Antiqua"/>
            </a:endParaRPr>
          </a:p>
          <a:p>
            <a:pPr marL="430908" marR="4939" indent="-209898">
              <a:lnSpc>
                <a:spcPct val="107500"/>
              </a:lnSpc>
              <a:spcBef>
                <a:spcPts val="3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Function3 </a:t>
            </a:r>
            <a:r>
              <a:rPr sz="972" spc="15" dirty="0">
                <a:latin typeface="Book Antiqua"/>
                <a:cs typeface="Book Antiqua"/>
              </a:rPr>
              <a:t>can throw </a:t>
            </a:r>
            <a:r>
              <a:rPr sz="972" spc="10" dirty="0">
                <a:latin typeface="Book Antiqua"/>
                <a:cs typeface="Book Antiqua"/>
              </a:rPr>
              <a:t>any exception of type Exception1 or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derived  from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Exception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Specification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4939" indent="-209898">
              <a:lnSpc>
                <a:spcPct val="107000"/>
              </a:lnSpc>
              <a:spcBef>
                <a:spcPts val="5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throws exception other then specified in the throw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function unexpected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3377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4964"/>
            <a:ext cx="4849989" cy="813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4939" indent="-208662">
              <a:lnSpc>
                <a:spcPct val="107000"/>
              </a:lnSpc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unexpected </a:t>
            </a:r>
            <a:r>
              <a:rPr sz="972" spc="10" dirty="0">
                <a:latin typeface="Book Antiqua"/>
                <a:cs typeface="Book Antiqua"/>
              </a:rPr>
              <a:t>calls the function terminate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terminates the  </a:t>
            </a:r>
            <a:r>
              <a:rPr sz="972" spc="15" dirty="0">
                <a:latin typeface="Book Antiqua"/>
                <a:cs typeface="Book Antiqua"/>
              </a:rPr>
              <a:t>program</a:t>
            </a:r>
            <a:endParaRPr sz="972">
              <a:latin typeface="Book Antiqua"/>
              <a:cs typeface="Book Antiqua"/>
            </a:endParaRPr>
          </a:p>
          <a:p>
            <a:pPr marL="429673" marR="5556" indent="-208662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programmer wants </a:t>
            </a:r>
            <a:r>
              <a:rPr sz="972" spc="10" dirty="0">
                <a:latin typeface="Book Antiqua"/>
                <a:cs typeface="Book Antiqua"/>
              </a:rPr>
              <a:t>to handle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cases also then </a:t>
            </a:r>
            <a:r>
              <a:rPr sz="972" spc="15" dirty="0">
                <a:latin typeface="Book Antiqua"/>
                <a:cs typeface="Book Antiqua"/>
              </a:rPr>
              <a:t>he must </a:t>
            </a:r>
            <a:r>
              <a:rPr sz="972" spc="10" dirty="0">
                <a:latin typeface="Book Antiqua"/>
                <a:cs typeface="Book Antiqua"/>
              </a:rPr>
              <a:t>provide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handler function and tell the compiler to call handler using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set_unexpected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Course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Review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studied the following topics in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course,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Object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Orientation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12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What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Object-Oriented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Information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Abstraction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Object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Orientation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29673" indent="-208662"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Generalization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Sub-Typing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“IS-A”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Abstract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Concrete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Object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Orientation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Multiple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Types of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Simple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Polymorphism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Classes </a:t>
            </a:r>
            <a:r>
              <a:rPr sz="972" b="1" spc="15" dirty="0">
                <a:latin typeface="Book Antiqua"/>
                <a:cs typeface="Book Antiqua"/>
              </a:rPr>
              <a:t>– </a:t>
            </a:r>
            <a:r>
              <a:rPr sz="972" b="1" spc="19" dirty="0">
                <a:latin typeface="Book Antiqua"/>
                <a:cs typeface="Book Antiqua"/>
              </a:rPr>
              <a:t>C++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29673" indent="-208662"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Access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specifier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Classes </a:t>
            </a:r>
            <a:r>
              <a:rPr sz="972" b="1" spc="15" dirty="0">
                <a:latin typeface="Book Antiqua"/>
                <a:cs typeface="Book Antiqua"/>
              </a:rPr>
              <a:t>– </a:t>
            </a:r>
            <a:r>
              <a:rPr sz="972" b="1" spc="19" dirty="0">
                <a:latin typeface="Book Antiqua"/>
                <a:cs typeface="Book Antiqua"/>
              </a:rPr>
              <a:t>C++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pointer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59875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55336"/>
            <a:ext cx="2219413" cy="7965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Constant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Dynamic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allocation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Classes </a:t>
            </a:r>
            <a:r>
              <a:rPr sz="972" b="1" spc="15" dirty="0">
                <a:latin typeface="Book Antiqua"/>
                <a:cs typeface="Book Antiqua"/>
              </a:rPr>
              <a:t>– </a:t>
            </a:r>
            <a:r>
              <a:rPr sz="972" b="1" spc="19" dirty="0">
                <a:latin typeface="Book Antiqua"/>
                <a:cs typeface="Book Antiqua"/>
              </a:rPr>
              <a:t>C++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Friend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Friend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Operator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Binary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Unary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operator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8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Type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Courier New"/>
              <a:buChar char="o"/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Inheritance </a:t>
            </a:r>
            <a:r>
              <a:rPr sz="972" b="1" spc="15" dirty="0">
                <a:latin typeface="Book Antiqua"/>
                <a:cs typeface="Book Antiqua"/>
              </a:rPr>
              <a:t>– C++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Public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Private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Protected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Polymorphism – C++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vs. </a:t>
            </a:r>
            <a:r>
              <a:rPr sz="972" spc="15" dirty="0">
                <a:latin typeface="Book Antiqua"/>
                <a:cs typeface="Book Antiqua"/>
              </a:rPr>
              <a:t>dynamic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Virtual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Virtual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V-tables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Multiple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Virtual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Templates – C++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Generic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programming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Classes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Generic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algorithm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Templates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Partial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Complete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Courier New"/>
              <a:buChar char="o"/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Templates – C++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Inheritance and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Friends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STL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5" dirty="0">
                <a:latin typeface="Book Antiqua"/>
                <a:cs typeface="Book Antiqua"/>
              </a:rPr>
              <a:t>Iterators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297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47872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_list.insert( ++it, 5.3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3" y="2311000"/>
            <a:ext cx="4851224" cy="531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0" dirty="0">
                <a:latin typeface="Book Antiqua"/>
                <a:cs typeface="Book Antiqua"/>
              </a:rPr>
              <a:t>Associative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associative container </a:t>
            </a:r>
            <a:r>
              <a:rPr sz="972" spc="15" dirty="0">
                <a:latin typeface="Book Antiqua"/>
                <a:cs typeface="Book Antiqua"/>
              </a:rPr>
              <a:t>provide </a:t>
            </a:r>
            <a:r>
              <a:rPr sz="972" spc="10" dirty="0">
                <a:latin typeface="Book Antiqua"/>
                <a:cs typeface="Book Antiqua"/>
              </a:rPr>
              <a:t>fast retrieval </a:t>
            </a:r>
            <a:r>
              <a:rPr sz="972" spc="15" dirty="0">
                <a:latin typeface="Book Antiqua"/>
                <a:cs typeface="Book Antiqua"/>
              </a:rPr>
              <a:t>of data based on keys </a:t>
            </a:r>
            <a:r>
              <a:rPr sz="972" spc="19" dirty="0">
                <a:latin typeface="Book Antiqua"/>
                <a:cs typeface="Book Antiqua"/>
              </a:rPr>
              <a:t>mean we </a:t>
            </a:r>
            <a:r>
              <a:rPr sz="972" spc="15" dirty="0">
                <a:latin typeface="Book Antiqua"/>
                <a:cs typeface="Book Antiqua"/>
              </a:rPr>
              <a:t>add  </a:t>
            </a:r>
            <a:r>
              <a:rPr sz="972" spc="10" dirty="0">
                <a:latin typeface="Book Antiqua"/>
                <a:cs typeface="Book Antiqua"/>
              </a:rPr>
              <a:t>elements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these containers using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formula and </a:t>
            </a:r>
            <a:r>
              <a:rPr sz="972" spc="10" dirty="0">
                <a:latin typeface="Book Antiqua"/>
                <a:cs typeface="Book Antiqua"/>
              </a:rPr>
              <a:t>retriever the elements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the 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formula again.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ensures 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not have to traverse the container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by  one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directly </a:t>
            </a:r>
            <a:r>
              <a:rPr sz="972" spc="19" dirty="0">
                <a:latin typeface="Book Antiqua"/>
                <a:cs typeface="Book Antiqua"/>
              </a:rPr>
              <a:t>move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required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formula </a:t>
            </a:r>
            <a:r>
              <a:rPr sz="972" spc="19" dirty="0">
                <a:latin typeface="Book Antiqua"/>
                <a:cs typeface="Book Antiqua"/>
              </a:rPr>
              <a:t>may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be,</a:t>
            </a:r>
            <a:endParaRPr sz="972">
              <a:latin typeface="Book Antiqua"/>
              <a:cs typeface="Book Antiqua"/>
            </a:endParaRPr>
          </a:p>
          <a:p>
            <a:pPr marL="172240" marR="2286036" indent="509929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24" dirty="0">
                <a:latin typeface="Book Antiqua"/>
                <a:cs typeface="Book Antiqua"/>
              </a:rPr>
              <a:t>% </a:t>
            </a:r>
            <a:r>
              <a:rPr sz="972" spc="10" dirty="0">
                <a:latin typeface="Book Antiqua"/>
                <a:cs typeface="Book Antiqua"/>
              </a:rPr>
              <a:t>10 (remainder function), 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formula,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778">
              <a:latin typeface="Times New Roman"/>
              <a:cs typeface="Times New Roman"/>
            </a:endParaRPr>
          </a:p>
          <a:p>
            <a:pPr marL="682786" marR="249223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6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5" dirty="0">
                <a:latin typeface="Book Antiqua"/>
                <a:cs typeface="Book Antiqua"/>
              </a:rPr>
              <a:t>stored </a:t>
            </a:r>
            <a:r>
              <a:rPr sz="972" spc="10" dirty="0">
                <a:latin typeface="Book Antiqua"/>
                <a:cs typeface="Book Antiqua"/>
              </a:rPr>
              <a:t>at 6th place  11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be stored at 1st place  13 </a:t>
            </a:r>
            <a:r>
              <a:rPr sz="972" spc="15" dirty="0">
                <a:latin typeface="Book Antiqua"/>
                <a:cs typeface="Book Antiqua"/>
              </a:rPr>
              <a:t>will be strored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3rd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place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R="3887434" algn="ctr"/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on…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Note that this </a:t>
            </a:r>
            <a:r>
              <a:rPr sz="972" spc="15" dirty="0">
                <a:latin typeface="Book Antiqua"/>
                <a:cs typeface="Book Antiqua"/>
              </a:rPr>
              <a:t>remainder </a:t>
            </a:r>
            <a:r>
              <a:rPr sz="972" spc="10" dirty="0">
                <a:latin typeface="Book Antiqua"/>
                <a:cs typeface="Book Antiqua"/>
              </a:rPr>
              <a:t>function will always result in </a:t>
            </a:r>
            <a:r>
              <a:rPr sz="972" spc="15" dirty="0">
                <a:latin typeface="Book Antiqua"/>
                <a:cs typeface="Book Antiqua"/>
              </a:rPr>
              <a:t>a value </a:t>
            </a:r>
            <a:r>
              <a:rPr sz="972" spc="10" dirty="0">
                <a:latin typeface="Book Antiqua"/>
                <a:cs typeface="Book Antiqua"/>
              </a:rPr>
              <a:t>between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9 so </a:t>
            </a:r>
            <a:r>
              <a:rPr sz="972" spc="5" dirty="0">
                <a:latin typeface="Book Antiqua"/>
                <a:cs typeface="Book Antiqua"/>
              </a:rPr>
              <a:t>if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size 10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9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remainder function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easily.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When we need </a:t>
            </a:r>
            <a:r>
              <a:rPr sz="972" spc="10" dirty="0">
                <a:latin typeface="Book Antiqua"/>
                <a:cs typeface="Book Antiqua"/>
              </a:rPr>
              <a:t>to retrieve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value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inverse process to </a:t>
            </a:r>
            <a:r>
              <a:rPr sz="972" spc="15" dirty="0">
                <a:latin typeface="Book Antiqua"/>
                <a:cs typeface="Book Antiqua"/>
              </a:rPr>
              <a:t>find </a:t>
            </a:r>
            <a:r>
              <a:rPr sz="972" spc="10" dirty="0">
                <a:latin typeface="Book Antiqua"/>
                <a:cs typeface="Book Antiqua"/>
              </a:rPr>
              <a:t>index of </a:t>
            </a:r>
            <a:r>
              <a:rPr sz="972" spc="15" dirty="0">
                <a:latin typeface="Book Antiqua"/>
                <a:cs typeface="Book Antiqua"/>
              </a:rPr>
              <a:t>value  </a:t>
            </a:r>
            <a:r>
              <a:rPr sz="972" spc="10" dirty="0">
                <a:latin typeface="Book Antiqua"/>
                <a:cs typeface="Book Antiqua"/>
              </a:rPr>
              <a:t>and will then retrieve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Associative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5" dirty="0">
                <a:latin typeface="Book Antiqua"/>
                <a:cs typeface="Book Antiqua"/>
              </a:rPr>
              <a:t>set</a:t>
            </a:r>
            <a:endParaRPr sz="972">
              <a:latin typeface="Book Antiqua"/>
              <a:cs typeface="Book Antiqua"/>
            </a:endParaRPr>
          </a:p>
          <a:p>
            <a:pPr marL="12347" marR="3741740">
              <a:lnSpc>
                <a:spcPct val="105500"/>
              </a:lnSpc>
            </a:pPr>
            <a:r>
              <a:rPr sz="972" spc="19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duplicates  </a:t>
            </a:r>
            <a:r>
              <a:rPr sz="972" b="1" spc="10" dirty="0">
                <a:latin typeface="Book Antiqua"/>
                <a:cs typeface="Book Antiqua"/>
              </a:rPr>
              <a:t>multiset  </a:t>
            </a:r>
            <a:r>
              <a:rPr sz="972" spc="10" dirty="0">
                <a:latin typeface="Book Antiqua"/>
                <a:cs typeface="Book Antiqua"/>
              </a:rPr>
              <a:t>Duplicates allowed  </a:t>
            </a:r>
            <a:r>
              <a:rPr sz="972" b="1" spc="15" dirty="0">
                <a:latin typeface="Book Antiqua"/>
                <a:cs typeface="Book Antiqua"/>
              </a:rPr>
              <a:t>map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duplicate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keys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multimap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Duplicate </a:t>
            </a:r>
            <a:r>
              <a:rPr sz="972" spc="15" dirty="0">
                <a:latin typeface="Book Antiqua"/>
                <a:cs typeface="Book Antiqua"/>
              </a:rPr>
              <a:t>keys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allowed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Example </a:t>
            </a:r>
            <a:r>
              <a:rPr sz="972" spc="15" dirty="0">
                <a:latin typeface="Book Antiqua"/>
                <a:cs typeface="Book Antiqua"/>
              </a:rPr>
              <a:t>– STL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Set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7692179"/>
            <a:ext cx="4951853" cy="161089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7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&lt;set&gt;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std::set&lt;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cs;</a:t>
            </a:r>
            <a:endParaRPr sz="972">
              <a:latin typeface="Book Antiqua"/>
              <a:cs typeface="Book Antiqua"/>
            </a:endParaRPr>
          </a:p>
          <a:p>
            <a:pPr marL="477827" marR="143718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“Size before insertions: </a:t>
            </a:r>
            <a:r>
              <a:rPr sz="972" spc="15" dirty="0">
                <a:latin typeface="Book Antiqua"/>
                <a:cs typeface="Book Antiqua"/>
              </a:rPr>
              <a:t>“ &lt;&lt; </a:t>
            </a:r>
            <a:r>
              <a:rPr sz="972" spc="10" dirty="0">
                <a:latin typeface="Book Antiqua"/>
                <a:cs typeface="Book Antiqua"/>
              </a:rPr>
              <a:t>cs.size()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endl;  </a:t>
            </a:r>
            <a:r>
              <a:rPr sz="972" spc="10" dirty="0">
                <a:latin typeface="Book Antiqua"/>
                <a:cs typeface="Book Antiqua"/>
              </a:rPr>
              <a:t>cs.insert( </a:t>
            </a:r>
            <a:r>
              <a:rPr sz="972" spc="5" dirty="0">
                <a:latin typeface="Book Antiqua"/>
                <a:cs typeface="Book Antiqua"/>
              </a:rPr>
              <a:t>‘a’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cs.insert( </a:t>
            </a:r>
            <a:r>
              <a:rPr sz="972" spc="5" dirty="0">
                <a:latin typeface="Book Antiqua"/>
                <a:cs typeface="Book Antiqua"/>
              </a:rPr>
              <a:t>‘b'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cs.insert( </a:t>
            </a:r>
            <a:r>
              <a:rPr sz="972" spc="5" dirty="0">
                <a:latin typeface="Book Antiqua"/>
                <a:cs typeface="Book Antiqua"/>
              </a:rPr>
              <a:t>‘b'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  <a:tabLst>
                <a:tab pos="1732893" algn="l"/>
              </a:tabLst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“Size after	insertions: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”</a:t>
            </a:r>
            <a:endParaRPr sz="972">
              <a:latin typeface="Book Antiqua"/>
              <a:cs typeface="Book Antiqua"/>
            </a:endParaRPr>
          </a:p>
          <a:p>
            <a:pPr marL="959975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cs.size();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3386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2772569" cy="161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954">
              <a:tabLst>
                <a:tab pos="848235" algn="l"/>
              </a:tabLst>
            </a:pPr>
            <a:r>
              <a:rPr sz="972" spc="15" dirty="0">
                <a:latin typeface="Courier New"/>
                <a:cs typeface="Courier New"/>
              </a:rPr>
              <a:t>o	</a:t>
            </a:r>
            <a:r>
              <a:rPr sz="972" spc="10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Writing </a:t>
            </a:r>
            <a:r>
              <a:rPr sz="972" b="1" spc="10" dirty="0">
                <a:latin typeface="Book Antiqua"/>
                <a:cs typeface="Book Antiqua"/>
              </a:rPr>
              <a:t>Reliable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Programs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29673" indent="-208662"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Error handling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techniques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Abnormal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Graceful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termination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the illegal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Return error </a:t>
            </a:r>
            <a:r>
              <a:rPr sz="972" spc="15" dirty="0">
                <a:latin typeface="Book Antiqua"/>
                <a:cs typeface="Book Antiqua"/>
              </a:rPr>
              <a:t>code from a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Exception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3" y="3426707"/>
            <a:ext cx="4851224" cy="62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u="sng" spc="10" dirty="0">
                <a:latin typeface="Book Antiqua"/>
                <a:cs typeface="Book Antiqua"/>
              </a:rPr>
              <a:t>Note: 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Please give </a:t>
            </a:r>
            <a:r>
              <a:rPr sz="972" b="1" spc="10" dirty="0">
                <a:latin typeface="Book Antiqua"/>
                <a:cs typeface="Book Antiqua"/>
              </a:rPr>
              <a:t>your </a:t>
            </a:r>
            <a:r>
              <a:rPr sz="972" b="1" spc="15" dirty="0">
                <a:latin typeface="Book Antiqua"/>
                <a:cs typeface="Book Antiqua"/>
              </a:rPr>
              <a:t>suggestions/comments </a:t>
            </a:r>
            <a:r>
              <a:rPr sz="972" b="1" spc="10" dirty="0">
                <a:latin typeface="Book Antiqua"/>
                <a:cs typeface="Book Antiqua"/>
              </a:rPr>
              <a:t>about this </a:t>
            </a:r>
            <a:r>
              <a:rPr sz="972" b="1" spc="15" dirty="0">
                <a:latin typeface="Book Antiqua"/>
                <a:cs typeface="Book Antiqua"/>
              </a:rPr>
              <a:t>document </a:t>
            </a:r>
            <a:r>
              <a:rPr sz="972" b="1" spc="5" dirty="0">
                <a:latin typeface="Book Antiqua"/>
                <a:cs typeface="Book Antiqua"/>
              </a:rPr>
              <a:t>at </a:t>
            </a:r>
            <a:r>
              <a:rPr sz="972" b="1" spc="10" dirty="0">
                <a:latin typeface="Book Antiqua"/>
                <a:cs typeface="Book Antiqua"/>
              </a:rPr>
              <a:t>the email </a:t>
            </a:r>
            <a:r>
              <a:rPr sz="972" b="1" spc="15" dirty="0">
                <a:latin typeface="Book Antiqua"/>
                <a:cs typeface="Book Antiqua"/>
              </a:rPr>
              <a:t>address  </a:t>
            </a:r>
            <a:r>
              <a:rPr sz="972" b="1" u="sng" spc="10" dirty="0">
                <a:solidFill>
                  <a:srgbClr val="0000FF"/>
                </a:solidFill>
                <a:latin typeface="Book Antiqua"/>
                <a:cs typeface="Book Antiqua"/>
                <a:hlinkClick r:id="rId2"/>
              </a:rPr>
              <a:t>cs304@vu.edu.pk</a:t>
            </a:r>
            <a:r>
              <a:rPr sz="972" b="1" spc="10" dirty="0">
                <a:latin typeface="Book Antiqua"/>
                <a:cs typeface="Book Antiqua"/>
                <a:hlinkClick r:id="rId2"/>
              </a:rPr>
              <a:t>,</a:t>
            </a:r>
            <a:r>
              <a:rPr sz="972" b="1" spc="10" dirty="0">
                <a:latin typeface="Book Antiqua"/>
                <a:cs typeface="Book Antiqua"/>
              </a:rPr>
              <a:t> in the following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format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4207669"/>
            <a:ext cx="4951853" cy="14106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  <a:tabLst>
                <a:tab pos="2518158" algn="l"/>
              </a:tabLst>
            </a:pPr>
            <a:r>
              <a:rPr sz="972" b="1" spc="10" dirty="0">
                <a:latin typeface="Book Antiqua"/>
                <a:cs typeface="Book Antiqua"/>
              </a:rPr>
              <a:t>Page</a:t>
            </a:r>
            <a:r>
              <a:rPr sz="972" b="1" spc="15" dirty="0">
                <a:latin typeface="Book Antiqua"/>
                <a:cs typeface="Book Antiqua"/>
              </a:rPr>
              <a:t> No.#	</a:t>
            </a:r>
            <a:r>
              <a:rPr sz="972" b="1" spc="10" dirty="0">
                <a:latin typeface="Book Antiqua"/>
                <a:cs typeface="Book Antiqua"/>
              </a:rPr>
              <a:t>Issue/Error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773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538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7"/>
              </a:lnSpc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835396"/>
            <a:ext cx="1490310" cy="1108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243"/>
              </a:spcBef>
            </a:pPr>
            <a:r>
              <a:rPr sz="972" spc="10" dirty="0">
                <a:latin typeface="Book Antiqua"/>
                <a:cs typeface="Book Antiqua"/>
              </a:rPr>
              <a:t>Size before insertions: </a:t>
            </a:r>
            <a:r>
              <a:rPr sz="972" spc="15" dirty="0">
                <a:latin typeface="Book Antiqua"/>
                <a:cs typeface="Book Antiqua"/>
              </a:rPr>
              <a:t>0  </a:t>
            </a:r>
            <a:r>
              <a:rPr sz="972" spc="10" dirty="0">
                <a:latin typeface="Book Antiqua"/>
                <a:cs typeface="Book Antiqua"/>
              </a:rPr>
              <a:t>Size </a:t>
            </a:r>
            <a:r>
              <a:rPr sz="972" spc="5" dirty="0">
                <a:latin typeface="Book Antiqua"/>
                <a:cs typeface="Book Antiqua"/>
              </a:rPr>
              <a:t>after </a:t>
            </a:r>
            <a:r>
              <a:rPr sz="972" spc="10" dirty="0">
                <a:latin typeface="Book Antiqua"/>
                <a:cs typeface="Book Antiqua"/>
              </a:rPr>
              <a:t>insertions: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Multi-Set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3091974"/>
            <a:ext cx="4951853" cy="177381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7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&lt;set&gt;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std::multiset&lt; char </a:t>
            </a:r>
            <a:r>
              <a:rPr sz="972" spc="19" dirty="0">
                <a:latin typeface="Book Antiqua"/>
                <a:cs typeface="Book Antiqua"/>
              </a:rPr>
              <a:t>&gt;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cms;</a:t>
            </a:r>
            <a:endParaRPr sz="972">
              <a:latin typeface="Book Antiqua"/>
              <a:cs typeface="Book Antiqua"/>
            </a:endParaRPr>
          </a:p>
          <a:p>
            <a:pPr marL="477827" marR="135569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"Size before insertions: "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cms.size()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endl;  cms.insert( </a:t>
            </a:r>
            <a:r>
              <a:rPr sz="972" spc="5" dirty="0">
                <a:latin typeface="Book Antiqua"/>
                <a:cs typeface="Book Antiqua"/>
              </a:rPr>
              <a:t>'a'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cms.insert( </a:t>
            </a:r>
            <a:r>
              <a:rPr sz="972" spc="5" dirty="0">
                <a:latin typeface="Book Antiqua"/>
                <a:cs typeface="Book Antiqua"/>
              </a:rPr>
              <a:t>'b'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cms.insert( </a:t>
            </a:r>
            <a:r>
              <a:rPr sz="972" spc="5" dirty="0">
                <a:latin typeface="Book Antiqua"/>
                <a:cs typeface="Book Antiqua"/>
              </a:rPr>
              <a:t>'b'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  <a:tabLst>
                <a:tab pos="1732276" algn="l"/>
              </a:tabLst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"Size after	insertions: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"</a:t>
            </a:r>
            <a:endParaRPr sz="972">
              <a:latin typeface="Book Antiqua"/>
              <a:cs typeface="Book Antiqua"/>
            </a:endParaRPr>
          </a:p>
          <a:p>
            <a:pPr marL="959975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cms.size();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5158035"/>
            <a:ext cx="1356342" cy="116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243"/>
              </a:spcBef>
            </a:pPr>
            <a:r>
              <a:rPr sz="972" spc="10" dirty="0">
                <a:latin typeface="Book Antiqua"/>
                <a:cs typeface="Book Antiqua"/>
              </a:rPr>
              <a:t>Size before insertions: </a:t>
            </a:r>
            <a:r>
              <a:rPr sz="972" spc="15" dirty="0">
                <a:latin typeface="Book Antiqua"/>
                <a:cs typeface="Book Antiqua"/>
              </a:rPr>
              <a:t>0  </a:t>
            </a:r>
            <a:r>
              <a:rPr sz="972" spc="10" dirty="0">
                <a:latin typeface="Book Antiqua"/>
                <a:cs typeface="Book Antiqua"/>
              </a:rPr>
              <a:t>Size </a:t>
            </a:r>
            <a:r>
              <a:rPr sz="972" spc="5" dirty="0">
                <a:latin typeface="Book Antiqua"/>
                <a:cs typeface="Book Antiqua"/>
              </a:rPr>
              <a:t>after </a:t>
            </a:r>
            <a:r>
              <a:rPr sz="972" spc="10" dirty="0">
                <a:latin typeface="Book Antiqua"/>
                <a:cs typeface="Book Antiqua"/>
              </a:rPr>
              <a:t>insertions: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Map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099" y="6474248"/>
            <a:ext cx="4951853" cy="176144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&lt;map&gt;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30455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typedef </a:t>
            </a:r>
            <a:r>
              <a:rPr sz="972" spc="15" dirty="0">
                <a:latin typeface="Book Antiqua"/>
                <a:cs typeface="Book Antiqua"/>
              </a:rPr>
              <a:t>std::map&lt; </a:t>
            </a:r>
            <a:r>
              <a:rPr sz="972" spc="10" dirty="0">
                <a:latin typeface="Book Antiqua"/>
                <a:cs typeface="Book Antiqua"/>
              </a:rPr>
              <a:t>int, char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5" dirty="0">
                <a:latin typeface="Book Antiqua"/>
                <a:cs typeface="Book Antiqua"/>
              </a:rPr>
              <a:t>MyMap;  </a:t>
            </a:r>
            <a:r>
              <a:rPr sz="972" spc="19" dirty="0">
                <a:latin typeface="Book Antiqua"/>
                <a:cs typeface="Book Antiqua"/>
              </a:rPr>
              <a:t>MyMap m;  </a:t>
            </a:r>
            <a:r>
              <a:rPr sz="972" spc="10" dirty="0">
                <a:latin typeface="Book Antiqua"/>
                <a:cs typeface="Book Antiqua"/>
              </a:rPr>
              <a:t>m.insert(MyMap::value_type(1,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'a'));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m.insert(MyMap::value_type(2,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'b'));</a:t>
            </a:r>
            <a:endParaRPr sz="972">
              <a:latin typeface="Book Antiqua"/>
              <a:cs typeface="Book Antiqua"/>
            </a:endParaRPr>
          </a:p>
          <a:p>
            <a:pPr marL="477827" marR="241320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m.insert(MyMap::value_type(3, </a:t>
            </a:r>
            <a:r>
              <a:rPr sz="972" spc="5" dirty="0">
                <a:latin typeface="Book Antiqua"/>
                <a:cs typeface="Book Antiqua"/>
              </a:rPr>
              <a:t>'c'));  </a:t>
            </a:r>
            <a:r>
              <a:rPr sz="972" spc="10" dirty="0">
                <a:latin typeface="Book Antiqua"/>
                <a:cs typeface="Book Antiqua"/>
              </a:rPr>
              <a:t>MyMap::iterator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m.find( </a:t>
            </a:r>
            <a:r>
              <a:rPr sz="972" spc="15" dirty="0">
                <a:latin typeface="Book Antiqua"/>
                <a:cs typeface="Book Antiqua"/>
              </a:rPr>
              <a:t>2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121926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5" dirty="0">
                <a:latin typeface="Book Antiqua"/>
                <a:cs typeface="Book Antiqua"/>
              </a:rPr>
              <a:t>key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5" dirty="0">
                <a:latin typeface="Book Antiqua"/>
                <a:cs typeface="Book Antiqua"/>
              </a:rPr>
              <a:t>it-&gt;first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it-&gt;second;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546606"/>
            <a:ext cx="1041488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0" dirty="0">
                <a:latin typeface="Book Antiqua"/>
                <a:cs typeface="Book Antiqua"/>
              </a:rPr>
              <a:t>key </a:t>
            </a:r>
            <a:r>
              <a:rPr sz="972" spc="15" dirty="0">
                <a:latin typeface="Book Antiqua"/>
                <a:cs typeface="Book Antiqua"/>
              </a:rPr>
              <a:t>2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0326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157488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9" dirty="0">
                <a:latin typeface="Book Antiqua"/>
                <a:cs typeface="Book Antiqua"/>
              </a:rPr>
              <a:t>STL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Multi-Map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1661055"/>
            <a:ext cx="4951853" cy="224548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&lt;map&gt;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000204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typedef std::multimap&lt; </a:t>
            </a:r>
            <a:r>
              <a:rPr sz="972" spc="5" dirty="0">
                <a:latin typeface="Book Antiqua"/>
                <a:cs typeface="Book Antiqua"/>
              </a:rPr>
              <a:t>int,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19" dirty="0">
                <a:latin typeface="Book Antiqua"/>
                <a:cs typeface="Book Antiqua"/>
              </a:rPr>
              <a:t>&gt; </a:t>
            </a:r>
            <a:r>
              <a:rPr sz="972" spc="15" dirty="0">
                <a:latin typeface="Book Antiqua"/>
                <a:cs typeface="Book Antiqua"/>
              </a:rPr>
              <a:t>MyMap;  </a:t>
            </a:r>
            <a:r>
              <a:rPr sz="972" spc="19" dirty="0">
                <a:latin typeface="Book Antiqua"/>
                <a:cs typeface="Book Antiqua"/>
              </a:rPr>
              <a:t>MyMap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m.insert(MyMap::value_type(1,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'a'));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m.insert(MyMap::value_type(2,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'b'));</a:t>
            </a:r>
            <a:endParaRPr sz="972">
              <a:latin typeface="Book Antiqua"/>
              <a:cs typeface="Book Antiqua"/>
            </a:endParaRPr>
          </a:p>
          <a:p>
            <a:pPr marL="477827" marR="2398393" indent="-617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m.insert(MyMap::value_type(3, </a:t>
            </a:r>
            <a:r>
              <a:rPr sz="972" spc="5" dirty="0">
                <a:latin typeface="Book Antiqua"/>
                <a:cs typeface="Book Antiqua"/>
              </a:rPr>
              <a:t>'b'));  </a:t>
            </a:r>
            <a:r>
              <a:rPr sz="972" spc="15" dirty="0">
                <a:latin typeface="Book Antiqua"/>
                <a:cs typeface="Book Antiqua"/>
              </a:rPr>
              <a:t>MyMap::iterator </a:t>
            </a:r>
            <a:r>
              <a:rPr sz="972" spc="10" dirty="0">
                <a:latin typeface="Book Antiqua"/>
                <a:cs typeface="Book Antiqua"/>
              </a:rPr>
              <a:t>it1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m.find( 2 </a:t>
            </a:r>
            <a:r>
              <a:rPr sz="972" spc="5" dirty="0">
                <a:latin typeface="Book Antiqua"/>
                <a:cs typeface="Book Antiqua"/>
              </a:rPr>
              <a:t>);  </a:t>
            </a:r>
            <a:r>
              <a:rPr sz="972" spc="15" dirty="0">
                <a:latin typeface="Book Antiqua"/>
                <a:cs typeface="Book Antiqua"/>
              </a:rPr>
              <a:t>MyMap::iterator </a:t>
            </a:r>
            <a:r>
              <a:rPr sz="972" spc="10" dirty="0">
                <a:latin typeface="Book Antiqua"/>
                <a:cs typeface="Book Antiqua"/>
              </a:rPr>
              <a:t>it2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m.find( 3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5" dirty="0">
                <a:latin typeface="Book Antiqua"/>
                <a:cs typeface="Book Antiqua"/>
              </a:rPr>
              <a:t>key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it1-&gt;first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it1-&gt;second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77827" marR="62166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5" dirty="0">
                <a:latin typeface="Book Antiqua"/>
                <a:cs typeface="Book Antiqua"/>
              </a:rPr>
              <a:t>key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it2-&gt;first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it2-&gt;second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endl;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203101"/>
            <a:ext cx="4494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10" dirty="0">
                <a:latin typeface="Book Antiqua"/>
                <a:cs typeface="Book Antiqua"/>
              </a:rPr>
              <a:t>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4516596"/>
            <a:ext cx="4951853" cy="47551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0" dirty="0">
                <a:latin typeface="Book Antiqua"/>
                <a:cs typeface="Book Antiqua"/>
              </a:rPr>
              <a:t>key </a:t>
            </a:r>
            <a:r>
              <a:rPr sz="972" spc="15" dirty="0">
                <a:latin typeface="Book Antiqua"/>
                <a:cs typeface="Book Antiqua"/>
              </a:rPr>
              <a:t>2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9" dirty="0">
                <a:latin typeface="Book Antiqua"/>
                <a:cs typeface="Book Antiqua"/>
              </a:rPr>
              <a:t>@ </a:t>
            </a:r>
            <a:r>
              <a:rPr sz="972" spc="10" dirty="0">
                <a:latin typeface="Book Antiqua"/>
                <a:cs typeface="Book Antiqua"/>
              </a:rPr>
              <a:t>key </a:t>
            </a:r>
            <a:r>
              <a:rPr sz="972" spc="15" dirty="0">
                <a:latin typeface="Book Antiqua"/>
                <a:cs typeface="Book Antiqua"/>
              </a:rPr>
              <a:t>3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271" y="8265583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4" y="5465479"/>
            <a:ext cx="4853076" cy="402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0" dirty="0">
                <a:latin typeface="Book Antiqua"/>
                <a:cs typeface="Book Antiqua"/>
              </a:rPr>
              <a:t>First-class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8026" algn="just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Sequence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associative containers are collectively referred to as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first-class  </a:t>
            </a:r>
            <a:r>
              <a:rPr sz="972" spc="10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Container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Adapters</a:t>
            </a:r>
            <a:endParaRPr sz="972">
              <a:latin typeface="Book Antiqua"/>
              <a:cs typeface="Book Antiqua"/>
            </a:endParaRPr>
          </a:p>
          <a:p>
            <a:pPr marL="12347" marR="738347">
              <a:lnSpc>
                <a:spcPts val="2499"/>
              </a:lnSpc>
              <a:spcBef>
                <a:spcPts val="282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container </a:t>
            </a:r>
            <a:r>
              <a:rPr sz="972" spc="15" dirty="0">
                <a:latin typeface="Book Antiqua"/>
                <a:cs typeface="Book Antiqua"/>
              </a:rPr>
              <a:t>adapter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constrained version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first-class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container 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Adapters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lnSpc>
                <a:spcPts val="933"/>
              </a:lnSpc>
              <a:buAutoNum type="alphaLcPeriod"/>
              <a:tabLst>
                <a:tab pos="430291" algn="l"/>
              </a:tabLst>
            </a:pPr>
            <a:r>
              <a:rPr sz="972" b="1" spc="5" dirty="0">
                <a:latin typeface="Book Antiqua"/>
                <a:cs typeface="Book Antiqua"/>
              </a:rPr>
              <a:t>stack</a:t>
            </a:r>
            <a:r>
              <a:rPr sz="948" b="1" spc="7" baseline="21367" dirty="0">
                <a:latin typeface="Book Antiqua"/>
                <a:cs typeface="Book Antiqua"/>
              </a:rPr>
              <a:t>19</a:t>
            </a:r>
            <a:endParaRPr sz="948" baseline="21367">
              <a:latin typeface="Book Antiqua"/>
              <a:cs typeface="Book Antiqua"/>
            </a:endParaRPr>
          </a:p>
          <a:p>
            <a:pPr marL="848235" lvl="1" indent="-209281">
              <a:spcBef>
                <a:spcPts val="63"/>
              </a:spcBef>
              <a:buFont typeface="Arial"/>
              <a:buChar char="•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Last in first out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(LIFO)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78"/>
              </a:spcBef>
              <a:buFont typeface="Arial"/>
              <a:buChar char="•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Can adapt </a:t>
            </a:r>
            <a:r>
              <a:rPr sz="972" b="1" spc="10" dirty="0">
                <a:latin typeface="Book Antiqua"/>
                <a:cs typeface="Book Antiqua"/>
              </a:rPr>
              <a:t>vector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5" dirty="0">
                <a:latin typeface="Book Antiqua"/>
                <a:cs typeface="Book Antiqua"/>
              </a:rPr>
              <a:t>deque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63"/>
              </a:spcBef>
              <a:buAutoNum type="alphaL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queue</a:t>
            </a:r>
            <a:r>
              <a:rPr sz="948" b="1" spc="15" baseline="21367" dirty="0">
                <a:latin typeface="Book Antiqua"/>
                <a:cs typeface="Book Antiqua"/>
              </a:rPr>
              <a:t>20</a:t>
            </a:r>
            <a:endParaRPr sz="948" baseline="21367">
              <a:latin typeface="Book Antiqua"/>
              <a:cs typeface="Book Antiqua"/>
            </a:endParaRPr>
          </a:p>
          <a:p>
            <a:pPr marL="429673" indent="-208662">
              <a:spcBef>
                <a:spcPts val="63"/>
              </a:spcBef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First in first </a:t>
            </a:r>
            <a:r>
              <a:rPr sz="972" spc="15" dirty="0">
                <a:latin typeface="Book Antiqua"/>
                <a:cs typeface="Book Antiqua"/>
              </a:rPr>
              <a:t>out </a:t>
            </a:r>
            <a:r>
              <a:rPr sz="972" spc="10" dirty="0">
                <a:latin typeface="Book Antiqua"/>
                <a:cs typeface="Book Antiqua"/>
              </a:rPr>
              <a:t>(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FIFO)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78"/>
              </a:spcBef>
              <a:buFont typeface="Arial"/>
              <a:buChar char="•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adapt </a:t>
            </a:r>
            <a:r>
              <a:rPr sz="972" b="1" spc="15" dirty="0">
                <a:latin typeface="Book Antiqua"/>
                <a:cs typeface="Book Antiqua"/>
              </a:rPr>
              <a:t>deque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68"/>
              </a:spcBef>
            </a:pPr>
            <a:r>
              <a:rPr sz="972" b="1" spc="5" dirty="0">
                <a:latin typeface="Book Antiqua"/>
                <a:cs typeface="Book Antiqua"/>
              </a:rPr>
              <a:t>c.  </a:t>
            </a:r>
            <a:r>
              <a:rPr sz="972" b="1" spc="18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priority_queue</a:t>
            </a:r>
            <a:r>
              <a:rPr sz="948" b="1" spc="15" baseline="21367" dirty="0">
                <a:latin typeface="Book Antiqua"/>
                <a:cs typeface="Book Antiqua"/>
              </a:rPr>
              <a:t>21</a:t>
            </a:r>
            <a:endParaRPr sz="948" baseline="21367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4900"/>
              </a:lnSpc>
            </a:pPr>
            <a:r>
              <a:rPr sz="875" baseline="41666" dirty="0">
                <a:latin typeface="Times New Roman"/>
                <a:cs typeface="Times New Roman"/>
              </a:rPr>
              <a:t>19 </a:t>
            </a:r>
            <a:r>
              <a:rPr sz="924" spc="-10" dirty="0">
                <a:latin typeface="Times New Roman"/>
                <a:cs typeface="Times New Roman"/>
              </a:rPr>
              <a:t>Stack </a:t>
            </a:r>
            <a:r>
              <a:rPr sz="924" spc="-5" dirty="0">
                <a:latin typeface="Times New Roman"/>
                <a:cs typeface="Times New Roman"/>
              </a:rPr>
              <a:t>is </a:t>
            </a:r>
            <a:r>
              <a:rPr sz="924" spc="-10" dirty="0">
                <a:latin typeface="Times New Roman"/>
                <a:cs typeface="Times New Roman"/>
              </a:rPr>
              <a:t>basically </a:t>
            </a:r>
            <a:r>
              <a:rPr sz="924" spc="-5" dirty="0">
                <a:latin typeface="Times New Roman"/>
                <a:cs typeface="Times New Roman"/>
              </a:rPr>
              <a:t>a data </a:t>
            </a:r>
            <a:r>
              <a:rPr sz="924" spc="-10" dirty="0">
                <a:latin typeface="Times New Roman"/>
                <a:cs typeface="Times New Roman"/>
              </a:rPr>
              <a:t>structure used </a:t>
            </a:r>
            <a:r>
              <a:rPr sz="924" spc="-5" dirty="0">
                <a:latin typeface="Times New Roman"/>
                <a:cs typeface="Times New Roman"/>
              </a:rPr>
              <a:t>to store </a:t>
            </a:r>
            <a:r>
              <a:rPr sz="924" spc="-10" dirty="0">
                <a:latin typeface="Times New Roman"/>
                <a:cs typeface="Times New Roman"/>
              </a:rPr>
              <a:t>and </a:t>
            </a:r>
            <a:r>
              <a:rPr sz="924" spc="-5" dirty="0">
                <a:latin typeface="Times New Roman"/>
                <a:cs typeface="Times New Roman"/>
              </a:rPr>
              <a:t>retrieve </a:t>
            </a:r>
            <a:r>
              <a:rPr sz="924" spc="-10" dirty="0">
                <a:latin typeface="Times New Roman"/>
                <a:cs typeface="Times New Roman"/>
              </a:rPr>
              <a:t>values in speedy </a:t>
            </a:r>
            <a:r>
              <a:rPr sz="924" spc="-15" dirty="0">
                <a:latin typeface="Times New Roman"/>
                <a:cs typeface="Times New Roman"/>
              </a:rPr>
              <a:t>way </a:t>
            </a:r>
            <a:r>
              <a:rPr sz="924" spc="-5" dirty="0">
                <a:latin typeface="Times New Roman"/>
                <a:cs typeface="Times New Roman"/>
              </a:rPr>
              <a:t>because it grows  </a:t>
            </a:r>
            <a:r>
              <a:rPr sz="924" spc="-10" dirty="0">
                <a:latin typeface="Times New Roman"/>
                <a:cs typeface="Times New Roman"/>
              </a:rPr>
              <a:t>and </a:t>
            </a:r>
            <a:r>
              <a:rPr sz="924" spc="-5" dirty="0">
                <a:latin typeface="Times New Roman"/>
                <a:cs typeface="Times New Roman"/>
              </a:rPr>
              <a:t>shrinks </a:t>
            </a:r>
            <a:r>
              <a:rPr sz="924" spc="-10" dirty="0">
                <a:latin typeface="Times New Roman"/>
                <a:cs typeface="Times New Roman"/>
              </a:rPr>
              <a:t>from </a:t>
            </a:r>
            <a:r>
              <a:rPr sz="924" spc="-5" dirty="0">
                <a:latin typeface="Times New Roman"/>
                <a:cs typeface="Times New Roman"/>
              </a:rPr>
              <a:t>one </a:t>
            </a:r>
            <a:r>
              <a:rPr sz="924" spc="-10" dirty="0">
                <a:latin typeface="Times New Roman"/>
                <a:cs typeface="Times New Roman"/>
              </a:rPr>
              <a:t>end only you </a:t>
            </a:r>
            <a:r>
              <a:rPr sz="924" spc="-5" dirty="0">
                <a:latin typeface="Times New Roman"/>
                <a:cs typeface="Times New Roman"/>
              </a:rPr>
              <a:t>can consider </a:t>
            </a:r>
            <a:r>
              <a:rPr sz="924" dirty="0">
                <a:latin typeface="Times New Roman"/>
                <a:cs typeface="Times New Roman"/>
              </a:rPr>
              <a:t>it </a:t>
            </a:r>
            <a:r>
              <a:rPr sz="924" spc="-5" dirty="0">
                <a:latin typeface="Times New Roman"/>
                <a:cs typeface="Times New Roman"/>
              </a:rPr>
              <a:t>like pile of plates </a:t>
            </a:r>
            <a:r>
              <a:rPr sz="924" spc="-10" dirty="0">
                <a:latin typeface="Times New Roman"/>
                <a:cs typeface="Times New Roman"/>
              </a:rPr>
              <a:t>present </a:t>
            </a:r>
            <a:r>
              <a:rPr sz="924" spc="-15" dirty="0">
                <a:latin typeface="Times New Roman"/>
                <a:cs typeface="Times New Roman"/>
              </a:rPr>
              <a:t>at </a:t>
            </a:r>
            <a:r>
              <a:rPr sz="924" spc="-10" dirty="0">
                <a:latin typeface="Times New Roman"/>
                <a:cs typeface="Times New Roman"/>
              </a:rPr>
              <a:t>somewhere </a:t>
            </a:r>
            <a:r>
              <a:rPr sz="924" spc="-5" dirty="0">
                <a:latin typeface="Times New Roman"/>
                <a:cs typeface="Times New Roman"/>
              </a:rPr>
              <a:t>plates can be  </a:t>
            </a:r>
            <a:r>
              <a:rPr sz="924" spc="-10" dirty="0">
                <a:latin typeface="Times New Roman"/>
                <a:cs typeface="Times New Roman"/>
              </a:rPr>
              <a:t>added </a:t>
            </a:r>
            <a:r>
              <a:rPr sz="924" spc="-5" dirty="0">
                <a:latin typeface="Times New Roman"/>
                <a:cs typeface="Times New Roman"/>
              </a:rPr>
              <a:t>or retrieved </a:t>
            </a:r>
            <a:r>
              <a:rPr sz="924" spc="-10" dirty="0">
                <a:latin typeface="Times New Roman"/>
                <a:cs typeface="Times New Roman"/>
              </a:rPr>
              <a:t>from front end </a:t>
            </a:r>
            <a:r>
              <a:rPr sz="924" spc="-5" dirty="0">
                <a:latin typeface="Times New Roman"/>
                <a:cs typeface="Times New Roman"/>
              </a:rPr>
              <a:t>only. It is very efficient </a:t>
            </a:r>
            <a:r>
              <a:rPr sz="924" spc="-10" dirty="0">
                <a:latin typeface="Times New Roman"/>
                <a:cs typeface="Times New Roman"/>
              </a:rPr>
              <a:t>approach however </a:t>
            </a:r>
            <a:r>
              <a:rPr sz="924" dirty="0">
                <a:latin typeface="Times New Roman"/>
                <a:cs typeface="Times New Roman"/>
              </a:rPr>
              <a:t>it </a:t>
            </a:r>
            <a:r>
              <a:rPr sz="924" spc="-10" dirty="0">
                <a:latin typeface="Times New Roman"/>
                <a:cs typeface="Times New Roman"/>
              </a:rPr>
              <a:t>follows </a:t>
            </a:r>
            <a:r>
              <a:rPr sz="924" spc="-5" dirty="0">
                <a:latin typeface="Times New Roman"/>
                <a:cs typeface="Times New Roman"/>
              </a:rPr>
              <a:t>last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first out  </a:t>
            </a:r>
            <a:r>
              <a:rPr sz="924" spc="-10" dirty="0">
                <a:latin typeface="Times New Roman"/>
                <a:cs typeface="Times New Roman"/>
              </a:rPr>
              <a:t>(LIFO) </a:t>
            </a:r>
            <a:r>
              <a:rPr sz="924" spc="-5" dirty="0">
                <a:latin typeface="Times New Roman"/>
                <a:cs typeface="Times New Roman"/>
              </a:rPr>
              <a:t>principle </a:t>
            </a:r>
            <a:r>
              <a:rPr sz="924" spc="-10" dirty="0">
                <a:latin typeface="Times New Roman"/>
                <a:cs typeface="Times New Roman"/>
              </a:rPr>
              <a:t>meaning things are </a:t>
            </a:r>
            <a:r>
              <a:rPr sz="924" spc="-5" dirty="0">
                <a:latin typeface="Times New Roman"/>
                <a:cs typeface="Times New Roman"/>
              </a:rPr>
              <a:t>retrieved in reverse order </a:t>
            </a:r>
            <a:r>
              <a:rPr sz="924" spc="-10" dirty="0">
                <a:latin typeface="Times New Roman"/>
                <a:cs typeface="Times New Roman"/>
              </a:rPr>
              <a:t>from</a:t>
            </a:r>
            <a:r>
              <a:rPr sz="924" spc="19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stack.</a:t>
            </a:r>
            <a:endParaRPr sz="924">
              <a:latin typeface="Times New Roman"/>
              <a:cs typeface="Times New Roman"/>
            </a:endParaRPr>
          </a:p>
          <a:p>
            <a:pPr marL="12347" marR="5556" algn="just">
              <a:lnSpc>
                <a:spcPts val="1050"/>
              </a:lnSpc>
              <a:spcBef>
                <a:spcPts val="24"/>
              </a:spcBef>
            </a:pPr>
            <a:r>
              <a:rPr sz="875" baseline="37037" dirty="0">
                <a:latin typeface="Times New Roman"/>
                <a:cs typeface="Times New Roman"/>
              </a:rPr>
              <a:t>20 </a:t>
            </a:r>
            <a:r>
              <a:rPr sz="924" spc="-5" dirty="0">
                <a:latin typeface="Times New Roman"/>
                <a:cs typeface="Times New Roman"/>
              </a:rPr>
              <a:t>Queue is </a:t>
            </a:r>
            <a:r>
              <a:rPr sz="924" spc="-10" dirty="0">
                <a:latin typeface="Times New Roman"/>
                <a:cs typeface="Times New Roman"/>
              </a:rPr>
              <a:t>also </a:t>
            </a:r>
            <a:r>
              <a:rPr sz="924" spc="-5" dirty="0">
                <a:latin typeface="Times New Roman"/>
                <a:cs typeface="Times New Roman"/>
              </a:rPr>
              <a:t>data structure </a:t>
            </a:r>
            <a:r>
              <a:rPr sz="924" spc="-10" dirty="0">
                <a:latin typeface="Times New Roman"/>
                <a:cs typeface="Times New Roman"/>
              </a:rPr>
              <a:t>and </a:t>
            </a:r>
            <a:r>
              <a:rPr sz="924" spc="-5" dirty="0">
                <a:latin typeface="Times New Roman"/>
                <a:cs typeface="Times New Roman"/>
              </a:rPr>
              <a:t>it is </a:t>
            </a:r>
            <a:r>
              <a:rPr sz="924" spc="-10" dirty="0">
                <a:latin typeface="Times New Roman"/>
                <a:cs typeface="Times New Roman"/>
              </a:rPr>
              <a:t>similar </a:t>
            </a:r>
            <a:r>
              <a:rPr sz="924" spc="-5" dirty="0">
                <a:latin typeface="Times New Roman"/>
                <a:cs typeface="Times New Roman"/>
              </a:rPr>
              <a:t>to </a:t>
            </a:r>
            <a:r>
              <a:rPr sz="924" spc="-10" dirty="0">
                <a:latin typeface="Times New Roman"/>
                <a:cs typeface="Times New Roman"/>
              </a:rPr>
              <a:t>queue </a:t>
            </a:r>
            <a:r>
              <a:rPr sz="924" spc="-5" dirty="0">
                <a:latin typeface="Times New Roman"/>
                <a:cs typeface="Times New Roman"/>
              </a:rPr>
              <a:t>of people </a:t>
            </a:r>
            <a:r>
              <a:rPr sz="924" spc="-10" dirty="0">
                <a:latin typeface="Times New Roman"/>
                <a:cs typeface="Times New Roman"/>
              </a:rPr>
              <a:t>waiting to submit </a:t>
            </a:r>
            <a:r>
              <a:rPr sz="924" spc="-5" dirty="0">
                <a:latin typeface="Times New Roman"/>
                <a:cs typeface="Times New Roman"/>
              </a:rPr>
              <a:t>a </a:t>
            </a:r>
            <a:r>
              <a:rPr sz="924" spc="-10" dirty="0">
                <a:latin typeface="Times New Roman"/>
                <a:cs typeface="Times New Roman"/>
              </a:rPr>
              <a:t>form </a:t>
            </a:r>
            <a:r>
              <a:rPr sz="924" spc="-5" dirty="0">
                <a:latin typeface="Times New Roman"/>
                <a:cs typeface="Times New Roman"/>
              </a:rPr>
              <a:t>or </a:t>
            </a:r>
            <a:r>
              <a:rPr sz="924" spc="-10" dirty="0">
                <a:latin typeface="Times New Roman"/>
                <a:cs typeface="Times New Roman"/>
              </a:rPr>
              <a:t>pay </a:t>
            </a:r>
            <a:r>
              <a:rPr sz="924" spc="-5" dirty="0">
                <a:latin typeface="Times New Roman"/>
                <a:cs typeface="Times New Roman"/>
              </a:rPr>
              <a:t>their  utility bills </a:t>
            </a:r>
            <a:r>
              <a:rPr sz="924" spc="-10" dirty="0">
                <a:latin typeface="Times New Roman"/>
                <a:cs typeface="Times New Roman"/>
              </a:rPr>
              <a:t>queue follows </a:t>
            </a:r>
            <a:r>
              <a:rPr sz="924" spc="-5" dirty="0">
                <a:latin typeface="Times New Roman"/>
                <a:cs typeface="Times New Roman"/>
              </a:rPr>
              <a:t>first in first out principle</a:t>
            </a:r>
            <a:r>
              <a:rPr sz="924" spc="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(FIFO).</a:t>
            </a:r>
            <a:endParaRPr sz="924">
              <a:latin typeface="Times New Roman"/>
              <a:cs typeface="Times New Roman"/>
            </a:endParaRPr>
          </a:p>
          <a:p>
            <a:pPr marL="12347" marR="6173" algn="just">
              <a:lnSpc>
                <a:spcPts val="1050"/>
              </a:lnSpc>
              <a:spcBef>
                <a:spcPts val="5"/>
              </a:spcBef>
            </a:pPr>
            <a:r>
              <a:rPr sz="875" baseline="41666" dirty="0">
                <a:latin typeface="Times New Roman"/>
                <a:cs typeface="Times New Roman"/>
              </a:rPr>
              <a:t>21 </a:t>
            </a:r>
            <a:r>
              <a:rPr sz="924" spc="-5" dirty="0">
                <a:latin typeface="Times New Roman"/>
                <a:cs typeface="Times New Roman"/>
              </a:rPr>
              <a:t>Priority </a:t>
            </a:r>
            <a:r>
              <a:rPr sz="924" spc="-10" dirty="0">
                <a:latin typeface="Times New Roman"/>
                <a:cs typeface="Times New Roman"/>
              </a:rPr>
              <a:t>Queue </a:t>
            </a:r>
            <a:r>
              <a:rPr sz="924" spc="-5" dirty="0">
                <a:latin typeface="Times New Roman"/>
                <a:cs typeface="Times New Roman"/>
              </a:rPr>
              <a:t>also follows </a:t>
            </a:r>
            <a:r>
              <a:rPr sz="924" spc="-10" dirty="0">
                <a:latin typeface="Times New Roman"/>
                <a:cs typeface="Times New Roman"/>
              </a:rPr>
              <a:t>FIFO </a:t>
            </a:r>
            <a:r>
              <a:rPr sz="924" spc="-5" dirty="0">
                <a:latin typeface="Times New Roman"/>
                <a:cs typeface="Times New Roman"/>
              </a:rPr>
              <a:t>principle with </a:t>
            </a:r>
            <a:r>
              <a:rPr sz="924" spc="-10" dirty="0">
                <a:latin typeface="Times New Roman"/>
                <a:cs typeface="Times New Roman"/>
              </a:rPr>
              <a:t>difference </a:t>
            </a:r>
            <a:r>
              <a:rPr sz="924" spc="-5" dirty="0">
                <a:latin typeface="Times New Roman"/>
                <a:cs typeface="Times New Roman"/>
              </a:rPr>
              <a:t>that </a:t>
            </a:r>
            <a:r>
              <a:rPr sz="924" spc="-10" dirty="0">
                <a:latin typeface="Times New Roman"/>
                <a:cs typeface="Times New Roman"/>
              </a:rPr>
              <a:t>we add elements </a:t>
            </a:r>
            <a:r>
              <a:rPr sz="924" spc="-5" dirty="0">
                <a:latin typeface="Times New Roman"/>
                <a:cs typeface="Times New Roman"/>
              </a:rPr>
              <a:t>in </a:t>
            </a:r>
            <a:r>
              <a:rPr sz="924" spc="-10" dirty="0">
                <a:latin typeface="Times New Roman"/>
                <a:cs typeface="Times New Roman"/>
              </a:rPr>
              <a:t>priority queue  </a:t>
            </a:r>
            <a:r>
              <a:rPr sz="924" spc="-5" dirty="0">
                <a:latin typeface="Times New Roman"/>
                <a:cs typeface="Times New Roman"/>
              </a:rPr>
              <a:t>according </a:t>
            </a:r>
            <a:r>
              <a:rPr sz="924" spc="-10" dirty="0">
                <a:latin typeface="Times New Roman"/>
                <a:cs typeface="Times New Roman"/>
              </a:rPr>
              <a:t>to certain </a:t>
            </a:r>
            <a:r>
              <a:rPr sz="924" spc="-5" dirty="0">
                <a:latin typeface="Times New Roman"/>
                <a:cs typeface="Times New Roman"/>
              </a:rPr>
              <a:t>priority </a:t>
            </a:r>
            <a:r>
              <a:rPr sz="924" spc="-10" dirty="0">
                <a:latin typeface="Times New Roman"/>
                <a:cs typeface="Times New Roman"/>
              </a:rPr>
              <a:t>its example may </a:t>
            </a:r>
            <a:r>
              <a:rPr sz="924" spc="-5" dirty="0">
                <a:latin typeface="Times New Roman"/>
                <a:cs typeface="Times New Roman"/>
              </a:rPr>
              <a:t>be printer </a:t>
            </a:r>
            <a:r>
              <a:rPr sz="924" spc="-10" dirty="0">
                <a:latin typeface="Times New Roman"/>
                <a:cs typeface="Times New Roman"/>
              </a:rPr>
              <a:t>queue which </a:t>
            </a:r>
            <a:r>
              <a:rPr sz="924" spc="-5" dirty="0">
                <a:latin typeface="Times New Roman"/>
                <a:cs typeface="Times New Roman"/>
              </a:rPr>
              <a:t>has priority </a:t>
            </a:r>
            <a:r>
              <a:rPr sz="924" spc="-10" dirty="0">
                <a:latin typeface="Times New Roman"/>
                <a:cs typeface="Times New Roman"/>
              </a:rPr>
              <a:t>option </a:t>
            </a:r>
            <a:r>
              <a:rPr sz="924" spc="-5" dirty="0">
                <a:latin typeface="Times New Roman"/>
                <a:cs typeface="Times New Roman"/>
              </a:rPr>
              <a:t>the person</a:t>
            </a:r>
            <a:r>
              <a:rPr sz="924" spc="131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send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7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4850606" cy="96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898">
              <a:buFont typeface="Arial"/>
              <a:buChar char="•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10" dirty="0">
                <a:latin typeface="Book Antiqua"/>
                <a:cs typeface="Book Antiqua"/>
              </a:rPr>
              <a:t>returns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10" dirty="0">
                <a:latin typeface="Book Antiqua"/>
                <a:cs typeface="Book Antiqua"/>
              </a:rPr>
              <a:t>with highest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priority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78"/>
              </a:spcBef>
              <a:buFont typeface="Arial"/>
              <a:buChar char="•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Can adapt </a:t>
            </a:r>
            <a:r>
              <a:rPr sz="972" b="1" spc="10" dirty="0">
                <a:latin typeface="Book Antiqua"/>
                <a:cs typeface="Book Antiqua"/>
              </a:rPr>
              <a:t>vector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deque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Times New Roman"/>
                <a:cs typeface="Times New Roman"/>
              </a:rPr>
              <a:t>41.3.</a:t>
            </a:r>
            <a:r>
              <a:rPr sz="972" b="1" spc="19" dirty="0">
                <a:latin typeface="Book Antiqua"/>
                <a:cs typeface="Book Antiqua"/>
              </a:rPr>
              <a:t>Common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for All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functions that can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applied to all containers are 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(these </a:t>
            </a:r>
            <a:r>
              <a:rPr sz="972" spc="15" dirty="0">
                <a:latin typeface="Book Antiqua"/>
                <a:cs typeface="Book Antiqua"/>
              </a:rPr>
              <a:t>are  </a:t>
            </a:r>
            <a:r>
              <a:rPr sz="972" spc="10" dirty="0">
                <a:latin typeface="Book Antiqua"/>
                <a:cs typeface="Book Antiqua"/>
              </a:rPr>
              <a:t>basically general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use </a:t>
            </a:r>
            <a:r>
              <a:rPr sz="972" spc="15" dirty="0">
                <a:latin typeface="Book Antiqua"/>
                <a:cs typeface="Book Antiqua"/>
              </a:rPr>
              <a:t>them with any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class),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2459672"/>
            <a:ext cx="4951853" cy="498341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indent="-209281">
              <a:lnSpc>
                <a:spcPts val="1254"/>
              </a:lnSpc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Default</a:t>
            </a:r>
            <a:r>
              <a:rPr sz="1069" b="1" spc="-34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constructor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34"/>
              </a:spcBef>
              <a:buAutoNum type="arabicPeriod"/>
              <a:tabLst>
                <a:tab pos="478444" algn="l"/>
              </a:tabLst>
            </a:pPr>
            <a:r>
              <a:rPr sz="1069" b="1" spc="15" dirty="0">
                <a:latin typeface="Book Antiqua"/>
                <a:cs typeface="Book Antiqua"/>
              </a:rPr>
              <a:t>Copy</a:t>
            </a:r>
            <a:r>
              <a:rPr sz="1069" b="1" spc="-49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Constructor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39"/>
              </a:spcBef>
              <a:buAutoNum type="arabicPeriod"/>
              <a:tabLst>
                <a:tab pos="478444" algn="l"/>
              </a:tabLst>
            </a:pPr>
            <a:r>
              <a:rPr sz="1069" b="1" spc="5" dirty="0">
                <a:latin typeface="Book Antiqua"/>
                <a:cs typeface="Book Antiqua"/>
              </a:rPr>
              <a:t>Destructor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39"/>
              </a:spcBef>
              <a:buAutoNum type="arabicPeriod"/>
              <a:tabLst>
                <a:tab pos="478444" algn="l"/>
              </a:tabLst>
            </a:pPr>
            <a:r>
              <a:rPr sz="1069" b="1" spc="5" dirty="0">
                <a:latin typeface="Book Antiqua"/>
                <a:cs typeface="Book Antiqua"/>
              </a:rPr>
              <a:t>empty()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true </a:t>
            </a: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container contains no</a:t>
            </a:r>
            <a:r>
              <a:rPr sz="1069" spc="-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elements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/>
              <a:tabLst>
                <a:tab pos="478444" algn="l"/>
              </a:tabLst>
            </a:pPr>
            <a:r>
              <a:rPr sz="1069" b="1" spc="5" dirty="0">
                <a:latin typeface="Book Antiqua"/>
                <a:cs typeface="Book Antiqua"/>
              </a:rPr>
              <a:t>max_size()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4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the </a:t>
            </a:r>
            <a:r>
              <a:rPr sz="1069" spc="15" dirty="0">
                <a:latin typeface="Book Antiqua"/>
                <a:cs typeface="Book Antiqua"/>
              </a:rPr>
              <a:t>maximum </a:t>
            </a:r>
            <a:r>
              <a:rPr sz="1069" spc="10" dirty="0">
                <a:latin typeface="Book Antiqua"/>
                <a:cs typeface="Book Antiqua"/>
              </a:rPr>
              <a:t>number of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elements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73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size()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4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 current number of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elements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=</a:t>
            </a:r>
            <a:r>
              <a:rPr sz="1069" b="1" spc="-87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Assigns one container instance to</a:t>
            </a:r>
            <a:r>
              <a:rPr sz="1069" spc="-1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another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&lt;</a:t>
            </a:r>
            <a:r>
              <a:rPr sz="1069" b="1" spc="-87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</a:t>
            </a:r>
            <a:r>
              <a:rPr sz="1069" spc="5" dirty="0">
                <a:latin typeface="Book Antiqua"/>
                <a:cs typeface="Book Antiqua"/>
              </a:rPr>
              <a:t>true 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container </a:t>
            </a:r>
            <a:r>
              <a:rPr sz="1069" spc="10" dirty="0">
                <a:latin typeface="Book Antiqua"/>
                <a:cs typeface="Book Antiqua"/>
              </a:rPr>
              <a:t>is less than the second</a:t>
            </a:r>
            <a:r>
              <a:rPr sz="1069" spc="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&lt;=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marR="52474" lvl="1" indent="-209281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true </a:t>
            </a: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</a:t>
            </a:r>
            <a:r>
              <a:rPr sz="1069" spc="10" dirty="0">
                <a:latin typeface="Book Antiqua"/>
                <a:cs typeface="Book Antiqua"/>
              </a:rPr>
              <a:t>container </a:t>
            </a:r>
            <a:r>
              <a:rPr sz="1069" spc="5" dirty="0">
                <a:latin typeface="Book Antiqua"/>
                <a:cs typeface="Book Antiqua"/>
              </a:rPr>
              <a:t>is less </a:t>
            </a:r>
            <a:r>
              <a:rPr sz="1069" spc="10" dirty="0">
                <a:latin typeface="Book Antiqua"/>
                <a:cs typeface="Book Antiqua"/>
              </a:rPr>
              <a:t>than or equal to the </a:t>
            </a:r>
            <a:r>
              <a:rPr sz="1069" spc="5" dirty="0">
                <a:latin typeface="Book Antiqua"/>
                <a:cs typeface="Book Antiqua"/>
              </a:rPr>
              <a:t>second </a:t>
            </a:r>
            <a:r>
              <a:rPr sz="1069" spc="27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10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&gt;</a:t>
            </a:r>
            <a:r>
              <a:rPr sz="1069" b="1" spc="-87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marR="52474" lvl="1" indent="-209281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true </a:t>
            </a: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</a:t>
            </a:r>
            <a:r>
              <a:rPr sz="1069" spc="10" dirty="0">
                <a:latin typeface="Book Antiqua"/>
                <a:cs typeface="Book Antiqua"/>
              </a:rPr>
              <a:t>container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greater than the </a:t>
            </a:r>
            <a:r>
              <a:rPr sz="1069" spc="5" dirty="0">
                <a:latin typeface="Book Antiqua"/>
                <a:cs typeface="Book Antiqua"/>
              </a:rPr>
              <a:t>second  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15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&gt;=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marR="51857" lvl="1" indent="-209281">
              <a:lnSpc>
                <a:spcPts val="1371"/>
              </a:lnSpc>
              <a:spcBef>
                <a:spcPts val="1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true </a:t>
            </a: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</a:t>
            </a:r>
            <a:r>
              <a:rPr sz="1069" spc="10" dirty="0">
                <a:latin typeface="Book Antiqua"/>
                <a:cs typeface="Book Antiqua"/>
              </a:rPr>
              <a:t>container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greater than or equal to the </a:t>
            </a:r>
            <a:r>
              <a:rPr sz="1069" spc="28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second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</a:t>
            </a:r>
            <a:r>
              <a:rPr sz="1069" b="1" spc="15" dirty="0">
                <a:latin typeface="Book Antiqua"/>
                <a:cs typeface="Book Antiqua"/>
              </a:rPr>
              <a:t>==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4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</a:t>
            </a:r>
            <a:r>
              <a:rPr sz="1069" spc="5" dirty="0">
                <a:latin typeface="Book Antiqua"/>
                <a:cs typeface="Book Antiqua"/>
              </a:rPr>
              <a:t>true 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container is </a:t>
            </a:r>
            <a:r>
              <a:rPr sz="1069" spc="10" dirty="0">
                <a:latin typeface="Book Antiqua"/>
                <a:cs typeface="Book Antiqua"/>
              </a:rPr>
              <a:t>equal to the second</a:t>
            </a:r>
            <a:r>
              <a:rPr sz="1069" spc="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operator !=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marR="52474" lvl="1" indent="-209281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true </a:t>
            </a: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first container is </a:t>
            </a:r>
            <a:r>
              <a:rPr sz="1069" spc="10" dirty="0">
                <a:latin typeface="Book Antiqua"/>
                <a:cs typeface="Book Antiqua"/>
              </a:rPr>
              <a:t>not equal to the </a:t>
            </a:r>
            <a:r>
              <a:rPr sz="1069" spc="5" dirty="0">
                <a:latin typeface="Book Antiqua"/>
                <a:cs typeface="Book Antiqua"/>
              </a:rPr>
              <a:t>second </a:t>
            </a:r>
            <a:r>
              <a:rPr sz="1069" spc="27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marL="477827" indent="-209281">
              <a:spcBef>
                <a:spcPts val="5"/>
              </a:spcBef>
              <a:buAutoNum type="arabicPeriod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swap</a:t>
            </a:r>
            <a:r>
              <a:rPr sz="1069" b="1" spc="-7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()</a:t>
            </a:r>
            <a:endParaRPr sz="1069">
              <a:latin typeface="Book Antiqua"/>
              <a:cs typeface="Book Antiqua"/>
            </a:endParaRPr>
          </a:p>
          <a:p>
            <a:pPr marL="687107" lvl="1" indent="-209281">
              <a:spcBef>
                <a:spcPts val="53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swaps the elements of the </a:t>
            </a:r>
            <a:r>
              <a:rPr sz="1069" spc="15" dirty="0">
                <a:latin typeface="Book Antiqua"/>
                <a:cs typeface="Book Antiqua"/>
              </a:rPr>
              <a:t>two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containers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743542"/>
            <a:ext cx="4849989" cy="457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41.4.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for First-class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Containers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class containers are both sequence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associative containers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allow </a:t>
            </a:r>
            <a:r>
              <a:rPr sz="972" spc="5" dirty="0">
                <a:latin typeface="Book Antiqua"/>
                <a:cs typeface="Book Antiqua"/>
              </a:rPr>
              <a:t>fast  </a:t>
            </a:r>
            <a:r>
              <a:rPr sz="972" spc="10" dirty="0">
                <a:latin typeface="Book Antiqua"/>
                <a:cs typeface="Book Antiqua"/>
              </a:rPr>
              <a:t>retrieval of data values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following additional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8379300"/>
            <a:ext cx="4951853" cy="52105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546">
              <a:lnSpc>
                <a:spcPts val="1254"/>
              </a:lnSpc>
            </a:pPr>
            <a:r>
              <a:rPr sz="1069" b="1" spc="5" dirty="0">
                <a:latin typeface="Book Antiqua"/>
                <a:cs typeface="Book Antiqua"/>
              </a:rPr>
              <a:t>1. </a:t>
            </a:r>
            <a:r>
              <a:rPr sz="1069" b="1" spc="19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begin()</a:t>
            </a:r>
            <a:endParaRPr sz="1069">
              <a:latin typeface="Book Antiqua"/>
              <a:cs typeface="Book Antiqua"/>
            </a:endParaRPr>
          </a:p>
          <a:p>
            <a:pPr marL="687107" marR="52474" indent="-209281">
              <a:lnSpc>
                <a:spcPts val="1361"/>
              </a:lnSpc>
              <a:spcBef>
                <a:spcPts val="34"/>
              </a:spcBef>
              <a:tabLst>
                <a:tab pos="686490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Book Antiqua"/>
                <a:cs typeface="Book Antiqua"/>
              </a:rPr>
              <a:t>Returns  an  </a:t>
            </a:r>
            <a:r>
              <a:rPr sz="1069" spc="5" dirty="0">
                <a:latin typeface="Book Antiqua"/>
                <a:cs typeface="Book Antiqua"/>
              </a:rPr>
              <a:t>iterator  </a:t>
            </a:r>
            <a:r>
              <a:rPr sz="1069" spc="10" dirty="0">
                <a:latin typeface="Book Antiqua"/>
                <a:cs typeface="Book Antiqua"/>
              </a:rPr>
              <a:t>object  </a:t>
            </a:r>
            <a:r>
              <a:rPr sz="1069" spc="5" dirty="0">
                <a:latin typeface="Book Antiqua"/>
                <a:cs typeface="Book Antiqua"/>
              </a:rPr>
              <a:t>that  refers  </a:t>
            </a:r>
            <a:r>
              <a:rPr sz="1069" spc="10" dirty="0">
                <a:latin typeface="Book Antiqua"/>
                <a:cs typeface="Book Antiqua"/>
              </a:rPr>
              <a:t>to  the  </a:t>
            </a:r>
            <a:r>
              <a:rPr sz="1069" spc="5" dirty="0">
                <a:latin typeface="Book Antiqua"/>
                <a:cs typeface="Book Antiqua"/>
              </a:rPr>
              <a:t>first  </a:t>
            </a:r>
            <a:r>
              <a:rPr sz="1069" spc="10" dirty="0">
                <a:latin typeface="Book Antiqua"/>
                <a:cs typeface="Book Antiqua"/>
              </a:rPr>
              <a:t>element </a:t>
            </a:r>
            <a:r>
              <a:rPr sz="1069" spc="151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of </a:t>
            </a:r>
            <a:r>
              <a:rPr sz="1069" spc="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the </a:t>
            </a:r>
            <a:r>
              <a:rPr sz="1069" spc="5" dirty="0">
                <a:latin typeface="Book Antiqua"/>
                <a:cs typeface="Book Antiqua"/>
              </a:rPr>
              <a:t> container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699" y="9067165"/>
            <a:ext cx="4825912" cy="0"/>
          </a:xfrm>
          <a:custGeom>
            <a:avLst/>
            <a:gdLst/>
            <a:ahLst/>
            <a:cxnLst/>
            <a:rect l="l" t="t" r="r" b="b"/>
            <a:pathLst>
              <a:path w="4963795">
                <a:moveTo>
                  <a:pt x="0" y="0"/>
                </a:moveTo>
                <a:lnTo>
                  <a:pt x="49636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143352" y="9131617"/>
            <a:ext cx="485307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50"/>
              </a:lnSpc>
            </a:pPr>
            <a:r>
              <a:rPr sz="924" spc="-5" dirty="0">
                <a:latin typeface="Times New Roman"/>
                <a:cs typeface="Times New Roman"/>
              </a:rPr>
              <a:t>print </a:t>
            </a:r>
            <a:r>
              <a:rPr sz="924" spc="-10" dirty="0">
                <a:latin typeface="Times New Roman"/>
                <a:cs typeface="Times New Roman"/>
              </a:rPr>
              <a:t>having </a:t>
            </a:r>
            <a:r>
              <a:rPr sz="924" spc="-5" dirty="0">
                <a:latin typeface="Times New Roman"/>
                <a:cs typeface="Times New Roman"/>
              </a:rPr>
              <a:t>higher priority </a:t>
            </a:r>
            <a:r>
              <a:rPr sz="924" spc="-10" dirty="0">
                <a:latin typeface="Times New Roman"/>
                <a:cs typeface="Times New Roman"/>
              </a:rPr>
              <a:t>will find </a:t>
            </a:r>
            <a:r>
              <a:rPr sz="924" spc="-5" dirty="0">
                <a:latin typeface="Times New Roman"/>
                <a:cs typeface="Times New Roman"/>
              </a:rPr>
              <a:t>its data </a:t>
            </a:r>
            <a:r>
              <a:rPr sz="924" spc="-10" dirty="0">
                <a:latin typeface="Times New Roman"/>
                <a:cs typeface="Times New Roman"/>
              </a:rPr>
              <a:t>at </a:t>
            </a:r>
            <a:r>
              <a:rPr sz="924" spc="-5" dirty="0">
                <a:latin typeface="Times New Roman"/>
                <a:cs typeface="Times New Roman"/>
              </a:rPr>
              <a:t>higher </a:t>
            </a:r>
            <a:r>
              <a:rPr sz="924" spc="-10" dirty="0">
                <a:latin typeface="Times New Roman"/>
                <a:cs typeface="Times New Roman"/>
              </a:rPr>
              <a:t>level </a:t>
            </a:r>
            <a:r>
              <a:rPr sz="924" spc="-5" dirty="0">
                <a:latin typeface="Times New Roman"/>
                <a:cs typeface="Times New Roman"/>
              </a:rPr>
              <a:t>of the </a:t>
            </a:r>
            <a:r>
              <a:rPr sz="924" spc="-10" dirty="0">
                <a:latin typeface="Times New Roman"/>
                <a:cs typeface="Times New Roman"/>
              </a:rPr>
              <a:t>queue </a:t>
            </a:r>
            <a:r>
              <a:rPr sz="924" spc="-5" dirty="0">
                <a:latin typeface="Times New Roman"/>
                <a:cs typeface="Times New Roman"/>
              </a:rPr>
              <a:t>than other people having </a:t>
            </a:r>
            <a:r>
              <a:rPr sz="924" spc="-10" dirty="0">
                <a:latin typeface="Times New Roman"/>
                <a:cs typeface="Times New Roman"/>
              </a:rPr>
              <a:t>low  priority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2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6"/>
            <a:ext cx="4951853" cy="3620286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477827" indent="-208662">
              <a:spcBef>
                <a:spcPts val="5"/>
              </a:spcBef>
              <a:buAutoNum type="arabicPeriod" startAt="2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end()</a:t>
            </a:r>
            <a:endParaRPr sz="1069">
              <a:latin typeface="Book Antiqua"/>
              <a:cs typeface="Book Antiqua"/>
            </a:endParaRPr>
          </a:p>
          <a:p>
            <a:pPr marL="687107" marR="52474" lvl="1" indent="-209281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an </a:t>
            </a:r>
            <a:r>
              <a:rPr sz="1069" spc="5" dirty="0">
                <a:latin typeface="Book Antiqua"/>
                <a:cs typeface="Book Antiqua"/>
              </a:rPr>
              <a:t>iterator </a:t>
            </a:r>
            <a:r>
              <a:rPr sz="1069" spc="10" dirty="0">
                <a:latin typeface="Book Antiqua"/>
                <a:cs typeface="Book Antiqua"/>
              </a:rPr>
              <a:t>object </a:t>
            </a:r>
            <a:r>
              <a:rPr sz="1069" spc="5" dirty="0">
                <a:latin typeface="Book Antiqua"/>
                <a:cs typeface="Book Antiqua"/>
              </a:rPr>
              <a:t>that refers </a:t>
            </a:r>
            <a:r>
              <a:rPr sz="1069" spc="10" dirty="0">
                <a:latin typeface="Book Antiqua"/>
                <a:cs typeface="Book Antiqua"/>
              </a:rPr>
              <a:t>to the next position beyond the  </a:t>
            </a:r>
            <a:r>
              <a:rPr sz="1069" spc="5" dirty="0">
                <a:latin typeface="Book Antiqua"/>
                <a:cs typeface="Book Antiqua"/>
              </a:rPr>
              <a:t>last </a:t>
            </a:r>
            <a:r>
              <a:rPr sz="1069" spc="10" dirty="0">
                <a:latin typeface="Book Antiqua"/>
                <a:cs typeface="Book Antiqua"/>
              </a:rPr>
              <a:t>element of the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477827" indent="-208662">
              <a:buAutoNum type="arabicPeriod" startAt="2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rbegin()</a:t>
            </a:r>
            <a:endParaRPr sz="1069">
              <a:latin typeface="Book Antiqua"/>
              <a:cs typeface="Book Antiqua"/>
            </a:endParaRPr>
          </a:p>
          <a:p>
            <a:pPr marL="686490" marR="52474" lvl="1" indent="-208662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an </a:t>
            </a:r>
            <a:r>
              <a:rPr sz="1069" spc="5" dirty="0">
                <a:latin typeface="Book Antiqua"/>
                <a:cs typeface="Book Antiqua"/>
              </a:rPr>
              <a:t>iterator </a:t>
            </a:r>
            <a:r>
              <a:rPr sz="1069" spc="10" dirty="0">
                <a:latin typeface="Book Antiqua"/>
                <a:cs typeface="Book Antiqua"/>
              </a:rPr>
              <a:t>object </a:t>
            </a:r>
            <a:r>
              <a:rPr sz="1069" spc="5" dirty="0">
                <a:latin typeface="Book Antiqua"/>
                <a:cs typeface="Book Antiqua"/>
              </a:rPr>
              <a:t>that refers </a:t>
            </a:r>
            <a:r>
              <a:rPr sz="1069" spc="10" dirty="0">
                <a:latin typeface="Book Antiqua"/>
                <a:cs typeface="Book Antiqua"/>
              </a:rPr>
              <a:t>to the </a:t>
            </a:r>
            <a:r>
              <a:rPr sz="1069" spc="5" dirty="0">
                <a:latin typeface="Book Antiqua"/>
                <a:cs typeface="Book Antiqua"/>
              </a:rPr>
              <a:t>last </a:t>
            </a:r>
            <a:r>
              <a:rPr sz="1069" spc="10" dirty="0">
                <a:latin typeface="Book Antiqua"/>
                <a:cs typeface="Book Antiqua"/>
              </a:rPr>
              <a:t>element of the  </a:t>
            </a:r>
            <a:r>
              <a:rPr sz="1069" spc="5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477827" indent="-208662">
              <a:buAutoNum type="arabicPeriod" startAt="2"/>
              <a:tabLst>
                <a:tab pos="478444" algn="l"/>
              </a:tabLst>
            </a:pPr>
            <a:r>
              <a:rPr sz="1069" b="1" spc="5" dirty="0">
                <a:latin typeface="Book Antiqua"/>
                <a:cs typeface="Book Antiqua"/>
              </a:rPr>
              <a:t>rend()</a:t>
            </a:r>
            <a:endParaRPr sz="1069">
              <a:latin typeface="Book Antiqua"/>
              <a:cs typeface="Book Antiqua"/>
            </a:endParaRPr>
          </a:p>
          <a:p>
            <a:pPr marL="686490" marR="52474" lvl="1" indent="-208662">
              <a:lnSpc>
                <a:spcPts val="1361"/>
              </a:lnSpc>
              <a:spcBef>
                <a:spcPts val="34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Returns an </a:t>
            </a:r>
            <a:r>
              <a:rPr sz="1069" spc="5" dirty="0">
                <a:latin typeface="Book Antiqua"/>
                <a:cs typeface="Book Antiqua"/>
              </a:rPr>
              <a:t>iterator </a:t>
            </a:r>
            <a:r>
              <a:rPr sz="1069" spc="10" dirty="0">
                <a:latin typeface="Book Antiqua"/>
                <a:cs typeface="Book Antiqua"/>
              </a:rPr>
              <a:t>object </a:t>
            </a:r>
            <a:r>
              <a:rPr sz="1069" spc="5" dirty="0">
                <a:latin typeface="Book Antiqua"/>
                <a:cs typeface="Book Antiqua"/>
              </a:rPr>
              <a:t>that refers </a:t>
            </a:r>
            <a:r>
              <a:rPr sz="1069" spc="10" dirty="0">
                <a:latin typeface="Book Antiqua"/>
                <a:cs typeface="Book Antiqua"/>
              </a:rPr>
              <a:t>to the </a:t>
            </a:r>
            <a:r>
              <a:rPr sz="1069" spc="5" dirty="0">
                <a:latin typeface="Book Antiqua"/>
                <a:cs typeface="Book Antiqua"/>
              </a:rPr>
              <a:t>position </a:t>
            </a:r>
            <a:r>
              <a:rPr sz="1069" spc="10" dirty="0">
                <a:latin typeface="Book Antiqua"/>
                <a:cs typeface="Book Antiqua"/>
              </a:rPr>
              <a:t>before the </a:t>
            </a:r>
            <a:r>
              <a:rPr sz="1069" spc="5" dirty="0">
                <a:latin typeface="Book Antiqua"/>
                <a:cs typeface="Book Antiqua"/>
              </a:rPr>
              <a:t>first  </a:t>
            </a:r>
            <a:r>
              <a:rPr sz="1069" spc="10" dirty="0">
                <a:latin typeface="Book Antiqua"/>
                <a:cs typeface="Book Antiqua"/>
              </a:rPr>
              <a:t>element</a:t>
            </a:r>
            <a:endParaRPr sz="1069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477827" indent="-208662">
              <a:buAutoNum type="arabicPeriod" startAt="2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erase( iterator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686490" lvl="1" indent="-208662">
              <a:spcBef>
                <a:spcPts val="49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Removes </a:t>
            </a:r>
            <a:r>
              <a:rPr sz="1069" spc="15" dirty="0">
                <a:latin typeface="Book Antiqua"/>
                <a:cs typeface="Book Antiqua"/>
              </a:rPr>
              <a:t>an </a:t>
            </a:r>
            <a:r>
              <a:rPr sz="1069" spc="10" dirty="0">
                <a:latin typeface="Book Antiqua"/>
                <a:cs typeface="Book Antiqua"/>
              </a:rPr>
              <a:t>element pointed to </a:t>
            </a:r>
            <a:r>
              <a:rPr sz="1069" spc="15" dirty="0">
                <a:latin typeface="Book Antiqua"/>
                <a:cs typeface="Book Antiqua"/>
              </a:rPr>
              <a:t>by </a:t>
            </a:r>
            <a:r>
              <a:rPr sz="1069" spc="10" dirty="0">
                <a:latin typeface="Book Antiqua"/>
                <a:cs typeface="Book Antiqua"/>
              </a:rPr>
              <a:t>the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iterator</a:t>
            </a:r>
            <a:endParaRPr sz="1069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Courier New"/>
              <a:buChar char="o"/>
            </a:pPr>
            <a:endParaRPr sz="1167">
              <a:latin typeface="Times New Roman"/>
              <a:cs typeface="Times New Roman"/>
            </a:endParaRPr>
          </a:p>
          <a:p>
            <a:pPr marL="477827" indent="-208662">
              <a:spcBef>
                <a:spcPts val="5"/>
              </a:spcBef>
              <a:buAutoNum type="arabicPeriod" startAt="2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erase( iterator, iterator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686490" marR="52474" lvl="1" indent="-208662">
              <a:lnSpc>
                <a:spcPts val="1361"/>
              </a:lnSpc>
              <a:spcBef>
                <a:spcPts val="29"/>
              </a:spcBef>
              <a:buFont typeface="Courier New"/>
              <a:buChar char="o"/>
              <a:tabLst>
                <a:tab pos="686490" algn="l"/>
                <a:tab pos="687107" algn="l"/>
                <a:tab pos="2300852" algn="l"/>
              </a:tabLst>
            </a:pPr>
            <a:r>
              <a:rPr sz="1069" spc="10" dirty="0">
                <a:latin typeface="Book Antiqua"/>
                <a:cs typeface="Book Antiqua"/>
              </a:rPr>
              <a:t>Removes  the </a:t>
            </a:r>
            <a:r>
              <a:rPr sz="1069" spc="126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range </a:t>
            </a:r>
            <a:r>
              <a:rPr sz="1069" spc="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of	elements  specified  </a:t>
            </a:r>
            <a:r>
              <a:rPr sz="1069" spc="15" dirty="0">
                <a:latin typeface="Book Antiqua"/>
                <a:cs typeface="Book Antiqua"/>
              </a:rPr>
              <a:t>by  </a:t>
            </a:r>
            <a:r>
              <a:rPr sz="1069" spc="10" dirty="0">
                <a:latin typeface="Book Antiqua"/>
                <a:cs typeface="Book Antiqua"/>
              </a:rPr>
              <a:t>the  first </a:t>
            </a:r>
            <a:r>
              <a:rPr sz="1069" spc="190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and </a:t>
            </a:r>
            <a:r>
              <a:rPr sz="1069" spc="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the </a:t>
            </a:r>
            <a:r>
              <a:rPr sz="106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second iterator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parameters</a:t>
            </a:r>
            <a:endParaRPr sz="1069">
              <a:latin typeface="Book Antiqua"/>
              <a:cs typeface="Book Antiqua"/>
            </a:endParaRPr>
          </a:p>
          <a:p>
            <a:pPr marL="477827" indent="-208662">
              <a:spcBef>
                <a:spcPts val="10"/>
              </a:spcBef>
              <a:buAutoNum type="arabicPeriod" startAt="2"/>
              <a:tabLst>
                <a:tab pos="478444" algn="l"/>
              </a:tabLst>
            </a:pPr>
            <a:r>
              <a:rPr sz="1069" b="1" spc="10" dirty="0">
                <a:latin typeface="Book Antiqua"/>
                <a:cs typeface="Book Antiqua"/>
              </a:rPr>
              <a:t>clear()</a:t>
            </a:r>
            <a:endParaRPr sz="1069">
              <a:latin typeface="Book Antiqua"/>
              <a:cs typeface="Book Antiqua"/>
            </a:endParaRPr>
          </a:p>
          <a:p>
            <a:pPr marL="686490" lvl="1" indent="-208662">
              <a:spcBef>
                <a:spcPts val="44"/>
              </a:spcBef>
              <a:buFont typeface="Courier New"/>
              <a:buChar char="o"/>
              <a:tabLst>
                <a:tab pos="686490" algn="l"/>
                <a:tab pos="687107" algn="l"/>
              </a:tabLst>
            </a:pPr>
            <a:r>
              <a:rPr sz="1069" spc="10" dirty="0">
                <a:latin typeface="Book Antiqua"/>
                <a:cs typeface="Book Antiqua"/>
              </a:rPr>
              <a:t>erases all elements from the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container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247675"/>
            <a:ext cx="4851841" cy="3703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 algn="just">
              <a:buFont typeface="Times New Roman"/>
              <a:buAutoNum type="arabicPeriod" startAt="5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Container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Requirements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each container </a:t>
            </a:r>
            <a:r>
              <a:rPr sz="972" spc="15" dirty="0">
                <a:latin typeface="Book Antiqua"/>
                <a:cs typeface="Book Antiqua"/>
              </a:rPr>
              <a:t>need to </a:t>
            </a:r>
            <a:r>
              <a:rPr sz="972" spc="10" dirty="0">
                <a:latin typeface="Book Antiqua"/>
                <a:cs typeface="Book Antiqua"/>
              </a:rPr>
              <a:t>perform certain operations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elements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like  their  </a:t>
            </a:r>
            <a:r>
              <a:rPr sz="972" spc="15" dirty="0">
                <a:latin typeface="Book Antiqua"/>
                <a:cs typeface="Book Antiqua"/>
              </a:rPr>
              <a:t>copy while </a:t>
            </a:r>
            <a:r>
              <a:rPr sz="972" spc="10" dirty="0">
                <a:latin typeface="Book Antiqua"/>
                <a:cs typeface="Book Antiqua"/>
              </a:rPr>
              <a:t>creating  </a:t>
            </a:r>
            <a:r>
              <a:rPr sz="972" spc="15" dirty="0">
                <a:latin typeface="Book Antiqua"/>
                <a:cs typeface="Book Antiqua"/>
              </a:rPr>
              <a:t>another  </a:t>
            </a:r>
            <a:r>
              <a:rPr sz="972" spc="10" dirty="0">
                <a:latin typeface="Book Antiqua"/>
                <a:cs typeface="Book Antiqua"/>
              </a:rPr>
              <a:t>instance  of  </a:t>
            </a:r>
            <a:r>
              <a:rPr sz="972" spc="15" dirty="0">
                <a:latin typeface="Book Antiqua"/>
                <a:cs typeface="Book Antiqua"/>
              </a:rPr>
              <a:t>container or  </a:t>
            </a:r>
            <a:r>
              <a:rPr sz="972" spc="10" dirty="0">
                <a:latin typeface="Book Antiqua"/>
                <a:cs typeface="Book Antiqua"/>
              </a:rPr>
              <a:t>their  </a:t>
            </a:r>
            <a:r>
              <a:rPr sz="972" spc="15" dirty="0">
                <a:latin typeface="Book Antiqua"/>
                <a:cs typeface="Book Antiqua"/>
              </a:rPr>
              <a:t>comparison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while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ts val="1244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performaing </a:t>
            </a:r>
            <a:r>
              <a:rPr sz="972" spc="10" dirty="0">
                <a:latin typeface="Book Antiqua"/>
                <a:cs typeface="Book Antiqua"/>
              </a:rPr>
              <a:t>certain </a:t>
            </a:r>
            <a:r>
              <a:rPr sz="972" spc="15" dirty="0">
                <a:latin typeface="Book Antiqua"/>
                <a:cs typeface="Book Antiqua"/>
              </a:rPr>
              <a:t>operation on </a:t>
            </a:r>
            <a:r>
              <a:rPr sz="972" spc="19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like their sorting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5" dirty="0">
                <a:latin typeface="Book Antiqua"/>
                <a:cs typeface="Book Antiqua"/>
              </a:rPr>
              <a:t>so the elements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 </a:t>
            </a:r>
            <a:r>
              <a:rPr sz="972" spc="10" dirty="0">
                <a:latin typeface="Book Antiqua"/>
                <a:cs typeface="Book Antiqua"/>
              </a:rPr>
              <a:t>going to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in containers should provide this kind of basic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functionality.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Examples of these functionalities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429673" marR="6173" lvl="2" indent="-208662" algn="just">
              <a:lnSpc>
                <a:spcPct val="107000"/>
              </a:lnSpc>
              <a:buFont typeface="Symbol"/>
              <a:buChar char="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element is inserted into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container, </a:t>
            </a:r>
            <a:r>
              <a:rPr sz="972" spc="15" dirty="0">
                <a:latin typeface="Book Antiqua"/>
                <a:cs typeface="Book Antiqua"/>
              </a:rPr>
              <a:t>a copy </a:t>
            </a:r>
            <a:r>
              <a:rPr sz="972" spc="10" dirty="0">
                <a:latin typeface="Book Antiqua"/>
                <a:cs typeface="Book Antiqua"/>
              </a:rPr>
              <a:t>of that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made  </a:t>
            </a:r>
            <a:r>
              <a:rPr sz="972" spc="10" dirty="0">
                <a:latin typeface="Book Antiqua"/>
                <a:cs typeface="Book Antiqua"/>
              </a:rPr>
              <a:t>using,</a:t>
            </a:r>
            <a:endParaRPr sz="972">
              <a:latin typeface="Book Antiqua"/>
              <a:cs typeface="Book Antiqua"/>
            </a:endParaRPr>
          </a:p>
          <a:p>
            <a:pPr marL="848235" lvl="3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848235" lvl="3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Assignment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lvl="3">
              <a:spcBef>
                <a:spcPts val="19"/>
              </a:spcBef>
              <a:buFont typeface="Courier New"/>
              <a:buChar char="o"/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So, the elements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be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to any container should </a:t>
            </a:r>
            <a:r>
              <a:rPr sz="972" spc="15" dirty="0">
                <a:latin typeface="Book Antiqua"/>
                <a:cs typeface="Book Antiqua"/>
              </a:rPr>
              <a:t>provide copy and  </a:t>
            </a:r>
            <a:r>
              <a:rPr sz="972" spc="10" dirty="0">
                <a:latin typeface="Book Antiqua"/>
                <a:cs typeface="Book Antiqua"/>
              </a:rPr>
              <a:t>assignment functionality. Builtin </a:t>
            </a: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types already provide these types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functionalities </a:t>
            </a:r>
            <a:r>
              <a:rPr sz="972" spc="15" dirty="0">
                <a:latin typeface="Book Antiqua"/>
                <a:cs typeface="Book Antiqua"/>
              </a:rPr>
              <a:t>and we </a:t>
            </a:r>
            <a:r>
              <a:rPr sz="972" spc="10" dirty="0">
                <a:latin typeface="Book Antiqua"/>
                <a:cs typeface="Book Antiqua"/>
              </a:rPr>
              <a:t>have studied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also generates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 </a:t>
            </a:r>
            <a:r>
              <a:rPr sz="972" spc="15" dirty="0">
                <a:latin typeface="Book Antiqua"/>
                <a:cs typeface="Book Antiqua"/>
              </a:rPr>
              <a:t>and overloaded </a:t>
            </a:r>
            <a:r>
              <a:rPr sz="972" spc="10" dirty="0">
                <a:latin typeface="Book Antiqua"/>
                <a:cs typeface="Book Antiqua"/>
              </a:rPr>
              <a:t>assignment operator for our user defined data types like structures  and classes 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not done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429673" marR="7408" lvl="2" indent="-208662" algn="just">
              <a:lnSpc>
                <a:spcPct val="107000"/>
              </a:lnSpc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Associative containers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algorithms </a:t>
            </a:r>
            <a:r>
              <a:rPr sz="972" spc="15" dirty="0">
                <a:latin typeface="Book Antiqua"/>
                <a:cs typeface="Book Antiqua"/>
              </a:rPr>
              <a:t>compare elements so </a:t>
            </a:r>
            <a:r>
              <a:rPr sz="972" spc="10" dirty="0">
                <a:latin typeface="Book Antiqua"/>
                <a:cs typeface="Book Antiqua"/>
              </a:rPr>
              <a:t>the  </a:t>
            </a:r>
            <a:r>
              <a:rPr sz="972" spc="15" dirty="0">
                <a:latin typeface="Book Antiqua"/>
                <a:cs typeface="Book Antiqua"/>
              </a:rPr>
              <a:t>elements </a:t>
            </a:r>
            <a:r>
              <a:rPr sz="972" spc="10" dirty="0">
                <a:latin typeface="Book Antiqua"/>
                <a:cs typeface="Book Antiqua"/>
              </a:rPr>
              <a:t>that are </a:t>
            </a:r>
            <a:r>
              <a:rPr sz="972" spc="15" dirty="0">
                <a:latin typeface="Book Antiqua"/>
                <a:cs typeface="Book Antiqua"/>
              </a:rPr>
              <a:t>added </a:t>
            </a:r>
            <a:r>
              <a:rPr sz="972" spc="10" dirty="0">
                <a:latin typeface="Book Antiqua"/>
                <a:cs typeface="Book Antiqua"/>
              </a:rPr>
              <a:t>to associative containers should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this  functionality,</a:t>
            </a:r>
            <a:endParaRPr sz="972">
              <a:latin typeface="Book Antiqua"/>
              <a:cs typeface="Book Antiqua"/>
            </a:endParaRPr>
          </a:p>
          <a:p>
            <a:pPr marL="848235" lvl="3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Operator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24" dirty="0">
                <a:latin typeface="Book Antiqua"/>
                <a:cs typeface="Book Antiqua"/>
              </a:rPr>
              <a:t>==</a:t>
            </a:r>
            <a:endParaRPr sz="972">
              <a:latin typeface="Book Antiqua"/>
              <a:cs typeface="Book Antiqua"/>
            </a:endParaRPr>
          </a:p>
          <a:p>
            <a:pPr marL="848235" lvl="3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Operator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&lt;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7194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9"/>
            <a:ext cx="4851841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C++ doesnot provide </a:t>
            </a:r>
            <a:r>
              <a:rPr sz="972" spc="10" dirty="0">
                <a:latin typeface="Book Antiqua"/>
                <a:cs typeface="Book Antiqua"/>
              </a:rPr>
              <a:t>functionality </a:t>
            </a:r>
            <a:r>
              <a:rPr sz="972" spc="15" dirty="0">
                <a:latin typeface="Book Antiqua"/>
                <a:cs typeface="Book Antiqua"/>
              </a:rPr>
              <a:t>of comparison operator (==) or </a:t>
            </a:r>
            <a:r>
              <a:rPr sz="972" spc="10" dirty="0">
                <a:latin typeface="Book Antiqua"/>
                <a:cs typeface="Book Antiqua"/>
              </a:rPr>
              <a:t>less </a:t>
            </a:r>
            <a:r>
              <a:rPr sz="972" spc="15" dirty="0">
                <a:latin typeface="Book Antiqua"/>
                <a:cs typeface="Book Antiqua"/>
              </a:rPr>
              <a:t>than operator  </a:t>
            </a:r>
            <a:r>
              <a:rPr sz="972" spc="10" dirty="0">
                <a:latin typeface="Book Antiqua"/>
                <a:cs typeface="Book Antiqua"/>
              </a:rPr>
              <a:t>(&lt;)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so we have </a:t>
            </a:r>
            <a:r>
              <a:rPr sz="972" spc="10" dirty="0">
                <a:latin typeface="Book Antiqua"/>
                <a:cs typeface="Book Antiqua"/>
              </a:rPr>
              <a:t>to provide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functionality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ourself </a:t>
            </a:r>
            <a:r>
              <a:rPr sz="972" spc="15" dirty="0">
                <a:latin typeface="Book Antiqua"/>
                <a:cs typeface="Book Antiqua"/>
              </a:rPr>
              <a:t>in element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in associative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395701"/>
            <a:ext cx="40937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Book Antiqua"/>
                <a:cs typeface="Book Antiqua"/>
              </a:rPr>
              <a:t>[STL components Iterators and Algorithms </a:t>
            </a:r>
            <a:r>
              <a:rPr sz="924" b="1" spc="-10" dirty="0">
                <a:latin typeface="Book Antiqua"/>
                <a:cs typeface="Book Antiqua"/>
              </a:rPr>
              <a:t>will </a:t>
            </a:r>
            <a:r>
              <a:rPr sz="924" b="1" spc="-5" dirty="0">
                <a:latin typeface="Book Antiqua"/>
                <a:cs typeface="Book Antiqua"/>
              </a:rPr>
              <a:t>be discussed </a:t>
            </a:r>
            <a:r>
              <a:rPr sz="924" b="1" spc="-10" dirty="0">
                <a:latin typeface="Book Antiqua"/>
                <a:cs typeface="Book Antiqua"/>
              </a:rPr>
              <a:t>in </a:t>
            </a:r>
            <a:r>
              <a:rPr sz="924" b="1" spc="-5" dirty="0">
                <a:latin typeface="Book Antiqua"/>
                <a:cs typeface="Book Antiqua"/>
              </a:rPr>
              <a:t>next</a:t>
            </a:r>
            <a:r>
              <a:rPr sz="924" b="1" spc="-49" dirty="0">
                <a:latin typeface="Book Antiqua"/>
                <a:cs typeface="Book Antiqua"/>
              </a:rPr>
              <a:t> </a:t>
            </a:r>
            <a:r>
              <a:rPr sz="924" b="1" spc="-5" dirty="0">
                <a:latin typeface="Book Antiqua"/>
                <a:cs typeface="Book Antiqua"/>
              </a:rPr>
              <a:t>lecture.]</a:t>
            </a:r>
            <a:endParaRPr sz="924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8493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7762</Words>
  <Application>Microsoft Office PowerPoint</Application>
  <PresentationFormat>Custom</PresentationFormat>
  <Paragraphs>1443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Book Antiqua</vt:lpstr>
      <vt:lpstr>Calibri</vt:lpstr>
      <vt:lpstr>Courier New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2016-11-22T10:01:52Z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