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9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86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‹#›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‹#›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‹#›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‹#›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‹#›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74139" y="9175801"/>
            <a:ext cx="5024120" cy="300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‹#›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4392" y="3073755"/>
            <a:ext cx="30054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20" dirty="0">
                <a:latin typeface="Arial"/>
                <a:cs typeface="Arial"/>
              </a:rPr>
              <a:t>Database </a:t>
            </a:r>
            <a:r>
              <a:rPr sz="1600" spc="40" dirty="0">
                <a:latin typeface="Arial"/>
                <a:cs typeface="Arial"/>
              </a:rPr>
              <a:t>Management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200" spc="5" dirty="0">
                <a:latin typeface="Times New Roman"/>
                <a:cs typeface="Times New Roman"/>
              </a:rPr>
              <a:t>(CS403)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0" y="1002009"/>
            <a:ext cx="5558790" cy="793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640" indent="-342900" algn="just">
              <a:lnSpc>
                <a:spcPts val="138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0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tools </a:t>
            </a:r>
            <a:r>
              <a:rPr sz="1200" spc="30" dirty="0">
                <a:latin typeface="Times New Roman"/>
                <a:cs typeface="Times New Roman"/>
              </a:rPr>
              <a:t>to </a:t>
            </a:r>
            <a:r>
              <a:rPr sz="1200" spc="45" dirty="0">
                <a:latin typeface="Times New Roman"/>
                <a:cs typeface="Times New Roman"/>
              </a:rPr>
              <a:t>manipulate databases: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order to practically implement,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to  perform different operations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databases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tools are required.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operations 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databases </a:t>
            </a:r>
            <a:r>
              <a:rPr sz="1200" dirty="0">
                <a:latin typeface="Times New Roman"/>
                <a:cs typeface="Times New Roman"/>
              </a:rPr>
              <a:t>include right </a:t>
            </a:r>
            <a:r>
              <a:rPr sz="1200" spc="-5" dirty="0">
                <a:latin typeface="Times New Roman"/>
                <a:cs typeface="Times New Roman"/>
              </a:rPr>
              <a:t>from creating them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add, remove and </a:t>
            </a:r>
            <a:r>
              <a:rPr sz="1200" dirty="0">
                <a:latin typeface="Times New Roman"/>
                <a:cs typeface="Times New Roman"/>
              </a:rPr>
              <a:t>modify data in  the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dirty="0">
                <a:latin typeface="Times New Roman"/>
                <a:cs typeface="Times New Roman"/>
              </a:rPr>
              <a:t>to access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different ways.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tools that we will </a:t>
            </a:r>
            <a:r>
              <a:rPr sz="1200" dirty="0">
                <a:latin typeface="Times New Roman"/>
                <a:cs typeface="Times New Roman"/>
              </a:rPr>
              <a:t>be studying are  a </a:t>
            </a:r>
            <a:r>
              <a:rPr sz="1200" spc="-5" dirty="0">
                <a:latin typeface="Times New Roman"/>
                <a:cs typeface="Times New Roman"/>
              </a:rPr>
              <a:t>manipulation language (SQL) 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DBMS </a:t>
            </a:r>
            <a:r>
              <a:rPr sz="1200" dirty="0">
                <a:latin typeface="Times New Roman"/>
                <a:cs typeface="Times New Roman"/>
              </a:rPr>
              <a:t>(SQL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45" dirty="0">
                <a:latin typeface="Times New Roman"/>
                <a:cs typeface="Times New Roman"/>
              </a:rPr>
              <a:t>Database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definitions:</a:t>
            </a:r>
            <a:endParaRPr sz="1400">
              <a:latin typeface="Times New Roman"/>
              <a:cs typeface="Times New Roman"/>
            </a:endParaRPr>
          </a:p>
          <a:p>
            <a:pPr marL="12700" marR="40640" algn="just">
              <a:lnSpc>
                <a:spcPts val="138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Definitions are </a:t>
            </a:r>
            <a:r>
              <a:rPr sz="1200" dirty="0">
                <a:latin typeface="Times New Roman"/>
                <a:cs typeface="Times New Roman"/>
              </a:rPr>
              <a:t>important, </a:t>
            </a:r>
            <a:r>
              <a:rPr sz="1200" spc="-5" dirty="0">
                <a:latin typeface="Times New Roman"/>
                <a:cs typeface="Times New Roman"/>
              </a:rPr>
              <a:t>especially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technical </a:t>
            </a:r>
            <a:r>
              <a:rPr sz="1200" spc="-10" dirty="0">
                <a:latin typeface="Times New Roman"/>
                <a:cs typeface="Times New Roman"/>
              </a:rPr>
              <a:t>subjects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definition </a:t>
            </a:r>
            <a:r>
              <a:rPr sz="1200" spc="-5" dirty="0">
                <a:latin typeface="Times New Roman"/>
                <a:cs typeface="Times New Roman"/>
              </a:rPr>
              <a:t>describes  </a:t>
            </a:r>
            <a:r>
              <a:rPr sz="1200" dirty="0">
                <a:latin typeface="Times New Roman"/>
                <a:cs typeface="Times New Roman"/>
              </a:rPr>
              <a:t>very comprehensively the </a:t>
            </a:r>
            <a:r>
              <a:rPr sz="1200" spc="-5" dirty="0">
                <a:latin typeface="Times New Roman"/>
                <a:cs typeface="Times New Roman"/>
              </a:rPr>
              <a:t>purpose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core idea behind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thing. Databases </a:t>
            </a:r>
            <a:r>
              <a:rPr sz="1200" dirty="0">
                <a:latin typeface="Times New Roman"/>
                <a:cs typeface="Times New Roman"/>
              </a:rPr>
              <a:t>have  </a:t>
            </a:r>
            <a:r>
              <a:rPr sz="1200" spc="-5" dirty="0">
                <a:latin typeface="Times New Roman"/>
                <a:cs typeface="Times New Roman"/>
              </a:rPr>
              <a:t>been defined </a:t>
            </a:r>
            <a:r>
              <a:rPr sz="1200" dirty="0">
                <a:latin typeface="Times New Roman"/>
                <a:cs typeface="Times New Roman"/>
              </a:rPr>
              <a:t>differently in </a:t>
            </a:r>
            <a:r>
              <a:rPr sz="1200" spc="-5" dirty="0">
                <a:latin typeface="Times New Roman"/>
                <a:cs typeface="Times New Roman"/>
              </a:rPr>
              <a:t>literature. </a:t>
            </a:r>
            <a:r>
              <a:rPr sz="1200" dirty="0">
                <a:latin typeface="Times New Roman"/>
                <a:cs typeface="Times New Roman"/>
              </a:rPr>
              <a:t>We are </a:t>
            </a:r>
            <a:r>
              <a:rPr sz="1200" spc="-5" dirty="0">
                <a:latin typeface="Times New Roman"/>
                <a:cs typeface="Times New Roman"/>
              </a:rPr>
              <a:t>discussing different </a:t>
            </a:r>
            <a:r>
              <a:rPr sz="1200" dirty="0">
                <a:latin typeface="Times New Roman"/>
                <a:cs typeface="Times New Roman"/>
              </a:rPr>
              <a:t>definitions </a:t>
            </a:r>
            <a:r>
              <a:rPr sz="1200" spc="-5" dirty="0">
                <a:latin typeface="Times New Roman"/>
                <a:cs typeface="Times New Roman"/>
              </a:rPr>
              <a:t>here,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 concentrate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definitions, </a:t>
            </a:r>
            <a:r>
              <a:rPr sz="1200" spc="-5" dirty="0">
                <a:latin typeface="Times New Roman"/>
                <a:cs typeface="Times New Roman"/>
              </a:rPr>
              <a:t>we find that </a:t>
            </a:r>
            <a:r>
              <a:rPr sz="1200" dirty="0">
                <a:latin typeface="Times New Roman"/>
                <a:cs typeface="Times New Roman"/>
              </a:rPr>
              <a:t>they support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and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understanding </a:t>
            </a:r>
            <a:r>
              <a:rPr sz="1200" dirty="0">
                <a:latin typeface="Times New Roman"/>
                <a:cs typeface="Times New Roman"/>
              </a:rPr>
              <a:t>of these </a:t>
            </a:r>
            <a:r>
              <a:rPr sz="1200" spc="-5" dirty="0">
                <a:latin typeface="Times New Roman"/>
                <a:cs typeface="Times New Roman"/>
              </a:rPr>
              <a:t>definitions, we establish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better understanding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use,  working and </a:t>
            </a:r>
            <a:r>
              <a:rPr sz="1200" dirty="0">
                <a:latin typeface="Times New Roman"/>
                <a:cs typeface="Times New Roman"/>
              </a:rPr>
              <a:t>to some extent the </a:t>
            </a:r>
            <a:r>
              <a:rPr sz="1200" spc="-5" dirty="0">
                <a:latin typeface="Times New Roman"/>
                <a:cs typeface="Times New Roman"/>
              </a:rPr>
              <a:t>components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38735" indent="-457834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Def </a:t>
            </a:r>
            <a:r>
              <a:rPr sz="1200" spc="30" dirty="0">
                <a:latin typeface="Times New Roman"/>
                <a:cs typeface="Times New Roman"/>
              </a:rPr>
              <a:t>1: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shared </a:t>
            </a:r>
            <a:r>
              <a:rPr sz="1200" dirty="0">
                <a:latin typeface="Times New Roman"/>
                <a:cs typeface="Times New Roman"/>
              </a:rPr>
              <a:t>collection of logically </a:t>
            </a:r>
            <a:r>
              <a:rPr sz="1200" spc="-5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data, </a:t>
            </a:r>
            <a:r>
              <a:rPr sz="1200" spc="-5" dirty="0">
                <a:latin typeface="Times New Roman"/>
                <a:cs typeface="Times New Roman"/>
              </a:rPr>
              <a:t>designed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 needs </a:t>
            </a:r>
            <a:r>
              <a:rPr sz="1200" dirty="0">
                <a:latin typeface="Times New Roman"/>
                <a:cs typeface="Times New Roman"/>
              </a:rPr>
              <a:t>of multiple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organization. </a:t>
            </a:r>
            <a:r>
              <a:rPr sz="1200" dirty="0">
                <a:latin typeface="Times New Roman"/>
                <a:cs typeface="Times New Roman"/>
              </a:rPr>
              <a:t>The term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often </a:t>
            </a:r>
            <a:r>
              <a:rPr sz="1200" dirty="0">
                <a:latin typeface="Times New Roman"/>
                <a:cs typeface="Times New Roman"/>
              </a:rPr>
              <a:t>erroneously  </a:t>
            </a:r>
            <a:r>
              <a:rPr sz="1200" spc="-5" dirty="0">
                <a:latin typeface="Times New Roman"/>
                <a:cs typeface="Times New Roman"/>
              </a:rPr>
              <a:t>referred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synonym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management </a:t>
            </a:r>
            <a:r>
              <a:rPr sz="1200" spc="-5" dirty="0">
                <a:latin typeface="Times New Roman"/>
                <a:cs typeface="Times New Roman"/>
              </a:rPr>
              <a:t>system (DBMS)”. </a:t>
            </a:r>
            <a:r>
              <a:rPr sz="1200" dirty="0">
                <a:latin typeface="Times New Roman"/>
                <a:cs typeface="Times New Roman"/>
              </a:rPr>
              <a:t>They are  not </a:t>
            </a:r>
            <a:r>
              <a:rPr sz="1200" spc="-5" dirty="0">
                <a:latin typeface="Times New Roman"/>
                <a:cs typeface="Times New Roman"/>
              </a:rPr>
              <a:t>equivalent 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explained </a:t>
            </a:r>
            <a:r>
              <a:rPr sz="1200" dirty="0">
                <a:latin typeface="Times New Roman"/>
                <a:cs typeface="Times New Roman"/>
              </a:rPr>
              <a:t>in the next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40640" indent="-457834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Def </a:t>
            </a:r>
            <a:r>
              <a:rPr sz="1200" spc="30" dirty="0">
                <a:latin typeface="Times New Roman"/>
                <a:cs typeface="Times New Roman"/>
              </a:rPr>
              <a:t>2: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data: </a:t>
            </a: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numbers, product </a:t>
            </a:r>
            <a:r>
              <a:rPr sz="1200" spc="-5" dirty="0">
                <a:latin typeface="Times New Roman"/>
                <a:cs typeface="Times New Roman"/>
              </a:rPr>
              <a:t>codes, customer </a:t>
            </a:r>
            <a:r>
              <a:rPr sz="1200" dirty="0">
                <a:latin typeface="Times New Roman"/>
                <a:cs typeface="Times New Roman"/>
              </a:rPr>
              <a:t>information, </a:t>
            </a:r>
            <a:r>
              <a:rPr sz="1200" spc="-5" dirty="0">
                <a:latin typeface="Times New Roman"/>
                <a:cs typeface="Times New Roman"/>
              </a:rPr>
              <a:t>etc. </a:t>
            </a:r>
            <a:r>
              <a:rPr sz="1200" spc="-10" dirty="0">
                <a:latin typeface="Times New Roman"/>
                <a:cs typeface="Times New Roman"/>
              </a:rPr>
              <a:t>It  </a:t>
            </a:r>
            <a:r>
              <a:rPr sz="1200" dirty="0">
                <a:latin typeface="Times New Roman"/>
                <a:cs typeface="Times New Roman"/>
              </a:rPr>
              <a:t>usually </a:t>
            </a:r>
            <a:r>
              <a:rPr sz="1200" spc="-5" dirty="0">
                <a:latin typeface="Times New Roman"/>
                <a:cs typeface="Times New Roman"/>
              </a:rPr>
              <a:t>refers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organized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stored on a </a:t>
            </a:r>
            <a:r>
              <a:rPr sz="1200" spc="-5" dirty="0">
                <a:latin typeface="Times New Roman"/>
                <a:cs typeface="Times New Roman"/>
              </a:rPr>
              <a:t>computer that can </a:t>
            </a:r>
            <a:r>
              <a:rPr sz="1200" dirty="0">
                <a:latin typeface="Times New Roman"/>
                <a:cs typeface="Times New Roman"/>
              </a:rPr>
              <a:t>be searched </a:t>
            </a:r>
            <a:r>
              <a:rPr sz="1200" spc="-5" dirty="0">
                <a:latin typeface="Times New Roman"/>
                <a:cs typeface="Times New Roman"/>
              </a:rPr>
              <a:t>and  retrieved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42545" indent="-457834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Def </a:t>
            </a:r>
            <a:r>
              <a:rPr sz="1200" spc="30" dirty="0">
                <a:latin typeface="Times New Roman"/>
                <a:cs typeface="Times New Roman"/>
              </a:rPr>
              <a:t>3: </a:t>
            </a:r>
            <a:r>
              <a:rPr sz="1200" dirty="0">
                <a:latin typeface="Times New Roman"/>
                <a:cs typeface="Times New Roman"/>
              </a:rPr>
              <a:t>A data </a:t>
            </a:r>
            <a:r>
              <a:rPr sz="1200" spc="-5" dirty="0">
                <a:latin typeface="Times New Roman"/>
                <a:cs typeface="Times New Roman"/>
              </a:rPr>
              <a:t>structure that stores metadata, i.e. data about data. More </a:t>
            </a:r>
            <a:r>
              <a:rPr sz="1200" dirty="0">
                <a:latin typeface="Times New Roman"/>
                <a:cs typeface="Times New Roman"/>
              </a:rPr>
              <a:t>generally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 </a:t>
            </a:r>
            <a:r>
              <a:rPr sz="1200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an organized collection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Def </a:t>
            </a:r>
            <a:r>
              <a:rPr sz="1200" spc="30" dirty="0">
                <a:latin typeface="Times New Roman"/>
                <a:cs typeface="Times New Roman"/>
              </a:rPr>
              <a:t>4: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information </a:t>
            </a:r>
            <a:r>
              <a:rPr sz="1200" spc="-5" dirty="0">
                <a:latin typeface="Times New Roman"/>
                <a:cs typeface="Times New Roman"/>
              </a:rPr>
              <a:t>organized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presented </a:t>
            </a:r>
            <a:r>
              <a:rPr sz="1200" dirty="0">
                <a:latin typeface="Times New Roman"/>
                <a:cs typeface="Times New Roman"/>
              </a:rPr>
              <a:t>to serve 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purpose.  </a:t>
            </a:r>
            <a:r>
              <a:rPr sz="1200" spc="-5" dirty="0">
                <a:latin typeface="Times New Roman"/>
                <a:cs typeface="Times New Roman"/>
              </a:rPr>
              <a:t>(A </a:t>
            </a:r>
            <a:r>
              <a:rPr sz="1200" dirty="0">
                <a:latin typeface="Times New Roman"/>
                <a:cs typeface="Times New Roman"/>
              </a:rPr>
              <a:t>telephone book is a common </a:t>
            </a:r>
            <a:r>
              <a:rPr sz="1200" spc="-5" dirty="0">
                <a:latin typeface="Times New Roman"/>
                <a:cs typeface="Times New Roman"/>
              </a:rPr>
              <a:t>database.)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computerized database </a:t>
            </a:r>
            <a:r>
              <a:rPr sz="1200" dirty="0">
                <a:latin typeface="Times New Roman"/>
                <a:cs typeface="Times New Roman"/>
              </a:rPr>
              <a:t>is an </a:t>
            </a:r>
            <a:r>
              <a:rPr sz="1200" spc="-5" dirty="0">
                <a:latin typeface="Times New Roman"/>
                <a:cs typeface="Times New Roman"/>
              </a:rPr>
              <a:t>updated,  organized file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machine readable information that </a:t>
            </a:r>
            <a:r>
              <a:rPr sz="1200" dirty="0">
                <a:latin typeface="Times New Roman"/>
                <a:cs typeface="Times New Roman"/>
              </a:rPr>
              <a:t>is rapidly searched </a:t>
            </a:r>
            <a:r>
              <a:rPr sz="1200" spc="-5" dirty="0">
                <a:latin typeface="Times New Roman"/>
                <a:cs typeface="Times New Roman"/>
              </a:rPr>
              <a:t>and  retrieved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Def </a:t>
            </a:r>
            <a:r>
              <a:rPr sz="1200" spc="30" dirty="0">
                <a:latin typeface="Times New Roman"/>
                <a:cs typeface="Times New Roman"/>
              </a:rPr>
              <a:t>5: </a:t>
            </a:r>
            <a:r>
              <a:rPr sz="1200" spc="-5" dirty="0">
                <a:latin typeface="Times New Roman"/>
                <a:cs typeface="Times New Roman"/>
              </a:rPr>
              <a:t>An organized </a:t>
            </a:r>
            <a:r>
              <a:rPr sz="1200" dirty="0">
                <a:latin typeface="Times New Roman"/>
                <a:cs typeface="Times New Roman"/>
              </a:rPr>
              <a:t>collection of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computerized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40640" indent="-457834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Def </a:t>
            </a:r>
            <a:r>
              <a:rPr sz="1200" spc="30" dirty="0">
                <a:latin typeface="Times New Roman"/>
                <a:cs typeface="Times New Roman"/>
              </a:rPr>
              <a:t>6: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related information about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subject organized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useful manner  that provides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base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foundation for procedures such as retrieving </a:t>
            </a:r>
            <a:r>
              <a:rPr sz="1200" dirty="0">
                <a:latin typeface="Times New Roman"/>
                <a:cs typeface="Times New Roman"/>
              </a:rPr>
              <a:t>information,  </a:t>
            </a:r>
            <a:r>
              <a:rPr sz="1200" spc="-5" dirty="0">
                <a:latin typeface="Times New Roman"/>
                <a:cs typeface="Times New Roman"/>
              </a:rPr>
              <a:t>drawing conclusions, and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42545" indent="-457834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Def </a:t>
            </a:r>
            <a:r>
              <a:rPr sz="1200" spc="30" dirty="0">
                <a:latin typeface="Times New Roman"/>
                <a:cs typeface="Times New Roman"/>
              </a:rPr>
              <a:t>7: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Computerized representation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organizations flow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information and  storage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810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above given definition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correct, and describe database </a:t>
            </a:r>
            <a:r>
              <a:rPr sz="1200" dirty="0">
                <a:latin typeface="Times New Roman"/>
                <a:cs typeface="Times New Roman"/>
              </a:rPr>
              <a:t>from slightly </a:t>
            </a:r>
            <a:r>
              <a:rPr sz="1200" spc="-5" dirty="0">
                <a:latin typeface="Times New Roman"/>
                <a:cs typeface="Times New Roman"/>
              </a:rPr>
              <a:t>variant  perspectives. From </a:t>
            </a:r>
            <a:r>
              <a:rPr sz="1200" dirty="0">
                <a:latin typeface="Times New Roman"/>
                <a:cs typeface="Times New Roman"/>
              </a:rPr>
              <a:t>exam point of </a:t>
            </a:r>
            <a:r>
              <a:rPr sz="1200" spc="-5" dirty="0">
                <a:latin typeface="Times New Roman"/>
                <a:cs typeface="Times New Roman"/>
              </a:rPr>
              <a:t>view, anyone </a:t>
            </a:r>
            <a:r>
              <a:rPr sz="1200" dirty="0">
                <a:latin typeface="Times New Roman"/>
                <a:cs typeface="Times New Roman"/>
              </a:rPr>
              <a:t>will do. </a:t>
            </a:r>
            <a:r>
              <a:rPr sz="1200" spc="-5" dirty="0">
                <a:latin typeface="Times New Roman"/>
                <a:cs typeface="Times New Roman"/>
              </a:rPr>
              <a:t>However, within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course, we  will </a:t>
            </a:r>
            <a:r>
              <a:rPr sz="1200" dirty="0">
                <a:latin typeface="Times New Roman"/>
                <a:cs typeface="Times New Roman"/>
              </a:rPr>
              <a:t>be referring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above definitions more frequently, and </a:t>
            </a:r>
            <a:r>
              <a:rPr sz="1200" dirty="0">
                <a:latin typeface="Times New Roman"/>
                <a:cs typeface="Times New Roman"/>
              </a:rPr>
              <a:t>concepts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in  the  </a:t>
            </a:r>
            <a:r>
              <a:rPr sz="1200" spc="-5" dirty="0">
                <a:latin typeface="Times New Roman"/>
                <a:cs typeface="Times New Roman"/>
              </a:rPr>
              <a:t>definition  like,  logically  related  </a:t>
            </a:r>
            <a:r>
              <a:rPr sz="1200" dirty="0">
                <a:latin typeface="Times New Roman"/>
                <a:cs typeface="Times New Roman"/>
              </a:rPr>
              <a:t>data,  shared  </a:t>
            </a:r>
            <a:r>
              <a:rPr sz="1200" spc="-5" dirty="0">
                <a:latin typeface="Times New Roman"/>
                <a:cs typeface="Times New Roman"/>
              </a:rPr>
              <a:t>collection  </a:t>
            </a:r>
            <a:r>
              <a:rPr sz="1200" dirty="0">
                <a:latin typeface="Times New Roman"/>
                <a:cs typeface="Times New Roman"/>
              </a:rPr>
              <a:t>should  be  </a:t>
            </a:r>
            <a:r>
              <a:rPr sz="1200" spc="-5" dirty="0">
                <a:latin typeface="Times New Roman"/>
                <a:cs typeface="Times New Roman"/>
              </a:rPr>
              <a:t>clear.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141729"/>
            <a:ext cx="1416685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439" y="2335310"/>
            <a:ext cx="407987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Catherine Ricardo, Maxwell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Macmillan.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597" y="2160065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1471" y="2160065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549" y="2157017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7597" y="2868809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8422" y="2157017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1471" y="2868809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4498" y="2157017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0481" y="3360318"/>
            <a:ext cx="5523865" cy="493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Inheritance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Subtypes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Completeness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Disjointness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Subtype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Discrimination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Microsoft </a:t>
            </a:r>
            <a:r>
              <a:rPr sz="1200" dirty="0">
                <a:latin typeface="Times New Roman"/>
                <a:cs typeface="Times New Roman"/>
              </a:rPr>
              <a:t>Dictionary 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55" dirty="0">
                <a:latin typeface="Times New Roman"/>
                <a:cs typeface="Times New Roman"/>
              </a:rPr>
              <a:t>Inheritance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Is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3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transfer 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characteristics  </a:t>
            </a:r>
            <a:r>
              <a:rPr sz="1200" dirty="0">
                <a:latin typeface="Times New Roman"/>
                <a:cs typeface="Times New Roman"/>
              </a:rPr>
              <a:t>of  a </a:t>
            </a:r>
            <a:r>
              <a:rPr sz="1200" spc="-5" dirty="0">
                <a:latin typeface="Times New Roman"/>
                <a:cs typeface="Times New Roman"/>
              </a:rPr>
              <a:t>class 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10" dirty="0">
                <a:latin typeface="Times New Roman"/>
                <a:cs typeface="Times New Roman"/>
              </a:rPr>
              <a:t>object-oriented  </a:t>
            </a:r>
            <a:r>
              <a:rPr sz="1200" dirty="0">
                <a:latin typeface="Times New Roman"/>
                <a:cs typeface="Times New Roman"/>
              </a:rPr>
              <a:t>programming to   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classes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derived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“vegetable”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“legume”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“root”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derived </a:t>
            </a:r>
            <a:r>
              <a:rPr sz="1200" dirty="0">
                <a:latin typeface="Times New Roman"/>
                <a:cs typeface="Times New Roman"/>
              </a:rPr>
              <a:t>from it, </a:t>
            </a:r>
            <a:r>
              <a:rPr sz="1200" spc="-5" dirty="0">
                <a:latin typeface="Times New Roman"/>
                <a:cs typeface="Times New Roman"/>
              </a:rPr>
              <a:t>and each will inherit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“vegetable” class:  name, growing </a:t>
            </a:r>
            <a:r>
              <a:rPr sz="1200" dirty="0">
                <a:latin typeface="Times New Roman"/>
                <a:cs typeface="Times New Roman"/>
              </a:rPr>
              <a:t>season, and so on2. </a:t>
            </a:r>
            <a:r>
              <a:rPr sz="1200" spc="-5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certain properties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open </a:t>
            </a:r>
            <a:r>
              <a:rPr sz="1200" spc="-5" dirty="0">
                <a:latin typeface="Times New Roman"/>
                <a:cs typeface="Times New Roman"/>
              </a:rPr>
              <a:t>files, from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parent program </a:t>
            </a:r>
            <a:r>
              <a:rPr sz="1200" dirty="0">
                <a:latin typeface="Times New Roman"/>
                <a:cs typeface="Times New Roman"/>
              </a:rPr>
              <a:t>or process to </a:t>
            </a:r>
            <a:r>
              <a:rPr sz="1200" spc="-5" dirty="0">
                <a:latin typeface="Times New Roman"/>
                <a:cs typeface="Times New Roman"/>
              </a:rPr>
              <a:t>another program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process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parent causes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Inheritance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paradigm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database systems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mean the </a:t>
            </a:r>
            <a:r>
              <a:rPr sz="1200" spc="-5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one  entity to some </a:t>
            </a:r>
            <a:r>
              <a:rPr sz="1200" spc="-5" dirty="0">
                <a:latin typeface="Times New Roman"/>
                <a:cs typeface="Times New Roman"/>
              </a:rPr>
              <a:t>derived </a:t>
            </a:r>
            <a:r>
              <a:rPr sz="1200" dirty="0">
                <a:latin typeface="Times New Roman"/>
                <a:cs typeface="Times New Roman"/>
              </a:rPr>
              <a:t>entities, </a:t>
            </a:r>
            <a:r>
              <a:rPr sz="1200" spc="-5" dirty="0">
                <a:latin typeface="Times New Roman"/>
                <a:cs typeface="Times New Roman"/>
              </a:rPr>
              <a:t>which have been derived from </a:t>
            </a:r>
            <a:r>
              <a:rPr sz="1200" dirty="0">
                <a:latin typeface="Times New Roman"/>
                <a:cs typeface="Times New Roman"/>
              </a:rPr>
              <a:t>the same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5955207"/>
            <a:ext cx="5525135" cy="256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Fig-1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Figure:1 </a:t>
            </a:r>
            <a:r>
              <a:rPr sz="1200" dirty="0">
                <a:latin typeface="Times New Roman"/>
                <a:cs typeface="Times New Roman"/>
              </a:rPr>
              <a:t>above shows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supertype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subtype relation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SALARIED and HOURLY employees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 EMPLOYEE, </a:t>
            </a:r>
            <a:r>
              <a:rPr sz="1200" spc="-5" dirty="0">
                <a:latin typeface="Times New Roman"/>
                <a:cs typeface="Times New Roman"/>
              </a:rPr>
              <a:t>we can  see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are specific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subtype entities </a:t>
            </a:r>
            <a:r>
              <a:rPr sz="1200" dirty="0">
                <a:latin typeface="Times New Roman"/>
                <a:cs typeface="Times New Roman"/>
              </a:rPr>
              <a:t>are not </a:t>
            </a:r>
            <a:r>
              <a:rPr sz="1200" spc="-5" dirty="0">
                <a:latin typeface="Times New Roman"/>
                <a:cs typeface="Times New Roman"/>
              </a:rPr>
              <a:t>shown with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supertype entity.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5" dirty="0">
                <a:latin typeface="Times New Roman"/>
                <a:cs typeface="Times New Roman"/>
              </a:rPr>
              <a:t>attributes are shown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which are </a:t>
            </a:r>
            <a:r>
              <a:rPr sz="1200" dirty="0">
                <a:latin typeface="Times New Roman"/>
                <a:cs typeface="Times New Roman"/>
              </a:rPr>
              <a:t>to be  </a:t>
            </a:r>
            <a:r>
              <a:rPr sz="1200" spc="-5" dirty="0">
                <a:latin typeface="Times New Roman"/>
                <a:cs typeface="Times New Roman"/>
              </a:rPr>
              <a:t>inherited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subtypes and are </a:t>
            </a:r>
            <a:r>
              <a:rPr sz="1200" dirty="0">
                <a:latin typeface="Times New Roman"/>
                <a:cs typeface="Times New Roman"/>
              </a:rPr>
              <a:t>common to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subtype </a:t>
            </a:r>
            <a:r>
              <a:rPr sz="1200" dirty="0">
                <a:latin typeface="Times New Roman"/>
                <a:cs typeface="Times New Roman"/>
              </a:rPr>
              <a:t>entities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supertype.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example </a:t>
            </a:r>
            <a:r>
              <a:rPr sz="1200" spc="-5" dirty="0">
                <a:latin typeface="Times New Roman"/>
                <a:cs typeface="Times New Roman"/>
              </a:rPr>
              <a:t>shows that there </a:t>
            </a:r>
            <a:r>
              <a:rPr sz="1200" dirty="0">
                <a:latin typeface="Times New Roman"/>
                <a:cs typeface="Times New Roman"/>
              </a:rPr>
              <a:t>is a major entity or </a:t>
            </a:r>
            <a:r>
              <a:rPr sz="1200" spc="-5" dirty="0">
                <a:latin typeface="Times New Roman"/>
                <a:cs typeface="Times New Roman"/>
              </a:rPr>
              <a:t>entity </a:t>
            </a:r>
            <a:r>
              <a:rPr sz="1200" dirty="0">
                <a:latin typeface="Times New Roman"/>
                <a:cs typeface="Times New Roman"/>
              </a:rPr>
              <a:t>supertype name </a:t>
            </a:r>
            <a:r>
              <a:rPr sz="1200" spc="-5" dirty="0">
                <a:latin typeface="Times New Roman"/>
                <a:cs typeface="Times New Roman"/>
              </a:rPr>
              <a:t>EMPLOYEE  and has </a:t>
            </a:r>
            <a:r>
              <a:rPr sz="1200" dirty="0">
                <a:latin typeface="Times New Roman"/>
                <a:cs typeface="Times New Roman"/>
              </a:rPr>
              <a:t>a number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attributes. Now </a:t>
            </a:r>
            <a:r>
              <a:rPr sz="1200" dirty="0">
                <a:latin typeface="Times New Roman"/>
                <a:cs typeface="Times New Roman"/>
              </a:rPr>
              <a:t>that in a </a:t>
            </a:r>
            <a:r>
              <a:rPr sz="1200" spc="-5" dirty="0">
                <a:latin typeface="Times New Roman"/>
                <a:cs typeface="Times New Roman"/>
              </a:rPr>
              <a:t>certain organization </a:t>
            </a:r>
            <a:r>
              <a:rPr sz="1200" dirty="0">
                <a:latin typeface="Times New Roman"/>
                <a:cs typeface="Times New Roman"/>
              </a:rPr>
              <a:t>there can be a number  of </a:t>
            </a:r>
            <a:r>
              <a:rPr sz="1200" spc="-5" dirty="0">
                <a:latin typeface="Times New Roman"/>
                <a:cs typeface="Times New Roman"/>
              </a:rPr>
              <a:t>employees </a:t>
            </a:r>
            <a:r>
              <a:rPr sz="1200" dirty="0">
                <a:latin typeface="Times New Roman"/>
                <a:cs typeface="Times New Roman"/>
              </a:rPr>
              <a:t>being paid on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criteria.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6331" y="2963284"/>
            <a:ext cx="1207770" cy="372110"/>
          </a:xfrm>
          <a:custGeom>
            <a:avLst/>
            <a:gdLst/>
            <a:ahLst/>
            <a:cxnLst/>
            <a:rect l="l" t="t" r="r" b="b"/>
            <a:pathLst>
              <a:path w="1207770" h="372110">
                <a:moveTo>
                  <a:pt x="0" y="371901"/>
                </a:moveTo>
                <a:lnTo>
                  <a:pt x="1207154" y="371901"/>
                </a:lnTo>
                <a:lnTo>
                  <a:pt x="1207154" y="0"/>
                </a:lnTo>
                <a:lnTo>
                  <a:pt x="0" y="0"/>
                </a:lnTo>
                <a:lnTo>
                  <a:pt x="0" y="371901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8424" y="3011580"/>
            <a:ext cx="94297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E</a:t>
            </a:r>
            <a:r>
              <a:rPr sz="1300" spc="0" dirty="0">
                <a:latin typeface="Arial"/>
                <a:cs typeface="Arial"/>
              </a:rPr>
              <a:t>M</a:t>
            </a:r>
            <a:r>
              <a:rPr sz="1300" spc="-5" dirty="0">
                <a:latin typeface="Arial"/>
                <a:cs typeface="Arial"/>
              </a:rPr>
              <a:t>P</a:t>
            </a:r>
            <a:r>
              <a:rPr sz="1300" spc="65" dirty="0">
                <a:latin typeface="Arial"/>
                <a:cs typeface="Arial"/>
              </a:rPr>
              <a:t>L</a:t>
            </a:r>
            <a:r>
              <a:rPr sz="1300" spc="-5" dirty="0">
                <a:latin typeface="Arial"/>
                <a:cs typeface="Arial"/>
              </a:rPr>
              <a:t>OYEE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2252" y="4819759"/>
            <a:ext cx="1484630" cy="37211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225"/>
              </a:spcBef>
            </a:pPr>
            <a:r>
              <a:rPr sz="1300" spc="25" dirty="0">
                <a:latin typeface="Arial"/>
                <a:cs typeface="Arial"/>
              </a:rPr>
              <a:t>SALARIED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1698" y="4818905"/>
            <a:ext cx="1671320" cy="372110"/>
          </a:xfrm>
          <a:prstGeom prst="rect">
            <a:avLst/>
          </a:prstGeom>
          <a:ln w="3811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229"/>
              </a:spcBef>
            </a:pPr>
            <a:r>
              <a:rPr sz="1300" spc="5" dirty="0">
                <a:latin typeface="Arial"/>
                <a:cs typeface="Arial"/>
              </a:rPr>
              <a:t>HOURLY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99807" y="3756344"/>
            <a:ext cx="372110" cy="372110"/>
          </a:xfrm>
          <a:custGeom>
            <a:avLst/>
            <a:gdLst/>
            <a:ahLst/>
            <a:cxnLst/>
            <a:rect l="l" t="t" r="r" b="b"/>
            <a:pathLst>
              <a:path w="372110" h="372110">
                <a:moveTo>
                  <a:pt x="185987" y="0"/>
                </a:moveTo>
                <a:lnTo>
                  <a:pt x="136744" y="6683"/>
                </a:lnTo>
                <a:lnTo>
                  <a:pt x="92372" y="25521"/>
                </a:lnTo>
                <a:lnTo>
                  <a:pt x="54690" y="54690"/>
                </a:lnTo>
                <a:lnTo>
                  <a:pt x="25521" y="92372"/>
                </a:lnTo>
                <a:lnTo>
                  <a:pt x="6683" y="136744"/>
                </a:lnTo>
                <a:lnTo>
                  <a:pt x="0" y="185987"/>
                </a:lnTo>
                <a:lnTo>
                  <a:pt x="6683" y="235229"/>
                </a:lnTo>
                <a:lnTo>
                  <a:pt x="25521" y="279601"/>
                </a:lnTo>
                <a:lnTo>
                  <a:pt x="54690" y="317283"/>
                </a:lnTo>
                <a:lnTo>
                  <a:pt x="92372" y="346453"/>
                </a:lnTo>
                <a:lnTo>
                  <a:pt x="136744" y="365290"/>
                </a:lnTo>
                <a:lnTo>
                  <a:pt x="185987" y="371974"/>
                </a:lnTo>
                <a:lnTo>
                  <a:pt x="235229" y="365290"/>
                </a:lnTo>
                <a:lnTo>
                  <a:pt x="279601" y="346453"/>
                </a:lnTo>
                <a:lnTo>
                  <a:pt x="317283" y="317283"/>
                </a:lnTo>
                <a:lnTo>
                  <a:pt x="346453" y="279601"/>
                </a:lnTo>
                <a:lnTo>
                  <a:pt x="365290" y="235229"/>
                </a:lnTo>
                <a:lnTo>
                  <a:pt x="371974" y="185987"/>
                </a:lnTo>
                <a:lnTo>
                  <a:pt x="365290" y="136744"/>
                </a:lnTo>
                <a:lnTo>
                  <a:pt x="346453" y="92372"/>
                </a:lnTo>
                <a:lnTo>
                  <a:pt x="317283" y="54690"/>
                </a:lnTo>
                <a:lnTo>
                  <a:pt x="279601" y="25521"/>
                </a:lnTo>
                <a:lnTo>
                  <a:pt x="235229" y="6683"/>
                </a:lnTo>
                <a:lnTo>
                  <a:pt x="185987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5123" y="3334060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2282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7912" y="4076488"/>
            <a:ext cx="1113155" cy="742950"/>
          </a:xfrm>
          <a:custGeom>
            <a:avLst/>
            <a:gdLst/>
            <a:ahLst/>
            <a:cxnLst/>
            <a:rect l="l" t="t" r="r" b="b"/>
            <a:pathLst>
              <a:path w="1113154" h="742950">
                <a:moveTo>
                  <a:pt x="1112874" y="0"/>
                </a:moveTo>
                <a:lnTo>
                  <a:pt x="0" y="74242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9278" y="4065817"/>
            <a:ext cx="1052195" cy="753110"/>
          </a:xfrm>
          <a:custGeom>
            <a:avLst/>
            <a:gdLst/>
            <a:ahLst/>
            <a:cxnLst/>
            <a:rect l="l" t="t" r="r" b="b"/>
            <a:pathLst>
              <a:path w="1052195" h="753110">
                <a:moveTo>
                  <a:pt x="0" y="0"/>
                </a:moveTo>
                <a:lnTo>
                  <a:pt x="1051894" y="753095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7195" y="4262477"/>
            <a:ext cx="203200" cy="199390"/>
          </a:xfrm>
          <a:custGeom>
            <a:avLst/>
            <a:gdLst/>
            <a:ahLst/>
            <a:cxnLst/>
            <a:rect l="l" t="t" r="r" b="b"/>
            <a:pathLst>
              <a:path w="203200" h="199389">
                <a:moveTo>
                  <a:pt x="17150" y="0"/>
                </a:moveTo>
                <a:lnTo>
                  <a:pt x="6431" y="57358"/>
                </a:lnTo>
                <a:lnTo>
                  <a:pt x="0" y="110144"/>
                </a:lnTo>
                <a:lnTo>
                  <a:pt x="2143" y="154354"/>
                </a:lnTo>
                <a:lnTo>
                  <a:pt x="17150" y="185987"/>
                </a:lnTo>
                <a:lnTo>
                  <a:pt x="55429" y="198850"/>
                </a:lnTo>
                <a:lnTo>
                  <a:pt x="110715" y="197420"/>
                </a:lnTo>
                <a:lnTo>
                  <a:pt x="165716" y="190274"/>
                </a:lnTo>
                <a:lnTo>
                  <a:pt x="203137" y="185987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0093" y="425180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85987" y="0"/>
                </a:moveTo>
                <a:lnTo>
                  <a:pt x="196706" y="57573"/>
                </a:lnTo>
                <a:lnTo>
                  <a:pt x="203137" y="110715"/>
                </a:lnTo>
                <a:lnTo>
                  <a:pt x="200993" y="154997"/>
                </a:lnTo>
                <a:lnTo>
                  <a:pt x="185987" y="185987"/>
                </a:lnTo>
                <a:lnTo>
                  <a:pt x="154997" y="200993"/>
                </a:lnTo>
                <a:lnTo>
                  <a:pt x="110715" y="203137"/>
                </a:lnTo>
                <a:lnTo>
                  <a:pt x="57573" y="196706"/>
                </a:lnTo>
                <a:lnTo>
                  <a:pt x="0" y="185987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1526" y="4169482"/>
            <a:ext cx="1114425" cy="372110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961" y="0"/>
                </a:moveTo>
                <a:lnTo>
                  <a:pt x="488012" y="1458"/>
                </a:lnTo>
                <a:lnTo>
                  <a:pt x="420645" y="5714"/>
                </a:lnTo>
                <a:lnTo>
                  <a:pt x="356383" y="12590"/>
                </a:lnTo>
                <a:lnTo>
                  <a:pt x="295752" y="21904"/>
                </a:lnTo>
                <a:lnTo>
                  <a:pt x="239276" y="33480"/>
                </a:lnTo>
                <a:lnTo>
                  <a:pt x="187480" y="47137"/>
                </a:lnTo>
                <a:lnTo>
                  <a:pt x="140888" y="62697"/>
                </a:lnTo>
                <a:lnTo>
                  <a:pt x="100024" y="79981"/>
                </a:lnTo>
                <a:lnTo>
                  <a:pt x="65414" y="98809"/>
                </a:lnTo>
                <a:lnTo>
                  <a:pt x="17053" y="140383"/>
                </a:lnTo>
                <a:lnTo>
                  <a:pt x="0" y="185987"/>
                </a:lnTo>
                <a:lnTo>
                  <a:pt x="4350" y="209203"/>
                </a:lnTo>
                <a:lnTo>
                  <a:pt x="37582" y="252971"/>
                </a:lnTo>
                <a:lnTo>
                  <a:pt x="100024" y="291993"/>
                </a:lnTo>
                <a:lnTo>
                  <a:pt x="140888" y="309276"/>
                </a:lnTo>
                <a:lnTo>
                  <a:pt x="187480" y="324836"/>
                </a:lnTo>
                <a:lnTo>
                  <a:pt x="239276" y="338493"/>
                </a:lnTo>
                <a:lnTo>
                  <a:pt x="295752" y="350069"/>
                </a:lnTo>
                <a:lnTo>
                  <a:pt x="356383" y="359384"/>
                </a:lnTo>
                <a:lnTo>
                  <a:pt x="420645" y="366259"/>
                </a:lnTo>
                <a:lnTo>
                  <a:pt x="488012" y="370515"/>
                </a:lnTo>
                <a:lnTo>
                  <a:pt x="557961" y="371974"/>
                </a:lnTo>
                <a:lnTo>
                  <a:pt x="627884" y="370515"/>
                </a:lnTo>
                <a:lnTo>
                  <a:pt x="695180" y="366259"/>
                </a:lnTo>
                <a:lnTo>
                  <a:pt x="759333" y="359384"/>
                </a:lnTo>
                <a:lnTo>
                  <a:pt x="819826" y="350069"/>
                </a:lnTo>
                <a:lnTo>
                  <a:pt x="876143" y="338493"/>
                </a:lnTo>
                <a:lnTo>
                  <a:pt x="927768" y="324836"/>
                </a:lnTo>
                <a:lnTo>
                  <a:pt x="974184" y="309276"/>
                </a:lnTo>
                <a:lnTo>
                  <a:pt x="1014876" y="291993"/>
                </a:lnTo>
                <a:lnTo>
                  <a:pt x="1049328" y="273165"/>
                </a:lnTo>
                <a:lnTo>
                  <a:pt x="1097442" y="231591"/>
                </a:lnTo>
                <a:lnTo>
                  <a:pt x="1114398" y="185987"/>
                </a:lnTo>
                <a:lnTo>
                  <a:pt x="1110073" y="162770"/>
                </a:lnTo>
                <a:lnTo>
                  <a:pt x="1077022" y="119002"/>
                </a:lnTo>
                <a:lnTo>
                  <a:pt x="1014876" y="79981"/>
                </a:lnTo>
                <a:lnTo>
                  <a:pt x="974184" y="62697"/>
                </a:lnTo>
                <a:lnTo>
                  <a:pt x="927768" y="47137"/>
                </a:lnTo>
                <a:lnTo>
                  <a:pt x="876143" y="33480"/>
                </a:lnTo>
                <a:lnTo>
                  <a:pt x="819826" y="21904"/>
                </a:lnTo>
                <a:lnTo>
                  <a:pt x="759333" y="12590"/>
                </a:lnTo>
                <a:lnTo>
                  <a:pt x="695180" y="5714"/>
                </a:lnTo>
                <a:lnTo>
                  <a:pt x="627884" y="1458"/>
                </a:lnTo>
                <a:lnTo>
                  <a:pt x="557961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1526" y="5489692"/>
            <a:ext cx="1114425" cy="372110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961" y="0"/>
                </a:moveTo>
                <a:lnTo>
                  <a:pt x="488012" y="1458"/>
                </a:lnTo>
                <a:lnTo>
                  <a:pt x="420645" y="5714"/>
                </a:lnTo>
                <a:lnTo>
                  <a:pt x="356383" y="12590"/>
                </a:lnTo>
                <a:lnTo>
                  <a:pt x="295752" y="21904"/>
                </a:lnTo>
                <a:lnTo>
                  <a:pt x="239276" y="33480"/>
                </a:lnTo>
                <a:lnTo>
                  <a:pt x="187480" y="47137"/>
                </a:lnTo>
                <a:lnTo>
                  <a:pt x="140888" y="62697"/>
                </a:lnTo>
                <a:lnTo>
                  <a:pt x="100024" y="79981"/>
                </a:lnTo>
                <a:lnTo>
                  <a:pt x="65414" y="98809"/>
                </a:lnTo>
                <a:lnTo>
                  <a:pt x="17053" y="140383"/>
                </a:lnTo>
                <a:lnTo>
                  <a:pt x="0" y="185987"/>
                </a:lnTo>
                <a:lnTo>
                  <a:pt x="4350" y="209203"/>
                </a:lnTo>
                <a:lnTo>
                  <a:pt x="37582" y="252971"/>
                </a:lnTo>
                <a:lnTo>
                  <a:pt x="100024" y="291993"/>
                </a:lnTo>
                <a:lnTo>
                  <a:pt x="140888" y="309276"/>
                </a:lnTo>
                <a:lnTo>
                  <a:pt x="187480" y="324836"/>
                </a:lnTo>
                <a:lnTo>
                  <a:pt x="239276" y="338493"/>
                </a:lnTo>
                <a:lnTo>
                  <a:pt x="295752" y="350069"/>
                </a:lnTo>
                <a:lnTo>
                  <a:pt x="356383" y="359384"/>
                </a:lnTo>
                <a:lnTo>
                  <a:pt x="420645" y="366259"/>
                </a:lnTo>
                <a:lnTo>
                  <a:pt x="488012" y="370515"/>
                </a:lnTo>
                <a:lnTo>
                  <a:pt x="557961" y="371974"/>
                </a:lnTo>
                <a:lnTo>
                  <a:pt x="627884" y="370515"/>
                </a:lnTo>
                <a:lnTo>
                  <a:pt x="695180" y="366259"/>
                </a:lnTo>
                <a:lnTo>
                  <a:pt x="759333" y="359384"/>
                </a:lnTo>
                <a:lnTo>
                  <a:pt x="819826" y="350069"/>
                </a:lnTo>
                <a:lnTo>
                  <a:pt x="876143" y="338493"/>
                </a:lnTo>
                <a:lnTo>
                  <a:pt x="927768" y="324836"/>
                </a:lnTo>
                <a:lnTo>
                  <a:pt x="974184" y="309276"/>
                </a:lnTo>
                <a:lnTo>
                  <a:pt x="1014876" y="291993"/>
                </a:lnTo>
                <a:lnTo>
                  <a:pt x="1049328" y="273165"/>
                </a:lnTo>
                <a:lnTo>
                  <a:pt x="1097442" y="231591"/>
                </a:lnTo>
                <a:lnTo>
                  <a:pt x="1114398" y="185987"/>
                </a:lnTo>
                <a:lnTo>
                  <a:pt x="1110073" y="162770"/>
                </a:lnTo>
                <a:lnTo>
                  <a:pt x="1077022" y="119002"/>
                </a:lnTo>
                <a:lnTo>
                  <a:pt x="1014876" y="79981"/>
                </a:lnTo>
                <a:lnTo>
                  <a:pt x="974184" y="62697"/>
                </a:lnTo>
                <a:lnTo>
                  <a:pt x="927768" y="47137"/>
                </a:lnTo>
                <a:lnTo>
                  <a:pt x="876143" y="33480"/>
                </a:lnTo>
                <a:lnTo>
                  <a:pt x="819826" y="21904"/>
                </a:lnTo>
                <a:lnTo>
                  <a:pt x="759333" y="12590"/>
                </a:lnTo>
                <a:lnTo>
                  <a:pt x="695180" y="5714"/>
                </a:lnTo>
                <a:lnTo>
                  <a:pt x="627884" y="1458"/>
                </a:lnTo>
                <a:lnTo>
                  <a:pt x="557961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6143" y="5479021"/>
            <a:ext cx="1113155" cy="372110"/>
          </a:xfrm>
          <a:custGeom>
            <a:avLst/>
            <a:gdLst/>
            <a:ahLst/>
            <a:cxnLst/>
            <a:rect l="l" t="t" r="r" b="b"/>
            <a:pathLst>
              <a:path w="1113154" h="372110">
                <a:moveTo>
                  <a:pt x="556437" y="0"/>
                </a:moveTo>
                <a:lnTo>
                  <a:pt x="486514" y="1458"/>
                </a:lnTo>
                <a:lnTo>
                  <a:pt x="419218" y="5714"/>
                </a:lnTo>
                <a:lnTo>
                  <a:pt x="355065" y="12590"/>
                </a:lnTo>
                <a:lnTo>
                  <a:pt x="294572" y="21904"/>
                </a:lnTo>
                <a:lnTo>
                  <a:pt x="238255" y="33480"/>
                </a:lnTo>
                <a:lnTo>
                  <a:pt x="186630" y="47137"/>
                </a:lnTo>
                <a:lnTo>
                  <a:pt x="140213" y="62697"/>
                </a:lnTo>
                <a:lnTo>
                  <a:pt x="99521" y="79981"/>
                </a:lnTo>
                <a:lnTo>
                  <a:pt x="65070" y="98809"/>
                </a:lnTo>
                <a:lnTo>
                  <a:pt x="16955" y="140383"/>
                </a:lnTo>
                <a:lnTo>
                  <a:pt x="0" y="185987"/>
                </a:lnTo>
                <a:lnTo>
                  <a:pt x="4325" y="209203"/>
                </a:lnTo>
                <a:lnTo>
                  <a:pt x="37376" y="252971"/>
                </a:lnTo>
                <a:lnTo>
                  <a:pt x="99521" y="291993"/>
                </a:lnTo>
                <a:lnTo>
                  <a:pt x="140213" y="309276"/>
                </a:lnTo>
                <a:lnTo>
                  <a:pt x="186630" y="324836"/>
                </a:lnTo>
                <a:lnTo>
                  <a:pt x="238255" y="338493"/>
                </a:lnTo>
                <a:lnTo>
                  <a:pt x="294572" y="350069"/>
                </a:lnTo>
                <a:lnTo>
                  <a:pt x="355065" y="359384"/>
                </a:lnTo>
                <a:lnTo>
                  <a:pt x="419218" y="366259"/>
                </a:lnTo>
                <a:lnTo>
                  <a:pt x="486514" y="370515"/>
                </a:lnTo>
                <a:lnTo>
                  <a:pt x="556437" y="371974"/>
                </a:lnTo>
                <a:lnTo>
                  <a:pt x="626360" y="370515"/>
                </a:lnTo>
                <a:lnTo>
                  <a:pt x="693656" y="366259"/>
                </a:lnTo>
                <a:lnTo>
                  <a:pt x="757808" y="359384"/>
                </a:lnTo>
                <a:lnTo>
                  <a:pt x="818301" y="350069"/>
                </a:lnTo>
                <a:lnTo>
                  <a:pt x="874618" y="338493"/>
                </a:lnTo>
                <a:lnTo>
                  <a:pt x="926243" y="324836"/>
                </a:lnTo>
                <a:lnTo>
                  <a:pt x="972660" y="309276"/>
                </a:lnTo>
                <a:lnTo>
                  <a:pt x="1013352" y="291993"/>
                </a:lnTo>
                <a:lnTo>
                  <a:pt x="1047803" y="273165"/>
                </a:lnTo>
                <a:lnTo>
                  <a:pt x="1095918" y="231591"/>
                </a:lnTo>
                <a:lnTo>
                  <a:pt x="1112874" y="185987"/>
                </a:lnTo>
                <a:lnTo>
                  <a:pt x="1108549" y="162770"/>
                </a:lnTo>
                <a:lnTo>
                  <a:pt x="1075497" y="119002"/>
                </a:lnTo>
                <a:lnTo>
                  <a:pt x="1013352" y="79981"/>
                </a:lnTo>
                <a:lnTo>
                  <a:pt x="972660" y="62697"/>
                </a:lnTo>
                <a:lnTo>
                  <a:pt x="926243" y="47137"/>
                </a:lnTo>
                <a:lnTo>
                  <a:pt x="874618" y="33480"/>
                </a:lnTo>
                <a:lnTo>
                  <a:pt x="818301" y="21904"/>
                </a:lnTo>
                <a:lnTo>
                  <a:pt x="757808" y="12590"/>
                </a:lnTo>
                <a:lnTo>
                  <a:pt x="693656" y="5714"/>
                </a:lnTo>
                <a:lnTo>
                  <a:pt x="626360" y="1458"/>
                </a:lnTo>
                <a:lnTo>
                  <a:pt x="556437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26143" y="4169483"/>
            <a:ext cx="1113155" cy="372110"/>
          </a:xfrm>
          <a:custGeom>
            <a:avLst/>
            <a:gdLst/>
            <a:ahLst/>
            <a:cxnLst/>
            <a:rect l="l" t="t" r="r" b="b"/>
            <a:pathLst>
              <a:path w="1113154" h="372110">
                <a:moveTo>
                  <a:pt x="556437" y="0"/>
                </a:moveTo>
                <a:lnTo>
                  <a:pt x="486514" y="1458"/>
                </a:lnTo>
                <a:lnTo>
                  <a:pt x="419218" y="5714"/>
                </a:lnTo>
                <a:lnTo>
                  <a:pt x="355065" y="12590"/>
                </a:lnTo>
                <a:lnTo>
                  <a:pt x="294572" y="21904"/>
                </a:lnTo>
                <a:lnTo>
                  <a:pt x="238255" y="33480"/>
                </a:lnTo>
                <a:lnTo>
                  <a:pt x="186630" y="47137"/>
                </a:lnTo>
                <a:lnTo>
                  <a:pt x="140213" y="62697"/>
                </a:lnTo>
                <a:lnTo>
                  <a:pt x="99521" y="79981"/>
                </a:lnTo>
                <a:lnTo>
                  <a:pt x="65070" y="98809"/>
                </a:lnTo>
                <a:lnTo>
                  <a:pt x="16955" y="140383"/>
                </a:lnTo>
                <a:lnTo>
                  <a:pt x="0" y="185987"/>
                </a:lnTo>
                <a:lnTo>
                  <a:pt x="4325" y="209203"/>
                </a:lnTo>
                <a:lnTo>
                  <a:pt x="37376" y="252971"/>
                </a:lnTo>
                <a:lnTo>
                  <a:pt x="99521" y="291993"/>
                </a:lnTo>
                <a:lnTo>
                  <a:pt x="140213" y="309276"/>
                </a:lnTo>
                <a:lnTo>
                  <a:pt x="186630" y="324836"/>
                </a:lnTo>
                <a:lnTo>
                  <a:pt x="238255" y="338493"/>
                </a:lnTo>
                <a:lnTo>
                  <a:pt x="294572" y="350069"/>
                </a:lnTo>
                <a:lnTo>
                  <a:pt x="355065" y="359384"/>
                </a:lnTo>
                <a:lnTo>
                  <a:pt x="419218" y="366259"/>
                </a:lnTo>
                <a:lnTo>
                  <a:pt x="486514" y="370515"/>
                </a:lnTo>
                <a:lnTo>
                  <a:pt x="556437" y="371974"/>
                </a:lnTo>
                <a:lnTo>
                  <a:pt x="626360" y="370515"/>
                </a:lnTo>
                <a:lnTo>
                  <a:pt x="693656" y="366259"/>
                </a:lnTo>
                <a:lnTo>
                  <a:pt x="757808" y="359384"/>
                </a:lnTo>
                <a:lnTo>
                  <a:pt x="818301" y="350069"/>
                </a:lnTo>
                <a:lnTo>
                  <a:pt x="874618" y="338493"/>
                </a:lnTo>
                <a:lnTo>
                  <a:pt x="926243" y="324836"/>
                </a:lnTo>
                <a:lnTo>
                  <a:pt x="972660" y="309276"/>
                </a:lnTo>
                <a:lnTo>
                  <a:pt x="1013352" y="291993"/>
                </a:lnTo>
                <a:lnTo>
                  <a:pt x="1047803" y="273165"/>
                </a:lnTo>
                <a:lnTo>
                  <a:pt x="1095918" y="231591"/>
                </a:lnTo>
                <a:lnTo>
                  <a:pt x="1112874" y="185987"/>
                </a:lnTo>
                <a:lnTo>
                  <a:pt x="1108549" y="162770"/>
                </a:lnTo>
                <a:lnTo>
                  <a:pt x="1075497" y="119002"/>
                </a:lnTo>
                <a:lnTo>
                  <a:pt x="1013352" y="79981"/>
                </a:lnTo>
                <a:lnTo>
                  <a:pt x="972660" y="62697"/>
                </a:lnTo>
                <a:lnTo>
                  <a:pt x="926243" y="47137"/>
                </a:lnTo>
                <a:lnTo>
                  <a:pt x="874618" y="33480"/>
                </a:lnTo>
                <a:lnTo>
                  <a:pt x="818301" y="21904"/>
                </a:lnTo>
                <a:lnTo>
                  <a:pt x="757808" y="12590"/>
                </a:lnTo>
                <a:lnTo>
                  <a:pt x="693656" y="5714"/>
                </a:lnTo>
                <a:lnTo>
                  <a:pt x="626360" y="1458"/>
                </a:lnTo>
                <a:lnTo>
                  <a:pt x="556437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6494" y="4541458"/>
            <a:ext cx="465455" cy="277495"/>
          </a:xfrm>
          <a:custGeom>
            <a:avLst/>
            <a:gdLst/>
            <a:ahLst/>
            <a:cxnLst/>
            <a:rect l="l" t="t" r="r" b="b"/>
            <a:pathLst>
              <a:path w="465455" h="277495">
                <a:moveTo>
                  <a:pt x="0" y="0"/>
                </a:moveTo>
                <a:lnTo>
                  <a:pt x="464967" y="277456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9670" y="5190894"/>
            <a:ext cx="514350" cy="299085"/>
          </a:xfrm>
          <a:custGeom>
            <a:avLst/>
            <a:gdLst/>
            <a:ahLst/>
            <a:cxnLst/>
            <a:rect l="l" t="t" r="r" b="b"/>
            <a:pathLst>
              <a:path w="514350" h="299085">
                <a:moveTo>
                  <a:pt x="0" y="298799"/>
                </a:moveTo>
                <a:lnTo>
                  <a:pt x="513751" y="0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2130" y="4541458"/>
            <a:ext cx="370840" cy="277495"/>
          </a:xfrm>
          <a:custGeom>
            <a:avLst/>
            <a:gdLst/>
            <a:ahLst/>
            <a:cxnLst/>
            <a:rect l="l" t="t" r="r" b="b"/>
            <a:pathLst>
              <a:path w="370839" h="277495">
                <a:moveTo>
                  <a:pt x="370449" y="0"/>
                </a:moveTo>
                <a:lnTo>
                  <a:pt x="0" y="277456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2127" y="5190892"/>
            <a:ext cx="401320" cy="288290"/>
          </a:xfrm>
          <a:custGeom>
            <a:avLst/>
            <a:gdLst/>
            <a:ahLst/>
            <a:cxnLst/>
            <a:rect l="l" t="t" r="r" b="b"/>
            <a:pathLst>
              <a:path w="401320" h="288289">
                <a:moveTo>
                  <a:pt x="0" y="0"/>
                </a:moveTo>
                <a:lnTo>
                  <a:pt x="400939" y="288127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38470" y="4249826"/>
            <a:ext cx="50165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G</a:t>
            </a:r>
            <a:r>
              <a:rPr sz="1300" spc="35" dirty="0">
                <a:latin typeface="Arial"/>
                <a:cs typeface="Arial"/>
              </a:rPr>
              <a:t>ra</a:t>
            </a:r>
            <a:r>
              <a:rPr sz="1300" spc="50" dirty="0">
                <a:latin typeface="Arial"/>
                <a:cs typeface="Arial"/>
              </a:rPr>
              <a:t>d</a:t>
            </a:r>
            <a:r>
              <a:rPr sz="1300" spc="-5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9376" y="5544092"/>
            <a:ext cx="83311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AnnualSal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57398" y="4239144"/>
            <a:ext cx="70294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N</a:t>
            </a:r>
            <a:r>
              <a:rPr sz="1300" spc="6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O</a:t>
            </a:r>
            <a:r>
              <a:rPr sz="1300" spc="70" dirty="0">
                <a:latin typeface="Arial"/>
                <a:cs typeface="Arial"/>
              </a:rPr>
              <a:t>f</a:t>
            </a:r>
            <a:r>
              <a:rPr sz="1300" spc="-5" dirty="0">
                <a:latin typeface="Arial"/>
                <a:cs typeface="Arial"/>
              </a:rPr>
              <a:t>H</a:t>
            </a:r>
            <a:r>
              <a:rPr sz="1300" spc="65" dirty="0">
                <a:latin typeface="Arial"/>
                <a:cs typeface="Arial"/>
              </a:rPr>
              <a:t>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9971" y="5559360"/>
            <a:ext cx="906144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H</a:t>
            </a:r>
            <a:r>
              <a:rPr sz="1300" spc="65" dirty="0">
                <a:latin typeface="Arial"/>
                <a:cs typeface="Arial"/>
              </a:rPr>
              <a:t>ou</a:t>
            </a:r>
            <a:r>
              <a:rPr sz="1300" spc="80" dirty="0">
                <a:latin typeface="Arial"/>
                <a:cs typeface="Arial"/>
              </a:rPr>
              <a:t>r</a:t>
            </a:r>
            <a:r>
              <a:rPr sz="1300" spc="75" dirty="0">
                <a:latin typeface="Arial"/>
                <a:cs typeface="Arial"/>
              </a:rPr>
              <a:t>l</a:t>
            </a:r>
            <a:r>
              <a:rPr sz="1300" spc="45" dirty="0">
                <a:latin typeface="Arial"/>
                <a:cs typeface="Arial"/>
              </a:rPr>
              <a:t>y</a:t>
            </a:r>
            <a:r>
              <a:rPr sz="1300" spc="0" dirty="0">
                <a:latin typeface="Arial"/>
                <a:cs typeface="Arial"/>
              </a:rPr>
              <a:t>R</a:t>
            </a:r>
            <a:r>
              <a:rPr sz="1300" spc="40" dirty="0">
                <a:latin typeface="Arial"/>
                <a:cs typeface="Arial"/>
              </a:rPr>
              <a:t>a</a:t>
            </a:r>
            <a:r>
              <a:rPr sz="1300" spc="2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27019" y="2786729"/>
            <a:ext cx="1115060" cy="370840"/>
          </a:xfrm>
          <a:custGeom>
            <a:avLst/>
            <a:gdLst/>
            <a:ahLst/>
            <a:cxnLst/>
            <a:rect l="l" t="t" r="r" b="b"/>
            <a:pathLst>
              <a:path w="1115060" h="370839">
                <a:moveTo>
                  <a:pt x="557982" y="0"/>
                </a:moveTo>
                <a:lnTo>
                  <a:pt x="488031" y="1432"/>
                </a:lnTo>
                <a:lnTo>
                  <a:pt x="420661" y="5617"/>
                </a:lnTo>
                <a:lnTo>
                  <a:pt x="356397" y="12384"/>
                </a:lnTo>
                <a:lnTo>
                  <a:pt x="295763" y="21561"/>
                </a:lnTo>
                <a:lnTo>
                  <a:pt x="239285" y="32978"/>
                </a:lnTo>
                <a:lnTo>
                  <a:pt x="187487" y="46464"/>
                </a:lnTo>
                <a:lnTo>
                  <a:pt x="140893" y="61849"/>
                </a:lnTo>
                <a:lnTo>
                  <a:pt x="100028" y="78962"/>
                </a:lnTo>
                <a:lnTo>
                  <a:pt x="65417" y="97632"/>
                </a:lnTo>
                <a:lnTo>
                  <a:pt x="17053" y="138960"/>
                </a:lnTo>
                <a:lnTo>
                  <a:pt x="0" y="184469"/>
                </a:lnTo>
                <a:lnTo>
                  <a:pt x="4350" y="207986"/>
                </a:lnTo>
                <a:lnTo>
                  <a:pt x="37584" y="252080"/>
                </a:lnTo>
                <a:lnTo>
                  <a:pt x="100028" y="291145"/>
                </a:lnTo>
                <a:lnTo>
                  <a:pt x="140893" y="308375"/>
                </a:lnTo>
                <a:lnTo>
                  <a:pt x="187487" y="323848"/>
                </a:lnTo>
                <a:lnTo>
                  <a:pt x="239285" y="337398"/>
                </a:lnTo>
                <a:lnTo>
                  <a:pt x="295763" y="348857"/>
                </a:lnTo>
                <a:lnTo>
                  <a:pt x="356397" y="358060"/>
                </a:lnTo>
                <a:lnTo>
                  <a:pt x="420661" y="364840"/>
                </a:lnTo>
                <a:lnTo>
                  <a:pt x="488031" y="369030"/>
                </a:lnTo>
                <a:lnTo>
                  <a:pt x="557982" y="370463"/>
                </a:lnTo>
                <a:lnTo>
                  <a:pt x="627907" y="369030"/>
                </a:lnTo>
                <a:lnTo>
                  <a:pt x="695206" y="364840"/>
                </a:lnTo>
                <a:lnTo>
                  <a:pt x="759361" y="358060"/>
                </a:lnTo>
                <a:lnTo>
                  <a:pt x="819856" y="348857"/>
                </a:lnTo>
                <a:lnTo>
                  <a:pt x="876175" y="337398"/>
                </a:lnTo>
                <a:lnTo>
                  <a:pt x="927802" y="323848"/>
                </a:lnTo>
                <a:lnTo>
                  <a:pt x="974221" y="308375"/>
                </a:lnTo>
                <a:lnTo>
                  <a:pt x="1014914" y="291145"/>
                </a:lnTo>
                <a:lnTo>
                  <a:pt x="1049367" y="272325"/>
                </a:lnTo>
                <a:lnTo>
                  <a:pt x="1097483" y="230579"/>
                </a:lnTo>
                <a:lnTo>
                  <a:pt x="1114440" y="184469"/>
                </a:lnTo>
                <a:lnTo>
                  <a:pt x="1110114" y="161278"/>
                </a:lnTo>
                <a:lnTo>
                  <a:pt x="1077062" y="117688"/>
                </a:lnTo>
                <a:lnTo>
                  <a:pt x="1014914" y="78962"/>
                </a:lnTo>
                <a:lnTo>
                  <a:pt x="974221" y="61849"/>
                </a:lnTo>
                <a:lnTo>
                  <a:pt x="927802" y="46464"/>
                </a:lnTo>
                <a:lnTo>
                  <a:pt x="876175" y="32978"/>
                </a:lnTo>
                <a:lnTo>
                  <a:pt x="819856" y="21561"/>
                </a:lnTo>
                <a:lnTo>
                  <a:pt x="759361" y="12384"/>
                </a:lnTo>
                <a:lnTo>
                  <a:pt x="695206" y="5617"/>
                </a:lnTo>
                <a:lnTo>
                  <a:pt x="627907" y="1432"/>
                </a:lnTo>
                <a:lnTo>
                  <a:pt x="557982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9727" y="2228742"/>
            <a:ext cx="1115060" cy="370840"/>
          </a:xfrm>
          <a:custGeom>
            <a:avLst/>
            <a:gdLst/>
            <a:ahLst/>
            <a:cxnLst/>
            <a:rect l="l" t="t" r="r" b="b"/>
            <a:pathLst>
              <a:path w="1115060" h="370839">
                <a:moveTo>
                  <a:pt x="557982" y="0"/>
                </a:moveTo>
                <a:lnTo>
                  <a:pt x="488031" y="1458"/>
                </a:lnTo>
                <a:lnTo>
                  <a:pt x="420661" y="5715"/>
                </a:lnTo>
                <a:lnTo>
                  <a:pt x="356397" y="12590"/>
                </a:lnTo>
                <a:lnTo>
                  <a:pt x="295763" y="21905"/>
                </a:lnTo>
                <a:lnTo>
                  <a:pt x="239285" y="33481"/>
                </a:lnTo>
                <a:lnTo>
                  <a:pt x="187487" y="47139"/>
                </a:lnTo>
                <a:lnTo>
                  <a:pt x="140893" y="62699"/>
                </a:lnTo>
                <a:lnTo>
                  <a:pt x="100028" y="79983"/>
                </a:lnTo>
                <a:lnTo>
                  <a:pt x="65417" y="98812"/>
                </a:lnTo>
                <a:lnTo>
                  <a:pt x="17053" y="140388"/>
                </a:lnTo>
                <a:lnTo>
                  <a:pt x="0" y="185994"/>
                </a:lnTo>
                <a:lnTo>
                  <a:pt x="4350" y="209185"/>
                </a:lnTo>
                <a:lnTo>
                  <a:pt x="37584" y="252774"/>
                </a:lnTo>
                <a:lnTo>
                  <a:pt x="100028" y="291501"/>
                </a:lnTo>
                <a:lnTo>
                  <a:pt x="140893" y="308613"/>
                </a:lnTo>
                <a:lnTo>
                  <a:pt x="187487" y="323998"/>
                </a:lnTo>
                <a:lnTo>
                  <a:pt x="239285" y="337485"/>
                </a:lnTo>
                <a:lnTo>
                  <a:pt x="295763" y="348902"/>
                </a:lnTo>
                <a:lnTo>
                  <a:pt x="356397" y="358079"/>
                </a:lnTo>
                <a:lnTo>
                  <a:pt x="420661" y="364845"/>
                </a:lnTo>
                <a:lnTo>
                  <a:pt x="488031" y="369030"/>
                </a:lnTo>
                <a:lnTo>
                  <a:pt x="557982" y="370463"/>
                </a:lnTo>
                <a:lnTo>
                  <a:pt x="627907" y="369030"/>
                </a:lnTo>
                <a:lnTo>
                  <a:pt x="695206" y="364845"/>
                </a:lnTo>
                <a:lnTo>
                  <a:pt x="759361" y="358079"/>
                </a:lnTo>
                <a:lnTo>
                  <a:pt x="819856" y="348902"/>
                </a:lnTo>
                <a:lnTo>
                  <a:pt x="876175" y="337485"/>
                </a:lnTo>
                <a:lnTo>
                  <a:pt x="927802" y="323998"/>
                </a:lnTo>
                <a:lnTo>
                  <a:pt x="974221" y="308613"/>
                </a:lnTo>
                <a:lnTo>
                  <a:pt x="1014914" y="291501"/>
                </a:lnTo>
                <a:lnTo>
                  <a:pt x="1049367" y="272831"/>
                </a:lnTo>
                <a:lnTo>
                  <a:pt x="1097483" y="231502"/>
                </a:lnTo>
                <a:lnTo>
                  <a:pt x="1114440" y="185994"/>
                </a:lnTo>
                <a:lnTo>
                  <a:pt x="1110114" y="162776"/>
                </a:lnTo>
                <a:lnTo>
                  <a:pt x="1077062" y="119007"/>
                </a:lnTo>
                <a:lnTo>
                  <a:pt x="1014914" y="79983"/>
                </a:lnTo>
                <a:lnTo>
                  <a:pt x="974221" y="62699"/>
                </a:lnTo>
                <a:lnTo>
                  <a:pt x="927802" y="47139"/>
                </a:lnTo>
                <a:lnTo>
                  <a:pt x="876175" y="33481"/>
                </a:lnTo>
                <a:lnTo>
                  <a:pt x="819856" y="21905"/>
                </a:lnTo>
                <a:lnTo>
                  <a:pt x="759361" y="12590"/>
                </a:lnTo>
                <a:lnTo>
                  <a:pt x="695206" y="5715"/>
                </a:lnTo>
                <a:lnTo>
                  <a:pt x="627907" y="1458"/>
                </a:lnTo>
                <a:lnTo>
                  <a:pt x="557982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1811" y="2228742"/>
            <a:ext cx="1115060" cy="370840"/>
          </a:xfrm>
          <a:custGeom>
            <a:avLst/>
            <a:gdLst/>
            <a:ahLst/>
            <a:cxnLst/>
            <a:rect l="l" t="t" r="r" b="b"/>
            <a:pathLst>
              <a:path w="1115060" h="370839">
                <a:moveTo>
                  <a:pt x="556457" y="0"/>
                </a:moveTo>
                <a:lnTo>
                  <a:pt x="486831" y="1458"/>
                </a:lnTo>
                <a:lnTo>
                  <a:pt x="419737" y="5715"/>
                </a:lnTo>
                <a:lnTo>
                  <a:pt x="355703" y="12590"/>
                </a:lnTo>
                <a:lnTo>
                  <a:pt x="295258" y="21905"/>
                </a:lnTo>
                <a:lnTo>
                  <a:pt x="238930" y="33481"/>
                </a:lnTo>
                <a:lnTo>
                  <a:pt x="187249" y="47139"/>
                </a:lnTo>
                <a:lnTo>
                  <a:pt x="140743" y="62699"/>
                </a:lnTo>
                <a:lnTo>
                  <a:pt x="99941" y="79983"/>
                </a:lnTo>
                <a:lnTo>
                  <a:pt x="65372" y="98812"/>
                </a:lnTo>
                <a:lnTo>
                  <a:pt x="17048" y="140388"/>
                </a:lnTo>
                <a:lnTo>
                  <a:pt x="0" y="185994"/>
                </a:lnTo>
                <a:lnTo>
                  <a:pt x="4350" y="209185"/>
                </a:lnTo>
                <a:lnTo>
                  <a:pt x="37565" y="252774"/>
                </a:lnTo>
                <a:lnTo>
                  <a:pt x="99941" y="291501"/>
                </a:lnTo>
                <a:lnTo>
                  <a:pt x="140743" y="308613"/>
                </a:lnTo>
                <a:lnTo>
                  <a:pt x="187249" y="323998"/>
                </a:lnTo>
                <a:lnTo>
                  <a:pt x="238930" y="337485"/>
                </a:lnTo>
                <a:lnTo>
                  <a:pt x="295258" y="348902"/>
                </a:lnTo>
                <a:lnTo>
                  <a:pt x="355703" y="358079"/>
                </a:lnTo>
                <a:lnTo>
                  <a:pt x="419737" y="364845"/>
                </a:lnTo>
                <a:lnTo>
                  <a:pt x="486831" y="369030"/>
                </a:lnTo>
                <a:lnTo>
                  <a:pt x="556457" y="370463"/>
                </a:lnTo>
                <a:lnTo>
                  <a:pt x="626409" y="369030"/>
                </a:lnTo>
                <a:lnTo>
                  <a:pt x="693778" y="364845"/>
                </a:lnTo>
                <a:lnTo>
                  <a:pt x="758042" y="358079"/>
                </a:lnTo>
                <a:lnTo>
                  <a:pt x="818676" y="348902"/>
                </a:lnTo>
                <a:lnTo>
                  <a:pt x="875154" y="337485"/>
                </a:lnTo>
                <a:lnTo>
                  <a:pt x="926952" y="323998"/>
                </a:lnTo>
                <a:lnTo>
                  <a:pt x="973546" y="308613"/>
                </a:lnTo>
                <a:lnTo>
                  <a:pt x="1014411" y="291501"/>
                </a:lnTo>
                <a:lnTo>
                  <a:pt x="1049022" y="272831"/>
                </a:lnTo>
                <a:lnTo>
                  <a:pt x="1097386" y="231502"/>
                </a:lnTo>
                <a:lnTo>
                  <a:pt x="1114440" y="185994"/>
                </a:lnTo>
                <a:lnTo>
                  <a:pt x="1110089" y="162776"/>
                </a:lnTo>
                <a:lnTo>
                  <a:pt x="1076855" y="119007"/>
                </a:lnTo>
                <a:lnTo>
                  <a:pt x="1014411" y="79983"/>
                </a:lnTo>
                <a:lnTo>
                  <a:pt x="973546" y="62699"/>
                </a:lnTo>
                <a:lnTo>
                  <a:pt x="926952" y="47139"/>
                </a:lnTo>
                <a:lnTo>
                  <a:pt x="875154" y="33481"/>
                </a:lnTo>
                <a:lnTo>
                  <a:pt x="818676" y="21905"/>
                </a:lnTo>
                <a:lnTo>
                  <a:pt x="758042" y="12590"/>
                </a:lnTo>
                <a:lnTo>
                  <a:pt x="693778" y="5715"/>
                </a:lnTo>
                <a:lnTo>
                  <a:pt x="626409" y="1458"/>
                </a:lnTo>
                <a:lnTo>
                  <a:pt x="556457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6846" y="2786729"/>
            <a:ext cx="1115060" cy="370840"/>
          </a:xfrm>
          <a:custGeom>
            <a:avLst/>
            <a:gdLst/>
            <a:ahLst/>
            <a:cxnLst/>
            <a:rect l="l" t="t" r="r" b="b"/>
            <a:pathLst>
              <a:path w="1115060" h="370839">
                <a:moveTo>
                  <a:pt x="557982" y="0"/>
                </a:moveTo>
                <a:lnTo>
                  <a:pt x="488031" y="1432"/>
                </a:lnTo>
                <a:lnTo>
                  <a:pt x="420661" y="5617"/>
                </a:lnTo>
                <a:lnTo>
                  <a:pt x="356397" y="12384"/>
                </a:lnTo>
                <a:lnTo>
                  <a:pt x="295763" y="21561"/>
                </a:lnTo>
                <a:lnTo>
                  <a:pt x="239285" y="32978"/>
                </a:lnTo>
                <a:lnTo>
                  <a:pt x="187487" y="46464"/>
                </a:lnTo>
                <a:lnTo>
                  <a:pt x="140893" y="61849"/>
                </a:lnTo>
                <a:lnTo>
                  <a:pt x="100028" y="78962"/>
                </a:lnTo>
                <a:lnTo>
                  <a:pt x="65417" y="97632"/>
                </a:lnTo>
                <a:lnTo>
                  <a:pt x="17053" y="138960"/>
                </a:lnTo>
                <a:lnTo>
                  <a:pt x="0" y="184469"/>
                </a:lnTo>
                <a:lnTo>
                  <a:pt x="4350" y="207986"/>
                </a:lnTo>
                <a:lnTo>
                  <a:pt x="37584" y="252080"/>
                </a:lnTo>
                <a:lnTo>
                  <a:pt x="100028" y="291145"/>
                </a:lnTo>
                <a:lnTo>
                  <a:pt x="140893" y="308375"/>
                </a:lnTo>
                <a:lnTo>
                  <a:pt x="187487" y="323848"/>
                </a:lnTo>
                <a:lnTo>
                  <a:pt x="239285" y="337398"/>
                </a:lnTo>
                <a:lnTo>
                  <a:pt x="295763" y="348857"/>
                </a:lnTo>
                <a:lnTo>
                  <a:pt x="356397" y="358060"/>
                </a:lnTo>
                <a:lnTo>
                  <a:pt x="420661" y="364840"/>
                </a:lnTo>
                <a:lnTo>
                  <a:pt x="488031" y="369030"/>
                </a:lnTo>
                <a:lnTo>
                  <a:pt x="557982" y="370463"/>
                </a:lnTo>
                <a:lnTo>
                  <a:pt x="627608" y="369030"/>
                </a:lnTo>
                <a:lnTo>
                  <a:pt x="694702" y="364840"/>
                </a:lnTo>
                <a:lnTo>
                  <a:pt x="758736" y="358060"/>
                </a:lnTo>
                <a:lnTo>
                  <a:pt x="819182" y="348857"/>
                </a:lnTo>
                <a:lnTo>
                  <a:pt x="875509" y="337398"/>
                </a:lnTo>
                <a:lnTo>
                  <a:pt x="927190" y="323848"/>
                </a:lnTo>
                <a:lnTo>
                  <a:pt x="973696" y="308375"/>
                </a:lnTo>
                <a:lnTo>
                  <a:pt x="1014498" y="291145"/>
                </a:lnTo>
                <a:lnTo>
                  <a:pt x="1049067" y="272325"/>
                </a:lnTo>
                <a:lnTo>
                  <a:pt x="1097391" y="230579"/>
                </a:lnTo>
                <a:lnTo>
                  <a:pt x="1114440" y="184469"/>
                </a:lnTo>
                <a:lnTo>
                  <a:pt x="1110089" y="161278"/>
                </a:lnTo>
                <a:lnTo>
                  <a:pt x="1076874" y="117688"/>
                </a:lnTo>
                <a:lnTo>
                  <a:pt x="1014498" y="78962"/>
                </a:lnTo>
                <a:lnTo>
                  <a:pt x="973696" y="61849"/>
                </a:lnTo>
                <a:lnTo>
                  <a:pt x="927190" y="46464"/>
                </a:lnTo>
                <a:lnTo>
                  <a:pt x="875509" y="32978"/>
                </a:lnTo>
                <a:lnTo>
                  <a:pt x="819182" y="21561"/>
                </a:lnTo>
                <a:lnTo>
                  <a:pt x="758736" y="12384"/>
                </a:lnTo>
                <a:lnTo>
                  <a:pt x="694702" y="5617"/>
                </a:lnTo>
                <a:lnTo>
                  <a:pt x="627608" y="1432"/>
                </a:lnTo>
                <a:lnTo>
                  <a:pt x="557982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4705" y="2981873"/>
            <a:ext cx="413384" cy="175895"/>
          </a:xfrm>
          <a:custGeom>
            <a:avLst/>
            <a:gdLst/>
            <a:ahLst/>
            <a:cxnLst/>
            <a:rect l="l" t="t" r="r" b="b"/>
            <a:pathLst>
              <a:path w="413385" h="175894">
                <a:moveTo>
                  <a:pt x="0" y="175322"/>
                </a:moveTo>
                <a:lnTo>
                  <a:pt x="41315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60619" y="2971201"/>
            <a:ext cx="506730" cy="154305"/>
          </a:xfrm>
          <a:custGeom>
            <a:avLst/>
            <a:gdLst/>
            <a:ahLst/>
            <a:cxnLst/>
            <a:rect l="l" t="t" r="r" b="b"/>
            <a:pathLst>
              <a:path w="506729" h="154305">
                <a:moveTo>
                  <a:pt x="506147" y="153978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4393" y="2599212"/>
            <a:ext cx="733425" cy="363220"/>
          </a:xfrm>
          <a:custGeom>
            <a:avLst/>
            <a:gdLst/>
            <a:ahLst/>
            <a:cxnLst/>
            <a:rect l="l" t="t" r="r" b="b"/>
            <a:pathLst>
              <a:path w="733425" h="363219">
                <a:moveTo>
                  <a:pt x="0" y="362840"/>
                </a:moveTo>
                <a:lnTo>
                  <a:pt x="733304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8272" y="2599212"/>
            <a:ext cx="837565" cy="372110"/>
          </a:xfrm>
          <a:custGeom>
            <a:avLst/>
            <a:gdLst/>
            <a:ahLst/>
            <a:cxnLst/>
            <a:rect l="l" t="t" r="r" b="b"/>
            <a:pathLst>
              <a:path w="837564" h="372110">
                <a:moveTo>
                  <a:pt x="836973" y="371988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39979" y="2834775"/>
            <a:ext cx="52895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E</a:t>
            </a:r>
            <a:r>
              <a:rPr sz="1300" spc="65" dirty="0">
                <a:latin typeface="Arial"/>
                <a:cs typeface="Arial"/>
              </a:rPr>
              <a:t>mp</a:t>
            </a:r>
            <a:r>
              <a:rPr sz="1300" spc="30" dirty="0">
                <a:latin typeface="Arial"/>
                <a:cs typeface="Arial"/>
              </a:rPr>
              <a:t>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0399" y="991849"/>
            <a:ext cx="5524500" cy="150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60" dirty="0">
                <a:latin typeface="Times New Roman"/>
                <a:cs typeface="Times New Roman"/>
              </a:rPr>
              <a:t>Super </a:t>
            </a:r>
            <a:r>
              <a:rPr sz="1400" spc="30" dirty="0">
                <a:latin typeface="Times New Roman"/>
                <a:cs typeface="Times New Roman"/>
              </a:rPr>
              <a:t>types </a:t>
            </a:r>
            <a:r>
              <a:rPr sz="1400" spc="80" dirty="0">
                <a:latin typeface="Times New Roman"/>
                <a:cs typeface="Times New Roman"/>
              </a:rPr>
              <a:t>and</a:t>
            </a:r>
            <a:r>
              <a:rPr sz="1400" spc="-18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Subtypes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969"/>
              </a:spcBef>
            </a:pPr>
            <a:r>
              <a:rPr sz="1200" spc="-5" dirty="0">
                <a:latin typeface="Times New Roman"/>
                <a:cs typeface="Times New Roman"/>
              </a:rPr>
              <a:t>Subtypes </a:t>
            </a:r>
            <a:r>
              <a:rPr sz="1200" dirty="0">
                <a:latin typeface="Times New Roman"/>
                <a:cs typeface="Times New Roman"/>
              </a:rPr>
              <a:t>hold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their corresponding super-types. </a:t>
            </a:r>
            <a:r>
              <a:rPr sz="1200" dirty="0">
                <a:latin typeface="Times New Roman"/>
                <a:cs typeface="Times New Roman"/>
              </a:rPr>
              <a:t>Means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those  </a:t>
            </a:r>
            <a:r>
              <a:rPr sz="1200" spc="-5" dirty="0">
                <a:latin typeface="Times New Roman"/>
                <a:cs typeface="Times New Roman"/>
              </a:rPr>
              <a:t>subtypes 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connected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specific supertype will have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dirty="0">
                <a:latin typeface="Times New Roman"/>
                <a:cs typeface="Times New Roman"/>
              </a:rPr>
              <a:t>of their  </a:t>
            </a:r>
            <a:r>
              <a:rPr sz="1200" spc="-5" dirty="0">
                <a:latin typeface="Times New Roman"/>
                <a:cs typeface="Times New Roman"/>
              </a:rPr>
              <a:t>supertype.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521460">
              <a:lnSpc>
                <a:spcPct val="100000"/>
              </a:lnSpc>
              <a:tabLst>
                <a:tab pos="2999105" algn="l"/>
              </a:tabLst>
            </a:pPr>
            <a:r>
              <a:rPr sz="1950" spc="37" baseline="2136" dirty="0">
                <a:latin typeface="Arial"/>
                <a:cs typeface="Arial"/>
              </a:rPr>
              <a:t>EmpName	</a:t>
            </a:r>
            <a:r>
              <a:rPr sz="1300" spc="50" dirty="0">
                <a:latin typeface="Arial"/>
                <a:cs typeface="Arial"/>
              </a:rPr>
              <a:t>EmpAddress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08141" y="2840872"/>
            <a:ext cx="81470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35" dirty="0">
                <a:latin typeface="Arial"/>
                <a:cs typeface="Arial"/>
              </a:rPr>
              <a:t>EmpPhNo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50" y="5011971"/>
            <a:ext cx="5524500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 </a:t>
            </a:r>
            <a:r>
              <a:rPr sz="1200" dirty="0">
                <a:latin typeface="Times New Roman"/>
                <a:cs typeface="Times New Roman"/>
              </a:rPr>
              <a:t>– 1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second example is that of </a:t>
            </a:r>
            <a:r>
              <a:rPr sz="1200" spc="-5" dirty="0">
                <a:latin typeface="Times New Roman"/>
                <a:cs typeface="Times New Roman"/>
              </a:rPr>
              <a:t>student and </a:t>
            </a:r>
            <a:r>
              <a:rPr sz="1200" dirty="0">
                <a:latin typeface="Times New Roman"/>
                <a:cs typeface="Times New Roman"/>
              </a:rPr>
              <a:t>the Faculty members </a:t>
            </a:r>
            <a:r>
              <a:rPr sz="1200" spc="-5" dirty="0">
                <a:latin typeface="Times New Roman"/>
                <a:cs typeface="Times New Roman"/>
              </a:rPr>
              <a:t>who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super level  </a:t>
            </a:r>
            <a:r>
              <a:rPr sz="120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entities. </a:t>
            </a:r>
            <a:r>
              <a:rPr sz="1200" dirty="0">
                <a:latin typeface="Times New Roman"/>
                <a:cs typeface="Times New Roman"/>
              </a:rPr>
              <a:t>Both the </a:t>
            </a:r>
            <a:r>
              <a:rPr sz="1200" spc="-5" dirty="0">
                <a:latin typeface="Times New Roman"/>
                <a:cs typeface="Times New Roman"/>
              </a:rPr>
              <a:t>entities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super </a:t>
            </a:r>
            <a:r>
              <a:rPr sz="1200" spc="-5" dirty="0">
                <a:latin typeface="Times New Roman"/>
                <a:cs typeface="Times New Roman"/>
              </a:rPr>
              <a:t>level belong </a:t>
            </a:r>
            <a:r>
              <a:rPr sz="1200" dirty="0">
                <a:latin typeface="Times New Roman"/>
                <a:cs typeface="Times New Roman"/>
              </a:rPr>
              <a:t>to the same entity of type  </a:t>
            </a:r>
            <a:r>
              <a:rPr sz="1200" spc="-5" dirty="0">
                <a:latin typeface="Times New Roman"/>
                <a:cs typeface="Times New Roman"/>
              </a:rPr>
              <a:t>Person.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distinct attributes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student and </a:t>
            </a:r>
            <a:r>
              <a:rPr sz="1200" dirty="0">
                <a:latin typeface="Times New Roman"/>
                <a:cs typeface="Times New Roman"/>
              </a:rPr>
              <a:t>faculty members are added </a:t>
            </a:r>
            <a:r>
              <a:rPr sz="1200" spc="-5" dirty="0">
                <a:latin typeface="Times New Roman"/>
                <a:cs typeface="Times New Roman"/>
              </a:rPr>
              <a:t>later </a:t>
            </a:r>
            <a:r>
              <a:rPr sz="1200" dirty="0">
                <a:latin typeface="Times New Roman"/>
                <a:cs typeface="Times New Roman"/>
              </a:rPr>
              <a:t>to he  sub </a:t>
            </a:r>
            <a:r>
              <a:rPr sz="1200" spc="-5" dirty="0">
                <a:latin typeface="Times New Roman"/>
                <a:cs typeface="Times New Roman"/>
              </a:rPr>
              <a:t>entities student 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4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35" dirty="0">
                <a:latin typeface="Times New Roman"/>
                <a:cs typeface="Times New Roman"/>
              </a:rPr>
              <a:t>subtype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Relationship: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supertype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subtype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hierarchy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write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attributes again and again.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-10" dirty="0">
                <a:latin typeface="Times New Roman"/>
                <a:cs typeface="Times New Roman"/>
              </a:rPr>
              <a:t>group </a:t>
            </a:r>
            <a:r>
              <a:rPr sz="1200" dirty="0">
                <a:latin typeface="Times New Roman"/>
                <a:cs typeface="Times New Roman"/>
              </a:rPr>
              <a:t>similar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of entities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attributes associated with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5" dirty="0">
                <a:latin typeface="Times New Roman"/>
                <a:cs typeface="Times New Roman"/>
              </a:rPr>
              <a:t>entities at certain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also adds </a:t>
            </a:r>
            <a:r>
              <a:rPr sz="1200" dirty="0">
                <a:latin typeface="Times New Roman"/>
                <a:cs typeface="Times New Roman"/>
              </a:rPr>
              <a:t>clarity to the </a:t>
            </a:r>
            <a:r>
              <a:rPr sz="1200" spc="-5" dirty="0">
                <a:latin typeface="Times New Roman"/>
                <a:cs typeface="Times New Roman"/>
              </a:rPr>
              <a:t>definitions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entities as </a:t>
            </a:r>
            <a:r>
              <a:rPr sz="1200" dirty="0">
                <a:latin typeface="Times New Roman"/>
                <a:cs typeface="Times New Roman"/>
              </a:rPr>
              <a:t>it is not </a:t>
            </a:r>
            <a:r>
              <a:rPr sz="1200" spc="-5" dirty="0">
                <a:latin typeface="Times New Roman"/>
                <a:cs typeface="Times New Roman"/>
              </a:rPr>
              <a:t>necessary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write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attribute again and again for all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Moreover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also eases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operation </a:t>
            </a:r>
            <a:r>
              <a:rPr sz="1200" dirty="0">
                <a:latin typeface="Times New Roman"/>
                <a:cs typeface="Times New Roman"/>
              </a:rPr>
              <a:t>of removing or </a:t>
            </a:r>
            <a:r>
              <a:rPr sz="1200" spc="-5" dirty="0">
                <a:latin typeface="Times New Roman"/>
                <a:cs typeface="Times New Roman"/>
              </a:rPr>
              <a:t>adding attributes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entities,  here  </a:t>
            </a:r>
            <a:r>
              <a:rPr sz="1200" dirty="0">
                <a:latin typeface="Times New Roman"/>
                <a:cs typeface="Times New Roman"/>
              </a:rPr>
              <a:t>it  is  </a:t>
            </a:r>
            <a:r>
              <a:rPr sz="1200" spc="-5" dirty="0">
                <a:latin typeface="Times New Roman"/>
                <a:cs typeface="Times New Roman"/>
              </a:rPr>
              <a:t>worth  noting  that  adding  an  attribute at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super  </a:t>
            </a:r>
            <a:r>
              <a:rPr sz="1200" dirty="0">
                <a:latin typeface="Times New Roman"/>
                <a:cs typeface="Times New Roman"/>
              </a:rPr>
              <a:t>entity level </a:t>
            </a:r>
            <a:r>
              <a:rPr sz="1200" spc="-5" dirty="0">
                <a:latin typeface="Times New Roman"/>
                <a:cs typeface="Times New Roman"/>
              </a:rPr>
              <a:t>will  add 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6331" y="1757653"/>
            <a:ext cx="1207770" cy="370840"/>
          </a:xfrm>
          <a:custGeom>
            <a:avLst/>
            <a:gdLst/>
            <a:ahLst/>
            <a:cxnLst/>
            <a:rect l="l" t="t" r="r" b="b"/>
            <a:pathLst>
              <a:path w="1207770" h="370839">
                <a:moveTo>
                  <a:pt x="0" y="370376"/>
                </a:moveTo>
                <a:lnTo>
                  <a:pt x="1207154" y="370376"/>
                </a:lnTo>
                <a:lnTo>
                  <a:pt x="1207154" y="0"/>
                </a:lnTo>
                <a:lnTo>
                  <a:pt x="0" y="0"/>
                </a:lnTo>
                <a:lnTo>
                  <a:pt x="0" y="370376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9949" y="1803922"/>
            <a:ext cx="93916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Arial"/>
                <a:cs typeface="Arial"/>
              </a:rPr>
              <a:t>P</a:t>
            </a:r>
            <a:r>
              <a:rPr sz="1700" spc="-1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RS</a:t>
            </a:r>
            <a:r>
              <a:rPr sz="1700" spc="-15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2252" y="3614133"/>
            <a:ext cx="1484630" cy="37084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50"/>
              </a:spcBef>
            </a:pPr>
            <a:r>
              <a:rPr sz="2050" spc="-5" dirty="0">
                <a:latin typeface="Arial"/>
                <a:cs typeface="Arial"/>
              </a:rPr>
              <a:t>STD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0978" y="3614133"/>
            <a:ext cx="1670685" cy="37084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2050" spc="35" dirty="0">
                <a:latin typeface="Arial"/>
                <a:cs typeface="Arial"/>
              </a:rPr>
              <a:t>FAC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99202" y="2551764"/>
            <a:ext cx="372110" cy="370840"/>
          </a:xfrm>
          <a:custGeom>
            <a:avLst/>
            <a:gdLst/>
            <a:ahLst/>
            <a:cxnLst/>
            <a:rect l="l" t="t" r="r" b="b"/>
            <a:pathLst>
              <a:path w="372110" h="370839">
                <a:moveTo>
                  <a:pt x="185949" y="0"/>
                </a:moveTo>
                <a:lnTo>
                  <a:pt x="136717" y="6569"/>
                </a:lnTo>
                <a:lnTo>
                  <a:pt x="92354" y="25120"/>
                </a:lnTo>
                <a:lnTo>
                  <a:pt x="54679" y="53917"/>
                </a:lnTo>
                <a:lnTo>
                  <a:pt x="25515" y="91224"/>
                </a:lnTo>
                <a:lnTo>
                  <a:pt x="6682" y="135306"/>
                </a:lnTo>
                <a:lnTo>
                  <a:pt x="0" y="184425"/>
                </a:lnTo>
                <a:lnTo>
                  <a:pt x="6682" y="234187"/>
                </a:lnTo>
                <a:lnTo>
                  <a:pt x="25515" y="278699"/>
                </a:lnTo>
                <a:lnTo>
                  <a:pt x="54679" y="316267"/>
                </a:lnTo>
                <a:lnTo>
                  <a:pt x="92354" y="345198"/>
                </a:lnTo>
                <a:lnTo>
                  <a:pt x="136717" y="363799"/>
                </a:lnTo>
                <a:lnTo>
                  <a:pt x="185949" y="370375"/>
                </a:lnTo>
                <a:lnTo>
                  <a:pt x="235182" y="363799"/>
                </a:lnTo>
                <a:lnTo>
                  <a:pt x="279545" y="345198"/>
                </a:lnTo>
                <a:lnTo>
                  <a:pt x="317219" y="316267"/>
                </a:lnTo>
                <a:lnTo>
                  <a:pt x="346383" y="278699"/>
                </a:lnTo>
                <a:lnTo>
                  <a:pt x="365217" y="234187"/>
                </a:lnTo>
                <a:lnTo>
                  <a:pt x="371899" y="184425"/>
                </a:lnTo>
                <a:lnTo>
                  <a:pt x="365217" y="135306"/>
                </a:lnTo>
                <a:lnTo>
                  <a:pt x="346383" y="91224"/>
                </a:lnTo>
                <a:lnTo>
                  <a:pt x="317219" y="53917"/>
                </a:lnTo>
                <a:lnTo>
                  <a:pt x="279545" y="25120"/>
                </a:lnTo>
                <a:lnTo>
                  <a:pt x="235182" y="6569"/>
                </a:lnTo>
                <a:lnTo>
                  <a:pt x="185949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4482" y="2128041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3721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7517" y="2870320"/>
            <a:ext cx="1113155" cy="744220"/>
          </a:xfrm>
          <a:custGeom>
            <a:avLst/>
            <a:gdLst/>
            <a:ahLst/>
            <a:cxnLst/>
            <a:rect l="l" t="t" r="r" b="b"/>
            <a:pathLst>
              <a:path w="1113154" h="744220">
                <a:moveTo>
                  <a:pt x="1112651" y="0"/>
                </a:moveTo>
                <a:lnTo>
                  <a:pt x="0" y="74379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8610" y="2859651"/>
            <a:ext cx="1052195" cy="755015"/>
          </a:xfrm>
          <a:custGeom>
            <a:avLst/>
            <a:gdLst/>
            <a:ahLst/>
            <a:cxnLst/>
            <a:rect l="l" t="t" r="r" b="b"/>
            <a:pathLst>
              <a:path w="1052195" h="755014">
                <a:moveTo>
                  <a:pt x="0" y="0"/>
                </a:moveTo>
                <a:lnTo>
                  <a:pt x="1051684" y="75446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694" y="3056270"/>
            <a:ext cx="203200" cy="199390"/>
          </a:xfrm>
          <a:custGeom>
            <a:avLst/>
            <a:gdLst/>
            <a:ahLst/>
            <a:cxnLst/>
            <a:rect l="l" t="t" r="r" b="b"/>
            <a:pathLst>
              <a:path w="203200" h="199389">
                <a:moveTo>
                  <a:pt x="17147" y="0"/>
                </a:moveTo>
                <a:lnTo>
                  <a:pt x="6430" y="57561"/>
                </a:lnTo>
                <a:lnTo>
                  <a:pt x="0" y="110693"/>
                </a:lnTo>
                <a:lnTo>
                  <a:pt x="2143" y="154966"/>
                </a:lnTo>
                <a:lnTo>
                  <a:pt x="17147" y="185949"/>
                </a:lnTo>
                <a:lnTo>
                  <a:pt x="55418" y="198810"/>
                </a:lnTo>
                <a:lnTo>
                  <a:pt x="110693" y="197381"/>
                </a:lnTo>
                <a:lnTo>
                  <a:pt x="165683" y="190236"/>
                </a:lnTo>
                <a:lnTo>
                  <a:pt x="203096" y="18594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39358" y="304712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185949" y="0"/>
                </a:moveTo>
                <a:lnTo>
                  <a:pt x="196666" y="56680"/>
                </a:lnTo>
                <a:lnTo>
                  <a:pt x="203096" y="109359"/>
                </a:lnTo>
                <a:lnTo>
                  <a:pt x="200953" y="153465"/>
                </a:lnTo>
                <a:lnTo>
                  <a:pt x="185949" y="184425"/>
                </a:lnTo>
                <a:lnTo>
                  <a:pt x="154966" y="200072"/>
                </a:lnTo>
                <a:lnTo>
                  <a:pt x="110693" y="202144"/>
                </a:lnTo>
                <a:lnTo>
                  <a:pt x="57561" y="195356"/>
                </a:lnTo>
                <a:lnTo>
                  <a:pt x="0" y="184425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1428" y="2963294"/>
            <a:ext cx="1114425" cy="372110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849" y="0"/>
                </a:moveTo>
                <a:lnTo>
                  <a:pt x="487915" y="1458"/>
                </a:lnTo>
                <a:lnTo>
                  <a:pt x="420561" y="5713"/>
                </a:lnTo>
                <a:lnTo>
                  <a:pt x="356312" y="12587"/>
                </a:lnTo>
                <a:lnTo>
                  <a:pt x="295693" y="21900"/>
                </a:lnTo>
                <a:lnTo>
                  <a:pt x="239228" y="33473"/>
                </a:lnTo>
                <a:lnTo>
                  <a:pt x="187442" y="47128"/>
                </a:lnTo>
                <a:lnTo>
                  <a:pt x="140860" y="62684"/>
                </a:lnTo>
                <a:lnTo>
                  <a:pt x="100004" y="79964"/>
                </a:lnTo>
                <a:lnTo>
                  <a:pt x="65401" y="98789"/>
                </a:lnTo>
                <a:lnTo>
                  <a:pt x="17049" y="140354"/>
                </a:lnTo>
                <a:lnTo>
                  <a:pt x="0" y="185949"/>
                </a:lnTo>
                <a:lnTo>
                  <a:pt x="4349" y="209461"/>
                </a:lnTo>
                <a:lnTo>
                  <a:pt x="37575" y="253545"/>
                </a:lnTo>
                <a:lnTo>
                  <a:pt x="100004" y="292600"/>
                </a:lnTo>
                <a:lnTo>
                  <a:pt x="140860" y="309826"/>
                </a:lnTo>
                <a:lnTo>
                  <a:pt x="187442" y="325296"/>
                </a:lnTo>
                <a:lnTo>
                  <a:pt x="239228" y="338842"/>
                </a:lnTo>
                <a:lnTo>
                  <a:pt x="295693" y="350299"/>
                </a:lnTo>
                <a:lnTo>
                  <a:pt x="356312" y="359499"/>
                </a:lnTo>
                <a:lnTo>
                  <a:pt x="420561" y="366277"/>
                </a:lnTo>
                <a:lnTo>
                  <a:pt x="487915" y="370466"/>
                </a:lnTo>
                <a:lnTo>
                  <a:pt x="557849" y="371899"/>
                </a:lnTo>
                <a:lnTo>
                  <a:pt x="627758" y="370466"/>
                </a:lnTo>
                <a:lnTo>
                  <a:pt x="695041" y="366277"/>
                </a:lnTo>
                <a:lnTo>
                  <a:pt x="759181" y="359499"/>
                </a:lnTo>
                <a:lnTo>
                  <a:pt x="819661" y="350299"/>
                </a:lnTo>
                <a:lnTo>
                  <a:pt x="875967" y="338842"/>
                </a:lnTo>
                <a:lnTo>
                  <a:pt x="927582" y="325296"/>
                </a:lnTo>
                <a:lnTo>
                  <a:pt x="973989" y="309826"/>
                </a:lnTo>
                <a:lnTo>
                  <a:pt x="1014673" y="292600"/>
                </a:lnTo>
                <a:lnTo>
                  <a:pt x="1049117" y="273784"/>
                </a:lnTo>
                <a:lnTo>
                  <a:pt x="1097222" y="232048"/>
                </a:lnTo>
                <a:lnTo>
                  <a:pt x="1114175" y="185949"/>
                </a:lnTo>
                <a:lnTo>
                  <a:pt x="1109851" y="162738"/>
                </a:lnTo>
                <a:lnTo>
                  <a:pt x="1076806" y="118978"/>
                </a:lnTo>
                <a:lnTo>
                  <a:pt x="1014673" y="79964"/>
                </a:lnTo>
                <a:lnTo>
                  <a:pt x="973989" y="62684"/>
                </a:lnTo>
                <a:lnTo>
                  <a:pt x="927582" y="47128"/>
                </a:lnTo>
                <a:lnTo>
                  <a:pt x="875967" y="33473"/>
                </a:lnTo>
                <a:lnTo>
                  <a:pt x="819661" y="21900"/>
                </a:lnTo>
                <a:lnTo>
                  <a:pt x="759181" y="12587"/>
                </a:lnTo>
                <a:lnTo>
                  <a:pt x="695041" y="5713"/>
                </a:lnTo>
                <a:lnTo>
                  <a:pt x="627758" y="1458"/>
                </a:lnTo>
                <a:lnTo>
                  <a:pt x="557849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1428" y="4284763"/>
            <a:ext cx="1114425" cy="370840"/>
          </a:xfrm>
          <a:custGeom>
            <a:avLst/>
            <a:gdLst/>
            <a:ahLst/>
            <a:cxnLst/>
            <a:rect l="l" t="t" r="r" b="b"/>
            <a:pathLst>
              <a:path w="1114425" h="370839">
                <a:moveTo>
                  <a:pt x="557849" y="0"/>
                </a:moveTo>
                <a:lnTo>
                  <a:pt x="487915" y="1432"/>
                </a:lnTo>
                <a:lnTo>
                  <a:pt x="420561" y="5616"/>
                </a:lnTo>
                <a:lnTo>
                  <a:pt x="356312" y="12381"/>
                </a:lnTo>
                <a:lnTo>
                  <a:pt x="295693" y="21556"/>
                </a:lnTo>
                <a:lnTo>
                  <a:pt x="239228" y="32970"/>
                </a:lnTo>
                <a:lnTo>
                  <a:pt x="187442" y="46453"/>
                </a:lnTo>
                <a:lnTo>
                  <a:pt x="140860" y="61835"/>
                </a:lnTo>
                <a:lnTo>
                  <a:pt x="100004" y="78943"/>
                </a:lnTo>
                <a:lnTo>
                  <a:pt x="65401" y="97609"/>
                </a:lnTo>
                <a:lnTo>
                  <a:pt x="17049" y="138927"/>
                </a:lnTo>
                <a:lnTo>
                  <a:pt x="0" y="184425"/>
                </a:lnTo>
                <a:lnTo>
                  <a:pt x="4349" y="207937"/>
                </a:lnTo>
                <a:lnTo>
                  <a:pt x="37575" y="252021"/>
                </a:lnTo>
                <a:lnTo>
                  <a:pt x="100004" y="291076"/>
                </a:lnTo>
                <a:lnTo>
                  <a:pt x="140860" y="308302"/>
                </a:lnTo>
                <a:lnTo>
                  <a:pt x="187442" y="323772"/>
                </a:lnTo>
                <a:lnTo>
                  <a:pt x="239228" y="337318"/>
                </a:lnTo>
                <a:lnTo>
                  <a:pt x="295693" y="348774"/>
                </a:lnTo>
                <a:lnTo>
                  <a:pt x="356312" y="357975"/>
                </a:lnTo>
                <a:lnTo>
                  <a:pt x="420561" y="364753"/>
                </a:lnTo>
                <a:lnTo>
                  <a:pt x="487915" y="368942"/>
                </a:lnTo>
                <a:lnTo>
                  <a:pt x="557849" y="370375"/>
                </a:lnTo>
                <a:lnTo>
                  <a:pt x="627758" y="368942"/>
                </a:lnTo>
                <a:lnTo>
                  <a:pt x="695041" y="364753"/>
                </a:lnTo>
                <a:lnTo>
                  <a:pt x="759181" y="357975"/>
                </a:lnTo>
                <a:lnTo>
                  <a:pt x="819661" y="348774"/>
                </a:lnTo>
                <a:lnTo>
                  <a:pt x="875967" y="337318"/>
                </a:lnTo>
                <a:lnTo>
                  <a:pt x="927582" y="323772"/>
                </a:lnTo>
                <a:lnTo>
                  <a:pt x="973989" y="308302"/>
                </a:lnTo>
                <a:lnTo>
                  <a:pt x="1014673" y="291076"/>
                </a:lnTo>
                <a:lnTo>
                  <a:pt x="1049117" y="272260"/>
                </a:lnTo>
                <a:lnTo>
                  <a:pt x="1097222" y="230524"/>
                </a:lnTo>
                <a:lnTo>
                  <a:pt x="1114175" y="184425"/>
                </a:lnTo>
                <a:lnTo>
                  <a:pt x="1109851" y="161239"/>
                </a:lnTo>
                <a:lnTo>
                  <a:pt x="1076806" y="117660"/>
                </a:lnTo>
                <a:lnTo>
                  <a:pt x="1014673" y="78943"/>
                </a:lnTo>
                <a:lnTo>
                  <a:pt x="973989" y="61835"/>
                </a:lnTo>
                <a:lnTo>
                  <a:pt x="927582" y="46453"/>
                </a:lnTo>
                <a:lnTo>
                  <a:pt x="875967" y="32970"/>
                </a:lnTo>
                <a:lnTo>
                  <a:pt x="819661" y="21556"/>
                </a:lnTo>
                <a:lnTo>
                  <a:pt x="759181" y="12381"/>
                </a:lnTo>
                <a:lnTo>
                  <a:pt x="695041" y="5616"/>
                </a:lnTo>
                <a:lnTo>
                  <a:pt x="627758" y="1432"/>
                </a:lnTo>
                <a:lnTo>
                  <a:pt x="557849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5170" y="4274093"/>
            <a:ext cx="1113155" cy="370840"/>
          </a:xfrm>
          <a:custGeom>
            <a:avLst/>
            <a:gdLst/>
            <a:ahLst/>
            <a:cxnLst/>
            <a:rect l="l" t="t" r="r" b="b"/>
            <a:pathLst>
              <a:path w="1113154" h="370839">
                <a:moveTo>
                  <a:pt x="556325" y="0"/>
                </a:moveTo>
                <a:lnTo>
                  <a:pt x="486416" y="1432"/>
                </a:lnTo>
                <a:lnTo>
                  <a:pt x="419134" y="5616"/>
                </a:lnTo>
                <a:lnTo>
                  <a:pt x="354994" y="12381"/>
                </a:lnTo>
                <a:lnTo>
                  <a:pt x="294513" y="21556"/>
                </a:lnTo>
                <a:lnTo>
                  <a:pt x="238207" y="32970"/>
                </a:lnTo>
                <a:lnTo>
                  <a:pt x="186593" y="46453"/>
                </a:lnTo>
                <a:lnTo>
                  <a:pt x="140185" y="61835"/>
                </a:lnTo>
                <a:lnTo>
                  <a:pt x="99501" y="78943"/>
                </a:lnTo>
                <a:lnTo>
                  <a:pt x="65057" y="97609"/>
                </a:lnTo>
                <a:lnTo>
                  <a:pt x="16952" y="138927"/>
                </a:lnTo>
                <a:lnTo>
                  <a:pt x="0" y="184425"/>
                </a:lnTo>
                <a:lnTo>
                  <a:pt x="4324" y="207937"/>
                </a:lnTo>
                <a:lnTo>
                  <a:pt x="37369" y="252021"/>
                </a:lnTo>
                <a:lnTo>
                  <a:pt x="99501" y="291076"/>
                </a:lnTo>
                <a:lnTo>
                  <a:pt x="140185" y="308302"/>
                </a:lnTo>
                <a:lnTo>
                  <a:pt x="186593" y="323772"/>
                </a:lnTo>
                <a:lnTo>
                  <a:pt x="238207" y="337318"/>
                </a:lnTo>
                <a:lnTo>
                  <a:pt x="294513" y="348774"/>
                </a:lnTo>
                <a:lnTo>
                  <a:pt x="354994" y="357975"/>
                </a:lnTo>
                <a:lnTo>
                  <a:pt x="419134" y="364753"/>
                </a:lnTo>
                <a:lnTo>
                  <a:pt x="486416" y="368942"/>
                </a:lnTo>
                <a:lnTo>
                  <a:pt x="556325" y="370375"/>
                </a:lnTo>
                <a:lnTo>
                  <a:pt x="626234" y="368942"/>
                </a:lnTo>
                <a:lnTo>
                  <a:pt x="693517" y="364753"/>
                </a:lnTo>
                <a:lnTo>
                  <a:pt x="757656" y="357975"/>
                </a:lnTo>
                <a:lnTo>
                  <a:pt x="818137" y="348774"/>
                </a:lnTo>
                <a:lnTo>
                  <a:pt x="874443" y="337318"/>
                </a:lnTo>
                <a:lnTo>
                  <a:pt x="926058" y="323772"/>
                </a:lnTo>
                <a:lnTo>
                  <a:pt x="972465" y="308302"/>
                </a:lnTo>
                <a:lnTo>
                  <a:pt x="1013149" y="291076"/>
                </a:lnTo>
                <a:lnTo>
                  <a:pt x="1047593" y="272260"/>
                </a:lnTo>
                <a:lnTo>
                  <a:pt x="1095698" y="230524"/>
                </a:lnTo>
                <a:lnTo>
                  <a:pt x="1112651" y="184425"/>
                </a:lnTo>
                <a:lnTo>
                  <a:pt x="1108327" y="161239"/>
                </a:lnTo>
                <a:lnTo>
                  <a:pt x="1075282" y="117660"/>
                </a:lnTo>
                <a:lnTo>
                  <a:pt x="1013149" y="78943"/>
                </a:lnTo>
                <a:lnTo>
                  <a:pt x="972465" y="61835"/>
                </a:lnTo>
                <a:lnTo>
                  <a:pt x="926058" y="46453"/>
                </a:lnTo>
                <a:lnTo>
                  <a:pt x="874443" y="32970"/>
                </a:lnTo>
                <a:lnTo>
                  <a:pt x="818137" y="21556"/>
                </a:lnTo>
                <a:lnTo>
                  <a:pt x="757656" y="12381"/>
                </a:lnTo>
                <a:lnTo>
                  <a:pt x="693517" y="5616"/>
                </a:lnTo>
                <a:lnTo>
                  <a:pt x="626234" y="1432"/>
                </a:lnTo>
                <a:lnTo>
                  <a:pt x="55632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25170" y="2963294"/>
            <a:ext cx="1113155" cy="372110"/>
          </a:xfrm>
          <a:custGeom>
            <a:avLst/>
            <a:gdLst/>
            <a:ahLst/>
            <a:cxnLst/>
            <a:rect l="l" t="t" r="r" b="b"/>
            <a:pathLst>
              <a:path w="1113154" h="372110">
                <a:moveTo>
                  <a:pt x="556325" y="0"/>
                </a:moveTo>
                <a:lnTo>
                  <a:pt x="486416" y="1458"/>
                </a:lnTo>
                <a:lnTo>
                  <a:pt x="419134" y="5713"/>
                </a:lnTo>
                <a:lnTo>
                  <a:pt x="354994" y="12587"/>
                </a:lnTo>
                <a:lnTo>
                  <a:pt x="294513" y="21900"/>
                </a:lnTo>
                <a:lnTo>
                  <a:pt x="238207" y="33473"/>
                </a:lnTo>
                <a:lnTo>
                  <a:pt x="186593" y="47128"/>
                </a:lnTo>
                <a:lnTo>
                  <a:pt x="140185" y="62684"/>
                </a:lnTo>
                <a:lnTo>
                  <a:pt x="99501" y="79964"/>
                </a:lnTo>
                <a:lnTo>
                  <a:pt x="65057" y="98789"/>
                </a:lnTo>
                <a:lnTo>
                  <a:pt x="16952" y="140354"/>
                </a:lnTo>
                <a:lnTo>
                  <a:pt x="0" y="185949"/>
                </a:lnTo>
                <a:lnTo>
                  <a:pt x="4324" y="209461"/>
                </a:lnTo>
                <a:lnTo>
                  <a:pt x="37369" y="253545"/>
                </a:lnTo>
                <a:lnTo>
                  <a:pt x="99501" y="292600"/>
                </a:lnTo>
                <a:lnTo>
                  <a:pt x="140185" y="309826"/>
                </a:lnTo>
                <a:lnTo>
                  <a:pt x="186593" y="325296"/>
                </a:lnTo>
                <a:lnTo>
                  <a:pt x="238207" y="338842"/>
                </a:lnTo>
                <a:lnTo>
                  <a:pt x="294513" y="350299"/>
                </a:lnTo>
                <a:lnTo>
                  <a:pt x="354994" y="359499"/>
                </a:lnTo>
                <a:lnTo>
                  <a:pt x="419134" y="366277"/>
                </a:lnTo>
                <a:lnTo>
                  <a:pt x="486416" y="370466"/>
                </a:lnTo>
                <a:lnTo>
                  <a:pt x="556325" y="371899"/>
                </a:lnTo>
                <a:lnTo>
                  <a:pt x="626234" y="370466"/>
                </a:lnTo>
                <a:lnTo>
                  <a:pt x="693517" y="366277"/>
                </a:lnTo>
                <a:lnTo>
                  <a:pt x="757656" y="359499"/>
                </a:lnTo>
                <a:lnTo>
                  <a:pt x="818137" y="350299"/>
                </a:lnTo>
                <a:lnTo>
                  <a:pt x="874443" y="338842"/>
                </a:lnTo>
                <a:lnTo>
                  <a:pt x="926058" y="325296"/>
                </a:lnTo>
                <a:lnTo>
                  <a:pt x="972465" y="309826"/>
                </a:lnTo>
                <a:lnTo>
                  <a:pt x="1013149" y="292600"/>
                </a:lnTo>
                <a:lnTo>
                  <a:pt x="1047593" y="273784"/>
                </a:lnTo>
                <a:lnTo>
                  <a:pt x="1095698" y="232048"/>
                </a:lnTo>
                <a:lnTo>
                  <a:pt x="1112651" y="185949"/>
                </a:lnTo>
                <a:lnTo>
                  <a:pt x="1108327" y="162738"/>
                </a:lnTo>
                <a:lnTo>
                  <a:pt x="1075282" y="118978"/>
                </a:lnTo>
                <a:lnTo>
                  <a:pt x="1013149" y="79964"/>
                </a:lnTo>
                <a:lnTo>
                  <a:pt x="972465" y="62684"/>
                </a:lnTo>
                <a:lnTo>
                  <a:pt x="926058" y="47128"/>
                </a:lnTo>
                <a:lnTo>
                  <a:pt x="874443" y="33473"/>
                </a:lnTo>
                <a:lnTo>
                  <a:pt x="818137" y="21900"/>
                </a:lnTo>
                <a:lnTo>
                  <a:pt x="757656" y="12587"/>
                </a:lnTo>
                <a:lnTo>
                  <a:pt x="693517" y="5713"/>
                </a:lnTo>
                <a:lnTo>
                  <a:pt x="626234" y="1458"/>
                </a:lnTo>
                <a:lnTo>
                  <a:pt x="55632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6303" y="3335196"/>
            <a:ext cx="465455" cy="279400"/>
          </a:xfrm>
          <a:custGeom>
            <a:avLst/>
            <a:gdLst/>
            <a:ahLst/>
            <a:cxnLst/>
            <a:rect l="l" t="t" r="r" b="b"/>
            <a:pathLst>
              <a:path w="465455" h="279400">
                <a:moveTo>
                  <a:pt x="0" y="0"/>
                </a:moveTo>
                <a:lnTo>
                  <a:pt x="464874" y="27892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9464" y="3984499"/>
            <a:ext cx="513715" cy="300355"/>
          </a:xfrm>
          <a:custGeom>
            <a:avLst/>
            <a:gdLst/>
            <a:ahLst/>
            <a:cxnLst/>
            <a:rect l="l" t="t" r="r" b="b"/>
            <a:pathLst>
              <a:path w="513714" h="300354">
                <a:moveTo>
                  <a:pt x="0" y="300263"/>
                </a:moveTo>
                <a:lnTo>
                  <a:pt x="513648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120" y="3335196"/>
            <a:ext cx="370840" cy="279400"/>
          </a:xfrm>
          <a:custGeom>
            <a:avLst/>
            <a:gdLst/>
            <a:ahLst/>
            <a:cxnLst/>
            <a:rect l="l" t="t" r="r" b="b"/>
            <a:pathLst>
              <a:path w="370839" h="279400">
                <a:moveTo>
                  <a:pt x="370375" y="0"/>
                </a:moveTo>
                <a:lnTo>
                  <a:pt x="0" y="27892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1119" y="3984498"/>
            <a:ext cx="401320" cy="290195"/>
          </a:xfrm>
          <a:custGeom>
            <a:avLst/>
            <a:gdLst/>
            <a:ahLst/>
            <a:cxnLst/>
            <a:rect l="l" t="t" r="r" b="b"/>
            <a:pathLst>
              <a:path w="401320" h="290195">
                <a:moveTo>
                  <a:pt x="0" y="0"/>
                </a:moveTo>
                <a:lnTo>
                  <a:pt x="400859" y="28959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65218" y="3038257"/>
            <a:ext cx="7385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_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25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5631" y="4333862"/>
            <a:ext cx="5422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spc="8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7269" y="3028553"/>
            <a:ext cx="4216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Q</a:t>
            </a:r>
            <a:r>
              <a:rPr sz="1400" spc="70" dirty="0">
                <a:latin typeface="Arial"/>
                <a:cs typeface="Arial"/>
              </a:rPr>
              <a:t>u</a:t>
            </a:r>
            <a:r>
              <a:rPr sz="1400" spc="35" dirty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0568" y="4349103"/>
            <a:ext cx="541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35" dirty="0">
                <a:latin typeface="Arial"/>
                <a:cs typeface="Arial"/>
              </a:rPr>
              <a:t>ad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26765" y="1579801"/>
            <a:ext cx="1114425" cy="372110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940" y="0"/>
                </a:moveTo>
                <a:lnTo>
                  <a:pt x="487994" y="1433"/>
                </a:lnTo>
                <a:lnTo>
                  <a:pt x="420629" y="5623"/>
                </a:lnTo>
                <a:lnTo>
                  <a:pt x="356370" y="12402"/>
                </a:lnTo>
                <a:lnTo>
                  <a:pt x="295741" y="21604"/>
                </a:lnTo>
                <a:lnTo>
                  <a:pt x="239267" y="33062"/>
                </a:lnTo>
                <a:lnTo>
                  <a:pt x="187473" y="46611"/>
                </a:lnTo>
                <a:lnTo>
                  <a:pt x="140883" y="62083"/>
                </a:lnTo>
                <a:lnTo>
                  <a:pt x="100021" y="79311"/>
                </a:lnTo>
                <a:lnTo>
                  <a:pt x="65412" y="98131"/>
                </a:lnTo>
                <a:lnTo>
                  <a:pt x="17052" y="139874"/>
                </a:lnTo>
                <a:lnTo>
                  <a:pt x="0" y="185980"/>
                </a:lnTo>
                <a:lnTo>
                  <a:pt x="4350" y="209195"/>
                </a:lnTo>
                <a:lnTo>
                  <a:pt x="37581" y="252962"/>
                </a:lnTo>
                <a:lnTo>
                  <a:pt x="100021" y="291982"/>
                </a:lnTo>
                <a:lnTo>
                  <a:pt x="140883" y="309265"/>
                </a:lnTo>
                <a:lnTo>
                  <a:pt x="187473" y="324824"/>
                </a:lnTo>
                <a:lnTo>
                  <a:pt x="239267" y="338481"/>
                </a:lnTo>
                <a:lnTo>
                  <a:pt x="295741" y="350056"/>
                </a:lnTo>
                <a:lnTo>
                  <a:pt x="356370" y="359371"/>
                </a:lnTo>
                <a:lnTo>
                  <a:pt x="420629" y="366245"/>
                </a:lnTo>
                <a:lnTo>
                  <a:pt x="487994" y="370502"/>
                </a:lnTo>
                <a:lnTo>
                  <a:pt x="557940" y="371960"/>
                </a:lnTo>
                <a:lnTo>
                  <a:pt x="627861" y="370502"/>
                </a:lnTo>
                <a:lnTo>
                  <a:pt x="695154" y="366245"/>
                </a:lnTo>
                <a:lnTo>
                  <a:pt x="759304" y="359371"/>
                </a:lnTo>
                <a:lnTo>
                  <a:pt x="819795" y="350056"/>
                </a:lnTo>
                <a:lnTo>
                  <a:pt x="876110" y="338481"/>
                </a:lnTo>
                <a:lnTo>
                  <a:pt x="927733" y="324824"/>
                </a:lnTo>
                <a:lnTo>
                  <a:pt x="974148" y="309265"/>
                </a:lnTo>
                <a:lnTo>
                  <a:pt x="1014839" y="291982"/>
                </a:lnTo>
                <a:lnTo>
                  <a:pt x="1049289" y="273155"/>
                </a:lnTo>
                <a:lnTo>
                  <a:pt x="1097401" y="231582"/>
                </a:lnTo>
                <a:lnTo>
                  <a:pt x="1114357" y="185980"/>
                </a:lnTo>
                <a:lnTo>
                  <a:pt x="1110032" y="162465"/>
                </a:lnTo>
                <a:lnTo>
                  <a:pt x="1076982" y="118373"/>
                </a:lnTo>
                <a:lnTo>
                  <a:pt x="1014839" y="79311"/>
                </a:lnTo>
                <a:lnTo>
                  <a:pt x="974148" y="62083"/>
                </a:lnTo>
                <a:lnTo>
                  <a:pt x="927733" y="46611"/>
                </a:lnTo>
                <a:lnTo>
                  <a:pt x="876110" y="33062"/>
                </a:lnTo>
                <a:lnTo>
                  <a:pt x="819795" y="21604"/>
                </a:lnTo>
                <a:lnTo>
                  <a:pt x="759304" y="12402"/>
                </a:lnTo>
                <a:lnTo>
                  <a:pt x="695154" y="5623"/>
                </a:lnTo>
                <a:lnTo>
                  <a:pt x="627861" y="1433"/>
                </a:lnTo>
                <a:lnTo>
                  <a:pt x="557940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9546" y="1021860"/>
            <a:ext cx="1114425" cy="372110"/>
          </a:xfrm>
          <a:custGeom>
            <a:avLst/>
            <a:gdLst/>
            <a:ahLst/>
            <a:cxnLst/>
            <a:rect l="l" t="t" r="r" b="b"/>
            <a:pathLst>
              <a:path w="1114425" h="372109">
                <a:moveTo>
                  <a:pt x="557940" y="0"/>
                </a:moveTo>
                <a:lnTo>
                  <a:pt x="487994" y="1458"/>
                </a:lnTo>
                <a:lnTo>
                  <a:pt x="420629" y="5714"/>
                </a:lnTo>
                <a:lnTo>
                  <a:pt x="356370" y="12589"/>
                </a:lnTo>
                <a:lnTo>
                  <a:pt x="295741" y="21904"/>
                </a:lnTo>
                <a:lnTo>
                  <a:pt x="239267" y="33479"/>
                </a:lnTo>
                <a:lnTo>
                  <a:pt x="187473" y="47135"/>
                </a:lnTo>
                <a:lnTo>
                  <a:pt x="140883" y="62695"/>
                </a:lnTo>
                <a:lnTo>
                  <a:pt x="100021" y="79978"/>
                </a:lnTo>
                <a:lnTo>
                  <a:pt x="65412" y="98805"/>
                </a:lnTo>
                <a:lnTo>
                  <a:pt x="17052" y="140377"/>
                </a:lnTo>
                <a:lnTo>
                  <a:pt x="0" y="185980"/>
                </a:lnTo>
                <a:lnTo>
                  <a:pt x="4350" y="209195"/>
                </a:lnTo>
                <a:lnTo>
                  <a:pt x="37581" y="252962"/>
                </a:lnTo>
                <a:lnTo>
                  <a:pt x="100021" y="291982"/>
                </a:lnTo>
                <a:lnTo>
                  <a:pt x="140883" y="309265"/>
                </a:lnTo>
                <a:lnTo>
                  <a:pt x="187473" y="324824"/>
                </a:lnTo>
                <a:lnTo>
                  <a:pt x="239267" y="338481"/>
                </a:lnTo>
                <a:lnTo>
                  <a:pt x="295741" y="350056"/>
                </a:lnTo>
                <a:lnTo>
                  <a:pt x="356370" y="359371"/>
                </a:lnTo>
                <a:lnTo>
                  <a:pt x="420629" y="366245"/>
                </a:lnTo>
                <a:lnTo>
                  <a:pt x="487994" y="370502"/>
                </a:lnTo>
                <a:lnTo>
                  <a:pt x="557940" y="371960"/>
                </a:lnTo>
                <a:lnTo>
                  <a:pt x="627861" y="370502"/>
                </a:lnTo>
                <a:lnTo>
                  <a:pt x="695154" y="366245"/>
                </a:lnTo>
                <a:lnTo>
                  <a:pt x="759304" y="359371"/>
                </a:lnTo>
                <a:lnTo>
                  <a:pt x="819795" y="350056"/>
                </a:lnTo>
                <a:lnTo>
                  <a:pt x="876110" y="338481"/>
                </a:lnTo>
                <a:lnTo>
                  <a:pt x="927733" y="324824"/>
                </a:lnTo>
                <a:lnTo>
                  <a:pt x="974148" y="309265"/>
                </a:lnTo>
                <a:lnTo>
                  <a:pt x="1014839" y="291982"/>
                </a:lnTo>
                <a:lnTo>
                  <a:pt x="1049289" y="273155"/>
                </a:lnTo>
                <a:lnTo>
                  <a:pt x="1097401" y="231582"/>
                </a:lnTo>
                <a:lnTo>
                  <a:pt x="1114357" y="185980"/>
                </a:lnTo>
                <a:lnTo>
                  <a:pt x="1110032" y="162764"/>
                </a:lnTo>
                <a:lnTo>
                  <a:pt x="1076982" y="118998"/>
                </a:lnTo>
                <a:lnTo>
                  <a:pt x="1014839" y="79978"/>
                </a:lnTo>
                <a:lnTo>
                  <a:pt x="974148" y="62695"/>
                </a:lnTo>
                <a:lnTo>
                  <a:pt x="927733" y="47135"/>
                </a:lnTo>
                <a:lnTo>
                  <a:pt x="876110" y="33479"/>
                </a:lnTo>
                <a:lnTo>
                  <a:pt x="819795" y="21904"/>
                </a:lnTo>
                <a:lnTo>
                  <a:pt x="759304" y="12589"/>
                </a:lnTo>
                <a:lnTo>
                  <a:pt x="695154" y="5714"/>
                </a:lnTo>
                <a:lnTo>
                  <a:pt x="627861" y="1458"/>
                </a:lnTo>
                <a:lnTo>
                  <a:pt x="557940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1763" y="1021860"/>
            <a:ext cx="1114425" cy="372110"/>
          </a:xfrm>
          <a:custGeom>
            <a:avLst/>
            <a:gdLst/>
            <a:ahLst/>
            <a:cxnLst/>
            <a:rect l="l" t="t" r="r" b="b"/>
            <a:pathLst>
              <a:path w="1114425" h="372109">
                <a:moveTo>
                  <a:pt x="556416" y="0"/>
                </a:moveTo>
                <a:lnTo>
                  <a:pt x="486795" y="1458"/>
                </a:lnTo>
                <a:lnTo>
                  <a:pt x="419706" y="5714"/>
                </a:lnTo>
                <a:lnTo>
                  <a:pt x="355676" y="12589"/>
                </a:lnTo>
                <a:lnTo>
                  <a:pt x="295236" y="21904"/>
                </a:lnTo>
                <a:lnTo>
                  <a:pt x="238912" y="33479"/>
                </a:lnTo>
                <a:lnTo>
                  <a:pt x="187235" y="47135"/>
                </a:lnTo>
                <a:lnTo>
                  <a:pt x="140733" y="62695"/>
                </a:lnTo>
                <a:lnTo>
                  <a:pt x="99934" y="79978"/>
                </a:lnTo>
                <a:lnTo>
                  <a:pt x="65367" y="98805"/>
                </a:lnTo>
                <a:lnTo>
                  <a:pt x="17046" y="140377"/>
                </a:lnTo>
                <a:lnTo>
                  <a:pt x="0" y="185980"/>
                </a:lnTo>
                <a:lnTo>
                  <a:pt x="4349" y="209195"/>
                </a:lnTo>
                <a:lnTo>
                  <a:pt x="37562" y="252962"/>
                </a:lnTo>
                <a:lnTo>
                  <a:pt x="99934" y="291982"/>
                </a:lnTo>
                <a:lnTo>
                  <a:pt x="140733" y="309265"/>
                </a:lnTo>
                <a:lnTo>
                  <a:pt x="187235" y="324824"/>
                </a:lnTo>
                <a:lnTo>
                  <a:pt x="238912" y="338481"/>
                </a:lnTo>
                <a:lnTo>
                  <a:pt x="295236" y="350056"/>
                </a:lnTo>
                <a:lnTo>
                  <a:pt x="355676" y="359371"/>
                </a:lnTo>
                <a:lnTo>
                  <a:pt x="419706" y="366245"/>
                </a:lnTo>
                <a:lnTo>
                  <a:pt x="486795" y="370502"/>
                </a:lnTo>
                <a:lnTo>
                  <a:pt x="556416" y="371960"/>
                </a:lnTo>
                <a:lnTo>
                  <a:pt x="626362" y="370502"/>
                </a:lnTo>
                <a:lnTo>
                  <a:pt x="693727" y="366245"/>
                </a:lnTo>
                <a:lnTo>
                  <a:pt x="757986" y="359371"/>
                </a:lnTo>
                <a:lnTo>
                  <a:pt x="818615" y="350056"/>
                </a:lnTo>
                <a:lnTo>
                  <a:pt x="875089" y="338481"/>
                </a:lnTo>
                <a:lnTo>
                  <a:pt x="926883" y="324824"/>
                </a:lnTo>
                <a:lnTo>
                  <a:pt x="973474" y="309265"/>
                </a:lnTo>
                <a:lnTo>
                  <a:pt x="1014336" y="291982"/>
                </a:lnTo>
                <a:lnTo>
                  <a:pt x="1048944" y="273155"/>
                </a:lnTo>
                <a:lnTo>
                  <a:pt x="1097304" y="231582"/>
                </a:lnTo>
                <a:lnTo>
                  <a:pt x="1114357" y="185980"/>
                </a:lnTo>
                <a:lnTo>
                  <a:pt x="1110006" y="162764"/>
                </a:lnTo>
                <a:lnTo>
                  <a:pt x="1076775" y="118998"/>
                </a:lnTo>
                <a:lnTo>
                  <a:pt x="1014336" y="79978"/>
                </a:lnTo>
                <a:lnTo>
                  <a:pt x="973474" y="62695"/>
                </a:lnTo>
                <a:lnTo>
                  <a:pt x="926883" y="47135"/>
                </a:lnTo>
                <a:lnTo>
                  <a:pt x="875089" y="33479"/>
                </a:lnTo>
                <a:lnTo>
                  <a:pt x="818615" y="21904"/>
                </a:lnTo>
                <a:lnTo>
                  <a:pt x="757986" y="12589"/>
                </a:lnTo>
                <a:lnTo>
                  <a:pt x="693727" y="5714"/>
                </a:lnTo>
                <a:lnTo>
                  <a:pt x="626362" y="1458"/>
                </a:lnTo>
                <a:lnTo>
                  <a:pt x="55641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6863" y="1579803"/>
            <a:ext cx="1114425" cy="372110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940" y="0"/>
                </a:moveTo>
                <a:lnTo>
                  <a:pt x="487994" y="1433"/>
                </a:lnTo>
                <a:lnTo>
                  <a:pt x="420629" y="5623"/>
                </a:lnTo>
                <a:lnTo>
                  <a:pt x="356370" y="12402"/>
                </a:lnTo>
                <a:lnTo>
                  <a:pt x="295741" y="21604"/>
                </a:lnTo>
                <a:lnTo>
                  <a:pt x="239267" y="33062"/>
                </a:lnTo>
                <a:lnTo>
                  <a:pt x="187473" y="46611"/>
                </a:lnTo>
                <a:lnTo>
                  <a:pt x="140883" y="62083"/>
                </a:lnTo>
                <a:lnTo>
                  <a:pt x="100021" y="79311"/>
                </a:lnTo>
                <a:lnTo>
                  <a:pt x="65412" y="98131"/>
                </a:lnTo>
                <a:lnTo>
                  <a:pt x="17052" y="139874"/>
                </a:lnTo>
                <a:lnTo>
                  <a:pt x="0" y="185980"/>
                </a:lnTo>
                <a:lnTo>
                  <a:pt x="4350" y="209195"/>
                </a:lnTo>
                <a:lnTo>
                  <a:pt x="37581" y="252962"/>
                </a:lnTo>
                <a:lnTo>
                  <a:pt x="100021" y="291982"/>
                </a:lnTo>
                <a:lnTo>
                  <a:pt x="140883" y="309265"/>
                </a:lnTo>
                <a:lnTo>
                  <a:pt x="187473" y="324824"/>
                </a:lnTo>
                <a:lnTo>
                  <a:pt x="239267" y="338481"/>
                </a:lnTo>
                <a:lnTo>
                  <a:pt x="295741" y="350056"/>
                </a:lnTo>
                <a:lnTo>
                  <a:pt x="356370" y="359371"/>
                </a:lnTo>
                <a:lnTo>
                  <a:pt x="420629" y="366245"/>
                </a:lnTo>
                <a:lnTo>
                  <a:pt x="487994" y="370502"/>
                </a:lnTo>
                <a:lnTo>
                  <a:pt x="557940" y="371960"/>
                </a:lnTo>
                <a:lnTo>
                  <a:pt x="627561" y="370502"/>
                </a:lnTo>
                <a:lnTo>
                  <a:pt x="694650" y="366245"/>
                </a:lnTo>
                <a:lnTo>
                  <a:pt x="758680" y="359371"/>
                </a:lnTo>
                <a:lnTo>
                  <a:pt x="819121" y="350056"/>
                </a:lnTo>
                <a:lnTo>
                  <a:pt x="875444" y="338481"/>
                </a:lnTo>
                <a:lnTo>
                  <a:pt x="927121" y="324824"/>
                </a:lnTo>
                <a:lnTo>
                  <a:pt x="973624" y="309265"/>
                </a:lnTo>
                <a:lnTo>
                  <a:pt x="1014422" y="291982"/>
                </a:lnTo>
                <a:lnTo>
                  <a:pt x="1048989" y="273155"/>
                </a:lnTo>
                <a:lnTo>
                  <a:pt x="1097310" y="231582"/>
                </a:lnTo>
                <a:lnTo>
                  <a:pt x="1114357" y="185980"/>
                </a:lnTo>
                <a:lnTo>
                  <a:pt x="1110007" y="162465"/>
                </a:lnTo>
                <a:lnTo>
                  <a:pt x="1076794" y="118373"/>
                </a:lnTo>
                <a:lnTo>
                  <a:pt x="1014422" y="79311"/>
                </a:lnTo>
                <a:lnTo>
                  <a:pt x="973624" y="62083"/>
                </a:lnTo>
                <a:lnTo>
                  <a:pt x="927121" y="46611"/>
                </a:lnTo>
                <a:lnTo>
                  <a:pt x="875444" y="33062"/>
                </a:lnTo>
                <a:lnTo>
                  <a:pt x="819121" y="21604"/>
                </a:lnTo>
                <a:lnTo>
                  <a:pt x="758680" y="12402"/>
                </a:lnTo>
                <a:lnTo>
                  <a:pt x="694650" y="5623"/>
                </a:lnTo>
                <a:lnTo>
                  <a:pt x="627561" y="1433"/>
                </a:lnTo>
                <a:lnTo>
                  <a:pt x="557940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4495" y="1774930"/>
            <a:ext cx="413384" cy="177165"/>
          </a:xfrm>
          <a:custGeom>
            <a:avLst/>
            <a:gdLst/>
            <a:ahLst/>
            <a:cxnLst/>
            <a:rect l="l" t="t" r="r" b="b"/>
            <a:pathLst>
              <a:path w="413385" h="177164">
                <a:moveTo>
                  <a:pt x="0" y="176833"/>
                </a:moveTo>
                <a:lnTo>
                  <a:pt x="41312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60547" y="1765783"/>
            <a:ext cx="506730" cy="154305"/>
          </a:xfrm>
          <a:custGeom>
            <a:avLst/>
            <a:gdLst/>
            <a:ahLst/>
            <a:cxnLst/>
            <a:rect l="l" t="t" r="r" b="b"/>
            <a:pathLst>
              <a:path w="506729" h="154305">
                <a:moveTo>
                  <a:pt x="506110" y="153967"/>
                </a:moveTo>
                <a:lnTo>
                  <a:pt x="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4234" y="1393821"/>
            <a:ext cx="733425" cy="361315"/>
          </a:xfrm>
          <a:custGeom>
            <a:avLst/>
            <a:gdLst/>
            <a:ahLst/>
            <a:cxnLst/>
            <a:rect l="l" t="t" r="r" b="b"/>
            <a:pathLst>
              <a:path w="733425" h="361314">
                <a:moveTo>
                  <a:pt x="0" y="361289"/>
                </a:moveTo>
                <a:lnTo>
                  <a:pt x="73325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8176" y="1393822"/>
            <a:ext cx="836930" cy="372110"/>
          </a:xfrm>
          <a:custGeom>
            <a:avLst/>
            <a:gdLst/>
            <a:ahLst/>
            <a:cxnLst/>
            <a:rect l="l" t="t" r="r" b="b"/>
            <a:pathLst>
              <a:path w="836929" h="372110">
                <a:moveTo>
                  <a:pt x="836911" y="371960"/>
                </a:moveTo>
                <a:lnTo>
                  <a:pt x="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17557" y="1627964"/>
            <a:ext cx="4032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P_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60843" y="1071564"/>
            <a:ext cx="7289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P_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25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0816" y="1082233"/>
            <a:ext cx="95694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400" spc="10" dirty="0">
                <a:latin typeface="Arial"/>
                <a:cs typeface="Arial"/>
              </a:rPr>
              <a:t>_</a:t>
            </a:r>
            <a:r>
              <a:rPr sz="1400" spc="50" dirty="0">
                <a:latin typeface="Arial"/>
                <a:cs typeface="Arial"/>
              </a:rPr>
              <a:t>A</a:t>
            </a:r>
            <a:r>
              <a:rPr sz="1400" spc="80" dirty="0">
                <a:latin typeface="Arial"/>
                <a:cs typeface="Arial"/>
              </a:rPr>
              <a:t>d</a:t>
            </a:r>
            <a:r>
              <a:rPr sz="1400" spc="70" dirty="0">
                <a:latin typeface="Arial"/>
                <a:cs typeface="Arial"/>
              </a:rPr>
              <a:t>d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45" dirty="0">
                <a:latin typeface="Arial"/>
                <a:cs typeface="Arial"/>
              </a:rPr>
              <a:t>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37944" y="1634060"/>
            <a:ext cx="7086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P_P</a:t>
            </a:r>
            <a:r>
              <a:rPr sz="1400" spc="7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75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12154"/>
            <a:ext cx="5524500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below </a:t>
            </a:r>
            <a:r>
              <a:rPr sz="1200" dirty="0">
                <a:latin typeface="Times New Roman"/>
                <a:cs typeface="Times New Roman"/>
              </a:rPr>
              <a:t>listed or </a:t>
            </a:r>
            <a:r>
              <a:rPr sz="1200" spc="-5" dirty="0">
                <a:latin typeface="Times New Roman"/>
                <a:cs typeface="Times New Roman"/>
              </a:rPr>
              <a:t>derived </a:t>
            </a:r>
            <a:r>
              <a:rPr sz="1200" dirty="0">
                <a:latin typeface="Times New Roman"/>
                <a:cs typeface="Times New Roman"/>
              </a:rPr>
              <a:t>sub </a:t>
            </a:r>
            <a:r>
              <a:rPr sz="1200" spc="-5" dirty="0">
                <a:latin typeface="Times New Roman"/>
                <a:cs typeface="Times New Roman"/>
              </a:rPr>
              <a:t>entities and </a:t>
            </a:r>
            <a:r>
              <a:rPr sz="1200" dirty="0">
                <a:latin typeface="Times New Roman"/>
                <a:cs typeface="Times New Roman"/>
              </a:rPr>
              <a:t>removing the attribute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remove  the </a:t>
            </a:r>
            <a:r>
              <a:rPr sz="1200" spc="-5" dirty="0">
                <a:latin typeface="Times New Roman"/>
                <a:cs typeface="Times New Roman"/>
              </a:rPr>
              <a:t>attribute from </a:t>
            </a:r>
            <a:r>
              <a:rPr sz="1200" dirty="0">
                <a:latin typeface="Times New Roman"/>
                <a:cs typeface="Times New Roman"/>
              </a:rPr>
              <a:t>the entities </a:t>
            </a:r>
            <a:r>
              <a:rPr sz="1200" spc="-5" dirty="0">
                <a:latin typeface="Times New Roman"/>
                <a:cs typeface="Times New Roman"/>
              </a:rPr>
              <a:t>at sublevels </a:t>
            </a:r>
            <a:r>
              <a:rPr sz="1200" dirty="0">
                <a:latin typeface="Times New Roman"/>
                <a:cs typeface="Times New Roman"/>
              </a:rPr>
              <a:t>in the same </a:t>
            </a:r>
            <a:r>
              <a:rPr sz="1200" spc="-5" dirty="0">
                <a:latin typeface="Times New Roman"/>
                <a:cs typeface="Times New Roman"/>
              </a:rPr>
              <a:t>way.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of identifying supertype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creating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sub </a:t>
            </a:r>
            <a:r>
              <a:rPr sz="1200" spc="-5" dirty="0">
                <a:latin typeface="Times New Roman"/>
                <a:cs typeface="Times New Roman"/>
              </a:rPr>
              <a:t>entities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supported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general knowledge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designer about </a:t>
            </a:r>
            <a:r>
              <a:rPr sz="1200" dirty="0">
                <a:latin typeface="Times New Roman"/>
                <a:cs typeface="Times New Roman"/>
              </a:rPr>
              <a:t>the organization </a:t>
            </a:r>
            <a:r>
              <a:rPr sz="1200" spc="-5" dirty="0">
                <a:latin typeface="Times New Roman"/>
                <a:cs typeface="Times New Roman"/>
              </a:rPr>
              <a:t>and also </a:t>
            </a:r>
            <a:r>
              <a:rPr sz="1200" dirty="0">
                <a:latin typeface="Times New Roman"/>
                <a:cs typeface="Times New Roman"/>
              </a:rPr>
              <a:t>based  of the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of the entities </a:t>
            </a:r>
            <a:r>
              <a:rPr sz="1200" spc="-5" dirty="0">
                <a:latin typeface="Times New Roman"/>
                <a:cs typeface="Times New Roman"/>
              </a:rPr>
              <a:t>which are entities </a:t>
            </a:r>
            <a:r>
              <a:rPr sz="1200" dirty="0">
                <a:latin typeface="Times New Roman"/>
                <a:cs typeface="Times New Roman"/>
              </a:rPr>
              <a:t>existing in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2721668"/>
            <a:ext cx="5523865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15" dirty="0">
                <a:latin typeface="Times New Roman"/>
                <a:cs typeface="Times New Roman"/>
              </a:rPr>
              <a:t>Specifying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Constraints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969"/>
              </a:spcBef>
            </a:pPr>
            <a:r>
              <a:rPr sz="1200" spc="-5" dirty="0">
                <a:latin typeface="Times New Roman"/>
                <a:cs typeface="Times New Roman"/>
              </a:rPr>
              <a:t>Once there has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established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super/sub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relationship there </a:t>
            </a:r>
            <a:r>
              <a:rPr sz="1200" dirty="0">
                <a:latin typeface="Times New Roman"/>
                <a:cs typeface="Times New Roman"/>
              </a:rPr>
              <a:t>are a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constraints which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specified 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relationship for </a:t>
            </a:r>
            <a:r>
              <a:rPr sz="1200" dirty="0">
                <a:latin typeface="Times New Roman"/>
                <a:cs typeface="Times New Roman"/>
              </a:rPr>
              <a:t>specifying further </a:t>
            </a:r>
            <a:r>
              <a:rPr sz="1200" spc="-5" dirty="0">
                <a:latin typeface="Times New Roman"/>
                <a:cs typeface="Times New Roman"/>
              </a:rPr>
              <a:t>restrictions 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99" y="4343356"/>
            <a:ext cx="5523865" cy="464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Completeness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Constraint</a:t>
            </a: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ct val="144200"/>
              </a:lnSpc>
              <a:spcBef>
                <a:spcPts val="965"/>
              </a:spcBef>
            </a:pPr>
            <a:r>
              <a:rPr sz="1200" spc="-5" dirty="0">
                <a:latin typeface="Times New Roman"/>
                <a:cs typeface="Times New Roman"/>
              </a:rPr>
              <a:t>There are two 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completeness constraints, partial completeness constraints and  total completeness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5"/>
              </a:spcBef>
            </a:pPr>
            <a:r>
              <a:rPr sz="1200" spc="35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Completeness: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Total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Completeness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subtypes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associated with that supertype, and </a:t>
            </a:r>
            <a:r>
              <a:rPr sz="1200" dirty="0">
                <a:latin typeface="Times New Roman"/>
                <a:cs typeface="Times New Roman"/>
              </a:rPr>
              <a:t>the following </a:t>
            </a:r>
            <a:r>
              <a:rPr sz="1200" spc="-5" dirty="0">
                <a:latin typeface="Times New Roman"/>
                <a:cs typeface="Times New Roman"/>
              </a:rPr>
              <a:t>situation </a:t>
            </a:r>
            <a:r>
              <a:rPr sz="1200" dirty="0">
                <a:latin typeface="Times New Roman"/>
                <a:cs typeface="Times New Roman"/>
              </a:rPr>
              <a:t>exists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dirty="0">
                <a:latin typeface="Times New Roman"/>
                <a:cs typeface="Times New Roman"/>
              </a:rPr>
              <a:t>type 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subtype.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 must be </a:t>
            </a:r>
            <a:r>
              <a:rPr sz="1200" spc="-5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one of the </a:t>
            </a:r>
            <a:r>
              <a:rPr sz="1200" spc="-5" dirty="0">
                <a:latin typeface="Times New Roman"/>
                <a:cs typeface="Times New Roman"/>
              </a:rPr>
              <a:t>subtype  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entities,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i.e.—there </a:t>
            </a:r>
            <a:r>
              <a:rPr sz="1200" dirty="0">
                <a:latin typeface="Times New Roman"/>
                <a:cs typeface="Times New Roman"/>
              </a:rPr>
              <a:t>should be not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 the supertype entity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does not belong to </a:t>
            </a:r>
            <a:r>
              <a:rPr sz="1200" spc="5" dirty="0">
                <a:latin typeface="Times New Roman"/>
                <a:cs typeface="Times New Roman"/>
              </a:rPr>
              <a:t>any of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subtype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This is a </a:t>
            </a:r>
            <a:r>
              <a:rPr sz="1200" spc="-5" dirty="0">
                <a:latin typeface="Times New Roman"/>
                <a:cs typeface="Times New Roman"/>
              </a:rPr>
              <a:t>specific situation when </a:t>
            </a:r>
            <a:r>
              <a:rPr sz="1200" dirty="0">
                <a:latin typeface="Times New Roman"/>
                <a:cs typeface="Times New Roman"/>
              </a:rPr>
              <a:t>the supertype </a:t>
            </a:r>
            <a:r>
              <a:rPr sz="1200" spc="-5" dirty="0">
                <a:latin typeface="Times New Roman"/>
                <a:cs typeface="Times New Roman"/>
              </a:rPr>
              <a:t>entities are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carefully </a:t>
            </a:r>
            <a:r>
              <a:rPr sz="1200" dirty="0">
                <a:latin typeface="Times New Roman"/>
                <a:cs typeface="Times New Roman"/>
              </a:rPr>
              <a:t>analyzed for  </a:t>
            </a:r>
            <a:r>
              <a:rPr sz="1200" spc="-5" dirty="0">
                <a:latin typeface="Times New Roman"/>
                <a:cs typeface="Times New Roman"/>
              </a:rPr>
              <a:t>their associated </a:t>
            </a:r>
            <a:r>
              <a:rPr sz="1200" dirty="0">
                <a:latin typeface="Times New Roman"/>
                <a:cs typeface="Times New Roman"/>
              </a:rPr>
              <a:t>subtype </a:t>
            </a:r>
            <a:r>
              <a:rPr sz="1200" spc="-5" dirty="0">
                <a:latin typeface="Times New Roman"/>
                <a:cs typeface="Times New Roman"/>
              </a:rPr>
              <a:t>entities and </a:t>
            </a:r>
            <a:r>
              <a:rPr sz="1200" dirty="0">
                <a:latin typeface="Times New Roman"/>
                <a:cs typeface="Times New Roman"/>
              </a:rPr>
              <a:t>no sub type entity is ignored when </a:t>
            </a:r>
            <a:r>
              <a:rPr sz="1200" spc="-5" dirty="0">
                <a:latin typeface="Times New Roman"/>
                <a:cs typeface="Times New Roman"/>
              </a:rPr>
              <a:t>deriving </a:t>
            </a:r>
            <a:r>
              <a:rPr sz="1200" dirty="0">
                <a:latin typeface="Times New Roman"/>
                <a:cs typeface="Times New Roman"/>
              </a:rPr>
              <a:t>sub  </a:t>
            </a:r>
            <a:r>
              <a:rPr sz="1200" spc="-5" dirty="0">
                <a:latin typeface="Times New Roman"/>
                <a:cs typeface="Times New Roman"/>
              </a:rPr>
              <a:t>entities from </a:t>
            </a:r>
            <a:r>
              <a:rPr sz="1200" dirty="0">
                <a:latin typeface="Times New Roman"/>
                <a:cs typeface="Times New Roman"/>
              </a:rPr>
              <a:t>the supertype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5"/>
              </a:spcBef>
            </a:pPr>
            <a:r>
              <a:rPr sz="1200" spc="55" dirty="0">
                <a:latin typeface="Times New Roman"/>
                <a:cs typeface="Times New Roman"/>
              </a:rPr>
              <a:t>Partial </a:t>
            </a:r>
            <a:r>
              <a:rPr sz="1200" spc="25" dirty="0">
                <a:latin typeface="Times New Roman"/>
                <a:cs typeface="Times New Roman"/>
              </a:rPr>
              <a:t>Completeness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Constraint: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completeness constraint </a:t>
            </a:r>
            <a:r>
              <a:rPr sz="1200" dirty="0">
                <a:latin typeface="Times New Roman"/>
                <a:cs typeface="Times New Roman"/>
              </a:rPr>
              <a:t>exists </a:t>
            </a:r>
            <a:r>
              <a:rPr sz="1200" spc="-5" dirty="0">
                <a:latin typeface="Times New Roman"/>
                <a:cs typeface="Times New Roman"/>
              </a:rPr>
              <a:t>when     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is not necessary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any supertype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entity to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entire </a:t>
            </a:r>
            <a:r>
              <a:rPr sz="1200" dirty="0">
                <a:latin typeface="Times New Roman"/>
                <a:cs typeface="Times New Roman"/>
              </a:rPr>
              <a:t>instance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subtype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11239"/>
            <a:ext cx="552323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situation </a:t>
            </a:r>
            <a:r>
              <a:rPr sz="1200" dirty="0">
                <a:latin typeface="Times New Roman"/>
                <a:cs typeface="Times New Roman"/>
              </a:rPr>
              <a:t>exists </a:t>
            </a:r>
            <a:r>
              <a:rPr sz="1200" spc="-5" dirty="0">
                <a:latin typeface="Times New Roman"/>
                <a:cs typeface="Times New Roman"/>
              </a:rPr>
              <a:t>when we </a:t>
            </a:r>
            <a:r>
              <a:rPr sz="1200" dirty="0">
                <a:latin typeface="Times New Roman"/>
                <a:cs typeface="Times New Roman"/>
              </a:rPr>
              <a:t>do not identify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subtype </a:t>
            </a:r>
            <a:r>
              <a:rPr sz="1200" spc="-5" dirty="0">
                <a:latin typeface="Times New Roman"/>
                <a:cs typeface="Times New Roman"/>
              </a:rPr>
              <a:t>entities associated with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supertype entity, </a:t>
            </a:r>
            <a:r>
              <a:rPr sz="1200" dirty="0">
                <a:latin typeface="Times New Roman"/>
                <a:cs typeface="Times New Roman"/>
              </a:rPr>
              <a:t>or ignore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subtype entity due to </a:t>
            </a:r>
            <a:r>
              <a:rPr sz="1200" spc="-5" dirty="0">
                <a:latin typeface="Times New Roman"/>
                <a:cs typeface="Times New Roman"/>
              </a:rPr>
              <a:t>less importance </a:t>
            </a:r>
            <a:r>
              <a:rPr sz="1200" dirty="0">
                <a:latin typeface="Times New Roman"/>
                <a:cs typeface="Times New Roman"/>
              </a:rPr>
              <a:t>of least </a:t>
            </a:r>
            <a:r>
              <a:rPr sz="1200" spc="-5" dirty="0">
                <a:latin typeface="Times New Roman"/>
                <a:cs typeface="Times New Roman"/>
              </a:rPr>
              <a:t>usage </a:t>
            </a:r>
            <a:r>
              <a:rPr sz="1200" dirty="0">
                <a:latin typeface="Times New Roman"/>
                <a:cs typeface="Times New Roman"/>
              </a:rPr>
              <a:t>in a 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scenario.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35" y="2195868"/>
            <a:ext cx="5526405" cy="3942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25" dirty="0">
                <a:latin typeface="Times New Roman"/>
                <a:cs typeface="Times New Roman"/>
              </a:rPr>
              <a:t>Disjointness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Constraint</a:t>
            </a:r>
            <a:endParaRPr sz="14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4200"/>
              </a:lnSpc>
              <a:spcBef>
                <a:spcPts val="965"/>
              </a:spcBef>
            </a:pPr>
            <a:r>
              <a:rPr sz="1200" spc="-5" dirty="0">
                <a:latin typeface="Times New Roman"/>
                <a:cs typeface="Times New Roman"/>
              </a:rPr>
              <a:t>This rule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constraint defines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existence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 in a </a:t>
            </a:r>
            <a:r>
              <a:rPr sz="1200" spc="-5" dirty="0">
                <a:latin typeface="Times New Roman"/>
                <a:cs typeface="Times New Roman"/>
              </a:rPr>
              <a:t>subtype entity.  There </a:t>
            </a:r>
            <a:r>
              <a:rPr sz="1200" dirty="0">
                <a:latin typeface="Times New Roman"/>
                <a:cs typeface="Times New Roman"/>
              </a:rPr>
              <a:t>exist </a:t>
            </a:r>
            <a:r>
              <a:rPr sz="1200" spc="-10" dirty="0">
                <a:latin typeface="Times New Roman"/>
                <a:cs typeface="Times New Roman"/>
              </a:rPr>
              <a:t>type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disjoint</a:t>
            </a:r>
            <a:r>
              <a:rPr sz="1200" spc="-5" dirty="0">
                <a:latin typeface="Times New Roman"/>
                <a:cs typeface="Times New Roman"/>
              </a:rPr>
              <a:t> rules.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Disjointness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rule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Overlap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5"/>
              </a:spcBef>
            </a:pPr>
            <a:r>
              <a:rPr sz="1200" spc="20" dirty="0">
                <a:latin typeface="Times New Roman"/>
                <a:cs typeface="Times New Roman"/>
              </a:rPr>
              <a:t>Disjoint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constraint: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restricts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existence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supertype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exactly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subtype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Considering </a:t>
            </a:r>
            <a:r>
              <a:rPr sz="1200" dirty="0">
                <a:latin typeface="Times New Roman"/>
                <a:cs typeface="Times New Roman"/>
              </a:rPr>
              <a:t>the example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in Fig 1a it is </a:t>
            </a:r>
            <a:r>
              <a:rPr sz="1200" spc="-5" dirty="0">
                <a:latin typeface="Times New Roman"/>
                <a:cs typeface="Times New Roman"/>
              </a:rPr>
              <a:t>seen that there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two types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employees,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which are </a:t>
            </a:r>
            <a:r>
              <a:rPr sz="1200" dirty="0">
                <a:latin typeface="Times New Roman"/>
                <a:cs typeface="Times New Roman"/>
              </a:rPr>
              <a:t>fixed salary </a:t>
            </a:r>
            <a:r>
              <a:rPr sz="1200" spc="-5" dirty="0">
                <a:latin typeface="Times New Roman"/>
                <a:cs typeface="Times New Roman"/>
              </a:rPr>
              <a:t>employees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others </a:t>
            </a:r>
            <a:r>
              <a:rPr sz="1200" dirty="0">
                <a:latin typeface="Times New Roman"/>
                <a:cs typeface="Times New Roman"/>
              </a:rPr>
              <a:t>are hourly </a:t>
            </a:r>
            <a:r>
              <a:rPr sz="1200" spc="-5" dirty="0">
                <a:latin typeface="Times New Roman"/>
                <a:cs typeface="Times New Roman"/>
              </a:rPr>
              <a:t>paid  employees. Now </a:t>
            </a:r>
            <a:r>
              <a:rPr sz="1200" dirty="0">
                <a:latin typeface="Times New Roman"/>
                <a:cs typeface="Times New Roman"/>
              </a:rPr>
              <a:t>the disjoint </a:t>
            </a:r>
            <a:r>
              <a:rPr sz="1200" spc="-5" dirty="0">
                <a:latin typeface="Times New Roman"/>
                <a:cs typeface="Times New Roman"/>
              </a:rPr>
              <a:t>rule tells that 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-5" dirty="0">
                <a:latin typeface="Times New Roman"/>
                <a:cs typeface="Times New Roman"/>
              </a:rPr>
              <a:t>an employee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either  </a:t>
            </a:r>
            <a:r>
              <a:rPr sz="1200" dirty="0">
                <a:latin typeface="Times New Roman"/>
                <a:cs typeface="Times New Roman"/>
              </a:rPr>
              <a:t>hourly paid </a:t>
            </a:r>
            <a:r>
              <a:rPr sz="1200" spc="-5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salaried employee, </a:t>
            </a:r>
            <a:r>
              <a:rPr sz="1200" spc="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placed </a:t>
            </a:r>
            <a:r>
              <a:rPr sz="1200" dirty="0">
                <a:latin typeface="Times New Roman"/>
                <a:cs typeface="Times New Roman"/>
              </a:rPr>
              <a:t>in both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categories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parallel.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411" y="6732534"/>
            <a:ext cx="5525135" cy="194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5"/>
              </a:lnSpc>
            </a:pPr>
            <a:r>
              <a:rPr sz="1200" spc="45" dirty="0">
                <a:latin typeface="Times New Roman"/>
                <a:cs typeface="Times New Roman"/>
              </a:rPr>
              <a:t>Overlap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Rule: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rule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contrast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disjoint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rule,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tells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any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 there can be multiple </a:t>
            </a:r>
            <a:r>
              <a:rPr sz="1200" spc="-5" dirty="0">
                <a:latin typeface="Times New Roman"/>
                <a:cs typeface="Times New Roman"/>
              </a:rPr>
              <a:t>instances existences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instance for more 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one subtype </a:t>
            </a:r>
            <a:r>
              <a:rPr sz="1200" spc="-5" dirty="0">
                <a:latin typeface="Times New Roman"/>
                <a:cs typeface="Times New Roman"/>
              </a:rPr>
              <a:t>entities. Again </a:t>
            </a:r>
            <a:r>
              <a:rPr sz="1200" dirty="0">
                <a:latin typeface="Times New Roman"/>
                <a:cs typeface="Times New Roman"/>
              </a:rPr>
              <a:t>taking the same </a:t>
            </a:r>
            <a:r>
              <a:rPr sz="1200" spc="-5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 organization we can </a:t>
            </a:r>
            <a:r>
              <a:rPr sz="1200" spc="10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employee who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working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organization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allowed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work for </a:t>
            </a:r>
            <a:r>
              <a:rPr sz="1200" dirty="0">
                <a:latin typeface="Times New Roman"/>
                <a:cs typeface="Times New Roman"/>
              </a:rPr>
              <a:t>the company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hourly </a:t>
            </a:r>
            <a:r>
              <a:rPr sz="1200" spc="-5" dirty="0">
                <a:latin typeface="Times New Roman"/>
                <a:cs typeface="Times New Roman"/>
              </a:rPr>
              <a:t>rates also once </a:t>
            </a:r>
            <a:r>
              <a:rPr sz="1200" dirty="0">
                <a:latin typeface="Times New Roman"/>
                <a:cs typeface="Times New Roman"/>
              </a:rPr>
              <a:t>he </a:t>
            </a:r>
            <a:r>
              <a:rPr sz="1200" spc="-5" dirty="0">
                <a:latin typeface="Times New Roman"/>
                <a:cs typeface="Times New Roman"/>
              </a:rPr>
              <a:t>has completed </a:t>
            </a:r>
            <a:r>
              <a:rPr sz="1200" dirty="0">
                <a:latin typeface="Times New Roman"/>
                <a:cs typeface="Times New Roman"/>
              </a:rPr>
              <a:t>his duty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salaried employee.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such a </a:t>
            </a:r>
            <a:r>
              <a:rPr sz="1200" spc="-5" dirty="0">
                <a:latin typeface="Times New Roman"/>
                <a:cs typeface="Times New Roman"/>
              </a:rPr>
              <a:t>situation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instance </a:t>
            </a:r>
            <a:r>
              <a:rPr sz="1200" spc="-5" dirty="0">
                <a:latin typeface="Times New Roman"/>
                <a:cs typeface="Times New Roman"/>
              </a:rPr>
              <a:t>record </a:t>
            </a:r>
            <a:r>
              <a:rPr sz="1200" dirty="0">
                <a:latin typeface="Times New Roman"/>
                <a:cs typeface="Times New Roman"/>
              </a:rPr>
              <a:t>for this </a:t>
            </a:r>
            <a:r>
              <a:rPr sz="1200" spc="-5" dirty="0">
                <a:latin typeface="Times New Roman"/>
                <a:cs typeface="Times New Roman"/>
              </a:rPr>
              <a:t>employee 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both the sub entity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562" y="4853456"/>
            <a:ext cx="5524500" cy="22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82600"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2-a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example the </a:t>
            </a:r>
            <a:r>
              <a:rPr sz="1200" spc="-5" dirty="0">
                <a:latin typeface="Times New Roman"/>
                <a:cs typeface="Times New Roman"/>
              </a:rPr>
              <a:t>completeness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relation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 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 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subtype </a:t>
            </a:r>
            <a:r>
              <a:rPr sz="1200" spc="-5" dirty="0">
                <a:latin typeface="Times New Roman"/>
                <a:cs typeface="Times New Roman"/>
              </a:rPr>
              <a:t>entity,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shows that for </a:t>
            </a:r>
            <a:r>
              <a:rPr sz="1200" dirty="0">
                <a:latin typeface="Times New Roman"/>
                <a:cs typeface="Times New Roman"/>
              </a:rPr>
              <a:t>the data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patients we can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type of  </a:t>
            </a:r>
            <a:r>
              <a:rPr sz="1200" spc="-5" dirty="0">
                <a:latin typeface="Times New Roman"/>
                <a:cs typeface="Times New Roman"/>
              </a:rPr>
              <a:t>patients and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patient </a:t>
            </a:r>
            <a:r>
              <a:rPr sz="1200" dirty="0">
                <a:latin typeface="Times New Roman"/>
                <a:cs typeface="Times New Roman"/>
              </a:rPr>
              <a:t>can be either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outdoor </a:t>
            </a:r>
            <a:r>
              <a:rPr sz="1200" spc="-5" dirty="0">
                <a:latin typeface="Times New Roman"/>
                <a:cs typeface="Times New Roman"/>
              </a:rPr>
              <a:t>patient </a:t>
            </a:r>
            <a:r>
              <a:rPr sz="1200" dirty="0">
                <a:latin typeface="Times New Roman"/>
                <a:cs typeface="Times New Roman"/>
              </a:rPr>
              <a:t>or indoor </a:t>
            </a:r>
            <a:r>
              <a:rPr sz="1200" spc="-5" dirty="0">
                <a:latin typeface="Times New Roman"/>
                <a:cs typeface="Times New Roman"/>
              </a:rPr>
              <a:t>patient. In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see  </a:t>
            </a:r>
            <a:r>
              <a:rPr sz="1200" spc="-5" dirty="0">
                <a:latin typeface="Times New Roman"/>
                <a:cs typeface="Times New Roman"/>
              </a:rPr>
              <a:t>that 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identified all </a:t>
            </a:r>
            <a:r>
              <a:rPr sz="1200" dirty="0">
                <a:latin typeface="Times New Roman"/>
                <a:cs typeface="Times New Roman"/>
              </a:rPr>
              <a:t>possible </a:t>
            </a:r>
            <a:r>
              <a:rPr sz="1200" spc="-5" dirty="0">
                <a:latin typeface="Times New Roman"/>
                <a:cs typeface="Times New Roman"/>
              </a:rPr>
              <a:t>subtypes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supertype </a:t>
            </a:r>
            <a:r>
              <a:rPr sz="1200" spc="-5" dirty="0">
                <a:latin typeface="Times New Roman"/>
                <a:cs typeface="Times New Roman"/>
              </a:rPr>
              <a:t>patient.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implies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completeness constraint. One </a:t>
            </a:r>
            <a:r>
              <a:rPr sz="1200" dirty="0">
                <a:latin typeface="Times New Roman"/>
                <a:cs typeface="Times New Roman"/>
              </a:rPr>
              <a:t>more thing to note </a:t>
            </a:r>
            <a:r>
              <a:rPr sz="1200" spc="-5" dirty="0">
                <a:latin typeface="Times New Roman"/>
                <a:cs typeface="Times New Roman"/>
              </a:rPr>
              <a:t>here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linked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physician </a:t>
            </a:r>
            <a:r>
              <a:rPr sz="1200" dirty="0">
                <a:latin typeface="Times New Roman"/>
                <a:cs typeface="Times New Roman"/>
              </a:rPr>
              <a:t>to the  </a:t>
            </a:r>
            <a:r>
              <a:rPr sz="1200" spc="-5" dirty="0">
                <a:latin typeface="Times New Roman"/>
                <a:cs typeface="Times New Roman"/>
              </a:rPr>
              <a:t>patient entity. And all </a:t>
            </a:r>
            <a:r>
              <a:rPr sz="1200" dirty="0">
                <a:latin typeface="Times New Roman"/>
                <a:cs typeface="Times New Roman"/>
              </a:rPr>
              <a:t>the relationships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dirty="0">
                <a:latin typeface="Times New Roman"/>
                <a:cs typeface="Times New Roman"/>
              </a:rPr>
              <a:t>the supertype entity </a:t>
            </a:r>
            <a:r>
              <a:rPr sz="1200" spc="-5" dirty="0">
                <a:latin typeface="Times New Roman"/>
                <a:cs typeface="Times New Roman"/>
              </a:rPr>
              <a:t>are inherited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subtype entities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concerned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supertype.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4840" y="1754605"/>
            <a:ext cx="1062355" cy="326390"/>
          </a:xfrm>
          <a:custGeom>
            <a:avLst/>
            <a:gdLst/>
            <a:ahLst/>
            <a:cxnLst/>
            <a:rect l="l" t="t" r="r" b="b"/>
            <a:pathLst>
              <a:path w="1062354" h="326389">
                <a:moveTo>
                  <a:pt x="0" y="326175"/>
                </a:moveTo>
                <a:lnTo>
                  <a:pt x="1062357" y="326175"/>
                </a:lnTo>
                <a:lnTo>
                  <a:pt x="1062357" y="0"/>
                </a:lnTo>
                <a:lnTo>
                  <a:pt x="0" y="0"/>
                </a:lnTo>
                <a:lnTo>
                  <a:pt x="0" y="326175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1621" y="1799081"/>
            <a:ext cx="65087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P</a:t>
            </a:r>
            <a:r>
              <a:rPr sz="1150" spc="50" dirty="0">
                <a:latin typeface="Arial"/>
                <a:cs typeface="Arial"/>
              </a:rPr>
              <a:t>A</a:t>
            </a:r>
            <a:r>
              <a:rPr sz="1150" spc="-20" dirty="0">
                <a:latin typeface="Arial"/>
                <a:cs typeface="Arial"/>
              </a:rPr>
              <a:t>T</a:t>
            </a:r>
            <a:r>
              <a:rPr sz="1150" dirty="0">
                <a:latin typeface="Arial"/>
                <a:cs typeface="Arial"/>
              </a:rPr>
              <a:t>IE</a:t>
            </a:r>
            <a:r>
              <a:rPr sz="1150" spc="5" dirty="0">
                <a:latin typeface="Arial"/>
                <a:cs typeface="Arial"/>
              </a:rPr>
              <a:t>N</a:t>
            </a:r>
            <a:r>
              <a:rPr sz="1150" dirty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519" y="3388554"/>
            <a:ext cx="1306830" cy="535305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21945" marR="231775" indent="-82550">
              <a:lnSpc>
                <a:spcPts val="1360"/>
              </a:lnSpc>
              <a:spcBef>
                <a:spcPts val="225"/>
              </a:spcBef>
            </a:pPr>
            <a:r>
              <a:rPr sz="1150" dirty="0">
                <a:latin typeface="Arial"/>
                <a:cs typeface="Arial"/>
              </a:rPr>
              <a:t>OUT DOOR  </a:t>
            </a:r>
            <a:r>
              <a:rPr sz="1150" spc="5" dirty="0">
                <a:latin typeface="Arial"/>
                <a:cs typeface="Arial"/>
              </a:rPr>
              <a:t>PATIENT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2969" y="3387466"/>
            <a:ext cx="1471295" cy="535305"/>
          </a:xfrm>
          <a:prstGeom prst="rect">
            <a:avLst/>
          </a:prstGeom>
          <a:ln w="3811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4495" marR="393700" indent="-1905">
              <a:lnSpc>
                <a:spcPts val="1360"/>
              </a:lnSpc>
              <a:spcBef>
                <a:spcPts val="225"/>
              </a:spcBef>
            </a:pPr>
            <a:r>
              <a:rPr sz="1150" dirty="0">
                <a:latin typeface="Arial"/>
                <a:cs typeface="Arial"/>
              </a:rPr>
              <a:t>IN DOOR  </a:t>
            </a:r>
            <a:r>
              <a:rPr sz="1150" spc="5" dirty="0">
                <a:latin typeface="Arial"/>
                <a:cs typeface="Arial"/>
              </a:rPr>
              <a:t>PATIENT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6440" y="2451419"/>
            <a:ext cx="326390" cy="328295"/>
          </a:xfrm>
          <a:custGeom>
            <a:avLst/>
            <a:gdLst/>
            <a:ahLst/>
            <a:cxnLst/>
            <a:rect l="l" t="t" r="r" b="b"/>
            <a:pathLst>
              <a:path w="326389" h="328294">
                <a:moveTo>
                  <a:pt x="163119" y="0"/>
                </a:moveTo>
                <a:lnTo>
                  <a:pt x="119806" y="5843"/>
                </a:lnTo>
                <a:lnTo>
                  <a:pt x="80854" y="22359"/>
                </a:lnTo>
                <a:lnTo>
                  <a:pt x="47830" y="48021"/>
                </a:lnTo>
                <a:lnTo>
                  <a:pt x="22302" y="81305"/>
                </a:lnTo>
                <a:lnTo>
                  <a:pt x="5836" y="120688"/>
                </a:lnTo>
                <a:lnTo>
                  <a:pt x="0" y="164644"/>
                </a:lnTo>
                <a:lnTo>
                  <a:pt x="5836" y="207958"/>
                </a:lnTo>
                <a:lnTo>
                  <a:pt x="22302" y="246910"/>
                </a:lnTo>
                <a:lnTo>
                  <a:pt x="47830" y="279933"/>
                </a:lnTo>
                <a:lnTo>
                  <a:pt x="80854" y="305461"/>
                </a:lnTo>
                <a:lnTo>
                  <a:pt x="119806" y="321927"/>
                </a:lnTo>
                <a:lnTo>
                  <a:pt x="163119" y="327764"/>
                </a:lnTo>
                <a:lnTo>
                  <a:pt x="206433" y="321927"/>
                </a:lnTo>
                <a:lnTo>
                  <a:pt x="245385" y="305461"/>
                </a:lnTo>
                <a:lnTo>
                  <a:pt x="278409" y="279933"/>
                </a:lnTo>
                <a:lnTo>
                  <a:pt x="303937" y="246910"/>
                </a:lnTo>
                <a:lnTo>
                  <a:pt x="320403" y="207958"/>
                </a:lnTo>
                <a:lnTo>
                  <a:pt x="326239" y="164644"/>
                </a:lnTo>
                <a:lnTo>
                  <a:pt x="320403" y="120688"/>
                </a:lnTo>
                <a:lnTo>
                  <a:pt x="303937" y="81305"/>
                </a:lnTo>
                <a:lnTo>
                  <a:pt x="278409" y="48021"/>
                </a:lnTo>
                <a:lnTo>
                  <a:pt x="245385" y="22359"/>
                </a:lnTo>
                <a:lnTo>
                  <a:pt x="206433" y="5843"/>
                </a:lnTo>
                <a:lnTo>
                  <a:pt x="163119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9251" y="2079443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197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9551" y="2733450"/>
            <a:ext cx="982344" cy="654050"/>
          </a:xfrm>
          <a:custGeom>
            <a:avLst/>
            <a:gdLst/>
            <a:ahLst/>
            <a:cxnLst/>
            <a:rect l="l" t="t" r="r" b="b"/>
            <a:pathLst>
              <a:path w="982345" h="654050">
                <a:moveTo>
                  <a:pt x="981768" y="0"/>
                </a:moveTo>
                <a:lnTo>
                  <a:pt x="0" y="65400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323" y="2724303"/>
            <a:ext cx="925830" cy="663575"/>
          </a:xfrm>
          <a:custGeom>
            <a:avLst/>
            <a:gdLst/>
            <a:ahLst/>
            <a:cxnLst/>
            <a:rect l="l" t="t" r="r" b="b"/>
            <a:pathLst>
              <a:path w="925829" h="663575">
                <a:moveTo>
                  <a:pt x="0" y="0"/>
                </a:moveTo>
                <a:lnTo>
                  <a:pt x="925362" y="663151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4999" y="2896572"/>
            <a:ext cx="179070" cy="175895"/>
          </a:xfrm>
          <a:custGeom>
            <a:avLst/>
            <a:gdLst/>
            <a:ahLst/>
            <a:cxnLst/>
            <a:rect l="l" t="t" r="r" b="b"/>
            <a:pathLst>
              <a:path w="179069" h="175894">
                <a:moveTo>
                  <a:pt x="15435" y="0"/>
                </a:moveTo>
                <a:lnTo>
                  <a:pt x="5788" y="50808"/>
                </a:lnTo>
                <a:lnTo>
                  <a:pt x="0" y="97757"/>
                </a:lnTo>
                <a:lnTo>
                  <a:pt x="1929" y="136989"/>
                </a:lnTo>
                <a:lnTo>
                  <a:pt x="15435" y="164644"/>
                </a:lnTo>
                <a:lnTo>
                  <a:pt x="48640" y="175577"/>
                </a:lnTo>
                <a:lnTo>
                  <a:pt x="96995" y="174362"/>
                </a:lnTo>
                <a:lnTo>
                  <a:pt x="145350" y="168288"/>
                </a:lnTo>
                <a:lnTo>
                  <a:pt x="178555" y="16464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8978" y="2887425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64644" y="0"/>
                </a:moveTo>
                <a:lnTo>
                  <a:pt x="174077" y="50808"/>
                </a:lnTo>
                <a:lnTo>
                  <a:pt x="179508" y="97757"/>
                </a:lnTo>
                <a:lnTo>
                  <a:pt x="177507" y="136989"/>
                </a:lnTo>
                <a:lnTo>
                  <a:pt x="164644" y="164644"/>
                </a:lnTo>
                <a:lnTo>
                  <a:pt x="136989" y="178150"/>
                </a:lnTo>
                <a:lnTo>
                  <a:pt x="97757" y="180079"/>
                </a:lnTo>
                <a:lnTo>
                  <a:pt x="50808" y="174291"/>
                </a:lnTo>
                <a:lnTo>
                  <a:pt x="0" y="16464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3057" y="2815773"/>
            <a:ext cx="980440" cy="326390"/>
          </a:xfrm>
          <a:custGeom>
            <a:avLst/>
            <a:gdLst/>
            <a:ahLst/>
            <a:cxnLst/>
            <a:rect l="l" t="t" r="r" b="b"/>
            <a:pathLst>
              <a:path w="980439" h="326389">
                <a:moveTo>
                  <a:pt x="489359" y="0"/>
                </a:moveTo>
                <a:lnTo>
                  <a:pt x="423047" y="1491"/>
                </a:lnTo>
                <a:lnTo>
                  <a:pt x="359418" y="5836"/>
                </a:lnTo>
                <a:lnTo>
                  <a:pt x="299061" y="12839"/>
                </a:lnTo>
                <a:lnTo>
                  <a:pt x="242562" y="22302"/>
                </a:lnTo>
                <a:lnTo>
                  <a:pt x="190510" y="34031"/>
                </a:lnTo>
                <a:lnTo>
                  <a:pt x="143492" y="47830"/>
                </a:lnTo>
                <a:lnTo>
                  <a:pt x="102095" y="63503"/>
                </a:lnTo>
                <a:lnTo>
                  <a:pt x="66907" y="80854"/>
                </a:lnTo>
                <a:lnTo>
                  <a:pt x="17510" y="119806"/>
                </a:lnTo>
                <a:lnTo>
                  <a:pt x="0" y="163119"/>
                </a:lnTo>
                <a:lnTo>
                  <a:pt x="4475" y="185224"/>
                </a:lnTo>
                <a:lnTo>
                  <a:pt x="38517" y="226552"/>
                </a:lnTo>
                <a:lnTo>
                  <a:pt x="102095" y="262736"/>
                </a:lnTo>
                <a:lnTo>
                  <a:pt x="143492" y="278409"/>
                </a:lnTo>
                <a:lnTo>
                  <a:pt x="190510" y="292207"/>
                </a:lnTo>
                <a:lnTo>
                  <a:pt x="242562" y="303937"/>
                </a:lnTo>
                <a:lnTo>
                  <a:pt x="299061" y="313400"/>
                </a:lnTo>
                <a:lnTo>
                  <a:pt x="359418" y="320403"/>
                </a:lnTo>
                <a:lnTo>
                  <a:pt x="423047" y="324747"/>
                </a:lnTo>
                <a:lnTo>
                  <a:pt x="489359" y="326239"/>
                </a:lnTo>
                <a:lnTo>
                  <a:pt x="556022" y="324747"/>
                </a:lnTo>
                <a:lnTo>
                  <a:pt x="619943" y="320403"/>
                </a:lnTo>
                <a:lnTo>
                  <a:pt x="680539" y="313400"/>
                </a:lnTo>
                <a:lnTo>
                  <a:pt x="737229" y="303937"/>
                </a:lnTo>
                <a:lnTo>
                  <a:pt x="789431" y="292207"/>
                </a:lnTo>
                <a:lnTo>
                  <a:pt x="836561" y="278409"/>
                </a:lnTo>
                <a:lnTo>
                  <a:pt x="878038" y="262736"/>
                </a:lnTo>
                <a:lnTo>
                  <a:pt x="913279" y="245385"/>
                </a:lnTo>
                <a:lnTo>
                  <a:pt x="962726" y="206433"/>
                </a:lnTo>
                <a:lnTo>
                  <a:pt x="980243" y="163119"/>
                </a:lnTo>
                <a:lnTo>
                  <a:pt x="975767" y="141015"/>
                </a:lnTo>
                <a:lnTo>
                  <a:pt x="941703" y="99687"/>
                </a:lnTo>
                <a:lnTo>
                  <a:pt x="878038" y="63503"/>
                </a:lnTo>
                <a:lnTo>
                  <a:pt x="836561" y="47830"/>
                </a:lnTo>
                <a:lnTo>
                  <a:pt x="789431" y="34031"/>
                </a:lnTo>
                <a:lnTo>
                  <a:pt x="737229" y="22302"/>
                </a:lnTo>
                <a:lnTo>
                  <a:pt x="680539" y="12839"/>
                </a:lnTo>
                <a:lnTo>
                  <a:pt x="619943" y="5836"/>
                </a:lnTo>
                <a:lnTo>
                  <a:pt x="556022" y="1491"/>
                </a:lnTo>
                <a:lnTo>
                  <a:pt x="489359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3488" y="4167998"/>
            <a:ext cx="1181735" cy="326390"/>
          </a:xfrm>
          <a:custGeom>
            <a:avLst/>
            <a:gdLst/>
            <a:ahLst/>
            <a:cxnLst/>
            <a:rect l="l" t="t" r="r" b="b"/>
            <a:pathLst>
              <a:path w="1181735" h="326389">
                <a:moveTo>
                  <a:pt x="591500" y="0"/>
                </a:moveTo>
                <a:lnTo>
                  <a:pt x="522599" y="1099"/>
                </a:lnTo>
                <a:lnTo>
                  <a:pt x="456012" y="4315"/>
                </a:lnTo>
                <a:lnTo>
                  <a:pt x="392184" y="9525"/>
                </a:lnTo>
                <a:lnTo>
                  <a:pt x="331564" y="16604"/>
                </a:lnTo>
                <a:lnTo>
                  <a:pt x="274597" y="25431"/>
                </a:lnTo>
                <a:lnTo>
                  <a:pt x="221730" y="35880"/>
                </a:lnTo>
                <a:lnTo>
                  <a:pt x="173410" y="47830"/>
                </a:lnTo>
                <a:lnTo>
                  <a:pt x="130083" y="61157"/>
                </a:lnTo>
                <a:lnTo>
                  <a:pt x="92196" y="75737"/>
                </a:lnTo>
                <a:lnTo>
                  <a:pt x="34530" y="108163"/>
                </a:lnTo>
                <a:lnTo>
                  <a:pt x="3985" y="144123"/>
                </a:lnTo>
                <a:lnTo>
                  <a:pt x="0" y="163119"/>
                </a:lnTo>
                <a:lnTo>
                  <a:pt x="3985" y="182116"/>
                </a:lnTo>
                <a:lnTo>
                  <a:pt x="34530" y="218076"/>
                </a:lnTo>
                <a:lnTo>
                  <a:pt x="92196" y="250502"/>
                </a:lnTo>
                <a:lnTo>
                  <a:pt x="130083" y="265082"/>
                </a:lnTo>
                <a:lnTo>
                  <a:pt x="173410" y="278409"/>
                </a:lnTo>
                <a:lnTo>
                  <a:pt x="221730" y="290358"/>
                </a:lnTo>
                <a:lnTo>
                  <a:pt x="274597" y="300808"/>
                </a:lnTo>
                <a:lnTo>
                  <a:pt x="331564" y="309634"/>
                </a:lnTo>
                <a:lnTo>
                  <a:pt x="392184" y="316714"/>
                </a:lnTo>
                <a:lnTo>
                  <a:pt x="456012" y="321924"/>
                </a:lnTo>
                <a:lnTo>
                  <a:pt x="522599" y="325140"/>
                </a:lnTo>
                <a:lnTo>
                  <a:pt x="591500" y="326239"/>
                </a:lnTo>
                <a:lnTo>
                  <a:pt x="660378" y="325140"/>
                </a:lnTo>
                <a:lnTo>
                  <a:pt x="726903" y="321924"/>
                </a:lnTo>
                <a:lnTo>
                  <a:pt x="790635" y="316714"/>
                </a:lnTo>
                <a:lnTo>
                  <a:pt x="851133" y="309634"/>
                </a:lnTo>
                <a:lnTo>
                  <a:pt x="907958" y="300808"/>
                </a:lnTo>
                <a:lnTo>
                  <a:pt x="960670" y="290358"/>
                </a:lnTo>
                <a:lnTo>
                  <a:pt x="1008828" y="278409"/>
                </a:lnTo>
                <a:lnTo>
                  <a:pt x="1051992" y="265082"/>
                </a:lnTo>
                <a:lnTo>
                  <a:pt x="1089723" y="250502"/>
                </a:lnTo>
                <a:lnTo>
                  <a:pt x="1147125" y="218076"/>
                </a:lnTo>
                <a:lnTo>
                  <a:pt x="1177512" y="182116"/>
                </a:lnTo>
                <a:lnTo>
                  <a:pt x="1181476" y="163119"/>
                </a:lnTo>
                <a:lnTo>
                  <a:pt x="1177512" y="144123"/>
                </a:lnTo>
                <a:lnTo>
                  <a:pt x="1147125" y="108163"/>
                </a:lnTo>
                <a:lnTo>
                  <a:pt x="1089723" y="75737"/>
                </a:lnTo>
                <a:lnTo>
                  <a:pt x="1051992" y="61157"/>
                </a:lnTo>
                <a:lnTo>
                  <a:pt x="1008828" y="47830"/>
                </a:lnTo>
                <a:lnTo>
                  <a:pt x="960670" y="35880"/>
                </a:lnTo>
                <a:lnTo>
                  <a:pt x="907958" y="25431"/>
                </a:lnTo>
                <a:lnTo>
                  <a:pt x="851133" y="16604"/>
                </a:lnTo>
                <a:lnTo>
                  <a:pt x="790635" y="9525"/>
                </a:lnTo>
                <a:lnTo>
                  <a:pt x="726903" y="4315"/>
                </a:lnTo>
                <a:lnTo>
                  <a:pt x="660378" y="1099"/>
                </a:lnTo>
                <a:lnTo>
                  <a:pt x="591500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3250" y="2815773"/>
            <a:ext cx="980440" cy="326390"/>
          </a:xfrm>
          <a:custGeom>
            <a:avLst/>
            <a:gdLst/>
            <a:ahLst/>
            <a:cxnLst/>
            <a:rect l="l" t="t" r="r" b="b"/>
            <a:pathLst>
              <a:path w="980439" h="326389">
                <a:moveTo>
                  <a:pt x="490884" y="0"/>
                </a:moveTo>
                <a:lnTo>
                  <a:pt x="424221" y="1491"/>
                </a:lnTo>
                <a:lnTo>
                  <a:pt x="360300" y="5836"/>
                </a:lnTo>
                <a:lnTo>
                  <a:pt x="299704" y="12839"/>
                </a:lnTo>
                <a:lnTo>
                  <a:pt x="243014" y="22302"/>
                </a:lnTo>
                <a:lnTo>
                  <a:pt x="190812" y="34031"/>
                </a:lnTo>
                <a:lnTo>
                  <a:pt x="143682" y="47830"/>
                </a:lnTo>
                <a:lnTo>
                  <a:pt x="102205" y="63503"/>
                </a:lnTo>
                <a:lnTo>
                  <a:pt x="66964" y="80854"/>
                </a:lnTo>
                <a:lnTo>
                  <a:pt x="17517" y="119806"/>
                </a:lnTo>
                <a:lnTo>
                  <a:pt x="0" y="163119"/>
                </a:lnTo>
                <a:lnTo>
                  <a:pt x="4476" y="185224"/>
                </a:lnTo>
                <a:lnTo>
                  <a:pt x="38540" y="226552"/>
                </a:lnTo>
                <a:lnTo>
                  <a:pt x="102205" y="262736"/>
                </a:lnTo>
                <a:lnTo>
                  <a:pt x="143682" y="278409"/>
                </a:lnTo>
                <a:lnTo>
                  <a:pt x="190812" y="292207"/>
                </a:lnTo>
                <a:lnTo>
                  <a:pt x="243014" y="303937"/>
                </a:lnTo>
                <a:lnTo>
                  <a:pt x="299704" y="313400"/>
                </a:lnTo>
                <a:lnTo>
                  <a:pt x="360300" y="320403"/>
                </a:lnTo>
                <a:lnTo>
                  <a:pt x="424221" y="324747"/>
                </a:lnTo>
                <a:lnTo>
                  <a:pt x="490884" y="326239"/>
                </a:lnTo>
                <a:lnTo>
                  <a:pt x="557196" y="324747"/>
                </a:lnTo>
                <a:lnTo>
                  <a:pt x="620825" y="320403"/>
                </a:lnTo>
                <a:lnTo>
                  <a:pt x="681182" y="313400"/>
                </a:lnTo>
                <a:lnTo>
                  <a:pt x="737681" y="303937"/>
                </a:lnTo>
                <a:lnTo>
                  <a:pt x="789733" y="292207"/>
                </a:lnTo>
                <a:lnTo>
                  <a:pt x="836751" y="278409"/>
                </a:lnTo>
                <a:lnTo>
                  <a:pt x="878148" y="262736"/>
                </a:lnTo>
                <a:lnTo>
                  <a:pt x="913336" y="245385"/>
                </a:lnTo>
                <a:lnTo>
                  <a:pt x="962733" y="206433"/>
                </a:lnTo>
                <a:lnTo>
                  <a:pt x="980243" y="163119"/>
                </a:lnTo>
                <a:lnTo>
                  <a:pt x="975768" y="141015"/>
                </a:lnTo>
                <a:lnTo>
                  <a:pt x="941726" y="99687"/>
                </a:lnTo>
                <a:lnTo>
                  <a:pt x="878148" y="63503"/>
                </a:lnTo>
                <a:lnTo>
                  <a:pt x="836751" y="47830"/>
                </a:lnTo>
                <a:lnTo>
                  <a:pt x="789733" y="34031"/>
                </a:lnTo>
                <a:lnTo>
                  <a:pt x="737681" y="22302"/>
                </a:lnTo>
                <a:lnTo>
                  <a:pt x="681182" y="12839"/>
                </a:lnTo>
                <a:lnTo>
                  <a:pt x="620825" y="5836"/>
                </a:lnTo>
                <a:lnTo>
                  <a:pt x="557196" y="1491"/>
                </a:lnTo>
                <a:lnTo>
                  <a:pt x="490884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1619" y="3142015"/>
            <a:ext cx="408940" cy="245745"/>
          </a:xfrm>
          <a:custGeom>
            <a:avLst/>
            <a:gdLst/>
            <a:ahLst/>
            <a:cxnLst/>
            <a:rect l="l" t="t" r="r" b="b"/>
            <a:pathLst>
              <a:path w="408939" h="245745">
                <a:moveTo>
                  <a:pt x="0" y="0"/>
                </a:moveTo>
                <a:lnTo>
                  <a:pt x="408562" y="245442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6370" y="3142015"/>
            <a:ext cx="328295" cy="245745"/>
          </a:xfrm>
          <a:custGeom>
            <a:avLst/>
            <a:gdLst/>
            <a:ahLst/>
            <a:cxnLst/>
            <a:rect l="l" t="t" r="r" b="b"/>
            <a:pathLst>
              <a:path w="328295" h="245745">
                <a:moveTo>
                  <a:pt x="327764" y="0"/>
                </a:moveTo>
                <a:lnTo>
                  <a:pt x="0" y="245442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6369" y="3922556"/>
            <a:ext cx="353695" cy="254635"/>
          </a:xfrm>
          <a:custGeom>
            <a:avLst/>
            <a:gdLst/>
            <a:ahLst/>
            <a:cxnLst/>
            <a:rect l="l" t="t" r="r" b="b"/>
            <a:pathLst>
              <a:path w="353695" h="254635">
                <a:moveTo>
                  <a:pt x="0" y="0"/>
                </a:moveTo>
                <a:lnTo>
                  <a:pt x="353680" y="254589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32668" y="2886208"/>
            <a:ext cx="88011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0" dirty="0">
                <a:latin typeface="Arial"/>
                <a:cs typeface="Arial"/>
              </a:rPr>
              <a:t>Prescription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2299" y="2877061"/>
            <a:ext cx="58674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W</a:t>
            </a:r>
            <a:r>
              <a:rPr sz="1150" spc="-5" dirty="0">
                <a:latin typeface="Arial"/>
                <a:cs typeface="Arial"/>
              </a:rPr>
              <a:t>a</a:t>
            </a:r>
            <a:r>
              <a:rPr sz="1150" spc="60" dirty="0">
                <a:latin typeface="Arial"/>
                <a:cs typeface="Arial"/>
              </a:rPr>
              <a:t>r</a:t>
            </a:r>
            <a:r>
              <a:rPr sz="1150" spc="65" dirty="0">
                <a:latin typeface="Arial"/>
                <a:cs typeface="Arial"/>
              </a:rPr>
              <a:t>d</a:t>
            </a:r>
            <a:r>
              <a:rPr sz="1150" spc="-5" dirty="0">
                <a:latin typeface="Arial"/>
                <a:cs typeface="Arial"/>
              </a:rPr>
              <a:t>N</a:t>
            </a:r>
            <a:r>
              <a:rPr sz="1150" spc="60" dirty="0">
                <a:latin typeface="Arial"/>
                <a:cs typeface="Arial"/>
              </a:rPr>
              <a:t>o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8375" y="4192678"/>
            <a:ext cx="104902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30" dirty="0">
                <a:latin typeface="Arial"/>
                <a:cs typeface="Arial"/>
              </a:rPr>
              <a:t>DateDischarge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96753" y="1106786"/>
            <a:ext cx="979169" cy="328295"/>
          </a:xfrm>
          <a:custGeom>
            <a:avLst/>
            <a:gdLst/>
            <a:ahLst/>
            <a:cxnLst/>
            <a:rect l="l" t="t" r="r" b="b"/>
            <a:pathLst>
              <a:path w="979170" h="328294">
                <a:moveTo>
                  <a:pt x="489377" y="0"/>
                </a:moveTo>
                <a:lnTo>
                  <a:pt x="422742" y="1492"/>
                </a:lnTo>
                <a:lnTo>
                  <a:pt x="358902" y="5844"/>
                </a:lnTo>
                <a:lnTo>
                  <a:pt x="298429" y="12863"/>
                </a:lnTo>
                <a:lnTo>
                  <a:pt x="241893" y="22359"/>
                </a:lnTo>
                <a:lnTo>
                  <a:pt x="189868" y="34143"/>
                </a:lnTo>
                <a:lnTo>
                  <a:pt x="142925" y="48023"/>
                </a:lnTo>
                <a:lnTo>
                  <a:pt x="101636" y="63808"/>
                </a:lnTo>
                <a:lnTo>
                  <a:pt x="66571" y="81308"/>
                </a:lnTo>
                <a:lnTo>
                  <a:pt x="17405" y="120692"/>
                </a:lnTo>
                <a:lnTo>
                  <a:pt x="0" y="164650"/>
                </a:lnTo>
                <a:lnTo>
                  <a:pt x="4446" y="186755"/>
                </a:lnTo>
                <a:lnTo>
                  <a:pt x="38304" y="228085"/>
                </a:lnTo>
                <a:lnTo>
                  <a:pt x="101636" y="264270"/>
                </a:lnTo>
                <a:lnTo>
                  <a:pt x="142925" y="279943"/>
                </a:lnTo>
                <a:lnTo>
                  <a:pt x="189868" y="293743"/>
                </a:lnTo>
                <a:lnTo>
                  <a:pt x="241893" y="305472"/>
                </a:lnTo>
                <a:lnTo>
                  <a:pt x="298429" y="314936"/>
                </a:lnTo>
                <a:lnTo>
                  <a:pt x="358902" y="321939"/>
                </a:lnTo>
                <a:lnTo>
                  <a:pt x="422742" y="326284"/>
                </a:lnTo>
                <a:lnTo>
                  <a:pt x="489377" y="327776"/>
                </a:lnTo>
                <a:lnTo>
                  <a:pt x="556013" y="326284"/>
                </a:lnTo>
                <a:lnTo>
                  <a:pt x="619853" y="321939"/>
                </a:lnTo>
                <a:lnTo>
                  <a:pt x="680326" y="314936"/>
                </a:lnTo>
                <a:lnTo>
                  <a:pt x="736861" y="305472"/>
                </a:lnTo>
                <a:lnTo>
                  <a:pt x="788886" y="293743"/>
                </a:lnTo>
                <a:lnTo>
                  <a:pt x="835830" y="279943"/>
                </a:lnTo>
                <a:lnTo>
                  <a:pt x="877119" y="264270"/>
                </a:lnTo>
                <a:lnTo>
                  <a:pt x="912184" y="246919"/>
                </a:lnTo>
                <a:lnTo>
                  <a:pt x="961350" y="207965"/>
                </a:lnTo>
                <a:lnTo>
                  <a:pt x="978755" y="164650"/>
                </a:lnTo>
                <a:lnTo>
                  <a:pt x="974309" y="142195"/>
                </a:lnTo>
                <a:lnTo>
                  <a:pt x="940451" y="100333"/>
                </a:lnTo>
                <a:lnTo>
                  <a:pt x="877119" y="63808"/>
                </a:lnTo>
                <a:lnTo>
                  <a:pt x="835830" y="48023"/>
                </a:lnTo>
                <a:lnTo>
                  <a:pt x="788886" y="34143"/>
                </a:lnTo>
                <a:lnTo>
                  <a:pt x="736861" y="22359"/>
                </a:lnTo>
                <a:lnTo>
                  <a:pt x="680326" y="12863"/>
                </a:lnTo>
                <a:lnTo>
                  <a:pt x="619853" y="5844"/>
                </a:lnTo>
                <a:lnTo>
                  <a:pt x="556013" y="1492"/>
                </a:lnTo>
                <a:lnTo>
                  <a:pt x="489377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6359" y="1106786"/>
            <a:ext cx="980440" cy="328295"/>
          </a:xfrm>
          <a:custGeom>
            <a:avLst/>
            <a:gdLst/>
            <a:ahLst/>
            <a:cxnLst/>
            <a:rect l="l" t="t" r="r" b="b"/>
            <a:pathLst>
              <a:path w="980439" h="328294">
                <a:moveTo>
                  <a:pt x="490902" y="0"/>
                </a:moveTo>
                <a:lnTo>
                  <a:pt x="424237" y="1492"/>
                </a:lnTo>
                <a:lnTo>
                  <a:pt x="360314" y="5844"/>
                </a:lnTo>
                <a:lnTo>
                  <a:pt x="299715" y="12863"/>
                </a:lnTo>
                <a:lnTo>
                  <a:pt x="243023" y="22359"/>
                </a:lnTo>
                <a:lnTo>
                  <a:pt x="190820" y="34143"/>
                </a:lnTo>
                <a:lnTo>
                  <a:pt x="143688" y="48023"/>
                </a:lnTo>
                <a:lnTo>
                  <a:pt x="102209" y="63808"/>
                </a:lnTo>
                <a:lnTo>
                  <a:pt x="66966" y="81308"/>
                </a:lnTo>
                <a:lnTo>
                  <a:pt x="17518" y="120692"/>
                </a:lnTo>
                <a:lnTo>
                  <a:pt x="0" y="164650"/>
                </a:lnTo>
                <a:lnTo>
                  <a:pt x="4476" y="186755"/>
                </a:lnTo>
                <a:lnTo>
                  <a:pt x="38542" y="228085"/>
                </a:lnTo>
                <a:lnTo>
                  <a:pt x="102209" y="264270"/>
                </a:lnTo>
                <a:lnTo>
                  <a:pt x="143688" y="279943"/>
                </a:lnTo>
                <a:lnTo>
                  <a:pt x="190820" y="293743"/>
                </a:lnTo>
                <a:lnTo>
                  <a:pt x="243023" y="305472"/>
                </a:lnTo>
                <a:lnTo>
                  <a:pt x="299715" y="314936"/>
                </a:lnTo>
                <a:lnTo>
                  <a:pt x="360314" y="321939"/>
                </a:lnTo>
                <a:lnTo>
                  <a:pt x="424237" y="326284"/>
                </a:lnTo>
                <a:lnTo>
                  <a:pt x="490902" y="327776"/>
                </a:lnTo>
                <a:lnTo>
                  <a:pt x="557217" y="326284"/>
                </a:lnTo>
                <a:lnTo>
                  <a:pt x="620848" y="321939"/>
                </a:lnTo>
                <a:lnTo>
                  <a:pt x="681208" y="314936"/>
                </a:lnTo>
                <a:lnTo>
                  <a:pt x="737708" y="305472"/>
                </a:lnTo>
                <a:lnTo>
                  <a:pt x="789762" y="293743"/>
                </a:lnTo>
                <a:lnTo>
                  <a:pt x="836782" y="279943"/>
                </a:lnTo>
                <a:lnTo>
                  <a:pt x="878181" y="264270"/>
                </a:lnTo>
                <a:lnTo>
                  <a:pt x="913369" y="246919"/>
                </a:lnTo>
                <a:lnTo>
                  <a:pt x="962769" y="207965"/>
                </a:lnTo>
                <a:lnTo>
                  <a:pt x="980280" y="164650"/>
                </a:lnTo>
                <a:lnTo>
                  <a:pt x="975804" y="142195"/>
                </a:lnTo>
                <a:lnTo>
                  <a:pt x="941761" y="100333"/>
                </a:lnTo>
                <a:lnTo>
                  <a:pt x="878181" y="63808"/>
                </a:lnTo>
                <a:lnTo>
                  <a:pt x="836782" y="48023"/>
                </a:lnTo>
                <a:lnTo>
                  <a:pt x="789762" y="34143"/>
                </a:lnTo>
                <a:lnTo>
                  <a:pt x="737708" y="22359"/>
                </a:lnTo>
                <a:lnTo>
                  <a:pt x="681208" y="12863"/>
                </a:lnTo>
                <a:lnTo>
                  <a:pt x="620848" y="5844"/>
                </a:lnTo>
                <a:lnTo>
                  <a:pt x="557217" y="1492"/>
                </a:lnTo>
                <a:lnTo>
                  <a:pt x="490902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8965" y="1597693"/>
            <a:ext cx="980440" cy="328295"/>
          </a:xfrm>
          <a:custGeom>
            <a:avLst/>
            <a:gdLst/>
            <a:ahLst/>
            <a:cxnLst/>
            <a:rect l="l" t="t" r="r" b="b"/>
            <a:pathLst>
              <a:path w="980439" h="328294">
                <a:moveTo>
                  <a:pt x="489377" y="0"/>
                </a:moveTo>
                <a:lnTo>
                  <a:pt x="423062" y="1491"/>
                </a:lnTo>
                <a:lnTo>
                  <a:pt x="359431" y="5837"/>
                </a:lnTo>
                <a:lnTo>
                  <a:pt x="299072" y="12839"/>
                </a:lnTo>
                <a:lnTo>
                  <a:pt x="242571" y="22303"/>
                </a:lnTo>
                <a:lnTo>
                  <a:pt x="190517" y="34033"/>
                </a:lnTo>
                <a:lnTo>
                  <a:pt x="143497" y="47832"/>
                </a:lnTo>
                <a:lnTo>
                  <a:pt x="102099" y="63505"/>
                </a:lnTo>
                <a:lnTo>
                  <a:pt x="66910" y="80857"/>
                </a:lnTo>
                <a:lnTo>
                  <a:pt x="17511" y="119810"/>
                </a:lnTo>
                <a:lnTo>
                  <a:pt x="0" y="163125"/>
                </a:lnTo>
                <a:lnTo>
                  <a:pt x="4475" y="185581"/>
                </a:lnTo>
                <a:lnTo>
                  <a:pt x="38518" y="227442"/>
                </a:lnTo>
                <a:lnTo>
                  <a:pt x="102099" y="263968"/>
                </a:lnTo>
                <a:lnTo>
                  <a:pt x="143497" y="279753"/>
                </a:lnTo>
                <a:lnTo>
                  <a:pt x="190517" y="293633"/>
                </a:lnTo>
                <a:lnTo>
                  <a:pt x="242571" y="305416"/>
                </a:lnTo>
                <a:lnTo>
                  <a:pt x="299072" y="314913"/>
                </a:lnTo>
                <a:lnTo>
                  <a:pt x="359431" y="321932"/>
                </a:lnTo>
                <a:lnTo>
                  <a:pt x="423062" y="326283"/>
                </a:lnTo>
                <a:lnTo>
                  <a:pt x="489377" y="327776"/>
                </a:lnTo>
                <a:lnTo>
                  <a:pt x="556043" y="326283"/>
                </a:lnTo>
                <a:lnTo>
                  <a:pt x="619966" y="321932"/>
                </a:lnTo>
                <a:lnTo>
                  <a:pt x="680564" y="314913"/>
                </a:lnTo>
                <a:lnTo>
                  <a:pt x="737257" y="305416"/>
                </a:lnTo>
                <a:lnTo>
                  <a:pt x="789460" y="293633"/>
                </a:lnTo>
                <a:lnTo>
                  <a:pt x="836592" y="279753"/>
                </a:lnTo>
                <a:lnTo>
                  <a:pt x="878070" y="263968"/>
                </a:lnTo>
                <a:lnTo>
                  <a:pt x="913313" y="246467"/>
                </a:lnTo>
                <a:lnTo>
                  <a:pt x="962762" y="207083"/>
                </a:lnTo>
                <a:lnTo>
                  <a:pt x="980280" y="163125"/>
                </a:lnTo>
                <a:lnTo>
                  <a:pt x="975803" y="141020"/>
                </a:lnTo>
                <a:lnTo>
                  <a:pt x="941738" y="99690"/>
                </a:lnTo>
                <a:lnTo>
                  <a:pt x="878070" y="63505"/>
                </a:lnTo>
                <a:lnTo>
                  <a:pt x="836592" y="47832"/>
                </a:lnTo>
                <a:lnTo>
                  <a:pt x="789460" y="34033"/>
                </a:lnTo>
                <a:lnTo>
                  <a:pt x="737257" y="22303"/>
                </a:lnTo>
                <a:lnTo>
                  <a:pt x="680564" y="12839"/>
                </a:lnTo>
                <a:lnTo>
                  <a:pt x="619966" y="5837"/>
                </a:lnTo>
                <a:lnTo>
                  <a:pt x="556043" y="1491"/>
                </a:lnTo>
                <a:lnTo>
                  <a:pt x="489377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85508" y="1920899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884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70104" y="1760821"/>
            <a:ext cx="445770" cy="137795"/>
          </a:xfrm>
          <a:custGeom>
            <a:avLst/>
            <a:gdLst/>
            <a:ahLst/>
            <a:cxnLst/>
            <a:rect l="l" t="t" r="r" b="b"/>
            <a:pathLst>
              <a:path w="445769" h="137794">
                <a:moveTo>
                  <a:pt x="445166" y="137208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1242" y="1434569"/>
            <a:ext cx="645160" cy="317500"/>
          </a:xfrm>
          <a:custGeom>
            <a:avLst/>
            <a:gdLst/>
            <a:ahLst/>
            <a:cxnLst/>
            <a:rect l="l" t="t" r="r" b="b"/>
            <a:pathLst>
              <a:path w="645160" h="317500">
                <a:moveTo>
                  <a:pt x="0" y="317104"/>
                </a:moveTo>
                <a:lnTo>
                  <a:pt x="644881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97266" y="1434569"/>
            <a:ext cx="735330" cy="326390"/>
          </a:xfrm>
          <a:custGeom>
            <a:avLst/>
            <a:gdLst/>
            <a:ahLst/>
            <a:cxnLst/>
            <a:rect l="l" t="t" r="r" b="b"/>
            <a:pathLst>
              <a:path w="735329" h="326389">
                <a:moveTo>
                  <a:pt x="734829" y="326251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14120" y="1640337"/>
            <a:ext cx="33464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P</a:t>
            </a:r>
            <a:r>
              <a:rPr sz="1150" spc="-5" dirty="0">
                <a:latin typeface="Arial"/>
                <a:cs typeface="Arial"/>
              </a:rPr>
              <a:t>_</a:t>
            </a:r>
            <a:r>
              <a:rPr sz="1150" dirty="0">
                <a:latin typeface="Arial"/>
                <a:cs typeface="Arial"/>
              </a:rPr>
              <a:t>I</a:t>
            </a:r>
            <a:r>
              <a:rPr sz="1150" spc="60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02602" y="1150966"/>
            <a:ext cx="60134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P</a:t>
            </a:r>
            <a:r>
              <a:rPr sz="1150" spc="-5" dirty="0">
                <a:latin typeface="Arial"/>
                <a:cs typeface="Arial"/>
              </a:rPr>
              <a:t>_Na</a:t>
            </a:r>
            <a:r>
              <a:rPr sz="1150" spc="60" dirty="0">
                <a:latin typeface="Arial"/>
                <a:cs typeface="Arial"/>
              </a:rPr>
              <a:t>m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89957" y="1160112"/>
            <a:ext cx="66738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0" dirty="0">
                <a:latin typeface="Arial"/>
                <a:cs typeface="Arial"/>
              </a:rPr>
              <a:t>A</a:t>
            </a:r>
            <a:r>
              <a:rPr sz="1150" spc="65" dirty="0">
                <a:latin typeface="Arial"/>
                <a:cs typeface="Arial"/>
              </a:rPr>
              <a:t>d</a:t>
            </a:r>
            <a:r>
              <a:rPr sz="1150" spc="60" dirty="0">
                <a:latin typeface="Arial"/>
                <a:cs typeface="Arial"/>
              </a:rPr>
              <a:t>m</a:t>
            </a:r>
            <a:r>
              <a:rPr sz="1150" spc="-5" dirty="0">
                <a:latin typeface="Arial"/>
                <a:cs typeface="Arial"/>
              </a:rPr>
              <a:t>Da</a:t>
            </a:r>
            <a:r>
              <a:rPr sz="1150" spc="70" dirty="0">
                <a:latin typeface="Arial"/>
                <a:cs typeface="Arial"/>
              </a:rPr>
              <a:t>t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92027" y="2078389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033"/>
                </a:lnTo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48726" y="1660721"/>
            <a:ext cx="1499235" cy="491490"/>
          </a:xfrm>
          <a:custGeom>
            <a:avLst/>
            <a:gdLst/>
            <a:ahLst/>
            <a:cxnLst/>
            <a:rect l="l" t="t" r="r" b="b"/>
            <a:pathLst>
              <a:path w="1499234" h="491489">
                <a:moveTo>
                  <a:pt x="0" y="490961"/>
                </a:moveTo>
                <a:lnTo>
                  <a:pt x="1498805" y="490961"/>
                </a:lnTo>
                <a:lnTo>
                  <a:pt x="1498805" y="0"/>
                </a:lnTo>
                <a:lnTo>
                  <a:pt x="0" y="0"/>
                </a:lnTo>
                <a:lnTo>
                  <a:pt x="0" y="490961"/>
                </a:lnTo>
                <a:close/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59942" y="1708895"/>
            <a:ext cx="107632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marR="5080" indent="-127000">
              <a:lnSpc>
                <a:spcPts val="1360"/>
              </a:lnSpc>
            </a:pPr>
            <a:r>
              <a:rPr sz="1150" spc="-5" dirty="0">
                <a:latin typeface="Arial"/>
                <a:cs typeface="Arial"/>
              </a:rPr>
              <a:t>R</a:t>
            </a:r>
            <a:r>
              <a:rPr sz="1150" dirty="0">
                <a:latin typeface="Arial"/>
                <a:cs typeface="Arial"/>
              </a:rPr>
              <a:t>ESP</a:t>
            </a:r>
            <a:r>
              <a:rPr sz="1150" spc="5" dirty="0">
                <a:latin typeface="Arial"/>
                <a:cs typeface="Arial"/>
              </a:rPr>
              <a:t>O</a:t>
            </a:r>
            <a:r>
              <a:rPr sz="1150" spc="-5" dirty="0">
                <a:latin typeface="Arial"/>
                <a:cs typeface="Arial"/>
              </a:rPr>
              <a:t>N</a:t>
            </a:r>
            <a:r>
              <a:rPr sz="1150" dirty="0">
                <a:latin typeface="Arial"/>
                <a:cs typeface="Arial"/>
              </a:rPr>
              <a:t>SI</a:t>
            </a:r>
            <a:r>
              <a:rPr sz="1150" spc="60" dirty="0">
                <a:latin typeface="Arial"/>
                <a:cs typeface="Arial"/>
              </a:rPr>
              <a:t>B</a:t>
            </a:r>
            <a:r>
              <a:rPr sz="1150" spc="65" dirty="0">
                <a:latin typeface="Arial"/>
                <a:cs typeface="Arial"/>
              </a:rPr>
              <a:t>L</a:t>
            </a:r>
            <a:r>
              <a:rPr sz="1150" dirty="0">
                <a:latin typeface="Arial"/>
                <a:cs typeface="Arial"/>
              </a:rPr>
              <a:t>E  </a:t>
            </a:r>
            <a:r>
              <a:rPr sz="1150" spc="5" dirty="0">
                <a:latin typeface="Arial"/>
                <a:cs typeface="Arial"/>
              </a:rPr>
              <a:t>PHYSICIAN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98835" y="1020253"/>
            <a:ext cx="980440" cy="328295"/>
          </a:xfrm>
          <a:custGeom>
            <a:avLst/>
            <a:gdLst/>
            <a:ahLst/>
            <a:cxnLst/>
            <a:rect l="l" t="t" r="r" b="b"/>
            <a:pathLst>
              <a:path w="980439" h="328294">
                <a:moveTo>
                  <a:pt x="489432" y="0"/>
                </a:moveTo>
                <a:lnTo>
                  <a:pt x="423110" y="1492"/>
                </a:lnTo>
                <a:lnTo>
                  <a:pt x="359472" y="5844"/>
                </a:lnTo>
                <a:lnTo>
                  <a:pt x="299105" y="12864"/>
                </a:lnTo>
                <a:lnTo>
                  <a:pt x="242598" y="22362"/>
                </a:lnTo>
                <a:lnTo>
                  <a:pt x="190538" y="34147"/>
                </a:lnTo>
                <a:lnTo>
                  <a:pt x="143513" y="48028"/>
                </a:lnTo>
                <a:lnTo>
                  <a:pt x="102110" y="63815"/>
                </a:lnTo>
                <a:lnTo>
                  <a:pt x="66917" y="81318"/>
                </a:lnTo>
                <a:lnTo>
                  <a:pt x="17513" y="120706"/>
                </a:lnTo>
                <a:lnTo>
                  <a:pt x="0" y="164669"/>
                </a:lnTo>
                <a:lnTo>
                  <a:pt x="4476" y="186776"/>
                </a:lnTo>
                <a:lnTo>
                  <a:pt x="38522" y="228111"/>
                </a:lnTo>
                <a:lnTo>
                  <a:pt x="102110" y="264300"/>
                </a:lnTo>
                <a:lnTo>
                  <a:pt x="143513" y="279975"/>
                </a:lnTo>
                <a:lnTo>
                  <a:pt x="190538" y="293776"/>
                </a:lnTo>
                <a:lnTo>
                  <a:pt x="242598" y="305507"/>
                </a:lnTo>
                <a:lnTo>
                  <a:pt x="299105" y="314972"/>
                </a:lnTo>
                <a:lnTo>
                  <a:pt x="359472" y="321975"/>
                </a:lnTo>
                <a:lnTo>
                  <a:pt x="423110" y="326321"/>
                </a:lnTo>
                <a:lnTo>
                  <a:pt x="489432" y="327813"/>
                </a:lnTo>
                <a:lnTo>
                  <a:pt x="556105" y="326321"/>
                </a:lnTo>
                <a:lnTo>
                  <a:pt x="620035" y="321975"/>
                </a:lnTo>
                <a:lnTo>
                  <a:pt x="680641" y="314972"/>
                </a:lnTo>
                <a:lnTo>
                  <a:pt x="737340" y="305507"/>
                </a:lnTo>
                <a:lnTo>
                  <a:pt x="789549" y="293776"/>
                </a:lnTo>
                <a:lnTo>
                  <a:pt x="836686" y="279975"/>
                </a:lnTo>
                <a:lnTo>
                  <a:pt x="878169" y="264300"/>
                </a:lnTo>
                <a:lnTo>
                  <a:pt x="913416" y="246947"/>
                </a:lnTo>
                <a:lnTo>
                  <a:pt x="962870" y="207989"/>
                </a:lnTo>
                <a:lnTo>
                  <a:pt x="980390" y="164669"/>
                </a:lnTo>
                <a:lnTo>
                  <a:pt x="975913" y="142211"/>
                </a:lnTo>
                <a:lnTo>
                  <a:pt x="941843" y="100345"/>
                </a:lnTo>
                <a:lnTo>
                  <a:pt x="878169" y="63815"/>
                </a:lnTo>
                <a:lnTo>
                  <a:pt x="836686" y="48028"/>
                </a:lnTo>
                <a:lnTo>
                  <a:pt x="789549" y="34147"/>
                </a:lnTo>
                <a:lnTo>
                  <a:pt x="737340" y="22362"/>
                </a:lnTo>
                <a:lnTo>
                  <a:pt x="680641" y="12864"/>
                </a:lnTo>
                <a:lnTo>
                  <a:pt x="620035" y="5844"/>
                </a:lnTo>
                <a:lnTo>
                  <a:pt x="556105" y="1492"/>
                </a:lnTo>
                <a:lnTo>
                  <a:pt x="489432" y="0"/>
                </a:lnTo>
                <a:close/>
              </a:path>
            </a:pathLst>
          </a:custGeom>
          <a:ln w="38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44832" y="1348074"/>
            <a:ext cx="643890" cy="317500"/>
          </a:xfrm>
          <a:custGeom>
            <a:avLst/>
            <a:gdLst/>
            <a:ahLst/>
            <a:cxnLst/>
            <a:rect l="l" t="t" r="r" b="b"/>
            <a:pathLst>
              <a:path w="643889" h="317500">
                <a:moveTo>
                  <a:pt x="0" y="317140"/>
                </a:moveTo>
                <a:lnTo>
                  <a:pt x="643428" y="0"/>
                </a:lnTo>
              </a:path>
            </a:pathLst>
          </a:custGeom>
          <a:ln w="38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13886" y="1074056"/>
            <a:ext cx="42481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P</a:t>
            </a:r>
            <a:r>
              <a:rPr sz="1150" spc="60" dirty="0">
                <a:latin typeface="Arial"/>
                <a:cs typeface="Arial"/>
              </a:rPr>
              <a:t>h</a:t>
            </a:r>
            <a:r>
              <a:rPr sz="1150" spc="-5" dirty="0">
                <a:latin typeface="Arial"/>
                <a:cs typeface="Arial"/>
              </a:rPr>
              <a:t>_</a:t>
            </a:r>
            <a:r>
              <a:rPr sz="1150" dirty="0">
                <a:latin typeface="Arial"/>
                <a:cs typeface="Arial"/>
              </a:rPr>
              <a:t>I</a:t>
            </a:r>
            <a:r>
              <a:rPr sz="1150" spc="60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3581" y="1771371"/>
            <a:ext cx="1231900" cy="379730"/>
          </a:xfrm>
          <a:custGeom>
            <a:avLst/>
            <a:gdLst/>
            <a:ahLst/>
            <a:cxnLst/>
            <a:rect l="l" t="t" r="r" b="b"/>
            <a:pathLst>
              <a:path w="1231900" h="379730">
                <a:moveTo>
                  <a:pt x="0" y="379522"/>
                </a:moveTo>
                <a:lnTo>
                  <a:pt x="1231541" y="379522"/>
                </a:lnTo>
                <a:lnTo>
                  <a:pt x="1231541" y="0"/>
                </a:lnTo>
                <a:lnTo>
                  <a:pt x="0" y="0"/>
                </a:lnTo>
                <a:lnTo>
                  <a:pt x="0" y="379522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6411" y="1818909"/>
            <a:ext cx="98996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VEH</a:t>
            </a:r>
            <a:r>
              <a:rPr sz="1750" spc="5" dirty="0">
                <a:latin typeface="Arial"/>
                <a:cs typeface="Arial"/>
              </a:rPr>
              <a:t>I</a:t>
            </a:r>
            <a:r>
              <a:rPr sz="1750" spc="-5" dirty="0">
                <a:latin typeface="Arial"/>
                <a:cs typeface="Arial"/>
              </a:rPr>
              <a:t>C</a:t>
            </a:r>
            <a:r>
              <a:rPr sz="1750" spc="45" dirty="0">
                <a:latin typeface="Arial"/>
                <a:cs typeface="Arial"/>
              </a:rPr>
              <a:t>LE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0542" y="3665955"/>
            <a:ext cx="1515110" cy="43180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10"/>
              </a:spcBef>
            </a:pPr>
            <a:r>
              <a:rPr sz="1750" spc="25" dirty="0">
                <a:latin typeface="Arial"/>
                <a:cs typeface="Arial"/>
              </a:rPr>
              <a:t>CAR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3346" y="3664912"/>
            <a:ext cx="1704339" cy="431800"/>
          </a:xfrm>
          <a:prstGeom prst="rect">
            <a:avLst/>
          </a:prstGeom>
          <a:ln w="3811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215"/>
              </a:spcBef>
            </a:pPr>
            <a:r>
              <a:rPr sz="1750" spc="15" dirty="0">
                <a:latin typeface="Arial"/>
                <a:cs typeface="Arial"/>
              </a:rPr>
              <a:t>TRUCK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56211" y="2581006"/>
            <a:ext cx="379730" cy="378460"/>
          </a:xfrm>
          <a:custGeom>
            <a:avLst/>
            <a:gdLst/>
            <a:ahLst/>
            <a:cxnLst/>
            <a:rect l="l" t="t" r="r" b="b"/>
            <a:pathLst>
              <a:path w="379729" h="378460">
                <a:moveTo>
                  <a:pt x="190560" y="0"/>
                </a:moveTo>
                <a:lnTo>
                  <a:pt x="139920" y="6803"/>
                </a:lnTo>
                <a:lnTo>
                  <a:pt x="94405" y="25972"/>
                </a:lnTo>
                <a:lnTo>
                  <a:pt x="55834" y="55643"/>
                </a:lnTo>
                <a:lnTo>
                  <a:pt x="26029" y="93953"/>
                </a:lnTo>
                <a:lnTo>
                  <a:pt x="6810" y="139038"/>
                </a:lnTo>
                <a:lnTo>
                  <a:pt x="0" y="189036"/>
                </a:lnTo>
                <a:lnTo>
                  <a:pt x="6810" y="239562"/>
                </a:lnTo>
                <a:lnTo>
                  <a:pt x="26029" y="284796"/>
                </a:lnTo>
                <a:lnTo>
                  <a:pt x="55834" y="323000"/>
                </a:lnTo>
                <a:lnTo>
                  <a:pt x="94405" y="352438"/>
                </a:lnTo>
                <a:lnTo>
                  <a:pt x="139920" y="371374"/>
                </a:lnTo>
                <a:lnTo>
                  <a:pt x="190560" y="378072"/>
                </a:lnTo>
                <a:lnTo>
                  <a:pt x="241087" y="371374"/>
                </a:lnTo>
                <a:lnTo>
                  <a:pt x="286320" y="352438"/>
                </a:lnTo>
                <a:lnTo>
                  <a:pt x="324524" y="323000"/>
                </a:lnTo>
                <a:lnTo>
                  <a:pt x="353962" y="284796"/>
                </a:lnTo>
                <a:lnTo>
                  <a:pt x="372898" y="239562"/>
                </a:lnTo>
                <a:lnTo>
                  <a:pt x="379596" y="189036"/>
                </a:lnTo>
                <a:lnTo>
                  <a:pt x="372898" y="139038"/>
                </a:lnTo>
                <a:lnTo>
                  <a:pt x="353962" y="93953"/>
                </a:lnTo>
                <a:lnTo>
                  <a:pt x="324524" y="55643"/>
                </a:lnTo>
                <a:lnTo>
                  <a:pt x="286320" y="25972"/>
                </a:lnTo>
                <a:lnTo>
                  <a:pt x="241087" y="6803"/>
                </a:lnTo>
                <a:lnTo>
                  <a:pt x="190560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5429" y="214957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429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2973" y="2907247"/>
            <a:ext cx="1137285" cy="758190"/>
          </a:xfrm>
          <a:custGeom>
            <a:avLst/>
            <a:gdLst/>
            <a:ahLst/>
            <a:cxnLst/>
            <a:rect l="l" t="t" r="r" b="b"/>
            <a:pathLst>
              <a:path w="1137285" h="758189">
                <a:moveTo>
                  <a:pt x="1137265" y="0"/>
                </a:moveTo>
                <a:lnTo>
                  <a:pt x="0" y="757669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3305" y="2896576"/>
            <a:ext cx="1073785" cy="768350"/>
          </a:xfrm>
          <a:custGeom>
            <a:avLst/>
            <a:gdLst/>
            <a:ahLst/>
            <a:cxnLst/>
            <a:rect l="l" t="t" r="r" b="b"/>
            <a:pathLst>
              <a:path w="1073785" h="768350">
                <a:moveTo>
                  <a:pt x="0" y="0"/>
                </a:moveTo>
                <a:lnTo>
                  <a:pt x="1073237" y="768340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3309" y="3096284"/>
            <a:ext cx="207645" cy="203835"/>
          </a:xfrm>
          <a:custGeom>
            <a:avLst/>
            <a:gdLst/>
            <a:ahLst/>
            <a:cxnLst/>
            <a:rect l="l" t="t" r="r" b="b"/>
            <a:pathLst>
              <a:path w="207645" h="203835">
                <a:moveTo>
                  <a:pt x="18293" y="0"/>
                </a:moveTo>
                <a:lnTo>
                  <a:pt x="6717" y="58716"/>
                </a:lnTo>
                <a:lnTo>
                  <a:pt x="0" y="113002"/>
                </a:lnTo>
                <a:lnTo>
                  <a:pt x="2429" y="158427"/>
                </a:lnTo>
                <a:lnTo>
                  <a:pt x="18293" y="190560"/>
                </a:lnTo>
                <a:lnTo>
                  <a:pt x="56191" y="203423"/>
                </a:lnTo>
                <a:lnTo>
                  <a:pt x="112240" y="201994"/>
                </a:lnTo>
                <a:lnTo>
                  <a:pt x="168574" y="194848"/>
                </a:lnTo>
                <a:lnTo>
                  <a:pt x="207329" y="190560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8693" y="3087137"/>
            <a:ext cx="208279" cy="207010"/>
          </a:xfrm>
          <a:custGeom>
            <a:avLst/>
            <a:gdLst/>
            <a:ahLst/>
            <a:cxnLst/>
            <a:rect l="l" t="t" r="r" b="b"/>
            <a:pathLst>
              <a:path w="208279" h="207010">
                <a:moveTo>
                  <a:pt x="190560" y="0"/>
                </a:moveTo>
                <a:lnTo>
                  <a:pt x="201279" y="57835"/>
                </a:lnTo>
                <a:lnTo>
                  <a:pt x="207711" y="111668"/>
                </a:lnTo>
                <a:lnTo>
                  <a:pt x="205567" y="156926"/>
                </a:lnTo>
                <a:lnTo>
                  <a:pt x="190560" y="189036"/>
                </a:lnTo>
                <a:lnTo>
                  <a:pt x="158427" y="204685"/>
                </a:lnTo>
                <a:lnTo>
                  <a:pt x="113002" y="206758"/>
                </a:lnTo>
                <a:lnTo>
                  <a:pt x="58716" y="199969"/>
                </a:lnTo>
                <a:lnTo>
                  <a:pt x="0" y="189036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7623" y="3001765"/>
            <a:ext cx="1137285" cy="379730"/>
          </a:xfrm>
          <a:custGeom>
            <a:avLst/>
            <a:gdLst/>
            <a:ahLst/>
            <a:cxnLst/>
            <a:rect l="l" t="t" r="r" b="b"/>
            <a:pathLst>
              <a:path w="1137285" h="379729">
                <a:moveTo>
                  <a:pt x="568632" y="0"/>
                </a:moveTo>
                <a:lnTo>
                  <a:pt x="502318" y="1282"/>
                </a:lnTo>
                <a:lnTo>
                  <a:pt x="438251" y="5031"/>
                </a:lnTo>
                <a:lnTo>
                  <a:pt x="376857" y="11100"/>
                </a:lnTo>
                <a:lnTo>
                  <a:pt x="318564" y="19342"/>
                </a:lnTo>
                <a:lnTo>
                  <a:pt x="263797" y="29611"/>
                </a:lnTo>
                <a:lnTo>
                  <a:pt x="212983" y="41761"/>
                </a:lnTo>
                <a:lnTo>
                  <a:pt x="166550" y="55643"/>
                </a:lnTo>
                <a:lnTo>
                  <a:pt x="124923" y="71113"/>
                </a:lnTo>
                <a:lnTo>
                  <a:pt x="88530" y="88022"/>
                </a:lnTo>
                <a:lnTo>
                  <a:pt x="33150" y="125574"/>
                </a:lnTo>
                <a:lnTo>
                  <a:pt x="3825" y="167126"/>
                </a:lnTo>
                <a:lnTo>
                  <a:pt x="0" y="189036"/>
                </a:lnTo>
                <a:lnTo>
                  <a:pt x="3825" y="211249"/>
                </a:lnTo>
                <a:lnTo>
                  <a:pt x="33150" y="253282"/>
                </a:lnTo>
                <a:lnTo>
                  <a:pt x="88530" y="291169"/>
                </a:lnTo>
                <a:lnTo>
                  <a:pt x="124923" y="308199"/>
                </a:lnTo>
                <a:lnTo>
                  <a:pt x="166550" y="323762"/>
                </a:lnTo>
                <a:lnTo>
                  <a:pt x="212983" y="337715"/>
                </a:lnTo>
                <a:lnTo>
                  <a:pt x="263797" y="349915"/>
                </a:lnTo>
                <a:lnTo>
                  <a:pt x="318564" y="360218"/>
                </a:lnTo>
                <a:lnTo>
                  <a:pt x="376857" y="368481"/>
                </a:lnTo>
                <a:lnTo>
                  <a:pt x="438251" y="374561"/>
                </a:lnTo>
                <a:lnTo>
                  <a:pt x="502318" y="378314"/>
                </a:lnTo>
                <a:lnTo>
                  <a:pt x="568632" y="379596"/>
                </a:lnTo>
                <a:lnTo>
                  <a:pt x="634946" y="378314"/>
                </a:lnTo>
                <a:lnTo>
                  <a:pt x="699014" y="374561"/>
                </a:lnTo>
                <a:lnTo>
                  <a:pt x="760408" y="368481"/>
                </a:lnTo>
                <a:lnTo>
                  <a:pt x="818701" y="360218"/>
                </a:lnTo>
                <a:lnTo>
                  <a:pt x="873468" y="349915"/>
                </a:lnTo>
                <a:lnTo>
                  <a:pt x="924282" y="337715"/>
                </a:lnTo>
                <a:lnTo>
                  <a:pt x="970715" y="323762"/>
                </a:lnTo>
                <a:lnTo>
                  <a:pt x="1012342" y="308199"/>
                </a:lnTo>
                <a:lnTo>
                  <a:pt x="1048735" y="291169"/>
                </a:lnTo>
                <a:lnTo>
                  <a:pt x="1104115" y="253282"/>
                </a:lnTo>
                <a:lnTo>
                  <a:pt x="1133440" y="211249"/>
                </a:lnTo>
                <a:lnTo>
                  <a:pt x="1137265" y="189036"/>
                </a:lnTo>
                <a:lnTo>
                  <a:pt x="1133440" y="167126"/>
                </a:lnTo>
                <a:lnTo>
                  <a:pt x="1104115" y="125574"/>
                </a:lnTo>
                <a:lnTo>
                  <a:pt x="1048735" y="88022"/>
                </a:lnTo>
                <a:lnTo>
                  <a:pt x="1012342" y="71113"/>
                </a:lnTo>
                <a:lnTo>
                  <a:pt x="970715" y="55643"/>
                </a:lnTo>
                <a:lnTo>
                  <a:pt x="924282" y="41761"/>
                </a:lnTo>
                <a:lnTo>
                  <a:pt x="873468" y="29611"/>
                </a:lnTo>
                <a:lnTo>
                  <a:pt x="818701" y="19342"/>
                </a:lnTo>
                <a:lnTo>
                  <a:pt x="760408" y="11100"/>
                </a:lnTo>
                <a:lnTo>
                  <a:pt x="699014" y="5031"/>
                </a:lnTo>
                <a:lnTo>
                  <a:pt x="634946" y="1282"/>
                </a:lnTo>
                <a:lnTo>
                  <a:pt x="568632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3049" y="4443936"/>
            <a:ext cx="1136015" cy="378460"/>
          </a:xfrm>
          <a:custGeom>
            <a:avLst/>
            <a:gdLst/>
            <a:ahLst/>
            <a:cxnLst/>
            <a:rect l="l" t="t" r="r" b="b"/>
            <a:pathLst>
              <a:path w="1136014" h="378460">
                <a:moveTo>
                  <a:pt x="568632" y="0"/>
                </a:moveTo>
                <a:lnTo>
                  <a:pt x="502318" y="1282"/>
                </a:lnTo>
                <a:lnTo>
                  <a:pt x="438251" y="5031"/>
                </a:lnTo>
                <a:lnTo>
                  <a:pt x="376857" y="11100"/>
                </a:lnTo>
                <a:lnTo>
                  <a:pt x="318564" y="19342"/>
                </a:lnTo>
                <a:lnTo>
                  <a:pt x="263797" y="29611"/>
                </a:lnTo>
                <a:lnTo>
                  <a:pt x="212983" y="41761"/>
                </a:lnTo>
                <a:lnTo>
                  <a:pt x="166550" y="55643"/>
                </a:lnTo>
                <a:lnTo>
                  <a:pt x="124923" y="71113"/>
                </a:lnTo>
                <a:lnTo>
                  <a:pt x="88530" y="88022"/>
                </a:lnTo>
                <a:lnTo>
                  <a:pt x="33150" y="125574"/>
                </a:lnTo>
                <a:lnTo>
                  <a:pt x="3825" y="167126"/>
                </a:lnTo>
                <a:lnTo>
                  <a:pt x="0" y="189036"/>
                </a:lnTo>
                <a:lnTo>
                  <a:pt x="3825" y="211227"/>
                </a:lnTo>
                <a:lnTo>
                  <a:pt x="33150" y="253102"/>
                </a:lnTo>
                <a:lnTo>
                  <a:pt x="88530" y="290724"/>
                </a:lnTo>
                <a:lnTo>
                  <a:pt x="124923" y="307599"/>
                </a:lnTo>
                <a:lnTo>
                  <a:pt x="166550" y="323000"/>
                </a:lnTo>
                <a:lnTo>
                  <a:pt x="212983" y="336791"/>
                </a:lnTo>
                <a:lnTo>
                  <a:pt x="263797" y="348835"/>
                </a:lnTo>
                <a:lnTo>
                  <a:pt x="318564" y="358996"/>
                </a:lnTo>
                <a:lnTo>
                  <a:pt x="376857" y="367137"/>
                </a:lnTo>
                <a:lnTo>
                  <a:pt x="438251" y="373121"/>
                </a:lnTo>
                <a:lnTo>
                  <a:pt x="502318" y="376811"/>
                </a:lnTo>
                <a:lnTo>
                  <a:pt x="568632" y="378072"/>
                </a:lnTo>
                <a:lnTo>
                  <a:pt x="639634" y="376612"/>
                </a:lnTo>
                <a:lnTo>
                  <a:pt x="708043" y="372346"/>
                </a:lnTo>
                <a:lnTo>
                  <a:pt x="773320" y="365444"/>
                </a:lnTo>
                <a:lnTo>
                  <a:pt x="834930" y="356078"/>
                </a:lnTo>
                <a:lnTo>
                  <a:pt x="892334" y="344418"/>
                </a:lnTo>
                <a:lnTo>
                  <a:pt x="944996" y="330634"/>
                </a:lnTo>
                <a:lnTo>
                  <a:pt x="992380" y="314898"/>
                </a:lnTo>
                <a:lnTo>
                  <a:pt x="1033947" y="297380"/>
                </a:lnTo>
                <a:lnTo>
                  <a:pt x="1069160" y="278251"/>
                </a:lnTo>
                <a:lnTo>
                  <a:pt x="1118380" y="235842"/>
                </a:lnTo>
                <a:lnTo>
                  <a:pt x="1135741" y="189036"/>
                </a:lnTo>
                <a:lnTo>
                  <a:pt x="1131311" y="165468"/>
                </a:lnTo>
                <a:lnTo>
                  <a:pt x="1097484" y="121015"/>
                </a:lnTo>
                <a:lnTo>
                  <a:pt x="1033947" y="81357"/>
                </a:lnTo>
                <a:lnTo>
                  <a:pt x="992380" y="63785"/>
                </a:lnTo>
                <a:lnTo>
                  <a:pt x="944996" y="47961"/>
                </a:lnTo>
                <a:lnTo>
                  <a:pt x="892334" y="34070"/>
                </a:lnTo>
                <a:lnTo>
                  <a:pt x="834930" y="22293"/>
                </a:lnTo>
                <a:lnTo>
                  <a:pt x="773320" y="12814"/>
                </a:lnTo>
                <a:lnTo>
                  <a:pt x="708043" y="5817"/>
                </a:lnTo>
                <a:lnTo>
                  <a:pt x="639634" y="1484"/>
                </a:lnTo>
                <a:lnTo>
                  <a:pt x="568632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1737" y="3381365"/>
            <a:ext cx="473075" cy="283845"/>
          </a:xfrm>
          <a:custGeom>
            <a:avLst/>
            <a:gdLst/>
            <a:ahLst/>
            <a:cxnLst/>
            <a:rect l="l" t="t" r="r" b="b"/>
            <a:pathLst>
              <a:path w="473075" h="283845">
                <a:moveTo>
                  <a:pt x="0" y="0"/>
                </a:moveTo>
                <a:lnTo>
                  <a:pt x="472590" y="28355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4914" y="4096353"/>
            <a:ext cx="379730" cy="347980"/>
          </a:xfrm>
          <a:custGeom>
            <a:avLst/>
            <a:gdLst/>
            <a:ahLst/>
            <a:cxnLst/>
            <a:rect l="l" t="t" r="r" b="b"/>
            <a:pathLst>
              <a:path w="379730" h="347979">
                <a:moveTo>
                  <a:pt x="379596" y="0"/>
                </a:moveTo>
                <a:lnTo>
                  <a:pt x="0" y="347582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70776" y="3078567"/>
            <a:ext cx="9753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7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70" dirty="0">
                <a:latin typeface="Arial"/>
                <a:cs typeface="Arial"/>
              </a:rPr>
              <a:t>oo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574" y="4505486"/>
            <a:ext cx="5525770" cy="454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ct val="100000"/>
              </a:lnSpc>
            </a:pPr>
            <a:r>
              <a:rPr sz="1400" spc="45" dirty="0">
                <a:latin typeface="Arial"/>
                <a:cs typeface="Arial"/>
              </a:rPr>
              <a:t>Pessengers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R="475615"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2-b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Figure2b  shows 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supertype  and  </a:t>
            </a:r>
            <a:r>
              <a:rPr sz="1200" dirty="0">
                <a:latin typeface="Times New Roman"/>
                <a:cs typeface="Times New Roman"/>
              </a:rPr>
              <a:t>subtype  </a:t>
            </a:r>
            <a:r>
              <a:rPr sz="1200" spc="-5" dirty="0">
                <a:latin typeface="Times New Roman"/>
                <a:cs typeface="Times New Roman"/>
              </a:rPr>
              <a:t>relationship  </a:t>
            </a:r>
            <a:r>
              <a:rPr sz="1200" dirty="0">
                <a:latin typeface="Times New Roman"/>
                <a:cs typeface="Times New Roman"/>
              </a:rPr>
              <a:t>among  </a:t>
            </a:r>
            <a:r>
              <a:rPr sz="1200" spc="-5" dirty="0">
                <a:latin typeface="Times New Roman"/>
                <a:cs typeface="Times New Roman"/>
              </a:rPr>
              <a:t>different  type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vehicles. Here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see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Vehicle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two subtypes,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Truck and  Car, As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normal </a:t>
            </a:r>
            <a:r>
              <a:rPr sz="1200" dirty="0">
                <a:latin typeface="Times New Roman"/>
                <a:cs typeface="Times New Roman"/>
              </a:rPr>
              <a:t>to have a number of </a:t>
            </a:r>
            <a:r>
              <a:rPr sz="1200" spc="-5" dirty="0">
                <a:latin typeface="Times New Roman"/>
                <a:cs typeface="Times New Roman"/>
              </a:rPr>
              <a:t>other vehicles </a:t>
            </a:r>
            <a:r>
              <a:rPr sz="1200" dirty="0">
                <a:latin typeface="Times New Roman"/>
                <a:cs typeface="Times New Roman"/>
              </a:rPr>
              <a:t>in the company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type  but </a:t>
            </a:r>
            <a:r>
              <a:rPr sz="1200" spc="-5" dirty="0">
                <a:latin typeface="Times New Roman"/>
                <a:cs typeface="Times New Roman"/>
              </a:rPr>
              <a:t>when we have noted </a:t>
            </a:r>
            <a:r>
              <a:rPr sz="1200" dirty="0">
                <a:latin typeface="Times New Roman"/>
                <a:cs typeface="Times New Roman"/>
              </a:rPr>
              <a:t>just a </a:t>
            </a:r>
            <a:r>
              <a:rPr sz="1200" spc="-5" dirty="0">
                <a:latin typeface="Times New Roman"/>
                <a:cs typeface="Times New Roman"/>
              </a:rPr>
              <a:t>limited 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vehicles then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means that we are </a:t>
            </a:r>
            <a:r>
              <a:rPr sz="1200" dirty="0">
                <a:latin typeface="Times New Roman"/>
                <a:cs typeface="Times New Roman"/>
              </a:rPr>
              <a:t>not  </a:t>
            </a:r>
            <a:r>
              <a:rPr sz="1200" spc="-5" dirty="0">
                <a:latin typeface="Times New Roman"/>
                <a:cs typeface="Times New Roman"/>
              </a:rPr>
              <a:t>interested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storing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for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vehicles as separate entities. </a:t>
            </a:r>
            <a:r>
              <a:rPr sz="1200" spc="5" dirty="0">
                <a:latin typeface="Times New Roman"/>
                <a:cs typeface="Times New Roman"/>
              </a:rPr>
              <a:t>They may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vehicle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-5" dirty="0">
                <a:latin typeface="Times New Roman"/>
                <a:cs typeface="Times New Roman"/>
              </a:rPr>
              <a:t>itself and distinct vehicle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subtypes  car and </a:t>
            </a:r>
            <a:r>
              <a:rPr sz="1200" dirty="0">
                <a:latin typeface="Times New Roman"/>
                <a:cs typeface="Times New Roman"/>
              </a:rPr>
              <a:t>truck of 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Vehicle.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This is a scenario </a:t>
            </a:r>
            <a:r>
              <a:rPr sz="1200" spc="-5" dirty="0">
                <a:latin typeface="Times New Roman"/>
                <a:cs typeface="Times New Roman"/>
              </a:rPr>
              <a:t>where we </a:t>
            </a:r>
            <a:r>
              <a:rPr sz="1200" dirty="0">
                <a:latin typeface="Times New Roman"/>
                <a:cs typeface="Times New Roman"/>
              </a:rPr>
              <a:t>have the </a:t>
            </a:r>
            <a:r>
              <a:rPr sz="1200" spc="-5" dirty="0">
                <a:latin typeface="Times New Roman"/>
                <a:cs typeface="Times New Roman"/>
              </a:rPr>
              <a:t>freedom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store several entities and neglect </a:t>
            </a:r>
            <a:r>
              <a:rPr sz="1200" dirty="0">
                <a:latin typeface="Times New Roman"/>
                <a:cs typeface="Times New Roman"/>
              </a:rPr>
              <a:t>others, 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called as partial completeness constraint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rule.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discussion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Total Completeness and Partial completeness let </a:t>
            </a:r>
            <a:r>
              <a:rPr sz="1200" dirty="0">
                <a:latin typeface="Times New Roman"/>
                <a:cs typeface="Times New Roman"/>
              </a:rPr>
              <a:t>us move to  the next </a:t>
            </a:r>
            <a:r>
              <a:rPr sz="1200" spc="-5" dirty="0">
                <a:latin typeface="Times New Roman"/>
                <a:cs typeface="Times New Roman"/>
              </a:rPr>
              <a:t>constraint that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disjointness and check </a:t>
            </a:r>
            <a:r>
              <a:rPr sz="1200" dirty="0">
                <a:latin typeface="Times New Roman"/>
                <a:cs typeface="Times New Roman"/>
              </a:rPr>
              <a:t>for its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examples.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Again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2-a. </a:t>
            </a:r>
            <a:r>
              <a:rPr sz="1200" spc="-5" dirty="0">
                <a:latin typeface="Times New Roman"/>
                <a:cs typeface="Times New Roman"/>
              </a:rPr>
              <a:t>we 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environment where patient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 has two  subtypes </a:t>
            </a:r>
            <a:r>
              <a:rPr sz="1200" dirty="0">
                <a:latin typeface="Times New Roman"/>
                <a:cs typeface="Times New Roman"/>
              </a:rPr>
              <a:t>indoor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outdoor </a:t>
            </a:r>
            <a:r>
              <a:rPr sz="1200" spc="-5" dirty="0">
                <a:latin typeface="Times New Roman"/>
                <a:cs typeface="Times New Roman"/>
              </a:rPr>
              <a:t>patient. </a:t>
            </a:r>
            <a:r>
              <a:rPr sz="1200" dirty="0">
                <a:latin typeface="Times New Roman"/>
                <a:cs typeface="Times New Roman"/>
              </a:rPr>
              <a:t>To represent </a:t>
            </a:r>
            <a:r>
              <a:rPr sz="1200" spc="-5" dirty="0">
                <a:latin typeface="Times New Roman"/>
                <a:cs typeface="Times New Roman"/>
              </a:rPr>
              <a:t>disjointness we place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letter “D” </a:t>
            </a:r>
            <a:r>
              <a:rPr sz="1200" dirty="0">
                <a:latin typeface="Times New Roman"/>
                <a:cs typeface="Times New Roman"/>
              </a:rPr>
              <a:t>in  the </a:t>
            </a:r>
            <a:r>
              <a:rPr sz="1200" spc="-5" dirty="0">
                <a:latin typeface="Times New Roman"/>
                <a:cs typeface="Times New Roman"/>
              </a:rPr>
              <a:t>circle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splitting </a:t>
            </a:r>
            <a:r>
              <a:rPr sz="1200" dirty="0">
                <a:latin typeface="Times New Roman"/>
                <a:cs typeface="Times New Roman"/>
              </a:rPr>
              <a:t>the super entity type into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sub entity types. Suppose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hospital  has  placed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restriction  </a:t>
            </a:r>
            <a:r>
              <a:rPr sz="1200" dirty="0">
                <a:latin typeface="Times New Roman"/>
                <a:cs typeface="Times New Roman"/>
              </a:rPr>
              <a:t>on  the </a:t>
            </a:r>
            <a:r>
              <a:rPr sz="1200" spc="-5" dirty="0">
                <a:latin typeface="Times New Roman"/>
                <a:cs typeface="Times New Roman"/>
              </a:rPr>
              <a:t>patient  </a:t>
            </a:r>
            <a:r>
              <a:rPr sz="1200" dirty="0">
                <a:latin typeface="Times New Roman"/>
                <a:cs typeface="Times New Roman"/>
              </a:rPr>
              <a:t>to  be </a:t>
            </a:r>
            <a:r>
              <a:rPr sz="1200" spc="-5" dirty="0">
                <a:latin typeface="Times New Roman"/>
                <a:cs typeface="Times New Roman"/>
              </a:rPr>
              <a:t>either  </a:t>
            </a:r>
            <a:r>
              <a:rPr sz="1200" dirty="0">
                <a:latin typeface="Times New Roman"/>
                <a:cs typeface="Times New Roman"/>
              </a:rPr>
              <a:t>a n </a:t>
            </a:r>
            <a:r>
              <a:rPr sz="1200" spc="-5" dirty="0">
                <a:latin typeface="Times New Roman"/>
                <a:cs typeface="Times New Roman"/>
              </a:rPr>
              <a:t>indoor  patient   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03793" y="1021413"/>
            <a:ext cx="1137920" cy="379730"/>
          </a:xfrm>
          <a:custGeom>
            <a:avLst/>
            <a:gdLst/>
            <a:ahLst/>
            <a:cxnLst/>
            <a:rect l="l" t="t" r="r" b="b"/>
            <a:pathLst>
              <a:path w="1137920" h="379730">
                <a:moveTo>
                  <a:pt x="568654" y="0"/>
                </a:moveTo>
                <a:lnTo>
                  <a:pt x="502337" y="1282"/>
                </a:lnTo>
                <a:lnTo>
                  <a:pt x="438267" y="5035"/>
                </a:lnTo>
                <a:lnTo>
                  <a:pt x="376871" y="11115"/>
                </a:lnTo>
                <a:lnTo>
                  <a:pt x="318575" y="19379"/>
                </a:lnTo>
                <a:lnTo>
                  <a:pt x="263806" y="29682"/>
                </a:lnTo>
                <a:lnTo>
                  <a:pt x="212991" y="41882"/>
                </a:lnTo>
                <a:lnTo>
                  <a:pt x="166556" y="55836"/>
                </a:lnTo>
                <a:lnTo>
                  <a:pt x="124927" y="71400"/>
                </a:lnTo>
                <a:lnTo>
                  <a:pt x="88533" y="88430"/>
                </a:lnTo>
                <a:lnTo>
                  <a:pt x="33152" y="126318"/>
                </a:lnTo>
                <a:lnTo>
                  <a:pt x="3825" y="168353"/>
                </a:lnTo>
                <a:lnTo>
                  <a:pt x="0" y="190567"/>
                </a:lnTo>
                <a:lnTo>
                  <a:pt x="3825" y="212478"/>
                </a:lnTo>
                <a:lnTo>
                  <a:pt x="33152" y="254031"/>
                </a:lnTo>
                <a:lnTo>
                  <a:pt x="88533" y="291585"/>
                </a:lnTo>
                <a:lnTo>
                  <a:pt x="124927" y="308495"/>
                </a:lnTo>
                <a:lnTo>
                  <a:pt x="166556" y="323965"/>
                </a:lnTo>
                <a:lnTo>
                  <a:pt x="212991" y="337848"/>
                </a:lnTo>
                <a:lnTo>
                  <a:pt x="263806" y="349997"/>
                </a:lnTo>
                <a:lnTo>
                  <a:pt x="318575" y="360267"/>
                </a:lnTo>
                <a:lnTo>
                  <a:pt x="376871" y="368510"/>
                </a:lnTo>
                <a:lnTo>
                  <a:pt x="438267" y="374579"/>
                </a:lnTo>
                <a:lnTo>
                  <a:pt x="502337" y="378328"/>
                </a:lnTo>
                <a:lnTo>
                  <a:pt x="568654" y="379610"/>
                </a:lnTo>
                <a:lnTo>
                  <a:pt x="634970" y="378328"/>
                </a:lnTo>
                <a:lnTo>
                  <a:pt x="699040" y="374579"/>
                </a:lnTo>
                <a:lnTo>
                  <a:pt x="760436" y="368510"/>
                </a:lnTo>
                <a:lnTo>
                  <a:pt x="818732" y="360267"/>
                </a:lnTo>
                <a:lnTo>
                  <a:pt x="873501" y="349997"/>
                </a:lnTo>
                <a:lnTo>
                  <a:pt x="924316" y="337848"/>
                </a:lnTo>
                <a:lnTo>
                  <a:pt x="970751" y="323965"/>
                </a:lnTo>
                <a:lnTo>
                  <a:pt x="1012380" y="308495"/>
                </a:lnTo>
                <a:lnTo>
                  <a:pt x="1048774" y="291585"/>
                </a:lnTo>
                <a:lnTo>
                  <a:pt x="1104156" y="254031"/>
                </a:lnTo>
                <a:lnTo>
                  <a:pt x="1133482" y="212478"/>
                </a:lnTo>
                <a:lnTo>
                  <a:pt x="1137308" y="190567"/>
                </a:lnTo>
                <a:lnTo>
                  <a:pt x="1133482" y="168353"/>
                </a:lnTo>
                <a:lnTo>
                  <a:pt x="1104156" y="126318"/>
                </a:lnTo>
                <a:lnTo>
                  <a:pt x="1048774" y="88430"/>
                </a:lnTo>
                <a:lnTo>
                  <a:pt x="1012380" y="71400"/>
                </a:lnTo>
                <a:lnTo>
                  <a:pt x="970751" y="55836"/>
                </a:lnTo>
                <a:lnTo>
                  <a:pt x="924316" y="41882"/>
                </a:lnTo>
                <a:lnTo>
                  <a:pt x="873501" y="29682"/>
                </a:lnTo>
                <a:lnTo>
                  <a:pt x="818732" y="19379"/>
                </a:lnTo>
                <a:lnTo>
                  <a:pt x="760436" y="11115"/>
                </a:lnTo>
                <a:lnTo>
                  <a:pt x="699040" y="5035"/>
                </a:lnTo>
                <a:lnTo>
                  <a:pt x="634970" y="1282"/>
                </a:lnTo>
                <a:lnTo>
                  <a:pt x="568654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3861" y="1021413"/>
            <a:ext cx="1136015" cy="379730"/>
          </a:xfrm>
          <a:custGeom>
            <a:avLst/>
            <a:gdLst/>
            <a:ahLst/>
            <a:cxnLst/>
            <a:rect l="l" t="t" r="r" b="b"/>
            <a:pathLst>
              <a:path w="1136014" h="379730">
                <a:moveTo>
                  <a:pt x="568654" y="0"/>
                </a:moveTo>
                <a:lnTo>
                  <a:pt x="502337" y="1282"/>
                </a:lnTo>
                <a:lnTo>
                  <a:pt x="438267" y="5035"/>
                </a:lnTo>
                <a:lnTo>
                  <a:pt x="376871" y="11115"/>
                </a:lnTo>
                <a:lnTo>
                  <a:pt x="318575" y="19379"/>
                </a:lnTo>
                <a:lnTo>
                  <a:pt x="263806" y="29682"/>
                </a:lnTo>
                <a:lnTo>
                  <a:pt x="212991" y="41882"/>
                </a:lnTo>
                <a:lnTo>
                  <a:pt x="166556" y="55836"/>
                </a:lnTo>
                <a:lnTo>
                  <a:pt x="124927" y="71400"/>
                </a:lnTo>
                <a:lnTo>
                  <a:pt x="88533" y="88430"/>
                </a:lnTo>
                <a:lnTo>
                  <a:pt x="33152" y="126318"/>
                </a:lnTo>
                <a:lnTo>
                  <a:pt x="3825" y="168353"/>
                </a:lnTo>
                <a:lnTo>
                  <a:pt x="0" y="190567"/>
                </a:lnTo>
                <a:lnTo>
                  <a:pt x="3825" y="212478"/>
                </a:lnTo>
                <a:lnTo>
                  <a:pt x="33152" y="254031"/>
                </a:lnTo>
                <a:lnTo>
                  <a:pt x="88533" y="291585"/>
                </a:lnTo>
                <a:lnTo>
                  <a:pt x="124927" y="308495"/>
                </a:lnTo>
                <a:lnTo>
                  <a:pt x="166556" y="323965"/>
                </a:lnTo>
                <a:lnTo>
                  <a:pt x="212991" y="337848"/>
                </a:lnTo>
                <a:lnTo>
                  <a:pt x="263806" y="349997"/>
                </a:lnTo>
                <a:lnTo>
                  <a:pt x="318575" y="360267"/>
                </a:lnTo>
                <a:lnTo>
                  <a:pt x="376871" y="368510"/>
                </a:lnTo>
                <a:lnTo>
                  <a:pt x="438267" y="374579"/>
                </a:lnTo>
                <a:lnTo>
                  <a:pt x="502337" y="378328"/>
                </a:lnTo>
                <a:lnTo>
                  <a:pt x="568654" y="379610"/>
                </a:lnTo>
                <a:lnTo>
                  <a:pt x="639658" y="378125"/>
                </a:lnTo>
                <a:lnTo>
                  <a:pt x="708069" y="373793"/>
                </a:lnTo>
                <a:lnTo>
                  <a:pt x="773349" y="366795"/>
                </a:lnTo>
                <a:lnTo>
                  <a:pt x="834961" y="357316"/>
                </a:lnTo>
                <a:lnTo>
                  <a:pt x="892367" y="345539"/>
                </a:lnTo>
                <a:lnTo>
                  <a:pt x="945032" y="331647"/>
                </a:lnTo>
                <a:lnTo>
                  <a:pt x="992417" y="315823"/>
                </a:lnTo>
                <a:lnTo>
                  <a:pt x="1033985" y="298250"/>
                </a:lnTo>
                <a:lnTo>
                  <a:pt x="1069200" y="279111"/>
                </a:lnTo>
                <a:lnTo>
                  <a:pt x="1118421" y="236871"/>
                </a:lnTo>
                <a:lnTo>
                  <a:pt x="1135783" y="190567"/>
                </a:lnTo>
                <a:lnTo>
                  <a:pt x="1131958" y="168353"/>
                </a:lnTo>
                <a:lnTo>
                  <a:pt x="1102646" y="126318"/>
                </a:lnTo>
                <a:lnTo>
                  <a:pt x="1047319" y="88430"/>
                </a:lnTo>
                <a:lnTo>
                  <a:pt x="1010975" y="71400"/>
                </a:lnTo>
                <a:lnTo>
                  <a:pt x="969418" y="55836"/>
                </a:lnTo>
                <a:lnTo>
                  <a:pt x="923076" y="41882"/>
                </a:lnTo>
                <a:lnTo>
                  <a:pt x="872381" y="29682"/>
                </a:lnTo>
                <a:lnTo>
                  <a:pt x="817763" y="19379"/>
                </a:lnTo>
                <a:lnTo>
                  <a:pt x="759651" y="11115"/>
                </a:lnTo>
                <a:lnTo>
                  <a:pt x="698475" y="5035"/>
                </a:lnTo>
                <a:lnTo>
                  <a:pt x="634666" y="1282"/>
                </a:lnTo>
                <a:lnTo>
                  <a:pt x="568654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2126" y="1590073"/>
            <a:ext cx="1137920" cy="379730"/>
          </a:xfrm>
          <a:custGeom>
            <a:avLst/>
            <a:gdLst/>
            <a:ahLst/>
            <a:cxnLst/>
            <a:rect l="l" t="t" r="r" b="b"/>
            <a:pathLst>
              <a:path w="1137920" h="379730">
                <a:moveTo>
                  <a:pt x="568654" y="0"/>
                </a:moveTo>
                <a:lnTo>
                  <a:pt x="502337" y="1282"/>
                </a:lnTo>
                <a:lnTo>
                  <a:pt x="438267" y="5035"/>
                </a:lnTo>
                <a:lnTo>
                  <a:pt x="376871" y="11115"/>
                </a:lnTo>
                <a:lnTo>
                  <a:pt x="318575" y="19379"/>
                </a:lnTo>
                <a:lnTo>
                  <a:pt x="263806" y="29682"/>
                </a:lnTo>
                <a:lnTo>
                  <a:pt x="212991" y="41882"/>
                </a:lnTo>
                <a:lnTo>
                  <a:pt x="166556" y="55836"/>
                </a:lnTo>
                <a:lnTo>
                  <a:pt x="124927" y="71400"/>
                </a:lnTo>
                <a:lnTo>
                  <a:pt x="88533" y="88430"/>
                </a:lnTo>
                <a:lnTo>
                  <a:pt x="33152" y="126318"/>
                </a:lnTo>
                <a:lnTo>
                  <a:pt x="3825" y="168353"/>
                </a:lnTo>
                <a:lnTo>
                  <a:pt x="0" y="190567"/>
                </a:lnTo>
                <a:lnTo>
                  <a:pt x="3825" y="212478"/>
                </a:lnTo>
                <a:lnTo>
                  <a:pt x="33152" y="254031"/>
                </a:lnTo>
                <a:lnTo>
                  <a:pt x="88533" y="291585"/>
                </a:lnTo>
                <a:lnTo>
                  <a:pt x="124927" y="308495"/>
                </a:lnTo>
                <a:lnTo>
                  <a:pt x="166556" y="323965"/>
                </a:lnTo>
                <a:lnTo>
                  <a:pt x="212991" y="337848"/>
                </a:lnTo>
                <a:lnTo>
                  <a:pt x="263806" y="349997"/>
                </a:lnTo>
                <a:lnTo>
                  <a:pt x="318575" y="360267"/>
                </a:lnTo>
                <a:lnTo>
                  <a:pt x="376871" y="368510"/>
                </a:lnTo>
                <a:lnTo>
                  <a:pt x="438267" y="374579"/>
                </a:lnTo>
                <a:lnTo>
                  <a:pt x="502337" y="378328"/>
                </a:lnTo>
                <a:lnTo>
                  <a:pt x="568654" y="379610"/>
                </a:lnTo>
                <a:lnTo>
                  <a:pt x="634970" y="378328"/>
                </a:lnTo>
                <a:lnTo>
                  <a:pt x="699040" y="374579"/>
                </a:lnTo>
                <a:lnTo>
                  <a:pt x="760436" y="368510"/>
                </a:lnTo>
                <a:lnTo>
                  <a:pt x="818732" y="360267"/>
                </a:lnTo>
                <a:lnTo>
                  <a:pt x="873501" y="349997"/>
                </a:lnTo>
                <a:lnTo>
                  <a:pt x="924316" y="337848"/>
                </a:lnTo>
                <a:lnTo>
                  <a:pt x="970751" y="323965"/>
                </a:lnTo>
                <a:lnTo>
                  <a:pt x="1012380" y="308495"/>
                </a:lnTo>
                <a:lnTo>
                  <a:pt x="1048774" y="291585"/>
                </a:lnTo>
                <a:lnTo>
                  <a:pt x="1104156" y="254031"/>
                </a:lnTo>
                <a:lnTo>
                  <a:pt x="1133482" y="212478"/>
                </a:lnTo>
                <a:lnTo>
                  <a:pt x="1137308" y="190567"/>
                </a:lnTo>
                <a:lnTo>
                  <a:pt x="1133482" y="168353"/>
                </a:lnTo>
                <a:lnTo>
                  <a:pt x="1104156" y="126318"/>
                </a:lnTo>
                <a:lnTo>
                  <a:pt x="1048774" y="88430"/>
                </a:lnTo>
                <a:lnTo>
                  <a:pt x="1012380" y="71400"/>
                </a:lnTo>
                <a:lnTo>
                  <a:pt x="970751" y="55836"/>
                </a:lnTo>
                <a:lnTo>
                  <a:pt x="924316" y="41882"/>
                </a:lnTo>
                <a:lnTo>
                  <a:pt x="873501" y="29682"/>
                </a:lnTo>
                <a:lnTo>
                  <a:pt x="818732" y="19379"/>
                </a:lnTo>
                <a:lnTo>
                  <a:pt x="760436" y="11115"/>
                </a:lnTo>
                <a:lnTo>
                  <a:pt x="699040" y="5035"/>
                </a:lnTo>
                <a:lnTo>
                  <a:pt x="634970" y="1282"/>
                </a:lnTo>
                <a:lnTo>
                  <a:pt x="568654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56574" y="1806562"/>
            <a:ext cx="805180" cy="158750"/>
          </a:xfrm>
          <a:custGeom>
            <a:avLst/>
            <a:gdLst/>
            <a:ahLst/>
            <a:cxnLst/>
            <a:rect l="l" t="t" r="r" b="b"/>
            <a:pathLst>
              <a:path w="805179" h="158750">
                <a:moveTo>
                  <a:pt x="0" y="158552"/>
                </a:moveTo>
                <a:lnTo>
                  <a:pt x="804958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98767" y="1780644"/>
            <a:ext cx="515620" cy="157480"/>
          </a:xfrm>
          <a:custGeom>
            <a:avLst/>
            <a:gdLst/>
            <a:ahLst/>
            <a:cxnLst/>
            <a:rect l="l" t="t" r="r" b="b"/>
            <a:pathLst>
              <a:path w="515620" h="157480">
                <a:moveTo>
                  <a:pt x="515295" y="157027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25408" y="1401032"/>
            <a:ext cx="747395" cy="367665"/>
          </a:xfrm>
          <a:custGeom>
            <a:avLst/>
            <a:gdLst/>
            <a:ahLst/>
            <a:cxnLst/>
            <a:rect l="l" t="t" r="r" b="b"/>
            <a:pathLst>
              <a:path w="747395" h="367664">
                <a:moveTo>
                  <a:pt x="0" y="367414"/>
                </a:moveTo>
                <a:lnTo>
                  <a:pt x="747025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2517" y="1401032"/>
            <a:ext cx="852805" cy="379730"/>
          </a:xfrm>
          <a:custGeom>
            <a:avLst/>
            <a:gdLst/>
            <a:ahLst/>
            <a:cxnLst/>
            <a:rect l="l" t="t" r="r" b="b"/>
            <a:pathLst>
              <a:path w="852804" h="379730">
                <a:moveTo>
                  <a:pt x="852218" y="379610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42161" y="1640612"/>
            <a:ext cx="4622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6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63217" y="1071926"/>
            <a:ext cx="6108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V</a:t>
            </a:r>
            <a:r>
              <a:rPr sz="1400" spc="35" dirty="0">
                <a:latin typeface="Arial"/>
                <a:cs typeface="Arial"/>
              </a:rPr>
              <a:t>eh</a:t>
            </a:r>
            <a:r>
              <a:rPr sz="1400" dirty="0">
                <a:latin typeface="Arial"/>
                <a:cs typeface="Arial"/>
              </a:rPr>
              <a:t>_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43438" y="1082608"/>
            <a:ext cx="541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M</a:t>
            </a:r>
            <a:r>
              <a:rPr sz="1400" spc="70" dirty="0">
                <a:latin typeface="Arial"/>
                <a:cs typeface="Arial"/>
              </a:rPr>
              <a:t>od</a:t>
            </a:r>
            <a:r>
              <a:rPr sz="1400" spc="35" dirty="0">
                <a:latin typeface="Arial"/>
                <a:cs typeface="Arial"/>
              </a:rPr>
              <a:t>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41546" y="1569126"/>
            <a:ext cx="1137920" cy="379730"/>
          </a:xfrm>
          <a:custGeom>
            <a:avLst/>
            <a:gdLst/>
            <a:ahLst/>
            <a:cxnLst/>
            <a:rect l="l" t="t" r="r" b="b"/>
            <a:pathLst>
              <a:path w="1137920" h="379730">
                <a:moveTo>
                  <a:pt x="568722" y="0"/>
                </a:moveTo>
                <a:lnTo>
                  <a:pt x="502398" y="1282"/>
                </a:lnTo>
                <a:lnTo>
                  <a:pt x="438320" y="5032"/>
                </a:lnTo>
                <a:lnTo>
                  <a:pt x="376917" y="11102"/>
                </a:lnTo>
                <a:lnTo>
                  <a:pt x="318614" y="19345"/>
                </a:lnTo>
                <a:lnTo>
                  <a:pt x="263838" y="29616"/>
                </a:lnTo>
                <a:lnTo>
                  <a:pt x="213017" y="41767"/>
                </a:lnTo>
                <a:lnTo>
                  <a:pt x="166576" y="55652"/>
                </a:lnTo>
                <a:lnTo>
                  <a:pt x="124943" y="71124"/>
                </a:lnTo>
                <a:lnTo>
                  <a:pt x="88544" y="88036"/>
                </a:lnTo>
                <a:lnTo>
                  <a:pt x="33156" y="125594"/>
                </a:lnTo>
                <a:lnTo>
                  <a:pt x="3826" y="167153"/>
                </a:lnTo>
                <a:lnTo>
                  <a:pt x="0" y="189065"/>
                </a:lnTo>
                <a:lnTo>
                  <a:pt x="3826" y="211282"/>
                </a:lnTo>
                <a:lnTo>
                  <a:pt x="33156" y="253322"/>
                </a:lnTo>
                <a:lnTo>
                  <a:pt x="88544" y="291215"/>
                </a:lnTo>
                <a:lnTo>
                  <a:pt x="124943" y="308247"/>
                </a:lnTo>
                <a:lnTo>
                  <a:pt x="166576" y="323813"/>
                </a:lnTo>
                <a:lnTo>
                  <a:pt x="213017" y="337768"/>
                </a:lnTo>
                <a:lnTo>
                  <a:pt x="263838" y="349970"/>
                </a:lnTo>
                <a:lnTo>
                  <a:pt x="318614" y="360275"/>
                </a:lnTo>
                <a:lnTo>
                  <a:pt x="376917" y="368539"/>
                </a:lnTo>
                <a:lnTo>
                  <a:pt x="438320" y="374620"/>
                </a:lnTo>
                <a:lnTo>
                  <a:pt x="502398" y="378373"/>
                </a:lnTo>
                <a:lnTo>
                  <a:pt x="568722" y="379656"/>
                </a:lnTo>
                <a:lnTo>
                  <a:pt x="635047" y="378373"/>
                </a:lnTo>
                <a:lnTo>
                  <a:pt x="699124" y="374620"/>
                </a:lnTo>
                <a:lnTo>
                  <a:pt x="760527" y="368539"/>
                </a:lnTo>
                <a:lnTo>
                  <a:pt x="818830" y="360275"/>
                </a:lnTo>
                <a:lnTo>
                  <a:pt x="873606" y="349970"/>
                </a:lnTo>
                <a:lnTo>
                  <a:pt x="924428" y="337768"/>
                </a:lnTo>
                <a:lnTo>
                  <a:pt x="970868" y="323813"/>
                </a:lnTo>
                <a:lnTo>
                  <a:pt x="1012502" y="308247"/>
                </a:lnTo>
                <a:lnTo>
                  <a:pt x="1048901" y="291215"/>
                </a:lnTo>
                <a:lnTo>
                  <a:pt x="1104289" y="253322"/>
                </a:lnTo>
                <a:lnTo>
                  <a:pt x="1133618" y="211282"/>
                </a:lnTo>
                <a:lnTo>
                  <a:pt x="1137445" y="189065"/>
                </a:lnTo>
                <a:lnTo>
                  <a:pt x="1133618" y="167153"/>
                </a:lnTo>
                <a:lnTo>
                  <a:pt x="1104289" y="125594"/>
                </a:lnTo>
                <a:lnTo>
                  <a:pt x="1048901" y="88036"/>
                </a:lnTo>
                <a:lnTo>
                  <a:pt x="1012502" y="71124"/>
                </a:lnTo>
                <a:lnTo>
                  <a:pt x="970868" y="55652"/>
                </a:lnTo>
                <a:lnTo>
                  <a:pt x="924428" y="41767"/>
                </a:lnTo>
                <a:lnTo>
                  <a:pt x="873606" y="29616"/>
                </a:lnTo>
                <a:lnTo>
                  <a:pt x="818830" y="19345"/>
                </a:lnTo>
                <a:lnTo>
                  <a:pt x="760527" y="11102"/>
                </a:lnTo>
                <a:lnTo>
                  <a:pt x="699124" y="5032"/>
                </a:lnTo>
                <a:lnTo>
                  <a:pt x="635047" y="1282"/>
                </a:lnTo>
                <a:lnTo>
                  <a:pt x="568722" y="0"/>
                </a:lnTo>
                <a:close/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3250" y="1646408"/>
            <a:ext cx="10661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5" dirty="0">
                <a:latin typeface="Arial"/>
                <a:cs typeface="Arial"/>
              </a:rPr>
              <a:t>Registration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3417" y="2384093"/>
            <a:ext cx="915035" cy="280670"/>
          </a:xfrm>
          <a:custGeom>
            <a:avLst/>
            <a:gdLst/>
            <a:ahLst/>
            <a:cxnLst/>
            <a:rect l="l" t="t" r="r" b="b"/>
            <a:pathLst>
              <a:path w="915035" h="280669">
                <a:moveTo>
                  <a:pt x="0" y="280450"/>
                </a:moveTo>
                <a:lnTo>
                  <a:pt x="914511" y="280450"/>
                </a:lnTo>
                <a:lnTo>
                  <a:pt x="914511" y="0"/>
                </a:lnTo>
                <a:lnTo>
                  <a:pt x="0" y="0"/>
                </a:lnTo>
                <a:lnTo>
                  <a:pt x="0" y="28045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1431" y="3789392"/>
            <a:ext cx="1126490" cy="46228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59715" marR="92075" indent="-161925">
              <a:lnSpc>
                <a:spcPts val="1500"/>
              </a:lnSpc>
              <a:spcBef>
                <a:spcPts val="220"/>
              </a:spcBef>
            </a:pPr>
            <a:r>
              <a:rPr sz="1300" spc="15" dirty="0">
                <a:latin typeface="Arial"/>
                <a:cs typeface="Arial"/>
              </a:rPr>
              <a:t>MANUFAC-  </a:t>
            </a:r>
            <a:r>
              <a:rPr sz="1300" spc="-5" dirty="0">
                <a:latin typeface="Arial"/>
                <a:cs typeface="Arial"/>
              </a:rPr>
              <a:t>TURED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2192" y="3789414"/>
            <a:ext cx="1265555" cy="462280"/>
          </a:xfrm>
          <a:custGeom>
            <a:avLst/>
            <a:gdLst/>
            <a:ahLst/>
            <a:cxnLst/>
            <a:rect l="l" t="t" r="r" b="b"/>
            <a:pathLst>
              <a:path w="1265554" h="462279">
                <a:moveTo>
                  <a:pt x="0" y="461826"/>
                </a:moveTo>
                <a:lnTo>
                  <a:pt x="1265069" y="461826"/>
                </a:lnTo>
                <a:lnTo>
                  <a:pt x="1265069" y="0"/>
                </a:lnTo>
                <a:lnTo>
                  <a:pt x="0" y="0"/>
                </a:lnTo>
                <a:lnTo>
                  <a:pt x="0" y="461826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30882" y="3828315"/>
            <a:ext cx="107124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PURC</a:t>
            </a:r>
            <a:r>
              <a:rPr sz="1300" spc="20" dirty="0">
                <a:latin typeface="Arial"/>
                <a:cs typeface="Arial"/>
              </a:rPr>
              <a:t>H</a:t>
            </a:r>
            <a:r>
              <a:rPr sz="1300" spc="40" dirty="0">
                <a:latin typeface="Arial"/>
                <a:cs typeface="Arial"/>
              </a:rPr>
              <a:t>A</a:t>
            </a:r>
            <a:r>
              <a:rPr sz="1300" spc="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2956" y="2983747"/>
            <a:ext cx="280670" cy="282575"/>
          </a:xfrm>
          <a:custGeom>
            <a:avLst/>
            <a:gdLst/>
            <a:ahLst/>
            <a:cxnLst/>
            <a:rect l="l" t="t" r="r" b="b"/>
            <a:pathLst>
              <a:path w="280669" h="282575">
                <a:moveTo>
                  <a:pt x="140247" y="0"/>
                </a:moveTo>
                <a:lnTo>
                  <a:pt x="95807" y="7122"/>
                </a:lnTo>
                <a:lnTo>
                  <a:pt x="57294" y="26976"/>
                </a:lnTo>
                <a:lnTo>
                  <a:pt x="26976" y="57294"/>
                </a:lnTo>
                <a:lnTo>
                  <a:pt x="7122" y="95807"/>
                </a:lnTo>
                <a:lnTo>
                  <a:pt x="0" y="140247"/>
                </a:lnTo>
                <a:lnTo>
                  <a:pt x="7122" y="184846"/>
                </a:lnTo>
                <a:lnTo>
                  <a:pt x="26976" y="223737"/>
                </a:lnTo>
                <a:lnTo>
                  <a:pt x="57294" y="254506"/>
                </a:lnTo>
                <a:lnTo>
                  <a:pt x="95807" y="274738"/>
                </a:lnTo>
                <a:lnTo>
                  <a:pt x="140247" y="282019"/>
                </a:lnTo>
                <a:lnTo>
                  <a:pt x="184687" y="274738"/>
                </a:lnTo>
                <a:lnTo>
                  <a:pt x="223200" y="254506"/>
                </a:lnTo>
                <a:lnTo>
                  <a:pt x="253518" y="223737"/>
                </a:lnTo>
                <a:lnTo>
                  <a:pt x="273372" y="184846"/>
                </a:lnTo>
                <a:lnTo>
                  <a:pt x="280494" y="140247"/>
                </a:lnTo>
                <a:lnTo>
                  <a:pt x="273372" y="95807"/>
                </a:lnTo>
                <a:lnTo>
                  <a:pt x="253518" y="57294"/>
                </a:lnTo>
                <a:lnTo>
                  <a:pt x="223200" y="26976"/>
                </a:lnTo>
                <a:lnTo>
                  <a:pt x="184687" y="7122"/>
                </a:lnTo>
                <a:lnTo>
                  <a:pt x="140247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0519" y="266361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129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680" y="3226132"/>
            <a:ext cx="844550" cy="562610"/>
          </a:xfrm>
          <a:custGeom>
            <a:avLst/>
            <a:gdLst/>
            <a:ahLst/>
            <a:cxnLst/>
            <a:rect l="l" t="t" r="r" b="b"/>
            <a:pathLst>
              <a:path w="844550" h="562610">
                <a:moveTo>
                  <a:pt x="844533" y="0"/>
                </a:moveTo>
                <a:lnTo>
                  <a:pt x="0" y="562514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7718" y="3218510"/>
            <a:ext cx="797560" cy="570230"/>
          </a:xfrm>
          <a:custGeom>
            <a:avLst/>
            <a:gdLst/>
            <a:ahLst/>
            <a:cxnLst/>
            <a:rect l="l" t="t" r="r" b="b"/>
            <a:pathLst>
              <a:path w="797560" h="570229">
                <a:moveTo>
                  <a:pt x="0" y="0"/>
                </a:moveTo>
                <a:lnTo>
                  <a:pt x="797276" y="57013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4797" y="3366380"/>
            <a:ext cx="153670" cy="151765"/>
          </a:xfrm>
          <a:custGeom>
            <a:avLst/>
            <a:gdLst/>
            <a:ahLst/>
            <a:cxnLst/>
            <a:rect l="l" t="t" r="r" b="b"/>
            <a:pathLst>
              <a:path w="153669" h="151764">
                <a:moveTo>
                  <a:pt x="13148" y="0"/>
                </a:moveTo>
                <a:lnTo>
                  <a:pt x="4787" y="43803"/>
                </a:lnTo>
                <a:lnTo>
                  <a:pt x="0" y="84034"/>
                </a:lnTo>
                <a:lnTo>
                  <a:pt x="1786" y="117690"/>
                </a:lnTo>
                <a:lnTo>
                  <a:pt x="13148" y="141771"/>
                </a:lnTo>
                <a:lnTo>
                  <a:pt x="41493" y="151418"/>
                </a:lnTo>
                <a:lnTo>
                  <a:pt x="83271" y="150346"/>
                </a:lnTo>
                <a:lnTo>
                  <a:pt x="125050" y="144987"/>
                </a:lnTo>
                <a:lnTo>
                  <a:pt x="153395" y="14177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7724" y="3358757"/>
            <a:ext cx="154305" cy="154940"/>
          </a:xfrm>
          <a:custGeom>
            <a:avLst/>
            <a:gdLst/>
            <a:ahLst/>
            <a:cxnLst/>
            <a:rect l="l" t="t" r="r" b="b"/>
            <a:pathLst>
              <a:path w="154305" h="154939">
                <a:moveTo>
                  <a:pt x="140247" y="0"/>
                </a:moveTo>
                <a:lnTo>
                  <a:pt x="148822" y="43803"/>
                </a:lnTo>
                <a:lnTo>
                  <a:pt x="153967" y="84034"/>
                </a:lnTo>
                <a:lnTo>
                  <a:pt x="152252" y="117690"/>
                </a:lnTo>
                <a:lnTo>
                  <a:pt x="140247" y="141771"/>
                </a:lnTo>
                <a:lnTo>
                  <a:pt x="116833" y="152919"/>
                </a:lnTo>
                <a:lnTo>
                  <a:pt x="83271" y="154348"/>
                </a:lnTo>
                <a:lnTo>
                  <a:pt x="43136" y="149489"/>
                </a:lnTo>
                <a:lnTo>
                  <a:pt x="0" y="14177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4432" y="4460921"/>
            <a:ext cx="1017269" cy="282575"/>
          </a:xfrm>
          <a:custGeom>
            <a:avLst/>
            <a:gdLst/>
            <a:ahLst/>
            <a:cxnLst/>
            <a:rect l="l" t="t" r="r" b="b"/>
            <a:pathLst>
              <a:path w="1017270" h="282575">
                <a:moveTo>
                  <a:pt x="507634" y="0"/>
                </a:moveTo>
                <a:lnTo>
                  <a:pt x="438723" y="1304"/>
                </a:lnTo>
                <a:lnTo>
                  <a:pt x="372638" y="5102"/>
                </a:lnTo>
                <a:lnTo>
                  <a:pt x="309983" y="11218"/>
                </a:lnTo>
                <a:lnTo>
                  <a:pt x="251361" y="19478"/>
                </a:lnTo>
                <a:lnTo>
                  <a:pt x="197376" y="29707"/>
                </a:lnTo>
                <a:lnTo>
                  <a:pt x="148631" y="41731"/>
                </a:lnTo>
                <a:lnTo>
                  <a:pt x="105730" y="55374"/>
                </a:lnTo>
                <a:lnTo>
                  <a:pt x="69276" y="70462"/>
                </a:lnTo>
                <a:lnTo>
                  <a:pt x="18123" y="104275"/>
                </a:lnTo>
                <a:lnTo>
                  <a:pt x="0" y="141771"/>
                </a:lnTo>
                <a:lnTo>
                  <a:pt x="4631" y="160863"/>
                </a:lnTo>
                <a:lnTo>
                  <a:pt x="39873" y="196484"/>
                </a:lnTo>
                <a:lnTo>
                  <a:pt x="105730" y="227595"/>
                </a:lnTo>
                <a:lnTo>
                  <a:pt x="148631" y="241050"/>
                </a:lnTo>
                <a:lnTo>
                  <a:pt x="197376" y="252884"/>
                </a:lnTo>
                <a:lnTo>
                  <a:pt x="251361" y="262935"/>
                </a:lnTo>
                <a:lnTo>
                  <a:pt x="309983" y="271038"/>
                </a:lnTo>
                <a:lnTo>
                  <a:pt x="372638" y="277029"/>
                </a:lnTo>
                <a:lnTo>
                  <a:pt x="438723" y="280744"/>
                </a:lnTo>
                <a:lnTo>
                  <a:pt x="507634" y="282019"/>
                </a:lnTo>
                <a:lnTo>
                  <a:pt x="576896" y="280744"/>
                </a:lnTo>
                <a:lnTo>
                  <a:pt x="643273" y="277029"/>
                </a:lnTo>
                <a:lnTo>
                  <a:pt x="706167" y="271038"/>
                </a:lnTo>
                <a:lnTo>
                  <a:pt x="764980" y="262935"/>
                </a:lnTo>
                <a:lnTo>
                  <a:pt x="819114" y="252884"/>
                </a:lnTo>
                <a:lnTo>
                  <a:pt x="867971" y="241050"/>
                </a:lnTo>
                <a:lnTo>
                  <a:pt x="910952" y="227595"/>
                </a:lnTo>
                <a:lnTo>
                  <a:pt x="947460" y="212686"/>
                </a:lnTo>
                <a:lnTo>
                  <a:pt x="998662" y="179155"/>
                </a:lnTo>
                <a:lnTo>
                  <a:pt x="1016793" y="141771"/>
                </a:lnTo>
                <a:lnTo>
                  <a:pt x="1012161" y="122650"/>
                </a:lnTo>
                <a:lnTo>
                  <a:pt x="976896" y="86820"/>
                </a:lnTo>
                <a:lnTo>
                  <a:pt x="910952" y="55374"/>
                </a:lnTo>
                <a:lnTo>
                  <a:pt x="867971" y="41731"/>
                </a:lnTo>
                <a:lnTo>
                  <a:pt x="819114" y="29707"/>
                </a:lnTo>
                <a:lnTo>
                  <a:pt x="764980" y="19478"/>
                </a:lnTo>
                <a:lnTo>
                  <a:pt x="706167" y="11218"/>
                </a:lnTo>
                <a:lnTo>
                  <a:pt x="643273" y="5102"/>
                </a:lnTo>
                <a:lnTo>
                  <a:pt x="576896" y="1304"/>
                </a:lnTo>
                <a:lnTo>
                  <a:pt x="507634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7422" y="3296257"/>
            <a:ext cx="846455" cy="282575"/>
          </a:xfrm>
          <a:custGeom>
            <a:avLst/>
            <a:gdLst/>
            <a:ahLst/>
            <a:cxnLst/>
            <a:rect l="l" t="t" r="r" b="b"/>
            <a:pathLst>
              <a:path w="846454" h="282575">
                <a:moveTo>
                  <a:pt x="422266" y="0"/>
                </a:moveTo>
                <a:lnTo>
                  <a:pt x="353766" y="1870"/>
                </a:lnTo>
                <a:lnTo>
                  <a:pt x="288787" y="7280"/>
                </a:lnTo>
                <a:lnTo>
                  <a:pt x="228199" y="15928"/>
                </a:lnTo>
                <a:lnTo>
                  <a:pt x="172870" y="27512"/>
                </a:lnTo>
                <a:lnTo>
                  <a:pt x="123669" y="41731"/>
                </a:lnTo>
                <a:lnTo>
                  <a:pt x="81465" y="58281"/>
                </a:lnTo>
                <a:lnTo>
                  <a:pt x="47127" y="76863"/>
                </a:lnTo>
                <a:lnTo>
                  <a:pt x="5526" y="118909"/>
                </a:lnTo>
                <a:lnTo>
                  <a:pt x="0" y="141771"/>
                </a:lnTo>
                <a:lnTo>
                  <a:pt x="5526" y="164591"/>
                </a:lnTo>
                <a:lnTo>
                  <a:pt x="47127" y="206351"/>
                </a:lnTo>
                <a:lnTo>
                  <a:pt x="81465" y="224725"/>
                </a:lnTo>
                <a:lnTo>
                  <a:pt x="123669" y="241050"/>
                </a:lnTo>
                <a:lnTo>
                  <a:pt x="172870" y="255042"/>
                </a:lnTo>
                <a:lnTo>
                  <a:pt x="228199" y="266419"/>
                </a:lnTo>
                <a:lnTo>
                  <a:pt x="288787" y="274897"/>
                </a:lnTo>
                <a:lnTo>
                  <a:pt x="353766" y="280191"/>
                </a:lnTo>
                <a:lnTo>
                  <a:pt x="422266" y="282019"/>
                </a:lnTo>
                <a:lnTo>
                  <a:pt x="491180" y="280191"/>
                </a:lnTo>
                <a:lnTo>
                  <a:pt x="556489" y="274897"/>
                </a:lnTo>
                <a:lnTo>
                  <a:pt x="617335" y="266419"/>
                </a:lnTo>
                <a:lnTo>
                  <a:pt x="672858" y="255042"/>
                </a:lnTo>
                <a:lnTo>
                  <a:pt x="722198" y="241050"/>
                </a:lnTo>
                <a:lnTo>
                  <a:pt x="764494" y="224725"/>
                </a:lnTo>
                <a:lnTo>
                  <a:pt x="798888" y="206351"/>
                </a:lnTo>
                <a:lnTo>
                  <a:pt x="840530" y="164591"/>
                </a:lnTo>
                <a:lnTo>
                  <a:pt x="846057" y="141771"/>
                </a:lnTo>
                <a:lnTo>
                  <a:pt x="840530" y="118909"/>
                </a:lnTo>
                <a:lnTo>
                  <a:pt x="798888" y="76863"/>
                </a:lnTo>
                <a:lnTo>
                  <a:pt x="764494" y="58281"/>
                </a:lnTo>
                <a:lnTo>
                  <a:pt x="722198" y="41731"/>
                </a:lnTo>
                <a:lnTo>
                  <a:pt x="672858" y="27512"/>
                </a:lnTo>
                <a:lnTo>
                  <a:pt x="617335" y="15928"/>
                </a:lnTo>
                <a:lnTo>
                  <a:pt x="556489" y="7280"/>
                </a:lnTo>
                <a:lnTo>
                  <a:pt x="491180" y="1870"/>
                </a:lnTo>
                <a:lnTo>
                  <a:pt x="42226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9194" y="3578276"/>
            <a:ext cx="280670" cy="210820"/>
          </a:xfrm>
          <a:custGeom>
            <a:avLst/>
            <a:gdLst/>
            <a:ahLst/>
            <a:cxnLst/>
            <a:rect l="l" t="t" r="r" b="b"/>
            <a:pathLst>
              <a:path w="280670" h="210820">
                <a:moveTo>
                  <a:pt x="280494" y="0"/>
                </a:moveTo>
                <a:lnTo>
                  <a:pt x="0" y="21037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9194" y="4250551"/>
            <a:ext cx="305435" cy="218440"/>
          </a:xfrm>
          <a:custGeom>
            <a:avLst/>
            <a:gdLst/>
            <a:ahLst/>
            <a:cxnLst/>
            <a:rect l="l" t="t" r="r" b="b"/>
            <a:pathLst>
              <a:path w="305435" h="218439">
                <a:moveTo>
                  <a:pt x="0" y="0"/>
                </a:moveTo>
                <a:lnTo>
                  <a:pt x="304885" y="217993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0323" y="4503104"/>
            <a:ext cx="5525770" cy="420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1835">
              <a:lnSpc>
                <a:spcPct val="100000"/>
              </a:lnSpc>
            </a:pPr>
            <a:r>
              <a:rPr sz="1050" spc="35" dirty="0">
                <a:latin typeface="Arial"/>
                <a:cs typeface="Arial"/>
              </a:rPr>
              <a:t>Sup_address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R="551815"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Fig-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shows the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disjoint constraint which tells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subtype </a:t>
            </a:r>
            <a:r>
              <a:rPr sz="1200" dirty="0">
                <a:latin typeface="Times New Roman"/>
                <a:cs typeface="Times New Roman"/>
              </a:rPr>
              <a:t>instance can be </a:t>
            </a:r>
            <a:r>
              <a:rPr sz="1200" spc="-5" dirty="0">
                <a:latin typeface="Times New Roman"/>
                <a:cs typeface="Times New Roman"/>
              </a:rPr>
              <a:t>repeated for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entity supertype </a:t>
            </a:r>
            <a:r>
              <a:rPr sz="1200" spc="-5" dirty="0">
                <a:latin typeface="Times New Roman"/>
                <a:cs typeface="Times New Roman"/>
              </a:rPr>
              <a:t>instance.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see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certain hardware </a:t>
            </a:r>
            <a:r>
              <a:rPr sz="1200" dirty="0">
                <a:latin typeface="Times New Roman"/>
                <a:cs typeface="Times New Roman"/>
              </a:rPr>
              <a:t>company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parts </a:t>
            </a:r>
            <a:r>
              <a:rPr sz="1200" spc="-5" dirty="0">
                <a:latin typeface="Times New Roman"/>
                <a:cs typeface="Times New Roman"/>
              </a:rPr>
              <a:t>provided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company to its  </a:t>
            </a:r>
            <a:r>
              <a:rPr sz="1200" spc="-5" dirty="0">
                <a:latin typeface="Times New Roman"/>
                <a:cs typeface="Times New Roman"/>
              </a:rPr>
              <a:t>clients. Now there </a:t>
            </a:r>
            <a:r>
              <a:rPr sz="1200" spc="10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exist </a:t>
            </a:r>
            <a:r>
              <a:rPr sz="1200" spc="-5" dirty="0">
                <a:latin typeface="Times New Roman"/>
                <a:cs typeface="Times New Roman"/>
              </a:rPr>
              <a:t>an overlapping situation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part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is to be  </a:t>
            </a:r>
            <a:r>
              <a:rPr sz="1200" spc="-5" dirty="0">
                <a:latin typeface="Times New Roman"/>
                <a:cs typeface="Times New Roman"/>
              </a:rPr>
              <a:t>provided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firm, but the </a:t>
            </a:r>
            <a:r>
              <a:rPr sz="1200" spc="-5" dirty="0">
                <a:latin typeface="Times New Roman"/>
                <a:cs typeface="Times New Roman"/>
              </a:rPr>
              <a:t>manufactured </a:t>
            </a:r>
            <a:r>
              <a:rPr sz="1200" dirty="0">
                <a:latin typeface="Times New Roman"/>
                <a:cs typeface="Times New Roman"/>
              </a:rPr>
              <a:t>quantity of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part is not </a:t>
            </a:r>
            <a:r>
              <a:rPr sz="1200" spc="-5" dirty="0">
                <a:latin typeface="Times New Roman"/>
                <a:cs typeface="Times New Roman"/>
              </a:rPr>
              <a:t>enough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specific order,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situation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company purchases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remaining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deficient 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parts form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suppliers.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easily </a:t>
            </a:r>
            <a:r>
              <a:rPr sz="1200" spc="10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for that  specific </a:t>
            </a:r>
            <a:r>
              <a:rPr sz="1200" dirty="0">
                <a:latin typeface="Times New Roman"/>
                <a:cs typeface="Times New Roman"/>
              </a:rPr>
              <a:t>part is to be </a:t>
            </a:r>
            <a:r>
              <a:rPr sz="1200" spc="-5" dirty="0">
                <a:latin typeface="Times New Roman"/>
                <a:cs typeface="Times New Roman"/>
              </a:rPr>
              <a:t>placed </a:t>
            </a:r>
            <a:r>
              <a:rPr sz="1200" dirty="0">
                <a:latin typeface="Times New Roman"/>
                <a:cs typeface="Times New Roman"/>
              </a:rPr>
              <a:t>in both the entity </a:t>
            </a:r>
            <a:r>
              <a:rPr sz="1200" spc="-5" dirty="0">
                <a:latin typeface="Times New Roman"/>
                <a:cs typeface="Times New Roman"/>
              </a:rPr>
              <a:t>subtypes. Because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belongs </a:t>
            </a:r>
            <a:r>
              <a:rPr sz="1200" dirty="0">
                <a:latin typeface="Times New Roman"/>
                <a:cs typeface="Times New Roman"/>
              </a:rPr>
              <a:t>to both the  </a:t>
            </a:r>
            <a:r>
              <a:rPr sz="1200" spc="-5" dirty="0">
                <a:latin typeface="Times New Roman"/>
                <a:cs typeface="Times New Roman"/>
              </a:rPr>
              <a:t>subtype entities, </a:t>
            </a:r>
            <a:r>
              <a:rPr sz="1200" dirty="0">
                <a:latin typeface="Times New Roman"/>
                <a:cs typeface="Times New Roman"/>
              </a:rPr>
              <a:t>this is </a:t>
            </a:r>
            <a:r>
              <a:rPr sz="1200" spc="-5" dirty="0">
                <a:latin typeface="Times New Roman"/>
                <a:cs typeface="Times New Roman"/>
              </a:rPr>
              <a:t>an overlapping </a:t>
            </a:r>
            <a:r>
              <a:rPr sz="1200" dirty="0">
                <a:latin typeface="Times New Roman"/>
                <a:cs typeface="Times New Roman"/>
              </a:rPr>
              <a:t>situation </a:t>
            </a:r>
            <a:r>
              <a:rPr sz="1200" spc="-5" dirty="0">
                <a:latin typeface="Times New Roman"/>
                <a:cs typeface="Times New Roman"/>
              </a:rPr>
              <a:t>and expresses disjointness with  overlapping. Another important </a:t>
            </a:r>
            <a:r>
              <a:rPr sz="1200" dirty="0">
                <a:latin typeface="Times New Roman"/>
                <a:cs typeface="Times New Roman"/>
              </a:rPr>
              <a:t>thing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is to be </a:t>
            </a:r>
            <a:r>
              <a:rPr sz="1200" spc="-5" dirty="0">
                <a:latin typeface="Times New Roman"/>
                <a:cs typeface="Times New Roman"/>
              </a:rPr>
              <a:t>noted here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purchased </a:t>
            </a:r>
            <a:r>
              <a:rPr sz="1200" dirty="0">
                <a:latin typeface="Times New Roman"/>
                <a:cs typeface="Times New Roman"/>
              </a:rPr>
              <a:t>part  </a:t>
            </a:r>
            <a:r>
              <a:rPr sz="1200" spc="-5" dirty="0">
                <a:latin typeface="Times New Roman"/>
                <a:cs typeface="Times New Roman"/>
              </a:rPr>
              <a:t>subtype </a:t>
            </a:r>
            <a:r>
              <a:rPr sz="1200" dirty="0">
                <a:latin typeface="Times New Roman"/>
                <a:cs typeface="Times New Roman"/>
              </a:rPr>
              <a:t>entity has a </a:t>
            </a:r>
            <a:r>
              <a:rPr sz="1200" spc="-5" dirty="0">
                <a:latin typeface="Times New Roman"/>
                <a:cs typeface="Times New Roman"/>
              </a:rPr>
              <a:t>relationship with another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 data for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suppliers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stored from whom </a:t>
            </a:r>
            <a:r>
              <a:rPr sz="1200" dirty="0">
                <a:latin typeface="Times New Roman"/>
                <a:cs typeface="Times New Roman"/>
              </a:rPr>
              <a:t>the parts are </a:t>
            </a:r>
            <a:r>
              <a:rPr sz="1200" spc="-5" dirty="0">
                <a:latin typeface="Times New Roman"/>
                <a:cs typeface="Times New Roman"/>
              </a:rPr>
              <a:t>bought. Now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relation </a:t>
            </a:r>
            <a:r>
              <a:rPr sz="1200" dirty="0">
                <a:latin typeface="Times New Roman"/>
                <a:cs typeface="Times New Roman"/>
              </a:rPr>
              <a:t>does not have nay </a:t>
            </a:r>
            <a:r>
              <a:rPr sz="1200" spc="-5" dirty="0">
                <a:latin typeface="Times New Roman"/>
                <a:cs typeface="Times New Roman"/>
              </a:rPr>
              <a:t>interaction 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manufactured </a:t>
            </a:r>
            <a:r>
              <a:rPr sz="1200" dirty="0">
                <a:latin typeface="Times New Roman"/>
                <a:cs typeface="Times New Roman"/>
              </a:rPr>
              <a:t>parts relation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it is not </a:t>
            </a:r>
            <a:r>
              <a:rPr sz="1200" spc="-5" dirty="0">
                <a:latin typeface="Times New Roman"/>
                <a:cs typeface="Times New Roman"/>
              </a:rPr>
              <a:t>connected with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supertype i.e.—parts  supertype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50584" y="1811465"/>
            <a:ext cx="844550" cy="282575"/>
          </a:xfrm>
          <a:custGeom>
            <a:avLst/>
            <a:gdLst/>
            <a:ahLst/>
            <a:cxnLst/>
            <a:rect l="l" t="t" r="r" b="b"/>
            <a:pathLst>
              <a:path w="844550" h="282575">
                <a:moveTo>
                  <a:pt x="422266" y="0"/>
                </a:moveTo>
                <a:lnTo>
                  <a:pt x="353766" y="1827"/>
                </a:lnTo>
                <a:lnTo>
                  <a:pt x="288787" y="7122"/>
                </a:lnTo>
                <a:lnTo>
                  <a:pt x="228199" y="15599"/>
                </a:lnTo>
                <a:lnTo>
                  <a:pt x="172870" y="26976"/>
                </a:lnTo>
                <a:lnTo>
                  <a:pt x="123669" y="40969"/>
                </a:lnTo>
                <a:lnTo>
                  <a:pt x="81465" y="57294"/>
                </a:lnTo>
                <a:lnTo>
                  <a:pt x="47127" y="75668"/>
                </a:lnTo>
                <a:lnTo>
                  <a:pt x="5526" y="117428"/>
                </a:lnTo>
                <a:lnTo>
                  <a:pt x="0" y="140247"/>
                </a:lnTo>
                <a:lnTo>
                  <a:pt x="5526" y="163109"/>
                </a:lnTo>
                <a:lnTo>
                  <a:pt x="47127" y="205156"/>
                </a:lnTo>
                <a:lnTo>
                  <a:pt x="81465" y="223737"/>
                </a:lnTo>
                <a:lnTo>
                  <a:pt x="123669" y="240288"/>
                </a:lnTo>
                <a:lnTo>
                  <a:pt x="172870" y="254506"/>
                </a:lnTo>
                <a:lnTo>
                  <a:pt x="228199" y="266090"/>
                </a:lnTo>
                <a:lnTo>
                  <a:pt x="288787" y="274738"/>
                </a:lnTo>
                <a:lnTo>
                  <a:pt x="353766" y="280148"/>
                </a:lnTo>
                <a:lnTo>
                  <a:pt x="422266" y="282019"/>
                </a:lnTo>
                <a:lnTo>
                  <a:pt x="490766" y="280148"/>
                </a:lnTo>
                <a:lnTo>
                  <a:pt x="555745" y="274738"/>
                </a:lnTo>
                <a:lnTo>
                  <a:pt x="616334" y="266090"/>
                </a:lnTo>
                <a:lnTo>
                  <a:pt x="671663" y="254506"/>
                </a:lnTo>
                <a:lnTo>
                  <a:pt x="720864" y="240288"/>
                </a:lnTo>
                <a:lnTo>
                  <a:pt x="763067" y="223737"/>
                </a:lnTo>
                <a:lnTo>
                  <a:pt x="797405" y="205156"/>
                </a:lnTo>
                <a:lnTo>
                  <a:pt x="839007" y="163109"/>
                </a:lnTo>
                <a:lnTo>
                  <a:pt x="844533" y="140247"/>
                </a:lnTo>
                <a:lnTo>
                  <a:pt x="839007" y="117428"/>
                </a:lnTo>
                <a:lnTo>
                  <a:pt x="797405" y="75668"/>
                </a:lnTo>
                <a:lnTo>
                  <a:pt x="763067" y="57294"/>
                </a:lnTo>
                <a:lnTo>
                  <a:pt x="720864" y="40969"/>
                </a:lnTo>
                <a:lnTo>
                  <a:pt x="671663" y="26976"/>
                </a:lnTo>
                <a:lnTo>
                  <a:pt x="616334" y="15599"/>
                </a:lnTo>
                <a:lnTo>
                  <a:pt x="555745" y="7122"/>
                </a:lnTo>
                <a:lnTo>
                  <a:pt x="490766" y="1827"/>
                </a:lnTo>
                <a:lnTo>
                  <a:pt x="42226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3906" y="1826710"/>
            <a:ext cx="846455" cy="282575"/>
          </a:xfrm>
          <a:custGeom>
            <a:avLst/>
            <a:gdLst/>
            <a:ahLst/>
            <a:cxnLst/>
            <a:rect l="l" t="t" r="r" b="b"/>
            <a:pathLst>
              <a:path w="846455" h="282575">
                <a:moveTo>
                  <a:pt x="422266" y="0"/>
                </a:moveTo>
                <a:lnTo>
                  <a:pt x="353766" y="1827"/>
                </a:lnTo>
                <a:lnTo>
                  <a:pt x="288787" y="7122"/>
                </a:lnTo>
                <a:lnTo>
                  <a:pt x="228199" y="15599"/>
                </a:lnTo>
                <a:lnTo>
                  <a:pt x="172870" y="26976"/>
                </a:lnTo>
                <a:lnTo>
                  <a:pt x="123669" y="40969"/>
                </a:lnTo>
                <a:lnTo>
                  <a:pt x="81465" y="57294"/>
                </a:lnTo>
                <a:lnTo>
                  <a:pt x="47127" y="75668"/>
                </a:lnTo>
                <a:lnTo>
                  <a:pt x="5526" y="117428"/>
                </a:lnTo>
                <a:lnTo>
                  <a:pt x="0" y="140247"/>
                </a:lnTo>
                <a:lnTo>
                  <a:pt x="5526" y="163109"/>
                </a:lnTo>
                <a:lnTo>
                  <a:pt x="47127" y="205156"/>
                </a:lnTo>
                <a:lnTo>
                  <a:pt x="81465" y="223737"/>
                </a:lnTo>
                <a:lnTo>
                  <a:pt x="123669" y="240288"/>
                </a:lnTo>
                <a:lnTo>
                  <a:pt x="172870" y="254506"/>
                </a:lnTo>
                <a:lnTo>
                  <a:pt x="228199" y="266090"/>
                </a:lnTo>
                <a:lnTo>
                  <a:pt x="288787" y="274738"/>
                </a:lnTo>
                <a:lnTo>
                  <a:pt x="353766" y="280148"/>
                </a:lnTo>
                <a:lnTo>
                  <a:pt x="422266" y="282019"/>
                </a:lnTo>
                <a:lnTo>
                  <a:pt x="491180" y="280148"/>
                </a:lnTo>
                <a:lnTo>
                  <a:pt x="556489" y="274738"/>
                </a:lnTo>
                <a:lnTo>
                  <a:pt x="617335" y="266090"/>
                </a:lnTo>
                <a:lnTo>
                  <a:pt x="672858" y="254506"/>
                </a:lnTo>
                <a:lnTo>
                  <a:pt x="722198" y="240288"/>
                </a:lnTo>
                <a:lnTo>
                  <a:pt x="764494" y="223737"/>
                </a:lnTo>
                <a:lnTo>
                  <a:pt x="798888" y="205156"/>
                </a:lnTo>
                <a:lnTo>
                  <a:pt x="840530" y="163109"/>
                </a:lnTo>
                <a:lnTo>
                  <a:pt x="846057" y="140247"/>
                </a:lnTo>
                <a:lnTo>
                  <a:pt x="840530" y="117428"/>
                </a:lnTo>
                <a:lnTo>
                  <a:pt x="798888" y="75668"/>
                </a:lnTo>
                <a:lnTo>
                  <a:pt x="764494" y="57294"/>
                </a:lnTo>
                <a:lnTo>
                  <a:pt x="722198" y="40969"/>
                </a:lnTo>
                <a:lnTo>
                  <a:pt x="672858" y="26976"/>
                </a:lnTo>
                <a:lnTo>
                  <a:pt x="617335" y="15599"/>
                </a:lnTo>
                <a:lnTo>
                  <a:pt x="556489" y="7122"/>
                </a:lnTo>
                <a:lnTo>
                  <a:pt x="491180" y="1827"/>
                </a:lnTo>
                <a:lnTo>
                  <a:pt x="42226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7958" y="2093485"/>
            <a:ext cx="554990" cy="273050"/>
          </a:xfrm>
          <a:custGeom>
            <a:avLst/>
            <a:gdLst/>
            <a:ahLst/>
            <a:cxnLst/>
            <a:rect l="l" t="t" r="r" b="b"/>
            <a:pathLst>
              <a:path w="554989" h="273050">
                <a:moveTo>
                  <a:pt x="0" y="272872"/>
                </a:moveTo>
                <a:lnTo>
                  <a:pt x="554891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6173" y="2108729"/>
            <a:ext cx="634365" cy="280670"/>
          </a:xfrm>
          <a:custGeom>
            <a:avLst/>
            <a:gdLst/>
            <a:ahLst/>
            <a:cxnLst/>
            <a:rect l="l" t="t" r="r" b="b"/>
            <a:pathLst>
              <a:path w="634364" h="280669">
                <a:moveTo>
                  <a:pt x="634162" y="280494"/>
                </a:moveTo>
                <a:lnTo>
                  <a:pt x="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0651" y="2663581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141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0399" y="911239"/>
            <a:ext cx="5525770" cy="261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outdoor </a:t>
            </a:r>
            <a:r>
              <a:rPr sz="1200" spc="-5" dirty="0">
                <a:latin typeface="Times New Roman"/>
                <a:cs typeface="Times New Roman"/>
              </a:rPr>
              <a:t>patient,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there exists </a:t>
            </a:r>
            <a:r>
              <a:rPr sz="1200" spc="-5" dirty="0">
                <a:latin typeface="Times New Roman"/>
                <a:cs typeface="Times New Roman"/>
              </a:rPr>
              <a:t>disjointness which specifies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patients  data can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place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in both the </a:t>
            </a:r>
            <a:r>
              <a:rPr sz="1200" spc="-5" dirty="0">
                <a:latin typeface="Times New Roman"/>
                <a:cs typeface="Times New Roman"/>
              </a:rPr>
              <a:t>subtype entities.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wither </a:t>
            </a:r>
            <a:r>
              <a:rPr sz="1200" dirty="0">
                <a:latin typeface="Times New Roman"/>
                <a:cs typeface="Times New Roman"/>
              </a:rPr>
              <a:t>indoor  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outdoor.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R="2337435" algn="ctr">
              <a:lnSpc>
                <a:spcPct val="100000"/>
              </a:lnSpc>
              <a:tabLst>
                <a:tab pos="1169035" algn="l"/>
              </a:tabLst>
            </a:pPr>
            <a:r>
              <a:rPr sz="1050" spc="25" dirty="0">
                <a:latin typeface="Arial"/>
                <a:cs typeface="Arial"/>
              </a:rPr>
              <a:t>Part_No	</a:t>
            </a:r>
            <a:r>
              <a:rPr sz="1575" spc="30" baseline="2645" dirty="0">
                <a:latin typeface="Arial"/>
                <a:cs typeface="Arial"/>
              </a:rPr>
              <a:t>PartName</a:t>
            </a:r>
            <a:endParaRPr sz="1575" baseline="264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R="2336165" algn="ctr">
              <a:lnSpc>
                <a:spcPct val="100000"/>
              </a:lnSpc>
              <a:spcBef>
                <a:spcPts val="5"/>
              </a:spcBef>
            </a:pPr>
            <a:r>
              <a:rPr sz="1300" spc="15" dirty="0">
                <a:latin typeface="Arial"/>
                <a:cs typeface="Arial"/>
              </a:rPr>
              <a:t>PART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2289175" algn="ctr">
              <a:lnSpc>
                <a:spcPct val="100000"/>
              </a:lnSpc>
              <a:spcBef>
                <a:spcPts val="5"/>
              </a:spcBef>
            </a:pPr>
            <a:r>
              <a:rPr sz="1250" spc="-5" dirty="0">
                <a:latin typeface="Arial"/>
                <a:cs typeface="Arial"/>
              </a:rPr>
              <a:t>O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R="364490" algn="r">
              <a:lnSpc>
                <a:spcPct val="100000"/>
              </a:lnSpc>
            </a:pPr>
            <a:r>
              <a:rPr sz="1050" spc="5" dirty="0">
                <a:latin typeface="Arial"/>
                <a:cs typeface="Arial"/>
              </a:rPr>
              <a:t>S</a:t>
            </a:r>
            <a:r>
              <a:rPr sz="1050" spc="50" dirty="0">
                <a:latin typeface="Arial"/>
                <a:cs typeface="Arial"/>
              </a:rPr>
              <a:t>u</a:t>
            </a:r>
            <a:r>
              <a:rPr sz="1050" spc="60" dirty="0">
                <a:latin typeface="Arial"/>
                <a:cs typeface="Arial"/>
              </a:rPr>
              <a:t>p</a:t>
            </a:r>
            <a:r>
              <a:rPr sz="1050" dirty="0">
                <a:latin typeface="Arial"/>
                <a:cs typeface="Arial"/>
              </a:rPr>
              <a:t>_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60" dirty="0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4474" y="3788453"/>
            <a:ext cx="1265555" cy="462280"/>
          </a:xfrm>
          <a:custGeom>
            <a:avLst/>
            <a:gdLst/>
            <a:ahLst/>
            <a:cxnLst/>
            <a:rect l="l" t="t" r="r" b="b"/>
            <a:pathLst>
              <a:path w="1265554" h="462279">
                <a:moveTo>
                  <a:pt x="0" y="461936"/>
                </a:moveTo>
                <a:lnTo>
                  <a:pt x="1265369" y="461936"/>
                </a:lnTo>
                <a:lnTo>
                  <a:pt x="1265369" y="0"/>
                </a:lnTo>
                <a:lnTo>
                  <a:pt x="0" y="0"/>
                </a:lnTo>
                <a:lnTo>
                  <a:pt x="0" y="461936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81821" y="3827340"/>
            <a:ext cx="107124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PURC</a:t>
            </a:r>
            <a:r>
              <a:rPr sz="1300" spc="20" dirty="0">
                <a:latin typeface="Arial"/>
                <a:cs typeface="Arial"/>
              </a:rPr>
              <a:t>H</a:t>
            </a:r>
            <a:r>
              <a:rPr sz="1300" spc="40" dirty="0">
                <a:latin typeface="Arial"/>
                <a:cs typeface="Arial"/>
              </a:rPr>
              <a:t>A</a:t>
            </a:r>
            <a:r>
              <a:rPr sz="1300" spc="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0798" y="3779939"/>
            <a:ext cx="422909" cy="469900"/>
          </a:xfrm>
          <a:custGeom>
            <a:avLst/>
            <a:gdLst/>
            <a:ahLst/>
            <a:cxnLst/>
            <a:rect l="l" t="t" r="r" b="b"/>
            <a:pathLst>
              <a:path w="422910" h="469900">
                <a:moveTo>
                  <a:pt x="211936" y="0"/>
                </a:moveTo>
                <a:lnTo>
                  <a:pt x="0" y="234807"/>
                </a:lnTo>
                <a:lnTo>
                  <a:pt x="211936" y="469615"/>
                </a:lnTo>
                <a:lnTo>
                  <a:pt x="422348" y="234807"/>
                </a:lnTo>
                <a:lnTo>
                  <a:pt x="211936" y="0"/>
                </a:lnTo>
                <a:close/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98720" y="401475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282074" y="0"/>
                </a:moveTo>
                <a:lnTo>
                  <a:pt x="0" y="0"/>
                </a:lnTo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03152" y="401475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282074" y="0"/>
                </a:moveTo>
                <a:lnTo>
                  <a:pt x="0" y="0"/>
                </a:lnTo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12154"/>
            <a:ext cx="5526405" cy="163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Considering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discussed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have four </a:t>
            </a: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dirty="0">
                <a:latin typeface="Times New Roman"/>
                <a:cs typeface="Times New Roman"/>
              </a:rPr>
              <a:t>of combination existing 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supertype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subtype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697865" algn="l"/>
                <a:tab pos="699135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Disjoint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697865" algn="l"/>
                <a:tab pos="699135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Overlapping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200" spc="-5" dirty="0">
                <a:latin typeface="Times New Roman"/>
                <a:cs typeface="Times New Roman"/>
              </a:rPr>
              <a:t>Partial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Disjoint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200" spc="-5" dirty="0">
                <a:latin typeface="Times New Roman"/>
                <a:cs typeface="Times New Roman"/>
              </a:rPr>
              <a:t>Partial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overlapping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6" y="3028004"/>
            <a:ext cx="5525135" cy="560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40" dirty="0">
                <a:latin typeface="Times New Roman"/>
                <a:cs typeface="Times New Roman"/>
              </a:rPr>
              <a:t>Subtype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Discriminator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4200"/>
              </a:lnSpc>
              <a:spcBef>
                <a:spcPts val="965"/>
              </a:spcBef>
            </a:pP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is a tool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 technique </a:t>
            </a:r>
            <a:r>
              <a:rPr sz="1200" spc="-5" dirty="0">
                <a:latin typeface="Times New Roman"/>
                <a:cs typeface="Times New Roman"/>
              </a:rPr>
              <a:t>which provides </a:t>
            </a:r>
            <a:r>
              <a:rPr sz="1200" dirty="0">
                <a:latin typeface="Times New Roman"/>
                <a:cs typeface="Times New Roman"/>
              </a:rPr>
              <a:t>us a </a:t>
            </a:r>
            <a:r>
              <a:rPr sz="1200" spc="-5" dirty="0">
                <a:latin typeface="Times New Roman"/>
                <a:cs typeface="Times New Roman"/>
              </a:rPr>
              <a:t>methodology </a:t>
            </a:r>
            <a:r>
              <a:rPr sz="1200" dirty="0">
                <a:latin typeface="Times New Roman"/>
                <a:cs typeface="Times New Roman"/>
              </a:rPr>
              <a:t>to determine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which  subtype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supertype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belongs.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the relation </a:t>
            </a:r>
            <a:r>
              <a:rPr sz="1200" spc="-5" dirty="0">
                <a:latin typeface="Times New Roman"/>
                <a:cs typeface="Times New Roman"/>
              </a:rPr>
              <a:t>we place an attribute </a:t>
            </a:r>
            <a:r>
              <a:rPr sz="1200" dirty="0">
                <a:latin typeface="Times New Roman"/>
                <a:cs typeface="Times New Roman"/>
              </a:rPr>
              <a:t>in the entity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specify 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value, that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entity subtype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belongs.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example </a:t>
            </a:r>
            <a:r>
              <a:rPr sz="1200" spc="-5" dirty="0">
                <a:latin typeface="Times New Roman"/>
                <a:cs typeface="Times New Roman"/>
              </a:rPr>
              <a:t>we consider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There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two different situations which specify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placement </a:t>
            </a:r>
            <a:r>
              <a:rPr sz="1200" dirty="0">
                <a:latin typeface="Times New Roman"/>
                <a:cs typeface="Times New Roman"/>
              </a:rPr>
              <a:t>or relationship of a 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subtype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instance. First situation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of disjoint  </a:t>
            </a:r>
            <a:r>
              <a:rPr sz="1200" spc="-5" dirty="0">
                <a:latin typeface="Times New Roman"/>
                <a:cs typeface="Times New Roman"/>
              </a:rPr>
              <a:t>situation where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 instance </a:t>
            </a:r>
            <a:r>
              <a:rPr sz="1200" spc="-5" dirty="0">
                <a:latin typeface="Times New Roman"/>
                <a:cs typeface="Times New Roman"/>
              </a:rPr>
              <a:t>can be placed </a:t>
            </a:r>
            <a:r>
              <a:rPr sz="1200" dirty="0">
                <a:latin typeface="Times New Roman"/>
                <a:cs typeface="Times New Roman"/>
              </a:rPr>
              <a:t>only in one </a:t>
            </a:r>
            <a:r>
              <a:rPr sz="1200" spc="-5" dirty="0">
                <a:latin typeface="Times New Roman"/>
                <a:cs typeface="Times New Roman"/>
              </a:rPr>
              <a:t>subtype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 supertype. </a:t>
            </a:r>
            <a:r>
              <a:rPr sz="1200" spc="-10" dirty="0">
                <a:latin typeface="Times New Roman"/>
                <a:cs typeface="Times New Roman"/>
              </a:rPr>
              <a:t>Let </a:t>
            </a:r>
            <a:r>
              <a:rPr sz="1200" dirty="0">
                <a:latin typeface="Times New Roman"/>
                <a:cs typeface="Times New Roman"/>
              </a:rPr>
              <a:t>us consider the example of </a:t>
            </a:r>
            <a:r>
              <a:rPr sz="1200" spc="-5" dirty="0">
                <a:latin typeface="Times New Roman"/>
                <a:cs typeface="Times New Roman"/>
              </a:rPr>
              <a:t>vehicles above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Figure-2-b </a:t>
            </a:r>
            <a:r>
              <a:rPr sz="1200" dirty="0">
                <a:latin typeface="Times New Roman"/>
                <a:cs typeface="Times New Roman"/>
              </a:rPr>
              <a:t>it show </a:t>
            </a:r>
            <a:r>
              <a:rPr sz="1200" spc="-5" dirty="0">
                <a:latin typeface="Times New Roman"/>
                <a:cs typeface="Times New Roman"/>
              </a:rPr>
              <a:t>that there 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two different </a:t>
            </a:r>
            <a:r>
              <a:rPr sz="1200" dirty="0">
                <a:latin typeface="Times New Roman"/>
                <a:cs typeface="Times New Roman"/>
              </a:rPr>
              <a:t>vehicles car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truck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dirty="0">
                <a:latin typeface="Times New Roman"/>
                <a:cs typeface="Times New Roman"/>
              </a:rPr>
              <a:t>the supertype </a:t>
            </a:r>
            <a:r>
              <a:rPr sz="1200" spc="-5" dirty="0">
                <a:latin typeface="Times New Roman"/>
                <a:cs typeface="Times New Roman"/>
              </a:rPr>
              <a:t>vehicle </a:t>
            </a: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5" dirty="0">
                <a:latin typeface="Times New Roman"/>
                <a:cs typeface="Times New Roman"/>
              </a:rPr>
              <a:t>if 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place </a:t>
            </a:r>
            <a:r>
              <a:rPr sz="1200" spc="-5" dirty="0">
                <a:latin typeface="Times New Roman"/>
                <a:cs typeface="Times New Roman"/>
              </a:rPr>
              <a:t>an attribute </a:t>
            </a:r>
            <a:r>
              <a:rPr sz="1200" dirty="0">
                <a:latin typeface="Times New Roman"/>
                <a:cs typeface="Times New Roman"/>
              </a:rPr>
              <a:t>named </a:t>
            </a:r>
            <a:r>
              <a:rPr sz="1200" spc="-5" dirty="0">
                <a:latin typeface="Times New Roman"/>
                <a:cs typeface="Times New Roman"/>
              </a:rPr>
              <a:t>Vehicle_type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supertype we can </a:t>
            </a:r>
            <a:r>
              <a:rPr sz="1200" dirty="0">
                <a:latin typeface="Times New Roman"/>
                <a:cs typeface="Times New Roman"/>
              </a:rPr>
              <a:t>easily </a:t>
            </a: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associated </a:t>
            </a:r>
            <a:r>
              <a:rPr sz="1200" dirty="0">
                <a:latin typeface="Times New Roman"/>
                <a:cs typeface="Times New Roman"/>
              </a:rPr>
              <a:t>subtype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placing a C for </a:t>
            </a:r>
            <a:r>
              <a:rPr sz="1200" spc="-5" dirty="0">
                <a:latin typeface="Times New Roman"/>
                <a:cs typeface="Times New Roman"/>
              </a:rPr>
              <a:t>car and </a:t>
            </a:r>
            <a:r>
              <a:rPr sz="1200" dirty="0">
                <a:latin typeface="Times New Roman"/>
                <a:cs typeface="Times New Roman"/>
              </a:rPr>
              <a:t>a T for </a:t>
            </a:r>
            <a:r>
              <a:rPr sz="1200" spc="-5" dirty="0">
                <a:latin typeface="Times New Roman"/>
                <a:cs typeface="Times New Roman"/>
              </a:rPr>
              <a:t>truck instance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vehicle.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situation where </a:t>
            </a:r>
            <a:r>
              <a:rPr sz="1200" dirty="0">
                <a:latin typeface="Times New Roman"/>
                <a:cs typeface="Times New Roman"/>
              </a:rPr>
              <a:t>the Subtype discriminator is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overlapping  constraint; </a:t>
            </a:r>
            <a:r>
              <a:rPr sz="1200" dirty="0">
                <a:latin typeface="Times New Roman"/>
                <a:cs typeface="Times New Roman"/>
              </a:rPr>
              <a:t>it is the </a:t>
            </a:r>
            <a:r>
              <a:rPr sz="1200" spc="-5" dirty="0">
                <a:latin typeface="Times New Roman"/>
                <a:cs typeface="Times New Roman"/>
              </a:rPr>
              <a:t>situation where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supertype attribute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placed </a:t>
            </a:r>
            <a:r>
              <a:rPr sz="1200" dirty="0">
                <a:latin typeface="Times New Roman"/>
                <a:cs typeface="Times New Roman"/>
              </a:rPr>
              <a:t>in more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one  </a:t>
            </a:r>
            <a:r>
              <a:rPr sz="1200" spc="-5" dirty="0">
                <a:latin typeface="Times New Roman"/>
                <a:cs typeface="Times New Roman"/>
              </a:rPr>
              <a:t>subtype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Considering  again 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part  </a:t>
            </a:r>
            <a:r>
              <a:rPr sz="1200" dirty="0">
                <a:latin typeface="Times New Roman"/>
                <a:cs typeface="Times New Roman"/>
              </a:rPr>
              <a:t>example  </a:t>
            </a:r>
            <a:r>
              <a:rPr sz="1200" spc="-5" dirty="0">
                <a:latin typeface="Times New Roman"/>
                <a:cs typeface="Times New Roman"/>
              </a:rPr>
              <a:t>shown 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Figure  </a:t>
            </a:r>
            <a:r>
              <a:rPr sz="1200" dirty="0">
                <a:latin typeface="Times New Roman"/>
                <a:cs typeface="Times New Roman"/>
              </a:rPr>
              <a:t>3,  </a:t>
            </a:r>
            <a:r>
              <a:rPr sz="1200" spc="-5" dirty="0">
                <a:latin typeface="Times New Roman"/>
                <a:cs typeface="Times New Roman"/>
              </a:rPr>
              <a:t>which  </a:t>
            </a:r>
            <a:r>
              <a:rPr sz="1200" dirty="0">
                <a:latin typeface="Times New Roman"/>
                <a:cs typeface="Times New Roman"/>
              </a:rPr>
              <a:t>has  </a:t>
            </a:r>
            <a:r>
              <a:rPr sz="1200" spc="-5" dirty="0">
                <a:latin typeface="Times New Roman"/>
                <a:cs typeface="Times New Roman"/>
              </a:rPr>
              <a:t>an  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overlapping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constraint;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situation we can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solution </a:t>
            </a:r>
            <a:r>
              <a:rPr sz="1200" dirty="0">
                <a:latin typeface="Times New Roman"/>
                <a:cs typeface="Times New Roman"/>
              </a:rPr>
              <a:t>one common </a:t>
            </a:r>
            <a:r>
              <a:rPr sz="1200" spc="-5" dirty="0">
                <a:latin typeface="Times New Roman"/>
                <a:cs typeface="Times New Roman"/>
              </a:rPr>
              <a:t>solution </a:t>
            </a:r>
            <a:r>
              <a:rPr sz="1200" dirty="0">
                <a:latin typeface="Times New Roman"/>
                <a:cs typeface="Times New Roman"/>
              </a:rPr>
              <a:t>is to </a:t>
            </a:r>
            <a:r>
              <a:rPr sz="1200" spc="-5" dirty="0">
                <a:latin typeface="Times New Roman"/>
                <a:cs typeface="Times New Roman"/>
              </a:rPr>
              <a:t>place  two attribute </a:t>
            </a:r>
            <a:r>
              <a:rPr sz="1200" dirty="0">
                <a:latin typeface="Times New Roman"/>
                <a:cs typeface="Times New Roman"/>
              </a:rPr>
              <a:t>in the supertype one </a:t>
            </a:r>
            <a:r>
              <a:rPr sz="1200" spc="-5" dirty="0">
                <a:latin typeface="Times New Roman"/>
                <a:cs typeface="Times New Roman"/>
              </a:rPr>
              <a:t>for manufactured and </a:t>
            </a:r>
            <a:r>
              <a:rPr sz="1200" dirty="0">
                <a:latin typeface="Times New Roman"/>
                <a:cs typeface="Times New Roman"/>
              </a:rPr>
              <a:t>other one for purchased. We </a:t>
            </a:r>
            <a:r>
              <a:rPr sz="1200" spc="-5" dirty="0">
                <a:latin typeface="Times New Roman"/>
                <a:cs typeface="Times New Roman"/>
              </a:rPr>
              <a:t>can  combine  them  as  </a:t>
            </a:r>
            <a:r>
              <a:rPr sz="1200" dirty="0">
                <a:latin typeface="Times New Roman"/>
                <a:cs typeface="Times New Roman"/>
              </a:rPr>
              <a:t>a  composite </a:t>
            </a:r>
            <a:r>
              <a:rPr sz="1200" spc="-5" dirty="0">
                <a:latin typeface="Times New Roman"/>
                <a:cs typeface="Times New Roman"/>
              </a:rPr>
              <a:t>attribute,  when 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place  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5" dirty="0">
                <a:latin typeface="Times New Roman"/>
                <a:cs typeface="Times New Roman"/>
              </a:rPr>
              <a:t>for  </a:t>
            </a:r>
            <a:r>
              <a:rPr sz="1200" dirty="0">
                <a:latin typeface="Times New Roman"/>
                <a:cs typeface="Times New Roman"/>
              </a:rPr>
              <a:t>manufacture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12154"/>
            <a:ext cx="552259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Purchased </a:t>
            </a:r>
            <a:r>
              <a:rPr sz="1200" dirty="0">
                <a:latin typeface="Times New Roman"/>
                <a:cs typeface="Times New Roman"/>
              </a:rPr>
              <a:t>then it means the </a:t>
            </a: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manufactured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company, </a:t>
            </a:r>
            <a:r>
              <a:rPr sz="1200" dirty="0">
                <a:latin typeface="Times New Roman"/>
                <a:cs typeface="Times New Roman"/>
              </a:rPr>
              <a:t>and similarly the  </a:t>
            </a:r>
            <a:r>
              <a:rPr sz="1200" spc="-5" dirty="0">
                <a:latin typeface="Times New Roman"/>
                <a:cs typeface="Times New Roman"/>
              </a:rPr>
              <a:t>following situation will </a:t>
            </a:r>
            <a:r>
              <a:rPr sz="1200" dirty="0">
                <a:latin typeface="Times New Roman"/>
                <a:cs typeface="Times New Roman"/>
              </a:rPr>
              <a:t>give us </a:t>
            </a:r>
            <a:r>
              <a:rPr sz="1200" spc="-5" dirty="0">
                <a:latin typeface="Times New Roman"/>
                <a:cs typeface="Times New Roman"/>
              </a:rPr>
              <a:t>further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812165" algn="l"/>
                <a:tab pos="229870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u="sng" spc="-5" dirty="0">
                <a:latin typeface="Times New Roman"/>
                <a:cs typeface="Times New Roman"/>
              </a:rPr>
              <a:t>Attribute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109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1003" y="1744980"/>
          <a:ext cx="4696460" cy="106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53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Manufacture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576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8">
                <a:tc>
                  <a:txBody>
                    <a:bodyPr/>
                    <a:lstStyle/>
                    <a:p>
                      <a:pPr marR="24955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Manufacture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Purchased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8">
                <a:tc>
                  <a:txBody>
                    <a:bodyPr/>
                    <a:lstStyle/>
                    <a:p>
                      <a:pPr marR="24955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Manufactured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532">
                <a:tc>
                  <a:txBody>
                    <a:bodyPr/>
                    <a:lstStyle/>
                    <a:p>
                      <a:pPr marR="24955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Purchased.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0528" y="3007099"/>
            <a:ext cx="5523230" cy="194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15" dirty="0">
                <a:latin typeface="Times New Roman"/>
                <a:cs typeface="Times New Roman"/>
              </a:rPr>
              <a:t>Significance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35" dirty="0">
                <a:latin typeface="Times New Roman"/>
                <a:cs typeface="Times New Roman"/>
              </a:rPr>
              <a:t>Subtype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Discriminator: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Existence of subtype </a:t>
            </a:r>
            <a:r>
              <a:rPr sz="1200" spc="-5" dirty="0">
                <a:latin typeface="Times New Roman"/>
                <a:cs typeface="Times New Roman"/>
              </a:rPr>
              <a:t>discriminator helps </a:t>
            </a:r>
            <a:r>
              <a:rPr sz="1200" dirty="0">
                <a:latin typeface="Times New Roman"/>
                <a:cs typeface="Times New Roman"/>
              </a:rPr>
              <a:t>us a lot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finding the corresponding subtype  </a:t>
            </a:r>
            <a:r>
              <a:rPr sz="1200" spc="-5" dirty="0">
                <a:latin typeface="Times New Roman"/>
                <a:cs typeface="Times New Roman"/>
              </a:rPr>
              <a:t>entities, although 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find </a:t>
            </a:r>
            <a:r>
              <a:rPr sz="1200" dirty="0">
                <a:latin typeface="Times New Roman"/>
                <a:cs typeface="Times New Roman"/>
              </a:rPr>
              <a:t>a subtype </a:t>
            </a:r>
            <a:r>
              <a:rPr sz="1200" spc="-5" dirty="0">
                <a:latin typeface="Times New Roman"/>
                <a:cs typeface="Times New Roman"/>
              </a:rPr>
              <a:t>entity instance without </a:t>
            </a:r>
            <a:r>
              <a:rPr sz="1200" dirty="0">
                <a:latin typeface="Times New Roman"/>
                <a:cs typeface="Times New Roman"/>
              </a:rPr>
              <a:t>having a subtype  </a:t>
            </a:r>
            <a:r>
              <a:rPr sz="1200" spc="-5" dirty="0">
                <a:latin typeface="Times New Roman"/>
                <a:cs typeface="Times New Roman"/>
              </a:rPr>
              <a:t>discriminator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that involves </a:t>
            </a:r>
            <a:r>
              <a:rPr sz="1200" spc="-10" dirty="0">
                <a:latin typeface="Times New Roman"/>
                <a:cs typeface="Times New Roman"/>
              </a:rPr>
              <a:t>lots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efforts and might </a:t>
            </a:r>
            <a:r>
              <a:rPr sz="1200" dirty="0">
                <a:latin typeface="Times New Roman"/>
                <a:cs typeface="Times New Roman"/>
              </a:rPr>
              <a:t>consume a huge  time in </a:t>
            </a:r>
            <a:r>
              <a:rPr sz="1200" spc="-5" dirty="0">
                <a:latin typeface="Times New Roman"/>
                <a:cs typeface="Times New Roman"/>
              </a:rPr>
              <a:t>worst case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situations.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concludes </a:t>
            </a:r>
            <a:r>
              <a:rPr sz="1200" dirty="0">
                <a:latin typeface="Times New Roman"/>
                <a:cs typeface="Times New Roman"/>
              </a:rPr>
              <a:t>out discussion of The ER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course.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10" y="1002009"/>
            <a:ext cx="5524500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thing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should be very </a:t>
            </a:r>
            <a:r>
              <a:rPr sz="1200" spc="-5" dirty="0">
                <a:latin typeface="Times New Roman"/>
                <a:cs typeface="Times New Roman"/>
              </a:rPr>
              <a:t>clear </a:t>
            </a:r>
            <a:r>
              <a:rPr sz="1200" dirty="0">
                <a:latin typeface="Times New Roman"/>
                <a:cs typeface="Times New Roman"/>
              </a:rPr>
              <a:t>about is the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dirty="0">
                <a:latin typeface="Times New Roman"/>
                <a:cs typeface="Times New Roman"/>
              </a:rPr>
              <a:t>between </a:t>
            </a:r>
            <a:r>
              <a:rPr sz="1200" spc="-5" dirty="0">
                <a:latin typeface="Times New Roman"/>
                <a:cs typeface="Times New Roman"/>
              </a:rPr>
              <a:t>database  and </a:t>
            </a:r>
            <a:r>
              <a:rPr sz="1200" dirty="0">
                <a:latin typeface="Times New Roman"/>
                <a:cs typeface="Times New Roman"/>
              </a:rPr>
              <a:t>the database management </a:t>
            </a:r>
            <a:r>
              <a:rPr sz="1200" spc="-5" dirty="0">
                <a:latin typeface="Times New Roman"/>
                <a:cs typeface="Times New Roman"/>
              </a:rPr>
              <a:t>system (DBMS). </a:t>
            </a:r>
            <a:r>
              <a:rPr sz="1200" dirty="0">
                <a:latin typeface="Times New Roman"/>
                <a:cs typeface="Times New Roman"/>
              </a:rPr>
              <a:t>See,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data  </a:t>
            </a:r>
            <a:r>
              <a:rPr sz="1200" spc="-5" dirty="0">
                <a:latin typeface="Times New Roman"/>
                <a:cs typeface="Times New Roman"/>
              </a:rPr>
              <a:t>about anything, 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anything. Like cricket teams, students, busses, </a:t>
            </a:r>
            <a:r>
              <a:rPr sz="1200" dirty="0">
                <a:latin typeface="Times New Roman"/>
                <a:cs typeface="Times New Roman"/>
              </a:rPr>
              <a:t>movies,  </a:t>
            </a:r>
            <a:r>
              <a:rPr sz="1200" spc="-5" dirty="0">
                <a:latin typeface="Times New Roman"/>
                <a:cs typeface="Times New Roman"/>
              </a:rPr>
              <a:t>personalities, stars, </a:t>
            </a:r>
            <a:r>
              <a:rPr sz="1200" dirty="0">
                <a:latin typeface="Times New Roman"/>
                <a:cs typeface="Times New Roman"/>
              </a:rPr>
              <a:t>seas, </a:t>
            </a:r>
            <a:r>
              <a:rPr sz="1200" spc="-5" dirty="0">
                <a:latin typeface="Times New Roman"/>
                <a:cs typeface="Times New Roman"/>
              </a:rPr>
              <a:t>buildings, furniture, lab equipment, </a:t>
            </a:r>
            <a:r>
              <a:rPr sz="1200" dirty="0">
                <a:latin typeface="Times New Roman"/>
                <a:cs typeface="Times New Roman"/>
              </a:rPr>
              <a:t>hobbies, </a:t>
            </a:r>
            <a:r>
              <a:rPr sz="1200" spc="-5" dirty="0">
                <a:latin typeface="Times New Roman"/>
                <a:cs typeface="Times New Roman"/>
              </a:rPr>
              <a:t>hotels, pets,  countries, and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anything about which you want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store data. </a:t>
            </a:r>
            <a:r>
              <a:rPr sz="1200" dirty="0">
                <a:latin typeface="Times New Roman"/>
                <a:cs typeface="Times New Roman"/>
              </a:rPr>
              <a:t>What </a:t>
            </a:r>
            <a:r>
              <a:rPr sz="1200" spc="-5" dirty="0">
                <a:latin typeface="Times New Roman"/>
                <a:cs typeface="Times New Roman"/>
              </a:rPr>
              <a:t>we mean 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data; </a:t>
            </a:r>
            <a:r>
              <a:rPr sz="1200" dirty="0">
                <a:latin typeface="Times New Roman"/>
                <a:cs typeface="Times New Roman"/>
              </a:rPr>
              <a:t>simply the </a:t>
            </a:r>
            <a:r>
              <a:rPr sz="1200" spc="-5" dirty="0">
                <a:latin typeface="Times New Roman"/>
                <a:cs typeface="Times New Roman"/>
              </a:rPr>
              <a:t>facts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figures. Following </a:t>
            </a:r>
            <a:r>
              <a:rPr sz="1200" dirty="0">
                <a:latin typeface="Times New Roman"/>
                <a:cs typeface="Times New Roman"/>
              </a:rPr>
              <a:t>table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things and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that we  </a:t>
            </a:r>
            <a:r>
              <a:rPr sz="1200" dirty="0">
                <a:latin typeface="Times New Roman"/>
                <a:cs typeface="Times New Roman"/>
              </a:rPr>
              <a:t>may want to </a:t>
            </a:r>
            <a:r>
              <a:rPr sz="1200" spc="-5" dirty="0">
                <a:latin typeface="Times New Roman"/>
                <a:cs typeface="Times New Roman"/>
              </a:rPr>
              <a:t>store about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1500" y="2406956"/>
          <a:ext cx="5567680" cy="109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03">
                <a:tc>
                  <a:txBody>
                    <a:bodyPr/>
                    <a:lstStyle/>
                    <a:p>
                      <a:pPr marL="64769">
                        <a:lnSpc>
                          <a:spcPts val="1345"/>
                        </a:lnSpc>
                      </a:pPr>
                      <a:r>
                        <a:rPr sz="1200" spc="40" dirty="0">
                          <a:latin typeface="Times New Roman"/>
                          <a:cs typeface="Times New Roman"/>
                        </a:rPr>
                        <a:t>Thing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sz="1200" spc="4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(Facts </a:t>
                      </a:r>
                      <a:r>
                        <a:rPr sz="1200" spc="6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figures)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88">
                <a:tc>
                  <a:txBody>
                    <a:bodyPr/>
                    <a:lstStyle/>
                    <a:p>
                      <a:pPr marL="64769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Cricket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Player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Country, name,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date of birth,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specialty, matches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played,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runs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142">
                <a:tc>
                  <a:txBody>
                    <a:bodyPr/>
                    <a:lstStyle/>
                    <a:p>
                      <a:pPr marL="64769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Scholars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Name, data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birth, age, country, field,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books published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681">
                <a:tc>
                  <a:txBody>
                    <a:bodyPr/>
                    <a:lstStyle/>
                    <a:p>
                      <a:pPr marL="64769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Movies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Name, director, language (Punjabi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default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case 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Pakistan)</a:t>
                      </a:r>
                      <a:r>
                        <a:rPr sz="1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608">
                <a:tc>
                  <a:txBody>
                    <a:bodyPr/>
                    <a:lstStyle/>
                    <a:p>
                      <a:pPr marL="64769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Food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Name, ingredients, taste, preferred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origin,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pPr marL="6540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Vehicle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Registration number,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make,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owner,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type,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price,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0724" y="3673079"/>
            <a:ext cx="5564505" cy="456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There could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infinite examples, and please </a:t>
            </a:r>
            <a:r>
              <a:rPr sz="1200" dirty="0">
                <a:latin typeface="Times New Roman"/>
                <a:cs typeface="Times New Roman"/>
              </a:rPr>
              <a:t>note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that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listed about  different things </a:t>
            </a:r>
            <a:r>
              <a:rPr sz="1200" dirty="0">
                <a:latin typeface="Times New Roman"/>
                <a:cs typeface="Times New Roman"/>
              </a:rPr>
              <a:t>in the above </a:t>
            </a:r>
            <a:r>
              <a:rPr sz="1200" spc="-5" dirty="0">
                <a:latin typeface="Times New Roman"/>
                <a:cs typeface="Times New Roman"/>
              </a:rPr>
              <a:t>table </a:t>
            </a:r>
            <a:r>
              <a:rPr sz="1200" dirty="0">
                <a:latin typeface="Times New Roman"/>
                <a:cs typeface="Times New Roman"/>
              </a:rPr>
              <a:t>is not the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data that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defined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stored about  these things. As has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explained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definition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above, there </a:t>
            </a:r>
            <a:r>
              <a:rPr sz="1200" dirty="0">
                <a:latin typeface="Times New Roman"/>
                <a:cs typeface="Times New Roman"/>
              </a:rPr>
              <a:t>could be so many  </a:t>
            </a:r>
            <a:r>
              <a:rPr sz="1200" spc="-5" dirty="0">
                <a:latin typeface="Times New Roman"/>
                <a:cs typeface="Times New Roman"/>
              </a:rPr>
              <a:t>facts about each </a:t>
            </a:r>
            <a:r>
              <a:rPr sz="1200" dirty="0">
                <a:latin typeface="Times New Roman"/>
                <a:cs typeface="Times New Roman"/>
              </a:rPr>
              <a:t>thing that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storing data </a:t>
            </a:r>
            <a:r>
              <a:rPr sz="1200" spc="-5" dirty="0">
                <a:latin typeface="Times New Roman"/>
                <a:cs typeface="Times New Roman"/>
              </a:rPr>
              <a:t>about; what </a:t>
            </a:r>
            <a:r>
              <a:rPr sz="1200" dirty="0">
                <a:latin typeface="Times New Roman"/>
                <a:cs typeface="Times New Roman"/>
              </a:rPr>
              <a:t>exactly </a:t>
            </a:r>
            <a:r>
              <a:rPr sz="1200" spc="-5" dirty="0">
                <a:latin typeface="Times New Roman"/>
                <a:cs typeface="Times New Roman"/>
              </a:rPr>
              <a:t>we will store </a:t>
            </a:r>
            <a:r>
              <a:rPr sz="1200" dirty="0">
                <a:latin typeface="Times New Roman"/>
                <a:cs typeface="Times New Roman"/>
              </a:rPr>
              <a:t>depends  on the </a:t>
            </a:r>
            <a:r>
              <a:rPr sz="1200" spc="-5" dirty="0">
                <a:latin typeface="Times New Roman"/>
                <a:cs typeface="Times New Roman"/>
              </a:rPr>
              <a:t>perspective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person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organization who wants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store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data. For example, 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consider food,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to be stored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food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perspective </a:t>
            </a:r>
            <a:r>
              <a:rPr sz="1200" dirty="0">
                <a:latin typeface="Times New Roman"/>
                <a:cs typeface="Times New Roman"/>
              </a:rPr>
              <a:t>of a  </a:t>
            </a:r>
            <a:r>
              <a:rPr sz="1200" spc="-5" dirty="0">
                <a:latin typeface="Times New Roman"/>
                <a:cs typeface="Times New Roman"/>
              </a:rPr>
              <a:t>cook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different from </a:t>
            </a:r>
            <a:r>
              <a:rPr sz="1200" dirty="0">
                <a:latin typeface="Times New Roman"/>
                <a:cs typeface="Times New Roman"/>
              </a:rPr>
              <a:t>that of a </a:t>
            </a:r>
            <a:r>
              <a:rPr sz="1200" spc="-5" dirty="0">
                <a:latin typeface="Times New Roman"/>
                <a:cs typeface="Times New Roman"/>
              </a:rPr>
              <a:t>person </a:t>
            </a:r>
            <a:r>
              <a:rPr sz="1200" dirty="0">
                <a:latin typeface="Times New Roman"/>
                <a:cs typeface="Times New Roman"/>
              </a:rPr>
              <a:t>eating it. Think of a </a:t>
            </a:r>
            <a:r>
              <a:rPr sz="1200" spc="-5" dirty="0">
                <a:latin typeface="Times New Roman"/>
                <a:cs typeface="Times New Roman"/>
              </a:rPr>
              <a:t>food, like, Karhahi Ghost,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facts about Karhahi ghosht that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cook will </a:t>
            </a:r>
            <a:r>
              <a:rPr sz="1200" dirty="0">
                <a:latin typeface="Times New Roman"/>
                <a:cs typeface="Times New Roman"/>
              </a:rPr>
              <a:t>like to </a:t>
            </a:r>
            <a:r>
              <a:rPr sz="1200" spc="-5" dirty="0">
                <a:latin typeface="Times New Roman"/>
                <a:cs typeface="Times New Roman"/>
              </a:rPr>
              <a:t>store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be, </a:t>
            </a:r>
            <a:r>
              <a:rPr sz="1200" dirty="0">
                <a:latin typeface="Times New Roman"/>
                <a:cs typeface="Times New Roman"/>
              </a:rPr>
              <a:t>quantity of salt, </a:t>
            </a:r>
            <a:r>
              <a:rPr sz="1200" spc="-5" dirty="0">
                <a:latin typeface="Times New Roman"/>
                <a:cs typeface="Times New Roman"/>
              </a:rPr>
              <a:t>green  and red chilies, garlic, water,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cook and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that. Where as </a:t>
            </a:r>
            <a:r>
              <a:rPr sz="1200" dirty="0">
                <a:latin typeface="Times New Roman"/>
                <a:cs typeface="Times New Roman"/>
              </a:rPr>
              <a:t>the customer  is </a:t>
            </a:r>
            <a:r>
              <a:rPr sz="1200" spc="-5" dirty="0">
                <a:latin typeface="Times New Roman"/>
                <a:cs typeface="Times New Roman"/>
              </a:rPr>
              <a:t>interested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chicken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meat, then black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red chilies, then weight, then price and </a:t>
            </a:r>
            <a:r>
              <a:rPr sz="1200" dirty="0">
                <a:latin typeface="Times New Roman"/>
                <a:cs typeface="Times New Roman"/>
              </a:rPr>
              <a:t>like  </a:t>
            </a:r>
            <a:r>
              <a:rPr sz="1200" spc="-5" dirty="0">
                <a:latin typeface="Times New Roman"/>
                <a:cs typeface="Times New Roman"/>
              </a:rPr>
              <a:t>that. </a:t>
            </a:r>
            <a:r>
              <a:rPr sz="1200" dirty="0">
                <a:latin typeface="Times New Roman"/>
                <a:cs typeface="Times New Roman"/>
              </a:rPr>
              <a:t>Well, definitely there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things </a:t>
            </a:r>
            <a:r>
              <a:rPr sz="1200" dirty="0">
                <a:latin typeface="Times New Roman"/>
                <a:cs typeface="Times New Roman"/>
              </a:rPr>
              <a:t>common but some are different </a:t>
            </a:r>
            <a:r>
              <a:rPr sz="1200" spc="-5" dirty="0">
                <a:latin typeface="Times New Roman"/>
                <a:cs typeface="Times New Roman"/>
              </a:rPr>
              <a:t>as well. </a:t>
            </a:r>
            <a:r>
              <a:rPr sz="1200" dirty="0">
                <a:latin typeface="Times New Roman"/>
                <a:cs typeface="Times New Roman"/>
              </a:rPr>
              <a:t>The  thing is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perspective or point of </a:t>
            </a:r>
            <a:r>
              <a:rPr sz="1200" spc="-5" dirty="0">
                <a:latin typeface="Times New Roman"/>
                <a:cs typeface="Times New Roman"/>
              </a:rPr>
              <a:t>view creates </a:t>
            </a:r>
            <a:r>
              <a:rPr sz="1200" dirty="0">
                <a:latin typeface="Times New Roman"/>
                <a:cs typeface="Times New Roman"/>
              </a:rPr>
              <a:t>the difference in </a:t>
            </a:r>
            <a:r>
              <a:rPr sz="1200" spc="-5" dirty="0">
                <a:latin typeface="Times New Roman"/>
                <a:cs typeface="Times New Roman"/>
              </a:rPr>
              <a:t>what we </a:t>
            </a:r>
            <a:r>
              <a:rPr sz="1200" dirty="0">
                <a:latin typeface="Times New Roman"/>
                <a:cs typeface="Times New Roman"/>
              </a:rPr>
              <a:t>store;  </a:t>
            </a:r>
            <a:r>
              <a:rPr sz="1200" spc="-5" dirty="0">
                <a:latin typeface="Times New Roman"/>
                <a:cs typeface="Times New Roman"/>
              </a:rPr>
              <a:t>however, </a:t>
            </a:r>
            <a:r>
              <a:rPr sz="1200" dirty="0">
                <a:latin typeface="Times New Roman"/>
                <a:cs typeface="Times New Roman"/>
              </a:rPr>
              <a:t>the main thing is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stores 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254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management </a:t>
            </a:r>
            <a:r>
              <a:rPr sz="1200" spc="-5" dirty="0">
                <a:latin typeface="Times New Roman"/>
                <a:cs typeface="Times New Roman"/>
              </a:rPr>
              <a:t>system (DBMS),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other hand </a:t>
            </a:r>
            <a:r>
              <a:rPr sz="1200" dirty="0">
                <a:latin typeface="Times New Roman"/>
                <a:cs typeface="Times New Roman"/>
              </a:rPr>
              <a:t>is the software or tool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manage </a:t>
            </a:r>
            <a:r>
              <a:rPr sz="1200" dirty="0">
                <a:latin typeface="Times New Roman"/>
                <a:cs typeface="Times New Roman"/>
              </a:rPr>
              <a:t>the database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users.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DBMS </a:t>
            </a:r>
            <a:r>
              <a:rPr sz="1200" spc="-5" dirty="0">
                <a:latin typeface="Times New Roman"/>
                <a:cs typeface="Times New Roman"/>
              </a:rPr>
              <a:t>consist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components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subsystem that we will </a:t>
            </a:r>
            <a:r>
              <a:rPr sz="1200" dirty="0">
                <a:latin typeface="Times New Roman"/>
                <a:cs typeface="Times New Roman"/>
              </a:rPr>
              <a:t>study </a:t>
            </a:r>
            <a:r>
              <a:rPr sz="1200" spc="-5" dirty="0">
                <a:latin typeface="Times New Roman"/>
                <a:cs typeface="Times New Roman"/>
              </a:rPr>
              <a:t>about later.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subsystem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component </a:t>
            </a:r>
            <a:r>
              <a:rPr sz="1200" dirty="0">
                <a:latin typeface="Times New Roman"/>
                <a:cs typeface="Times New Roman"/>
              </a:rPr>
              <a:t>of the DBMS  </a:t>
            </a:r>
            <a:r>
              <a:rPr sz="1200" spc="-5" dirty="0">
                <a:latin typeface="Times New Roman"/>
                <a:cs typeface="Times New Roman"/>
              </a:rPr>
              <a:t>performs different function(s), </a:t>
            </a:r>
            <a:r>
              <a:rPr sz="1200" dirty="0">
                <a:latin typeface="Times New Roman"/>
                <a:cs typeface="Times New Roman"/>
              </a:rPr>
              <a:t>so a </a:t>
            </a:r>
            <a:r>
              <a:rPr sz="1200" spc="-5" dirty="0">
                <a:latin typeface="Times New Roman"/>
                <a:cs typeface="Times New Roman"/>
              </a:rPr>
              <a:t>DBMS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programs </a:t>
            </a:r>
            <a:r>
              <a:rPr sz="1200" dirty="0">
                <a:latin typeface="Times New Roman"/>
                <a:cs typeface="Times New Roman"/>
              </a:rPr>
              <a:t>but they </a:t>
            </a:r>
            <a:r>
              <a:rPr sz="1200" spc="-5" dirty="0">
                <a:latin typeface="Times New Roman"/>
                <a:cs typeface="Times New Roman"/>
              </a:rPr>
              <a:t>all  work </a:t>
            </a:r>
            <a:r>
              <a:rPr sz="1200" dirty="0">
                <a:latin typeface="Times New Roman"/>
                <a:cs typeface="Times New Roman"/>
              </a:rPr>
              <a:t>jointly to manage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users.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books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in this course sometimes </a:t>
            </a:r>
            <a:r>
              <a:rPr sz="1200" spc="-5" dirty="0">
                <a:latin typeface="Times New Roman"/>
                <a:cs typeface="Times New Roman"/>
              </a:rPr>
              <a:t>database and database </a:t>
            </a:r>
            <a:r>
              <a:rPr sz="1200" dirty="0">
                <a:latin typeface="Times New Roman"/>
                <a:cs typeface="Times New Roman"/>
              </a:rPr>
              <a:t>management </a:t>
            </a:r>
            <a:r>
              <a:rPr sz="1200" spc="-5" dirty="0">
                <a:latin typeface="Times New Roman"/>
                <a:cs typeface="Times New Roman"/>
              </a:rPr>
              <a:t>system are used  </a:t>
            </a:r>
            <a:r>
              <a:rPr sz="1200" dirty="0">
                <a:latin typeface="Times New Roman"/>
                <a:cs typeface="Times New Roman"/>
              </a:rPr>
              <a:t>interchangeably but there is a </a:t>
            </a:r>
            <a:r>
              <a:rPr sz="1200" spc="-5" dirty="0">
                <a:latin typeface="Times New Roman"/>
                <a:cs typeface="Times New Roman"/>
              </a:rPr>
              <a:t>clear difference and we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clear about </a:t>
            </a:r>
            <a:r>
              <a:rPr sz="1200" dirty="0">
                <a:latin typeface="Times New Roman"/>
                <a:cs typeface="Times New Roman"/>
              </a:rPr>
              <a:t>them.  Sometimes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term is </a:t>
            </a:r>
            <a:r>
              <a:rPr sz="1200" spc="-5" dirty="0">
                <a:latin typeface="Times New Roman"/>
                <a:cs typeface="Times New Roman"/>
              </a:rPr>
              <a:t>used, that </a:t>
            </a:r>
            <a:r>
              <a:rPr sz="1200" dirty="0">
                <a:latin typeface="Times New Roman"/>
                <a:cs typeface="Times New Roman"/>
              </a:rPr>
              <a:t>is,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system, </a:t>
            </a:r>
            <a:r>
              <a:rPr sz="1200" spc="-5" dirty="0">
                <a:latin typeface="Times New Roman"/>
                <a:cs typeface="Times New Roman"/>
              </a:rPr>
              <a:t>again,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term has </a:t>
            </a:r>
            <a:r>
              <a:rPr sz="1200" dirty="0">
                <a:latin typeface="Times New Roman"/>
                <a:cs typeface="Times New Roman"/>
              </a:rPr>
              <a:t>been 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differently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different people, however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course we </a:t>
            </a:r>
            <a:r>
              <a:rPr sz="1200" dirty="0">
                <a:latin typeface="Times New Roman"/>
                <a:cs typeface="Times New Roman"/>
              </a:rPr>
              <a:t>use the </a:t>
            </a:r>
            <a:r>
              <a:rPr sz="1200" spc="-5" dirty="0">
                <a:latin typeface="Times New Roman"/>
                <a:cs typeface="Times New Roman"/>
              </a:rPr>
              <a:t>term database  system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dirty="0">
                <a:latin typeface="Times New Roman"/>
                <a:cs typeface="Times New Roman"/>
              </a:rPr>
              <a:t>the database management system. So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data, </a:t>
            </a:r>
            <a:r>
              <a:rPr sz="1200" dirty="0">
                <a:latin typeface="Times New Roman"/>
                <a:cs typeface="Times New Roman"/>
              </a:rPr>
              <a:t>DBMS is tool to manage this </a:t>
            </a:r>
            <a:r>
              <a:rPr sz="1200" spc="-5" dirty="0">
                <a:latin typeface="Times New Roman"/>
                <a:cs typeface="Times New Roman"/>
              </a:rPr>
              <a:t>data, and </a:t>
            </a:r>
            <a:r>
              <a:rPr sz="1200" dirty="0">
                <a:latin typeface="Times New Roman"/>
                <a:cs typeface="Times New Roman"/>
              </a:rPr>
              <a:t>both jointly are </a:t>
            </a:r>
            <a:r>
              <a:rPr sz="1200" spc="-5" dirty="0">
                <a:latin typeface="Times New Roman"/>
                <a:cs typeface="Times New Roman"/>
              </a:rPr>
              <a:t>called database  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141729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919023"/>
            <a:ext cx="4079875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Catherine Ricardo, Maxwell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Macmillan.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597" y="233839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1471" y="233839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549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7597" y="304561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8422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1471" y="304561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4498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0482" y="3538658"/>
            <a:ext cx="5525770" cy="538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12700" marR="8255">
              <a:lnSpc>
                <a:spcPct val="143300"/>
              </a:lnSpc>
              <a:spcBef>
                <a:spcPts val="98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today’s </a:t>
            </a:r>
            <a:r>
              <a:rPr sz="1200" spc="-5" dirty="0">
                <a:latin typeface="Times New Roman"/>
                <a:cs typeface="Times New Roman"/>
              </a:rPr>
              <a:t>lecture we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discuss </a:t>
            </a:r>
            <a:r>
              <a:rPr sz="1200" dirty="0">
                <a:latin typeface="Times New Roman"/>
                <a:cs typeface="Times New Roman"/>
              </a:rPr>
              <a:t>the ER </a:t>
            </a:r>
            <a:r>
              <a:rPr sz="1200" spc="-5" dirty="0">
                <a:latin typeface="Times New Roman"/>
                <a:cs typeface="Times New Roman"/>
              </a:rPr>
              <a:t>Data model for an </a:t>
            </a:r>
            <a:r>
              <a:rPr sz="1200" dirty="0">
                <a:latin typeface="Times New Roman"/>
                <a:cs typeface="Times New Roman"/>
              </a:rPr>
              <a:t>existing </a:t>
            </a:r>
            <a:r>
              <a:rPr sz="1200" spc="-5" dirty="0">
                <a:latin typeface="Times New Roman"/>
                <a:cs typeface="Times New Roman"/>
              </a:rPr>
              <a:t>system and will </a:t>
            </a:r>
            <a:r>
              <a:rPr sz="1200" spc="-10" dirty="0">
                <a:latin typeface="Times New Roman"/>
                <a:cs typeface="Times New Roman"/>
              </a:rPr>
              <a:t>go 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practice </a:t>
            </a:r>
            <a:r>
              <a:rPr sz="1200" dirty="0">
                <a:latin typeface="Times New Roman"/>
                <a:cs typeface="Times New Roman"/>
              </a:rPr>
              <a:t>session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 design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discusses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examination </a:t>
            </a:r>
            <a:r>
              <a:rPr sz="1200" spc="-5" dirty="0">
                <a:latin typeface="Times New Roman"/>
                <a:cs typeface="Times New Roman"/>
              </a:rPr>
              <a:t>section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educational institute with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implementation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semester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Steps </a:t>
            </a:r>
            <a:r>
              <a:rPr sz="1400" spc="40" dirty="0">
                <a:latin typeface="Times New Roman"/>
                <a:cs typeface="Times New Roman"/>
              </a:rPr>
              <a:t>in </a:t>
            </a:r>
            <a:r>
              <a:rPr sz="1400" spc="50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Study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spc="45" dirty="0">
                <a:latin typeface="Times New Roman"/>
                <a:cs typeface="Times New Roman"/>
              </a:rPr>
              <a:t>Preliminary </a:t>
            </a:r>
            <a:r>
              <a:rPr sz="1200" spc="40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35" dirty="0">
                <a:latin typeface="Times New Roman"/>
                <a:cs typeface="Times New Roman"/>
              </a:rPr>
              <a:t>the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Students </a:t>
            </a:r>
            <a:r>
              <a:rPr sz="1200" spc="-5" dirty="0">
                <a:latin typeface="Times New Roman"/>
                <a:cs typeface="Times New Roman"/>
              </a:rPr>
              <a:t>are enrolled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programs are </a:t>
            </a:r>
            <a:r>
              <a:rPr sz="1200" dirty="0">
                <a:latin typeface="Times New Roman"/>
                <a:cs typeface="Times New Roman"/>
              </a:rPr>
              <a:t>based 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courses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Different courses are offered at </a:t>
            </a:r>
            <a:r>
              <a:rPr sz="1200" dirty="0">
                <a:latin typeface="Times New Roman"/>
                <a:cs typeface="Times New Roman"/>
              </a:rPr>
              <a:t>the start of 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Students </a:t>
            </a:r>
            <a:r>
              <a:rPr sz="1200" spc="-5" dirty="0">
                <a:latin typeface="Times New Roman"/>
                <a:cs typeface="Times New Roman"/>
              </a:rPr>
              <a:t>enroll themselves for these courses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Enrolled courses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students </a:t>
            </a:r>
            <a:r>
              <a:rPr sz="1200" spc="-5" dirty="0">
                <a:latin typeface="Times New Roman"/>
                <a:cs typeface="Times New Roman"/>
              </a:rPr>
              <a:t>and offered courses </a:t>
            </a:r>
            <a:r>
              <a:rPr sz="1200" dirty="0">
                <a:latin typeface="Times New Roman"/>
                <a:cs typeface="Times New Roman"/>
              </a:rPr>
              <a:t>must not 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same.</a:t>
            </a:r>
            <a:endParaRPr sz="1200">
              <a:latin typeface="Times New Roman"/>
              <a:cs typeface="Times New Roman"/>
            </a:endParaRPr>
          </a:p>
          <a:p>
            <a:pPr marL="469900" marR="6985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dirty="0">
                <a:latin typeface="Times New Roman"/>
                <a:cs typeface="Times New Roman"/>
              </a:rPr>
              <a:t>is due to the </a:t>
            </a:r>
            <a:r>
              <a:rPr sz="1200" spc="-5" dirty="0">
                <a:latin typeface="Times New Roman"/>
                <a:cs typeface="Times New Roman"/>
              </a:rPr>
              <a:t>individual situation </a:t>
            </a:r>
            <a:r>
              <a:rPr sz="1200" spc="-1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student, because </a:t>
            </a:r>
            <a:r>
              <a:rPr sz="1200" dirty="0">
                <a:latin typeface="Times New Roman"/>
                <a:cs typeface="Times New Roman"/>
              </a:rPr>
              <a:t>if one  </a:t>
            </a:r>
            <a:r>
              <a:rPr sz="1200" spc="-5" dirty="0">
                <a:latin typeface="Times New Roman"/>
                <a:cs typeface="Times New Roman"/>
              </a:rPr>
              <a:t>student has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pass </a:t>
            </a:r>
            <a:r>
              <a:rPr sz="1200" dirty="0">
                <a:latin typeface="Times New Roman"/>
                <a:cs typeface="Times New Roman"/>
              </a:rPr>
              <a:t>a certain </a:t>
            </a:r>
            <a:r>
              <a:rPr sz="1200" spc="-5" dirty="0">
                <a:latin typeface="Times New Roman"/>
                <a:cs typeface="Times New Roman"/>
              </a:rPr>
              <a:t>course ‘A’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previous semester </a:t>
            </a:r>
            <a:r>
              <a:rPr sz="1200" spc="5" dirty="0">
                <a:latin typeface="Times New Roman"/>
                <a:cs typeface="Times New Roman"/>
              </a:rPr>
              <a:t>he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not be 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register for </a:t>
            </a:r>
            <a:r>
              <a:rPr sz="1200" dirty="0">
                <a:latin typeface="Times New Roman"/>
                <a:cs typeface="Times New Roman"/>
              </a:rPr>
              <a:t>a course </a:t>
            </a:r>
            <a:r>
              <a:rPr sz="1200" spc="-5" dirty="0">
                <a:latin typeface="Times New Roman"/>
                <a:cs typeface="Times New Roman"/>
              </a:rPr>
              <a:t>‘B’ offered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semester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course ‘A’ </a:t>
            </a:r>
            <a:r>
              <a:rPr sz="1200" dirty="0">
                <a:latin typeface="Times New Roman"/>
                <a:cs typeface="Times New Roman"/>
              </a:rPr>
              <a:t>is the  </a:t>
            </a:r>
            <a:r>
              <a:rPr sz="1200" spc="-5" dirty="0">
                <a:latin typeface="Times New Roman"/>
                <a:cs typeface="Times New Roman"/>
              </a:rPr>
              <a:t>prerequisite </a:t>
            </a:r>
            <a:r>
              <a:rPr sz="1200" dirty="0">
                <a:latin typeface="Times New Roman"/>
                <a:cs typeface="Times New Roman"/>
              </a:rPr>
              <a:t>for course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‘B’.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valid registration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Course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offered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assigned </a:t>
            </a:r>
            <a:r>
              <a:rPr sz="1200" dirty="0">
                <a:latin typeface="Times New Roman"/>
                <a:cs typeface="Times New Roman"/>
              </a:rPr>
              <a:t>to a teacher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mid term exams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system we </a:t>
            </a:r>
            <a:r>
              <a:rPr sz="1200" dirty="0">
                <a:latin typeface="Times New Roman"/>
                <a:cs typeface="Times New Roman"/>
              </a:rPr>
              <a:t>have only one mid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students are given assignments and </a:t>
            </a:r>
            <a:r>
              <a:rPr sz="1200" dirty="0">
                <a:latin typeface="Times New Roman"/>
                <a:cs typeface="Times New Roman"/>
              </a:rPr>
              <a:t>quizzes </a:t>
            </a:r>
            <a:r>
              <a:rPr sz="1200" spc="-5" dirty="0">
                <a:latin typeface="Times New Roman"/>
                <a:cs typeface="Times New Roman"/>
              </a:rPr>
              <a:t>and are awarded </a:t>
            </a:r>
            <a:r>
              <a:rPr sz="1200" dirty="0">
                <a:latin typeface="Times New Roman"/>
                <a:cs typeface="Times New Roman"/>
              </a:rPr>
              <a:t>marks </a:t>
            </a:r>
            <a:r>
              <a:rPr sz="1200" spc="-5" dirty="0">
                <a:latin typeface="Times New Roman"/>
                <a:cs typeface="Times New Roman"/>
              </a:rPr>
              <a:t>against  their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prepared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basis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assignment marks, </a:t>
            </a:r>
            <a:r>
              <a:rPr sz="1200" dirty="0">
                <a:latin typeface="Times New Roman"/>
                <a:cs typeface="Times New Roman"/>
              </a:rPr>
              <a:t>sessional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mid </a:t>
            </a:r>
            <a:r>
              <a:rPr sz="1200" spc="-5" dirty="0">
                <a:latin typeface="Times New Roman"/>
                <a:cs typeface="Times New Roman"/>
              </a:rPr>
              <a:t>term marks and </a:t>
            </a:r>
            <a:r>
              <a:rPr sz="1200" dirty="0">
                <a:latin typeface="Times New Roman"/>
                <a:cs typeface="Times New Roman"/>
              </a:rPr>
              <a:t>the final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GP (Grade </a:t>
            </a:r>
            <a:r>
              <a:rPr sz="1200" dirty="0">
                <a:latin typeface="Times New Roman"/>
                <a:cs typeface="Times New Roman"/>
              </a:rPr>
              <a:t>point)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students is </a:t>
            </a:r>
            <a:r>
              <a:rPr sz="1200" spc="-5" dirty="0">
                <a:latin typeface="Times New Roman"/>
                <a:cs typeface="Times New Roman"/>
              </a:rPr>
              <a:t>calculated </a:t>
            </a:r>
            <a:r>
              <a:rPr sz="1200" dirty="0">
                <a:latin typeface="Times New Roman"/>
                <a:cs typeface="Times New Roman"/>
              </a:rPr>
              <a:t>in 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Average grade </a:t>
            </a:r>
            <a:r>
              <a:rPr sz="1200" dirty="0">
                <a:latin typeface="Times New Roman"/>
                <a:cs typeface="Times New Roman"/>
              </a:rPr>
              <a:t>point is </a:t>
            </a:r>
            <a:r>
              <a:rPr sz="1200" spc="-5" dirty="0">
                <a:latin typeface="Times New Roman"/>
                <a:cs typeface="Times New Roman"/>
              </a:rPr>
              <a:t>calculated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basis </a:t>
            </a:r>
            <a:r>
              <a:rPr sz="1200" dirty="0">
                <a:latin typeface="Times New Roman"/>
                <a:cs typeface="Times New Roman"/>
              </a:rPr>
              <a:t>of GPs in </a:t>
            </a:r>
            <a:r>
              <a:rPr sz="1200" spc="-5" dirty="0">
                <a:latin typeface="Times New Roman"/>
                <a:cs typeface="Times New Roman"/>
              </a:rPr>
              <a:t>individual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110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414" y="989817"/>
            <a:ext cx="5525135" cy="387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Cumulative GPA is </a:t>
            </a:r>
            <a:r>
              <a:rPr sz="1200" spc="-5" dirty="0">
                <a:latin typeface="Times New Roman"/>
                <a:cs typeface="Times New Roman"/>
              </a:rPr>
              <a:t>calculated for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passed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55" dirty="0">
                <a:latin typeface="Times New Roman"/>
                <a:cs typeface="Times New Roman"/>
              </a:rPr>
              <a:t>Outputs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Required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Teachers and controller need </a:t>
            </a:r>
            <a:r>
              <a:rPr sz="1200" dirty="0">
                <a:latin typeface="Times New Roman"/>
                <a:cs typeface="Times New Roman"/>
              </a:rPr>
              <a:t>class list or </a:t>
            </a:r>
            <a:r>
              <a:rPr sz="1200" spc="-5" dirty="0">
                <a:latin typeface="Times New Roman"/>
                <a:cs typeface="Times New Roman"/>
              </a:rPr>
              <a:t>attendance </a:t>
            </a:r>
            <a:r>
              <a:rPr sz="1200" dirty="0">
                <a:latin typeface="Times New Roman"/>
                <a:cs typeface="Times New Roman"/>
              </a:rPr>
              <a:t>sheet,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result; </a:t>
            </a:r>
            <a:r>
              <a:rPr sz="1200" spc="-5" dirty="0">
                <a:latin typeface="Times New Roman"/>
                <a:cs typeface="Times New Roman"/>
              </a:rPr>
              <a:t>subject  and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Students </a:t>
            </a:r>
            <a:r>
              <a:rPr sz="1200" spc="-5" dirty="0">
                <a:latin typeface="Times New Roman"/>
                <a:cs typeface="Times New Roman"/>
              </a:rPr>
              <a:t>need transcripts, semester </a:t>
            </a:r>
            <a:r>
              <a:rPr sz="1200" dirty="0">
                <a:latin typeface="Times New Roman"/>
                <a:cs typeface="Times New Roman"/>
              </a:rPr>
              <a:t>result </a:t>
            </a:r>
            <a:r>
              <a:rPr sz="1200" spc="-5" dirty="0">
                <a:latin typeface="Times New Roman"/>
                <a:cs typeface="Times New Roman"/>
              </a:rPr>
              <a:t>card, subject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30" dirty="0">
                <a:latin typeface="Times New Roman"/>
                <a:cs typeface="Times New Roman"/>
              </a:rPr>
              <a:t>Entities </a:t>
            </a:r>
            <a:r>
              <a:rPr sz="1200" spc="25" dirty="0">
                <a:latin typeface="Times New Roman"/>
                <a:cs typeface="Times New Roman"/>
              </a:rPr>
              <a:t>associated </a:t>
            </a:r>
            <a:r>
              <a:rPr sz="1200" spc="30" dirty="0">
                <a:latin typeface="Times New Roman"/>
                <a:cs typeface="Times New Roman"/>
              </a:rPr>
              <a:t>with </a:t>
            </a:r>
            <a:r>
              <a:rPr sz="1200" spc="40" dirty="0">
                <a:latin typeface="Times New Roman"/>
                <a:cs typeface="Times New Roman"/>
              </a:rPr>
              <a:t>the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Students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Teachers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Controllers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is done it is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to make a </a:t>
            </a:r>
            <a:r>
              <a:rPr sz="1200" spc="-5" dirty="0">
                <a:latin typeface="Times New Roman"/>
                <a:cs typeface="Times New Roman"/>
              </a:rPr>
              <a:t>draft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using  a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tool </a:t>
            </a:r>
            <a:r>
              <a:rPr sz="1200" spc="-5" dirty="0">
                <a:latin typeface="Times New Roman"/>
                <a:cs typeface="Times New Roman"/>
              </a:rPr>
              <a:t>which specifies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component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of the system. This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useful because </a:t>
            </a:r>
            <a:r>
              <a:rPr sz="1200" dirty="0">
                <a:latin typeface="Times New Roman"/>
                <a:cs typeface="Times New Roman"/>
              </a:rPr>
              <a:t>anyone using the </a:t>
            </a:r>
            <a:r>
              <a:rPr sz="1200" spc="-5" dirty="0">
                <a:latin typeface="Times New Roman"/>
                <a:cs typeface="Times New Roman"/>
              </a:rPr>
              <a:t>design can </a:t>
            </a:r>
            <a:r>
              <a:rPr sz="1200" dirty="0">
                <a:latin typeface="Times New Roman"/>
                <a:cs typeface="Times New Roman"/>
              </a:rPr>
              <a:t>work on the existing </a:t>
            </a:r>
            <a:r>
              <a:rPr sz="1200" spc="-5" dirty="0">
                <a:latin typeface="Times New Roman"/>
                <a:cs typeface="Times New Roman"/>
              </a:rPr>
              <a:t>system and </a:t>
            </a:r>
            <a:r>
              <a:rPr sz="1200" dirty="0">
                <a:latin typeface="Times New Roman"/>
                <a:cs typeface="Times New Roman"/>
              </a:rPr>
              <a:t>clearly 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the working </a:t>
            </a:r>
            <a:r>
              <a:rPr sz="1200" spc="-5" dirty="0">
                <a:latin typeface="Times New Roman"/>
                <a:cs typeface="Times New Roman"/>
              </a:rPr>
              <a:t>without working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system from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scratch.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1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Tool </a:t>
            </a:r>
            <a:r>
              <a:rPr sz="1200" spc="-5" dirty="0">
                <a:latin typeface="Times New Roman"/>
                <a:cs typeface="Times New Roman"/>
              </a:rPr>
              <a:t>used for such graphical design </a:t>
            </a:r>
            <a:r>
              <a:rPr sz="1200" dirty="0">
                <a:latin typeface="Times New Roman"/>
                <a:cs typeface="Times New Roman"/>
              </a:rPr>
              <a:t>is Data </a:t>
            </a:r>
            <a:r>
              <a:rPr sz="1200" spc="-5" dirty="0">
                <a:latin typeface="Times New Roman"/>
                <a:cs typeface="Times New Roman"/>
              </a:rPr>
              <a:t>Flow Diagram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(DFD)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6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 -1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we have </a:t>
            </a:r>
            <a:r>
              <a:rPr sz="1200" dirty="0">
                <a:latin typeface="Times New Roman"/>
                <a:cs typeface="Times New Roman"/>
              </a:rPr>
              <a:t>a context </a:t>
            </a:r>
            <a:r>
              <a:rPr sz="1200" spc="-10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which shows  integration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entities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examination system, these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spc="-5" dirty="0">
                <a:latin typeface="Times New Roman"/>
                <a:cs typeface="Times New Roman"/>
              </a:rPr>
              <a:t>Registration  system, controller, </a:t>
            </a:r>
            <a:r>
              <a:rPr sz="1200" dirty="0">
                <a:latin typeface="Times New Roman"/>
                <a:cs typeface="Times New Roman"/>
              </a:rPr>
              <a:t>student </a:t>
            </a:r>
            <a:r>
              <a:rPr sz="1200" spc="-5" dirty="0">
                <a:latin typeface="Times New Roman"/>
                <a:cs typeface="Times New Roman"/>
              </a:rPr>
              <a:t>and teacher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5036363"/>
            <a:ext cx="4343768" cy="2932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9203" y="7953555"/>
            <a:ext cx="529526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6610"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Fig-1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540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diagram 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basic functionality of the </a:t>
            </a:r>
            <a:r>
              <a:rPr sz="1200" spc="-5" dirty="0">
                <a:latin typeface="Times New Roman"/>
                <a:cs typeface="Times New Roman"/>
              </a:rPr>
              <a:t>system and can  find </a:t>
            </a:r>
            <a:r>
              <a:rPr sz="1200" dirty="0">
                <a:latin typeface="Times New Roman"/>
                <a:cs typeface="Times New Roman"/>
              </a:rPr>
              <a:t>how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flowing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system and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different external </a:t>
            </a:r>
            <a:r>
              <a:rPr sz="1200" dirty="0">
                <a:latin typeface="Times New Roman"/>
                <a:cs typeface="Times New Roman"/>
              </a:rPr>
              <a:t>entities </a:t>
            </a:r>
            <a:r>
              <a:rPr sz="1200" spc="-5" dirty="0">
                <a:latin typeface="Times New Roman"/>
                <a:cs typeface="Times New Roman"/>
              </a:rPr>
              <a:t>are  communicating </a:t>
            </a:r>
            <a:r>
              <a:rPr sz="1200" dirty="0">
                <a:latin typeface="Times New Roman"/>
                <a:cs typeface="Times New Roman"/>
              </a:rPr>
              <a:t>or interacting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111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412" y="1002009"/>
            <a:ext cx="5524500" cy="457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228600" algn="just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 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registration system, which provides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to the  </a:t>
            </a:r>
            <a:r>
              <a:rPr sz="1200" spc="-5" dirty="0">
                <a:latin typeface="Times New Roman"/>
                <a:cs typeface="Times New Roman"/>
              </a:rPr>
              <a:t>systems </a:t>
            </a:r>
            <a:r>
              <a:rPr sz="1200" dirty="0">
                <a:latin typeface="Times New Roman"/>
                <a:cs typeface="Times New Roman"/>
              </a:rPr>
              <a:t>once the </a:t>
            </a:r>
            <a:r>
              <a:rPr sz="1200" spc="-5" dirty="0">
                <a:latin typeface="Times New Roman"/>
                <a:cs typeface="Times New Roman"/>
              </a:rPr>
              <a:t>registration process has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completed,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now </a:t>
            </a:r>
            <a:r>
              <a:rPr sz="1200" spc="-5" dirty="0">
                <a:latin typeface="Times New Roman"/>
                <a:cs typeface="Times New Roman"/>
              </a:rPr>
              <a:t>free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errors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validity of a </a:t>
            </a:r>
            <a:r>
              <a:rPr sz="1200" spc="-5" dirty="0">
                <a:latin typeface="Times New Roman"/>
                <a:cs typeface="Times New Roman"/>
              </a:rPr>
              <a:t>certain student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course or 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7965" algn="just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Second external </a:t>
            </a:r>
            <a:r>
              <a:rPr sz="1200" dirty="0">
                <a:latin typeface="Times New Roman"/>
                <a:cs typeface="Times New Roman"/>
              </a:rPr>
              <a:t>entity interacting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system is the </a:t>
            </a:r>
            <a:r>
              <a:rPr sz="1200" spc="-5" dirty="0">
                <a:latin typeface="Times New Roman"/>
                <a:cs typeface="Times New Roman"/>
              </a:rPr>
              <a:t>teacher,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Teacher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a list of </a:t>
            </a:r>
            <a:r>
              <a:rPr sz="1200" spc="-5" dirty="0">
                <a:latin typeface="Times New Roman"/>
                <a:cs typeface="Times New Roman"/>
              </a:rPr>
              <a:t>students who are enrolled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class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registration system has  declared them as valid students for that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course. Then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teacher </a:t>
            </a:r>
            <a:r>
              <a:rPr sz="1200" dirty="0">
                <a:latin typeface="Times New Roman"/>
                <a:cs typeface="Times New Roman"/>
              </a:rPr>
              <a:t>allows those 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class and continues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teaching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class, </a:t>
            </a:r>
            <a:r>
              <a:rPr sz="1200" dirty="0">
                <a:latin typeface="Times New Roman"/>
                <a:cs typeface="Times New Roman"/>
              </a:rPr>
              <a:t>during this 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teacher </a:t>
            </a:r>
            <a:r>
              <a:rPr sz="1200" dirty="0">
                <a:latin typeface="Times New Roman"/>
                <a:cs typeface="Times New Roman"/>
              </a:rPr>
              <a:t>takes </a:t>
            </a:r>
            <a:r>
              <a:rPr sz="1200" spc="-5" dirty="0">
                <a:latin typeface="Times New Roman"/>
                <a:cs typeface="Times New Roman"/>
              </a:rPr>
              <a:t>test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students and prepares papers for </a:t>
            </a:r>
            <a:r>
              <a:rPr sz="1200" dirty="0">
                <a:latin typeface="Times New Roman"/>
                <a:cs typeface="Times New Roman"/>
              </a:rPr>
              <a:t>the students  </a:t>
            </a:r>
            <a:r>
              <a:rPr sz="1200" spc="-5" dirty="0">
                <a:latin typeface="Times New Roman"/>
                <a:cs typeface="Times New Roman"/>
              </a:rPr>
              <a:t>and also prepares </a:t>
            </a:r>
            <a:r>
              <a:rPr sz="1200" dirty="0">
                <a:latin typeface="Times New Roman"/>
                <a:cs typeface="Times New Roman"/>
              </a:rPr>
              <a:t>quizzes to be </a:t>
            </a:r>
            <a:r>
              <a:rPr sz="1200" spc="-5" dirty="0">
                <a:latin typeface="Times New Roman"/>
                <a:cs typeface="Times New Roman"/>
              </a:rPr>
              <a:t>submitted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students.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students’  attendance </a:t>
            </a:r>
            <a:r>
              <a:rPr sz="1200" dirty="0">
                <a:latin typeface="Times New Roman"/>
                <a:cs typeface="Times New Roman"/>
              </a:rPr>
              <a:t>quizzes </a:t>
            </a:r>
            <a:r>
              <a:rPr sz="1200" spc="-5" dirty="0">
                <a:latin typeface="Times New Roman"/>
                <a:cs typeface="Times New Roman"/>
              </a:rPr>
              <a:t>and assignments along-with different sessional </a:t>
            </a:r>
            <a:r>
              <a:rPr sz="1200" dirty="0">
                <a:latin typeface="Times New Roman"/>
                <a:cs typeface="Times New Roman"/>
              </a:rPr>
              <a:t>results is </a:t>
            </a:r>
            <a:r>
              <a:rPr sz="1200" spc="-5" dirty="0">
                <a:latin typeface="Times New Roman"/>
                <a:cs typeface="Times New Roman"/>
              </a:rPr>
              <a:t>then  </a:t>
            </a:r>
            <a:r>
              <a:rPr sz="1200" dirty="0">
                <a:latin typeface="Times New Roman"/>
                <a:cs typeface="Times New Roman"/>
              </a:rPr>
              <a:t>submitted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teacher to the examination </a:t>
            </a:r>
            <a:r>
              <a:rPr sz="1200" spc="-5" dirty="0">
                <a:latin typeface="Times New Roman"/>
                <a:cs typeface="Times New Roman"/>
              </a:rPr>
              <a:t>system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responsible for  preparation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students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7965" algn="just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Third interacting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controller’s office </a:t>
            </a:r>
            <a:r>
              <a:rPr sz="1200" dirty="0">
                <a:latin typeface="Times New Roman"/>
                <a:cs typeface="Times New Roman"/>
              </a:rPr>
              <a:t>it is provided 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semester overall result, subject results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 class fir  performance evaluation </a:t>
            </a:r>
            <a:r>
              <a:rPr sz="1200" dirty="0">
                <a:latin typeface="Times New Roman"/>
                <a:cs typeface="Times New Roman"/>
              </a:rPr>
              <a:t>and many other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aspects.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 algn="just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Fourth </a:t>
            </a:r>
            <a:r>
              <a:rPr sz="1200" dirty="0">
                <a:latin typeface="Times New Roman"/>
                <a:cs typeface="Times New Roman"/>
              </a:rPr>
              <a:t>entity is </a:t>
            </a:r>
            <a:r>
              <a:rPr sz="1200" spc="-5" dirty="0">
                <a:latin typeface="Times New Roman"/>
                <a:cs typeface="Times New Roman"/>
              </a:rPr>
              <a:t>student which </a:t>
            </a:r>
            <a:r>
              <a:rPr sz="1200" dirty="0">
                <a:latin typeface="Times New Roman"/>
                <a:cs typeface="Times New Roman"/>
              </a:rPr>
              <a:t>externally interacts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for getting </a:t>
            </a:r>
            <a:r>
              <a:rPr sz="1200" dirty="0">
                <a:latin typeface="Times New Roman"/>
                <a:cs typeface="Times New Roman"/>
              </a:rPr>
              <a:t>its  </a:t>
            </a:r>
            <a:r>
              <a:rPr sz="1200" spc="-5" dirty="0">
                <a:latin typeface="Times New Roman"/>
                <a:cs typeface="Times New Roman"/>
              </a:rPr>
              <a:t>result,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is submitted to the </a:t>
            </a:r>
            <a:r>
              <a:rPr sz="1200" spc="-5" dirty="0">
                <a:latin typeface="Times New Roman"/>
                <a:cs typeface="Times New Roman"/>
              </a:rPr>
              <a:t>student and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in one of </a:t>
            </a:r>
            <a:r>
              <a:rPr sz="1200" spc="-5" dirty="0">
                <a:latin typeface="Times New Roman"/>
                <a:cs typeface="Times New Roman"/>
              </a:rPr>
              <a:t>different forms  such as, transcript and </a:t>
            </a:r>
            <a:r>
              <a:rPr sz="1200" dirty="0">
                <a:latin typeface="Times New Roman"/>
                <a:cs typeface="Times New Roman"/>
              </a:rPr>
              <a:t>result </a:t>
            </a:r>
            <a:r>
              <a:rPr sz="1200" spc="-5" dirty="0">
                <a:latin typeface="Times New Roman"/>
                <a:cs typeface="Times New Roman"/>
              </a:rPr>
              <a:t>card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10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three </a:t>
            </a:r>
            <a:r>
              <a:rPr sz="1200" dirty="0">
                <a:latin typeface="Times New Roman"/>
                <a:cs typeface="Times New Roman"/>
              </a:rPr>
              <a:t>major modules </a:t>
            </a:r>
            <a:r>
              <a:rPr sz="1200" spc="-5" dirty="0">
                <a:latin typeface="Times New Roman"/>
                <a:cs typeface="Times New Roman"/>
              </a:rPr>
              <a:t>which have been </a:t>
            </a:r>
            <a:r>
              <a:rPr sz="1200" dirty="0">
                <a:latin typeface="Times New Roman"/>
                <a:cs typeface="Times New Roman"/>
              </a:rPr>
              <a:t>identified </a:t>
            </a:r>
            <a:r>
              <a:rPr sz="1200" spc="-5" dirty="0">
                <a:latin typeface="Times New Roman"/>
                <a:cs typeface="Times New Roman"/>
              </a:rPr>
              <a:t>are given below </a:t>
            </a:r>
            <a:r>
              <a:rPr sz="1200" dirty="0">
                <a:latin typeface="Times New Roman"/>
                <a:cs typeface="Times New Roman"/>
              </a:rPr>
              <a:t>our level 0 </a:t>
            </a:r>
            <a:r>
              <a:rPr sz="1200" spc="-5" dirty="0">
                <a:latin typeface="Times New Roman"/>
                <a:cs typeface="Times New Roman"/>
              </a:rPr>
              <a:t>diagram 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these three modules </a:t>
            </a:r>
            <a:r>
              <a:rPr sz="1200" spc="-5" dirty="0">
                <a:latin typeface="Times New Roman"/>
                <a:cs typeface="Times New Roman"/>
              </a:rPr>
              <a:t>and will elaborate and describe each </a:t>
            </a:r>
            <a:r>
              <a:rPr sz="1200" dirty="0">
                <a:latin typeface="Times New Roman"/>
                <a:cs typeface="Times New Roman"/>
              </a:rPr>
              <a:t>of the modules  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15"/>
              </a:lnSpc>
              <a:buFont typeface="Courier New"/>
              <a:buChar char="o"/>
              <a:tabLst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Subject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registration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Font typeface="Courier New"/>
              <a:buChar char="o"/>
              <a:tabLst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submission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Font typeface="Courier New"/>
              <a:buChar char="o"/>
              <a:tabLst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112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95" y="1005037"/>
            <a:ext cx="5486872" cy="4115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574" y="5104951"/>
            <a:ext cx="5525770" cy="264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identified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Registration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students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 As </a:t>
            </a:r>
            <a:r>
              <a:rPr sz="1200" dirty="0">
                <a:latin typeface="Times New Roman"/>
                <a:cs typeface="Times New Roman"/>
              </a:rPr>
              <a:t>the DFD show a </a:t>
            </a:r>
            <a:r>
              <a:rPr sz="1200" spc="-5" dirty="0">
                <a:latin typeface="Times New Roman"/>
                <a:cs typeface="Times New Roman"/>
              </a:rPr>
              <a:t>student applies for registration along-with </a:t>
            </a:r>
            <a:r>
              <a:rPr sz="1200" dirty="0">
                <a:latin typeface="Times New Roman"/>
                <a:cs typeface="Times New Roman"/>
              </a:rPr>
              <a:t>certain </a:t>
            </a:r>
            <a:r>
              <a:rPr sz="1200" spc="-5" dirty="0">
                <a:latin typeface="Times New Roman"/>
                <a:cs typeface="Times New Roman"/>
              </a:rPr>
              <a:t>registration  information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system,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1.0 of the system </a:t>
            </a:r>
            <a:r>
              <a:rPr sz="1200" spc="-5" dirty="0">
                <a:latin typeface="Times New Roman"/>
                <a:cs typeface="Times New Roman"/>
              </a:rPr>
              <a:t>checks </a:t>
            </a:r>
            <a:r>
              <a:rPr sz="1200" dirty="0">
                <a:latin typeface="Times New Roman"/>
                <a:cs typeface="Times New Roman"/>
              </a:rPr>
              <a:t>the  validity of information 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Registration form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found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valid the  information </a:t>
            </a:r>
            <a:r>
              <a:rPr sz="1200" dirty="0">
                <a:latin typeface="Times New Roman"/>
                <a:cs typeface="Times New Roman"/>
              </a:rPr>
              <a:t>in the form is </a:t>
            </a:r>
            <a:r>
              <a:rPr sz="1200" spc="-5" dirty="0">
                <a:latin typeface="Times New Roman"/>
                <a:cs typeface="Times New Roman"/>
              </a:rPr>
              <a:t>passed </a:t>
            </a:r>
            <a:r>
              <a:rPr sz="1200" dirty="0">
                <a:latin typeface="Times New Roman"/>
                <a:cs typeface="Times New Roman"/>
              </a:rPr>
              <a:t>onto the </a:t>
            </a:r>
            <a:r>
              <a:rPr sz="1200" spc="-5" dirty="0">
                <a:latin typeface="Times New Roman"/>
                <a:cs typeface="Times New Roman"/>
              </a:rPr>
              <a:t>second process where </a:t>
            </a:r>
            <a:r>
              <a:rPr sz="1200" dirty="0">
                <a:latin typeface="Times New Roman"/>
                <a:cs typeface="Times New Roman"/>
              </a:rPr>
              <a:t>the validity of  </a:t>
            </a:r>
            <a:r>
              <a:rPr sz="1200" spc="-5" dirty="0">
                <a:latin typeface="Times New Roman"/>
                <a:cs typeface="Times New Roman"/>
              </a:rPr>
              <a:t>registration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determined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checking certain prerequisites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courses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which  student wishes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enrolled. After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prerequisite checking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registration database for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processes in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During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the result of the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also checked </a:t>
            </a:r>
            <a:r>
              <a:rPr sz="1200" dirty="0">
                <a:latin typeface="Times New Roman"/>
                <a:cs typeface="Times New Roman"/>
              </a:rPr>
              <a:t>for the previous </a:t>
            </a:r>
            <a:r>
              <a:rPr sz="1200" spc="-5" dirty="0">
                <a:latin typeface="Times New Roman"/>
                <a:cs typeface="Times New Roman"/>
              </a:rPr>
              <a:t>semester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previously </a:t>
            </a:r>
            <a:r>
              <a:rPr sz="1200" spc="-5" dirty="0">
                <a:latin typeface="Times New Roman"/>
                <a:cs typeface="Times New Roman"/>
              </a:rPr>
              <a:t>studied </a:t>
            </a:r>
            <a:r>
              <a:rPr sz="1200" dirty="0">
                <a:latin typeface="Times New Roman"/>
                <a:cs typeface="Times New Roman"/>
              </a:rPr>
              <a:t>subject to </a:t>
            </a:r>
            <a:r>
              <a:rPr sz="1200" spc="-5" dirty="0">
                <a:latin typeface="Times New Roman"/>
                <a:cs typeface="Times New Roman"/>
              </a:rPr>
              <a:t>confirm whether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student has passed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pre-  </a:t>
            </a:r>
            <a:r>
              <a:rPr sz="1200" spc="-5" dirty="0">
                <a:latin typeface="Times New Roman"/>
                <a:cs typeface="Times New Roman"/>
              </a:rPr>
              <a:t>requisite subject before </a:t>
            </a:r>
            <a:r>
              <a:rPr sz="1200" dirty="0">
                <a:latin typeface="Times New Roman"/>
                <a:cs typeface="Times New Roman"/>
              </a:rPr>
              <a:t>he </a:t>
            </a:r>
            <a:r>
              <a:rPr sz="1200" spc="-5" dirty="0">
                <a:latin typeface="Times New Roman"/>
                <a:cs typeface="Times New Roman"/>
              </a:rPr>
              <a:t>can attempt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enroll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course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prerequisite.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113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95" y="1005037"/>
            <a:ext cx="5486872" cy="4115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574" y="5104951"/>
            <a:ext cx="5523865" cy="194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Fig-3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DFD is in </a:t>
            </a:r>
            <a:r>
              <a:rPr sz="1200" spc="-5" dirty="0">
                <a:latin typeface="Times New Roman"/>
                <a:cs typeface="Times New Roman"/>
              </a:rPr>
              <a:t>fact combination </a:t>
            </a:r>
            <a:r>
              <a:rPr sz="1200" dirty="0">
                <a:latin typeface="Times New Roman"/>
                <a:cs typeface="Times New Roman"/>
              </a:rPr>
              <a:t>of the last </a:t>
            </a:r>
            <a:r>
              <a:rPr sz="1200" spc="-5" dirty="0">
                <a:latin typeface="Times New Roman"/>
                <a:cs typeface="Times New Roman"/>
              </a:rPr>
              <a:t>diagram and </a:t>
            </a:r>
            <a:r>
              <a:rPr sz="1200" dirty="0">
                <a:latin typeface="Times New Roman"/>
                <a:cs typeface="Times New Roman"/>
              </a:rPr>
              <a:t>some new </a:t>
            </a:r>
            <a:r>
              <a:rPr sz="1200" spc="-5" dirty="0">
                <a:latin typeface="Times New Roman"/>
                <a:cs typeface="Times New Roman"/>
              </a:rPr>
              <a:t>details </a:t>
            </a:r>
            <a:r>
              <a:rPr sz="1200" dirty="0">
                <a:latin typeface="Times New Roman"/>
                <a:cs typeface="Times New Roman"/>
              </a:rPr>
              <a:t>to the  </a:t>
            </a:r>
            <a:r>
              <a:rPr sz="1200" spc="-5" dirty="0">
                <a:latin typeface="Times New Roman"/>
                <a:cs typeface="Times New Roman"/>
              </a:rPr>
              <a:t>DFD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portion adds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submission to the </a:t>
            </a:r>
            <a:r>
              <a:rPr sz="1200" spc="-5" dirty="0">
                <a:latin typeface="Times New Roman"/>
                <a:cs typeface="Times New Roman"/>
              </a:rPr>
              <a:t>whole process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teacher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external entity </a:t>
            </a:r>
            <a:r>
              <a:rPr sz="1200" dirty="0">
                <a:latin typeface="Times New Roman"/>
                <a:cs typeface="Times New Roman"/>
              </a:rPr>
              <a:t>here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submitting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 collection  process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numbered </a:t>
            </a:r>
            <a:r>
              <a:rPr sz="1200" dirty="0">
                <a:latin typeface="Times New Roman"/>
                <a:cs typeface="Times New Roman"/>
              </a:rPr>
              <a:t>3.0,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submitted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teacher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parts, i.e. </a:t>
            </a:r>
            <a:r>
              <a:rPr sz="1200" dirty="0">
                <a:latin typeface="Times New Roman"/>
                <a:cs typeface="Times New Roman"/>
              </a:rPr>
              <a:t>–separately for  </a:t>
            </a:r>
            <a:r>
              <a:rPr sz="1200" spc="-5" dirty="0">
                <a:latin typeface="Times New Roman"/>
                <a:cs typeface="Times New Roman"/>
              </a:rPr>
              <a:t>assignments, </a:t>
            </a:r>
            <a:r>
              <a:rPr sz="1200" dirty="0">
                <a:latin typeface="Times New Roman"/>
                <a:cs typeface="Times New Roman"/>
              </a:rPr>
              <a:t>quizzes, </a:t>
            </a:r>
            <a:r>
              <a:rPr sz="1200" spc="-5" dirty="0">
                <a:latin typeface="Times New Roman"/>
                <a:cs typeface="Times New Roman"/>
              </a:rPr>
              <a:t>tests, sessional and </a:t>
            </a:r>
            <a:r>
              <a:rPr sz="1200" dirty="0">
                <a:latin typeface="Times New Roman"/>
                <a:cs typeface="Times New Roman"/>
              </a:rPr>
              <a:t>final </a:t>
            </a:r>
            <a:r>
              <a:rPr sz="1200" spc="-5" dirty="0">
                <a:latin typeface="Times New Roman"/>
                <a:cs typeface="Times New Roman"/>
              </a:rPr>
              <a:t>result.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Collection process then  forward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collected </a:t>
            </a:r>
            <a:r>
              <a:rPr sz="1200" dirty="0">
                <a:latin typeface="Times New Roman"/>
                <a:cs typeface="Times New Roman"/>
              </a:rPr>
              <a:t>result to the </a:t>
            </a:r>
            <a:r>
              <a:rPr sz="1200" spc="-5" dirty="0">
                <a:latin typeface="Times New Roman"/>
                <a:cs typeface="Times New Roman"/>
              </a:rPr>
              <a:t>Calculate GP Process,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calculates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Grade 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subject,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 with GP calculated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moved </a:t>
            </a:r>
            <a:r>
              <a:rPr sz="1200" spc="-5" dirty="0">
                <a:latin typeface="Times New Roman"/>
                <a:cs typeface="Times New Roman"/>
              </a:rPr>
              <a:t>forward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update  result process which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store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updating the result  </a:t>
            </a:r>
            <a:r>
              <a:rPr sz="1200" spc="-5" dirty="0">
                <a:latin typeface="Times New Roman"/>
                <a:cs typeface="Times New Roman"/>
              </a:rPr>
              <a:t>data for that specific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114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95" y="1005037"/>
            <a:ext cx="5486872" cy="4115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650" y="5193346"/>
            <a:ext cx="5524500" cy="291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89280"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Fig-4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of result submission the </a:t>
            </a:r>
            <a:r>
              <a:rPr sz="1200" spc="-5" dirty="0">
                <a:latin typeface="Times New Roman"/>
                <a:cs typeface="Times New Roman"/>
              </a:rPr>
              <a:t>result for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subjects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taken and </a:t>
            </a:r>
            <a:r>
              <a:rPr sz="1200" dirty="0">
                <a:latin typeface="Times New Roman"/>
                <a:cs typeface="Times New Roman"/>
              </a:rPr>
              <a:t>the GPA  is </a:t>
            </a:r>
            <a:r>
              <a:rPr sz="1200" spc="-5" dirty="0">
                <a:latin typeface="Times New Roman"/>
                <a:cs typeface="Times New Roman"/>
              </a:rPr>
              <a:t>calculated, 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GPA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calculated </a:t>
            </a:r>
            <a:r>
              <a:rPr sz="1200" dirty="0">
                <a:latin typeface="Times New Roman"/>
                <a:cs typeface="Times New Roman"/>
              </a:rPr>
              <a:t>the it 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further calculation </a:t>
            </a:r>
            <a:r>
              <a:rPr sz="1200" dirty="0">
                <a:latin typeface="Times New Roman"/>
                <a:cs typeface="Times New Roman"/>
              </a:rPr>
              <a:t>of CGPA 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forwarded </a:t>
            </a:r>
            <a:r>
              <a:rPr sz="1200" dirty="0">
                <a:latin typeface="Times New Roman"/>
                <a:cs typeface="Times New Roman"/>
              </a:rPr>
              <a:t>to another </a:t>
            </a:r>
            <a:r>
              <a:rPr sz="1200" spc="-5" dirty="0">
                <a:latin typeface="Times New Roman"/>
                <a:cs typeface="Times New Roman"/>
              </a:rPr>
              <a:t>process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numbered </a:t>
            </a:r>
            <a:r>
              <a:rPr sz="1200" dirty="0">
                <a:latin typeface="Times New Roman"/>
                <a:cs typeface="Times New Roman"/>
              </a:rPr>
              <a:t>7.0 this </a:t>
            </a:r>
            <a:r>
              <a:rPr sz="1200" spc="-5" dirty="0">
                <a:latin typeface="Times New Roman"/>
                <a:cs typeface="Times New Roman"/>
              </a:rPr>
              <a:t>process will calculate </a:t>
            </a:r>
            <a:r>
              <a:rPr sz="1200" dirty="0">
                <a:latin typeface="Times New Roman"/>
                <a:cs typeface="Times New Roman"/>
              </a:rPr>
              <a:t>the  CGPA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taking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results of the </a:t>
            </a:r>
            <a:r>
              <a:rPr sz="1200" spc="-5" dirty="0">
                <a:latin typeface="Times New Roman"/>
                <a:cs typeface="Times New Roman"/>
              </a:rPr>
              <a:t>current and previous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Further detailed diagram i.e.—Detailed DFD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dirty="0">
                <a:latin typeface="Times New Roman"/>
                <a:cs typeface="Times New Roman"/>
              </a:rPr>
              <a:t>using the </a:t>
            </a:r>
            <a:r>
              <a:rPr sz="1200" spc="-5" dirty="0">
                <a:latin typeface="Times New Roman"/>
                <a:cs typeface="Times New Roman"/>
              </a:rPr>
              <a:t>given level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DFD  and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expanding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35" dirty="0">
                <a:latin typeface="Times New Roman"/>
                <a:cs typeface="Times New Roman"/>
              </a:rPr>
              <a:t>Cross </a:t>
            </a:r>
            <a:r>
              <a:rPr sz="1200" spc="25" dirty="0">
                <a:latin typeface="Times New Roman"/>
                <a:cs typeface="Times New Roman"/>
              </a:rPr>
              <a:t>Reference </a:t>
            </a:r>
            <a:r>
              <a:rPr sz="1200" spc="55" dirty="0">
                <a:latin typeface="Times New Roman"/>
                <a:cs typeface="Times New Roman"/>
              </a:rPr>
              <a:t>Matrix: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doth: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matrix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find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5" dirty="0">
                <a:latin typeface="Times New Roman"/>
                <a:cs typeface="Times New Roman"/>
              </a:rPr>
              <a:t>that what values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attributes will appear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reports,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purpose we </a:t>
            </a:r>
            <a:r>
              <a:rPr sz="1200" dirty="0">
                <a:latin typeface="Times New Roman"/>
                <a:cs typeface="Times New Roman"/>
              </a:rPr>
              <a:t>write the major </a:t>
            </a:r>
            <a:r>
              <a:rPr sz="1200" spc="-5" dirty="0">
                <a:latin typeface="Times New Roman"/>
                <a:cs typeface="Times New Roman"/>
              </a:rPr>
              <a:t>item </a:t>
            </a:r>
            <a:r>
              <a:rPr sz="1200" dirty="0">
                <a:latin typeface="Times New Roman"/>
                <a:cs typeface="Times New Roman"/>
              </a:rPr>
              <a:t>names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matrix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row </a:t>
            </a:r>
            <a:r>
              <a:rPr sz="1200" dirty="0">
                <a:latin typeface="Times New Roman"/>
                <a:cs typeface="Times New Roman"/>
              </a:rPr>
              <a:t>wise order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reports which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generated will </a:t>
            </a:r>
            <a:r>
              <a:rPr sz="1200" dirty="0">
                <a:latin typeface="Times New Roman"/>
                <a:cs typeface="Times New Roman"/>
              </a:rPr>
              <a:t>be written on top or in column </a:t>
            </a:r>
            <a:r>
              <a:rPr sz="1200" spc="-5" dirty="0">
                <a:latin typeface="Times New Roman"/>
                <a:cs typeface="Times New Roman"/>
              </a:rPr>
              <a:t>wise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115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91341"/>
            <a:ext cx="148399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Cross Reference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27621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116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3922778"/>
            <a:ext cx="5524500" cy="316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infact </a:t>
            </a:r>
            <a:r>
              <a:rPr sz="1200" dirty="0">
                <a:latin typeface="Times New Roman"/>
                <a:cs typeface="Times New Roman"/>
              </a:rPr>
              <a:t>is just </a:t>
            </a:r>
            <a:r>
              <a:rPr sz="1200" spc="-5" dirty="0">
                <a:latin typeface="Times New Roman"/>
                <a:cs typeface="Times New Roman"/>
              </a:rPr>
              <a:t>cross </a:t>
            </a:r>
            <a:r>
              <a:rPr sz="1200" dirty="0">
                <a:latin typeface="Times New Roman"/>
                <a:cs typeface="Times New Roman"/>
              </a:rPr>
              <a:t>link So the </a:t>
            </a:r>
            <a:r>
              <a:rPr sz="1200" spc="-5" dirty="0">
                <a:latin typeface="Times New Roman"/>
                <a:cs typeface="Times New Roman"/>
              </a:rPr>
              <a:t>first Item transcript which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or 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specific student, second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Result card, </a:t>
            </a:r>
            <a:r>
              <a:rPr sz="1200" dirty="0">
                <a:latin typeface="Times New Roman"/>
                <a:cs typeface="Times New Roman"/>
              </a:rPr>
              <a:t>next is </a:t>
            </a:r>
            <a:r>
              <a:rPr sz="1200" spc="-5" dirty="0">
                <a:latin typeface="Times New Roman"/>
                <a:cs typeface="Times New Roman"/>
              </a:rPr>
              <a:t>attendance </a:t>
            </a:r>
            <a:r>
              <a:rPr sz="1200" dirty="0">
                <a:latin typeface="Times New Roman"/>
                <a:cs typeface="Times New Roman"/>
              </a:rPr>
              <a:t>sheet </a:t>
            </a:r>
            <a:r>
              <a:rPr sz="1200" spc="-5" dirty="0">
                <a:latin typeface="Times New Roman"/>
                <a:cs typeface="Times New Roman"/>
              </a:rPr>
              <a:t>then we have  Class result (Subject wise) and </a:t>
            </a:r>
            <a:r>
              <a:rPr sz="1200" dirty="0">
                <a:latin typeface="Times New Roman"/>
                <a:cs typeface="Times New Roman"/>
              </a:rPr>
              <a:t>finally the </a:t>
            </a:r>
            <a:r>
              <a:rPr sz="1200" spc="-5" dirty="0">
                <a:latin typeface="Times New Roman"/>
                <a:cs typeface="Times New Roman"/>
              </a:rPr>
              <a:t>Class result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whole, </a:t>
            </a:r>
            <a:r>
              <a:rPr sz="1200" dirty="0">
                <a:latin typeface="Times New Roman"/>
                <a:cs typeface="Times New Roman"/>
              </a:rPr>
              <a:t>here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subject wise  class result means that </a:t>
            </a:r>
            <a:r>
              <a:rPr sz="1200" dirty="0">
                <a:latin typeface="Times New Roman"/>
                <a:cs typeface="Times New Roman"/>
              </a:rPr>
              <a:t>all the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specific class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student </a:t>
            </a:r>
            <a:r>
              <a:rPr sz="1200" spc="-5" dirty="0">
                <a:latin typeface="Times New Roman"/>
                <a:cs typeface="Times New Roman"/>
              </a:rPr>
              <a:t>considering  each component, such as assignments, </a:t>
            </a:r>
            <a:r>
              <a:rPr sz="1200" dirty="0">
                <a:latin typeface="Times New Roman"/>
                <a:cs typeface="Times New Roman"/>
              </a:rPr>
              <a:t>quizzes, </a:t>
            </a:r>
            <a:r>
              <a:rPr sz="1200" spc="-5" dirty="0">
                <a:latin typeface="Times New Roman"/>
                <a:cs typeface="Times New Roman"/>
              </a:rPr>
              <a:t>sessional and terminal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Similarly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mentioned </a:t>
            </a:r>
            <a:r>
              <a:rPr sz="1200" dirty="0">
                <a:latin typeface="Times New Roman"/>
                <a:cs typeface="Times New Roman"/>
              </a:rPr>
              <a:t>items are marked with a </a:t>
            </a:r>
            <a:r>
              <a:rPr sz="1200" spc="-5" dirty="0">
                <a:latin typeface="Times New Roman"/>
                <a:cs typeface="Times New Roman"/>
              </a:rPr>
              <a:t>tick which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needed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 </a:t>
            </a:r>
            <a:r>
              <a:rPr sz="1200" dirty="0">
                <a:latin typeface="Times New Roman"/>
                <a:cs typeface="Times New Roman"/>
              </a:rPr>
              <a:t>output.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200" spc="-10" dirty="0">
                <a:latin typeface="Times New Roman"/>
                <a:cs typeface="Times New Roman"/>
              </a:rPr>
              <a:t>Let </a:t>
            </a:r>
            <a:r>
              <a:rPr sz="1200" dirty="0">
                <a:latin typeface="Times New Roman"/>
                <a:cs typeface="Times New Roman"/>
              </a:rPr>
              <a:t>us see how the </a:t>
            </a:r>
            <a:r>
              <a:rPr sz="1200" spc="-5" dirty="0">
                <a:latin typeface="Times New Roman"/>
                <a:cs typeface="Times New Roman"/>
              </a:rPr>
              <a:t>DFD and </a:t>
            </a:r>
            <a:r>
              <a:rPr sz="1200" dirty="0">
                <a:latin typeface="Times New Roman"/>
                <a:cs typeface="Times New Roman"/>
              </a:rPr>
              <a:t>CRM </a:t>
            </a:r>
            <a:r>
              <a:rPr sz="1200" spc="-5" dirty="0">
                <a:latin typeface="Times New Roman"/>
                <a:cs typeface="Times New Roman"/>
              </a:rPr>
              <a:t>are used </a:t>
            </a:r>
            <a:r>
              <a:rPr sz="1200" dirty="0">
                <a:latin typeface="Times New Roman"/>
                <a:cs typeface="Times New Roman"/>
              </a:rPr>
              <a:t>in creating the</a:t>
            </a:r>
            <a:r>
              <a:rPr sz="1200" spc="-5" dirty="0">
                <a:latin typeface="Times New Roman"/>
                <a:cs typeface="Times New Roman"/>
              </a:rPr>
              <a:t> ER-Diagram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Creating ER-Diagram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fact lies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Analysis phase 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started with  identifying different entities 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system. For this purpose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use  the </a:t>
            </a:r>
            <a:r>
              <a:rPr sz="1200" spc="-5" dirty="0">
                <a:latin typeface="Times New Roman"/>
                <a:cs typeface="Times New Roman"/>
              </a:rPr>
              <a:t>DFD first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Lets check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DFD,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there we can find </a:t>
            </a:r>
            <a:r>
              <a:rPr sz="1200" dirty="0">
                <a:latin typeface="Times New Roman"/>
                <a:cs typeface="Times New Roman"/>
              </a:rPr>
              <a:t>the following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38257" y="1249159"/>
          <a:ext cx="5514340" cy="2675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84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Transcript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66675" indent="83820">
                        <a:lnSpc>
                          <a:spcPts val="142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Semester  Result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marR="57150" indent="-177165">
                        <a:lnSpc>
                          <a:spcPts val="142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Sheet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67310" indent="76200">
                        <a:lnSpc>
                          <a:spcPts val="142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 Result  (Subject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Wise)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 marR="127635" indent="28575">
                        <a:lnSpc>
                          <a:spcPts val="1420"/>
                        </a:lnSpc>
                        <a:spcBef>
                          <a:spcPts val="11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Course_Name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9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CGPA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9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94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NameOfStudent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94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NameOfProgram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12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Reg_No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7319" y="808418"/>
            <a:ext cx="617220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Con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2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5" dirty="0">
                <a:latin typeface="Times New Roman"/>
                <a:cs typeface="Times New Roman"/>
              </a:rPr>
              <a:t>er  </a:t>
            </a:r>
            <a:r>
              <a:rPr sz="1100" spc="10" dirty="0">
                <a:latin typeface="Times New Roman"/>
                <a:cs typeface="Times New Roman"/>
              </a:rPr>
              <a:t>Teachers</a:t>
            </a:r>
            <a:endParaRPr sz="1100">
              <a:latin typeface="Times New Roman"/>
              <a:cs typeface="Times New Roman"/>
            </a:endParaRPr>
          </a:p>
          <a:p>
            <a:pPr marL="12700" marR="45720" indent="-635">
              <a:lnSpc>
                <a:spcPct val="147300"/>
              </a:lnSpc>
              <a:spcBef>
                <a:spcPts val="10"/>
              </a:spcBef>
            </a:pP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s  </a:t>
            </a:r>
            <a:r>
              <a:rPr sz="1100" spc="10" dirty="0">
                <a:latin typeface="Times New Roman"/>
                <a:cs typeface="Times New Roman"/>
              </a:rPr>
              <a:t>Results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117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2037249" y="808921"/>
            <a:ext cx="970915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6409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Student  </a:t>
            </a:r>
            <a:r>
              <a:rPr sz="1100" spc="15" dirty="0">
                <a:latin typeface="Times New Roman"/>
                <a:cs typeface="Times New Roman"/>
              </a:rPr>
              <a:t>Cou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es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Courses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Offered  </a:t>
            </a:r>
            <a:r>
              <a:rPr sz="1100" spc="5" dirty="0">
                <a:latin typeface="Times New Roman"/>
                <a:cs typeface="Times New Roman"/>
              </a:rPr>
              <a:t>Registration  </a:t>
            </a:r>
            <a:r>
              <a:rPr sz="1100" spc="10" dirty="0">
                <a:latin typeface="Times New Roman"/>
                <a:cs typeface="Times New Roman"/>
              </a:rPr>
              <a:t>Semester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943" y="2045786"/>
            <a:ext cx="5006340" cy="618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ct val="147700"/>
              </a:lnSpc>
            </a:pPr>
            <a:r>
              <a:rPr sz="1100" spc="10" dirty="0">
                <a:latin typeface="Times New Roman"/>
                <a:cs typeface="Times New Roman"/>
              </a:rPr>
              <a:t>Here the point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noted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that, we have picked the controller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entity, </a:t>
            </a:r>
            <a:r>
              <a:rPr sz="1100" spc="10" dirty="0">
                <a:latin typeface="Times New Roman"/>
                <a:cs typeface="Times New Roman"/>
              </a:rPr>
              <a:t>although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controller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acting </a:t>
            </a:r>
            <a:r>
              <a:rPr sz="1100" spc="5" dirty="0">
                <a:latin typeface="Times New Roman"/>
                <a:cs typeface="Times New Roman"/>
              </a:rPr>
              <a:t>as an </a:t>
            </a:r>
            <a:r>
              <a:rPr sz="1100" spc="10" dirty="0">
                <a:latin typeface="Times New Roman"/>
                <a:cs typeface="Times New Roman"/>
              </a:rPr>
              <a:t>external </a:t>
            </a:r>
            <a:r>
              <a:rPr sz="1100" spc="15" dirty="0">
                <a:latin typeface="Times New Roman"/>
                <a:cs typeface="Times New Roman"/>
              </a:rPr>
              <a:t>entity </a:t>
            </a:r>
            <a:r>
              <a:rPr sz="1100" spc="10" dirty="0">
                <a:latin typeface="Times New Roman"/>
                <a:cs typeface="Times New Roman"/>
              </a:rPr>
              <a:t>for providing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getting information from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system, but 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case of ER-Diagram  the controller can  not  be represented  </a:t>
            </a:r>
            <a:r>
              <a:rPr sz="1100" spc="5" dirty="0">
                <a:latin typeface="Times New Roman"/>
                <a:cs typeface="Times New Roman"/>
              </a:rPr>
              <a:t>as  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entity because 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one controller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examination system and for such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entity instances a complete entity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75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20" dirty="0">
                <a:latin typeface="Times New Roman"/>
                <a:cs typeface="Times New Roman"/>
              </a:rPr>
              <a:t>way we </a:t>
            </a:r>
            <a:r>
              <a:rPr sz="1100" spc="10" dirty="0">
                <a:latin typeface="Times New Roman"/>
                <a:cs typeface="Times New Roman"/>
              </a:rPr>
              <a:t>can exclude the controller </a:t>
            </a:r>
            <a:r>
              <a:rPr sz="1100" spc="5" dirty="0">
                <a:latin typeface="Times New Roman"/>
                <a:cs typeface="Times New Roman"/>
              </a:rPr>
              <a:t>entity,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also </a:t>
            </a:r>
            <a:r>
              <a:rPr sz="1100" spc="10" dirty="0">
                <a:latin typeface="Times New Roman"/>
                <a:cs typeface="Times New Roman"/>
              </a:rPr>
              <a:t>take care of other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entities before including </a:t>
            </a:r>
            <a:r>
              <a:rPr sz="1100" spc="15" dirty="0">
                <a:latin typeface="Times New Roman"/>
                <a:cs typeface="Times New Roman"/>
              </a:rPr>
              <a:t>them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our ED-Diagram. Another such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results,  which </a:t>
            </a:r>
            <a:r>
              <a:rPr sz="1100" spc="15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not be </a:t>
            </a:r>
            <a:r>
              <a:rPr sz="1100" spc="5" dirty="0">
                <a:latin typeface="Times New Roman"/>
                <a:cs typeface="Times New Roman"/>
              </a:rPr>
              <a:t>as it is, </a:t>
            </a:r>
            <a:r>
              <a:rPr sz="1100" spc="10" dirty="0">
                <a:latin typeface="Times New Roman"/>
                <a:cs typeface="Times New Roman"/>
              </a:rPr>
              <a:t>added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ER-Diagram, because there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a number of  result types </a:t>
            </a:r>
            <a:r>
              <a:rPr sz="1100" spc="5" dirty="0">
                <a:latin typeface="Times New Roman"/>
                <a:cs typeface="Times New Roman"/>
              </a:rPr>
              <a:t>at different stages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Process,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there will be a </a:t>
            </a:r>
            <a:r>
              <a:rPr sz="1100" spc="15" dirty="0">
                <a:latin typeface="Times New Roman"/>
                <a:cs typeface="Times New Roman"/>
              </a:rPr>
              <a:t>number </a:t>
            </a:r>
            <a:r>
              <a:rPr sz="1100" spc="10" dirty="0">
                <a:latin typeface="Times New Roman"/>
                <a:cs typeface="Times New Roman"/>
              </a:rPr>
              <a:t>of different  results.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use our </a:t>
            </a:r>
            <a:r>
              <a:rPr sz="1100" spc="20" dirty="0">
                <a:latin typeface="Times New Roman"/>
                <a:cs typeface="Times New Roman"/>
              </a:rPr>
              <a:t>CRM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creating the ER-Diagram, because when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see the </a:t>
            </a:r>
            <a:r>
              <a:rPr sz="1100" spc="20" dirty="0">
                <a:latin typeface="Times New Roman"/>
                <a:cs typeface="Times New Roman"/>
              </a:rPr>
              <a:t>CRM, </a:t>
            </a:r>
            <a:r>
              <a:rPr sz="1100" spc="5" dirty="0">
                <a:latin typeface="Times New Roman"/>
                <a:cs typeface="Times New Roman"/>
              </a:rPr>
              <a:t>it  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has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a number of item/attributes appearing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it,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from there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see that whether  these items belong </a:t>
            </a:r>
            <a:r>
              <a:rPr sz="1100" spc="15" dirty="0">
                <a:latin typeface="Times New Roman"/>
                <a:cs typeface="Times New Roman"/>
              </a:rPr>
              <a:t>to the </a:t>
            </a:r>
            <a:r>
              <a:rPr sz="1100" spc="10" dirty="0">
                <a:latin typeface="Times New Roman"/>
                <a:cs typeface="Times New Roman"/>
              </a:rPr>
              <a:t>same entity </a:t>
            </a:r>
            <a:r>
              <a:rPr sz="1100" spc="15" dirty="0">
                <a:latin typeface="Times New Roman"/>
                <a:cs typeface="Times New Roman"/>
              </a:rPr>
              <a:t>or more </a:t>
            </a:r>
            <a:r>
              <a:rPr sz="1100" spc="10" dirty="0">
                <a:latin typeface="Times New Roman"/>
                <a:cs typeface="Times New Roman"/>
              </a:rPr>
              <a:t>than one </a:t>
            </a:r>
            <a:r>
              <a:rPr sz="1100" spc="5" dirty="0">
                <a:latin typeface="Times New Roman"/>
                <a:cs typeface="Times New Roman"/>
              </a:rPr>
              <a:t>entity.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even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they belong  to </a:t>
            </a:r>
            <a:r>
              <a:rPr sz="1100" spc="10" dirty="0">
                <a:latin typeface="Times New Roman"/>
                <a:cs typeface="Times New Roman"/>
              </a:rPr>
              <a:t>multiple entities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find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 existing between those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entities.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Considering our </a:t>
            </a:r>
            <a:r>
              <a:rPr sz="1100" spc="20" dirty="0">
                <a:latin typeface="Times New Roman"/>
                <a:cs typeface="Times New Roman"/>
              </a:rPr>
              <a:t>CRM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transcript,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has a number of items appearing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it ,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we know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appear </a:t>
            </a:r>
            <a:r>
              <a:rPr sz="1100" spc="5" dirty="0">
                <a:latin typeface="Times New Roman"/>
                <a:cs typeface="Times New Roman"/>
              </a:rPr>
              <a:t>result </a:t>
            </a:r>
            <a:r>
              <a:rPr sz="1100" spc="10" dirty="0">
                <a:latin typeface="Times New Roman"/>
                <a:cs typeface="Times New Roman"/>
              </a:rPr>
              <a:t>for each semester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transcript. </a:t>
            </a:r>
            <a:r>
              <a:rPr sz="1100" spc="15" dirty="0">
                <a:latin typeface="Times New Roman"/>
                <a:cs typeface="Times New Roman"/>
              </a:rPr>
              <a:t>So the 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which belong </a:t>
            </a:r>
            <a:r>
              <a:rPr sz="1100" spc="2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personal information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student </a:t>
            </a:r>
            <a:r>
              <a:rPr sz="1100" spc="5" dirty="0">
                <a:latin typeface="Times New Roman"/>
                <a:cs typeface="Times New Roman"/>
              </a:rPr>
              <a:t>shall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placed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 entity and the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which belongs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students’ academic data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 placed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courses or results entity for that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7300"/>
              </a:lnSpc>
              <a:spcBef>
                <a:spcPts val="690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next phase </a:t>
            </a:r>
            <a:r>
              <a:rPr sz="1100" spc="15" dirty="0">
                <a:latin typeface="Times New Roman"/>
                <a:cs typeface="Times New Roman"/>
              </a:rPr>
              <a:t>we have to </a:t>
            </a:r>
            <a:r>
              <a:rPr sz="1100" spc="10" dirty="0">
                <a:latin typeface="Times New Roman"/>
                <a:cs typeface="Times New Roman"/>
              </a:rPr>
              <a:t>draw different entity type and the relationship which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exist between those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entities.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5500"/>
              </a:lnSpc>
            </a:pPr>
            <a:r>
              <a:rPr sz="1100" i="1" spc="15" dirty="0">
                <a:latin typeface="Franklin Gothic Medium"/>
                <a:cs typeface="Franklin Gothic Medium"/>
              </a:rPr>
              <a:t>These we </a:t>
            </a:r>
            <a:r>
              <a:rPr sz="1100" i="1" spc="5" dirty="0">
                <a:latin typeface="Franklin Gothic Medium"/>
                <a:cs typeface="Franklin Gothic Medium"/>
              </a:rPr>
              <a:t>will </a:t>
            </a:r>
            <a:r>
              <a:rPr sz="1100" i="1" spc="10" dirty="0">
                <a:latin typeface="Franklin Gothic Medium"/>
                <a:cs typeface="Franklin Gothic Medium"/>
              </a:rPr>
              <a:t>discuss </a:t>
            </a:r>
            <a:r>
              <a:rPr sz="1100" i="1" dirty="0">
                <a:latin typeface="Franklin Gothic Medium"/>
                <a:cs typeface="Franklin Gothic Medium"/>
              </a:rPr>
              <a:t>in </a:t>
            </a:r>
            <a:r>
              <a:rPr sz="1100" i="1" spc="10" dirty="0">
                <a:latin typeface="Franklin Gothic Medium"/>
                <a:cs typeface="Franklin Gothic Medium"/>
              </a:rPr>
              <a:t>the next </a:t>
            </a:r>
            <a:r>
              <a:rPr sz="1100" i="1" spc="5" dirty="0">
                <a:latin typeface="Franklin Gothic Medium"/>
                <a:cs typeface="Franklin Gothic Medium"/>
              </a:rPr>
              <a:t>lecture </a:t>
            </a:r>
            <a:r>
              <a:rPr sz="1100" i="1" spc="10" dirty="0">
                <a:latin typeface="Franklin Gothic Medium"/>
                <a:cs typeface="Franklin Gothic Medium"/>
              </a:rPr>
              <a:t>that how </a:t>
            </a:r>
            <a:r>
              <a:rPr sz="1100" i="1" spc="15" dirty="0">
                <a:latin typeface="Franklin Gothic Medium"/>
                <a:cs typeface="Franklin Gothic Medium"/>
              </a:rPr>
              <a:t>we </a:t>
            </a:r>
            <a:r>
              <a:rPr sz="1100" i="1" spc="10" dirty="0">
                <a:latin typeface="Franklin Gothic Medium"/>
                <a:cs typeface="Franklin Gothic Medium"/>
              </a:rPr>
              <a:t>draw relationships between  </a:t>
            </a:r>
            <a:r>
              <a:rPr sz="1100" i="1" spc="5" dirty="0">
                <a:latin typeface="Franklin Gothic Medium"/>
                <a:cs typeface="Franklin Gothic Medium"/>
              </a:rPr>
              <a:t>different</a:t>
            </a:r>
            <a:r>
              <a:rPr sz="1100" i="1" spc="-55" dirty="0">
                <a:latin typeface="Franklin Gothic Medium"/>
                <a:cs typeface="Franklin Gothic Medium"/>
              </a:rPr>
              <a:t> </a:t>
            </a:r>
            <a:r>
              <a:rPr sz="1100" i="1" spc="10" dirty="0">
                <a:latin typeface="Franklin Gothic Medium"/>
                <a:cs typeface="Franklin Gothic Medium"/>
              </a:rPr>
              <a:t>entities.</a:t>
            </a:r>
            <a:endParaRPr sz="11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13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023" y="1761026"/>
            <a:ext cx="127190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latin typeface="Times New Roman"/>
                <a:cs typeface="Times New Roman"/>
              </a:rPr>
              <a:t>Case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Study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2804" y="2153210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2809" y="2153210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9756" y="2150923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2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2804" y="2653903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9761" y="2150923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2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2809" y="2653903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8958" y="2150923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2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1037" y="3121561"/>
            <a:ext cx="5006340" cy="591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443865" indent="-214629">
              <a:lnSpc>
                <a:spcPts val="1310"/>
              </a:lnSpc>
              <a:spcBef>
                <a:spcPts val="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E –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Diagram of Examination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Conceptual Data </a:t>
            </a:r>
            <a:r>
              <a:rPr sz="1100" spc="15" dirty="0">
                <a:latin typeface="Times New Roman"/>
                <a:cs typeface="Times New Roman"/>
              </a:rPr>
              <a:t>Base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Relationships and Cardinalities between the</a:t>
            </a:r>
            <a:r>
              <a:rPr sz="1100" spc="5" dirty="0">
                <a:latin typeface="Times New Roman"/>
                <a:cs typeface="Times New Roman"/>
              </a:rPr>
              <a:t> entities</a:t>
            </a:r>
            <a:endParaRPr sz="1100">
              <a:latin typeface="Times New Roman"/>
              <a:cs typeface="Times New Roman"/>
            </a:endParaRPr>
          </a:p>
          <a:p>
            <a:pPr marL="443865" marR="6350" indent="-214629" algn="just">
              <a:lnSpc>
                <a:spcPct val="98500"/>
              </a:lnSpc>
              <a:spcBef>
                <a:spcPts val="5"/>
              </a:spcBef>
              <a:buFont typeface="Courier New"/>
              <a:buChar char="o"/>
              <a:tabLst>
                <a:tab pos="444500" algn="l"/>
              </a:tabLst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previous 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discussed the Preliminary phase of the </a:t>
            </a:r>
            <a:r>
              <a:rPr sz="1100" spc="15" dirty="0">
                <a:latin typeface="Times New Roman"/>
                <a:cs typeface="Times New Roman"/>
              </a:rPr>
              <a:t>Examination  </a:t>
            </a:r>
            <a:r>
              <a:rPr sz="1100" spc="10" dirty="0">
                <a:latin typeface="Times New Roman"/>
                <a:cs typeface="Times New Roman"/>
              </a:rPr>
              <a:t>system.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discussed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outputs required </a:t>
            </a:r>
            <a:r>
              <a:rPr sz="1100" spc="15" dirty="0">
                <a:latin typeface="Times New Roman"/>
                <a:cs typeface="Times New Roman"/>
              </a:rPr>
              <a:t>from the </a:t>
            </a:r>
            <a:r>
              <a:rPr sz="1100" spc="10" dirty="0">
                <a:latin typeface="Times New Roman"/>
                <a:cs typeface="Times New Roman"/>
              </a:rPr>
              <a:t>system and then we </a:t>
            </a:r>
            <a:r>
              <a:rPr sz="1100" spc="15" dirty="0">
                <a:latin typeface="Times New Roman"/>
                <a:cs typeface="Times New Roman"/>
              </a:rPr>
              <a:t>drew 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flow diagrams DFDs. From this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5" dirty="0">
                <a:latin typeface="Times New Roman"/>
                <a:cs typeface="Times New Roman"/>
              </a:rPr>
              <a:t>start </a:t>
            </a:r>
            <a:r>
              <a:rPr sz="1100" spc="10" dirty="0">
                <a:latin typeface="Times New Roman"/>
                <a:cs typeface="Times New Roman"/>
              </a:rPr>
              <a:t>the conceptual  model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system through E-R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Diagram.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Identification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5" dirty="0">
                <a:latin typeface="Times New Roman"/>
                <a:cs typeface="Times New Roman"/>
              </a:rPr>
              <a:t>Entity Types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5" dirty="0">
                <a:latin typeface="Times New Roman"/>
                <a:cs typeface="Times New Roman"/>
              </a:rPr>
              <a:t>the Examination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400"/>
              </a:lnSpc>
              <a:spcBef>
                <a:spcPts val="5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had carried out a detailed preliminary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of the system,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5" dirty="0">
                <a:latin typeface="Times New Roman"/>
                <a:cs typeface="Times New Roman"/>
              </a:rPr>
              <a:t>drawn the </a:t>
            </a:r>
            <a:r>
              <a:rPr sz="1100" spc="10" dirty="0">
                <a:latin typeface="Times New Roman"/>
                <a:cs typeface="Times New Roman"/>
              </a:rPr>
              <a:t>data  </a:t>
            </a:r>
            <a:r>
              <a:rPr sz="1100" spc="15" dirty="0">
                <a:latin typeface="Times New Roman"/>
                <a:cs typeface="Times New Roman"/>
              </a:rPr>
              <a:t>flow </a:t>
            </a:r>
            <a:r>
              <a:rPr sz="1100" spc="10" dirty="0">
                <a:latin typeface="Times New Roman"/>
                <a:cs typeface="Times New Roman"/>
              </a:rPr>
              <a:t>diagrams and then identified major entity types. </a:t>
            </a:r>
            <a:r>
              <a:rPr sz="1100" spc="15" dirty="0">
                <a:latin typeface="Times New Roman"/>
                <a:cs typeface="Times New Roman"/>
              </a:rPr>
              <a:t>Now we </a:t>
            </a:r>
            <a:r>
              <a:rPr sz="1100" spc="10" dirty="0">
                <a:latin typeface="Times New Roman"/>
                <a:cs typeface="Times New Roman"/>
              </a:rPr>
              <a:t>will identify the major 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the identities, then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draw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relationships and cardinalities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between </a:t>
            </a:r>
            <a:r>
              <a:rPr sz="1100" spc="15" dirty="0">
                <a:latin typeface="Times New Roman"/>
                <a:cs typeface="Times New Roman"/>
              </a:rPr>
              <a:t>them </a:t>
            </a:r>
            <a:r>
              <a:rPr sz="1100" spc="10" dirty="0">
                <a:latin typeface="Times New Roman"/>
                <a:cs typeface="Times New Roman"/>
              </a:rPr>
              <a:t>and finally draw a complete E-R Diagram of the system.. So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all 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see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attributes of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entities.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70" dirty="0">
                <a:latin typeface="Times New Roman"/>
                <a:cs typeface="Times New Roman"/>
              </a:rPr>
              <a:t>Program: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80"/>
              </a:lnSpc>
              <a:spcBef>
                <a:spcPts val="50"/>
              </a:spcBef>
            </a:pPr>
            <a:r>
              <a:rPr sz="1100" spc="10" dirty="0">
                <a:latin typeface="Times New Roman"/>
                <a:cs typeface="Times New Roman"/>
              </a:rPr>
              <a:t>This entity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what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courses are being offered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an institute, </a:t>
            </a:r>
            <a:r>
              <a:rPr sz="1100" spc="5" dirty="0">
                <a:latin typeface="Times New Roman"/>
                <a:cs typeface="Times New Roman"/>
              </a:rPr>
              <a:t>like  </a:t>
            </a:r>
            <a:r>
              <a:rPr sz="1100" spc="20" dirty="0">
                <a:latin typeface="Times New Roman"/>
                <a:cs typeface="Times New Roman"/>
              </a:rPr>
              <a:t>MCS, </a:t>
            </a:r>
            <a:r>
              <a:rPr sz="1100" spc="15" dirty="0">
                <a:latin typeface="Times New Roman"/>
                <a:cs typeface="Times New Roman"/>
              </a:rPr>
              <a:t>BCS </a:t>
            </a:r>
            <a:r>
              <a:rPr sz="1100" spc="5" dirty="0">
                <a:latin typeface="Times New Roman"/>
                <a:cs typeface="Times New Roman"/>
              </a:rPr>
              <a:t>etc. </a:t>
            </a: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major </a:t>
            </a:r>
            <a:r>
              <a:rPr sz="1100" spc="10" dirty="0">
                <a:latin typeface="Times New Roman"/>
                <a:cs typeface="Times New Roman"/>
              </a:rPr>
              <a:t>attributes of this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entity:-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443865" marR="8255" indent="-214629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0" dirty="0">
                <a:latin typeface="Times New Roman"/>
                <a:cs typeface="Times New Roman"/>
              </a:rPr>
              <a:t>pr_Code.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be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as a primary </a:t>
            </a:r>
            <a:r>
              <a:rPr sz="1100" spc="25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entity </a:t>
            </a:r>
            <a:r>
              <a:rPr sz="1100" spc="5" dirty="0">
                <a:latin typeface="Times New Roman"/>
                <a:cs typeface="Times New Roman"/>
              </a:rPr>
              <a:t>as it </a:t>
            </a:r>
            <a:r>
              <a:rPr sz="1100" spc="10" dirty="0">
                <a:latin typeface="Times New Roman"/>
                <a:cs typeface="Times New Roman"/>
              </a:rPr>
              <a:t>would always be  unique 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20" dirty="0">
                <a:latin typeface="Times New Roman"/>
                <a:cs typeface="Times New Roman"/>
              </a:rPr>
              <a:t>MBA, </a:t>
            </a:r>
            <a:r>
              <a:rPr sz="1100" spc="15" dirty="0">
                <a:latin typeface="Times New Roman"/>
                <a:cs typeface="Times New Roman"/>
              </a:rPr>
              <a:t>MCS,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  <a:p>
            <a:pPr marL="443865" marR="10160" indent="-214629">
              <a:lnSpc>
                <a:spcPts val="1300"/>
              </a:lnSpc>
              <a:spcBef>
                <a:spcPts val="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60" dirty="0">
                <a:latin typeface="Times New Roman"/>
                <a:cs typeface="Times New Roman"/>
              </a:rPr>
              <a:t>max_Dur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what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maximum </a:t>
            </a:r>
            <a:r>
              <a:rPr sz="1100" spc="10" dirty="0">
                <a:latin typeface="Times New Roman"/>
                <a:cs typeface="Times New Roman"/>
              </a:rPr>
              <a:t>duration of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particular  course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like </a:t>
            </a: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5" dirty="0">
                <a:latin typeface="Times New Roman"/>
                <a:cs typeface="Times New Roman"/>
              </a:rPr>
              <a:t>year , </a:t>
            </a:r>
            <a:r>
              <a:rPr sz="1100" spc="15" dirty="0">
                <a:latin typeface="Times New Roman"/>
                <a:cs typeface="Times New Roman"/>
              </a:rPr>
              <a:t>2 </a:t>
            </a:r>
            <a:r>
              <a:rPr sz="1100" spc="5" dirty="0">
                <a:latin typeface="Times New Roman"/>
                <a:cs typeface="Times New Roman"/>
              </a:rPr>
              <a:t>years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so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25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30" dirty="0">
                <a:latin typeface="Times New Roman"/>
                <a:cs typeface="Times New Roman"/>
              </a:rPr>
              <a:t>no_of_Semesters </a:t>
            </a:r>
            <a:r>
              <a:rPr sz="1100" spc="15" dirty="0">
                <a:latin typeface="Times New Roman"/>
                <a:cs typeface="Times New Roman"/>
              </a:rPr>
              <a:t>How many </a:t>
            </a:r>
            <a:r>
              <a:rPr sz="1100" spc="10" dirty="0">
                <a:latin typeface="Times New Roman"/>
                <a:cs typeface="Times New Roman"/>
              </a:rPr>
              <a:t>semesters this program has like four </a:t>
            </a:r>
            <a:r>
              <a:rPr sz="1100" spc="5" dirty="0">
                <a:latin typeface="Times New Roman"/>
                <a:cs typeface="Times New Roman"/>
              </a:rPr>
              <a:t>,six </a:t>
            </a:r>
            <a:r>
              <a:rPr sz="1100" spc="10" dirty="0">
                <a:latin typeface="Times New Roman"/>
                <a:cs typeface="Times New Roman"/>
              </a:rPr>
              <a:t>and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so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0" dirty="0">
                <a:latin typeface="Times New Roman"/>
                <a:cs typeface="Times New Roman"/>
              </a:rPr>
              <a:t>Pr_Lvl </a:t>
            </a:r>
            <a:r>
              <a:rPr sz="1100" spc="10" dirty="0">
                <a:latin typeface="Times New Roman"/>
                <a:cs typeface="Times New Roman"/>
              </a:rPr>
              <a:t>This course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of undergraduate, graduate or post graduate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level.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55" dirty="0">
                <a:latin typeface="Times New Roman"/>
                <a:cs typeface="Times New Roman"/>
              </a:rPr>
              <a:t>Student: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118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6691"/>
            <a:ext cx="5005705" cy="296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major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entity:-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443865" marR="6350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25" dirty="0">
                <a:latin typeface="Times New Roman"/>
                <a:cs typeface="Times New Roman"/>
              </a:rPr>
              <a:t>Reg_No </a:t>
            </a:r>
            <a:r>
              <a:rPr sz="1100" spc="10" dirty="0">
                <a:latin typeface="Times New Roman"/>
                <a:cs typeface="Times New Roman"/>
              </a:rPr>
              <a:t>This can be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as a 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for this entity as it will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unique  for </a:t>
            </a:r>
            <a:r>
              <a:rPr sz="1100" spc="15" dirty="0">
                <a:latin typeface="Times New Roman"/>
                <a:cs typeface="Times New Roman"/>
              </a:rPr>
              <a:t>every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5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st_Name </a:t>
            </a:r>
            <a:r>
              <a:rPr sz="1100" spc="10" dirty="0">
                <a:latin typeface="Times New Roman"/>
                <a:cs typeface="Times New Roman"/>
              </a:rPr>
              <a:t>This would be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of all the students of an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institute.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5" dirty="0">
                <a:latin typeface="Times New Roman"/>
                <a:cs typeface="Times New Roman"/>
              </a:rPr>
              <a:t>St_Father_name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5" dirty="0">
                <a:latin typeface="Times New Roman"/>
                <a:cs typeface="Times New Roman"/>
              </a:rPr>
              <a:t>represent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father’s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of  a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student.</a:t>
            </a:r>
            <a:endParaRPr sz="1100">
              <a:latin typeface="Times New Roman"/>
              <a:cs typeface="Times New Roman"/>
            </a:endParaRPr>
          </a:p>
          <a:p>
            <a:pPr marL="443865" marR="8255" indent="-215265">
              <a:lnSpc>
                <a:spcPts val="1300"/>
              </a:lnSpc>
              <a:spcBef>
                <a:spcPts val="4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St_date_of_Birth.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date of </a:t>
            </a:r>
            <a:r>
              <a:rPr sz="1100" spc="5" dirty="0">
                <a:latin typeface="Times New Roman"/>
                <a:cs typeface="Times New Roman"/>
              </a:rPr>
              <a:t>birth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students including </a:t>
            </a:r>
            <a:r>
              <a:rPr sz="1100" spc="5" dirty="0">
                <a:latin typeface="Times New Roman"/>
                <a:cs typeface="Times New Roman"/>
              </a:rPr>
              <a:t>year , </a:t>
            </a:r>
            <a:r>
              <a:rPr sz="1100" spc="15" dirty="0">
                <a:latin typeface="Times New Roman"/>
                <a:cs typeface="Times New Roman"/>
              </a:rPr>
              <a:t>month 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day.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7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st_Phone_no</a:t>
            </a:r>
            <a:endParaRPr sz="1100">
              <a:latin typeface="Times New Roman"/>
              <a:cs typeface="Times New Roman"/>
            </a:endParaRPr>
          </a:p>
          <a:p>
            <a:pPr marL="443865" marR="5080" indent="-215265">
              <a:lnSpc>
                <a:spcPts val="1300"/>
              </a:lnSpc>
              <a:spcBef>
                <a:spcPts val="3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5" dirty="0">
                <a:latin typeface="Times New Roman"/>
                <a:cs typeface="Times New Roman"/>
              </a:rPr>
              <a:t>st_GPA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0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important attribute. Now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GPA </a:t>
            </a:r>
            <a:r>
              <a:rPr sz="1100" spc="10" dirty="0">
                <a:latin typeface="Times New Roman"/>
                <a:cs typeface="Times New Roman"/>
              </a:rPr>
              <a:t>of any  student,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need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know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reg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particular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semester.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So</a:t>
            </a:r>
            <a:endParaRPr sz="1100">
              <a:latin typeface="Times New Roman"/>
              <a:cs typeface="Times New Roman"/>
            </a:endParaRPr>
          </a:p>
          <a:p>
            <a:pPr marL="443865" marR="5080" algn="just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multi valued attribute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to know the </a:t>
            </a:r>
            <a:r>
              <a:rPr sz="1100" spc="20" dirty="0">
                <a:latin typeface="Times New Roman"/>
                <a:cs typeface="Times New Roman"/>
              </a:rPr>
              <a:t>GPA, </a:t>
            </a:r>
            <a:r>
              <a:rPr sz="1100" spc="5" dirty="0">
                <a:latin typeface="Times New Roman"/>
                <a:cs typeface="Times New Roman"/>
              </a:rPr>
              <a:t>different attributes </a:t>
            </a:r>
            <a:r>
              <a:rPr sz="1100" spc="15" dirty="0">
                <a:latin typeface="Times New Roman"/>
                <a:cs typeface="Times New Roman"/>
              </a:rPr>
              <a:t>values  </a:t>
            </a:r>
            <a:r>
              <a:rPr sz="1100" spc="5" dirty="0">
                <a:latin typeface="Times New Roman"/>
                <a:cs typeface="Times New Roman"/>
              </a:rPr>
              <a:t>are required.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this represented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relation, which will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discussed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relationships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entities.</a:t>
            </a:r>
            <a:endParaRPr sz="1100">
              <a:latin typeface="Times New Roman"/>
              <a:cs typeface="Times New Roman"/>
            </a:endParaRPr>
          </a:p>
          <a:p>
            <a:pPr marL="443865" marR="7620" indent="-215265" algn="just">
              <a:lnSpc>
                <a:spcPts val="1300"/>
              </a:lnSpc>
              <a:spcBef>
                <a:spcPts val="5"/>
              </a:spcBef>
              <a:buFont typeface="Courier New"/>
              <a:buChar char="o"/>
              <a:tabLst>
                <a:tab pos="444500" algn="l"/>
              </a:tabLst>
            </a:pPr>
            <a:r>
              <a:rPr sz="1100" spc="35" dirty="0">
                <a:latin typeface="Times New Roman"/>
                <a:cs typeface="Times New Roman"/>
              </a:rPr>
              <a:t>st_Subj_Detail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a multi valued attribute </a:t>
            </a:r>
            <a:r>
              <a:rPr sz="1100" spc="5" dirty="0">
                <a:latin typeface="Times New Roman"/>
                <a:cs typeface="Times New Roman"/>
              </a:rPr>
              <a:t>,as </a:t>
            </a:r>
            <a:r>
              <a:rPr sz="1100" spc="15" dirty="0">
                <a:latin typeface="Times New Roman"/>
                <a:cs typeface="Times New Roman"/>
              </a:rPr>
              <a:t>to know </a:t>
            </a:r>
            <a:r>
              <a:rPr sz="1100" spc="10" dirty="0">
                <a:latin typeface="Times New Roman"/>
                <a:cs typeface="Times New Roman"/>
              </a:rPr>
              <a:t>the marks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mid </a:t>
            </a:r>
            <a:r>
              <a:rPr sz="1100" spc="10" dirty="0">
                <a:latin typeface="Times New Roman"/>
                <a:cs typeface="Times New Roman"/>
              </a:rPr>
              <a:t>terms and final papers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student </a:t>
            </a:r>
            <a:r>
              <a:rPr sz="1100" spc="15" dirty="0">
                <a:latin typeface="Times New Roman"/>
                <a:cs typeface="Times New Roman"/>
              </a:rPr>
              <a:t>reg no </a:t>
            </a:r>
            <a:r>
              <a:rPr sz="1100" spc="10" dirty="0">
                <a:latin typeface="Times New Roman"/>
                <a:cs typeface="Times New Roman"/>
              </a:rPr>
              <a:t>and the particular subject are  required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119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63" y="4312774"/>
            <a:ext cx="5006340" cy="4805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100" spc="55" dirty="0">
                <a:latin typeface="Times New Roman"/>
                <a:cs typeface="Times New Roman"/>
              </a:rPr>
              <a:t>Teacher: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major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entity: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443865" marR="8890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teacher_Reg_No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used as a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key for this entity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 unique for </a:t>
            </a:r>
            <a:r>
              <a:rPr sz="1100" spc="15" dirty="0">
                <a:latin typeface="Times New Roman"/>
                <a:cs typeface="Times New Roman"/>
              </a:rPr>
              <a:t>every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teacher.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5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5" dirty="0">
                <a:latin typeface="Times New Roman"/>
                <a:cs typeface="Times New Roman"/>
              </a:rPr>
              <a:t>teacher_Name </a:t>
            </a:r>
            <a:r>
              <a:rPr sz="1100" spc="1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would be 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of 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teachers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institute.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5" dirty="0">
                <a:latin typeface="Times New Roman"/>
                <a:cs typeface="Times New Roman"/>
              </a:rPr>
              <a:t>teacher_Father_name </a:t>
            </a:r>
            <a:r>
              <a:rPr sz="1100" spc="10" dirty="0">
                <a:latin typeface="Times New Roman"/>
                <a:cs typeface="Times New Roman"/>
              </a:rPr>
              <a:t>This would represent the </a:t>
            </a:r>
            <a:r>
              <a:rPr sz="1100" spc="5" dirty="0">
                <a:latin typeface="Times New Roman"/>
                <a:cs typeface="Times New Roman"/>
              </a:rPr>
              <a:t>father’s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of 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teacher.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5" dirty="0">
                <a:latin typeface="Times New Roman"/>
                <a:cs typeface="Times New Roman"/>
              </a:rPr>
              <a:t>Qual.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qualification </a:t>
            </a:r>
            <a:r>
              <a:rPr sz="1100" spc="10" dirty="0">
                <a:latin typeface="Times New Roman"/>
                <a:cs typeface="Times New Roman"/>
              </a:rPr>
              <a:t>of a teacher like Masters </a:t>
            </a:r>
            <a:r>
              <a:rPr sz="1100" spc="15" dirty="0">
                <a:latin typeface="Times New Roman"/>
                <a:cs typeface="Times New Roman"/>
              </a:rPr>
              <a:t>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Doctorate.</a:t>
            </a:r>
            <a:endParaRPr sz="1100">
              <a:latin typeface="Times New Roman"/>
              <a:cs typeface="Times New Roman"/>
            </a:endParaRPr>
          </a:p>
          <a:p>
            <a:pPr marL="443865" marR="5715" indent="-215265" algn="just">
              <a:lnSpc>
                <a:spcPct val="98500"/>
              </a:lnSpc>
              <a:spcBef>
                <a:spcPts val="10"/>
              </a:spcBef>
              <a:buFont typeface="Courier New"/>
              <a:buChar char="o"/>
              <a:tabLst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Experience </a:t>
            </a:r>
            <a:r>
              <a:rPr sz="1100" spc="10" dirty="0">
                <a:latin typeface="Times New Roman"/>
                <a:cs typeface="Times New Roman"/>
              </a:rPr>
              <a:t>This can </a:t>
            </a:r>
            <a:r>
              <a:rPr sz="1100" spc="15" dirty="0">
                <a:latin typeface="Times New Roman"/>
                <a:cs typeface="Times New Roman"/>
              </a:rPr>
              <a:t>also be </a:t>
            </a:r>
            <a:r>
              <a:rPr sz="1100" spc="10" dirty="0">
                <a:latin typeface="Times New Roman"/>
                <a:cs typeface="Times New Roman"/>
              </a:rPr>
              <a:t>a multi-valued attribute or a </a:t>
            </a:r>
            <a:r>
              <a:rPr sz="1100" spc="5" dirty="0">
                <a:latin typeface="Times New Roman"/>
                <a:cs typeface="Times New Roman"/>
              </a:rPr>
              <a:t>single </a:t>
            </a:r>
            <a:r>
              <a:rPr sz="1100" spc="10" dirty="0">
                <a:latin typeface="Times New Roman"/>
                <a:cs typeface="Times New Roman"/>
              </a:rPr>
              <a:t>valued 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5" dirty="0">
                <a:latin typeface="Times New Roman"/>
                <a:cs typeface="Times New Roman"/>
              </a:rPr>
              <a:t>total </a:t>
            </a:r>
            <a:r>
              <a:rPr sz="1100" spc="10" dirty="0">
                <a:latin typeface="Times New Roman"/>
                <a:cs typeface="Times New Roman"/>
              </a:rPr>
              <a:t>experience of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teacher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required </a:t>
            </a:r>
            <a:r>
              <a:rPr sz="1100" spc="10" dirty="0">
                <a:latin typeface="Times New Roman"/>
                <a:cs typeface="Times New Roman"/>
              </a:rPr>
              <a:t>then it can be  </a:t>
            </a:r>
            <a:r>
              <a:rPr sz="1100" spc="5" dirty="0">
                <a:latin typeface="Times New Roman"/>
                <a:cs typeface="Times New Roman"/>
              </a:rPr>
              <a:t>single </a:t>
            </a:r>
            <a:r>
              <a:rPr sz="1100" spc="10" dirty="0">
                <a:latin typeface="Times New Roman"/>
                <a:cs typeface="Times New Roman"/>
              </a:rPr>
              <a:t>valued, but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details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required as per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appointments, then 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case it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multi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valued.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teacher_Sal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total </a:t>
            </a:r>
            <a:r>
              <a:rPr sz="1100" spc="15" dirty="0">
                <a:latin typeface="Times New Roman"/>
                <a:cs typeface="Times New Roman"/>
              </a:rPr>
              <a:t>salary of 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teacher.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one thing </a:t>
            </a:r>
            <a:r>
              <a:rPr sz="1100" spc="20" dirty="0">
                <a:latin typeface="Times New Roman"/>
                <a:cs typeface="Times New Roman"/>
              </a:rPr>
              <a:t>common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teacher and student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entity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personal </a:t>
            </a:r>
            <a:r>
              <a:rPr sz="1100" spc="5" dirty="0">
                <a:latin typeface="Times New Roman"/>
                <a:cs typeface="Times New Roman"/>
              </a:rPr>
              <a:t>details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both, </a:t>
            </a:r>
            <a:r>
              <a:rPr sz="1100" spc="15" dirty="0">
                <a:latin typeface="Times New Roman"/>
                <a:cs typeface="Times New Roman"/>
              </a:rPr>
              <a:t>like </a:t>
            </a:r>
            <a:r>
              <a:rPr sz="1100" spc="10" dirty="0">
                <a:latin typeface="Times New Roman"/>
                <a:cs typeface="Times New Roman"/>
              </a:rPr>
              <a:t>name, father’s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addresses.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55" dirty="0">
                <a:latin typeface="Times New Roman"/>
                <a:cs typeface="Times New Roman"/>
              </a:rPr>
              <a:t>Course: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major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entity: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443865" marR="8255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course_Code </a:t>
            </a:r>
            <a:r>
              <a:rPr sz="1100" spc="10" dirty="0">
                <a:latin typeface="Times New Roman"/>
                <a:cs typeface="Times New Roman"/>
              </a:rPr>
              <a:t>This can be used as a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key for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entity </a:t>
            </a:r>
            <a:r>
              <a:rPr sz="1100" spc="5" dirty="0">
                <a:latin typeface="Times New Roman"/>
                <a:cs typeface="Times New Roman"/>
              </a:rPr>
              <a:t>as it </a:t>
            </a:r>
            <a:r>
              <a:rPr sz="1100" spc="10" dirty="0">
                <a:latin typeface="Times New Roman"/>
                <a:cs typeface="Times New Roman"/>
              </a:rPr>
              <a:t>will be  unique for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course </a:t>
            </a:r>
            <a:r>
              <a:rPr sz="1100" spc="15" dirty="0">
                <a:latin typeface="Times New Roman"/>
                <a:cs typeface="Times New Roman"/>
              </a:rPr>
              <a:t>like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CS-3207.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5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course_Name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0" dirty="0">
                <a:latin typeface="Times New Roman"/>
                <a:cs typeface="Times New Roman"/>
              </a:rPr>
              <a:t>course_Prereq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would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also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multi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there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can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443865" marR="6985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Times New Roman"/>
                <a:cs typeface="Times New Roman"/>
              </a:rPr>
              <a:t>multiple requisites of any course </a:t>
            </a:r>
            <a:r>
              <a:rPr sz="1100" spc="5" dirty="0">
                <a:latin typeface="Times New Roman"/>
                <a:cs typeface="Times New Roman"/>
              </a:rPr>
              <a:t>. </a:t>
            </a:r>
            <a:r>
              <a:rPr sz="1100" spc="10" dirty="0">
                <a:latin typeface="Times New Roman"/>
                <a:cs typeface="Times New Roman"/>
              </a:rPr>
              <a:t>For example, Networking can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pre-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requisites  of  Operating  System  and  Data  Structures.  </a:t>
            </a:r>
            <a:r>
              <a:rPr sz="1100" spc="-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this  </a:t>
            </a:r>
            <a:r>
              <a:rPr sz="1100" spc="5" dirty="0">
                <a:latin typeface="Times New Roman"/>
                <a:cs typeface="Times New Roman"/>
              </a:rPr>
              <a:t>case  </a:t>
            </a:r>
            <a:r>
              <a:rPr sz="1100" spc="10" dirty="0">
                <a:latin typeface="Times New Roman"/>
                <a:cs typeface="Times New Roman"/>
              </a:rPr>
              <a:t>this 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42" y="991849"/>
            <a:ext cx="5563235" cy="784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60" dirty="0">
                <a:latin typeface="Times New Roman"/>
                <a:cs typeface="Times New Roman"/>
              </a:rPr>
              <a:t>Importance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45" dirty="0">
                <a:latin typeface="Times New Roman"/>
                <a:cs typeface="Times New Roman"/>
              </a:rPr>
              <a:t>the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Databases</a:t>
            </a:r>
            <a:endParaRPr sz="14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Databases </a:t>
            </a:r>
            <a:r>
              <a:rPr sz="1200" dirty="0">
                <a:latin typeface="Times New Roman"/>
                <a:cs typeface="Times New Roman"/>
              </a:rPr>
              <a:t>are important; </a:t>
            </a:r>
            <a:r>
              <a:rPr sz="1200" spc="-10" dirty="0">
                <a:latin typeface="Times New Roman"/>
                <a:cs typeface="Times New Roman"/>
              </a:rPr>
              <a:t>why? </a:t>
            </a:r>
            <a:r>
              <a:rPr sz="1200" dirty="0">
                <a:latin typeface="Times New Roman"/>
                <a:cs typeface="Times New Roman"/>
              </a:rPr>
              <a:t>Traditionally </a:t>
            </a:r>
            <a:r>
              <a:rPr sz="1200" spc="-5" dirty="0">
                <a:latin typeface="Times New Roman"/>
                <a:cs typeface="Times New Roman"/>
              </a:rPr>
              <a:t>computer applications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divided </a:t>
            </a:r>
            <a:r>
              <a:rPr sz="1200" dirty="0">
                <a:latin typeface="Times New Roman"/>
                <a:cs typeface="Times New Roman"/>
              </a:rPr>
              <a:t>into  </a:t>
            </a:r>
            <a:r>
              <a:rPr sz="1200" spc="-5" dirty="0">
                <a:latin typeface="Times New Roman"/>
                <a:cs typeface="Times New Roman"/>
              </a:rPr>
              <a:t>commercial and scientific (or engineering) </a:t>
            </a:r>
            <a:r>
              <a:rPr sz="1200" dirty="0">
                <a:latin typeface="Times New Roman"/>
                <a:cs typeface="Times New Roman"/>
              </a:rPr>
              <a:t>ones. </a:t>
            </a:r>
            <a:r>
              <a:rPr sz="1200" spc="-5" dirty="0">
                <a:latin typeface="Times New Roman"/>
                <a:cs typeface="Times New Roman"/>
              </a:rPr>
              <a:t>Scientific applications </a:t>
            </a:r>
            <a:r>
              <a:rPr sz="1200" dirty="0">
                <a:latin typeface="Times New Roman"/>
                <a:cs typeface="Times New Roman"/>
              </a:rPr>
              <a:t>involve more  </a:t>
            </a:r>
            <a:r>
              <a:rPr sz="1200" spc="-5" dirty="0">
                <a:latin typeface="Times New Roman"/>
                <a:cs typeface="Times New Roman"/>
              </a:rPr>
              <a:t>computations, 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type of </a:t>
            </a:r>
            <a:r>
              <a:rPr sz="1200" spc="-5" dirty="0">
                <a:latin typeface="Times New Roman"/>
                <a:cs typeface="Times New Roman"/>
              </a:rPr>
              <a:t>calculations that </a:t>
            </a:r>
            <a:r>
              <a:rPr sz="1200" dirty="0">
                <a:latin typeface="Times New Roman"/>
                <a:cs typeface="Times New Roman"/>
              </a:rPr>
              <a:t>vary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very complex.  Today such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exist, like in the </a:t>
            </a:r>
            <a:r>
              <a:rPr sz="1200" spc="-5" dirty="0">
                <a:latin typeface="Times New Roman"/>
                <a:cs typeface="Times New Roman"/>
              </a:rPr>
              <a:t>fields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space, nuclear, </a:t>
            </a:r>
            <a:r>
              <a:rPr sz="1200" dirty="0">
                <a:latin typeface="Times New Roman"/>
                <a:cs typeface="Times New Roman"/>
              </a:rPr>
              <a:t>medicine </a:t>
            </a:r>
            <a:r>
              <a:rPr sz="1200" spc="-5" dirty="0">
                <a:latin typeface="Times New Roman"/>
                <a:cs typeface="Times New Roman"/>
              </a:rPr>
              <a:t>that take  hours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days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computations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even computers </a:t>
            </a:r>
            <a:r>
              <a:rPr sz="1200" dirty="0">
                <a:latin typeface="Times New Roman"/>
                <a:cs typeface="Times New Roman"/>
              </a:rPr>
              <a:t>of the modern </a:t>
            </a:r>
            <a:r>
              <a:rPr sz="1200" spc="-5" dirty="0">
                <a:latin typeface="Times New Roman"/>
                <a:cs typeface="Times New Roman"/>
              </a:rPr>
              <a:t>age.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hand,  the </a:t>
            </a:r>
            <a:r>
              <a:rPr sz="1200" spc="-5" dirty="0">
                <a:latin typeface="Times New Roman"/>
                <a:cs typeface="Times New Roman"/>
              </a:rPr>
              <a:t>applications that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termed as commercial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business applications </a:t>
            </a:r>
            <a:r>
              <a:rPr sz="1200" dirty="0">
                <a:latin typeface="Times New Roman"/>
                <a:cs typeface="Times New Roman"/>
              </a:rPr>
              <a:t>do not involve  much </a:t>
            </a:r>
            <a:r>
              <a:rPr sz="1200" spc="-5" dirty="0">
                <a:latin typeface="Times New Roman"/>
                <a:cs typeface="Times New Roman"/>
              </a:rPr>
              <a:t>computations, rather </a:t>
            </a:r>
            <a:r>
              <a:rPr sz="1200" dirty="0">
                <a:latin typeface="Times New Roman"/>
                <a:cs typeface="Times New Roman"/>
              </a:rPr>
              <a:t>minor </a:t>
            </a:r>
            <a:r>
              <a:rPr sz="1200" spc="-5" dirty="0">
                <a:latin typeface="Times New Roman"/>
                <a:cs typeface="Times New Roman"/>
              </a:rPr>
              <a:t>computation </a:t>
            </a:r>
            <a:r>
              <a:rPr sz="1200" dirty="0">
                <a:latin typeface="Times New Roman"/>
                <a:cs typeface="Times New Roman"/>
              </a:rPr>
              <a:t>but mainly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perform </a:t>
            </a:r>
            <a:r>
              <a:rPr sz="1200" dirty="0">
                <a:latin typeface="Times New Roman"/>
                <a:cs typeface="Times New Roman"/>
              </a:rPr>
              <a:t>the input/output  </a:t>
            </a:r>
            <a:r>
              <a:rPr sz="1200" spc="-5" dirty="0">
                <a:latin typeface="Times New Roman"/>
                <a:cs typeface="Times New Roman"/>
              </a:rPr>
              <a:t>operations. </a:t>
            </a:r>
            <a:r>
              <a:rPr sz="1200" dirty="0">
                <a:latin typeface="Times New Roman"/>
                <a:cs typeface="Times New Roman"/>
              </a:rPr>
              <a:t>That is, these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mainly store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the computer </a:t>
            </a:r>
            <a:r>
              <a:rPr sz="1200" spc="-5" dirty="0">
                <a:latin typeface="Times New Roman"/>
                <a:cs typeface="Times New Roman"/>
              </a:rPr>
              <a:t>storage, then  access and present </a:t>
            </a:r>
            <a:r>
              <a:rPr sz="1200" dirty="0">
                <a:latin typeface="Times New Roman"/>
                <a:cs typeface="Times New Roman"/>
              </a:rPr>
              <a:t>it to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in different </a:t>
            </a:r>
            <a:r>
              <a:rPr sz="1200" spc="-5" dirty="0">
                <a:latin typeface="Times New Roman"/>
                <a:cs typeface="Times New Roman"/>
              </a:rPr>
              <a:t>formats (also termed as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processing) for  example, banks, shopping, </a:t>
            </a:r>
            <a:r>
              <a:rPr sz="1200" dirty="0">
                <a:latin typeface="Times New Roman"/>
                <a:cs typeface="Times New Roman"/>
              </a:rPr>
              <a:t>production, </a:t>
            </a:r>
            <a:r>
              <a:rPr sz="1200" spc="-5" dirty="0">
                <a:latin typeface="Times New Roman"/>
                <a:cs typeface="Times New Roman"/>
              </a:rPr>
              <a:t>utilities billing, customer services and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others. As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clear from </a:t>
            </a:r>
            <a:r>
              <a:rPr sz="1200" dirty="0">
                <a:latin typeface="Times New Roman"/>
                <a:cs typeface="Times New Roman"/>
              </a:rPr>
              <a:t>the example </a:t>
            </a:r>
            <a:r>
              <a:rPr sz="1200" spc="-5" dirty="0">
                <a:latin typeface="Times New Roman"/>
                <a:cs typeface="Times New Roman"/>
              </a:rPr>
              <a:t>systems mentioned, </a:t>
            </a:r>
            <a:r>
              <a:rPr sz="1200" dirty="0">
                <a:latin typeface="Times New Roman"/>
                <a:cs typeface="Times New Roman"/>
              </a:rPr>
              <a:t>the commercial </a:t>
            </a:r>
            <a:r>
              <a:rPr sz="1200" spc="-5" dirty="0">
                <a:latin typeface="Times New Roman"/>
                <a:cs typeface="Times New Roman"/>
              </a:rPr>
              <a:t>applications  </a:t>
            </a:r>
            <a:r>
              <a:rPr sz="1200" dirty="0">
                <a:latin typeface="Times New Roman"/>
                <a:cs typeface="Times New Roman"/>
              </a:rPr>
              <a:t>exist in the day to day </a:t>
            </a:r>
            <a:r>
              <a:rPr sz="1200" spc="-5" dirty="0">
                <a:latin typeface="Times New Roman"/>
                <a:cs typeface="Times New Roman"/>
              </a:rPr>
              <a:t>life and are related directly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lives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common people.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to manage the </a:t>
            </a:r>
            <a:r>
              <a:rPr sz="1200" spc="-5" dirty="0">
                <a:latin typeface="Times New Roman"/>
                <a:cs typeface="Times New Roman"/>
              </a:rPr>
              <a:t>commercial applications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efficiently databases </a:t>
            </a:r>
            <a:r>
              <a:rPr sz="1200" dirty="0">
                <a:latin typeface="Times New Roman"/>
                <a:cs typeface="Times New Roman"/>
              </a:rPr>
              <a:t>are the ultimate  </a:t>
            </a:r>
            <a:r>
              <a:rPr sz="1200" spc="-5" dirty="0">
                <a:latin typeface="Times New Roman"/>
                <a:cs typeface="Times New Roman"/>
              </a:rPr>
              <a:t>choice because efficient management </a:t>
            </a:r>
            <a:r>
              <a:rPr sz="1200" dirty="0">
                <a:latin typeface="Times New Roman"/>
                <a:cs typeface="Times New Roman"/>
              </a:rPr>
              <a:t>of data is the sole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databases. </a:t>
            </a:r>
            <a:r>
              <a:rPr sz="1200" dirty="0">
                <a:latin typeface="Times New Roman"/>
                <a:cs typeface="Times New Roman"/>
              </a:rPr>
              <a:t>So  </a:t>
            </a:r>
            <a:r>
              <a:rPr sz="1200" spc="-5" dirty="0">
                <a:latin typeface="Times New Roman"/>
                <a:cs typeface="Times New Roman"/>
              </a:rPr>
              <a:t>such applications are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managed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databases </a:t>
            </a:r>
            <a:r>
              <a:rPr sz="1200" spc="-5" dirty="0">
                <a:latin typeface="Times New Roman"/>
                <a:cs typeface="Times New Roman"/>
              </a:rPr>
              <a:t>even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developing </a:t>
            </a:r>
            <a:r>
              <a:rPr sz="1200" dirty="0">
                <a:latin typeface="Times New Roman"/>
                <a:cs typeface="Times New Roman"/>
              </a:rPr>
              <a:t>country like  </a:t>
            </a:r>
            <a:r>
              <a:rPr sz="1200" spc="-5" dirty="0">
                <a:latin typeface="Times New Roman"/>
                <a:cs typeface="Times New Roman"/>
              </a:rPr>
              <a:t>Pakistan, </a:t>
            </a:r>
            <a:r>
              <a:rPr sz="1200" spc="-10" dirty="0">
                <a:latin typeface="Times New Roman"/>
                <a:cs typeface="Times New Roman"/>
              </a:rPr>
              <a:t>yet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talk </a:t>
            </a:r>
            <a:r>
              <a:rPr sz="1200" dirty="0">
                <a:latin typeface="Times New Roman"/>
                <a:cs typeface="Times New Roman"/>
              </a:rPr>
              <a:t>about the </a:t>
            </a:r>
            <a:r>
              <a:rPr sz="1200" spc="-5" dirty="0">
                <a:latin typeface="Times New Roman"/>
                <a:cs typeface="Times New Roman"/>
              </a:rPr>
              <a:t>developed countries.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10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databases are </a:t>
            </a:r>
            <a:r>
              <a:rPr sz="1200" spc="-5" dirty="0">
                <a:latin typeface="Times New Roman"/>
                <a:cs typeface="Times New Roman"/>
              </a:rPr>
              <a:t>related  </a:t>
            </a:r>
            <a:r>
              <a:rPr sz="1200" dirty="0">
                <a:latin typeface="Times New Roman"/>
                <a:cs typeface="Times New Roman"/>
              </a:rPr>
              <a:t>directly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indirectly almost every </a:t>
            </a:r>
            <a:r>
              <a:rPr sz="1200" spc="-5" dirty="0">
                <a:latin typeface="Times New Roman"/>
                <a:cs typeface="Times New Roman"/>
              </a:rPr>
              <a:t>person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society.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000"/>
              </a:lnSpc>
              <a:spcBef>
                <a:spcPts val="994"/>
              </a:spcBef>
            </a:pPr>
            <a:r>
              <a:rPr sz="1200" spc="-5" dirty="0">
                <a:latin typeface="Times New Roman"/>
                <a:cs typeface="Times New Roman"/>
              </a:rPr>
              <a:t>Databases </a:t>
            </a:r>
            <a:r>
              <a:rPr sz="1200" dirty="0">
                <a:latin typeface="Times New Roman"/>
                <a:cs typeface="Times New Roman"/>
              </a:rPr>
              <a:t>are not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being used in the </a:t>
            </a:r>
            <a:r>
              <a:rPr sz="1200" spc="-5" dirty="0">
                <a:latin typeface="Times New Roman"/>
                <a:cs typeface="Times New Roman"/>
              </a:rPr>
              <a:t>commercial applications rather </a:t>
            </a:r>
            <a:r>
              <a:rPr sz="1200" dirty="0">
                <a:latin typeface="Times New Roman"/>
                <a:cs typeface="Times New Roman"/>
              </a:rPr>
              <a:t>today </a:t>
            </a:r>
            <a:r>
              <a:rPr sz="1200" spc="5" dirty="0">
                <a:latin typeface="Times New Roman"/>
                <a:cs typeface="Times New Roman"/>
              </a:rPr>
              <a:t>many of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scientific/engineering application are also using databases less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more. Databases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concerned </a:t>
            </a:r>
            <a:r>
              <a:rPr sz="1200" dirty="0">
                <a:latin typeface="Times New Roman"/>
                <a:cs typeface="Times New Roman"/>
              </a:rPr>
              <a:t>of effectively latter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applications which </a:t>
            </a:r>
            <a:r>
              <a:rPr sz="1200" dirty="0">
                <a:latin typeface="Times New Roman"/>
                <a:cs typeface="Times New Roman"/>
              </a:rPr>
              <a:t>are more </a:t>
            </a:r>
            <a:r>
              <a:rPr sz="1200" spc="-5" dirty="0">
                <a:latin typeface="Times New Roman"/>
                <a:cs typeface="Times New Roman"/>
              </a:rPr>
              <a:t>Commercialapplicati-  ons.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goal  </a:t>
            </a:r>
            <a:r>
              <a:rPr sz="1200" dirty="0">
                <a:latin typeface="Times New Roman"/>
                <a:cs typeface="Times New Roman"/>
              </a:rPr>
              <a:t>of this course is to </a:t>
            </a:r>
            <a:r>
              <a:rPr sz="1200" spc="-5" dirty="0">
                <a:latin typeface="Times New Roman"/>
                <a:cs typeface="Times New Roman"/>
              </a:rPr>
              <a:t>present  an  </a:t>
            </a:r>
            <a:r>
              <a:rPr sz="1200" dirty="0">
                <a:latin typeface="Times New Roman"/>
                <a:cs typeface="Times New Roman"/>
              </a:rPr>
              <a:t>in-depth  </a:t>
            </a:r>
            <a:r>
              <a:rPr sz="1200" spc="-5" dirty="0">
                <a:latin typeface="Times New Roman"/>
                <a:cs typeface="Times New Roman"/>
              </a:rPr>
              <a:t>introduction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databases,    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12700" marR="46990" algn="just">
              <a:lnSpc>
                <a:spcPts val="1380"/>
              </a:lnSpc>
              <a:spcBef>
                <a:spcPts val="384"/>
              </a:spcBef>
            </a:pPr>
            <a:r>
              <a:rPr sz="1200" spc="-5" dirty="0">
                <a:latin typeface="Times New Roman"/>
                <a:cs typeface="Times New Roman"/>
              </a:rPr>
              <a:t>an emphasis </a:t>
            </a:r>
            <a:r>
              <a:rPr sz="1200" dirty="0">
                <a:latin typeface="Times New Roman"/>
                <a:cs typeface="Times New Roman"/>
              </a:rPr>
              <a:t>on how to organize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maintain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and  retrieve  </a:t>
            </a:r>
            <a:r>
              <a:rPr sz="1200" dirty="0">
                <a:latin typeface="Times New Roman"/>
                <a:cs typeface="Times New Roman"/>
              </a:rPr>
              <a:t>it  </a:t>
            </a:r>
            <a:r>
              <a:rPr sz="1200" spc="-5" dirty="0">
                <a:latin typeface="Times New Roman"/>
                <a:cs typeface="Times New Roman"/>
              </a:rPr>
              <a:t>efficiently,  that  </a:t>
            </a:r>
            <a:r>
              <a:rPr sz="1200" dirty="0">
                <a:latin typeface="Times New Roman"/>
                <a:cs typeface="Times New Roman"/>
              </a:rPr>
              <a:t>is,  </a:t>
            </a:r>
            <a:r>
              <a:rPr sz="1200" spc="-5" dirty="0">
                <a:latin typeface="Times New Roman"/>
                <a:cs typeface="Times New Roman"/>
              </a:rPr>
              <a:t>how 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design  </a:t>
            </a:r>
            <a:r>
              <a:rPr sz="1200" dirty="0">
                <a:latin typeface="Times New Roman"/>
                <a:cs typeface="Times New Roman"/>
              </a:rPr>
              <a:t>a  database 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use  it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40" dirty="0">
                <a:latin typeface="Times New Roman"/>
                <a:cs typeface="Times New Roman"/>
              </a:rPr>
              <a:t>Databases </a:t>
            </a:r>
            <a:r>
              <a:rPr sz="1400" spc="80" dirty="0">
                <a:latin typeface="Times New Roman"/>
                <a:cs typeface="Times New Roman"/>
              </a:rPr>
              <a:t>and </a:t>
            </a:r>
            <a:r>
              <a:rPr sz="1400" spc="55" dirty="0">
                <a:latin typeface="Times New Roman"/>
                <a:cs typeface="Times New Roman"/>
              </a:rPr>
              <a:t>Traditional </a:t>
            </a:r>
            <a:r>
              <a:rPr sz="1400" spc="15" dirty="0">
                <a:latin typeface="Times New Roman"/>
                <a:cs typeface="Times New Roman"/>
              </a:rPr>
              <a:t>File </a:t>
            </a:r>
            <a:r>
              <a:rPr sz="1400" spc="25" dirty="0">
                <a:latin typeface="Times New Roman"/>
                <a:cs typeface="Times New Roman"/>
              </a:rPr>
              <a:t>Processing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Traditional file processing system </a:t>
            </a:r>
            <a:r>
              <a:rPr sz="1200" dirty="0">
                <a:latin typeface="Times New Roman"/>
                <a:cs typeface="Times New Roman"/>
              </a:rPr>
              <a:t>or simple file </a:t>
            </a:r>
            <a:r>
              <a:rPr sz="1200" spc="-5" dirty="0">
                <a:latin typeface="Times New Roman"/>
                <a:cs typeface="Times New Roman"/>
              </a:rPr>
              <a:t>processing system refers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first  computer-based </a:t>
            </a:r>
            <a:r>
              <a:rPr sz="1200" dirty="0">
                <a:latin typeface="Times New Roman"/>
                <a:cs typeface="Times New Roman"/>
              </a:rPr>
              <a:t>approach of </a:t>
            </a:r>
            <a:r>
              <a:rPr sz="1200" spc="-5" dirty="0">
                <a:latin typeface="Times New Roman"/>
                <a:cs typeface="Times New Roman"/>
              </a:rPr>
              <a:t>handling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commercial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business applications. That </a:t>
            </a:r>
            <a:r>
              <a:rPr sz="1200" dirty="0">
                <a:latin typeface="Times New Roman"/>
                <a:cs typeface="Times New Roman"/>
              </a:rPr>
              <a:t>is  why it is </a:t>
            </a:r>
            <a:r>
              <a:rPr sz="1200" spc="-5" dirty="0">
                <a:latin typeface="Times New Roman"/>
                <a:cs typeface="Times New Roman"/>
              </a:rPr>
              <a:t>also called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replacement </a:t>
            </a:r>
            <a:r>
              <a:rPr sz="1200" dirty="0">
                <a:latin typeface="Times New Roman"/>
                <a:cs typeface="Times New Roman"/>
              </a:rPr>
              <a:t>of the manual </a:t>
            </a:r>
            <a:r>
              <a:rPr sz="1200" spc="-5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system. </a:t>
            </a: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the use </a:t>
            </a:r>
            <a:r>
              <a:rPr sz="1200" spc="-5" dirty="0">
                <a:latin typeface="Times New Roman"/>
                <a:cs typeface="Times New Roman"/>
              </a:rPr>
              <a:t>computers,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offices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business was </a:t>
            </a:r>
            <a:r>
              <a:rPr sz="1200" dirty="0">
                <a:latin typeface="Times New Roman"/>
                <a:cs typeface="Times New Roman"/>
              </a:rPr>
              <a:t>maintained in the </a:t>
            </a:r>
            <a:r>
              <a:rPr sz="1200" spc="-5" dirty="0">
                <a:latin typeface="Times New Roman"/>
                <a:cs typeface="Times New Roman"/>
              </a:rPr>
              <a:t>files (well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that perspective 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offices </a:t>
            </a:r>
            <a:r>
              <a:rPr sz="1200" dirty="0">
                <a:latin typeface="Times New Roman"/>
                <a:cs typeface="Times New Roman"/>
              </a:rPr>
              <a:t>may still be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pre-computer age). Obviously,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was  laborious,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consuming, inefficient, </a:t>
            </a:r>
            <a:r>
              <a:rPr sz="1200" dirty="0">
                <a:latin typeface="Times New Roman"/>
                <a:cs typeface="Times New Roman"/>
              </a:rPr>
              <a:t>especially in case of large </a:t>
            </a:r>
            <a:r>
              <a:rPr sz="1200" spc="-5" dirty="0">
                <a:latin typeface="Times New Roman"/>
                <a:cs typeface="Times New Roman"/>
              </a:rPr>
              <a:t>organizations.  Computers, </a:t>
            </a:r>
            <a:r>
              <a:rPr sz="1200" dirty="0">
                <a:latin typeface="Times New Roman"/>
                <a:cs typeface="Times New Roman"/>
              </a:rPr>
              <a:t>initially </a:t>
            </a:r>
            <a:r>
              <a:rPr sz="1200" spc="-5" dirty="0">
                <a:latin typeface="Times New Roman"/>
                <a:cs typeface="Times New Roman"/>
              </a:rPr>
              <a:t>designed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engineering purposes were though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as blessing,  since </a:t>
            </a:r>
            <a:r>
              <a:rPr sz="1200" dirty="0">
                <a:latin typeface="Times New Roman"/>
                <a:cs typeface="Times New Roman"/>
              </a:rPr>
              <a:t>they helped </a:t>
            </a:r>
            <a:r>
              <a:rPr sz="1200" spc="-5" dirty="0">
                <a:latin typeface="Times New Roman"/>
                <a:cs typeface="Times New Roman"/>
              </a:rPr>
              <a:t>efficient management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file processing </a:t>
            </a:r>
            <a:r>
              <a:rPr sz="1200" dirty="0">
                <a:latin typeface="Times New Roman"/>
                <a:cs typeface="Times New Roman"/>
              </a:rPr>
              <a:t>environment simply  </a:t>
            </a:r>
            <a:r>
              <a:rPr sz="1200" spc="-5" dirty="0">
                <a:latin typeface="Times New Roman"/>
                <a:cs typeface="Times New Roman"/>
              </a:rPr>
              <a:t>transformed </a:t>
            </a:r>
            <a:r>
              <a:rPr sz="1200" dirty="0">
                <a:latin typeface="Times New Roman"/>
                <a:cs typeface="Times New Roman"/>
              </a:rPr>
              <a:t>manual </a:t>
            </a:r>
            <a:r>
              <a:rPr sz="1200" spc="-5" dirty="0">
                <a:latin typeface="Times New Roman"/>
                <a:cs typeface="Times New Roman"/>
              </a:rPr>
              <a:t>file work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computers. </a:t>
            </a:r>
            <a:r>
              <a:rPr sz="1200" dirty="0">
                <a:latin typeface="Times New Roman"/>
                <a:cs typeface="Times New Roman"/>
              </a:rPr>
              <a:t>So processing became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fast </a:t>
            </a:r>
            <a:r>
              <a:rPr sz="1200" spc="-5" dirty="0">
                <a:latin typeface="Times New Roman"/>
                <a:cs typeface="Times New Roman"/>
              </a:rPr>
              <a:t>and efficient, 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as file processing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were used, their problems were also realized and </a:t>
            </a:r>
            <a:r>
              <a:rPr sz="1200" dirty="0">
                <a:latin typeface="Times New Roman"/>
                <a:cs typeface="Times New Roman"/>
              </a:rPr>
              <a:t>some of  </a:t>
            </a:r>
            <a:r>
              <a:rPr sz="1200" spc="-5" dirty="0">
                <a:latin typeface="Times New Roman"/>
                <a:cs typeface="Times New Roman"/>
              </a:rPr>
              <a:t>them were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severe as discussed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3180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not necessary that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the working of the </a:t>
            </a:r>
            <a:r>
              <a:rPr sz="1200" spc="-5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processing environment </a:t>
            </a:r>
            <a:r>
              <a:rPr sz="1200" spc="-5" dirty="0">
                <a:latin typeface="Times New Roman"/>
                <a:cs typeface="Times New Roman"/>
              </a:rPr>
              <a:t>for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understanding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working. However,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comparison between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characteristics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definitely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18" y="893295"/>
            <a:ext cx="5006340" cy="453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635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recursive relation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pre-requisite of a course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course.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treat it as </a:t>
            </a:r>
            <a:r>
              <a:rPr sz="1100" spc="10" dirty="0">
                <a:latin typeface="Times New Roman"/>
                <a:cs typeface="Times New Roman"/>
              </a:rPr>
              <a:t>a  recursive relation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here.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40"/>
              </a:lnSpc>
              <a:tabLst>
                <a:tab pos="443865" algn="l"/>
              </a:tabLst>
            </a:pPr>
            <a:r>
              <a:rPr sz="1100" spc="15" dirty="0">
                <a:latin typeface="Courier New"/>
                <a:cs typeface="Courier New"/>
              </a:rPr>
              <a:t>o	</a:t>
            </a:r>
            <a:r>
              <a:rPr sz="1100" spc="40" dirty="0">
                <a:latin typeface="Times New Roman"/>
                <a:cs typeface="Times New Roman"/>
              </a:rPr>
              <a:t>Courses_Offered_in  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also </a:t>
            </a:r>
            <a:r>
              <a:rPr sz="1100" spc="10" dirty="0">
                <a:latin typeface="Times New Roman"/>
                <a:cs typeface="Times New Roman"/>
              </a:rPr>
              <a:t>a multi valued       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5" dirty="0">
                <a:latin typeface="Times New Roman"/>
                <a:cs typeface="Times New Roman"/>
              </a:rPr>
              <a:t>as to </a:t>
            </a:r>
            <a:r>
              <a:rPr sz="1100" spc="15" dirty="0">
                <a:latin typeface="Times New Roman"/>
                <a:cs typeface="Times New Roman"/>
              </a:rPr>
              <a:t>know the</a:t>
            </a:r>
            <a:endParaRPr sz="1100">
              <a:latin typeface="Times New Roman"/>
              <a:cs typeface="Times New Roman"/>
            </a:endParaRPr>
          </a:p>
          <a:p>
            <a:pPr marL="443865" marR="6985">
              <a:lnSpc>
                <a:spcPts val="1300"/>
              </a:lnSpc>
              <a:spcBef>
                <a:spcPts val="45"/>
              </a:spcBef>
            </a:pPr>
            <a:r>
              <a:rPr sz="1100" spc="10" dirty="0">
                <a:latin typeface="Times New Roman"/>
                <a:cs typeface="Times New Roman"/>
              </a:rPr>
              <a:t>courses offered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5" dirty="0">
                <a:latin typeface="Times New Roman"/>
                <a:cs typeface="Times New Roman"/>
              </a:rPr>
              <a:t>program </a:t>
            </a:r>
            <a:r>
              <a:rPr sz="1100" spc="10" dirty="0">
                <a:latin typeface="Times New Roman"/>
                <a:cs typeface="Times New Roman"/>
              </a:rPr>
              <a:t>and semester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required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this can also be  represented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  <a:spcBef>
                <a:spcPts val="5"/>
              </a:spcBef>
            </a:pPr>
            <a:r>
              <a:rPr sz="1100" spc="45" dirty="0">
                <a:latin typeface="Times New Roman"/>
                <a:cs typeface="Times New Roman"/>
              </a:rPr>
              <a:t>Semester: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major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entity: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443865" marR="6985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semester_Name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used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a primary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for this entity </a:t>
            </a:r>
            <a:r>
              <a:rPr sz="1100" spc="5" dirty="0">
                <a:latin typeface="Times New Roman"/>
                <a:cs typeface="Times New Roman"/>
              </a:rPr>
              <a:t>as it will </a:t>
            </a:r>
            <a:r>
              <a:rPr sz="1100" spc="10" dirty="0">
                <a:latin typeface="Times New Roman"/>
                <a:cs typeface="Times New Roman"/>
              </a:rPr>
              <a:t>be  unique for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semester like </a:t>
            </a:r>
            <a:r>
              <a:rPr sz="1100" spc="5" dirty="0">
                <a:latin typeface="Times New Roman"/>
                <a:cs typeface="Times New Roman"/>
              </a:rPr>
              <a:t>fall </a:t>
            </a:r>
            <a:r>
              <a:rPr sz="1100" spc="15" dirty="0">
                <a:latin typeface="Times New Roman"/>
                <a:cs typeface="Times New Roman"/>
              </a:rPr>
              <a:t>2003 </a:t>
            </a:r>
            <a:r>
              <a:rPr sz="1100" spc="10" dirty="0">
                <a:latin typeface="Times New Roman"/>
                <a:cs typeface="Times New Roman"/>
              </a:rPr>
              <a:t>or spring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2004.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5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5" dirty="0">
                <a:latin typeface="Times New Roman"/>
                <a:cs typeface="Times New Roman"/>
              </a:rPr>
              <a:t>semester_Start_Date 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starting date of the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semester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45" dirty="0">
                <a:latin typeface="Times New Roman"/>
                <a:cs typeface="Times New Roman"/>
              </a:rPr>
              <a:t>semester_End_Date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ending </a:t>
            </a:r>
            <a:r>
              <a:rPr sz="1100" spc="10" dirty="0">
                <a:latin typeface="Times New Roman"/>
                <a:cs typeface="Times New Roman"/>
              </a:rPr>
              <a:t>date of the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semester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35" dirty="0">
                <a:latin typeface="Times New Roman"/>
                <a:cs typeface="Times New Roman"/>
              </a:rPr>
              <a:t>Derived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Attributes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There are </a:t>
            </a:r>
            <a:r>
              <a:rPr sz="1100" spc="5" dirty="0">
                <a:latin typeface="Times New Roman"/>
                <a:cs typeface="Times New Roman"/>
              </a:rPr>
              <a:t>certain </a:t>
            </a:r>
            <a:r>
              <a:rPr sz="1100" spc="10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examination system 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derived like </a:t>
            </a:r>
            <a:r>
              <a:rPr sz="1100" spc="20" dirty="0">
                <a:latin typeface="Times New Roman"/>
                <a:cs typeface="Times New Roman"/>
              </a:rPr>
              <a:t>CGPA </a:t>
            </a:r>
            <a:r>
              <a:rPr sz="1100" spc="10" dirty="0">
                <a:latin typeface="Times New Roman"/>
                <a:cs typeface="Times New Roman"/>
              </a:rPr>
              <a:t>of  a  student  can  </a:t>
            </a:r>
            <a:r>
              <a:rPr sz="1100" spc="15" dirty="0">
                <a:latin typeface="Times New Roman"/>
                <a:cs typeface="Times New Roman"/>
              </a:rPr>
              <a:t>only  </a:t>
            </a:r>
            <a:r>
              <a:rPr sz="1100" spc="10" dirty="0">
                <a:latin typeface="Times New Roman"/>
                <a:cs typeface="Times New Roman"/>
              </a:rPr>
              <a:t>be  achieved  from 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semesters  GPA.  Similarly  </a:t>
            </a:r>
            <a:r>
              <a:rPr sz="1100" spc="15" dirty="0">
                <a:latin typeface="Times New Roman"/>
                <a:cs typeface="Times New Roman"/>
              </a:rPr>
              <a:t>FPA  of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any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particular semester 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achieved from subjects </a:t>
            </a:r>
            <a:r>
              <a:rPr sz="1100" spc="15" dirty="0">
                <a:latin typeface="Times New Roman"/>
                <a:cs typeface="Times New Roman"/>
              </a:rPr>
              <a:t>GPA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semester.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this has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be kept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mind </a:t>
            </a:r>
            <a:r>
              <a:rPr sz="1100" spc="10" dirty="0">
                <a:latin typeface="Times New Roman"/>
                <a:cs typeface="Times New Roman"/>
              </a:rPr>
              <a:t>while drawing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E-R Diagram of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Relationships </a:t>
            </a:r>
            <a:r>
              <a:rPr sz="1300" spc="10" dirty="0">
                <a:latin typeface="Times New Roman"/>
                <a:cs typeface="Times New Roman"/>
              </a:rPr>
              <a:t>and </a:t>
            </a:r>
            <a:r>
              <a:rPr sz="1300" spc="5" dirty="0">
                <a:latin typeface="Times New Roman"/>
                <a:cs typeface="Times New Roman"/>
              </a:rPr>
              <a:t>Cardinalities </a:t>
            </a:r>
            <a:r>
              <a:rPr sz="1300" spc="15" dirty="0">
                <a:latin typeface="Times New Roman"/>
                <a:cs typeface="Times New Roman"/>
              </a:rPr>
              <a:t>in </a:t>
            </a:r>
            <a:r>
              <a:rPr sz="1300" spc="5" dirty="0">
                <a:latin typeface="Times New Roman"/>
                <a:cs typeface="Times New Roman"/>
              </a:rPr>
              <a:t>between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Entities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600"/>
              </a:lnSpc>
            </a:pPr>
            <a:r>
              <a:rPr sz="1100" spc="10" dirty="0">
                <a:latin typeface="Times New Roman"/>
                <a:cs typeface="Times New Roman"/>
              </a:rPr>
              <a:t>Relationships and </a:t>
            </a:r>
            <a:r>
              <a:rPr sz="1100" spc="5" dirty="0">
                <a:latin typeface="Times New Roman"/>
                <a:cs typeface="Times New Roman"/>
              </a:rPr>
              <a:t>cardinalities in </a:t>
            </a:r>
            <a:r>
              <a:rPr sz="1100" spc="10" dirty="0">
                <a:latin typeface="Times New Roman"/>
                <a:cs typeface="Times New Roman"/>
              </a:rPr>
              <a:t>between </a:t>
            </a:r>
            <a:r>
              <a:rPr sz="1100" spc="5" dirty="0">
                <a:latin typeface="Times New Roman"/>
                <a:cs typeface="Times New Roman"/>
              </a:rPr>
              <a:t>entities is </a:t>
            </a:r>
            <a:r>
              <a:rPr sz="1100" spc="10" dirty="0">
                <a:latin typeface="Times New Roman"/>
                <a:cs typeface="Times New Roman"/>
              </a:rPr>
              <a:t>very important.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 of different </a:t>
            </a:r>
            <a:r>
              <a:rPr sz="1100" spc="5" dirty="0">
                <a:latin typeface="Times New Roman"/>
                <a:cs typeface="Times New Roman"/>
              </a:rPr>
              <a:t>entities </a:t>
            </a:r>
            <a:r>
              <a:rPr sz="1100" spc="10" dirty="0">
                <a:latin typeface="Times New Roman"/>
                <a:cs typeface="Times New Roman"/>
              </a:rPr>
              <a:t>one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one. </a:t>
            </a:r>
            <a:r>
              <a:rPr sz="1100" spc="10" dirty="0">
                <a:latin typeface="Times New Roman"/>
                <a:cs typeface="Times New Roman"/>
              </a:rPr>
              <a:t>The block diagrams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different  entities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as under: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2978" y="8282693"/>
            <a:ext cx="1184910" cy="436245"/>
          </a:xfrm>
          <a:prstGeom prst="rect">
            <a:avLst/>
          </a:prstGeom>
          <a:ln w="8969">
            <a:solidFill>
              <a:srgbClr val="333333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</a:pPr>
            <a:r>
              <a:rPr sz="1300" spc="65" dirty="0">
                <a:latin typeface="Times New Roman"/>
                <a:cs typeface="Times New Roman"/>
              </a:rPr>
              <a:t>SEMESTER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7079" y="5703787"/>
            <a:ext cx="1521460" cy="603885"/>
          </a:xfrm>
          <a:custGeom>
            <a:avLst/>
            <a:gdLst/>
            <a:ahLst/>
            <a:cxnLst/>
            <a:rect l="l" t="t" r="r" b="b"/>
            <a:pathLst>
              <a:path w="1521460" h="603885">
                <a:moveTo>
                  <a:pt x="0" y="603575"/>
                </a:moveTo>
                <a:lnTo>
                  <a:pt x="1521131" y="603575"/>
                </a:lnTo>
                <a:lnTo>
                  <a:pt x="1521131" y="0"/>
                </a:lnTo>
                <a:lnTo>
                  <a:pt x="0" y="0"/>
                </a:lnTo>
                <a:lnTo>
                  <a:pt x="0" y="603575"/>
                </a:lnTo>
                <a:close/>
              </a:path>
            </a:pathLst>
          </a:custGeom>
          <a:ln w="896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4363" y="5885034"/>
            <a:ext cx="102298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P</a:t>
            </a:r>
            <a:r>
              <a:rPr sz="1500" spc="-5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G</a:t>
            </a:r>
            <a:r>
              <a:rPr sz="1500" spc="20" dirty="0">
                <a:latin typeface="Arial"/>
                <a:cs typeface="Arial"/>
              </a:rPr>
              <a:t>R</a:t>
            </a:r>
            <a:r>
              <a:rPr sz="1500" spc="5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2832" y="7451655"/>
            <a:ext cx="2055495" cy="835660"/>
          </a:xfrm>
          <a:custGeom>
            <a:avLst/>
            <a:gdLst/>
            <a:ahLst/>
            <a:cxnLst/>
            <a:rect l="l" t="t" r="r" b="b"/>
            <a:pathLst>
              <a:path w="2055495" h="835659">
                <a:moveTo>
                  <a:pt x="0" y="835386"/>
                </a:moveTo>
                <a:lnTo>
                  <a:pt x="2054929" y="0"/>
                </a:lnTo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7977" y="5885034"/>
            <a:ext cx="229425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80920" algn="l"/>
              </a:tabLst>
            </a:pPr>
            <a:r>
              <a:rPr sz="1500" u="sng" dirty="0">
                <a:latin typeface="Times New Roman"/>
                <a:cs typeface="Times New Roman"/>
              </a:rPr>
              <a:t> 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8615" y="7352569"/>
            <a:ext cx="0" cy="929640"/>
          </a:xfrm>
          <a:custGeom>
            <a:avLst/>
            <a:gdLst/>
            <a:ahLst/>
            <a:cxnLst/>
            <a:rect l="l" t="t" r="r" b="b"/>
            <a:pathLst>
              <a:path h="929640">
                <a:moveTo>
                  <a:pt x="0" y="0"/>
                </a:moveTo>
                <a:lnTo>
                  <a:pt x="0" y="929532"/>
                </a:lnTo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3524" y="7436412"/>
            <a:ext cx="1076325" cy="846455"/>
          </a:xfrm>
          <a:custGeom>
            <a:avLst/>
            <a:gdLst/>
            <a:ahLst/>
            <a:cxnLst/>
            <a:rect l="l" t="t" r="r" b="b"/>
            <a:pathLst>
              <a:path w="1076325" h="846454">
                <a:moveTo>
                  <a:pt x="0" y="0"/>
                </a:moveTo>
                <a:lnTo>
                  <a:pt x="1076246" y="846057"/>
                </a:lnTo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2258" y="5594903"/>
            <a:ext cx="1184910" cy="659130"/>
          </a:xfrm>
          <a:custGeom>
            <a:avLst/>
            <a:gdLst/>
            <a:ahLst/>
            <a:cxnLst/>
            <a:rect l="l" t="t" r="r" b="b"/>
            <a:pathLst>
              <a:path w="1184910" h="659129">
                <a:moveTo>
                  <a:pt x="0" y="658553"/>
                </a:moveTo>
                <a:lnTo>
                  <a:pt x="1184480" y="658553"/>
                </a:lnTo>
                <a:lnTo>
                  <a:pt x="1184480" y="0"/>
                </a:lnTo>
                <a:lnTo>
                  <a:pt x="0" y="0"/>
                </a:lnTo>
                <a:lnTo>
                  <a:pt x="0" y="658553"/>
                </a:lnTo>
                <a:close/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49281" y="5780595"/>
            <a:ext cx="81851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COURSES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3923" y="6887500"/>
            <a:ext cx="1184910" cy="549275"/>
          </a:xfrm>
          <a:custGeom>
            <a:avLst/>
            <a:gdLst/>
            <a:ahLst/>
            <a:cxnLst/>
            <a:rect l="l" t="t" r="r" b="b"/>
            <a:pathLst>
              <a:path w="1184910" h="549275">
                <a:moveTo>
                  <a:pt x="0" y="548814"/>
                </a:moveTo>
                <a:lnTo>
                  <a:pt x="1184524" y="548814"/>
                </a:lnTo>
                <a:lnTo>
                  <a:pt x="1184524" y="0"/>
                </a:lnTo>
                <a:lnTo>
                  <a:pt x="0" y="0"/>
                </a:lnTo>
                <a:lnTo>
                  <a:pt x="0" y="548814"/>
                </a:lnTo>
                <a:close/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33014" y="7065910"/>
            <a:ext cx="93027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Arial"/>
                <a:cs typeface="Arial"/>
              </a:rPr>
              <a:t>STUDENT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72642" y="6779140"/>
            <a:ext cx="1614805" cy="572135"/>
          </a:xfrm>
          <a:custGeom>
            <a:avLst/>
            <a:gdLst/>
            <a:ahLst/>
            <a:cxnLst/>
            <a:rect l="l" t="t" r="r" b="b"/>
            <a:pathLst>
              <a:path w="1614804" h="572134">
                <a:moveTo>
                  <a:pt x="0" y="571703"/>
                </a:moveTo>
                <a:lnTo>
                  <a:pt x="1614489" y="571703"/>
                </a:lnTo>
                <a:lnTo>
                  <a:pt x="1614489" y="0"/>
                </a:lnTo>
                <a:lnTo>
                  <a:pt x="0" y="0"/>
                </a:lnTo>
                <a:lnTo>
                  <a:pt x="0" y="571703"/>
                </a:lnTo>
                <a:close/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50155" y="6965036"/>
            <a:ext cx="114236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5" dirty="0">
                <a:latin typeface="Times New Roman"/>
                <a:cs typeface="Times New Roman"/>
              </a:rPr>
              <a:t>CRS_OFFERED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88922" y="7101923"/>
            <a:ext cx="2584450" cy="0"/>
          </a:xfrm>
          <a:custGeom>
            <a:avLst/>
            <a:gdLst/>
            <a:ahLst/>
            <a:cxnLst/>
            <a:rect l="l" t="t" r="r" b="b"/>
            <a:pathLst>
              <a:path w="2584450">
                <a:moveTo>
                  <a:pt x="0" y="0"/>
                </a:moveTo>
                <a:lnTo>
                  <a:pt x="2584409" y="0"/>
                </a:lnTo>
              </a:path>
            </a:pathLst>
          </a:custGeom>
          <a:ln w="89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19861" y="6245023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4">
                <a:moveTo>
                  <a:pt x="0" y="533653"/>
                </a:moveTo>
                <a:lnTo>
                  <a:pt x="0" y="0"/>
                </a:lnTo>
              </a:path>
            </a:pathLst>
          </a:custGeom>
          <a:ln w="89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3302" y="8282102"/>
            <a:ext cx="1076960" cy="436245"/>
          </a:xfrm>
          <a:custGeom>
            <a:avLst/>
            <a:gdLst/>
            <a:ahLst/>
            <a:cxnLst/>
            <a:rect l="l" t="t" r="r" b="b"/>
            <a:pathLst>
              <a:path w="1076960" h="436245">
                <a:moveTo>
                  <a:pt x="0" y="436071"/>
                </a:moveTo>
                <a:lnTo>
                  <a:pt x="1076456" y="436071"/>
                </a:lnTo>
                <a:lnTo>
                  <a:pt x="1076456" y="0"/>
                </a:lnTo>
                <a:lnTo>
                  <a:pt x="0" y="0"/>
                </a:lnTo>
                <a:lnTo>
                  <a:pt x="0" y="436071"/>
                </a:lnTo>
                <a:close/>
              </a:path>
            </a:pathLst>
          </a:custGeom>
          <a:ln w="89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50353" y="8463167"/>
            <a:ext cx="85725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90" dirty="0">
                <a:latin typeface="Times New Roman"/>
                <a:cs typeface="Times New Roman"/>
              </a:rPr>
              <a:t>T</a:t>
            </a:r>
            <a:r>
              <a:rPr sz="1300" spc="80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A</a:t>
            </a:r>
            <a:r>
              <a:rPr sz="1300" spc="90" dirty="0">
                <a:latin typeface="Times New Roman"/>
                <a:cs typeface="Times New Roman"/>
              </a:rPr>
              <a:t>C</a:t>
            </a:r>
            <a:r>
              <a:rPr sz="1300" spc="75" dirty="0">
                <a:latin typeface="Times New Roman"/>
                <a:cs typeface="Times New Roman"/>
              </a:rPr>
              <a:t>H</a:t>
            </a:r>
            <a:r>
              <a:rPr sz="1300" spc="90" dirty="0">
                <a:latin typeface="Times New Roman"/>
                <a:cs typeface="Times New Roman"/>
              </a:rPr>
              <a:t>E</a:t>
            </a:r>
            <a:r>
              <a:rPr sz="1300" spc="8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3052" y="6124583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239" y="0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2428" y="6348723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4">
                <a:moveTo>
                  <a:pt x="0" y="533649"/>
                </a:moveTo>
                <a:lnTo>
                  <a:pt x="0" y="0"/>
                </a:lnTo>
              </a:path>
            </a:pathLst>
          </a:custGeom>
          <a:ln w="89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3" y="1528319"/>
            <a:ext cx="5005070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00"/>
              </a:lnSpc>
            </a:pPr>
            <a:r>
              <a:rPr sz="1100" spc="75" dirty="0">
                <a:latin typeface="Times New Roman"/>
                <a:cs typeface="Times New Roman"/>
              </a:rPr>
              <a:t>Program and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Courses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4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 between program and courses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that,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15" dirty="0">
                <a:latin typeface="Times New Roman"/>
                <a:cs typeface="Times New Roman"/>
              </a:rPr>
              <a:t>to know the </a:t>
            </a:r>
            <a:r>
              <a:rPr sz="1100" spc="10" dirty="0">
                <a:latin typeface="Times New Roman"/>
                <a:cs typeface="Times New Roman"/>
              </a:rPr>
              <a:t>courses 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any particular </a:t>
            </a:r>
            <a:r>
              <a:rPr sz="1100" spc="15" dirty="0">
                <a:latin typeface="Times New Roman"/>
                <a:cs typeface="Times New Roman"/>
              </a:rPr>
              <a:t>program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course codes and program codes are required.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cardinality between program and courses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(1 -*)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which means that 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program will have </a:t>
            </a:r>
            <a:r>
              <a:rPr sz="1100" spc="15" dirty="0">
                <a:latin typeface="Times New Roman"/>
                <a:cs typeface="Times New Roman"/>
              </a:rPr>
              <a:t>minimum </a:t>
            </a:r>
            <a:r>
              <a:rPr sz="1100" spc="10" dirty="0">
                <a:latin typeface="Times New Roman"/>
                <a:cs typeface="Times New Roman"/>
              </a:rPr>
              <a:t>one course, and as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as required for that  particular program.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cardinality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courses and program can be zero </a:t>
            </a:r>
            <a:r>
              <a:rPr sz="1100" spc="15" dirty="0">
                <a:latin typeface="Times New Roman"/>
                <a:cs typeface="Times New Roman"/>
              </a:rPr>
              <a:t>to many     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(0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- </a:t>
            </a:r>
            <a:r>
              <a:rPr sz="1100" spc="5" dirty="0">
                <a:latin typeface="Times New Roman"/>
                <a:cs typeface="Times New Roman"/>
              </a:rPr>
              <a:t>*).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an institution wants,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have a course without even </a:t>
            </a:r>
            <a:r>
              <a:rPr sz="1100" spc="15" dirty="0">
                <a:latin typeface="Times New Roman"/>
                <a:cs typeface="Times New Roman"/>
              </a:rPr>
              <a:t>any  </a:t>
            </a:r>
            <a:r>
              <a:rPr sz="1100" spc="10" dirty="0">
                <a:latin typeface="Times New Roman"/>
                <a:cs typeface="Times New Roman"/>
              </a:rPr>
              <a:t>program as well. This course 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included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program </a:t>
            </a:r>
            <a:r>
              <a:rPr sz="1100" spc="5" dirty="0">
                <a:latin typeface="Times New Roman"/>
                <a:cs typeface="Times New Roman"/>
              </a:rPr>
              <a:t>later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R="1235075" algn="r">
              <a:lnSpc>
                <a:spcPct val="100000"/>
              </a:lnSpc>
              <a:spcBef>
                <a:spcPts val="509"/>
              </a:spcBef>
            </a:pP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8068" y="3390719"/>
            <a:ext cx="2882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0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943" y="4270100"/>
            <a:ext cx="500634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295"/>
              </a:lnSpc>
            </a:pPr>
            <a:r>
              <a:rPr sz="1100" spc="50" dirty="0">
                <a:latin typeface="Times New Roman"/>
                <a:cs typeface="Times New Roman"/>
              </a:rPr>
              <a:t>Students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Programs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00"/>
              </a:lnSpc>
              <a:spcBef>
                <a:spcPts val="3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cardinality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student and </a:t>
            </a:r>
            <a:r>
              <a:rPr sz="1100" spc="15" dirty="0">
                <a:latin typeface="Times New Roman"/>
                <a:cs typeface="Times New Roman"/>
              </a:rPr>
              <a:t>program is </a:t>
            </a:r>
            <a:r>
              <a:rPr sz="1100" spc="10" dirty="0">
                <a:latin typeface="Times New Roman"/>
                <a:cs typeface="Times New Roman"/>
              </a:rPr>
              <a:t>one, which means that </a:t>
            </a:r>
            <a:r>
              <a:rPr sz="1100" spc="15" dirty="0">
                <a:latin typeface="Times New Roman"/>
                <a:cs typeface="Times New Roman"/>
              </a:rPr>
              <a:t>every  </a:t>
            </a:r>
            <a:r>
              <a:rPr sz="1100" spc="10" dirty="0">
                <a:latin typeface="Times New Roman"/>
                <a:cs typeface="Times New Roman"/>
              </a:rPr>
              <a:t>student can have </a:t>
            </a:r>
            <a:r>
              <a:rPr sz="1100" spc="15" dirty="0">
                <a:latin typeface="Times New Roman"/>
                <a:cs typeface="Times New Roman"/>
              </a:rPr>
              <a:t>minimum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maximum </a:t>
            </a:r>
            <a:r>
              <a:rPr sz="1100" spc="10" dirty="0">
                <a:latin typeface="Times New Roman"/>
                <a:cs typeface="Times New Roman"/>
              </a:rPr>
              <a:t>one program at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time.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cardinality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between programs and students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zero </a:t>
            </a:r>
            <a:r>
              <a:rPr sz="1100" spc="15" dirty="0">
                <a:latin typeface="Times New Roman"/>
                <a:cs typeface="Times New Roman"/>
              </a:rPr>
              <a:t>to many </a:t>
            </a:r>
            <a:r>
              <a:rPr sz="1100" spc="5" dirty="0">
                <a:latin typeface="Times New Roman"/>
                <a:cs typeface="Times New Roman"/>
              </a:rPr>
              <a:t>(0 </a:t>
            </a:r>
            <a:r>
              <a:rPr sz="1100" spc="10" dirty="0">
                <a:latin typeface="Times New Roman"/>
                <a:cs typeface="Times New Roman"/>
              </a:rPr>
              <a:t>- </a:t>
            </a:r>
            <a:r>
              <a:rPr sz="1100" spc="5" dirty="0">
                <a:latin typeface="Times New Roman"/>
                <a:cs typeface="Times New Roman"/>
              </a:rPr>
              <a:t>*), </a:t>
            </a:r>
            <a:r>
              <a:rPr sz="1100" spc="10" dirty="0">
                <a:latin typeface="Times New Roman"/>
                <a:cs typeface="Times New Roman"/>
              </a:rPr>
              <a:t>which means that  </a:t>
            </a:r>
            <a:r>
              <a:rPr sz="1100" spc="15" dirty="0">
                <a:latin typeface="Times New Roman"/>
                <a:cs typeface="Times New Roman"/>
              </a:rPr>
              <a:t>depending upon </a:t>
            </a:r>
            <a:r>
              <a:rPr sz="1100" spc="10" dirty="0">
                <a:latin typeface="Times New Roman"/>
                <a:cs typeface="Times New Roman"/>
              </a:rPr>
              <a:t>the requirements of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organization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have a program 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presently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being offered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any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4646" y="5329321"/>
            <a:ext cx="9715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9446" y="5801779"/>
            <a:ext cx="2901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0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0943" y="6515037"/>
            <a:ext cx="5006340" cy="246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00"/>
              </a:lnSpc>
            </a:pPr>
            <a:r>
              <a:rPr sz="1100" spc="40" dirty="0">
                <a:latin typeface="Times New Roman"/>
                <a:cs typeface="Times New Roman"/>
              </a:rPr>
              <a:t>Semester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Course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semester and course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many to </a:t>
            </a:r>
            <a:r>
              <a:rPr sz="1100" spc="10" dirty="0">
                <a:latin typeface="Times New Roman"/>
                <a:cs typeface="Times New Roman"/>
              </a:rPr>
              <a:t>many. But it </a:t>
            </a:r>
            <a:r>
              <a:rPr sz="1100" spc="5" dirty="0">
                <a:latin typeface="Times New Roman"/>
                <a:cs typeface="Times New Roman"/>
              </a:rPr>
              <a:t>is essential  </a:t>
            </a:r>
            <a:r>
              <a:rPr sz="1100" spc="15" dirty="0">
                <a:latin typeface="Times New Roman"/>
                <a:cs typeface="Times New Roman"/>
              </a:rPr>
              <a:t>to know </a:t>
            </a:r>
            <a:r>
              <a:rPr sz="1100" spc="10" dirty="0">
                <a:latin typeface="Times New Roman"/>
                <a:cs typeface="Times New Roman"/>
              </a:rPr>
              <a:t>the course offered during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particular semester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requirement of  an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of relationship and when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it,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serve as  entity </a:t>
            </a:r>
            <a:r>
              <a:rPr sz="1100" spc="15" dirty="0">
                <a:latin typeface="Times New Roman"/>
                <a:cs typeface="Times New Roman"/>
              </a:rPr>
              <a:t>which is </a:t>
            </a:r>
            <a:r>
              <a:rPr sz="1100" spc="10" dirty="0">
                <a:latin typeface="Times New Roman"/>
                <a:cs typeface="Times New Roman"/>
              </a:rPr>
              <a:t>represented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diamond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rectangle. So here this 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a courses  offered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0" dirty="0">
                <a:latin typeface="Times New Roman"/>
                <a:cs typeface="Times New Roman"/>
              </a:rPr>
              <a:t>which would also be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entity. </a:t>
            </a:r>
            <a:r>
              <a:rPr sz="1100" spc="15" dirty="0">
                <a:latin typeface="Times New Roman"/>
                <a:cs typeface="Times New Roman"/>
              </a:rPr>
              <a:t>The 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semester that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semester code and </a:t>
            </a:r>
            <a:r>
              <a:rPr sz="1100" spc="15" dirty="0">
                <a:latin typeface="Times New Roman"/>
                <a:cs typeface="Times New Roman"/>
              </a:rPr>
              <a:t>primary key </a:t>
            </a:r>
            <a:r>
              <a:rPr sz="1100" spc="10" dirty="0">
                <a:latin typeface="Times New Roman"/>
                <a:cs typeface="Times New Roman"/>
              </a:rPr>
              <a:t>of course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course code, after </a:t>
            </a:r>
            <a:r>
              <a:rPr sz="1100" spc="15" dirty="0">
                <a:latin typeface="Times New Roman"/>
                <a:cs typeface="Times New Roman"/>
              </a:rPr>
              <a:t>combining </a:t>
            </a:r>
            <a:r>
              <a:rPr sz="1100" spc="5" dirty="0">
                <a:latin typeface="Times New Roman"/>
                <a:cs typeface="Times New Roman"/>
              </a:rPr>
              <a:t>it  </a:t>
            </a:r>
            <a:r>
              <a:rPr sz="1100" spc="10" dirty="0">
                <a:latin typeface="Times New Roman"/>
                <a:cs typeface="Times New Roman"/>
              </a:rPr>
              <a:t>becomes composite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identify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particular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course.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5"/>
              </a:spcBef>
            </a:pPr>
            <a:r>
              <a:rPr sz="1100" spc="55" dirty="0">
                <a:latin typeface="Times New Roman"/>
                <a:cs typeface="Times New Roman"/>
              </a:rPr>
              <a:t>Course </a:t>
            </a:r>
            <a:r>
              <a:rPr sz="1100" spc="45" dirty="0">
                <a:latin typeface="Times New Roman"/>
                <a:cs typeface="Times New Roman"/>
              </a:rPr>
              <a:t>Offered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Teacher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98500"/>
              </a:lnSpc>
            </a:pP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relationship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course offered and </a:t>
            </a:r>
            <a:r>
              <a:rPr sz="1100" spc="5" dirty="0">
                <a:latin typeface="Times New Roman"/>
                <a:cs typeface="Times New Roman"/>
              </a:rPr>
              <a:t>teacher. </a:t>
            </a:r>
            <a:r>
              <a:rPr sz="1100" spc="10" dirty="0">
                <a:latin typeface="Times New Roman"/>
                <a:cs typeface="Times New Roman"/>
              </a:rPr>
              <a:t>The cardinality </a:t>
            </a:r>
            <a:r>
              <a:rPr sz="1100" spc="15" dirty="0">
                <a:latin typeface="Times New Roman"/>
                <a:cs typeface="Times New Roman"/>
              </a:rPr>
              <a:t>of  </a:t>
            </a:r>
            <a:r>
              <a:rPr sz="1100" spc="10" dirty="0">
                <a:latin typeface="Times New Roman"/>
                <a:cs typeface="Times New Roman"/>
              </a:rPr>
              <a:t>course offered and teacher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teacher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only have </a:t>
            </a:r>
            <a:r>
              <a:rPr sz="1100" spc="10" dirty="0">
                <a:latin typeface="Times New Roman"/>
                <a:cs typeface="Times New Roman"/>
              </a:rPr>
              <a:t>one course at a time.  Similarly the cardinality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teacher and course offered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many, which 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a teacher can </a:t>
            </a:r>
            <a:r>
              <a:rPr sz="1100" spc="5" dirty="0">
                <a:latin typeface="Times New Roman"/>
                <a:cs typeface="Times New Roman"/>
              </a:rPr>
              <a:t>teach </a:t>
            </a:r>
            <a:r>
              <a:rPr sz="1100" spc="20" dirty="0">
                <a:latin typeface="Times New Roman"/>
                <a:cs typeface="Times New Roman"/>
              </a:rPr>
              <a:t>many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courses.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0031" y="3159907"/>
            <a:ext cx="1200150" cy="498475"/>
          </a:xfrm>
          <a:prstGeom prst="rect">
            <a:avLst/>
          </a:prstGeom>
          <a:ln w="8969">
            <a:solidFill>
              <a:srgbClr val="333333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PROGRAM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6454" y="3159931"/>
            <a:ext cx="1184910" cy="498475"/>
          </a:xfrm>
          <a:prstGeom prst="rect">
            <a:avLst/>
          </a:prstGeom>
          <a:ln w="8969">
            <a:solidFill>
              <a:srgbClr val="333333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COURSES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9300" y="3175823"/>
            <a:ext cx="2157095" cy="71755"/>
          </a:xfrm>
          <a:custGeom>
            <a:avLst/>
            <a:gdLst/>
            <a:ahLst/>
            <a:cxnLst/>
            <a:rect l="l" t="t" r="r" b="b"/>
            <a:pathLst>
              <a:path w="2157095" h="71755">
                <a:moveTo>
                  <a:pt x="2085418" y="0"/>
                </a:moveTo>
                <a:lnTo>
                  <a:pt x="2085418" y="71648"/>
                </a:lnTo>
                <a:lnTo>
                  <a:pt x="2150836" y="39635"/>
                </a:lnTo>
                <a:lnTo>
                  <a:pt x="2100662" y="39635"/>
                </a:lnTo>
                <a:lnTo>
                  <a:pt x="2102186" y="36586"/>
                </a:lnTo>
                <a:lnTo>
                  <a:pt x="2100662" y="32012"/>
                </a:lnTo>
                <a:lnTo>
                  <a:pt x="2148110" y="32012"/>
                </a:lnTo>
                <a:lnTo>
                  <a:pt x="2085418" y="0"/>
                </a:lnTo>
                <a:close/>
              </a:path>
              <a:path w="2157095" h="71755">
                <a:moveTo>
                  <a:pt x="2085418" y="32012"/>
                </a:moveTo>
                <a:lnTo>
                  <a:pt x="1524" y="32012"/>
                </a:lnTo>
                <a:lnTo>
                  <a:pt x="0" y="36586"/>
                </a:lnTo>
                <a:lnTo>
                  <a:pt x="1524" y="39635"/>
                </a:lnTo>
                <a:lnTo>
                  <a:pt x="2085418" y="39635"/>
                </a:lnTo>
                <a:lnTo>
                  <a:pt x="2085418" y="32012"/>
                </a:lnTo>
                <a:close/>
              </a:path>
              <a:path w="2157095" h="71755">
                <a:moveTo>
                  <a:pt x="2148110" y="32012"/>
                </a:moveTo>
                <a:lnTo>
                  <a:pt x="2100662" y="32012"/>
                </a:lnTo>
                <a:lnTo>
                  <a:pt x="2102186" y="36586"/>
                </a:lnTo>
                <a:lnTo>
                  <a:pt x="2100662" y="39635"/>
                </a:lnTo>
                <a:lnTo>
                  <a:pt x="2150836" y="39635"/>
                </a:lnTo>
                <a:lnTo>
                  <a:pt x="2157066" y="36586"/>
                </a:lnTo>
                <a:lnTo>
                  <a:pt x="2148110" y="32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3874" y="3281008"/>
            <a:ext cx="2157095" cy="73660"/>
          </a:xfrm>
          <a:custGeom>
            <a:avLst/>
            <a:gdLst/>
            <a:ahLst/>
            <a:cxnLst/>
            <a:rect l="l" t="t" r="r" b="b"/>
            <a:pathLst>
              <a:path w="2157095" h="73660">
                <a:moveTo>
                  <a:pt x="71648" y="0"/>
                </a:moveTo>
                <a:lnTo>
                  <a:pt x="0" y="36586"/>
                </a:lnTo>
                <a:lnTo>
                  <a:pt x="71648" y="73172"/>
                </a:lnTo>
                <a:lnTo>
                  <a:pt x="71648" y="41159"/>
                </a:lnTo>
                <a:lnTo>
                  <a:pt x="59452" y="41159"/>
                </a:lnTo>
                <a:lnTo>
                  <a:pt x="56403" y="39635"/>
                </a:lnTo>
                <a:lnTo>
                  <a:pt x="54879" y="36586"/>
                </a:lnTo>
                <a:lnTo>
                  <a:pt x="56403" y="33537"/>
                </a:lnTo>
                <a:lnTo>
                  <a:pt x="59452" y="32012"/>
                </a:lnTo>
                <a:lnTo>
                  <a:pt x="71648" y="32012"/>
                </a:lnTo>
                <a:lnTo>
                  <a:pt x="71648" y="0"/>
                </a:lnTo>
                <a:close/>
              </a:path>
              <a:path w="2157095" h="73660">
                <a:moveTo>
                  <a:pt x="71648" y="32012"/>
                </a:moveTo>
                <a:lnTo>
                  <a:pt x="59452" y="32012"/>
                </a:lnTo>
                <a:lnTo>
                  <a:pt x="56403" y="33537"/>
                </a:lnTo>
                <a:lnTo>
                  <a:pt x="54879" y="36586"/>
                </a:lnTo>
                <a:lnTo>
                  <a:pt x="56403" y="39635"/>
                </a:lnTo>
                <a:lnTo>
                  <a:pt x="59452" y="41159"/>
                </a:lnTo>
                <a:lnTo>
                  <a:pt x="71648" y="41159"/>
                </a:lnTo>
                <a:lnTo>
                  <a:pt x="71648" y="32012"/>
                </a:lnTo>
                <a:close/>
              </a:path>
              <a:path w="2157095" h="73660">
                <a:moveTo>
                  <a:pt x="2152493" y="32012"/>
                </a:moveTo>
                <a:lnTo>
                  <a:pt x="71648" y="32012"/>
                </a:lnTo>
                <a:lnTo>
                  <a:pt x="71648" y="41159"/>
                </a:lnTo>
                <a:lnTo>
                  <a:pt x="2152493" y="41159"/>
                </a:lnTo>
                <a:lnTo>
                  <a:pt x="2155541" y="39635"/>
                </a:lnTo>
                <a:lnTo>
                  <a:pt x="2157066" y="36586"/>
                </a:lnTo>
                <a:lnTo>
                  <a:pt x="2155541" y="33537"/>
                </a:lnTo>
                <a:lnTo>
                  <a:pt x="2152493" y="32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27067" y="5433516"/>
            <a:ext cx="1399540" cy="593090"/>
          </a:xfrm>
          <a:prstGeom prst="rect">
            <a:avLst/>
          </a:prstGeom>
          <a:ln w="8971">
            <a:solidFill>
              <a:srgbClr val="333333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STUDENTS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7476" y="5433345"/>
            <a:ext cx="1200150" cy="593090"/>
          </a:xfrm>
          <a:prstGeom prst="rect">
            <a:avLst/>
          </a:prstGeom>
          <a:ln w="8971">
            <a:solidFill>
              <a:srgbClr val="333333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PROGRAM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40359" y="5576597"/>
            <a:ext cx="2157730" cy="71755"/>
          </a:xfrm>
          <a:custGeom>
            <a:avLst/>
            <a:gdLst/>
            <a:ahLst/>
            <a:cxnLst/>
            <a:rect l="l" t="t" r="r" b="b"/>
            <a:pathLst>
              <a:path w="2157729" h="71754">
                <a:moveTo>
                  <a:pt x="2085573" y="0"/>
                </a:moveTo>
                <a:lnTo>
                  <a:pt x="2085573" y="71653"/>
                </a:lnTo>
                <a:lnTo>
                  <a:pt x="2147880" y="41162"/>
                </a:lnTo>
                <a:lnTo>
                  <a:pt x="2097769" y="41162"/>
                </a:lnTo>
                <a:lnTo>
                  <a:pt x="2100818" y="39638"/>
                </a:lnTo>
                <a:lnTo>
                  <a:pt x="2102343" y="36589"/>
                </a:lnTo>
                <a:lnTo>
                  <a:pt x="2100818" y="33539"/>
                </a:lnTo>
                <a:lnTo>
                  <a:pt x="2097769" y="32015"/>
                </a:lnTo>
                <a:lnTo>
                  <a:pt x="2148269" y="32015"/>
                </a:lnTo>
                <a:lnTo>
                  <a:pt x="2085573" y="0"/>
                </a:lnTo>
                <a:close/>
              </a:path>
              <a:path w="2157729" h="71754">
                <a:moveTo>
                  <a:pt x="2085573" y="32015"/>
                </a:moveTo>
                <a:lnTo>
                  <a:pt x="4573" y="32015"/>
                </a:lnTo>
                <a:lnTo>
                  <a:pt x="1524" y="33539"/>
                </a:lnTo>
                <a:lnTo>
                  <a:pt x="0" y="36589"/>
                </a:lnTo>
                <a:lnTo>
                  <a:pt x="1524" y="39638"/>
                </a:lnTo>
                <a:lnTo>
                  <a:pt x="4573" y="41162"/>
                </a:lnTo>
                <a:lnTo>
                  <a:pt x="2085573" y="41162"/>
                </a:lnTo>
                <a:lnTo>
                  <a:pt x="2085573" y="32015"/>
                </a:lnTo>
                <a:close/>
              </a:path>
              <a:path w="2157729" h="71754">
                <a:moveTo>
                  <a:pt x="2148269" y="32015"/>
                </a:moveTo>
                <a:lnTo>
                  <a:pt x="2097769" y="32015"/>
                </a:lnTo>
                <a:lnTo>
                  <a:pt x="2100818" y="33539"/>
                </a:lnTo>
                <a:lnTo>
                  <a:pt x="2102343" y="36589"/>
                </a:lnTo>
                <a:lnTo>
                  <a:pt x="2100818" y="39638"/>
                </a:lnTo>
                <a:lnTo>
                  <a:pt x="2097769" y="41162"/>
                </a:lnTo>
                <a:lnTo>
                  <a:pt x="2147880" y="41162"/>
                </a:lnTo>
                <a:lnTo>
                  <a:pt x="2157226" y="36589"/>
                </a:lnTo>
                <a:lnTo>
                  <a:pt x="2148269" y="32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6654" y="5684840"/>
            <a:ext cx="2159000" cy="71755"/>
          </a:xfrm>
          <a:custGeom>
            <a:avLst/>
            <a:gdLst/>
            <a:ahLst/>
            <a:cxnLst/>
            <a:rect l="l" t="t" r="r" b="b"/>
            <a:pathLst>
              <a:path w="2159000" h="71754">
                <a:moveTo>
                  <a:pt x="71653" y="0"/>
                </a:moveTo>
                <a:lnTo>
                  <a:pt x="0" y="35064"/>
                </a:lnTo>
                <a:lnTo>
                  <a:pt x="71653" y="71653"/>
                </a:lnTo>
                <a:lnTo>
                  <a:pt x="71653" y="39638"/>
                </a:lnTo>
                <a:lnTo>
                  <a:pt x="56408" y="39638"/>
                </a:lnTo>
                <a:lnTo>
                  <a:pt x="56408" y="32015"/>
                </a:lnTo>
                <a:lnTo>
                  <a:pt x="71653" y="32015"/>
                </a:lnTo>
                <a:lnTo>
                  <a:pt x="71653" y="0"/>
                </a:lnTo>
                <a:close/>
              </a:path>
              <a:path w="2159000" h="71754">
                <a:moveTo>
                  <a:pt x="71653" y="32015"/>
                </a:moveTo>
                <a:lnTo>
                  <a:pt x="56408" y="32015"/>
                </a:lnTo>
                <a:lnTo>
                  <a:pt x="56408" y="39638"/>
                </a:lnTo>
                <a:lnTo>
                  <a:pt x="71653" y="39638"/>
                </a:lnTo>
                <a:lnTo>
                  <a:pt x="71653" y="32015"/>
                </a:lnTo>
                <a:close/>
              </a:path>
              <a:path w="2159000" h="71754">
                <a:moveTo>
                  <a:pt x="2157226" y="32015"/>
                </a:moveTo>
                <a:lnTo>
                  <a:pt x="71653" y="32015"/>
                </a:lnTo>
                <a:lnTo>
                  <a:pt x="71653" y="39638"/>
                </a:lnTo>
                <a:lnTo>
                  <a:pt x="2157226" y="39638"/>
                </a:lnTo>
                <a:lnTo>
                  <a:pt x="2158751" y="35064"/>
                </a:lnTo>
                <a:lnTo>
                  <a:pt x="2157226" y="32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56" y="1127493"/>
            <a:ext cx="5005070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295"/>
              </a:lnSpc>
            </a:pPr>
            <a:r>
              <a:rPr sz="1100" spc="55" dirty="0">
                <a:latin typeface="Times New Roman"/>
                <a:cs typeface="Times New Roman"/>
              </a:rPr>
              <a:t>Student </a:t>
            </a:r>
            <a:r>
              <a:rPr sz="1100" spc="75" dirty="0">
                <a:latin typeface="Times New Roman"/>
                <a:cs typeface="Times New Roman"/>
              </a:rPr>
              <a:t>and </a:t>
            </a:r>
            <a:r>
              <a:rPr sz="1100" spc="55" dirty="0">
                <a:latin typeface="Times New Roman"/>
                <a:cs typeface="Times New Roman"/>
              </a:rPr>
              <a:t>Course</a:t>
            </a:r>
            <a:r>
              <a:rPr sz="1100" spc="-17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Offered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3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5" dirty="0">
                <a:latin typeface="Times New Roman"/>
                <a:cs typeface="Times New Roman"/>
              </a:rPr>
              <a:t>in between </a:t>
            </a:r>
            <a:r>
              <a:rPr sz="1100" spc="10" dirty="0">
                <a:latin typeface="Times New Roman"/>
                <a:cs typeface="Times New Roman"/>
              </a:rPr>
              <a:t>student and course offered </a:t>
            </a:r>
            <a:r>
              <a:rPr sz="1100" spc="15" dirty="0">
                <a:latin typeface="Times New Roman"/>
                <a:cs typeface="Times New Roman"/>
              </a:rPr>
              <a:t>is 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so </a:t>
            </a:r>
            <a:r>
              <a:rPr sz="1100" spc="10" dirty="0">
                <a:latin typeface="Times New Roman"/>
                <a:cs typeface="Times New Roman"/>
              </a:rPr>
              <a:t>this  relationship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also through </a:t>
            </a:r>
            <a:r>
              <a:rPr sz="1100" spc="10" dirty="0">
                <a:latin typeface="Times New Roman"/>
                <a:cs typeface="Times New Roman"/>
              </a:rPr>
              <a:t>enrolled attribute, </a:t>
            </a:r>
            <a:r>
              <a:rPr sz="1100" spc="15" dirty="0">
                <a:latin typeface="Times New Roman"/>
                <a:cs typeface="Times New Roman"/>
              </a:rPr>
              <a:t>which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also serve as </a:t>
            </a:r>
            <a:r>
              <a:rPr sz="1100" spc="10" dirty="0">
                <a:latin typeface="Times New Roman"/>
                <a:cs typeface="Times New Roman"/>
              </a:rPr>
              <a:t>entity type.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ts val="1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keys of semester, course and student are used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composite key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identify,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 which student has got which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course.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40" dirty="0">
                <a:latin typeface="Times New Roman"/>
                <a:cs typeface="Times New Roman"/>
              </a:rPr>
              <a:t>Semester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00"/>
              </a:lnSpc>
              <a:spcBef>
                <a:spcPts val="40"/>
              </a:spcBef>
            </a:pP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find </a:t>
            </a:r>
            <a:r>
              <a:rPr sz="1100" spc="10" dirty="0">
                <a:latin typeface="Times New Roman"/>
                <a:cs typeface="Times New Roman"/>
              </a:rPr>
              <a:t>out </a:t>
            </a:r>
            <a:r>
              <a:rPr sz="1100" spc="20" dirty="0">
                <a:latin typeface="Times New Roman"/>
                <a:cs typeface="Times New Roman"/>
              </a:rPr>
              <a:t>GPA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student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semester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also required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be known. So </a:t>
            </a:r>
            <a:r>
              <a:rPr sz="1100" spc="10" dirty="0">
                <a:latin typeface="Times New Roman"/>
                <a:cs typeface="Times New Roman"/>
              </a:rPr>
              <a:t>the  relationship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these two can be through </a:t>
            </a:r>
            <a:r>
              <a:rPr sz="1100" spc="5" dirty="0">
                <a:latin typeface="Times New Roman"/>
                <a:cs typeface="Times New Roman"/>
              </a:rPr>
              <a:t>result </a:t>
            </a:r>
            <a:r>
              <a:rPr sz="1100" spc="15" dirty="0">
                <a:latin typeface="Times New Roman"/>
                <a:cs typeface="Times New Roman"/>
              </a:rPr>
              <a:t>whose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20" dirty="0">
                <a:latin typeface="Times New Roman"/>
                <a:cs typeface="Times New Roman"/>
              </a:rPr>
              <a:t>GPA </a:t>
            </a:r>
            <a:r>
              <a:rPr sz="1100" spc="10" dirty="0">
                <a:latin typeface="Times New Roman"/>
                <a:cs typeface="Times New Roman"/>
              </a:rPr>
              <a:t>can be  used. 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these two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entities.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R="394335" algn="ctr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1024890">
              <a:lnSpc>
                <a:spcPct val="100000"/>
              </a:lnSpc>
              <a:spcBef>
                <a:spcPts val="570"/>
              </a:spcBef>
            </a:pPr>
            <a:r>
              <a:rPr sz="900" spc="20" dirty="0">
                <a:latin typeface="Times New Roman"/>
                <a:cs typeface="Times New Roman"/>
              </a:rPr>
              <a:t>COURSE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OFFERED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8212" y="3672797"/>
            <a:ext cx="2882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1738" y="3907501"/>
            <a:ext cx="2882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0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7452" y="4381484"/>
            <a:ext cx="93535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315"/>
              </a:lnSpc>
            </a:pP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2007" y="5261952"/>
            <a:ext cx="26606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G</a:t>
            </a:r>
            <a:r>
              <a:rPr sz="900" spc="30" dirty="0">
                <a:latin typeface="Times New Roman"/>
                <a:cs typeface="Times New Roman"/>
              </a:rPr>
              <a:t>P</a:t>
            </a:r>
            <a:r>
              <a:rPr sz="900" spc="25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3907" y="5261952"/>
            <a:ext cx="65659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ENROLLED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7595" y="6176896"/>
            <a:ext cx="2889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1021" y="6956275"/>
            <a:ext cx="5004435" cy="217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Conceptual Database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Design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5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outcome of analysis phase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conceptual </a:t>
            </a:r>
            <a:r>
              <a:rPr sz="1100" spc="5" dirty="0">
                <a:latin typeface="Times New Roman"/>
                <a:cs typeface="Times New Roman"/>
              </a:rPr>
              <a:t>database </a:t>
            </a:r>
            <a:r>
              <a:rPr sz="1100" spc="10" dirty="0">
                <a:latin typeface="Times New Roman"/>
                <a:cs typeface="Times New Roman"/>
              </a:rPr>
              <a:t>design, </a:t>
            </a:r>
            <a:r>
              <a:rPr sz="1100" spc="15" dirty="0">
                <a:latin typeface="Times New Roman"/>
                <a:cs typeface="Times New Roman"/>
              </a:rPr>
              <a:t>which is </a:t>
            </a:r>
            <a:r>
              <a:rPr sz="1100" spc="10" dirty="0">
                <a:latin typeface="Times New Roman"/>
                <a:cs typeface="Times New Roman"/>
              </a:rPr>
              <a:t>drawn  through E-R model. This design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independent of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tool or data model. This design  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implemented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multiple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models </a:t>
            </a:r>
            <a:r>
              <a:rPr sz="1100" spc="10" dirty="0">
                <a:latin typeface="Times New Roman"/>
                <a:cs typeface="Times New Roman"/>
              </a:rPr>
              <a:t>like network,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hierarchal  models.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Logical Database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Design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330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the </a:t>
            </a:r>
            <a:r>
              <a:rPr sz="1100" spc="10" dirty="0">
                <a:latin typeface="Times New Roman"/>
                <a:cs typeface="Times New Roman"/>
              </a:rPr>
              <a:t>next phase of database design,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appropriate data model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chosen,  and from here onwards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becomes tool dependent.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5" dirty="0">
                <a:latin typeface="Times New Roman"/>
                <a:cs typeface="Times New Roman"/>
              </a:rPr>
              <a:t>select relational </a:t>
            </a:r>
            <a:r>
              <a:rPr sz="1100" spc="10" dirty="0">
                <a:latin typeface="Times New Roman"/>
                <a:cs typeface="Times New Roman"/>
              </a:rPr>
              <a:t>data 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our </a:t>
            </a:r>
            <a:r>
              <a:rPr sz="1100" spc="10" dirty="0">
                <a:latin typeface="Times New Roman"/>
                <a:cs typeface="Times New Roman"/>
              </a:rPr>
              <a:t>further </a:t>
            </a:r>
            <a:r>
              <a:rPr sz="1100" spc="5" dirty="0">
                <a:latin typeface="Times New Roman"/>
                <a:cs typeface="Times New Roman"/>
              </a:rPr>
              <a:t>lectures </a:t>
            </a:r>
            <a:r>
              <a:rPr sz="1100" spc="10" dirty="0">
                <a:latin typeface="Times New Roman"/>
                <a:cs typeface="Times New Roman"/>
              </a:rPr>
              <a:t>will be concerning relational data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models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6752" y="3793968"/>
            <a:ext cx="983615" cy="402590"/>
          </a:xfrm>
          <a:custGeom>
            <a:avLst/>
            <a:gdLst/>
            <a:ahLst/>
            <a:cxnLst/>
            <a:rect l="l" t="t" r="r" b="b"/>
            <a:pathLst>
              <a:path w="983614" h="402589">
                <a:moveTo>
                  <a:pt x="0" y="402384"/>
                </a:moveTo>
                <a:lnTo>
                  <a:pt x="983099" y="402384"/>
                </a:lnTo>
                <a:lnTo>
                  <a:pt x="983099" y="0"/>
                </a:lnTo>
                <a:lnTo>
                  <a:pt x="0" y="0"/>
                </a:lnTo>
                <a:lnTo>
                  <a:pt x="0" y="402384"/>
                </a:lnTo>
                <a:close/>
              </a:path>
            </a:pathLst>
          </a:custGeom>
          <a:ln w="896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5505" y="3977400"/>
            <a:ext cx="81788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SEMESTER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80564" y="3784844"/>
            <a:ext cx="968375" cy="520065"/>
          </a:xfrm>
          <a:custGeom>
            <a:avLst/>
            <a:gdLst/>
            <a:ahLst/>
            <a:cxnLst/>
            <a:rect l="l" t="t" r="r" b="b"/>
            <a:pathLst>
              <a:path w="968375" h="520064">
                <a:moveTo>
                  <a:pt x="0" y="519745"/>
                </a:moveTo>
                <a:lnTo>
                  <a:pt x="967854" y="519745"/>
                </a:lnTo>
                <a:lnTo>
                  <a:pt x="967854" y="0"/>
                </a:lnTo>
                <a:lnTo>
                  <a:pt x="0" y="0"/>
                </a:lnTo>
                <a:lnTo>
                  <a:pt x="0" y="519745"/>
                </a:lnTo>
                <a:close/>
              </a:path>
            </a:pathLst>
          </a:custGeom>
          <a:ln w="896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33690" y="3783821"/>
            <a:ext cx="969644" cy="520065"/>
          </a:xfrm>
          <a:prstGeom prst="rect">
            <a:avLst/>
          </a:prstGeom>
          <a:ln w="8971">
            <a:solidFill>
              <a:srgbClr val="333333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100" spc="25" dirty="0">
                <a:latin typeface="Arial"/>
                <a:cs typeface="Arial"/>
              </a:rPr>
              <a:t>TEACHER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3103" y="5975797"/>
            <a:ext cx="983615" cy="480695"/>
          </a:xfrm>
          <a:prstGeom prst="rect">
            <a:avLst/>
          </a:prstGeom>
          <a:ln w="8971">
            <a:solidFill>
              <a:srgbClr val="333333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STUDENT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9228" y="3739323"/>
            <a:ext cx="538480" cy="430530"/>
          </a:xfrm>
          <a:custGeom>
            <a:avLst/>
            <a:gdLst/>
            <a:ahLst/>
            <a:cxnLst/>
            <a:rect l="l" t="t" r="r" b="b"/>
            <a:pathLst>
              <a:path w="538479" h="430529">
                <a:moveTo>
                  <a:pt x="268319" y="0"/>
                </a:moveTo>
                <a:lnTo>
                  <a:pt x="0" y="214960"/>
                </a:lnTo>
                <a:lnTo>
                  <a:pt x="268319" y="429920"/>
                </a:lnTo>
                <a:lnTo>
                  <a:pt x="538163" y="214960"/>
                </a:lnTo>
                <a:lnTo>
                  <a:pt x="268319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5571" y="419438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497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5411" y="419438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241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7948" y="37384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29972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6262" y="373848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241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8657" y="3738485"/>
            <a:ext cx="0" cy="430530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29972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8657" y="3747633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241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67948" y="3738485"/>
            <a:ext cx="0" cy="430530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29972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7948" y="3791851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241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6444" y="3793376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497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8660" y="4250799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241" y="0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4704" y="4241651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241" y="0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0661" y="4205058"/>
            <a:ext cx="113030" cy="71755"/>
          </a:xfrm>
          <a:custGeom>
            <a:avLst/>
            <a:gdLst/>
            <a:ahLst/>
            <a:cxnLst/>
            <a:rect l="l" t="t" r="r" b="b"/>
            <a:pathLst>
              <a:path w="113030" h="71754">
                <a:moveTo>
                  <a:pt x="73186" y="0"/>
                </a:moveTo>
                <a:lnTo>
                  <a:pt x="0" y="36593"/>
                </a:lnTo>
                <a:lnTo>
                  <a:pt x="73186" y="71662"/>
                </a:lnTo>
                <a:lnTo>
                  <a:pt x="73186" y="41167"/>
                </a:lnTo>
                <a:lnTo>
                  <a:pt x="60989" y="41167"/>
                </a:lnTo>
                <a:lnTo>
                  <a:pt x="57939" y="39642"/>
                </a:lnTo>
                <a:lnTo>
                  <a:pt x="56414" y="36593"/>
                </a:lnTo>
                <a:lnTo>
                  <a:pt x="57939" y="33543"/>
                </a:lnTo>
                <a:lnTo>
                  <a:pt x="60989" y="32019"/>
                </a:lnTo>
                <a:lnTo>
                  <a:pt x="73186" y="32019"/>
                </a:lnTo>
                <a:lnTo>
                  <a:pt x="73186" y="0"/>
                </a:lnTo>
                <a:close/>
              </a:path>
              <a:path w="113030" h="71754">
                <a:moveTo>
                  <a:pt x="73186" y="32019"/>
                </a:moveTo>
                <a:lnTo>
                  <a:pt x="60989" y="32019"/>
                </a:lnTo>
                <a:lnTo>
                  <a:pt x="57939" y="33543"/>
                </a:lnTo>
                <a:lnTo>
                  <a:pt x="56414" y="36593"/>
                </a:lnTo>
                <a:lnTo>
                  <a:pt x="57939" y="39642"/>
                </a:lnTo>
                <a:lnTo>
                  <a:pt x="60989" y="41167"/>
                </a:lnTo>
                <a:lnTo>
                  <a:pt x="73186" y="41167"/>
                </a:lnTo>
                <a:lnTo>
                  <a:pt x="73186" y="32019"/>
                </a:lnTo>
                <a:close/>
              </a:path>
              <a:path w="113030" h="71754">
                <a:moveTo>
                  <a:pt x="108255" y="32019"/>
                </a:moveTo>
                <a:lnTo>
                  <a:pt x="73186" y="32019"/>
                </a:lnTo>
                <a:lnTo>
                  <a:pt x="73186" y="41167"/>
                </a:lnTo>
                <a:lnTo>
                  <a:pt x="108255" y="41167"/>
                </a:lnTo>
                <a:lnTo>
                  <a:pt x="111304" y="39642"/>
                </a:lnTo>
                <a:lnTo>
                  <a:pt x="112829" y="36593"/>
                </a:lnTo>
                <a:lnTo>
                  <a:pt x="111304" y="33543"/>
                </a:lnTo>
                <a:lnTo>
                  <a:pt x="108255" y="32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4080" y="3775079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5" h="71754">
                <a:moveTo>
                  <a:pt x="256153" y="0"/>
                </a:moveTo>
                <a:lnTo>
                  <a:pt x="256153" y="71662"/>
                </a:lnTo>
                <a:lnTo>
                  <a:pt x="318858" y="39642"/>
                </a:lnTo>
                <a:lnTo>
                  <a:pt x="269876" y="39642"/>
                </a:lnTo>
                <a:lnTo>
                  <a:pt x="271401" y="35068"/>
                </a:lnTo>
                <a:lnTo>
                  <a:pt x="269876" y="32019"/>
                </a:lnTo>
                <a:lnTo>
                  <a:pt x="321584" y="32019"/>
                </a:lnTo>
                <a:lnTo>
                  <a:pt x="256153" y="0"/>
                </a:lnTo>
                <a:close/>
              </a:path>
              <a:path w="328295" h="71754">
                <a:moveTo>
                  <a:pt x="256153" y="32019"/>
                </a:moveTo>
                <a:lnTo>
                  <a:pt x="1524" y="32019"/>
                </a:lnTo>
                <a:lnTo>
                  <a:pt x="0" y="35068"/>
                </a:lnTo>
                <a:lnTo>
                  <a:pt x="1524" y="39642"/>
                </a:lnTo>
                <a:lnTo>
                  <a:pt x="256153" y="39642"/>
                </a:lnTo>
                <a:lnTo>
                  <a:pt x="256153" y="32019"/>
                </a:lnTo>
                <a:close/>
              </a:path>
              <a:path w="328295" h="71754">
                <a:moveTo>
                  <a:pt x="321584" y="32019"/>
                </a:moveTo>
                <a:lnTo>
                  <a:pt x="269876" y="32019"/>
                </a:lnTo>
                <a:lnTo>
                  <a:pt x="271401" y="35068"/>
                </a:lnTo>
                <a:lnTo>
                  <a:pt x="269876" y="39642"/>
                </a:lnTo>
                <a:lnTo>
                  <a:pt x="318858" y="39642"/>
                </a:lnTo>
                <a:lnTo>
                  <a:pt x="327815" y="35068"/>
                </a:lnTo>
                <a:lnTo>
                  <a:pt x="321584" y="32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5412" y="5087884"/>
            <a:ext cx="538480" cy="431800"/>
          </a:xfrm>
          <a:custGeom>
            <a:avLst/>
            <a:gdLst/>
            <a:ahLst/>
            <a:cxnLst/>
            <a:rect l="l" t="t" r="r" b="b"/>
            <a:pathLst>
              <a:path w="538479" h="431800">
                <a:moveTo>
                  <a:pt x="268351" y="0"/>
                </a:moveTo>
                <a:lnTo>
                  <a:pt x="0" y="214986"/>
                </a:lnTo>
                <a:lnTo>
                  <a:pt x="268351" y="431497"/>
                </a:lnTo>
                <a:lnTo>
                  <a:pt x="538228" y="214986"/>
                </a:lnTo>
                <a:lnTo>
                  <a:pt x="268351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35689" y="5087914"/>
            <a:ext cx="538480" cy="431800"/>
          </a:xfrm>
          <a:custGeom>
            <a:avLst/>
            <a:gdLst/>
            <a:ahLst/>
            <a:cxnLst/>
            <a:rect l="l" t="t" r="r" b="b"/>
            <a:pathLst>
              <a:path w="538480" h="431800">
                <a:moveTo>
                  <a:pt x="268349" y="0"/>
                </a:moveTo>
                <a:lnTo>
                  <a:pt x="0" y="214984"/>
                </a:lnTo>
                <a:lnTo>
                  <a:pt x="268349" y="431493"/>
                </a:lnTo>
                <a:lnTo>
                  <a:pt x="538223" y="214984"/>
                </a:lnTo>
                <a:lnTo>
                  <a:pt x="268349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5374" y="4801291"/>
            <a:ext cx="3337560" cy="0"/>
          </a:xfrm>
          <a:custGeom>
            <a:avLst/>
            <a:gdLst/>
            <a:ahLst/>
            <a:cxnLst/>
            <a:rect l="l" t="t" r="r" b="b"/>
            <a:pathLst>
              <a:path w="3337559">
                <a:moveTo>
                  <a:pt x="0" y="0"/>
                </a:moveTo>
                <a:lnTo>
                  <a:pt x="333757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37892" y="4276792"/>
            <a:ext cx="71755" cy="221615"/>
          </a:xfrm>
          <a:custGeom>
            <a:avLst/>
            <a:gdLst/>
            <a:ahLst/>
            <a:cxnLst/>
            <a:rect l="l" t="t" r="r" b="b"/>
            <a:pathLst>
              <a:path w="71754" h="221614">
                <a:moveTo>
                  <a:pt x="35068" y="56413"/>
                </a:moveTo>
                <a:lnTo>
                  <a:pt x="32018" y="57938"/>
                </a:lnTo>
                <a:lnTo>
                  <a:pt x="30494" y="60988"/>
                </a:lnTo>
                <a:lnTo>
                  <a:pt x="30494" y="216507"/>
                </a:lnTo>
                <a:lnTo>
                  <a:pt x="32018" y="219556"/>
                </a:lnTo>
                <a:lnTo>
                  <a:pt x="35068" y="221081"/>
                </a:lnTo>
                <a:lnTo>
                  <a:pt x="38117" y="219556"/>
                </a:lnTo>
                <a:lnTo>
                  <a:pt x="39642" y="216507"/>
                </a:lnTo>
                <a:lnTo>
                  <a:pt x="39642" y="60988"/>
                </a:lnTo>
                <a:lnTo>
                  <a:pt x="38117" y="57938"/>
                </a:lnTo>
                <a:lnTo>
                  <a:pt x="35068" y="56413"/>
                </a:lnTo>
                <a:close/>
              </a:path>
              <a:path w="71754" h="221614">
                <a:moveTo>
                  <a:pt x="35068" y="0"/>
                </a:moveTo>
                <a:lnTo>
                  <a:pt x="0" y="73185"/>
                </a:lnTo>
                <a:lnTo>
                  <a:pt x="30494" y="73185"/>
                </a:lnTo>
                <a:lnTo>
                  <a:pt x="30494" y="60988"/>
                </a:lnTo>
                <a:lnTo>
                  <a:pt x="32018" y="57938"/>
                </a:lnTo>
                <a:lnTo>
                  <a:pt x="35068" y="56413"/>
                </a:lnTo>
                <a:lnTo>
                  <a:pt x="63275" y="56413"/>
                </a:lnTo>
                <a:lnTo>
                  <a:pt x="35068" y="0"/>
                </a:lnTo>
                <a:close/>
              </a:path>
              <a:path w="71754" h="221614">
                <a:moveTo>
                  <a:pt x="63275" y="56413"/>
                </a:moveTo>
                <a:lnTo>
                  <a:pt x="35068" y="56413"/>
                </a:lnTo>
                <a:lnTo>
                  <a:pt x="38117" y="57938"/>
                </a:lnTo>
                <a:lnTo>
                  <a:pt x="39642" y="60988"/>
                </a:lnTo>
                <a:lnTo>
                  <a:pt x="39642" y="73185"/>
                </a:lnTo>
                <a:lnTo>
                  <a:pt x="71660" y="73185"/>
                </a:lnTo>
                <a:lnTo>
                  <a:pt x="63275" y="56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50357" y="369435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44216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0357" y="3488516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587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15289" y="3483942"/>
            <a:ext cx="71755" cy="192405"/>
          </a:xfrm>
          <a:custGeom>
            <a:avLst/>
            <a:gdLst/>
            <a:ahLst/>
            <a:cxnLst/>
            <a:rect l="l" t="t" r="r" b="b"/>
            <a:pathLst>
              <a:path w="71754" h="192404">
                <a:moveTo>
                  <a:pt x="30494" y="120451"/>
                </a:moveTo>
                <a:lnTo>
                  <a:pt x="0" y="120451"/>
                </a:lnTo>
                <a:lnTo>
                  <a:pt x="35068" y="192112"/>
                </a:lnTo>
                <a:lnTo>
                  <a:pt x="63096" y="137223"/>
                </a:lnTo>
                <a:lnTo>
                  <a:pt x="35068" y="137223"/>
                </a:lnTo>
                <a:lnTo>
                  <a:pt x="32018" y="135698"/>
                </a:lnTo>
                <a:lnTo>
                  <a:pt x="30494" y="132648"/>
                </a:lnTo>
                <a:lnTo>
                  <a:pt x="30494" y="120451"/>
                </a:lnTo>
                <a:close/>
              </a:path>
              <a:path w="71754" h="192404">
                <a:moveTo>
                  <a:pt x="38117" y="0"/>
                </a:moveTo>
                <a:lnTo>
                  <a:pt x="32018" y="0"/>
                </a:lnTo>
                <a:lnTo>
                  <a:pt x="30494" y="4574"/>
                </a:lnTo>
                <a:lnTo>
                  <a:pt x="30494" y="132648"/>
                </a:lnTo>
                <a:lnTo>
                  <a:pt x="32018" y="135698"/>
                </a:lnTo>
                <a:lnTo>
                  <a:pt x="35068" y="137223"/>
                </a:lnTo>
                <a:lnTo>
                  <a:pt x="38117" y="135698"/>
                </a:lnTo>
                <a:lnTo>
                  <a:pt x="39642" y="132648"/>
                </a:lnTo>
                <a:lnTo>
                  <a:pt x="39642" y="4574"/>
                </a:lnTo>
                <a:lnTo>
                  <a:pt x="38117" y="0"/>
                </a:lnTo>
                <a:close/>
              </a:path>
              <a:path w="71754" h="192404">
                <a:moveTo>
                  <a:pt x="71660" y="120451"/>
                </a:moveTo>
                <a:lnTo>
                  <a:pt x="39642" y="120451"/>
                </a:lnTo>
                <a:lnTo>
                  <a:pt x="39642" y="132648"/>
                </a:lnTo>
                <a:lnTo>
                  <a:pt x="38117" y="135698"/>
                </a:lnTo>
                <a:lnTo>
                  <a:pt x="35068" y="137223"/>
                </a:lnTo>
                <a:lnTo>
                  <a:pt x="63096" y="137223"/>
                </a:lnTo>
                <a:lnTo>
                  <a:pt x="71660" y="120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2960" y="3496139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507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4031" y="4269167"/>
            <a:ext cx="0" cy="430530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29965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45198" y="5720691"/>
            <a:ext cx="1619250" cy="349250"/>
          </a:xfrm>
          <a:custGeom>
            <a:avLst/>
            <a:gdLst/>
            <a:ahLst/>
            <a:cxnLst/>
            <a:rect l="l" t="t" r="r" b="b"/>
            <a:pathLst>
              <a:path w="1619250" h="349250">
                <a:moveTo>
                  <a:pt x="1548269" y="317889"/>
                </a:moveTo>
                <a:lnTo>
                  <a:pt x="1541472" y="349156"/>
                </a:lnTo>
                <a:lnTo>
                  <a:pt x="1619232" y="327810"/>
                </a:lnTo>
                <a:lnTo>
                  <a:pt x="1609464" y="320187"/>
                </a:lnTo>
                <a:lnTo>
                  <a:pt x="1559769" y="320187"/>
                </a:lnTo>
                <a:lnTo>
                  <a:pt x="1548269" y="317889"/>
                </a:lnTo>
                <a:close/>
              </a:path>
              <a:path w="1619250" h="349250">
                <a:moveTo>
                  <a:pt x="1550239" y="308830"/>
                </a:moveTo>
                <a:lnTo>
                  <a:pt x="1548269" y="317889"/>
                </a:lnTo>
                <a:lnTo>
                  <a:pt x="1559769" y="320187"/>
                </a:lnTo>
                <a:lnTo>
                  <a:pt x="1562818" y="320187"/>
                </a:lnTo>
                <a:lnTo>
                  <a:pt x="1565868" y="317137"/>
                </a:lnTo>
                <a:lnTo>
                  <a:pt x="1564343" y="314088"/>
                </a:lnTo>
                <a:lnTo>
                  <a:pt x="1561293" y="311039"/>
                </a:lnTo>
                <a:lnTo>
                  <a:pt x="1550239" y="308830"/>
                </a:lnTo>
                <a:close/>
              </a:path>
              <a:path w="1619250" h="349250">
                <a:moveTo>
                  <a:pt x="1556719" y="279020"/>
                </a:moveTo>
                <a:lnTo>
                  <a:pt x="1550239" y="308830"/>
                </a:lnTo>
                <a:lnTo>
                  <a:pt x="1561293" y="311039"/>
                </a:lnTo>
                <a:lnTo>
                  <a:pt x="1564343" y="314088"/>
                </a:lnTo>
                <a:lnTo>
                  <a:pt x="1565868" y="317137"/>
                </a:lnTo>
                <a:lnTo>
                  <a:pt x="1562818" y="320187"/>
                </a:lnTo>
                <a:lnTo>
                  <a:pt x="1609464" y="320187"/>
                </a:lnTo>
                <a:lnTo>
                  <a:pt x="1556719" y="279020"/>
                </a:lnTo>
                <a:close/>
              </a:path>
              <a:path w="1619250" h="349250">
                <a:moveTo>
                  <a:pt x="4574" y="0"/>
                </a:moveTo>
                <a:lnTo>
                  <a:pt x="1524" y="1524"/>
                </a:lnTo>
                <a:lnTo>
                  <a:pt x="0" y="3049"/>
                </a:lnTo>
                <a:lnTo>
                  <a:pt x="0" y="7623"/>
                </a:lnTo>
                <a:lnTo>
                  <a:pt x="3049" y="9148"/>
                </a:lnTo>
                <a:lnTo>
                  <a:pt x="1548269" y="317889"/>
                </a:lnTo>
                <a:lnTo>
                  <a:pt x="1550239" y="308830"/>
                </a:lnTo>
                <a:lnTo>
                  <a:pt x="4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65665" y="5554500"/>
            <a:ext cx="1508125" cy="323850"/>
          </a:xfrm>
          <a:custGeom>
            <a:avLst/>
            <a:gdLst/>
            <a:ahLst/>
            <a:cxnLst/>
            <a:rect l="l" t="t" r="r" b="b"/>
            <a:pathLst>
              <a:path w="1508125" h="323850">
                <a:moveTo>
                  <a:pt x="1507929" y="323236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49772" y="4232578"/>
            <a:ext cx="71755" cy="542925"/>
          </a:xfrm>
          <a:custGeom>
            <a:avLst/>
            <a:gdLst/>
            <a:ahLst/>
            <a:cxnLst/>
            <a:rect l="l" t="t" r="r" b="b"/>
            <a:pathLst>
              <a:path w="71755" h="542925">
                <a:moveTo>
                  <a:pt x="35068" y="54889"/>
                </a:moveTo>
                <a:lnTo>
                  <a:pt x="32018" y="56413"/>
                </a:lnTo>
                <a:lnTo>
                  <a:pt x="30494" y="59463"/>
                </a:lnTo>
                <a:lnTo>
                  <a:pt x="30494" y="538219"/>
                </a:lnTo>
                <a:lnTo>
                  <a:pt x="32018" y="541268"/>
                </a:lnTo>
                <a:lnTo>
                  <a:pt x="35068" y="542793"/>
                </a:lnTo>
                <a:lnTo>
                  <a:pt x="38117" y="541268"/>
                </a:lnTo>
                <a:lnTo>
                  <a:pt x="39642" y="538219"/>
                </a:lnTo>
                <a:lnTo>
                  <a:pt x="39642" y="59463"/>
                </a:lnTo>
                <a:lnTo>
                  <a:pt x="38117" y="56413"/>
                </a:lnTo>
                <a:lnTo>
                  <a:pt x="35068" y="54889"/>
                </a:lnTo>
                <a:close/>
              </a:path>
              <a:path w="71755" h="542925">
                <a:moveTo>
                  <a:pt x="35068" y="0"/>
                </a:moveTo>
                <a:lnTo>
                  <a:pt x="0" y="71660"/>
                </a:lnTo>
                <a:lnTo>
                  <a:pt x="30494" y="71660"/>
                </a:lnTo>
                <a:lnTo>
                  <a:pt x="30494" y="59463"/>
                </a:lnTo>
                <a:lnTo>
                  <a:pt x="32018" y="56413"/>
                </a:lnTo>
                <a:lnTo>
                  <a:pt x="35068" y="54889"/>
                </a:lnTo>
                <a:lnTo>
                  <a:pt x="63096" y="54889"/>
                </a:lnTo>
                <a:lnTo>
                  <a:pt x="35068" y="0"/>
                </a:lnTo>
                <a:close/>
              </a:path>
              <a:path w="71755" h="542925">
                <a:moveTo>
                  <a:pt x="63096" y="54889"/>
                </a:moveTo>
                <a:lnTo>
                  <a:pt x="35068" y="54889"/>
                </a:lnTo>
                <a:lnTo>
                  <a:pt x="38117" y="56413"/>
                </a:lnTo>
                <a:lnTo>
                  <a:pt x="39642" y="59463"/>
                </a:lnTo>
                <a:lnTo>
                  <a:pt x="39642" y="71660"/>
                </a:lnTo>
                <a:lnTo>
                  <a:pt x="71660" y="71660"/>
                </a:lnTo>
                <a:lnTo>
                  <a:pt x="63096" y="54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2094" y="4223427"/>
            <a:ext cx="108585" cy="538480"/>
          </a:xfrm>
          <a:custGeom>
            <a:avLst/>
            <a:gdLst/>
            <a:ahLst/>
            <a:cxnLst/>
            <a:rect l="l" t="t" r="r" b="b"/>
            <a:pathLst>
              <a:path w="108585" h="538479">
                <a:moveTo>
                  <a:pt x="0" y="0"/>
                </a:moveTo>
                <a:lnTo>
                  <a:pt x="108253" y="538219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89728" y="5524005"/>
            <a:ext cx="326390" cy="326390"/>
          </a:xfrm>
          <a:custGeom>
            <a:avLst/>
            <a:gdLst/>
            <a:ahLst/>
            <a:cxnLst/>
            <a:rect l="l" t="t" r="r" b="b"/>
            <a:pathLst>
              <a:path w="326389" h="326389">
                <a:moveTo>
                  <a:pt x="271829" y="279452"/>
                </a:moveTo>
                <a:lnTo>
                  <a:pt x="250050" y="301890"/>
                </a:lnTo>
                <a:lnTo>
                  <a:pt x="326286" y="326286"/>
                </a:lnTo>
                <a:lnTo>
                  <a:pt x="313844" y="289693"/>
                </a:lnTo>
                <a:lnTo>
                  <a:pt x="283594" y="289693"/>
                </a:lnTo>
                <a:lnTo>
                  <a:pt x="280545" y="288168"/>
                </a:lnTo>
                <a:lnTo>
                  <a:pt x="271829" y="279452"/>
                </a:lnTo>
                <a:close/>
              </a:path>
              <a:path w="326389" h="326389">
                <a:moveTo>
                  <a:pt x="277860" y="273238"/>
                </a:moveTo>
                <a:lnTo>
                  <a:pt x="271829" y="279452"/>
                </a:lnTo>
                <a:lnTo>
                  <a:pt x="280545" y="288168"/>
                </a:lnTo>
                <a:lnTo>
                  <a:pt x="283594" y="289693"/>
                </a:lnTo>
                <a:lnTo>
                  <a:pt x="286643" y="288168"/>
                </a:lnTo>
                <a:lnTo>
                  <a:pt x="288168" y="285119"/>
                </a:lnTo>
                <a:lnTo>
                  <a:pt x="286643" y="282069"/>
                </a:lnTo>
                <a:lnTo>
                  <a:pt x="277860" y="273238"/>
                </a:lnTo>
                <a:close/>
              </a:path>
              <a:path w="326389" h="326389">
                <a:moveTo>
                  <a:pt x="300366" y="250050"/>
                </a:moveTo>
                <a:lnTo>
                  <a:pt x="277860" y="273238"/>
                </a:lnTo>
                <a:lnTo>
                  <a:pt x="286643" y="282069"/>
                </a:lnTo>
                <a:lnTo>
                  <a:pt x="288168" y="285119"/>
                </a:lnTo>
                <a:lnTo>
                  <a:pt x="286643" y="288168"/>
                </a:lnTo>
                <a:lnTo>
                  <a:pt x="283594" y="289693"/>
                </a:lnTo>
                <a:lnTo>
                  <a:pt x="313844" y="289693"/>
                </a:lnTo>
                <a:lnTo>
                  <a:pt x="300366" y="250050"/>
                </a:lnTo>
                <a:close/>
              </a:path>
              <a:path w="326389" h="326389">
                <a:moveTo>
                  <a:pt x="6098" y="0"/>
                </a:moveTo>
                <a:lnTo>
                  <a:pt x="0" y="0"/>
                </a:lnTo>
                <a:lnTo>
                  <a:pt x="0" y="7623"/>
                </a:lnTo>
                <a:lnTo>
                  <a:pt x="271829" y="279452"/>
                </a:lnTo>
                <a:lnTo>
                  <a:pt x="277860" y="273238"/>
                </a:lnTo>
                <a:lnTo>
                  <a:pt x="6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93672" y="5607865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507" y="216507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382" y="4170066"/>
            <a:ext cx="326390" cy="649605"/>
          </a:xfrm>
          <a:custGeom>
            <a:avLst/>
            <a:gdLst/>
            <a:ahLst/>
            <a:cxnLst/>
            <a:rect l="l" t="t" r="r" b="b"/>
            <a:pathLst>
              <a:path w="326389" h="649604">
                <a:moveTo>
                  <a:pt x="35643" y="62138"/>
                </a:moveTo>
                <a:lnTo>
                  <a:pt x="28382" y="65942"/>
                </a:lnTo>
                <a:lnTo>
                  <a:pt x="318662" y="647997"/>
                </a:lnTo>
                <a:lnTo>
                  <a:pt x="321711" y="649522"/>
                </a:lnTo>
                <a:lnTo>
                  <a:pt x="324761" y="649522"/>
                </a:lnTo>
                <a:lnTo>
                  <a:pt x="326286" y="647997"/>
                </a:lnTo>
                <a:lnTo>
                  <a:pt x="326286" y="643423"/>
                </a:lnTo>
                <a:lnTo>
                  <a:pt x="35643" y="62138"/>
                </a:lnTo>
                <a:close/>
              </a:path>
              <a:path w="326389" h="649604">
                <a:moveTo>
                  <a:pt x="0" y="0"/>
                </a:moveTo>
                <a:lnTo>
                  <a:pt x="0" y="80809"/>
                </a:lnTo>
                <a:lnTo>
                  <a:pt x="28382" y="65942"/>
                </a:lnTo>
                <a:lnTo>
                  <a:pt x="21345" y="51839"/>
                </a:lnTo>
                <a:lnTo>
                  <a:pt x="24395" y="48790"/>
                </a:lnTo>
                <a:lnTo>
                  <a:pt x="61126" y="48790"/>
                </a:lnTo>
                <a:lnTo>
                  <a:pt x="64037" y="47265"/>
                </a:lnTo>
                <a:lnTo>
                  <a:pt x="0" y="0"/>
                </a:lnTo>
                <a:close/>
              </a:path>
              <a:path w="326389" h="649604">
                <a:moveTo>
                  <a:pt x="27444" y="48790"/>
                </a:moveTo>
                <a:lnTo>
                  <a:pt x="24395" y="48790"/>
                </a:lnTo>
                <a:lnTo>
                  <a:pt x="21345" y="51839"/>
                </a:lnTo>
                <a:lnTo>
                  <a:pt x="28382" y="65942"/>
                </a:lnTo>
                <a:lnTo>
                  <a:pt x="35643" y="62138"/>
                </a:lnTo>
                <a:lnTo>
                  <a:pt x="30494" y="51839"/>
                </a:lnTo>
                <a:lnTo>
                  <a:pt x="27444" y="48790"/>
                </a:lnTo>
                <a:close/>
              </a:path>
              <a:path w="326389" h="649604">
                <a:moveTo>
                  <a:pt x="61126" y="48790"/>
                </a:moveTo>
                <a:lnTo>
                  <a:pt x="27444" y="48790"/>
                </a:lnTo>
                <a:lnTo>
                  <a:pt x="30494" y="51839"/>
                </a:lnTo>
                <a:lnTo>
                  <a:pt x="35643" y="62138"/>
                </a:lnTo>
                <a:lnTo>
                  <a:pt x="61126" y="48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5" y="1192024"/>
            <a:ext cx="5006340" cy="173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10" dirty="0">
                <a:latin typeface="Times New Roman"/>
                <a:cs typeface="Times New Roman"/>
              </a:rPr>
              <a:t>Conclusion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500"/>
              </a:lnSpc>
              <a:spcBef>
                <a:spcPts val="280"/>
              </a:spcBef>
            </a:pPr>
            <a:r>
              <a:rPr sz="1100" spc="15" dirty="0">
                <a:latin typeface="Times New Roman"/>
                <a:cs typeface="Times New Roman"/>
              </a:rPr>
              <a:t>The E –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10" dirty="0">
                <a:latin typeface="Times New Roman"/>
                <a:cs typeface="Times New Roman"/>
              </a:rPr>
              <a:t>of Examination system of an educational institute discussed above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just a </a:t>
            </a:r>
            <a:r>
              <a:rPr sz="1100" spc="5" dirty="0">
                <a:latin typeface="Times New Roman"/>
                <a:cs typeface="Times New Roman"/>
              </a:rPr>
              <a:t>guideline. </a:t>
            </a:r>
            <a:r>
              <a:rPr sz="1100" spc="10" dirty="0">
                <a:latin typeface="Times New Roman"/>
                <a:cs typeface="Times New Roman"/>
              </a:rPr>
              <a:t>There can certainly </a:t>
            </a:r>
            <a:r>
              <a:rPr sz="1100" spc="15" dirty="0">
                <a:latin typeface="Times New Roman"/>
                <a:cs typeface="Times New Roman"/>
              </a:rPr>
              <a:t>be changes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model depending </a:t>
            </a:r>
            <a:r>
              <a:rPr sz="1100" spc="15" dirty="0">
                <a:latin typeface="Times New Roman"/>
                <a:cs typeface="Times New Roman"/>
              </a:rPr>
              <a:t>upon </a:t>
            </a:r>
            <a:r>
              <a:rPr sz="1100" spc="10" dirty="0">
                <a:latin typeface="Times New Roman"/>
                <a:cs typeface="Times New Roman"/>
              </a:rPr>
              <a:t>the  requirements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organization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outputs </a:t>
            </a:r>
            <a:r>
              <a:rPr sz="1100" spc="5" dirty="0">
                <a:latin typeface="Times New Roman"/>
                <a:cs typeface="Times New Roman"/>
              </a:rPr>
              <a:t>required. </a:t>
            </a:r>
            <a:r>
              <a:rPr sz="1100" spc="10" dirty="0">
                <a:latin typeface="Times New Roman"/>
                <a:cs typeface="Times New Roman"/>
              </a:rPr>
              <a:t>After </a:t>
            </a:r>
            <a:r>
              <a:rPr sz="1100" spc="15" dirty="0">
                <a:latin typeface="Times New Roman"/>
                <a:cs typeface="Times New Roman"/>
              </a:rPr>
              <a:t>drawing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5" dirty="0">
                <a:latin typeface="Times New Roman"/>
                <a:cs typeface="Times New Roman"/>
              </a:rPr>
              <a:t>E-R  model, </a:t>
            </a:r>
            <a:r>
              <a:rPr sz="1100" spc="10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outputs, 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required, must be matched with the system. </a:t>
            </a:r>
            <a:r>
              <a:rPr sz="1100" spc="-5" dirty="0">
                <a:latin typeface="Times New Roman"/>
                <a:cs typeface="Times New Roman"/>
              </a:rPr>
              <a:t>If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does  not </a:t>
            </a:r>
            <a:r>
              <a:rPr sz="1100" spc="5" dirty="0">
                <a:latin typeface="Times New Roman"/>
                <a:cs typeface="Times New Roman"/>
              </a:rPr>
              <a:t>fulfill all </a:t>
            </a:r>
            <a:r>
              <a:rPr sz="1100" spc="10" dirty="0">
                <a:latin typeface="Times New Roman"/>
                <a:cs typeface="Times New Roman"/>
              </a:rPr>
              <a:t>the requirements then </a:t>
            </a:r>
            <a:r>
              <a:rPr sz="1100" spc="15" dirty="0">
                <a:latin typeface="Times New Roman"/>
                <a:cs typeface="Times New Roman"/>
              </a:rPr>
              <a:t>whole </a:t>
            </a:r>
            <a:r>
              <a:rPr sz="1100" spc="10" dirty="0">
                <a:latin typeface="Times New Roman"/>
                <a:cs typeface="Times New Roman"/>
              </a:rPr>
              <a:t>process </a:t>
            </a:r>
            <a:r>
              <a:rPr sz="1100" spc="15" dirty="0">
                <a:latin typeface="Times New Roman"/>
                <a:cs typeface="Times New Roman"/>
              </a:rPr>
              <a:t>must </a:t>
            </a:r>
            <a:r>
              <a:rPr sz="1100" spc="10" dirty="0">
                <a:latin typeface="Times New Roman"/>
                <a:cs typeface="Times New Roman"/>
              </a:rPr>
              <a:t>be rehashed once </a:t>
            </a:r>
            <a:r>
              <a:rPr sz="1100" spc="5" dirty="0">
                <a:latin typeface="Times New Roman"/>
                <a:cs typeface="Times New Roman"/>
              </a:rPr>
              <a:t>again. </a:t>
            </a:r>
            <a:r>
              <a:rPr sz="1100" spc="10" dirty="0">
                <a:latin typeface="Times New Roman"/>
                <a:cs typeface="Times New Roman"/>
              </a:rPr>
              <a:t>All  necessary modifications and changes must </a:t>
            </a:r>
            <a:r>
              <a:rPr sz="1100" spc="15" dirty="0">
                <a:latin typeface="Times New Roman"/>
                <a:cs typeface="Times New Roman"/>
              </a:rPr>
              <a:t>be made </a:t>
            </a:r>
            <a:r>
              <a:rPr sz="1100" spc="10" dirty="0">
                <a:latin typeface="Times New Roman"/>
                <a:cs typeface="Times New Roman"/>
              </a:rPr>
              <a:t>before </a:t>
            </a:r>
            <a:r>
              <a:rPr sz="1100" spc="5" dirty="0">
                <a:latin typeface="Times New Roman"/>
                <a:cs typeface="Times New Roman"/>
              </a:rPr>
              <a:t>going </a:t>
            </a:r>
            <a:r>
              <a:rPr sz="1100" spc="10" dirty="0">
                <a:latin typeface="Times New Roman"/>
                <a:cs typeface="Times New Roman"/>
              </a:rPr>
              <a:t>ahead. </a:t>
            </a:r>
            <a:r>
              <a:rPr sz="1100" spc="1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Example,  if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system attendance sheet of the students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required then program code,  semester and course codes are required,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composite key </a:t>
            </a:r>
            <a:r>
              <a:rPr sz="1100" spc="5" dirty="0">
                <a:latin typeface="Times New Roman"/>
                <a:cs typeface="Times New Roman"/>
              </a:rPr>
              <a:t>will give </a:t>
            </a:r>
            <a:r>
              <a:rPr sz="1100" spc="10" dirty="0">
                <a:latin typeface="Times New Roman"/>
                <a:cs typeface="Times New Roman"/>
              </a:rPr>
              <a:t>the desired  attendance sheet </a:t>
            </a:r>
            <a:r>
              <a:rPr sz="1100" spc="15" dirty="0">
                <a:latin typeface="Times New Roman"/>
                <a:cs typeface="Times New Roman"/>
              </a:rPr>
              <a:t>of the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954768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14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23" y="1689396"/>
            <a:ext cx="12719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36708" y="2077763"/>
          <a:ext cx="5350510" cy="105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0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 marR="4762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Section 6.1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6.3.3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67">
                <a:tc>
                  <a:txBody>
                    <a:bodyPr/>
                    <a:lstStyle/>
                    <a:p>
                      <a:pPr marL="60325" marR="53340">
                        <a:lnSpc>
                          <a:spcPts val="1300"/>
                        </a:lnSpc>
                        <a:spcBef>
                          <a:spcPts val="190"/>
                        </a:spcBef>
                        <a:tabLst>
                          <a:tab pos="834390" algn="l"/>
                          <a:tab pos="1771014" algn="l"/>
                          <a:tab pos="2531110" algn="l"/>
                          <a:tab pos="2880360" algn="l"/>
                          <a:tab pos="350012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“D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ent	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,	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25" spc="7" baseline="37037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25" baseline="37037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on,	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hu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Ramakrishnan, Johannes Gehrke,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McGraw-Hill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1238" y="3601154"/>
            <a:ext cx="5006975" cy="303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43865" indent="-215265">
              <a:lnSpc>
                <a:spcPts val="1310"/>
              </a:lnSpc>
              <a:spcBef>
                <a:spcPts val="80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Logical Database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Introduction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Relational Data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Basic </a:t>
            </a:r>
            <a:r>
              <a:rPr sz="1100" spc="10" dirty="0">
                <a:latin typeface="Times New Roman"/>
                <a:cs typeface="Times New Roman"/>
              </a:rPr>
              <a:t>properties of 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Mathematical and database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</a:pP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lecture </a:t>
            </a:r>
            <a:r>
              <a:rPr sz="1100" spc="15" dirty="0">
                <a:latin typeface="Times New Roman"/>
                <a:cs typeface="Times New Roman"/>
              </a:rPr>
              <a:t>we are </a:t>
            </a:r>
            <a:r>
              <a:rPr sz="1100" spc="10" dirty="0">
                <a:latin typeface="Times New Roman"/>
                <a:cs typeface="Times New Roman"/>
              </a:rPr>
              <a:t>going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discuss the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 design phase of  database development process.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design, </a:t>
            </a:r>
            <a:r>
              <a:rPr sz="1100" spc="10" dirty="0">
                <a:latin typeface="Times New Roman"/>
                <a:cs typeface="Times New Roman"/>
              </a:rPr>
              <a:t>like conceptual database  design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our database design; </a:t>
            </a:r>
            <a:r>
              <a:rPr sz="1100" spc="5" dirty="0">
                <a:latin typeface="Times New Roman"/>
                <a:cs typeface="Times New Roman"/>
              </a:rPr>
              <a:t>it represents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structure </a:t>
            </a:r>
            <a:r>
              <a:rPr sz="1100" spc="10" dirty="0">
                <a:latin typeface="Times New Roman"/>
                <a:cs typeface="Times New Roman"/>
              </a:rPr>
              <a:t>of data that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store 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fulfill the requirements of the users or organization for which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developing the  system. However there are certain differences between the two that are presented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26584" y="6722033"/>
          <a:ext cx="5139690" cy="238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5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717">
                      <a:solidFill>
                        <a:srgbClr val="C0C0C0"/>
                      </a:solidFill>
                      <a:prstDash val="solid"/>
                    </a:lnL>
                    <a:lnR w="25916">
                      <a:solidFill>
                        <a:srgbClr val="C0C0C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00" spc="50" dirty="0">
                          <a:latin typeface="Times New Roman"/>
                          <a:cs typeface="Times New Roman"/>
                        </a:rPr>
                        <a:t>Conceptual Database</a:t>
                      </a:r>
                      <a:r>
                        <a:rPr sz="13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6">
                      <a:solidFill>
                        <a:srgbClr val="C0C0C0"/>
                      </a:solidFill>
                      <a:prstDash val="solid"/>
                    </a:lnL>
                    <a:lnR w="25916">
                      <a:solidFill>
                        <a:srgbClr val="C0C0C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300" spc="30" dirty="0">
                          <a:latin typeface="Times New Roman"/>
                          <a:cs typeface="Times New Roman"/>
                        </a:rPr>
                        <a:t>Logical </a:t>
                      </a:r>
                      <a:r>
                        <a:rPr sz="1300" spc="5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3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6">
                      <a:solidFill>
                        <a:srgbClr val="C0C0C0"/>
                      </a:solidFill>
                      <a:prstDash val="solid"/>
                    </a:lnL>
                    <a:lnR w="26881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1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768">
                      <a:solidFill>
                        <a:srgbClr val="C0C0C0"/>
                      </a:solidFill>
                      <a:prstDash val="solid"/>
                    </a:lnL>
                    <a:lnR w="25917">
                      <a:solidFill>
                        <a:srgbClr val="C0C0C0"/>
                      </a:solidFill>
                      <a:prstDash val="solid"/>
                    </a:lnR>
                    <a:lnT w="9147">
                      <a:solidFill>
                        <a:srgbClr val="5F5F5F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Developed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 semantic  data </a:t>
                      </a:r>
                      <a:r>
                        <a:rPr sz="11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(generally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E-R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model)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7">
                      <a:solidFill>
                        <a:srgbClr val="C0C0C0"/>
                      </a:solidFill>
                      <a:prstDash val="solid"/>
                    </a:lnL>
                    <a:lnR w="25917">
                      <a:solidFill>
                        <a:srgbClr val="C0C0C0"/>
                      </a:solidFill>
                      <a:prstDash val="solid"/>
                    </a:lnR>
                    <a:lnT w="9147">
                      <a:solidFill>
                        <a:srgbClr val="5F5F5F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 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legacy 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   models </a:t>
                      </a:r>
                      <a:r>
                        <a:rPr sz="11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(relational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generally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age)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7">
                      <a:solidFill>
                        <a:srgbClr val="C0C0C0"/>
                      </a:solidFill>
                      <a:prstDash val="solid"/>
                    </a:lnL>
                    <a:lnR w="26642">
                      <a:solidFill>
                        <a:srgbClr val="000000"/>
                      </a:solidFill>
                      <a:prstDash val="solid"/>
                    </a:lnR>
                    <a:lnT w="9147">
                      <a:solidFill>
                        <a:srgbClr val="5F5F5F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8">
                      <a:solidFill>
                        <a:srgbClr val="C0C0C0"/>
                      </a:solidFill>
                      <a:prstDash val="solid"/>
                    </a:lnL>
                    <a:lnR w="9161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48895">
                        <a:lnSpc>
                          <a:spcPct val="147300"/>
                        </a:lnSpc>
                        <a:spcBef>
                          <a:spcPts val="359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Free of data model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which going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 implemented; many/any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possible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61">
                      <a:solidFill>
                        <a:srgbClr val="C0C0C0"/>
                      </a:solidFill>
                      <a:prstDash val="solid"/>
                    </a:lnL>
                    <a:lnR w="9181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Free  of  particular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DBMS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which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9690" marR="38735">
                        <a:lnSpc>
                          <a:spcPct val="1473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going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implemented;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many/any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possible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81">
                      <a:solidFill>
                        <a:srgbClr val="C0C0C0"/>
                      </a:solidFill>
                      <a:prstDash val="solid"/>
                    </a:lnL>
                    <a:lnR w="25920">
                      <a:solidFill>
                        <a:srgbClr val="00000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8">
                      <a:solidFill>
                        <a:srgbClr val="C0C0C0"/>
                      </a:solidFill>
                      <a:prstDash val="solid"/>
                    </a:lnL>
                    <a:lnR w="9148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Results from Analysis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Phase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8">
                      <a:solidFill>
                        <a:srgbClr val="C0C0C0"/>
                      </a:solidFill>
                      <a:prstDash val="solid"/>
                    </a:lnL>
                    <a:lnR w="9148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20"/>
                        </a:lnSpc>
                        <a:tabLst>
                          <a:tab pos="824865" algn="l"/>
                          <a:tab pos="1206500" algn="l"/>
                          <a:tab pos="2051050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Obtained	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	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translating	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9690" marR="48260">
                        <a:lnSpc>
                          <a:spcPts val="1960"/>
                        </a:lnSpc>
                        <a:spcBef>
                          <a:spcPts val="155"/>
                        </a:spcBef>
                        <a:tabLst>
                          <a:tab pos="833119" algn="l"/>
                          <a:tab pos="1480185" algn="l"/>
                          <a:tab pos="200406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ep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ual	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	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another data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8">
                      <a:solidFill>
                        <a:srgbClr val="C0C0C0"/>
                      </a:solidFill>
                      <a:prstDash val="solid"/>
                    </a:lnL>
                    <a:lnR w="9148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6304" y="904875"/>
          <a:ext cx="5139055" cy="135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84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650">
                      <a:solidFill>
                        <a:srgbClr val="C0C0C0"/>
                      </a:solidFill>
                      <a:prstDash val="solid"/>
                    </a:lnL>
                    <a:lnR w="9151">
                      <a:solidFill>
                        <a:srgbClr val="C0C0C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Represented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graphically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51">
                      <a:solidFill>
                        <a:srgbClr val="C0C0C0"/>
                      </a:solidFill>
                      <a:prstDash val="solid"/>
                    </a:lnL>
                    <a:lnR w="9159">
                      <a:solidFill>
                        <a:srgbClr val="C0C0C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Descriptive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59">
                      <a:solidFill>
                        <a:srgbClr val="C0C0C0"/>
                      </a:solidFill>
                      <a:prstDash val="solid"/>
                    </a:lnL>
                    <a:lnR w="9146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645">
                      <a:solidFill>
                        <a:srgbClr val="C0C0C0"/>
                      </a:solidFill>
                      <a:prstDash val="solid"/>
                    </a:lnL>
                    <a:lnR w="25911">
                      <a:solidFill>
                        <a:srgbClr val="C0C0C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expressive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1">
                      <a:solidFill>
                        <a:srgbClr val="C0C0C0"/>
                      </a:solidFill>
                      <a:prstDash val="solid"/>
                    </a:lnL>
                    <a:lnR w="25911">
                      <a:solidFill>
                        <a:srgbClr val="C0C0C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Relatively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expressive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1">
                      <a:solidFill>
                        <a:srgbClr val="C0C0C0"/>
                      </a:solidFill>
                      <a:prstDash val="solid"/>
                    </a:lnL>
                    <a:lnR w="27203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865">
                      <a:solidFill>
                        <a:srgbClr val="C0C0C0"/>
                      </a:solidFill>
                      <a:prstDash val="solid"/>
                    </a:lnL>
                    <a:lnR w="25915">
                      <a:solidFill>
                        <a:srgbClr val="C0C0C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Going   to 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  transformed   and </a:t>
                      </a:r>
                      <a:r>
                        <a:rPr sz="11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implemented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5">
                      <a:solidFill>
                        <a:srgbClr val="C0C0C0"/>
                      </a:solidFill>
                      <a:prstDash val="solid"/>
                    </a:lnL>
                    <a:lnR w="25915">
                      <a:solidFill>
                        <a:srgbClr val="C0C0C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Going 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implemented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5">
                      <a:solidFill>
                        <a:srgbClr val="C0C0C0"/>
                      </a:solidFill>
                      <a:prstDash val="solid"/>
                    </a:lnL>
                    <a:lnR w="26155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31">
                <a:tc gridSpan="3">
                  <a:txBody>
                    <a:bodyPr/>
                    <a:lstStyle/>
                    <a:p>
                      <a:pPr marL="59690"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can think more,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give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6">
                      <a:solidFill>
                        <a:srgbClr val="C0C0C0"/>
                      </a:solidFill>
                      <a:prstDash val="solid"/>
                    </a:lnL>
                    <a:lnR w="9146">
                      <a:solidFill>
                        <a:srgbClr val="C0C0C0"/>
                      </a:solidFill>
                      <a:prstDash val="solid"/>
                    </a:lnR>
                    <a:lnT w="9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6">
                      <a:solidFill>
                        <a:srgbClr val="5F5F5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283" y="2258094"/>
            <a:ext cx="5006340" cy="4637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Table 1: Differences between Conceptual and Logical Database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685"/>
              </a:spcBef>
            </a:pPr>
            <a:r>
              <a:rPr sz="1100" spc="1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10" dirty="0">
                <a:latin typeface="Times New Roman"/>
                <a:cs typeface="Times New Roman"/>
              </a:rPr>
              <a:t>already discussed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previous </a:t>
            </a:r>
            <a:r>
              <a:rPr sz="1100" spc="5" dirty="0">
                <a:latin typeface="Times New Roman"/>
                <a:cs typeface="Times New Roman"/>
              </a:rPr>
              <a:t>lectures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as is </a:t>
            </a:r>
            <a:r>
              <a:rPr sz="1100" spc="10" dirty="0">
                <a:latin typeface="Times New Roman"/>
                <a:cs typeface="Times New Roman"/>
              </a:rPr>
              <a:t>given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row 2 </a:t>
            </a:r>
            <a:r>
              <a:rPr sz="1100" spc="10" dirty="0">
                <a:latin typeface="Times New Roman"/>
                <a:cs typeface="Times New Roman"/>
              </a:rPr>
              <a:t>of the  above </a:t>
            </a:r>
            <a:r>
              <a:rPr sz="1100" spc="5" dirty="0">
                <a:latin typeface="Times New Roman"/>
                <a:cs typeface="Times New Roman"/>
              </a:rPr>
              <a:t>table, </a:t>
            </a:r>
            <a:r>
              <a:rPr sz="1100" spc="10" dirty="0">
                <a:latin typeface="Times New Roman"/>
                <a:cs typeface="Times New Roman"/>
              </a:rPr>
              <a:t>the conceptual database design can be transformed into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model,  </a:t>
            </a:r>
            <a:r>
              <a:rPr sz="1100" spc="10" dirty="0">
                <a:latin typeface="Times New Roman"/>
                <a:cs typeface="Times New Roman"/>
              </a:rPr>
              <a:t>like, </a:t>
            </a:r>
            <a:r>
              <a:rPr sz="1100" spc="5" dirty="0">
                <a:latin typeface="Times New Roman"/>
                <a:cs typeface="Times New Roman"/>
              </a:rPr>
              <a:t>hierarchical, </a:t>
            </a:r>
            <a:r>
              <a:rPr sz="1100" spc="10" dirty="0">
                <a:latin typeface="Times New Roman"/>
                <a:cs typeface="Times New Roman"/>
              </a:rPr>
              <a:t>network,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or object-oriented.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of the </a:t>
            </a:r>
            <a:r>
              <a:rPr sz="1100" spc="5" dirty="0">
                <a:latin typeface="Times New Roman"/>
                <a:cs typeface="Times New Roman"/>
              </a:rPr>
              <a:t>logical 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15" dirty="0">
                <a:latin typeface="Times New Roman"/>
                <a:cs typeface="Times New Roman"/>
              </a:rPr>
              <a:t>design </a:t>
            </a:r>
            <a:r>
              <a:rPr sz="1100" spc="10" dirty="0">
                <a:latin typeface="Times New Roman"/>
                <a:cs typeface="Times New Roman"/>
              </a:rPr>
              <a:t>requires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involves the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 model/(s) that we can  </a:t>
            </a:r>
            <a:r>
              <a:rPr sz="1100" spc="15" dirty="0">
                <a:latin typeface="Times New Roman"/>
                <a:cs typeface="Times New Roman"/>
              </a:rPr>
              <a:t>possibly </a:t>
            </a:r>
            <a:r>
              <a:rPr sz="1100" spc="10" dirty="0">
                <a:latin typeface="Times New Roman"/>
                <a:cs typeface="Times New Roman"/>
              </a:rPr>
              <a:t>use for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purpose. However,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current </a:t>
            </a:r>
            <a:r>
              <a:rPr sz="1100" spc="5" dirty="0">
                <a:latin typeface="Times New Roman"/>
                <a:cs typeface="Times New Roman"/>
              </a:rPr>
              <a:t>age, </a:t>
            </a:r>
            <a:r>
              <a:rPr sz="1100" spc="10" dirty="0">
                <a:latin typeface="Times New Roman"/>
                <a:cs typeface="Times New Roman"/>
              </a:rPr>
              <a:t>since </a:t>
            </a:r>
            <a:r>
              <a:rPr sz="1100" spc="15" dirty="0">
                <a:latin typeface="Times New Roman"/>
                <a:cs typeface="Times New Roman"/>
              </a:rPr>
              <a:t>early </a:t>
            </a:r>
            <a:r>
              <a:rPr sz="1100" spc="10" dirty="0">
                <a:latin typeface="Times New Roman"/>
                <a:cs typeface="Times New Roman"/>
              </a:rPr>
              <a:t>eighties, the  </a:t>
            </a:r>
            <a:r>
              <a:rPr sz="1100" spc="15" dirty="0">
                <a:latin typeface="Times New Roman"/>
                <a:cs typeface="Times New Roman"/>
              </a:rPr>
              <a:t>most </a:t>
            </a:r>
            <a:r>
              <a:rPr sz="1100" spc="10" dirty="0">
                <a:latin typeface="Times New Roman"/>
                <a:cs typeface="Times New Roman"/>
              </a:rPr>
              <a:t>popular choice </a:t>
            </a:r>
            <a:r>
              <a:rPr sz="1100" spc="15" dirty="0">
                <a:latin typeface="Times New Roman"/>
                <a:cs typeface="Times New Roman"/>
              </a:rPr>
              <a:t>for the </a:t>
            </a:r>
            <a:r>
              <a:rPr sz="1100" spc="10" dirty="0">
                <a:latin typeface="Times New Roman"/>
                <a:cs typeface="Times New Roman"/>
              </a:rPr>
              <a:t>logical database design </a:t>
            </a:r>
            <a:r>
              <a:rPr sz="1100" spc="15" dirty="0">
                <a:latin typeface="Times New Roman"/>
                <a:cs typeface="Times New Roman"/>
              </a:rPr>
              <a:t>is the </a:t>
            </a:r>
            <a:r>
              <a:rPr sz="1100" spc="10" dirty="0">
                <a:latin typeface="Times New Roman"/>
                <a:cs typeface="Times New Roman"/>
              </a:rPr>
              <a:t>relational data model;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much </a:t>
            </a:r>
            <a:r>
              <a:rPr sz="1100" spc="10" dirty="0">
                <a:latin typeface="Times New Roman"/>
                <a:cs typeface="Times New Roman"/>
              </a:rPr>
              <a:t>popular that </a:t>
            </a:r>
            <a:r>
              <a:rPr sz="1100" spc="15" dirty="0">
                <a:latin typeface="Times New Roman"/>
                <a:cs typeface="Times New Roman"/>
              </a:rPr>
              <a:t>today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considered </a:t>
            </a:r>
            <a:r>
              <a:rPr sz="1100" spc="15" dirty="0">
                <a:latin typeface="Times New Roman"/>
                <a:cs typeface="Times New Roman"/>
              </a:rPr>
              <a:t>to be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choice. </a:t>
            </a:r>
            <a:r>
              <a:rPr sz="1100" spc="15" dirty="0">
                <a:latin typeface="Times New Roman"/>
                <a:cs typeface="Times New Roman"/>
              </a:rPr>
              <a:t>Why? </a:t>
            </a:r>
            <a:r>
              <a:rPr sz="1100" spc="10" dirty="0">
                <a:latin typeface="Times New Roman"/>
                <a:cs typeface="Times New Roman"/>
              </a:rPr>
              <a:t>Because of  its </a:t>
            </a:r>
            <a:r>
              <a:rPr sz="1100" spc="5" dirty="0">
                <a:latin typeface="Times New Roman"/>
                <a:cs typeface="Times New Roman"/>
              </a:rPr>
              <a:t>features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going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discuss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today’s lecture.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why </a:t>
            </a:r>
            <a:r>
              <a:rPr sz="1100" spc="10" dirty="0">
                <a:latin typeface="Times New Roman"/>
                <a:cs typeface="Times New Roman"/>
              </a:rPr>
              <a:t>rather than studying 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models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studying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 model. Once </a:t>
            </a:r>
            <a:r>
              <a:rPr sz="1100" spc="15" dirty="0">
                <a:latin typeface="Times New Roman"/>
                <a:cs typeface="Times New Roman"/>
              </a:rPr>
              <a:t>we  study </a:t>
            </a:r>
            <a:r>
              <a:rPr sz="1100" spc="10" dirty="0">
                <a:latin typeface="Times New Roman"/>
                <a:cs typeface="Times New Roman"/>
              </a:rPr>
              <a:t>this, the development of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 design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transformation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conceptual  database design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relational one and the process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very simple and straightforward. 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from today’s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10" dirty="0">
                <a:latin typeface="Times New Roman"/>
                <a:cs typeface="Times New Roman"/>
              </a:rPr>
              <a:t>our discussion </a:t>
            </a:r>
            <a:r>
              <a:rPr sz="1100" spc="5" dirty="0">
                <a:latin typeface="Times New Roman"/>
                <a:cs typeface="Times New Roman"/>
              </a:rPr>
              <a:t>starts </a:t>
            </a:r>
            <a:r>
              <a:rPr sz="1100" spc="15" dirty="0">
                <a:latin typeface="Times New Roman"/>
                <a:cs typeface="Times New Roman"/>
              </a:rPr>
              <a:t>on the </a:t>
            </a:r>
            <a:r>
              <a:rPr sz="1100" spc="10" dirty="0">
                <a:latin typeface="Times New Roman"/>
                <a:cs typeface="Times New Roman"/>
              </a:rPr>
              <a:t>relational </a:t>
            </a:r>
            <a:r>
              <a:rPr sz="1100" spc="15" dirty="0">
                <a:latin typeface="Times New Roman"/>
                <a:cs typeface="Times New Roman"/>
              </a:rPr>
              <a:t>data model. </a:t>
            </a:r>
            <a:r>
              <a:rPr sz="1100" spc="10" dirty="0">
                <a:latin typeface="Times New Roman"/>
                <a:cs typeface="Times New Roman"/>
              </a:rPr>
              <a:t>Just for the  sake of revision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repeat the definition of data model </a:t>
            </a:r>
            <a:r>
              <a:rPr sz="1100" spc="5" dirty="0">
                <a:latin typeface="Times New Roman"/>
                <a:cs typeface="Times New Roman"/>
              </a:rPr>
              <a:t>“a set </a:t>
            </a:r>
            <a:r>
              <a:rPr sz="1100" spc="10" dirty="0">
                <a:latin typeface="Times New Roman"/>
                <a:cs typeface="Times New Roman"/>
              </a:rPr>
              <a:t>of constructs/tools </a:t>
            </a:r>
            <a:r>
              <a:rPr sz="1100" spc="5" dirty="0">
                <a:latin typeface="Times New Roman"/>
                <a:cs typeface="Times New Roman"/>
              </a:rPr>
              <a:t>used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develop a database </a:t>
            </a:r>
            <a:r>
              <a:rPr sz="1100" spc="5" dirty="0">
                <a:latin typeface="Times New Roman"/>
                <a:cs typeface="Times New Roman"/>
              </a:rPr>
              <a:t>design; </a:t>
            </a:r>
            <a:r>
              <a:rPr sz="1100" spc="10" dirty="0">
                <a:latin typeface="Times New Roman"/>
                <a:cs typeface="Times New Roman"/>
              </a:rPr>
              <a:t>generally consists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three components which are  constructs, manipulation language and integrity constraints”.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10" dirty="0">
                <a:latin typeface="Times New Roman"/>
                <a:cs typeface="Times New Roman"/>
              </a:rPr>
              <a:t>discussed </a:t>
            </a:r>
            <a:r>
              <a:rPr sz="1100" spc="5" dirty="0">
                <a:latin typeface="Times New Roman"/>
                <a:cs typeface="Times New Roman"/>
              </a:rPr>
              <a:t>it  earlier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later </a:t>
            </a:r>
            <a:r>
              <a:rPr sz="1100" spc="10" dirty="0">
                <a:latin typeface="Times New Roman"/>
                <a:cs typeface="Times New Roman"/>
              </a:rPr>
              <a:t>part of the definition (three components) </a:t>
            </a:r>
            <a:r>
              <a:rPr sz="1100" spc="5" dirty="0">
                <a:latin typeface="Times New Roman"/>
                <a:cs typeface="Times New Roman"/>
              </a:rPr>
              <a:t>fits </a:t>
            </a:r>
            <a:r>
              <a:rPr sz="1100" spc="10" dirty="0">
                <a:latin typeface="Times New Roman"/>
                <a:cs typeface="Times New Roman"/>
              </a:rPr>
              <a:t>precisely with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 model </a:t>
            </a:r>
            <a:r>
              <a:rPr sz="1100" spc="15" dirty="0">
                <a:latin typeface="Times New Roman"/>
                <a:cs typeface="Times New Roman"/>
              </a:rPr>
              <a:t>(RDM), </a:t>
            </a:r>
            <a:r>
              <a:rPr sz="1100" spc="5" dirty="0">
                <a:latin typeface="Times New Roman"/>
                <a:cs typeface="Times New Roman"/>
              </a:rPr>
              <a:t>that is, </a:t>
            </a:r>
            <a:r>
              <a:rPr sz="1100" spc="10" dirty="0">
                <a:latin typeface="Times New Roman"/>
                <a:cs typeface="Times New Roman"/>
              </a:rPr>
              <a:t>it has these components defined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clearly.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358" y="7352572"/>
            <a:ext cx="5005070" cy="140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0" dirty="0">
                <a:latin typeface="Times New Roman"/>
                <a:cs typeface="Times New Roman"/>
              </a:rPr>
              <a:t>Relational </a:t>
            </a:r>
            <a:r>
              <a:rPr sz="1300" spc="60" dirty="0">
                <a:latin typeface="Times New Roman"/>
                <a:cs typeface="Times New Roman"/>
              </a:rPr>
              <a:t>Data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Model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popular </a:t>
            </a:r>
            <a:r>
              <a:rPr sz="1100" spc="15" dirty="0">
                <a:latin typeface="Times New Roman"/>
                <a:cs typeface="Times New Roman"/>
              </a:rPr>
              <a:t>due to </a:t>
            </a:r>
            <a:r>
              <a:rPr sz="1100" spc="10" dirty="0">
                <a:latin typeface="Times New Roman"/>
                <a:cs typeface="Times New Roman"/>
              </a:rPr>
              <a:t>its </a:t>
            </a:r>
            <a:r>
              <a:rPr sz="1100" spc="15" dirty="0">
                <a:latin typeface="Times New Roman"/>
                <a:cs typeface="Times New Roman"/>
              </a:rPr>
              <a:t>two major </a:t>
            </a:r>
            <a:r>
              <a:rPr sz="1100" spc="10" dirty="0">
                <a:latin typeface="Times New Roman"/>
                <a:cs typeface="Times New Roman"/>
              </a:rPr>
              <a:t>strengths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they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marL="335280" indent="-214629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335280" algn="l"/>
                <a:tab pos="335915" algn="l"/>
              </a:tabLst>
            </a:pPr>
            <a:r>
              <a:rPr sz="1100" spc="10" dirty="0">
                <a:latin typeface="Times New Roman"/>
                <a:cs typeface="Times New Roman"/>
              </a:rPr>
              <a:t>Simplicity</a:t>
            </a:r>
            <a:endParaRPr sz="1100">
              <a:latin typeface="Times New Roman"/>
              <a:cs typeface="Times New Roman"/>
            </a:endParaRPr>
          </a:p>
          <a:p>
            <a:pPr marL="335280" indent="-214629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335280" algn="l"/>
                <a:tab pos="335915" algn="l"/>
              </a:tabLst>
            </a:pPr>
            <a:r>
              <a:rPr sz="1100" spc="10" dirty="0">
                <a:latin typeface="Times New Roman"/>
                <a:cs typeface="Times New Roman"/>
              </a:rPr>
              <a:t>Strong Mathematical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Foundation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960"/>
              </a:lnSpc>
              <a:spcBef>
                <a:spcPts val="15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simple, </a:t>
            </a:r>
            <a:r>
              <a:rPr sz="1100" spc="5" dirty="0">
                <a:latin typeface="Times New Roman"/>
                <a:cs typeface="Times New Roman"/>
              </a:rPr>
              <a:t>why,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just one structure and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relation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a table.  Even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this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single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structure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very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easy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understand,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even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moderate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72" y="808921"/>
            <a:ext cx="5005705" cy="719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300"/>
              </a:lnSpc>
            </a:pPr>
            <a:r>
              <a:rPr sz="1100" spc="5" dirty="0">
                <a:latin typeface="Times New Roman"/>
                <a:cs typeface="Times New Roman"/>
              </a:rPr>
              <a:t>genius </a:t>
            </a:r>
            <a:r>
              <a:rPr sz="1100" spc="10" dirty="0">
                <a:latin typeface="Times New Roman"/>
                <a:cs typeface="Times New Roman"/>
              </a:rPr>
              <a:t>can understand </a:t>
            </a:r>
            <a:r>
              <a:rPr sz="1100" spc="5" dirty="0">
                <a:latin typeface="Times New Roman"/>
                <a:cs typeface="Times New Roman"/>
              </a:rPr>
              <a:t>it easily. </a:t>
            </a:r>
            <a:r>
              <a:rPr sz="1100" spc="10" dirty="0">
                <a:latin typeface="Times New Roman"/>
                <a:cs typeface="Times New Roman"/>
              </a:rPr>
              <a:t>Secondly,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has a strong mathematical foundation that  </a:t>
            </a:r>
            <a:r>
              <a:rPr sz="1100" spc="5" dirty="0">
                <a:latin typeface="Times New Roman"/>
                <a:cs typeface="Times New Roman"/>
              </a:rPr>
              <a:t>gives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advantages,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like:</a:t>
            </a:r>
            <a:endParaRPr sz="1100">
              <a:latin typeface="Times New Roman"/>
              <a:cs typeface="Times New Roman"/>
            </a:endParaRPr>
          </a:p>
          <a:p>
            <a:pPr marL="335280" marR="6985" indent="-214629" algn="just">
              <a:lnSpc>
                <a:spcPct val="147300"/>
              </a:lnSpc>
              <a:spcBef>
                <a:spcPts val="10"/>
              </a:spcBef>
              <a:buFont typeface="Courier New"/>
              <a:buChar char="o"/>
              <a:tabLst>
                <a:tab pos="335915" algn="l"/>
              </a:tabLst>
            </a:pPr>
            <a:r>
              <a:rPr sz="1100" spc="10" dirty="0">
                <a:latin typeface="Times New Roman"/>
                <a:cs typeface="Times New Roman"/>
              </a:rPr>
              <a:t>Anything included/defined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10" dirty="0">
                <a:latin typeface="Times New Roman"/>
                <a:cs typeface="Times New Roman"/>
              </a:rPr>
              <a:t>has </a:t>
            </a:r>
            <a:r>
              <a:rPr sz="1100" spc="5" dirty="0">
                <a:latin typeface="Times New Roman"/>
                <a:cs typeface="Times New Roman"/>
              </a:rPr>
              <a:t>got </a:t>
            </a:r>
            <a:r>
              <a:rPr sz="1100" spc="10" dirty="0">
                <a:latin typeface="Times New Roman"/>
                <a:cs typeface="Times New Roman"/>
              </a:rPr>
              <a:t>a precise </a:t>
            </a:r>
            <a:r>
              <a:rPr sz="1100" spc="15" dirty="0">
                <a:latin typeface="Times New Roman"/>
                <a:cs typeface="Times New Roman"/>
              </a:rPr>
              <a:t>meaning </a:t>
            </a:r>
            <a:r>
              <a:rPr sz="1100" spc="10" dirty="0">
                <a:latin typeface="Times New Roman"/>
                <a:cs typeface="Times New Roman"/>
              </a:rPr>
              <a:t>since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based 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mathematics,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no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confusion.</a:t>
            </a:r>
            <a:endParaRPr sz="1100">
              <a:latin typeface="Times New Roman"/>
              <a:cs typeface="Times New Roman"/>
            </a:endParaRPr>
          </a:p>
          <a:p>
            <a:pPr marL="335280" marR="6985" indent="-214629" algn="just">
              <a:lnSpc>
                <a:spcPct val="147300"/>
              </a:lnSpc>
              <a:spcBef>
                <a:spcPts val="10"/>
              </a:spcBef>
              <a:buFont typeface="Courier New"/>
              <a:buChar char="o"/>
              <a:tabLst>
                <a:tab pos="335915" algn="l"/>
              </a:tabLst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we want </a:t>
            </a:r>
            <a:r>
              <a:rPr sz="1100" spc="5" dirty="0">
                <a:latin typeface="Times New Roman"/>
                <a:cs typeface="Times New Roman"/>
              </a:rPr>
              <a:t>to test </a:t>
            </a:r>
            <a:r>
              <a:rPr sz="1100" spc="15" dirty="0">
                <a:latin typeface="Times New Roman"/>
                <a:cs typeface="Times New Roman"/>
              </a:rPr>
              <a:t>something </a:t>
            </a:r>
            <a:r>
              <a:rPr sz="1100" spc="10" dirty="0">
                <a:latin typeface="Times New Roman"/>
                <a:cs typeface="Times New Roman"/>
              </a:rPr>
              <a:t>regarding </a:t>
            </a:r>
            <a:r>
              <a:rPr sz="1100" spc="20" dirty="0">
                <a:latin typeface="Times New Roman"/>
                <a:cs typeface="Times New Roman"/>
              </a:rPr>
              <a:t>RDM we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test it </a:t>
            </a:r>
            <a:r>
              <a:rPr sz="1100" spc="10" dirty="0">
                <a:latin typeface="Times New Roman"/>
                <a:cs typeface="Times New Roman"/>
              </a:rPr>
              <a:t>mathematically, </a:t>
            </a:r>
            <a:r>
              <a:rPr sz="1100" spc="5" dirty="0">
                <a:latin typeface="Times New Roman"/>
                <a:cs typeface="Times New Roman"/>
              </a:rPr>
              <a:t>if it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works mathematically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will work with </a:t>
            </a:r>
            <a:r>
              <a:rPr sz="1100" spc="15" dirty="0">
                <a:latin typeface="Times New Roman"/>
                <a:cs typeface="Times New Roman"/>
              </a:rPr>
              <a:t>RDM </a:t>
            </a:r>
            <a:r>
              <a:rPr sz="1100" spc="5" dirty="0">
                <a:latin typeface="Times New Roman"/>
                <a:cs typeface="Times New Roman"/>
              </a:rPr>
              <a:t>(apart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15" dirty="0">
                <a:latin typeface="Times New Roman"/>
                <a:cs typeface="Times New Roman"/>
              </a:rPr>
              <a:t>some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exceptions).</a:t>
            </a:r>
            <a:endParaRPr sz="1100">
              <a:latin typeface="Times New Roman"/>
              <a:cs typeface="Times New Roman"/>
            </a:endParaRPr>
          </a:p>
          <a:p>
            <a:pPr marL="335280" marR="7620" indent="-214629" algn="just">
              <a:lnSpc>
                <a:spcPct val="147300"/>
              </a:lnSpc>
              <a:spcBef>
                <a:spcPts val="10"/>
              </a:spcBef>
              <a:buFont typeface="Courier New"/>
              <a:buChar char="o"/>
              <a:tabLst>
                <a:tab pos="335915" algn="l"/>
              </a:tabLst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mathematics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provided the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10" dirty="0">
                <a:latin typeface="Times New Roman"/>
                <a:cs typeface="Times New Roman"/>
              </a:rPr>
              <a:t>the structure (relation) but </a:t>
            </a:r>
            <a:r>
              <a:rPr sz="1100" spc="5" dirty="0">
                <a:latin typeface="Times New Roman"/>
                <a:cs typeface="Times New Roman"/>
              </a:rPr>
              <a:t>also  </a:t>
            </a:r>
            <a:r>
              <a:rPr sz="1100" spc="10" dirty="0">
                <a:latin typeface="Times New Roman"/>
                <a:cs typeface="Times New Roman"/>
              </a:rPr>
              <a:t>well defined manipulation languages </a:t>
            </a:r>
            <a:r>
              <a:rPr sz="1100" spc="5" dirty="0">
                <a:latin typeface="Times New Roman"/>
                <a:cs typeface="Times New Roman"/>
              </a:rPr>
              <a:t>(relational </a:t>
            </a:r>
            <a:r>
              <a:rPr sz="1100" spc="10" dirty="0">
                <a:latin typeface="Times New Roman"/>
                <a:cs typeface="Times New Roman"/>
              </a:rPr>
              <a:t>algebra and </a:t>
            </a:r>
            <a:r>
              <a:rPr sz="1100" spc="5" dirty="0">
                <a:latin typeface="Times New Roman"/>
                <a:cs typeface="Times New Roman"/>
              </a:rPr>
              <a:t>relational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calculus).</a:t>
            </a:r>
            <a:endParaRPr sz="1100">
              <a:latin typeface="Times New Roman"/>
              <a:cs typeface="Times New Roman"/>
            </a:endParaRPr>
          </a:p>
          <a:p>
            <a:pPr marL="335280" marR="5715" indent="-214629" algn="just">
              <a:lnSpc>
                <a:spcPct val="147600"/>
              </a:lnSpc>
              <a:spcBef>
                <a:spcPts val="5"/>
              </a:spcBef>
              <a:buFont typeface="Courier New"/>
              <a:buChar char="o"/>
              <a:tabLst>
                <a:tab pos="335915" algn="l"/>
              </a:tabLst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provided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10" dirty="0">
                <a:latin typeface="Times New Roman"/>
                <a:cs typeface="Times New Roman"/>
              </a:rPr>
              <a:t>certain boundaries,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modification or addition </a:t>
            </a:r>
            <a:r>
              <a:rPr sz="1100" spc="15" dirty="0">
                <a:latin typeface="Times New Roman"/>
                <a:cs typeface="Times New Roman"/>
              </a:rPr>
              <a:t>we want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5" dirty="0">
                <a:latin typeface="Times New Roman"/>
                <a:cs typeface="Times New Roman"/>
              </a:rPr>
              <a:t>make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RDM, </a:t>
            </a:r>
            <a:r>
              <a:rPr sz="1100" spc="15" dirty="0">
                <a:latin typeface="Times New Roman"/>
                <a:cs typeface="Times New Roman"/>
              </a:rPr>
              <a:t>we have to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it complies with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mathematics or  not.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cannot </a:t>
            </a:r>
            <a:r>
              <a:rPr sz="1100" spc="5" dirty="0">
                <a:latin typeface="Times New Roman"/>
                <a:cs typeface="Times New Roman"/>
              </a:rPr>
              <a:t>afford to cross </a:t>
            </a:r>
            <a:r>
              <a:rPr sz="1100" spc="10" dirty="0">
                <a:latin typeface="Times New Roman"/>
                <a:cs typeface="Times New Roman"/>
              </a:rPr>
              <a:t>these boundaries since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losing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huge  advantages provided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mathematical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backup.</a:t>
            </a:r>
            <a:endParaRPr sz="1100">
              <a:latin typeface="Times New Roman"/>
              <a:cs typeface="Times New Roman"/>
            </a:endParaRPr>
          </a:p>
          <a:p>
            <a:pPr marL="12700" marR="330200" algn="just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“An </a:t>
            </a:r>
            <a:r>
              <a:rPr sz="1100" spc="5" dirty="0">
                <a:latin typeface="Times New Roman"/>
                <a:cs typeface="Times New Roman"/>
              </a:rPr>
              <a:t>IBM </a:t>
            </a:r>
            <a:r>
              <a:rPr sz="1100" spc="10" dirty="0">
                <a:latin typeface="Times New Roman"/>
                <a:cs typeface="Times New Roman"/>
              </a:rPr>
              <a:t>scientist E.F. </a:t>
            </a:r>
            <a:r>
              <a:rPr sz="1100" spc="15" dirty="0">
                <a:latin typeface="Times New Roman"/>
                <a:cs typeface="Times New Roman"/>
              </a:rPr>
              <a:t>Codd </a:t>
            </a:r>
            <a:r>
              <a:rPr sz="1100" spc="10" dirty="0">
                <a:latin typeface="Times New Roman"/>
                <a:cs typeface="Times New Roman"/>
              </a:rPr>
              <a:t>proposed the relational data </a:t>
            </a:r>
            <a:r>
              <a:rPr sz="1100" spc="15" dirty="0">
                <a:latin typeface="Times New Roman"/>
                <a:cs typeface="Times New Roman"/>
              </a:rPr>
              <a:t>model in </a:t>
            </a:r>
            <a:r>
              <a:rPr sz="1100" spc="10" dirty="0">
                <a:latin typeface="Times New Roman"/>
                <a:cs typeface="Times New Roman"/>
              </a:rPr>
              <a:t>1970. </a:t>
            </a:r>
            <a:r>
              <a:rPr sz="1100" spc="1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that  time  most database systems  were based 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one  of  two  older data  models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(the</a:t>
            </a:r>
            <a:endParaRPr sz="1100">
              <a:latin typeface="Times New Roman"/>
              <a:cs typeface="Times New Roman"/>
            </a:endParaRPr>
          </a:p>
          <a:p>
            <a:pPr marL="12700" marR="327660" algn="just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hierarchical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network model);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relational model revolutionized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field </a:t>
            </a:r>
            <a:r>
              <a:rPr sz="1100" spc="10" dirty="0">
                <a:latin typeface="Times New Roman"/>
                <a:cs typeface="Times New Roman"/>
              </a:rPr>
              <a:t>and largely replaced these earlier models. Prototype relational  database management systems were developed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pioneering research projects </a:t>
            </a:r>
            <a:r>
              <a:rPr sz="1100" spc="5" dirty="0">
                <a:latin typeface="Times New Roman"/>
                <a:cs typeface="Times New Roman"/>
              </a:rPr>
              <a:t>at  </a:t>
            </a:r>
            <a:r>
              <a:rPr sz="1100" spc="15" dirty="0">
                <a:latin typeface="Times New Roman"/>
                <a:cs typeface="Times New Roman"/>
              </a:rPr>
              <a:t>IBM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UC-Berkeley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mid-70s, and </a:t>
            </a:r>
            <a:r>
              <a:rPr sz="1100" spc="5" dirty="0">
                <a:latin typeface="Times New Roman"/>
                <a:cs typeface="Times New Roman"/>
              </a:rPr>
              <a:t>several </a:t>
            </a:r>
            <a:r>
              <a:rPr sz="1100" spc="10" dirty="0">
                <a:latin typeface="Times New Roman"/>
                <a:cs typeface="Times New Roman"/>
              </a:rPr>
              <a:t>vendors were offering 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database products shortly thereafter. </a:t>
            </a:r>
            <a:r>
              <a:rPr sz="1100" spc="5" dirty="0">
                <a:latin typeface="Times New Roman"/>
                <a:cs typeface="Times New Roman"/>
              </a:rPr>
              <a:t>Today,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20" dirty="0">
                <a:latin typeface="Times New Roman"/>
                <a:cs typeface="Times New Roman"/>
              </a:rPr>
              <a:t>by  </a:t>
            </a:r>
            <a:r>
              <a:rPr sz="1100" spc="5" dirty="0">
                <a:latin typeface="Times New Roman"/>
                <a:cs typeface="Times New Roman"/>
              </a:rPr>
              <a:t>far </a:t>
            </a:r>
            <a:r>
              <a:rPr sz="1100" spc="10" dirty="0">
                <a:latin typeface="Times New Roman"/>
                <a:cs typeface="Times New Roman"/>
              </a:rPr>
              <a:t>the dominant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model and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foundation for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leading </a:t>
            </a:r>
            <a:r>
              <a:rPr sz="1100" spc="20" dirty="0">
                <a:latin typeface="Times New Roman"/>
                <a:cs typeface="Times New Roman"/>
              </a:rPr>
              <a:t>DBMS  </a:t>
            </a:r>
            <a:r>
              <a:rPr sz="1100" spc="10" dirty="0">
                <a:latin typeface="Times New Roman"/>
                <a:cs typeface="Times New Roman"/>
              </a:rPr>
              <a:t>products, including IBM's </a:t>
            </a:r>
            <a:r>
              <a:rPr sz="1100" spc="15" dirty="0">
                <a:latin typeface="Times New Roman"/>
                <a:cs typeface="Times New Roman"/>
              </a:rPr>
              <a:t>DB2 </a:t>
            </a:r>
            <a:r>
              <a:rPr sz="1100" spc="10" dirty="0">
                <a:latin typeface="Times New Roman"/>
                <a:cs typeface="Times New Roman"/>
              </a:rPr>
              <a:t>family, Informix, </a:t>
            </a:r>
            <a:r>
              <a:rPr sz="1100" spc="5" dirty="0">
                <a:latin typeface="Times New Roman"/>
                <a:cs typeface="Times New Roman"/>
              </a:rPr>
              <a:t>Oracle, </a:t>
            </a:r>
            <a:r>
              <a:rPr sz="1100" spc="10" dirty="0">
                <a:latin typeface="Times New Roman"/>
                <a:cs typeface="Times New Roman"/>
              </a:rPr>
              <a:t>Sybase, Microsoft's  Access and SQLServer, FoxBase, and Paradox. Relational database </a:t>
            </a:r>
            <a:r>
              <a:rPr sz="1100" spc="15" dirty="0">
                <a:latin typeface="Times New Roman"/>
                <a:cs typeface="Times New Roman"/>
              </a:rPr>
              <a:t>systems </a:t>
            </a:r>
            <a:r>
              <a:rPr sz="1100" spc="5" dirty="0">
                <a:latin typeface="Times New Roman"/>
                <a:cs typeface="Times New Roman"/>
              </a:rPr>
              <a:t>are  </a:t>
            </a:r>
            <a:r>
              <a:rPr sz="1100" spc="10" dirty="0">
                <a:latin typeface="Times New Roman"/>
                <a:cs typeface="Times New Roman"/>
              </a:rPr>
              <a:t>ubiquitous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10" dirty="0">
                <a:latin typeface="Times New Roman"/>
                <a:cs typeface="Times New Roman"/>
              </a:rPr>
              <a:t>marketplace and represent a multibillion </a:t>
            </a:r>
            <a:r>
              <a:rPr sz="1100" spc="5" dirty="0">
                <a:latin typeface="Times New Roman"/>
                <a:cs typeface="Times New Roman"/>
              </a:rPr>
              <a:t>dollar </a:t>
            </a:r>
            <a:r>
              <a:rPr sz="1100" spc="10" dirty="0">
                <a:latin typeface="Times New Roman"/>
                <a:cs typeface="Times New Roman"/>
              </a:rPr>
              <a:t>industry”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[1]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700"/>
              </a:lnSpc>
              <a:spcBef>
                <a:spcPts val="68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mainly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for designing/defining </a:t>
            </a:r>
            <a:r>
              <a:rPr sz="1100" spc="5" dirty="0">
                <a:latin typeface="Times New Roman"/>
                <a:cs typeface="Times New Roman"/>
              </a:rPr>
              <a:t>external </a:t>
            </a:r>
            <a:r>
              <a:rPr sz="1100" spc="10" dirty="0">
                <a:latin typeface="Times New Roman"/>
                <a:cs typeface="Times New Roman"/>
              </a:rPr>
              <a:t>and conceptual schemas;  however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extent </a:t>
            </a:r>
            <a:r>
              <a:rPr sz="1100" spc="5" dirty="0">
                <a:latin typeface="Times New Roman"/>
                <a:cs typeface="Times New Roman"/>
              </a:rPr>
              <a:t>physical </a:t>
            </a:r>
            <a:r>
              <a:rPr sz="1100" spc="15" dirty="0">
                <a:latin typeface="Times New Roman"/>
                <a:cs typeface="Times New Roman"/>
              </a:rPr>
              <a:t>schema </a:t>
            </a:r>
            <a:r>
              <a:rPr sz="1100" spc="5" dirty="0">
                <a:latin typeface="Times New Roman"/>
                <a:cs typeface="Times New Roman"/>
              </a:rPr>
              <a:t>is also specified in </a:t>
            </a:r>
            <a:r>
              <a:rPr sz="1100" dirty="0">
                <a:latin typeface="Times New Roman"/>
                <a:cs typeface="Times New Roman"/>
              </a:rPr>
              <a:t>it. </a:t>
            </a:r>
            <a:r>
              <a:rPr sz="1100" spc="10" dirty="0">
                <a:latin typeface="Times New Roman"/>
                <a:cs typeface="Times New Roman"/>
              </a:rPr>
              <a:t>Separation of  conceptual and physical levels </a:t>
            </a:r>
            <a:r>
              <a:rPr sz="1100" spc="15" dirty="0">
                <a:latin typeface="Times New Roman"/>
                <a:cs typeface="Times New Roman"/>
              </a:rPr>
              <a:t>makes </a:t>
            </a:r>
            <a:r>
              <a:rPr sz="1100" spc="10" dirty="0">
                <a:latin typeface="Times New Roman"/>
                <a:cs typeface="Times New Roman"/>
              </a:rPr>
              <a:t>data and schema manipulation </a:t>
            </a:r>
            <a:r>
              <a:rPr sz="1100" spc="15" dirty="0">
                <a:latin typeface="Times New Roman"/>
                <a:cs typeface="Times New Roman"/>
              </a:rPr>
              <a:t>much </a:t>
            </a:r>
            <a:r>
              <a:rPr sz="1100" spc="10" dirty="0">
                <a:latin typeface="Times New Roman"/>
                <a:cs typeface="Times New Roman"/>
              </a:rPr>
              <a:t>easier,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contrary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previous data models. So the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 model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truly supports  “Three </a:t>
            </a:r>
            <a:r>
              <a:rPr sz="1100" spc="5" dirty="0">
                <a:latin typeface="Times New Roman"/>
                <a:cs typeface="Times New Roman"/>
              </a:rPr>
              <a:t>Level </a:t>
            </a:r>
            <a:r>
              <a:rPr sz="1100" spc="15" dirty="0">
                <a:latin typeface="Times New Roman"/>
                <a:cs typeface="Times New Roman"/>
              </a:rPr>
              <a:t>Schema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Architecture”.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22" y="8457514"/>
            <a:ext cx="500570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60" dirty="0">
                <a:latin typeface="Times New Roman"/>
                <a:cs typeface="Times New Roman"/>
              </a:rPr>
              <a:t>Introduction </a:t>
            </a:r>
            <a:r>
              <a:rPr sz="1300" spc="45" dirty="0">
                <a:latin typeface="Times New Roman"/>
                <a:cs typeface="Times New Roman"/>
              </a:rPr>
              <a:t>to </a:t>
            </a:r>
            <a:r>
              <a:rPr sz="1300" spc="50" dirty="0">
                <a:latin typeface="Times New Roman"/>
                <a:cs typeface="Times New Roman"/>
              </a:rPr>
              <a:t>the </a:t>
            </a:r>
            <a:r>
              <a:rPr sz="1300" spc="40" dirty="0">
                <a:latin typeface="Times New Roman"/>
                <a:cs typeface="Times New Roman"/>
              </a:rPr>
              <a:t>Relational </a:t>
            </a:r>
            <a:r>
              <a:rPr sz="1300" spc="60" dirty="0">
                <a:latin typeface="Times New Roman"/>
                <a:cs typeface="Times New Roman"/>
              </a:rPr>
              <a:t>Data</a:t>
            </a:r>
            <a:r>
              <a:rPr sz="1300" spc="-17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model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single structure and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relation. </a:t>
            </a:r>
            <a:r>
              <a:rPr sz="1100" spc="10" dirty="0">
                <a:latin typeface="Times New Roman"/>
                <a:cs typeface="Times New Roman"/>
              </a:rPr>
              <a:t>Speaking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terms of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E-R data model, both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entity types and relationships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represented </a:t>
            </a:r>
            <a:r>
              <a:rPr sz="1100" spc="15" dirty="0">
                <a:latin typeface="Times New Roman"/>
                <a:cs typeface="Times New Roman"/>
              </a:rPr>
              <a:t>using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251"/>
            <a:ext cx="5004435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700"/>
              </a:lnSpc>
            </a:pPr>
            <a:r>
              <a:rPr sz="1100" spc="15" dirty="0">
                <a:latin typeface="Times New Roman"/>
                <a:cs typeface="Times New Roman"/>
              </a:rPr>
              <a:t>in RDM. </a:t>
            </a:r>
            <a:r>
              <a:rPr sz="1100" spc="10" dirty="0">
                <a:latin typeface="Times New Roman"/>
                <a:cs typeface="Times New Roman"/>
              </a:rPr>
              <a:t>The relation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5" dirty="0">
                <a:latin typeface="Times New Roman"/>
                <a:cs typeface="Times New Roman"/>
              </a:rPr>
              <a:t>is similar to the </a:t>
            </a:r>
            <a:r>
              <a:rPr sz="1100" spc="10" dirty="0">
                <a:latin typeface="Times New Roman"/>
                <a:cs typeface="Times New Roman"/>
              </a:rPr>
              <a:t>mathematical relation however  database relation </a:t>
            </a:r>
            <a:r>
              <a:rPr sz="1100" spc="5" dirty="0">
                <a:latin typeface="Times New Roman"/>
                <a:cs typeface="Times New Roman"/>
              </a:rPr>
              <a:t>is also </a:t>
            </a:r>
            <a:r>
              <a:rPr sz="1100" spc="10" dirty="0">
                <a:latin typeface="Times New Roman"/>
                <a:cs typeface="Times New Roman"/>
              </a:rPr>
              <a:t>represented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two dimensional structure called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20" dirty="0">
                <a:latin typeface="Times New Roman"/>
                <a:cs typeface="Times New Roman"/>
              </a:rPr>
              <a:t>A  </a:t>
            </a:r>
            <a:r>
              <a:rPr sz="1100" spc="10" dirty="0">
                <a:latin typeface="Times New Roman"/>
                <a:cs typeface="Times New Roman"/>
              </a:rPr>
              <a:t>table consists of rows and </a:t>
            </a:r>
            <a:r>
              <a:rPr sz="1100" spc="15" dirty="0">
                <a:latin typeface="Times New Roman"/>
                <a:cs typeface="Times New Roman"/>
              </a:rPr>
              <a:t>columns. Rows </a:t>
            </a:r>
            <a:r>
              <a:rPr sz="1100" spc="10" dirty="0">
                <a:latin typeface="Times New Roman"/>
                <a:cs typeface="Times New Roman"/>
              </a:rPr>
              <a:t>of a table are </a:t>
            </a:r>
            <a:r>
              <a:rPr sz="1100" spc="5" dirty="0">
                <a:latin typeface="Times New Roman"/>
                <a:cs typeface="Times New Roman"/>
              </a:rPr>
              <a:t>also called </a:t>
            </a:r>
            <a:r>
              <a:rPr sz="1100" spc="10" dirty="0">
                <a:latin typeface="Times New Roman"/>
                <a:cs typeface="Times New Roman"/>
              </a:rPr>
              <a:t>tuples.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row </a:t>
            </a:r>
            <a:r>
              <a:rPr sz="1100" spc="10" dirty="0">
                <a:latin typeface="Times New Roman"/>
                <a:cs typeface="Times New Roman"/>
              </a:rPr>
              <a:t>or  tuple of a table represents a record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entity </a:t>
            </a:r>
            <a:r>
              <a:rPr sz="1100" spc="5" dirty="0">
                <a:latin typeface="Times New Roman"/>
                <a:cs typeface="Times New Roman"/>
              </a:rPr>
              <a:t>instance, </a:t>
            </a:r>
            <a:r>
              <a:rPr sz="1100" spc="15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as the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table represent the properties 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27338" y="2198513"/>
          <a:ext cx="3103880" cy="196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20" dirty="0">
                          <a:latin typeface="Arial"/>
                          <a:cs typeface="Arial"/>
                        </a:rPr>
                        <a:t>stID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55" dirty="0">
                          <a:latin typeface="Arial"/>
                          <a:cs typeface="Arial"/>
                        </a:rPr>
                        <a:t>stName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50" dirty="0">
                          <a:latin typeface="Arial"/>
                          <a:cs typeface="Arial"/>
                        </a:rPr>
                        <a:t>clName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doB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70" dirty="0">
                          <a:latin typeface="Arial"/>
                          <a:cs typeface="Arial"/>
                        </a:rPr>
                        <a:t>sex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8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M.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00" dirty="0">
                          <a:latin typeface="Arial"/>
                          <a:cs typeface="Arial"/>
                        </a:rPr>
                        <a:t>Suhail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spc="160" dirty="0">
                          <a:latin typeface="Arial"/>
                          <a:cs typeface="Arial"/>
                        </a:rPr>
                        <a:t>MCS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spc="110" dirty="0">
                          <a:latin typeface="Arial"/>
                          <a:cs typeface="Arial"/>
                        </a:rPr>
                        <a:t>12/6/84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8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M.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10" dirty="0">
                          <a:latin typeface="Arial"/>
                          <a:cs typeface="Arial"/>
                        </a:rPr>
                        <a:t>Shahid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50" dirty="0">
                          <a:latin typeface="Arial"/>
                          <a:cs typeface="Arial"/>
                        </a:rPr>
                        <a:t>BCS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00" dirty="0">
                          <a:latin typeface="Arial"/>
                          <a:cs typeface="Arial"/>
                        </a:rPr>
                        <a:t>3/9/86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5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95" dirty="0">
                          <a:latin typeface="Arial"/>
                          <a:cs typeface="Arial"/>
                        </a:rPr>
                        <a:t>Naila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14" dirty="0">
                          <a:latin typeface="Arial"/>
                          <a:cs typeface="Arial"/>
                        </a:rPr>
                        <a:t>S.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160" dirty="0">
                          <a:latin typeface="Arial"/>
                          <a:cs typeface="Arial"/>
                        </a:rPr>
                        <a:t>MCS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100" dirty="0">
                          <a:latin typeface="Arial"/>
                          <a:cs typeface="Arial"/>
                        </a:rPr>
                        <a:t>7/8/85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8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Rubab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14" dirty="0">
                          <a:latin typeface="Arial"/>
                          <a:cs typeface="Arial"/>
                        </a:rPr>
                        <a:t>A.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70" dirty="0">
                          <a:latin typeface="Arial"/>
                          <a:cs typeface="Arial"/>
                        </a:rPr>
                        <a:t>MBA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10" dirty="0">
                          <a:latin typeface="Arial"/>
                          <a:cs typeface="Arial"/>
                        </a:rPr>
                        <a:t>23/4/86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1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130" dirty="0">
                          <a:latin typeface="Arial"/>
                          <a:cs typeface="Arial"/>
                        </a:rPr>
                        <a:t>Ehsan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25" dirty="0">
                          <a:latin typeface="Arial"/>
                          <a:cs typeface="Arial"/>
                        </a:rPr>
                        <a:t>M.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165" dirty="0">
                          <a:latin typeface="Arial"/>
                          <a:cs typeface="Arial"/>
                        </a:rPr>
                        <a:t>BBA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110" dirty="0">
                          <a:latin typeface="Arial"/>
                          <a:cs typeface="Arial"/>
                        </a:rPr>
                        <a:t>22/7/88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84444" y="4385850"/>
            <a:ext cx="5113020" cy="439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Table 2: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database relation represented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form of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19380" marR="5080" algn="just">
              <a:lnSpc>
                <a:spcPct val="147600"/>
              </a:lnSpc>
              <a:spcBef>
                <a:spcPts val="68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above </a:t>
            </a:r>
            <a:r>
              <a:rPr sz="1100" spc="10" dirty="0">
                <a:latin typeface="Times New Roman"/>
                <a:cs typeface="Times New Roman"/>
              </a:rPr>
              <a:t>diagram, a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is shown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consists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five </a:t>
            </a:r>
            <a:r>
              <a:rPr sz="1100" spc="10" dirty="0">
                <a:latin typeface="Times New Roman"/>
                <a:cs typeface="Times New Roman"/>
              </a:rPr>
              <a:t>rows and </a:t>
            </a:r>
            <a:r>
              <a:rPr sz="1100" spc="5" dirty="0">
                <a:latin typeface="Times New Roman"/>
                <a:cs typeface="Times New Roman"/>
              </a:rPr>
              <a:t>five </a:t>
            </a:r>
            <a:r>
              <a:rPr sz="1100" spc="10" dirty="0">
                <a:latin typeface="Times New Roman"/>
                <a:cs typeface="Times New Roman"/>
              </a:rPr>
              <a:t>columns.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 top </a:t>
            </a:r>
            <a:r>
              <a:rPr sz="1100" spc="10" dirty="0">
                <a:latin typeface="Times New Roman"/>
                <a:cs typeface="Times New Roman"/>
              </a:rPr>
              <a:t>most rows contain the names of </a:t>
            </a:r>
            <a:r>
              <a:rPr sz="1100" spc="15" dirty="0">
                <a:latin typeface="Times New Roman"/>
                <a:cs typeface="Times New Roman"/>
              </a:rPr>
              <a:t>the columns </a:t>
            </a:r>
            <a:r>
              <a:rPr sz="1100" spc="10" dirty="0">
                <a:latin typeface="Times New Roman"/>
                <a:cs typeface="Times New Roman"/>
              </a:rPr>
              <a:t>or attributes whereas the rows  represent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records or entity instances. There are six basic properties of the database 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1100" spc="10" dirty="0">
                <a:latin typeface="Times New Roman"/>
                <a:cs typeface="Times New Roman"/>
              </a:rPr>
              <a:t>Each </a:t>
            </a:r>
            <a:r>
              <a:rPr sz="1100" spc="5" dirty="0">
                <a:latin typeface="Times New Roman"/>
                <a:cs typeface="Times New Roman"/>
              </a:rPr>
              <a:t>cell </a:t>
            </a:r>
            <a:r>
              <a:rPr sz="1100" spc="10" dirty="0">
                <a:latin typeface="Times New Roman"/>
                <a:cs typeface="Times New Roman"/>
              </a:rPr>
              <a:t>of a table contains atomic/single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</a:t>
            </a:r>
            <a:endParaRPr sz="1100">
              <a:latin typeface="Times New Roman"/>
              <a:cs typeface="Times New Roman"/>
            </a:endParaRPr>
          </a:p>
          <a:p>
            <a:pPr marL="227329" algn="just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cell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 intersection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 row  and  a </a:t>
            </a:r>
            <a:r>
              <a:rPr sz="1100" spc="15" dirty="0">
                <a:latin typeface="Times New Roman"/>
                <a:cs typeface="Times New Roman"/>
              </a:rPr>
              <a:t>column, </a:t>
            </a:r>
            <a:r>
              <a:rPr sz="1100" spc="10" dirty="0">
                <a:latin typeface="Times New Roman"/>
                <a:cs typeface="Times New Roman"/>
              </a:rPr>
              <a:t>so it </a:t>
            </a:r>
            <a:r>
              <a:rPr sz="1100" spc="5" dirty="0">
                <a:latin typeface="Times New Roman"/>
                <a:cs typeface="Times New Roman"/>
              </a:rPr>
              <a:t>represents  </a:t>
            </a:r>
            <a:r>
              <a:rPr sz="1100" spc="10" dirty="0">
                <a:latin typeface="Times New Roman"/>
                <a:cs typeface="Times New Roman"/>
              </a:rPr>
              <a:t>a  value  of  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</a:t>
            </a:r>
            <a:endParaRPr sz="1100">
              <a:latin typeface="Times New Roman"/>
              <a:cs typeface="Times New Roman"/>
            </a:endParaRPr>
          </a:p>
          <a:p>
            <a:pPr marL="227329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particular row. </a:t>
            </a:r>
            <a:r>
              <a:rPr sz="1100" spc="15" dirty="0">
                <a:latin typeface="Times New Roman"/>
                <a:cs typeface="Times New Roman"/>
              </a:rPr>
              <a:t>The property means </a:t>
            </a:r>
            <a:r>
              <a:rPr sz="1100" spc="10" dirty="0">
                <a:latin typeface="Times New Roman"/>
                <a:cs typeface="Times New Roman"/>
              </a:rPr>
              <a:t>that the value stored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single </a:t>
            </a:r>
            <a:r>
              <a:rPr sz="1100" spc="5" dirty="0">
                <a:latin typeface="Times New Roman"/>
                <a:cs typeface="Times New Roman"/>
              </a:rPr>
              <a:t>cell  is </a:t>
            </a:r>
            <a:r>
              <a:rPr sz="1100" spc="10" dirty="0">
                <a:latin typeface="Times New Roman"/>
                <a:cs typeface="Times New Roman"/>
              </a:rPr>
              <a:t>considered as a single value.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real life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situations when a  property/attribute of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entity contains multiple values, </a:t>
            </a:r>
            <a:r>
              <a:rPr sz="1100" spc="5" dirty="0">
                <a:latin typeface="Times New Roman"/>
                <a:cs typeface="Times New Roman"/>
              </a:rPr>
              <a:t>like, </a:t>
            </a:r>
            <a:r>
              <a:rPr sz="1100" spc="10" dirty="0">
                <a:latin typeface="Times New Roman"/>
                <a:cs typeface="Times New Roman"/>
              </a:rPr>
              <a:t>degrees that a person  has, hobbies of a student, the cars owned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person, the jobs of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employee. All  these attributes have multiple values; these values cannot be placed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 of a  single attribute or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cell </a:t>
            </a:r>
            <a:r>
              <a:rPr sz="1100" spc="10" dirty="0">
                <a:latin typeface="Times New Roman"/>
                <a:cs typeface="Times New Roman"/>
              </a:rPr>
              <a:t>of the table.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does not mean that </a:t>
            </a:r>
            <a:r>
              <a:rPr sz="1100" spc="15" dirty="0">
                <a:latin typeface="Times New Roman"/>
                <a:cs typeface="Times New Roman"/>
              </a:rPr>
              <a:t>the RDM </a:t>
            </a:r>
            <a:r>
              <a:rPr sz="1100" spc="10" dirty="0">
                <a:latin typeface="Times New Roman"/>
                <a:cs typeface="Times New Roman"/>
              </a:rPr>
              <a:t>cannot  handle such </a:t>
            </a:r>
            <a:r>
              <a:rPr sz="1100" spc="5" dirty="0">
                <a:latin typeface="Times New Roman"/>
                <a:cs typeface="Times New Roman"/>
              </a:rPr>
              <a:t>situations, </a:t>
            </a:r>
            <a:r>
              <a:rPr sz="1100" spc="10" dirty="0">
                <a:latin typeface="Times New Roman"/>
                <a:cs typeface="Times New Roman"/>
              </a:rPr>
              <a:t>however, there are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special means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adopt  </a:t>
            </a:r>
            <a:r>
              <a:rPr sz="1100" spc="5" dirty="0">
                <a:latin typeface="Times New Roman"/>
                <a:cs typeface="Times New Roman"/>
              </a:rPr>
              <a:t>in these </a:t>
            </a:r>
            <a:r>
              <a:rPr sz="1100" spc="10" dirty="0">
                <a:latin typeface="Times New Roman"/>
                <a:cs typeface="Times New Roman"/>
              </a:rPr>
              <a:t>situations, and they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not be placed as the value of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attribute because </a:t>
            </a:r>
            <a:r>
              <a:rPr sz="1100" spc="5" dirty="0">
                <a:latin typeface="Times New Roman"/>
                <a:cs typeface="Times New Roman"/>
              </a:rPr>
              <a:t>an 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contain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a single </a:t>
            </a:r>
            <a:r>
              <a:rPr sz="1100" spc="5" dirty="0">
                <a:latin typeface="Times New Roman"/>
                <a:cs typeface="Times New Roman"/>
              </a:rPr>
              <a:t>value. </a:t>
            </a:r>
            <a:r>
              <a:rPr sz="1100" spc="10" dirty="0">
                <a:latin typeface="Times New Roman"/>
                <a:cs typeface="Times New Roman"/>
              </a:rPr>
              <a:t>The values of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shown in </a:t>
            </a:r>
            <a:r>
              <a:rPr sz="1100" spc="10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1  </a:t>
            </a:r>
            <a:r>
              <a:rPr sz="1100" spc="5" dirty="0">
                <a:latin typeface="Times New Roman"/>
                <a:cs typeface="Times New Roman"/>
              </a:rPr>
              <a:t>are all </a:t>
            </a:r>
            <a:r>
              <a:rPr sz="1100" spc="10" dirty="0">
                <a:latin typeface="Times New Roman"/>
                <a:cs typeface="Times New Roman"/>
              </a:rPr>
              <a:t>atomic or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single.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10" y="898883"/>
            <a:ext cx="5006340" cy="814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indent="-215900" algn="just">
              <a:lnSpc>
                <a:spcPct val="100000"/>
              </a:lnSpc>
              <a:buFont typeface="Symbol"/>
              <a:buChar char="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Each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10" dirty="0">
                <a:latin typeface="Times New Roman"/>
                <a:cs typeface="Times New Roman"/>
              </a:rPr>
              <a:t>has a distinct name; the </a:t>
            </a:r>
            <a:r>
              <a:rPr sz="1100" spc="15" dirty="0">
                <a:latin typeface="Times New Roman"/>
                <a:cs typeface="Times New Roman"/>
              </a:rPr>
              <a:t>name 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0" dirty="0">
                <a:latin typeface="Times New Roman"/>
                <a:cs typeface="Times New Roman"/>
              </a:rPr>
              <a:t>it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represents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0650" marR="5080" algn="just">
              <a:lnSpc>
                <a:spcPct val="147600"/>
              </a:lnSpc>
              <a:spcBef>
                <a:spcPts val="685"/>
              </a:spcBef>
            </a:pPr>
            <a:r>
              <a:rPr sz="1100" spc="10" dirty="0">
                <a:latin typeface="Times New Roman"/>
                <a:cs typeface="Times New Roman"/>
              </a:rPr>
              <a:t>Each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10" dirty="0">
                <a:latin typeface="Times New Roman"/>
                <a:cs typeface="Times New Roman"/>
              </a:rPr>
              <a:t>has a </a:t>
            </a:r>
            <a:r>
              <a:rPr sz="1100" spc="15" dirty="0">
                <a:latin typeface="Times New Roman"/>
                <a:cs typeface="Times New Roman"/>
              </a:rPr>
              <a:t>heading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basically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name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 that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column represents.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has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unique,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10" dirty="0">
                <a:latin typeface="Times New Roman"/>
                <a:cs typeface="Times New Roman"/>
              </a:rPr>
              <a:t>is, a table cannot have duplicated  column/attribute names. </a:t>
            </a:r>
            <a:r>
              <a:rPr sz="1100" spc="-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table </a:t>
            </a:r>
            <a:r>
              <a:rPr sz="1100" spc="15" dirty="0">
                <a:latin typeface="Times New Roman"/>
                <a:cs typeface="Times New Roman"/>
              </a:rPr>
              <a:t>2 </a:t>
            </a:r>
            <a:r>
              <a:rPr sz="1100" spc="10" dirty="0">
                <a:latin typeface="Times New Roman"/>
                <a:cs typeface="Times New Roman"/>
              </a:rPr>
              <a:t>above,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bold items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5" dirty="0">
                <a:latin typeface="Times New Roman"/>
                <a:cs typeface="Times New Roman"/>
              </a:rPr>
              <a:t>row  </a:t>
            </a:r>
            <a:r>
              <a:rPr sz="1100" spc="10" dirty="0">
                <a:latin typeface="Times New Roman"/>
                <a:cs typeface="Times New Roman"/>
              </a:rPr>
              <a:t>represent the column/attribute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names.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228600" indent="-215900" algn="just">
              <a:lnSpc>
                <a:spcPct val="100000"/>
              </a:lnSpc>
              <a:buFont typeface="Symbol"/>
              <a:buChar char="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values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come </a:t>
            </a:r>
            <a:r>
              <a:rPr sz="1100" spc="10" dirty="0">
                <a:latin typeface="Times New Roman"/>
                <a:cs typeface="Times New Roman"/>
              </a:rPr>
              <a:t>from the </a:t>
            </a:r>
            <a:r>
              <a:rPr sz="1100" spc="15" dirty="0">
                <a:latin typeface="Times New Roman"/>
                <a:cs typeface="Times New Roman"/>
              </a:rPr>
              <a:t>same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domain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0650" marR="6350" algn="just">
              <a:lnSpc>
                <a:spcPct val="147400"/>
              </a:lnSpc>
              <a:spcBef>
                <a:spcPts val="700"/>
              </a:spcBef>
            </a:pPr>
            <a:r>
              <a:rPr sz="1100" spc="10" dirty="0">
                <a:latin typeface="Times New Roman"/>
                <a:cs typeface="Times New Roman"/>
              </a:rPr>
              <a:t>Each attribute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assigned a domain along with the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when it </a:t>
            </a:r>
            <a:r>
              <a:rPr sz="1100" spc="5" dirty="0">
                <a:latin typeface="Times New Roman"/>
                <a:cs typeface="Times New Roman"/>
              </a:rPr>
              <a:t>is defined.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domain represents the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possible values that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attribute can have. Once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domain has been assigned </a:t>
            </a:r>
            <a:r>
              <a:rPr sz="1100" spc="5" dirty="0">
                <a:latin typeface="Times New Roman"/>
                <a:cs typeface="Times New Roman"/>
              </a:rPr>
              <a:t>to an attribute, </a:t>
            </a:r>
            <a:r>
              <a:rPr sz="1100" spc="10" dirty="0">
                <a:latin typeface="Times New Roman"/>
                <a:cs typeface="Times New Roman"/>
              </a:rPr>
              <a:t>then all the rows that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added </a:t>
            </a:r>
            <a:r>
              <a:rPr sz="1100" spc="5" dirty="0">
                <a:latin typeface="Times New Roman"/>
                <a:cs typeface="Times New Roman"/>
              </a:rPr>
              <a:t>into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will 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values from the </a:t>
            </a:r>
            <a:r>
              <a:rPr sz="1100" spc="15" dirty="0">
                <a:latin typeface="Times New Roman"/>
                <a:cs typeface="Times New Roman"/>
              </a:rPr>
              <a:t>same domain </a:t>
            </a:r>
            <a:r>
              <a:rPr sz="1100" spc="10" dirty="0">
                <a:latin typeface="Times New Roman"/>
                <a:cs typeface="Times New Roman"/>
              </a:rPr>
              <a:t>for that particular column. For  example,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2 </a:t>
            </a:r>
            <a:r>
              <a:rPr sz="1100" spc="10" dirty="0">
                <a:latin typeface="Times New Roman"/>
                <a:cs typeface="Times New Roman"/>
              </a:rPr>
              <a:t>shown above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15" dirty="0">
                <a:latin typeface="Times New Roman"/>
                <a:cs typeface="Times New Roman"/>
              </a:rPr>
              <a:t>doB </a:t>
            </a:r>
            <a:r>
              <a:rPr sz="1100" spc="10" dirty="0">
                <a:latin typeface="Times New Roman"/>
                <a:cs typeface="Times New Roman"/>
              </a:rPr>
              <a:t>(date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birth)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assigned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domain “Date”,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rows have the date </a:t>
            </a:r>
            <a:r>
              <a:rPr sz="1100" spc="15" dirty="0">
                <a:latin typeface="Times New Roman"/>
                <a:cs typeface="Times New Roman"/>
              </a:rPr>
              <a:t>value </a:t>
            </a:r>
            <a:r>
              <a:rPr sz="1100" spc="10" dirty="0">
                <a:latin typeface="Times New Roman"/>
                <a:cs typeface="Times New Roman"/>
              </a:rPr>
              <a:t>against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 doB. This  attribute cannot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10" dirty="0">
                <a:latin typeface="Times New Roman"/>
                <a:cs typeface="Times New Roman"/>
              </a:rPr>
              <a:t>a text or numeric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28600" indent="-215900" algn="just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order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immaterial</a:t>
            </a:r>
            <a:endParaRPr sz="1100">
              <a:latin typeface="Times New Roman"/>
              <a:cs typeface="Times New Roman"/>
            </a:endParaRPr>
          </a:p>
          <a:p>
            <a:pPr marL="120650" marR="8255" algn="just">
              <a:lnSpc>
                <a:spcPct val="148200"/>
              </a:lnSpc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 order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columns in </a:t>
            </a:r>
            <a:r>
              <a:rPr sz="1100" spc="10" dirty="0">
                <a:latin typeface="Times New Roman"/>
                <a:cs typeface="Times New Roman"/>
              </a:rPr>
              <a:t>a table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changed, the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still remains the same.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Order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columns does not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matter.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228600" indent="-215900" algn="just">
              <a:lnSpc>
                <a:spcPct val="100000"/>
              </a:lnSpc>
              <a:buFont typeface="Symbol"/>
              <a:buChar char="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order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immaterial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0650" algn="just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with the columns,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rows’ order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changed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table remains 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same.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28600" indent="-215900" algn="just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Each row/tuple/record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distinct,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two rows can be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same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0650" marR="7620" algn="just">
              <a:lnSpc>
                <a:spcPct val="147300"/>
              </a:lnSpc>
              <a:spcBef>
                <a:spcPts val="675"/>
              </a:spcBef>
            </a:pP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rows of a table cannot be same.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 of even a single attribute has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makes </a:t>
            </a:r>
            <a:r>
              <a:rPr sz="1100" spc="10" dirty="0">
                <a:latin typeface="Times New Roman"/>
                <a:cs typeface="Times New Roman"/>
              </a:rPr>
              <a:t>the entire </a:t>
            </a:r>
            <a:r>
              <a:rPr sz="1100" spc="15" dirty="0">
                <a:latin typeface="Times New Roman"/>
                <a:cs typeface="Times New Roman"/>
              </a:rPr>
              <a:t>row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distinct.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7700"/>
              </a:lnSpc>
              <a:spcBef>
                <a:spcPts val="685"/>
              </a:spcBef>
            </a:pP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three components of </a:t>
            </a:r>
            <a:r>
              <a:rPr sz="1100" spc="15" dirty="0">
                <a:latin typeface="Times New Roman"/>
                <a:cs typeface="Times New Roman"/>
              </a:rPr>
              <a:t>the RDM,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dirty="0">
                <a:latin typeface="Times New Roman"/>
                <a:cs typeface="Times New Roman"/>
              </a:rPr>
              <a:t>are, </a:t>
            </a:r>
            <a:r>
              <a:rPr sz="1100" spc="10" dirty="0">
                <a:latin typeface="Times New Roman"/>
                <a:cs typeface="Times New Roman"/>
              </a:rPr>
              <a:t>construct (relation), manipulation  language (SQL) and integrity constraints </a:t>
            </a:r>
            <a:r>
              <a:rPr sz="1100" spc="5" dirty="0">
                <a:latin typeface="Times New Roman"/>
                <a:cs typeface="Times New Roman"/>
              </a:rPr>
              <a:t>(two).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discussed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far; 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last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components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will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discussed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later.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next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section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are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going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921"/>
            <a:ext cx="503936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discuss the mathematical relations briefly that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help </a:t>
            </a:r>
            <a:r>
              <a:rPr sz="1100" spc="5" dirty="0">
                <a:latin typeface="Times New Roman"/>
                <a:cs typeface="Times New Roman"/>
              </a:rPr>
              <a:t>to link </a:t>
            </a:r>
            <a:r>
              <a:rPr sz="1100" spc="10" dirty="0">
                <a:latin typeface="Times New Roman"/>
                <a:cs typeface="Times New Roman"/>
              </a:rPr>
              <a:t>the mathematical 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0" dirty="0">
                <a:latin typeface="Times New Roman"/>
                <a:cs typeface="Times New Roman"/>
              </a:rPr>
              <a:t>with the database relations and will </a:t>
            </a:r>
            <a:r>
              <a:rPr sz="1100" spc="5" dirty="0">
                <a:latin typeface="Times New Roman"/>
                <a:cs typeface="Times New Roman"/>
              </a:rPr>
              <a:t>help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better understanding of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later.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129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0947" y="1772716"/>
            <a:ext cx="5006340" cy="713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55" dirty="0">
                <a:latin typeface="Times New Roman"/>
                <a:cs typeface="Times New Roman"/>
              </a:rPr>
              <a:t>Mathematical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Relations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100" spc="10" dirty="0">
                <a:latin typeface="Times New Roman"/>
                <a:cs typeface="Times New Roman"/>
              </a:rPr>
              <a:t>Consider two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sets</a:t>
            </a:r>
            <a:endParaRPr sz="1100">
              <a:latin typeface="Times New Roman"/>
              <a:cs typeface="Times New Roman"/>
            </a:endParaRPr>
          </a:p>
          <a:p>
            <a:pPr marR="2503170" algn="ctr">
              <a:lnSpc>
                <a:spcPct val="100000"/>
              </a:lnSpc>
              <a:spcBef>
                <a:spcPts val="635"/>
              </a:spcBef>
              <a:tabLst>
                <a:tab pos="861694" algn="l"/>
              </a:tabLst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=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{x,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y}	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5" dirty="0">
                <a:latin typeface="Times New Roman"/>
                <a:cs typeface="Times New Roman"/>
              </a:rPr>
              <a:t>= </a:t>
            </a:r>
            <a:r>
              <a:rPr sz="1100" spc="10" dirty="0">
                <a:latin typeface="Times New Roman"/>
                <a:cs typeface="Times New Roman"/>
              </a:rPr>
              <a:t>{2, 4,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6}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Cartesian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product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these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sets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(A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x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B)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that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consists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ordered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pairs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where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first element of the ordered pair belongs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set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where as second element belongs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 B, as </a:t>
            </a:r>
            <a:r>
              <a:rPr sz="1100" spc="15" dirty="0">
                <a:latin typeface="Times New Roman"/>
                <a:cs typeface="Times New Roman"/>
              </a:rPr>
              <a:t>shown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635"/>
              </a:spcBef>
            </a:pPr>
            <a:r>
              <a:rPr sz="1100" spc="20" dirty="0">
                <a:latin typeface="Times New Roman"/>
                <a:cs typeface="Times New Roman"/>
              </a:rPr>
              <a:t>A X </a:t>
            </a:r>
            <a:r>
              <a:rPr sz="1100" spc="15" dirty="0">
                <a:latin typeface="Times New Roman"/>
                <a:cs typeface="Times New Roman"/>
              </a:rPr>
              <a:t>B= </a:t>
            </a:r>
            <a:r>
              <a:rPr sz="1100" spc="10" dirty="0">
                <a:latin typeface="Times New Roman"/>
                <a:cs typeface="Times New Roman"/>
              </a:rPr>
              <a:t>{(x,2), (x,4), </a:t>
            </a:r>
            <a:r>
              <a:rPr sz="1100" spc="5" dirty="0">
                <a:latin typeface="Times New Roman"/>
                <a:cs typeface="Times New Roman"/>
              </a:rPr>
              <a:t>(x,6), </a:t>
            </a:r>
            <a:r>
              <a:rPr sz="1100" spc="10" dirty="0">
                <a:latin typeface="Times New Roman"/>
                <a:cs typeface="Times New Roman"/>
              </a:rPr>
              <a:t>(y,2), (y,4),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(y,6)}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is some </a:t>
            </a:r>
            <a:r>
              <a:rPr sz="1100" spc="10" dirty="0">
                <a:latin typeface="Times New Roman"/>
                <a:cs typeface="Times New Roman"/>
              </a:rPr>
              <a:t>subset of this Cartesian product, For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example,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705"/>
              </a:spcBef>
              <a:tabLst>
                <a:tab pos="478790" algn="l"/>
              </a:tabLst>
            </a:pPr>
            <a:r>
              <a:rPr sz="1100" spc="10" dirty="0">
                <a:latin typeface="Symbol"/>
                <a:cs typeface="Symbol"/>
              </a:rPr>
              <a:t></a:t>
            </a:r>
            <a:r>
              <a:rPr sz="1100" spc="10" dirty="0">
                <a:latin typeface="Times New Roman"/>
                <a:cs typeface="Times New Roman"/>
              </a:rPr>
              <a:t>	</a:t>
            </a:r>
            <a:r>
              <a:rPr sz="1100" spc="15" dirty="0">
                <a:latin typeface="Times New Roman"/>
                <a:cs typeface="Times New Roman"/>
              </a:rPr>
              <a:t>R1= </a:t>
            </a:r>
            <a:r>
              <a:rPr sz="1100" spc="10" dirty="0">
                <a:latin typeface="Times New Roman"/>
                <a:cs typeface="Times New Roman"/>
              </a:rPr>
              <a:t>{(x,2),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(y,2),(x,6),(x,4)}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705"/>
              </a:spcBef>
              <a:tabLst>
                <a:tab pos="478790" algn="l"/>
              </a:tabLst>
            </a:pPr>
            <a:r>
              <a:rPr sz="1100" spc="10" dirty="0">
                <a:latin typeface="Symbol"/>
                <a:cs typeface="Symbol"/>
              </a:rPr>
              <a:t></a:t>
            </a:r>
            <a:r>
              <a:rPr sz="1100" spc="10" dirty="0">
                <a:latin typeface="Times New Roman"/>
                <a:cs typeface="Times New Roman"/>
              </a:rPr>
              <a:t>	</a:t>
            </a:r>
            <a:r>
              <a:rPr sz="1100" spc="15" dirty="0">
                <a:latin typeface="Times New Roman"/>
                <a:cs typeface="Times New Roman"/>
              </a:rPr>
              <a:t>R2 = </a:t>
            </a:r>
            <a:r>
              <a:rPr sz="1100" spc="10" dirty="0">
                <a:latin typeface="Times New Roman"/>
                <a:cs typeface="Times New Roman"/>
              </a:rPr>
              <a:t>{(x,4), </a:t>
            </a:r>
            <a:r>
              <a:rPr sz="1100" spc="5" dirty="0">
                <a:latin typeface="Times New Roman"/>
                <a:cs typeface="Times New Roman"/>
              </a:rPr>
              <a:t>(y,6),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(y,4)}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473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The same </a:t>
            </a:r>
            <a:r>
              <a:rPr sz="1100" spc="10" dirty="0">
                <a:latin typeface="Times New Roman"/>
                <a:cs typeface="Times New Roman"/>
              </a:rPr>
              <a:t>notion of Cartesian product and relations can be applied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more than two  sets, </a:t>
            </a:r>
            <a:r>
              <a:rPr sz="1100" spc="5" dirty="0">
                <a:latin typeface="Times New Roman"/>
                <a:cs typeface="Times New Roman"/>
              </a:rPr>
              <a:t>e.g. in case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three </a:t>
            </a:r>
            <a:r>
              <a:rPr sz="1100" spc="5" dirty="0">
                <a:latin typeface="Times New Roman"/>
                <a:cs typeface="Times New Roman"/>
              </a:rPr>
              <a:t>sets,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have a relation of ordered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triplets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47300"/>
              </a:lnSpc>
              <a:spcBef>
                <a:spcPts val="690"/>
              </a:spcBef>
            </a:pPr>
            <a:r>
              <a:rPr sz="1100" spc="10" dirty="0">
                <a:latin typeface="Times New Roman"/>
                <a:cs typeface="Times New Roman"/>
              </a:rPr>
              <a:t>Applying the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10" dirty="0">
                <a:latin typeface="Times New Roman"/>
                <a:cs typeface="Times New Roman"/>
              </a:rPr>
              <a:t>concept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real </a:t>
            </a:r>
            <a:r>
              <a:rPr sz="1100" spc="10" dirty="0">
                <a:latin typeface="Times New Roman"/>
                <a:cs typeface="Times New Roman"/>
              </a:rPr>
              <a:t>world scenario, consider two sets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Age  </a:t>
            </a:r>
            <a:r>
              <a:rPr sz="1100" spc="10" dirty="0">
                <a:latin typeface="Times New Roman"/>
                <a:cs typeface="Times New Roman"/>
              </a:rPr>
              <a:t>having the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elements: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Name </a:t>
            </a:r>
            <a:r>
              <a:rPr sz="1100" spc="15" dirty="0">
                <a:latin typeface="Times New Roman"/>
                <a:cs typeface="Times New Roman"/>
              </a:rPr>
              <a:t>= </a:t>
            </a:r>
            <a:r>
              <a:rPr sz="1100" spc="5" dirty="0">
                <a:latin typeface="Times New Roman"/>
                <a:cs typeface="Times New Roman"/>
              </a:rPr>
              <a:t>{Ali, </a:t>
            </a:r>
            <a:r>
              <a:rPr sz="1100" spc="10" dirty="0">
                <a:latin typeface="Times New Roman"/>
                <a:cs typeface="Times New Roman"/>
              </a:rPr>
              <a:t>Sana, </a:t>
            </a:r>
            <a:r>
              <a:rPr sz="1100" spc="15" dirty="0">
                <a:latin typeface="Times New Roman"/>
                <a:cs typeface="Times New Roman"/>
              </a:rPr>
              <a:t>Ahmed,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Sara}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95"/>
              </a:spcBef>
              <a:tabLst>
                <a:tab pos="443865" algn="l"/>
              </a:tabLst>
            </a:pPr>
            <a:r>
              <a:rPr sz="1100" spc="10" dirty="0">
                <a:latin typeface="Symbol"/>
                <a:cs typeface="Symbol"/>
              </a:rPr>
              <a:t></a:t>
            </a:r>
            <a:r>
              <a:rPr sz="1100" spc="10" dirty="0">
                <a:latin typeface="Times New Roman"/>
                <a:cs typeface="Times New Roman"/>
              </a:rPr>
              <a:t>	</a:t>
            </a:r>
            <a:r>
              <a:rPr sz="1100" spc="15" dirty="0">
                <a:latin typeface="Times New Roman"/>
                <a:cs typeface="Times New Roman"/>
              </a:rPr>
              <a:t>Age =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{15,16,17,18,…….,25}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Cartesian product of </a:t>
            </a:r>
            <a:r>
              <a:rPr sz="1100" spc="20" dirty="0">
                <a:latin typeface="Times New Roman"/>
                <a:cs typeface="Times New Roman"/>
              </a:rPr>
              <a:t>Name &amp;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Age</a:t>
            </a:r>
            <a:endParaRPr sz="1100">
              <a:latin typeface="Times New Roman"/>
              <a:cs typeface="Times New Roman"/>
            </a:endParaRPr>
          </a:p>
          <a:p>
            <a:pPr marL="12700" marR="6985" indent="-635">
              <a:lnSpc>
                <a:spcPts val="1960"/>
              </a:lnSpc>
              <a:spcBef>
                <a:spcPts val="155"/>
              </a:spcBef>
            </a:pP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20" dirty="0">
                <a:latin typeface="Times New Roman"/>
                <a:cs typeface="Times New Roman"/>
              </a:rPr>
              <a:t>X </a:t>
            </a:r>
            <a:r>
              <a:rPr sz="1100" spc="15" dirty="0">
                <a:latin typeface="Times New Roman"/>
                <a:cs typeface="Times New Roman"/>
              </a:rPr>
              <a:t>Age= </a:t>
            </a:r>
            <a:r>
              <a:rPr sz="1100" spc="10" dirty="0">
                <a:latin typeface="Times New Roman"/>
                <a:cs typeface="Times New Roman"/>
              </a:rPr>
              <a:t>{(Ali,15), </a:t>
            </a:r>
            <a:r>
              <a:rPr sz="1100" spc="5" dirty="0">
                <a:latin typeface="Times New Roman"/>
                <a:cs typeface="Times New Roman"/>
              </a:rPr>
              <a:t>(Sana,15),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(Ahmed,15), </a:t>
            </a:r>
            <a:r>
              <a:rPr sz="1100" spc="5" dirty="0">
                <a:latin typeface="Times New Roman"/>
                <a:cs typeface="Times New Roman"/>
              </a:rPr>
              <a:t>(Sara,15),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…., </a:t>
            </a:r>
            <a:r>
              <a:rPr sz="1100" spc="10" dirty="0">
                <a:latin typeface="Times New Roman"/>
                <a:cs typeface="Times New Roman"/>
              </a:rPr>
              <a:t>(Ahmed,25),  (Sara,25)}</a:t>
            </a:r>
            <a:endParaRPr sz="1100">
              <a:latin typeface="Times New Roman"/>
              <a:cs typeface="Times New Roman"/>
            </a:endParaRPr>
          </a:p>
          <a:p>
            <a:pPr marL="12700" indent="-635" algn="just">
              <a:lnSpc>
                <a:spcPct val="100000"/>
              </a:lnSpc>
              <a:spcBef>
                <a:spcPts val="450"/>
              </a:spcBef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consider a subset </a:t>
            </a:r>
            <a:r>
              <a:rPr sz="1100" spc="15" dirty="0">
                <a:latin typeface="Times New Roman"/>
                <a:cs typeface="Times New Roman"/>
              </a:rPr>
              <a:t>CLASS </a:t>
            </a:r>
            <a:r>
              <a:rPr sz="1100" spc="10" dirty="0">
                <a:latin typeface="Times New Roman"/>
                <a:cs typeface="Times New Roman"/>
              </a:rPr>
              <a:t>of this Cartesian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product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CLASS = </a:t>
            </a:r>
            <a:r>
              <a:rPr sz="1100" spc="10" dirty="0">
                <a:latin typeface="Times New Roman"/>
                <a:cs typeface="Times New Roman"/>
              </a:rPr>
              <a:t>{(Ali, 18), (Sana, 17), (Ali, 20), </a:t>
            </a:r>
            <a:r>
              <a:rPr sz="1100" spc="15" dirty="0">
                <a:latin typeface="Times New Roman"/>
                <a:cs typeface="Times New Roman"/>
              </a:rPr>
              <a:t>(Ahmed,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19)}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This subset CLASS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mathematically, however, it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represent a class  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real </a:t>
            </a:r>
            <a:r>
              <a:rPr sz="1100" spc="10" dirty="0">
                <a:latin typeface="Times New Roman"/>
                <a:cs typeface="Times New Roman"/>
              </a:rPr>
              <a:t>world </a:t>
            </a:r>
            <a:r>
              <a:rPr sz="1100" spc="15" dirty="0">
                <a:latin typeface="Times New Roman"/>
                <a:cs typeface="Times New Roman"/>
              </a:rPr>
              <a:t>where each </a:t>
            </a:r>
            <a:r>
              <a:rPr sz="1100" spc="10" dirty="0">
                <a:latin typeface="Times New Roman"/>
                <a:cs typeface="Times New Roman"/>
              </a:rPr>
              <a:t>ordered pair represents a </a:t>
            </a:r>
            <a:r>
              <a:rPr sz="1100" spc="5" dirty="0">
                <a:latin typeface="Times New Roman"/>
                <a:cs typeface="Times New Roman"/>
              </a:rPr>
              <a:t>particular </a:t>
            </a:r>
            <a:r>
              <a:rPr sz="1100" spc="10" dirty="0">
                <a:latin typeface="Times New Roman"/>
                <a:cs typeface="Times New Roman"/>
              </a:rPr>
              <a:t>student mentioning </a:t>
            </a:r>
            <a:r>
              <a:rPr sz="1100" spc="15" dirty="0">
                <a:latin typeface="Times New Roman"/>
                <a:cs typeface="Times New Roman"/>
              </a:rPr>
              <a:t>the  name </a:t>
            </a:r>
            <a:r>
              <a:rPr sz="1100" spc="10" dirty="0">
                <a:latin typeface="Times New Roman"/>
                <a:cs typeface="Times New Roman"/>
              </a:rPr>
              <a:t>and age of a student.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database context each ordered pair represents a tuple  and elements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ordered </a:t>
            </a:r>
            <a:r>
              <a:rPr sz="1100" spc="5" dirty="0">
                <a:latin typeface="Times New Roman"/>
                <a:cs typeface="Times New Roman"/>
              </a:rPr>
              <a:t>pairs </a:t>
            </a:r>
            <a:r>
              <a:rPr sz="1100" spc="10" dirty="0">
                <a:latin typeface="Times New Roman"/>
                <a:cs typeface="Times New Roman"/>
              </a:rPr>
              <a:t>represent values of the </a:t>
            </a:r>
            <a:r>
              <a:rPr sz="1100" spc="5" dirty="0">
                <a:latin typeface="Times New Roman"/>
                <a:cs typeface="Times New Roman"/>
              </a:rPr>
              <a:t>attributes. </a:t>
            </a:r>
            <a:r>
              <a:rPr sz="1100" spc="10" dirty="0">
                <a:latin typeface="Times New Roman"/>
                <a:cs typeface="Times New Roman"/>
              </a:rPr>
              <a:t>Think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way,  </a:t>
            </a:r>
            <a:r>
              <a:rPr sz="1100" spc="10" dirty="0">
                <a:latin typeface="Times New Roman"/>
                <a:cs typeface="Times New Roman"/>
              </a:rPr>
              <a:t>if Name and </a:t>
            </a:r>
            <a:r>
              <a:rPr sz="1100" spc="15" dirty="0">
                <a:latin typeface="Times New Roman"/>
                <a:cs typeface="Times New Roman"/>
              </a:rPr>
              <a:t>Age </a:t>
            </a:r>
            <a:r>
              <a:rPr sz="1100" spc="10" dirty="0">
                <a:latin typeface="Times New Roman"/>
                <a:cs typeface="Times New Roman"/>
              </a:rPr>
              <a:t>represent all possible values </a:t>
            </a:r>
            <a:r>
              <a:rPr sz="1100" spc="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names and ages of students, then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5" dirty="0">
                <a:latin typeface="Times New Roman"/>
                <a:cs typeface="Times New Roman"/>
              </a:rPr>
              <a:t>class you </a:t>
            </a:r>
            <a:r>
              <a:rPr sz="1100" spc="10" dirty="0">
                <a:latin typeface="Times New Roman"/>
                <a:cs typeface="Times New Roman"/>
              </a:rPr>
              <a:t>consider that will definitely be a subset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Cartesian </a:t>
            </a:r>
            <a:r>
              <a:rPr sz="1100" spc="10" dirty="0">
                <a:latin typeface="Times New Roman"/>
                <a:cs typeface="Times New Roman"/>
              </a:rPr>
              <a:t>product of </a:t>
            </a:r>
            <a:r>
              <a:rPr sz="1100" spc="15" dirty="0">
                <a:latin typeface="Times New Roman"/>
                <a:cs typeface="Times New Roman"/>
              </a:rPr>
              <a:t>the  Name </a:t>
            </a:r>
            <a:r>
              <a:rPr sz="1100" spc="10" dirty="0">
                <a:latin typeface="Times New Roman"/>
                <a:cs typeface="Times New Roman"/>
              </a:rPr>
              <a:t>and Age. 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5" dirty="0">
                <a:latin typeface="Times New Roman"/>
                <a:cs typeface="Times New Roman"/>
              </a:rPr>
              <a:t>the name </a:t>
            </a:r>
            <a:r>
              <a:rPr sz="1100" spc="10" dirty="0">
                <a:latin typeface="Times New Roman"/>
                <a:cs typeface="Times New Roman"/>
              </a:rPr>
              <a:t>and age combination of all the students </a:t>
            </a:r>
            <a:r>
              <a:rPr sz="1100" spc="15" dirty="0">
                <a:latin typeface="Times New Roman"/>
                <a:cs typeface="Times New Roman"/>
              </a:rPr>
              <a:t>of any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class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1002009"/>
            <a:ext cx="552450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and their </a:t>
            </a:r>
            <a:r>
              <a:rPr sz="1200" dirty="0">
                <a:latin typeface="Times New Roman"/>
                <a:cs typeface="Times New Roman"/>
              </a:rPr>
              <a:t>working </a:t>
            </a:r>
            <a:r>
              <a:rPr sz="1200" spc="-5" dirty="0">
                <a:latin typeface="Times New Roman"/>
                <a:cs typeface="Times New Roman"/>
              </a:rPr>
              <a:t>approach. That </a:t>
            </a:r>
            <a:r>
              <a:rPr sz="1200" dirty="0">
                <a:latin typeface="Times New Roman"/>
                <a:cs typeface="Times New Roman"/>
              </a:rPr>
              <a:t>is why the </a:t>
            </a:r>
            <a:r>
              <a:rPr sz="1200" spc="-5" dirty="0">
                <a:latin typeface="Times New Roman"/>
                <a:cs typeface="Times New Roman"/>
              </a:rPr>
              <a:t>characteristics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traditional file  processing system </a:t>
            </a:r>
            <a:r>
              <a:rPr sz="1200" dirty="0">
                <a:latin typeface="Times New Roman"/>
                <a:cs typeface="Times New Roman"/>
              </a:rPr>
              <a:t>environment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briefly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1530864"/>
            <a:ext cx="4496187" cy="3685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524" y="5376246"/>
            <a:ext cx="5560060" cy="352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1: A typical </a:t>
            </a:r>
            <a:r>
              <a:rPr sz="1200" spc="-5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937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diagram presents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typical traditional file processing environment. </a:t>
            </a:r>
            <a:r>
              <a:rPr sz="1200" dirty="0">
                <a:latin typeface="Times New Roman"/>
                <a:cs typeface="Times New Roman"/>
              </a:rPr>
              <a:t>The main point  </a:t>
            </a:r>
            <a:r>
              <a:rPr sz="1200" spc="-5" dirty="0">
                <a:latin typeface="Times New Roman"/>
                <a:cs typeface="Times New Roman"/>
              </a:rPr>
              <a:t>being highlighted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65" dirty="0">
                <a:latin typeface="Times New Roman"/>
                <a:cs typeface="Times New Roman"/>
              </a:rPr>
              <a:t>program and data </a:t>
            </a:r>
            <a:r>
              <a:rPr sz="1200" spc="30" dirty="0">
                <a:latin typeface="Times New Roman"/>
                <a:cs typeface="Times New Roman"/>
              </a:rPr>
              <a:t>interdependence,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program and data  depend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each other, </a:t>
            </a:r>
            <a:r>
              <a:rPr sz="1200" dirty="0">
                <a:latin typeface="Times New Roman"/>
                <a:cs typeface="Times New Roman"/>
              </a:rPr>
              <a:t>well they depend too much on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other.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result any </a:t>
            </a:r>
            <a:r>
              <a:rPr sz="1200" spc="-5" dirty="0">
                <a:latin typeface="Times New Roman"/>
                <a:cs typeface="Times New Roman"/>
              </a:rPr>
              <a:t>change  </a:t>
            </a:r>
            <a:r>
              <a:rPr sz="1200" dirty="0">
                <a:latin typeface="Times New Roman"/>
                <a:cs typeface="Times New Roman"/>
              </a:rPr>
              <a:t>in one </a:t>
            </a:r>
            <a:r>
              <a:rPr sz="1200" spc="-5" dirty="0">
                <a:latin typeface="Times New Roman"/>
                <a:cs typeface="Times New Roman"/>
              </a:rPr>
              <a:t>affects </a:t>
            </a:r>
            <a:r>
              <a:rPr sz="1200" dirty="0">
                <a:latin typeface="Times New Roman"/>
                <a:cs typeface="Times New Roman"/>
              </a:rPr>
              <a:t>the other </a:t>
            </a:r>
            <a:r>
              <a:rPr sz="1200" spc="-5" dirty="0">
                <a:latin typeface="Times New Roman"/>
                <a:cs typeface="Times New Roman"/>
              </a:rPr>
              <a:t>as well. </a:t>
            </a:r>
            <a:r>
              <a:rPr sz="1200" dirty="0">
                <a:latin typeface="Times New Roman"/>
                <a:cs typeface="Times New Roman"/>
              </a:rPr>
              <a:t>This is something </a:t>
            </a:r>
            <a:r>
              <a:rPr sz="1200" spc="-5" dirty="0">
                <a:latin typeface="Times New Roman"/>
                <a:cs typeface="Times New Roman"/>
              </a:rPr>
              <a:t>that makes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painful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problematic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designers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developers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system. </a:t>
            </a:r>
            <a:r>
              <a:rPr sz="1200" dirty="0">
                <a:latin typeface="Times New Roman"/>
                <a:cs typeface="Times New Roman"/>
              </a:rPr>
              <a:t>What do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change  and </a:t>
            </a:r>
            <a:r>
              <a:rPr sz="1200" spc="5" dirty="0">
                <a:latin typeface="Times New Roman"/>
                <a:cs typeface="Times New Roman"/>
              </a:rPr>
              <a:t>why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need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change the </a:t>
            </a:r>
            <a:r>
              <a:rPr sz="1200" spc="-5" dirty="0">
                <a:latin typeface="Times New Roman"/>
                <a:cs typeface="Times New Roman"/>
              </a:rPr>
              <a:t>system at all. These things </a:t>
            </a:r>
            <a:r>
              <a:rPr sz="1200" dirty="0">
                <a:latin typeface="Times New Roman"/>
                <a:cs typeface="Times New Roman"/>
              </a:rPr>
              <a:t>are explained in the  </a:t>
            </a:r>
            <a:r>
              <a:rPr sz="1200" spc="-5" dirty="0">
                <a:latin typeface="Times New Roman"/>
                <a:cs typeface="Times New Roman"/>
              </a:rPr>
              <a:t>following.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systems </a:t>
            </a:r>
            <a:r>
              <a:rPr sz="1200" spc="-5" dirty="0">
                <a:latin typeface="Times New Roman"/>
                <a:cs typeface="Times New Roman"/>
              </a:rPr>
              <a:t>(even </a:t>
            </a:r>
            <a:r>
              <a:rPr sz="1200" dirty="0">
                <a:latin typeface="Times New Roman"/>
                <a:cs typeface="Times New Roman"/>
              </a:rPr>
              <a:t>the file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dirty="0">
                <a:latin typeface="Times New Roman"/>
                <a:cs typeface="Times New Roman"/>
              </a:rPr>
              <a:t>systems) are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dirty="0">
                <a:latin typeface="Times New Roman"/>
                <a:cs typeface="Times New Roman"/>
              </a:rPr>
              <a:t>after a very </a:t>
            </a:r>
            <a:r>
              <a:rPr sz="1200" spc="-5" dirty="0">
                <a:latin typeface="Times New Roman"/>
                <a:cs typeface="Times New Roman"/>
              </a:rPr>
              <a:t>detailed analysis 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spc="5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organizations. But </a:t>
            </a:r>
            <a:r>
              <a:rPr sz="1200" dirty="0">
                <a:latin typeface="Times New Roman"/>
                <a:cs typeface="Times New Roman"/>
              </a:rPr>
              <a:t>it is not possible to develop a </a:t>
            </a:r>
            <a:r>
              <a:rPr sz="1200" spc="-5" dirty="0">
                <a:latin typeface="Times New Roman"/>
                <a:cs typeface="Times New Roman"/>
              </a:rPr>
              <a:t>system that  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change afterwards.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many </a:t>
            </a:r>
            <a:r>
              <a:rPr sz="1200" spc="-5" dirty="0">
                <a:latin typeface="Times New Roman"/>
                <a:cs typeface="Times New Roman"/>
              </a:rPr>
              <a:t>reasons, </a:t>
            </a:r>
            <a:r>
              <a:rPr sz="1200" dirty="0">
                <a:latin typeface="Times New Roman"/>
                <a:cs typeface="Times New Roman"/>
              </a:rPr>
              <a:t>mainly </a:t>
            </a:r>
            <a:r>
              <a:rPr sz="1200" spc="-5" dirty="0">
                <a:latin typeface="Times New Roman"/>
                <a:cs typeface="Times New Roman"/>
              </a:rPr>
              <a:t>being that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users get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real taste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when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established. 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users tell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analysts 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designers their </a:t>
            </a:r>
            <a:r>
              <a:rPr sz="1200" dirty="0">
                <a:latin typeface="Times New Roman"/>
                <a:cs typeface="Times New Roman"/>
              </a:rPr>
              <a:t>requirements, the </a:t>
            </a:r>
            <a:r>
              <a:rPr sz="1200" spc="-5" dirty="0">
                <a:latin typeface="Times New Roman"/>
                <a:cs typeface="Times New Roman"/>
              </a:rPr>
              <a:t>designers design and </a:t>
            </a:r>
            <a:r>
              <a:rPr sz="1200" dirty="0">
                <a:latin typeface="Times New Roman"/>
                <a:cs typeface="Times New Roman"/>
              </a:rPr>
              <a:t>later </a:t>
            </a:r>
            <a:r>
              <a:rPr sz="1200" spc="-5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based  </a:t>
            </a:r>
            <a:r>
              <a:rPr sz="1200" dirty="0">
                <a:latin typeface="Times New Roman"/>
                <a:cs typeface="Times New Roman"/>
              </a:rPr>
              <a:t>on those </a:t>
            </a:r>
            <a:r>
              <a:rPr sz="1200" spc="-5" dirty="0">
                <a:latin typeface="Times New Roman"/>
                <a:cs typeface="Times New Roman"/>
              </a:rPr>
              <a:t>requirements,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when system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developed and presented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users, </a:t>
            </a:r>
            <a:r>
              <a:rPr sz="1200" dirty="0">
                <a:latin typeface="Times New Roman"/>
                <a:cs typeface="Times New Roman"/>
              </a:rPr>
              <a:t>it is only 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realize </a:t>
            </a:r>
            <a:r>
              <a:rPr sz="1200" dirty="0">
                <a:latin typeface="Times New Roman"/>
                <a:cs typeface="Times New Roman"/>
              </a:rPr>
              <a:t>the outcome of the </a:t>
            </a:r>
            <a:r>
              <a:rPr sz="1200" spc="-5" dirty="0">
                <a:latin typeface="Times New Roman"/>
                <a:cs typeface="Times New Roman"/>
              </a:rPr>
              <a:t>effort. Now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slightly </a:t>
            </a:r>
            <a:r>
              <a:rPr sz="1200" spc="-5" dirty="0">
                <a:latin typeface="Times New Roman"/>
                <a:cs typeface="Times New Roman"/>
              </a:rPr>
              <a:t>and (unfortunately)  </a:t>
            </a:r>
            <a:r>
              <a:rPr sz="1200" dirty="0">
                <a:latin typeface="Times New Roman"/>
                <a:cs typeface="Times New Roman"/>
              </a:rPr>
              <a:t>sometimes very </a:t>
            </a:r>
            <a:r>
              <a:rPr sz="1200" spc="-5" dirty="0">
                <a:latin typeface="Times New Roman"/>
                <a:cs typeface="Times New Roman"/>
              </a:rPr>
              <a:t>different from what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expected or </a:t>
            </a:r>
            <a:r>
              <a:rPr sz="1200" spc="-5" dirty="0">
                <a:latin typeface="Times New Roman"/>
                <a:cs typeface="Times New Roman"/>
              </a:rPr>
              <a:t>wanted </a:t>
            </a:r>
            <a:r>
              <a:rPr sz="1200" dirty="0">
                <a:latin typeface="Times New Roman"/>
                <a:cs typeface="Times New Roman"/>
              </a:rPr>
              <a:t>it to </a:t>
            </a:r>
            <a:r>
              <a:rPr sz="1200" spc="-5" dirty="0">
                <a:latin typeface="Times New Roman"/>
                <a:cs typeface="Times New Roman"/>
              </a:rPr>
              <a:t>be. </a:t>
            </a:r>
            <a:r>
              <a:rPr sz="1200" dirty="0">
                <a:latin typeface="Times New Roman"/>
                <a:cs typeface="Times New Roman"/>
              </a:rPr>
              <a:t>So the </a:t>
            </a:r>
            <a:r>
              <a:rPr sz="1200" spc="-5" dirty="0">
                <a:latin typeface="Times New Roman"/>
                <a:cs typeface="Times New Roman"/>
              </a:rPr>
              <a:t>users ask  changes, </a:t>
            </a:r>
            <a:r>
              <a:rPr sz="1200" dirty="0">
                <a:latin typeface="Times New Roman"/>
                <a:cs typeface="Times New Roman"/>
              </a:rPr>
              <a:t>minor or </a:t>
            </a:r>
            <a:r>
              <a:rPr sz="1200" spc="-5" dirty="0">
                <a:latin typeface="Times New Roman"/>
                <a:cs typeface="Times New Roman"/>
              </a:rPr>
              <a:t>major. Another reason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is the change in the </a:t>
            </a:r>
            <a:r>
              <a:rPr sz="1200" spc="-5" dirty="0">
                <a:latin typeface="Times New Roman"/>
                <a:cs typeface="Times New Roman"/>
              </a:rPr>
              <a:t>requirements.  For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previously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921"/>
            <a:ext cx="5006340" cy="4757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will be included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Cartesian product and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take out </a:t>
            </a:r>
            <a:r>
              <a:rPr sz="1100" spc="5" dirty="0">
                <a:latin typeface="Times New Roman"/>
                <a:cs typeface="Times New Roman"/>
              </a:rPr>
              <a:t>particulars </a:t>
            </a:r>
            <a:r>
              <a:rPr sz="1100" spc="10" dirty="0">
                <a:latin typeface="Times New Roman"/>
                <a:cs typeface="Times New Roman"/>
              </a:rPr>
              <a:t>ordered pairs  that are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class </a:t>
            </a:r>
            <a:r>
              <a:rPr sz="1100" spc="10" dirty="0">
                <a:latin typeface="Times New Roman"/>
                <a:cs typeface="Times New Roman"/>
              </a:rPr>
              <a:t>then that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a subset of the Cartesian product, 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Database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Relations</a:t>
            </a:r>
            <a:endParaRPr sz="13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7700"/>
              </a:lnSpc>
              <a:spcBef>
                <a:spcPts val="915"/>
              </a:spcBef>
            </a:pPr>
            <a:r>
              <a:rPr sz="1100" spc="5" dirty="0">
                <a:latin typeface="Times New Roman"/>
                <a:cs typeface="Times New Roman"/>
              </a:rPr>
              <a:t>Let </a:t>
            </a:r>
            <a:r>
              <a:rPr sz="1100" spc="10" dirty="0">
                <a:latin typeface="Times New Roman"/>
                <a:cs typeface="Times New Roman"/>
              </a:rPr>
              <a:t>A1, A2, A3, </a:t>
            </a:r>
            <a:r>
              <a:rPr sz="1100" spc="15" dirty="0">
                <a:latin typeface="Times New Roman"/>
                <a:cs typeface="Times New Roman"/>
              </a:rPr>
              <a:t>…, An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attributes and </a:t>
            </a:r>
            <a:r>
              <a:rPr sz="1100" spc="15" dirty="0">
                <a:latin typeface="Times New Roman"/>
                <a:cs typeface="Times New Roman"/>
              </a:rPr>
              <a:t>D1, </a:t>
            </a:r>
            <a:r>
              <a:rPr sz="1100" spc="10" dirty="0">
                <a:latin typeface="Times New Roman"/>
                <a:cs typeface="Times New Roman"/>
              </a:rPr>
              <a:t>D2, </a:t>
            </a:r>
            <a:r>
              <a:rPr sz="1100" spc="15" dirty="0">
                <a:latin typeface="Times New Roman"/>
                <a:cs typeface="Times New Roman"/>
              </a:rPr>
              <a:t>D3,…, </a:t>
            </a:r>
            <a:r>
              <a:rPr sz="1100" spc="10" dirty="0">
                <a:latin typeface="Times New Roman"/>
                <a:cs typeface="Times New Roman"/>
              </a:rPr>
              <a:t>Dn be their domains </a:t>
            </a:r>
            <a:r>
              <a:rPr sz="1100" spc="20" dirty="0">
                <a:latin typeface="Times New Roman"/>
                <a:cs typeface="Times New Roman"/>
              </a:rPr>
              <a:t>A 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scheme </a:t>
            </a:r>
            <a:r>
              <a:rPr sz="1100" spc="5" dirty="0">
                <a:latin typeface="Times New Roman"/>
                <a:cs typeface="Times New Roman"/>
              </a:rPr>
              <a:t>relates </a:t>
            </a:r>
            <a:r>
              <a:rPr sz="1100" spc="10" dirty="0">
                <a:latin typeface="Times New Roman"/>
                <a:cs typeface="Times New Roman"/>
              </a:rPr>
              <a:t>certain attributes with their domain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context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relation. </a:t>
            </a:r>
            <a:r>
              <a:rPr sz="1100" spc="20" dirty="0">
                <a:latin typeface="Times New Roman"/>
                <a:cs typeface="Times New Roman"/>
              </a:rPr>
              <a:t>A 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scheme can be represented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as:</a:t>
            </a:r>
            <a:endParaRPr sz="11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= </a:t>
            </a:r>
            <a:r>
              <a:rPr sz="1100" spc="10" dirty="0">
                <a:latin typeface="Times New Roman"/>
                <a:cs typeface="Times New Roman"/>
              </a:rPr>
              <a:t>(A1:D1, A2:D2, </a:t>
            </a:r>
            <a:r>
              <a:rPr sz="1100" spc="25" dirty="0">
                <a:latin typeface="Times New Roman"/>
                <a:cs typeface="Times New Roman"/>
              </a:rPr>
              <a:t>……, </a:t>
            </a:r>
            <a:r>
              <a:rPr sz="1100" spc="10" dirty="0">
                <a:latin typeface="Times New Roman"/>
                <a:cs typeface="Times New Roman"/>
              </a:rPr>
              <a:t>An:Dn), for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example,</a:t>
            </a:r>
            <a:endParaRPr sz="1100">
              <a:latin typeface="Times New Roman"/>
              <a:cs typeface="Times New Roman"/>
            </a:endParaRPr>
          </a:p>
          <a:p>
            <a:pPr marL="84455" marR="859790">
              <a:lnSpc>
                <a:spcPct val="147300"/>
              </a:lnSpc>
              <a:spcBef>
                <a:spcPts val="10"/>
              </a:spcBef>
            </a:pPr>
            <a:r>
              <a:rPr sz="1100" spc="20" dirty="0">
                <a:latin typeface="Times New Roman"/>
                <a:cs typeface="Times New Roman"/>
              </a:rPr>
              <a:t>STD </a:t>
            </a:r>
            <a:r>
              <a:rPr sz="1100" spc="10" dirty="0">
                <a:latin typeface="Times New Roman"/>
                <a:cs typeface="Times New Roman"/>
              </a:rPr>
              <a:t>Scheme </a:t>
            </a:r>
            <a:r>
              <a:rPr sz="1100" spc="15" dirty="0">
                <a:latin typeface="Times New Roman"/>
                <a:cs typeface="Times New Roman"/>
              </a:rPr>
              <a:t>= </a:t>
            </a:r>
            <a:r>
              <a:rPr sz="1100" spc="10" dirty="0">
                <a:latin typeface="Times New Roman"/>
                <a:cs typeface="Times New Roman"/>
              </a:rPr>
              <a:t>(stId:Text, stName: </a:t>
            </a:r>
            <a:r>
              <a:rPr sz="1100" spc="15" dirty="0">
                <a:latin typeface="Times New Roman"/>
                <a:cs typeface="Times New Roman"/>
              </a:rPr>
              <a:t>Text, </a:t>
            </a:r>
            <a:r>
              <a:rPr sz="1100" spc="10" dirty="0">
                <a:latin typeface="Times New Roman"/>
                <a:cs typeface="Times New Roman"/>
              </a:rPr>
              <a:t>stAdres:Text, doB:Date) </a:t>
            </a:r>
            <a:r>
              <a:rPr sz="1100" spc="20" dirty="0">
                <a:latin typeface="Times New Roman"/>
                <a:cs typeface="Times New Roman"/>
              </a:rPr>
              <a:t>OR  </a:t>
            </a:r>
            <a:r>
              <a:rPr sz="1100" spc="10" dirty="0">
                <a:latin typeface="Times New Roman"/>
                <a:cs typeface="Times New Roman"/>
              </a:rPr>
              <a:t>STD(stId, stName, stAdres,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doB)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Whereas the </a:t>
            </a:r>
            <a:r>
              <a:rPr sz="1100" spc="5" dirty="0">
                <a:latin typeface="Times New Roman"/>
                <a:cs typeface="Times New Roman"/>
              </a:rPr>
              <a:t>stId, </a:t>
            </a:r>
            <a:r>
              <a:rPr sz="1100" spc="15" dirty="0">
                <a:latin typeface="Times New Roman"/>
                <a:cs typeface="Times New Roman"/>
              </a:rPr>
              <a:t>stName, </a:t>
            </a:r>
            <a:r>
              <a:rPr sz="1100" spc="10" dirty="0">
                <a:latin typeface="Times New Roman"/>
                <a:cs typeface="Times New Roman"/>
              </a:rPr>
              <a:t>stAdres and </a:t>
            </a:r>
            <a:r>
              <a:rPr sz="1100" spc="15" dirty="0">
                <a:latin typeface="Times New Roman"/>
                <a:cs typeface="Times New Roman"/>
              </a:rPr>
              <a:t>doB are the </a:t>
            </a:r>
            <a:r>
              <a:rPr sz="1100" spc="10" dirty="0">
                <a:latin typeface="Times New Roman"/>
                <a:cs typeface="Times New Roman"/>
              </a:rPr>
              <a:t>attribute names and Text, </a:t>
            </a:r>
            <a:r>
              <a:rPr sz="1100" spc="15" dirty="0">
                <a:latin typeface="Times New Roman"/>
                <a:cs typeface="Times New Roman"/>
              </a:rPr>
              <a:t>Text,  Text </a:t>
            </a:r>
            <a:r>
              <a:rPr sz="1100" spc="10" dirty="0">
                <a:latin typeface="Times New Roman"/>
                <a:cs typeface="Times New Roman"/>
              </a:rPr>
              <a:t>and Date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their </a:t>
            </a:r>
            <a:r>
              <a:rPr sz="1100" spc="5" dirty="0">
                <a:latin typeface="Times New Roman"/>
                <a:cs typeface="Times New Roman"/>
              </a:rPr>
              <a:t>respective </a:t>
            </a:r>
            <a:r>
              <a:rPr sz="1100" spc="10" dirty="0">
                <a:latin typeface="Times New Roman"/>
                <a:cs typeface="Times New Roman"/>
              </a:rPr>
              <a:t>domains.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database relation as per this </a:t>
            </a:r>
            <a:r>
              <a:rPr sz="1100" spc="5" dirty="0">
                <a:latin typeface="Times New Roman"/>
                <a:cs typeface="Times New Roman"/>
              </a:rPr>
              <a:t>relation  </a:t>
            </a:r>
            <a:r>
              <a:rPr sz="1100" spc="10" dirty="0">
                <a:latin typeface="Times New Roman"/>
                <a:cs typeface="Times New Roman"/>
              </a:rPr>
              <a:t>scheme </a:t>
            </a:r>
            <a:r>
              <a:rPr sz="1100" spc="15" dirty="0">
                <a:latin typeface="Times New Roman"/>
                <a:cs typeface="Times New Roman"/>
              </a:rPr>
              <a:t>can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be:</a:t>
            </a:r>
            <a:endParaRPr sz="1100">
              <a:latin typeface="Times New Roman"/>
              <a:cs typeface="Times New Roman"/>
            </a:endParaRPr>
          </a:p>
          <a:p>
            <a:pPr marL="12700" marR="6350" indent="71755">
              <a:lnSpc>
                <a:spcPts val="1960"/>
              </a:lnSpc>
              <a:spcBef>
                <a:spcPts val="155"/>
              </a:spcBef>
              <a:tabLst>
                <a:tab pos="1285875" algn="l"/>
                <a:tab pos="2127250" algn="l"/>
                <a:tab pos="2752090" algn="l"/>
                <a:tab pos="3336925" algn="l"/>
                <a:tab pos="4356735" algn="l"/>
              </a:tabLst>
            </a:pPr>
            <a:r>
              <a:rPr sz="1100" spc="2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15" dirty="0">
                <a:latin typeface="Times New Roman"/>
                <a:cs typeface="Times New Roman"/>
              </a:rPr>
              <a:t>=</a:t>
            </a:r>
            <a:r>
              <a:rPr sz="1100" spc="5" dirty="0">
                <a:latin typeface="Times New Roman"/>
                <a:cs typeface="Times New Roman"/>
              </a:rPr>
              <a:t>{(</a:t>
            </a:r>
            <a:r>
              <a:rPr sz="1100" spc="15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001,</a:t>
            </a:r>
            <a:r>
              <a:rPr sz="1100" dirty="0">
                <a:latin typeface="Times New Roman"/>
                <a:cs typeface="Times New Roman"/>
              </a:rPr>
              <a:t>	s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5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dr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ho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e,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12/12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15" dirty="0">
                <a:latin typeface="Times New Roman"/>
                <a:cs typeface="Times New Roman"/>
              </a:rPr>
              <a:t>76</a:t>
            </a:r>
            <a:r>
              <a:rPr sz="1100" spc="5" dirty="0">
                <a:latin typeface="Times New Roman"/>
                <a:cs typeface="Times New Roman"/>
              </a:rPr>
              <a:t>),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15" dirty="0">
                <a:latin typeface="Times New Roman"/>
                <a:cs typeface="Times New Roman"/>
              </a:rPr>
              <a:t>st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d: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003,  stName:A. Rehman,  stAdres: </a:t>
            </a:r>
            <a:r>
              <a:rPr sz="1100" spc="20" dirty="0">
                <a:latin typeface="Times New Roman"/>
                <a:cs typeface="Times New Roman"/>
              </a:rPr>
              <a:t>RWP, </a:t>
            </a:r>
            <a:r>
              <a:rPr sz="1100" spc="10" dirty="0">
                <a:latin typeface="Times New Roman"/>
                <a:cs typeface="Times New Roman"/>
              </a:rPr>
              <a:t>doB:2/12/77)} </a:t>
            </a:r>
            <a:r>
              <a:rPr sz="1100" spc="20" dirty="0">
                <a:latin typeface="Times New Roman"/>
                <a:cs typeface="Times New Roman"/>
              </a:rPr>
              <a:t>OR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STD={(S001, Ali,  Lahore, 12/12/76), (S003, </a:t>
            </a:r>
            <a:r>
              <a:rPr sz="1100" spc="5" dirty="0">
                <a:latin typeface="Times New Roman"/>
                <a:cs typeface="Times New Roman"/>
              </a:rPr>
              <a:t>A. </a:t>
            </a:r>
            <a:r>
              <a:rPr sz="1100" spc="15" dirty="0">
                <a:latin typeface="Times New Roman"/>
                <a:cs typeface="Times New Roman"/>
              </a:rPr>
              <a:t>Rehman,  RWP,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2/12/77)}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960"/>
              </a:lnSpc>
              <a:spcBef>
                <a:spcPts val="14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above relation if </a:t>
            </a:r>
            <a:r>
              <a:rPr sz="1100" spc="5" dirty="0">
                <a:latin typeface="Times New Roman"/>
                <a:cs typeface="Times New Roman"/>
              </a:rPr>
              <a:t>represented in </a:t>
            </a:r>
            <a:r>
              <a:rPr sz="1100" spc="10" dirty="0">
                <a:latin typeface="Times New Roman"/>
                <a:cs typeface="Times New Roman"/>
              </a:rPr>
              <a:t>a two dimensional structure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called a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shown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81370" y="5644328"/>
          <a:ext cx="259143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691"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290">
                      <a:solidFill>
                        <a:srgbClr val="000000"/>
                      </a:solidFill>
                      <a:prstDash val="solid"/>
                    </a:lnL>
                    <a:lnR w="20319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0319">
                      <a:solidFill>
                        <a:srgbClr val="000000"/>
                      </a:solidFill>
                      <a:prstDash val="solid"/>
                    </a:lnL>
                    <a:lnR w="9778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stAdres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78">
                      <a:solidFill>
                        <a:srgbClr val="000000"/>
                      </a:solidFill>
                      <a:prstDash val="solid"/>
                    </a:lnL>
                    <a:lnR w="9865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doB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865">
                      <a:solidFill>
                        <a:srgbClr val="000000"/>
                      </a:solidFill>
                      <a:prstDash val="solid"/>
                    </a:lnL>
                    <a:lnR w="16768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60"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290">
                      <a:solidFill>
                        <a:srgbClr val="000000"/>
                      </a:solidFill>
                      <a:prstDash val="solid"/>
                    </a:lnL>
                    <a:lnR w="20319">
                      <a:solidFill>
                        <a:srgbClr val="000000"/>
                      </a:solidFill>
                      <a:prstDash val="solid"/>
                    </a:lnR>
                    <a:lnT w="1678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0319">
                      <a:solidFill>
                        <a:srgbClr val="000000"/>
                      </a:solidFill>
                      <a:prstDash val="solid"/>
                    </a:lnL>
                    <a:lnR w="9778">
                      <a:solidFill>
                        <a:srgbClr val="000000"/>
                      </a:solidFill>
                      <a:prstDash val="solid"/>
                    </a:lnR>
                    <a:lnT w="1678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Lahore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78">
                      <a:solidFill>
                        <a:srgbClr val="000000"/>
                      </a:solidFill>
                      <a:prstDash val="solid"/>
                    </a:lnL>
                    <a:lnR w="9865">
                      <a:solidFill>
                        <a:srgbClr val="000000"/>
                      </a:solidFill>
                      <a:prstDash val="solid"/>
                    </a:lnR>
                    <a:lnT w="1678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12/12/76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865">
                      <a:solidFill>
                        <a:srgbClr val="000000"/>
                      </a:solidFill>
                      <a:prstDash val="solid"/>
                    </a:lnL>
                    <a:lnR w="16768">
                      <a:solidFill>
                        <a:srgbClr val="000000"/>
                      </a:solidFill>
                      <a:prstDash val="solid"/>
                    </a:lnR>
                    <a:lnT w="1678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36">
                <a:tc>
                  <a:txBody>
                    <a:bodyPr/>
                    <a:lstStyle/>
                    <a:p>
                      <a:pPr>
                        <a:lnSpc>
                          <a:spcPts val="128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293">
                      <a:solidFill>
                        <a:srgbClr val="000000"/>
                      </a:solidFill>
                      <a:prstDash val="solid"/>
                    </a:lnL>
                    <a:lnR w="20319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167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Rehman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0319">
                      <a:solidFill>
                        <a:srgbClr val="000000"/>
                      </a:solidFill>
                      <a:prstDash val="solid"/>
                    </a:lnL>
                    <a:lnR w="9778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167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85"/>
                        </a:lnSpc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RWP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78">
                      <a:solidFill>
                        <a:srgbClr val="000000"/>
                      </a:solidFill>
                      <a:prstDash val="solid"/>
                    </a:lnL>
                    <a:lnR w="9865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167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2/12/77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865">
                      <a:solidFill>
                        <a:srgbClr val="000000"/>
                      </a:solidFill>
                      <a:prstDash val="solid"/>
                    </a:lnL>
                    <a:lnR w="16768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167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243" y="6642757"/>
            <a:ext cx="500316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200"/>
              </a:lnSpc>
            </a:pPr>
            <a:r>
              <a:rPr sz="1100" spc="15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this, </a:t>
            </a:r>
            <a:r>
              <a:rPr sz="1100" spc="10" dirty="0">
                <a:latin typeface="Times New Roman"/>
                <a:cs typeface="Times New Roman"/>
              </a:rPr>
              <a:t>today’s </a:t>
            </a:r>
            <a:r>
              <a:rPr sz="1100" spc="5" dirty="0">
                <a:latin typeface="Times New Roman"/>
                <a:cs typeface="Times New Roman"/>
              </a:rPr>
              <a:t>lecture is </a:t>
            </a:r>
            <a:r>
              <a:rPr sz="1100" spc="10" dirty="0">
                <a:latin typeface="Times New Roman"/>
                <a:cs typeface="Times New Roman"/>
              </a:rPr>
              <a:t>finished;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discussion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10" dirty="0">
                <a:latin typeface="Times New Roman"/>
                <a:cs typeface="Times New Roman"/>
              </a:rPr>
              <a:t>will be continued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next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lecture.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242" y="7609536"/>
            <a:ext cx="5005070" cy="139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70" dirty="0">
                <a:latin typeface="Times New Roman"/>
                <a:cs typeface="Times New Roman"/>
              </a:rPr>
              <a:t>Summary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have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started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discussion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logical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develop from   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conceptual database design.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later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generally developed </a:t>
            </a:r>
            <a:r>
              <a:rPr sz="1100" spc="15" dirty="0">
                <a:latin typeface="Times New Roman"/>
                <a:cs typeface="Times New Roman"/>
              </a:rPr>
              <a:t>using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3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E-R </a:t>
            </a:r>
            <a:r>
              <a:rPr sz="1100" spc="10" dirty="0">
                <a:latin typeface="Times New Roman"/>
                <a:cs typeface="Times New Roman"/>
              </a:rPr>
              <a:t>data model, whereas for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former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used.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based </a:t>
            </a:r>
            <a:r>
              <a:rPr sz="1100" spc="15" dirty="0">
                <a:latin typeface="Times New Roman"/>
                <a:cs typeface="Times New Roman"/>
              </a:rPr>
              <a:t>on the theory of  </a:t>
            </a:r>
            <a:r>
              <a:rPr sz="1100" spc="10" dirty="0">
                <a:latin typeface="Times New Roman"/>
                <a:cs typeface="Times New Roman"/>
              </a:rPr>
              <a:t>mathematical relations; a mathematical relation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subset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Cartesian product of  two or more </a:t>
            </a:r>
            <a:r>
              <a:rPr sz="1100" spc="5" dirty="0">
                <a:latin typeface="Times New Roman"/>
                <a:cs typeface="Times New Roman"/>
              </a:rPr>
              <a:t>sets. </a:t>
            </a:r>
            <a:r>
              <a:rPr sz="1100" spc="10" dirty="0">
                <a:latin typeface="Times New Roman"/>
                <a:cs typeface="Times New Roman"/>
              </a:rPr>
              <a:t>Relations are </a:t>
            </a:r>
            <a:r>
              <a:rPr sz="1100" spc="15" dirty="0">
                <a:latin typeface="Times New Roman"/>
                <a:cs typeface="Times New Roman"/>
              </a:rPr>
              <a:t>physically </a:t>
            </a:r>
            <a:r>
              <a:rPr sz="1100" spc="10" dirty="0">
                <a:latin typeface="Times New Roman"/>
                <a:cs typeface="Times New Roman"/>
              </a:rPr>
              <a:t>represented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form of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two-dimensional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921"/>
            <a:ext cx="5005705" cy="1869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structure </a:t>
            </a:r>
            <a:r>
              <a:rPr sz="1100" spc="5" dirty="0">
                <a:latin typeface="Times New Roman"/>
                <a:cs typeface="Times New Roman"/>
              </a:rPr>
              <a:t>called </a:t>
            </a:r>
            <a:r>
              <a:rPr sz="1100" spc="10" dirty="0">
                <a:latin typeface="Times New Roman"/>
                <a:cs typeface="Times New Roman"/>
              </a:rPr>
              <a:t>table, where rows/tuples represent </a:t>
            </a:r>
            <a:r>
              <a:rPr sz="1100" spc="5" dirty="0">
                <a:latin typeface="Times New Roman"/>
                <a:cs typeface="Times New Roman"/>
              </a:rPr>
              <a:t>records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5" dirty="0">
                <a:latin typeface="Times New Roman"/>
                <a:cs typeface="Times New Roman"/>
              </a:rPr>
              <a:t>represent </a:t>
            </a:r>
            <a:r>
              <a:rPr sz="1100" spc="10" dirty="0">
                <a:latin typeface="Times New Roman"/>
                <a:cs typeface="Times New Roman"/>
              </a:rPr>
              <a:t>the  attributes.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40" dirty="0">
                <a:latin typeface="Times New Roman"/>
                <a:cs typeface="Times New Roman"/>
              </a:rPr>
              <a:t>Exercise: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spc="10" dirty="0">
                <a:latin typeface="Times New Roman"/>
                <a:cs typeface="Times New Roman"/>
              </a:rPr>
              <a:t>Define  </a:t>
            </a:r>
            <a:r>
              <a:rPr sz="1100" spc="5" dirty="0">
                <a:latin typeface="Times New Roman"/>
                <a:cs typeface="Times New Roman"/>
              </a:rPr>
              <a:t>different  </a:t>
            </a:r>
            <a:r>
              <a:rPr sz="1100" spc="10" dirty="0">
                <a:latin typeface="Times New Roman"/>
                <a:cs typeface="Times New Roman"/>
              </a:rPr>
              <a:t>attributes  (assigning  </a:t>
            </a:r>
            <a:r>
              <a:rPr sz="1100" spc="15" dirty="0">
                <a:latin typeface="Times New Roman"/>
                <a:cs typeface="Times New Roman"/>
              </a:rPr>
              <a:t>name  and  domain  to  </a:t>
            </a:r>
            <a:r>
              <a:rPr sz="1100" spc="5" dirty="0">
                <a:latin typeface="Times New Roman"/>
                <a:cs typeface="Times New Roman"/>
              </a:rPr>
              <a:t>each)  </a:t>
            </a:r>
            <a:r>
              <a:rPr sz="1100" spc="10" dirty="0">
                <a:latin typeface="Times New Roman"/>
                <a:cs typeface="Times New Roman"/>
              </a:rPr>
              <a:t>for  </a:t>
            </a:r>
            <a:r>
              <a:rPr sz="1100" spc="5" dirty="0">
                <a:latin typeface="Times New Roman"/>
                <a:cs typeface="Times New Roman"/>
              </a:rPr>
              <a:t>an     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STUDENT,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apply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concept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Cartesian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product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domains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these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attributes, then consider the records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your </a:t>
            </a:r>
            <a:r>
              <a:rPr sz="1100" spc="10" dirty="0">
                <a:latin typeface="Times New Roman"/>
                <a:cs typeface="Times New Roman"/>
              </a:rPr>
              <a:t>class fellows and see if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subset </a:t>
            </a:r>
            <a:r>
              <a:rPr sz="1100" spc="15" dirty="0">
                <a:latin typeface="Times New Roman"/>
                <a:cs typeface="Times New Roman"/>
              </a:rPr>
              <a:t>of  the </a:t>
            </a:r>
            <a:r>
              <a:rPr sz="1100" spc="10" dirty="0">
                <a:latin typeface="Times New Roman"/>
                <a:cs typeface="Times New Roman"/>
              </a:rPr>
              <a:t>Cartesian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product.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023" y="1761026"/>
            <a:ext cx="12719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2804" y="2153210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2809" y="2153210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9756" y="21509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3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2804" y="2541114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9761" y="21509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3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2809" y="2541114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8958" y="21509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3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1035" y="3008767"/>
            <a:ext cx="5005705" cy="612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43865" indent="-214629">
              <a:lnSpc>
                <a:spcPts val="1315"/>
              </a:lnSpc>
              <a:spcBef>
                <a:spcPts val="79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Database and </a:t>
            </a:r>
            <a:r>
              <a:rPr sz="1100" spc="15" dirty="0">
                <a:latin typeface="Times New Roman"/>
                <a:cs typeface="Times New Roman"/>
              </a:rPr>
              <a:t>Math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Degree and Cardinality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Integrity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Constraints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Transforming conceptual database design into logical database design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Composite and multi-valued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Attributes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31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Identifier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Dependency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700"/>
              </a:lnSpc>
              <a:spcBef>
                <a:spcPts val="65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previous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10" dirty="0">
                <a:latin typeface="Times New Roman"/>
                <a:cs typeface="Times New Roman"/>
              </a:rPr>
              <a:t>we discussed relational data </a:t>
            </a:r>
            <a:r>
              <a:rPr sz="1100" spc="15" dirty="0">
                <a:latin typeface="Times New Roman"/>
                <a:cs typeface="Times New Roman"/>
              </a:rPr>
              <a:t>model, </a:t>
            </a:r>
            <a:r>
              <a:rPr sz="1100" spc="10" dirty="0">
                <a:latin typeface="Times New Roman"/>
                <a:cs typeface="Times New Roman"/>
              </a:rPr>
              <a:t>its components and  properties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discussed mathematical and database relations. </a:t>
            </a:r>
            <a:r>
              <a:rPr sz="1100" spc="15" dirty="0">
                <a:latin typeface="Times New Roman"/>
                <a:cs typeface="Times New Roman"/>
              </a:rPr>
              <a:t>Now we  </a:t>
            </a:r>
            <a:r>
              <a:rPr sz="1100" spc="10" dirty="0">
                <a:latin typeface="Times New Roman"/>
                <a:cs typeface="Times New Roman"/>
              </a:rPr>
              <a:t>will discuss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difference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database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mathematical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Database </a:t>
            </a:r>
            <a:r>
              <a:rPr sz="1300" spc="80" dirty="0">
                <a:latin typeface="Times New Roman"/>
                <a:cs typeface="Times New Roman"/>
              </a:rPr>
              <a:t>and </a:t>
            </a:r>
            <a:r>
              <a:rPr sz="1300" spc="85" dirty="0">
                <a:latin typeface="Times New Roman"/>
                <a:cs typeface="Times New Roman"/>
              </a:rPr>
              <a:t>Math</a:t>
            </a:r>
            <a:r>
              <a:rPr sz="1300" spc="-18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Relations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35"/>
              </a:spcBef>
            </a:pPr>
            <a:r>
              <a:rPr sz="1100" spc="25" dirty="0">
                <a:latin typeface="Times New Roman"/>
                <a:cs typeface="Times New Roman"/>
              </a:rPr>
              <a:t>We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studied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six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basic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properties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relations.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compare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these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properties with those of mathematical relations then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find </a:t>
            </a:r>
            <a:r>
              <a:rPr sz="1100" spc="10" dirty="0">
                <a:latin typeface="Times New Roman"/>
                <a:cs typeface="Times New Roman"/>
              </a:rPr>
              <a:t>out that properties of 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same </a:t>
            </a:r>
            <a:r>
              <a:rPr sz="1100" spc="10" dirty="0">
                <a:latin typeface="Times New Roman"/>
                <a:cs typeface="Times New Roman"/>
              </a:rPr>
              <a:t>except </a:t>
            </a:r>
            <a:r>
              <a:rPr sz="1100" spc="15" dirty="0">
                <a:latin typeface="Times New Roman"/>
                <a:cs typeface="Times New Roman"/>
              </a:rPr>
              <a:t>the one </a:t>
            </a:r>
            <a:r>
              <a:rPr sz="1100" spc="10" dirty="0">
                <a:latin typeface="Times New Roman"/>
                <a:cs typeface="Times New Roman"/>
              </a:rPr>
              <a:t>related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order of </a:t>
            </a:r>
            <a:r>
              <a:rPr sz="1100" spc="15" dirty="0">
                <a:latin typeface="Times New Roman"/>
                <a:cs typeface="Times New Roman"/>
              </a:rPr>
              <a:t>the columns.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order </a:t>
            </a:r>
            <a:r>
              <a:rPr sz="1100" spc="15" dirty="0">
                <a:latin typeface="Times New Roman"/>
                <a:cs typeface="Times New Roman"/>
              </a:rPr>
              <a:t>of   columns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mathematical relations does matter, whereas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database relations it does  not </a:t>
            </a:r>
            <a:r>
              <a:rPr sz="1100" spc="5" dirty="0">
                <a:latin typeface="Times New Roman"/>
                <a:cs typeface="Times New Roman"/>
              </a:rPr>
              <a:t>matter. </a:t>
            </a:r>
            <a:r>
              <a:rPr sz="1100" spc="10" dirty="0">
                <a:latin typeface="Times New Roman"/>
                <a:cs typeface="Times New Roman"/>
              </a:rPr>
              <a:t>There will not </a:t>
            </a:r>
            <a:r>
              <a:rPr sz="1100" spc="15" dirty="0">
                <a:latin typeface="Times New Roman"/>
                <a:cs typeface="Times New Roman"/>
              </a:rPr>
              <a:t>be any </a:t>
            </a:r>
            <a:r>
              <a:rPr sz="1100" spc="10" dirty="0">
                <a:latin typeface="Times New Roman"/>
                <a:cs typeface="Times New Roman"/>
              </a:rPr>
              <a:t>change </a:t>
            </a:r>
            <a:r>
              <a:rPr sz="1100" spc="5" dirty="0">
                <a:latin typeface="Times New Roman"/>
                <a:cs typeface="Times New Roman"/>
              </a:rPr>
              <a:t>in either </a:t>
            </a:r>
            <a:r>
              <a:rPr sz="1100" spc="15" dirty="0">
                <a:latin typeface="Times New Roman"/>
                <a:cs typeface="Times New Roman"/>
              </a:rPr>
              <a:t>math or </a:t>
            </a:r>
            <a:r>
              <a:rPr sz="1100" spc="10" dirty="0">
                <a:latin typeface="Times New Roman"/>
                <a:cs typeface="Times New Roman"/>
              </a:rPr>
              <a:t>database relations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change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rows or </a:t>
            </a:r>
            <a:r>
              <a:rPr sz="1100" spc="15" dirty="0">
                <a:latin typeface="Times New Roman"/>
                <a:cs typeface="Times New Roman"/>
              </a:rPr>
              <a:t>tuples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relation.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the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difference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 these two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order of columns or attributes.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math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Cartesian product  of two </a:t>
            </a:r>
            <a:r>
              <a:rPr sz="1100" spc="5" dirty="0">
                <a:latin typeface="Times New Roman"/>
                <a:cs typeface="Times New Roman"/>
              </a:rPr>
              <a:t>sets.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change the order of </a:t>
            </a:r>
            <a:r>
              <a:rPr sz="1100" spc="5" dirty="0">
                <a:latin typeface="Times New Roman"/>
                <a:cs typeface="Times New Roman"/>
              </a:rPr>
              <a:t>theses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5" dirty="0">
                <a:latin typeface="Times New Roman"/>
                <a:cs typeface="Times New Roman"/>
              </a:rPr>
              <a:t>sets then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outcome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10" dirty="0">
                <a:latin typeface="Times New Roman"/>
                <a:cs typeface="Times New Roman"/>
              </a:rPr>
              <a:t>will  not be same. Therefore, </a:t>
            </a:r>
            <a:r>
              <a:rPr sz="1100" spc="15" dirty="0">
                <a:latin typeface="Times New Roman"/>
                <a:cs typeface="Times New Roman"/>
              </a:rPr>
              <a:t>the math </a:t>
            </a:r>
            <a:r>
              <a:rPr sz="1100" spc="10" dirty="0">
                <a:latin typeface="Times New Roman"/>
                <a:cs typeface="Times New Roman"/>
              </a:rPr>
              <a:t>relation changes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changing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order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columns.  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, if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and a set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take Cartesian product of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B 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take </a:t>
            </a:r>
            <a:r>
              <a:rPr sz="1100" spc="10" dirty="0">
                <a:latin typeface="Times New Roman"/>
                <a:cs typeface="Times New Roman"/>
              </a:rPr>
              <a:t>Cartesian product of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will not be equal </a:t>
            </a:r>
            <a:r>
              <a:rPr sz="1100" spc="5" dirty="0">
                <a:latin typeface="Times New Roman"/>
                <a:cs typeface="Times New Roman"/>
              </a:rPr>
              <a:t>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so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98805" algn="ctr">
              <a:lnSpc>
                <a:spcPts val="1295"/>
              </a:lnSpc>
              <a:spcBef>
                <a:spcPts val="680"/>
              </a:spcBef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x </a:t>
            </a:r>
            <a:r>
              <a:rPr sz="1100" spc="20" dirty="0">
                <a:latin typeface="Times New Roman"/>
                <a:cs typeface="Times New Roman"/>
              </a:rPr>
              <a:t>B = B </a:t>
            </a:r>
            <a:r>
              <a:rPr sz="1100" spc="15" dirty="0">
                <a:latin typeface="Times New Roman"/>
                <a:cs typeface="Times New Roman"/>
              </a:rPr>
              <a:t>x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Rests of the properties between them are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same.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43248" y="8843443"/>
            <a:ext cx="67310" cy="85725"/>
          </a:xfrm>
          <a:custGeom>
            <a:avLst/>
            <a:gdLst/>
            <a:ahLst/>
            <a:cxnLst/>
            <a:rect l="l" t="t" r="r" b="b"/>
            <a:pathLst>
              <a:path w="67310" h="85725">
                <a:moveTo>
                  <a:pt x="67074" y="0"/>
                </a:moveTo>
                <a:lnTo>
                  <a:pt x="0" y="85367"/>
                </a:lnTo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196597"/>
            <a:ext cx="5006340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35" dirty="0">
                <a:latin typeface="Times New Roman"/>
                <a:cs typeface="Times New Roman"/>
              </a:rPr>
              <a:t>Degree </a:t>
            </a:r>
            <a:r>
              <a:rPr sz="1300" spc="10" dirty="0">
                <a:latin typeface="Times New Roman"/>
                <a:cs typeface="Times New Roman"/>
              </a:rPr>
              <a:t>of </a:t>
            </a:r>
            <a:r>
              <a:rPr sz="1300" spc="80" dirty="0">
                <a:latin typeface="Times New Roman"/>
                <a:cs typeface="Times New Roman"/>
              </a:rPr>
              <a:t>a</a:t>
            </a:r>
            <a:r>
              <a:rPr sz="1300" spc="-12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Relation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35"/>
              </a:spcBef>
            </a:pPr>
            <a:r>
              <a:rPr sz="1100" spc="25" dirty="0">
                <a:latin typeface="Times New Roman"/>
                <a:cs typeface="Times New Roman"/>
              </a:rPr>
              <a:t>We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will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now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discuss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degree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not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confused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degree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relationship.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You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would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definitely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remembering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is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link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or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association between </a:t>
            </a:r>
            <a:r>
              <a:rPr sz="1100" spc="20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entity types and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discussed it </a:t>
            </a:r>
            <a:r>
              <a:rPr sz="1100" spc="15" dirty="0">
                <a:latin typeface="Times New Roman"/>
                <a:cs typeface="Times New Roman"/>
              </a:rPr>
              <a:t>in E-R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model.  However the degree </a:t>
            </a:r>
            <a:r>
              <a:rPr sz="1100" spc="10" dirty="0">
                <a:latin typeface="Times New Roman"/>
                <a:cs typeface="Times New Roman"/>
              </a:rPr>
              <a:t>of a relation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number of </a:t>
            </a:r>
            <a:r>
              <a:rPr sz="1100" spc="10" dirty="0">
                <a:latin typeface="Times New Roman"/>
                <a:cs typeface="Times New Roman"/>
              </a:rPr>
              <a:t>columns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that relation. For 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consider the table given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10"/>
              </a:spcBef>
            </a:pPr>
            <a:r>
              <a:rPr sz="1100" spc="1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2836779"/>
          <a:ext cx="5111115" cy="1029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257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30" dirty="0">
                          <a:latin typeface="Times New Roman"/>
                          <a:cs typeface="Times New Roman"/>
                        </a:rPr>
                        <a:t>clName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586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Suhail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48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Shahid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99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Naila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81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Rubab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MBA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769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Ehsan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BBA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438" y="4021224"/>
            <a:ext cx="5039995" cy="513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Table 1: The </a:t>
            </a:r>
            <a:r>
              <a:rPr sz="1100" spc="15" dirty="0">
                <a:latin typeface="Times New Roman"/>
                <a:cs typeface="Times New Roman"/>
              </a:rPr>
              <a:t>STUDENT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273685" indent="-635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example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10" dirty="0">
                <a:latin typeface="Times New Roman"/>
                <a:cs typeface="Times New Roman"/>
              </a:rPr>
              <a:t>has four columns,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this relation has  degree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four.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40"/>
              </a:lnSpc>
            </a:pPr>
            <a:r>
              <a:rPr sz="1100" spc="10" dirty="0">
                <a:latin typeface="Times New Roman"/>
                <a:cs typeface="Times New Roman"/>
              </a:rPr>
              <a:t>Cardinality of a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</a:t>
            </a:r>
            <a:endParaRPr sz="1100">
              <a:latin typeface="Times New Roman"/>
              <a:cs typeface="Times New Roman"/>
            </a:endParaRPr>
          </a:p>
          <a:p>
            <a:pPr marL="12700" marR="159385">
              <a:lnSpc>
                <a:spcPct val="986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number of rows present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is called as </a:t>
            </a:r>
            <a:r>
              <a:rPr sz="1100" spc="10" dirty="0">
                <a:latin typeface="Times New Roman"/>
                <a:cs typeface="Times New Roman"/>
              </a:rPr>
              <a:t>cardinality of that relation. For  example,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10" dirty="0">
                <a:latin typeface="Times New Roman"/>
                <a:cs typeface="Times New Roman"/>
              </a:rPr>
              <a:t>table above, the </a:t>
            </a:r>
            <a:r>
              <a:rPr sz="1100" spc="15" dirty="0">
                <a:latin typeface="Times New Roman"/>
                <a:cs typeface="Times New Roman"/>
              </a:rPr>
              <a:t>number of </a:t>
            </a:r>
            <a:r>
              <a:rPr sz="1100" spc="10" dirty="0">
                <a:latin typeface="Times New Roman"/>
                <a:cs typeface="Times New Roman"/>
              </a:rPr>
              <a:t>rows </a:t>
            </a:r>
            <a:r>
              <a:rPr sz="1100" spc="5" dirty="0">
                <a:latin typeface="Times New Roman"/>
                <a:cs typeface="Times New Roman"/>
              </a:rPr>
              <a:t>is five, so </a:t>
            </a:r>
            <a:r>
              <a:rPr sz="1100" spc="10" dirty="0">
                <a:latin typeface="Times New Roman"/>
                <a:cs typeface="Times New Roman"/>
              </a:rPr>
              <a:t>the cardinality of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five.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40" dirty="0">
                <a:latin typeface="Times New Roman"/>
                <a:cs typeface="Times New Roman"/>
              </a:rPr>
              <a:t>Relation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Keys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50190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concept of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and all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types of </a:t>
            </a:r>
            <a:r>
              <a:rPr sz="1100" spc="15" dirty="0">
                <a:latin typeface="Times New Roman"/>
                <a:cs typeface="Times New Roman"/>
              </a:rPr>
              <a:t>keys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applicable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relations as well. 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discuss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concept of foreign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detail, which will be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quite  frequently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RDM.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00" spc="45" dirty="0">
                <a:latin typeface="Times New Roman"/>
                <a:cs typeface="Times New Roman"/>
              </a:rPr>
              <a:t>Foreign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Key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35"/>
              </a:spcBef>
            </a:pPr>
            <a:r>
              <a:rPr sz="1100" spc="1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attribute of a table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5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another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called as </a:t>
            </a:r>
            <a:r>
              <a:rPr sz="1100" spc="10" dirty="0">
                <a:latin typeface="Times New Roman"/>
                <a:cs typeface="Times New Roman"/>
              </a:rPr>
              <a:t>foreign key.  For Example, consider the following two tables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DEPT: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845435" indent="-635">
              <a:lnSpc>
                <a:spcPts val="1300"/>
              </a:lnSpc>
            </a:pP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empId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empName, qual, d</a:t>
            </a:r>
            <a:r>
              <a:rPr sz="1100" u="dashHeavy" spc="10" dirty="0">
                <a:latin typeface="Times New Roman"/>
                <a:cs typeface="Times New Roman"/>
              </a:rPr>
              <a:t>epId)  </a:t>
            </a:r>
            <a:r>
              <a:rPr sz="1100" spc="15" dirty="0">
                <a:latin typeface="Times New Roman"/>
                <a:cs typeface="Times New Roman"/>
              </a:rPr>
              <a:t>DEPT </a:t>
            </a:r>
            <a:r>
              <a:rPr sz="1100" u="sng" spc="5" dirty="0">
                <a:latin typeface="Times New Roman"/>
                <a:cs typeface="Times New Roman"/>
              </a:rPr>
              <a:t>(depId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depName,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numEmp)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81280">
              <a:lnSpc>
                <a:spcPct val="985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example there are two relations;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having record of employees, whereas  </a:t>
            </a:r>
            <a:r>
              <a:rPr sz="1100" spc="15" dirty="0">
                <a:latin typeface="Times New Roman"/>
                <a:cs typeface="Times New Roman"/>
              </a:rPr>
              <a:t>DEPT is </a:t>
            </a:r>
            <a:r>
              <a:rPr sz="1100" spc="10" dirty="0">
                <a:latin typeface="Times New Roman"/>
                <a:cs typeface="Times New Roman"/>
              </a:rPr>
              <a:t>having record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departments of </a:t>
            </a:r>
            <a:r>
              <a:rPr sz="1100" spc="1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organization.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2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empId, whereas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DEPT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depId. The depId which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DEPT </a:t>
            </a:r>
            <a:r>
              <a:rPr sz="1100" spc="5" dirty="0">
                <a:latin typeface="Times New Roman"/>
                <a:cs typeface="Times New Roman"/>
              </a:rPr>
              <a:t>is also </a:t>
            </a:r>
            <a:r>
              <a:rPr sz="1100" spc="10" dirty="0">
                <a:latin typeface="Times New Roman"/>
                <a:cs typeface="Times New Roman"/>
              </a:rPr>
              <a:t>present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this is </a:t>
            </a:r>
            <a:r>
              <a:rPr sz="1100" spc="10" dirty="0">
                <a:latin typeface="Times New Roman"/>
                <a:cs typeface="Times New Roman"/>
              </a:rPr>
              <a:t>a foreign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50" dirty="0">
                <a:latin typeface="Times New Roman"/>
                <a:cs typeface="Times New Roman"/>
              </a:rPr>
              <a:t>Requirements/Constraints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45" dirty="0">
                <a:latin typeface="Times New Roman"/>
                <a:cs typeface="Times New Roman"/>
              </a:rPr>
              <a:t>Foreign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Key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requirements </a:t>
            </a:r>
            <a:r>
              <a:rPr sz="1100" spc="5" dirty="0">
                <a:latin typeface="Times New Roman"/>
                <a:cs typeface="Times New Roman"/>
              </a:rPr>
              <a:t>/ </a:t>
            </a:r>
            <a:r>
              <a:rPr sz="1100" spc="10" dirty="0">
                <a:latin typeface="Times New Roman"/>
                <a:cs typeface="Times New Roman"/>
              </a:rPr>
              <a:t>constraints of foreign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key:</a:t>
            </a:r>
            <a:endParaRPr sz="1100">
              <a:latin typeface="Times New Roman"/>
              <a:cs typeface="Times New Roman"/>
            </a:endParaRPr>
          </a:p>
          <a:p>
            <a:pPr marL="12700" marR="133985">
              <a:lnSpc>
                <a:spcPct val="98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There can be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than zero, one or multiple foreign keys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table, </a:t>
            </a:r>
            <a:r>
              <a:rPr sz="1100" spc="15" dirty="0">
                <a:latin typeface="Times New Roman"/>
                <a:cs typeface="Times New Roman"/>
              </a:rPr>
              <a:t>depending on  how many </a:t>
            </a:r>
            <a:r>
              <a:rPr sz="1100" spc="10" dirty="0">
                <a:latin typeface="Times New Roman"/>
                <a:cs typeface="Times New Roman"/>
              </a:rPr>
              <a:t>tables a particular table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related with. 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above </a:t>
            </a:r>
            <a:r>
              <a:rPr sz="1100" spc="15" dirty="0">
                <a:latin typeface="Times New Roman"/>
                <a:cs typeface="Times New Roman"/>
              </a:rPr>
              <a:t>example  the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0" dirty="0">
                <a:latin typeface="Times New Roman"/>
                <a:cs typeface="Times New Roman"/>
              </a:rPr>
              <a:t>with the </a:t>
            </a:r>
            <a:r>
              <a:rPr sz="1100" spc="15" dirty="0">
                <a:latin typeface="Times New Roman"/>
                <a:cs typeface="Times New Roman"/>
              </a:rPr>
              <a:t>DEPT </a:t>
            </a:r>
            <a:r>
              <a:rPr sz="1100" spc="10" dirty="0">
                <a:latin typeface="Times New Roman"/>
                <a:cs typeface="Times New Roman"/>
              </a:rPr>
              <a:t>table,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one foreign </a:t>
            </a:r>
            <a:r>
              <a:rPr sz="1100" spc="15" dirty="0">
                <a:latin typeface="Times New Roman"/>
                <a:cs typeface="Times New Roman"/>
              </a:rPr>
              <a:t>key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depId,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60" y="889038"/>
            <a:ext cx="4965700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055">
              <a:lnSpc>
                <a:spcPct val="98600"/>
              </a:lnSpc>
            </a:pPr>
            <a:r>
              <a:rPr sz="1100" spc="10" dirty="0">
                <a:latin typeface="Times New Roman"/>
                <a:cs typeface="Times New Roman"/>
              </a:rPr>
              <a:t>whereas </a:t>
            </a:r>
            <a:r>
              <a:rPr sz="1100" spc="15" dirty="0">
                <a:latin typeface="Times New Roman"/>
                <a:cs typeface="Times New Roman"/>
              </a:rPr>
              <a:t>DEPT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does not contain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5" dirty="0">
                <a:latin typeface="Times New Roman"/>
                <a:cs typeface="Times New Roman"/>
              </a:rPr>
              <a:t>key. </a:t>
            </a:r>
            <a:r>
              <a:rPr sz="1100" spc="10" dirty="0">
                <a:latin typeface="Times New Roman"/>
                <a:cs typeface="Times New Roman"/>
              </a:rPr>
              <a:t>Similarly, the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25" dirty="0">
                <a:latin typeface="Times New Roman"/>
                <a:cs typeface="Times New Roman"/>
              </a:rPr>
              <a:t>may  </a:t>
            </a:r>
            <a:r>
              <a:rPr sz="1100" spc="10" dirty="0">
                <a:latin typeface="Times New Roman"/>
                <a:cs typeface="Times New Roman"/>
              </a:rPr>
              <a:t>also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linked with </a:t>
            </a:r>
            <a:r>
              <a:rPr sz="1100" spc="15" dirty="0">
                <a:latin typeface="Times New Roman"/>
                <a:cs typeface="Times New Roman"/>
              </a:rPr>
              <a:t>DESIG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storing designations,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that case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will have  another foreign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alike.</a:t>
            </a:r>
            <a:endParaRPr sz="1100">
              <a:latin typeface="Times New Roman"/>
              <a:cs typeface="Times New Roman"/>
            </a:endParaRPr>
          </a:p>
          <a:p>
            <a:pPr marL="12700" marR="95885">
              <a:lnSpc>
                <a:spcPts val="1300"/>
              </a:lnSpc>
              <a:spcBef>
                <a:spcPts val="3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present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a 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another relation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5" dirty="0">
                <a:latin typeface="Times New Roman"/>
                <a:cs typeface="Times New Roman"/>
              </a:rPr>
              <a:t>called as </a:t>
            </a:r>
            <a:r>
              <a:rPr sz="1100" spc="15" dirty="0">
                <a:latin typeface="Times New Roman"/>
                <a:cs typeface="Times New Roman"/>
              </a:rPr>
              <a:t>home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attribute, </a:t>
            </a:r>
            <a:r>
              <a:rPr sz="1100" spc="15" dirty="0">
                <a:latin typeface="Times New Roman"/>
                <a:cs typeface="Times New Roman"/>
              </a:rPr>
              <a:t>so in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depId is </a:t>
            </a:r>
            <a:r>
              <a:rPr sz="1100" spc="10" dirty="0">
                <a:latin typeface="Times New Roman"/>
                <a:cs typeface="Times New Roman"/>
              </a:rPr>
              <a:t>foreign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</a:pP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its </a:t>
            </a:r>
            <a:r>
              <a:rPr sz="1100" spc="15" dirty="0">
                <a:latin typeface="Times New Roman"/>
                <a:cs typeface="Times New Roman"/>
              </a:rPr>
              <a:t>home </a:t>
            </a:r>
            <a:r>
              <a:rPr sz="1100" spc="5" dirty="0">
                <a:latin typeface="Times New Roman"/>
                <a:cs typeface="Times New Roman"/>
              </a:rPr>
              <a:t>relation 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DEPT.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attribute and the one present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another </a:t>
            </a:r>
            <a:r>
              <a:rPr sz="1100" spc="5" dirty="0">
                <a:latin typeface="Times New Roman"/>
                <a:cs typeface="Times New Roman"/>
              </a:rPr>
              <a:t>relation as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key can  have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names, </a:t>
            </a:r>
            <a:r>
              <a:rPr sz="1100" spc="15" dirty="0">
                <a:latin typeface="Times New Roman"/>
                <a:cs typeface="Times New Roman"/>
              </a:rPr>
              <a:t>but </a:t>
            </a:r>
            <a:r>
              <a:rPr sz="1100" spc="10" dirty="0">
                <a:latin typeface="Times New Roman"/>
                <a:cs typeface="Times New Roman"/>
              </a:rPr>
              <a:t>both must have </a:t>
            </a:r>
            <a:r>
              <a:rPr sz="1100" spc="15" dirty="0">
                <a:latin typeface="Times New Roman"/>
                <a:cs typeface="Times New Roman"/>
              </a:rPr>
              <a:t>same domains. </a:t>
            </a:r>
            <a:r>
              <a:rPr sz="1100" spc="-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DEPT,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example,  </a:t>
            </a:r>
            <a:r>
              <a:rPr sz="1100" spc="15" dirty="0">
                <a:latin typeface="Times New Roman"/>
                <a:cs typeface="Times New Roman"/>
              </a:rPr>
              <a:t>both the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FK have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10" dirty="0">
                <a:latin typeface="Times New Roman"/>
                <a:cs typeface="Times New Roman"/>
              </a:rPr>
              <a:t>name;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could have been different,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not  have </a:t>
            </a:r>
            <a:r>
              <a:rPr sz="1100" spc="15" dirty="0">
                <a:latin typeface="Times New Roman"/>
                <a:cs typeface="Times New Roman"/>
              </a:rPr>
              <a:t>made any </a:t>
            </a:r>
            <a:r>
              <a:rPr sz="1100" spc="10" dirty="0">
                <a:latin typeface="Times New Roman"/>
                <a:cs typeface="Times New Roman"/>
              </a:rPr>
              <a:t>difference </a:t>
            </a:r>
            <a:r>
              <a:rPr sz="1100" spc="15" dirty="0">
                <a:latin typeface="Times New Roman"/>
                <a:cs typeface="Times New Roman"/>
              </a:rPr>
              <a:t>however they </a:t>
            </a:r>
            <a:r>
              <a:rPr sz="1100" spc="10" dirty="0">
                <a:latin typeface="Times New Roman"/>
                <a:cs typeface="Times New Roman"/>
              </a:rPr>
              <a:t>must 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same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domain.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78105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The primary key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represented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underlining with a </a:t>
            </a:r>
            <a:r>
              <a:rPr sz="1100" spc="5" dirty="0">
                <a:latin typeface="Times New Roman"/>
                <a:cs typeface="Times New Roman"/>
              </a:rPr>
              <a:t>solid line, </a:t>
            </a:r>
            <a:r>
              <a:rPr sz="1100" spc="10" dirty="0">
                <a:latin typeface="Times New Roman"/>
                <a:cs typeface="Times New Roman"/>
              </a:rPr>
              <a:t>whereas foreign </a:t>
            </a:r>
            <a:r>
              <a:rPr sz="1100" spc="25" dirty="0">
                <a:latin typeface="Times New Roman"/>
                <a:cs typeface="Times New Roman"/>
              </a:rPr>
              <a:t>key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underlined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dashed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dotted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line.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602" y="3197163"/>
            <a:ext cx="48831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4980" algn="l"/>
              </a:tabLst>
            </a:pPr>
            <a:r>
              <a:rPr sz="1100" u="dashHeavy" spc="5" dirty="0"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023" y="3034912"/>
            <a:ext cx="1210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8600"/>
              </a:lnSpc>
              <a:tabLst>
                <a:tab pos="875030" algn="l"/>
              </a:tabLst>
            </a:pPr>
            <a:r>
              <a:rPr sz="1100" spc="10" dirty="0">
                <a:latin typeface="Times New Roman"/>
                <a:cs typeface="Times New Roman"/>
              </a:rPr>
              <a:t>Primary </a:t>
            </a:r>
            <a:r>
              <a:rPr sz="1100" spc="25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: 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25" dirty="0">
                <a:latin typeface="Times New Roman"/>
                <a:cs typeface="Times New Roman"/>
              </a:rPr>
              <a:t>Key	</a:t>
            </a:r>
            <a:r>
              <a:rPr sz="1100" spc="5" dirty="0">
                <a:latin typeface="Times New Roman"/>
                <a:cs typeface="Times New Roman"/>
              </a:rPr>
              <a:t>:  </a:t>
            </a:r>
            <a:r>
              <a:rPr sz="1100" spc="10" dirty="0">
                <a:latin typeface="Times New Roman"/>
                <a:cs typeface="Times New Roman"/>
              </a:rPr>
              <a:t>Integrity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Constraints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960" y="3530398"/>
            <a:ext cx="5038725" cy="56235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40"/>
              </a:spcBef>
            </a:pPr>
            <a:r>
              <a:rPr sz="1100" spc="10" dirty="0">
                <a:latin typeface="Times New Roman"/>
                <a:cs typeface="Times New Roman"/>
              </a:rPr>
              <a:t>Integrity constraints are </a:t>
            </a:r>
            <a:r>
              <a:rPr sz="1100" spc="15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important and </a:t>
            </a:r>
            <a:r>
              <a:rPr sz="1100" spc="15" dirty="0">
                <a:latin typeface="Times New Roman"/>
                <a:cs typeface="Times New Roman"/>
              </a:rPr>
              <a:t>they play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vital role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relational data  </a:t>
            </a:r>
            <a:r>
              <a:rPr sz="1100" spc="15" dirty="0">
                <a:latin typeface="Times New Roman"/>
                <a:cs typeface="Times New Roman"/>
              </a:rPr>
              <a:t>model. They </a:t>
            </a:r>
            <a:r>
              <a:rPr sz="1100" spc="10" dirty="0">
                <a:latin typeface="Times New Roman"/>
                <a:cs typeface="Times New Roman"/>
              </a:rPr>
              <a:t>are one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three components of relational data </a:t>
            </a:r>
            <a:r>
              <a:rPr sz="1100" spc="15" dirty="0">
                <a:latin typeface="Times New Roman"/>
                <a:cs typeface="Times New Roman"/>
              </a:rPr>
              <a:t>model.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These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constraints are basic form of constraints,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basic that </a:t>
            </a:r>
            <a:r>
              <a:rPr sz="1100" spc="15" dirty="0">
                <a:latin typeface="Times New Roman"/>
                <a:cs typeface="Times New Roman"/>
              </a:rPr>
              <a:t>they are </a:t>
            </a:r>
            <a:r>
              <a:rPr sz="1100" spc="10" dirty="0">
                <a:latin typeface="Times New Roman"/>
                <a:cs typeface="Times New Roman"/>
              </a:rPr>
              <a:t>a part of the data model,  due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fact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25" dirty="0">
                <a:latin typeface="Times New Roman"/>
                <a:cs typeface="Times New Roman"/>
              </a:rPr>
              <a:t>DBMS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based </a:t>
            </a:r>
            <a:r>
              <a:rPr sz="1100" spc="15" dirty="0">
                <a:latin typeface="Times New Roman"/>
                <a:cs typeface="Times New Roman"/>
              </a:rPr>
              <a:t>on the </a:t>
            </a:r>
            <a:r>
              <a:rPr sz="1100" spc="20" dirty="0">
                <a:latin typeface="Times New Roman"/>
                <a:cs typeface="Times New Roman"/>
              </a:rPr>
              <a:t>RDM </a:t>
            </a:r>
            <a:r>
              <a:rPr sz="1100" spc="10" dirty="0">
                <a:latin typeface="Times New Roman"/>
                <a:cs typeface="Times New Roman"/>
              </a:rPr>
              <a:t>must support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55" dirty="0">
                <a:latin typeface="Times New Roman"/>
                <a:cs typeface="Times New Roman"/>
              </a:rPr>
              <a:t>Entity </a:t>
            </a:r>
            <a:r>
              <a:rPr sz="1100" spc="50" dirty="0">
                <a:latin typeface="Times New Roman"/>
                <a:cs typeface="Times New Roman"/>
              </a:rPr>
              <a:t>Integrity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Constraint:</a:t>
            </a:r>
            <a:endParaRPr sz="1100">
              <a:latin typeface="Times New Roman"/>
              <a:cs typeface="Times New Roman"/>
            </a:endParaRPr>
          </a:p>
          <a:p>
            <a:pPr marL="12700" marR="106045">
              <a:lnSpc>
                <a:spcPct val="98500"/>
              </a:lnSpc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states that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attribute of a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key (PK)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have null value.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 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consists of single attribute, this constraint </a:t>
            </a:r>
            <a:r>
              <a:rPr sz="1100" spc="15" dirty="0">
                <a:latin typeface="Times New Roman"/>
                <a:cs typeface="Times New Roman"/>
              </a:rPr>
              <a:t>obviously </a:t>
            </a:r>
            <a:r>
              <a:rPr sz="1100" spc="10" dirty="0">
                <a:latin typeface="Times New Roman"/>
                <a:cs typeface="Times New Roman"/>
              </a:rPr>
              <a:t>applies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this attribute,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it  cannot have the Null value. However,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consists of multiple </a:t>
            </a:r>
            <a:r>
              <a:rPr sz="1100" spc="5" dirty="0">
                <a:latin typeface="Times New Roman"/>
                <a:cs typeface="Times New Roman"/>
              </a:rPr>
              <a:t>attributes, </a:t>
            </a:r>
            <a:r>
              <a:rPr sz="1100" spc="10" dirty="0">
                <a:latin typeface="Times New Roman"/>
                <a:cs typeface="Times New Roman"/>
              </a:rPr>
              <a:t>then  </a:t>
            </a:r>
            <a:r>
              <a:rPr sz="1100" spc="15" dirty="0">
                <a:latin typeface="Times New Roman"/>
                <a:cs typeface="Times New Roman"/>
              </a:rPr>
              <a:t>none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can 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Null value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of the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instances.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00" spc="40" dirty="0">
                <a:latin typeface="Times New Roman"/>
                <a:cs typeface="Times New Roman"/>
              </a:rPr>
              <a:t>Referential </a:t>
            </a:r>
            <a:r>
              <a:rPr sz="1100" spc="50" dirty="0">
                <a:latin typeface="Times New Roman"/>
                <a:cs typeface="Times New Roman"/>
              </a:rPr>
              <a:t>Integrity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Constraint: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spc="10" dirty="0">
                <a:latin typeface="Times New Roman"/>
                <a:cs typeface="Times New Roman"/>
              </a:rPr>
              <a:t>This constraint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foreign keys. Foreign key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an attribute </a:t>
            </a:r>
            <a:r>
              <a:rPr sz="1100" spc="15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</a:t>
            </a:r>
            <a:endParaRPr sz="1100">
              <a:latin typeface="Times New Roman"/>
              <a:cs typeface="Times New Roman"/>
            </a:endParaRPr>
          </a:p>
          <a:p>
            <a:pPr marL="12700" marR="67310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Times New Roman"/>
                <a:cs typeface="Times New Roman"/>
              </a:rPr>
              <a:t>combination of a relation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another relation. This constraint  states that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 foreign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exists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relation, </a:t>
            </a:r>
            <a:r>
              <a:rPr sz="1100" spc="10" dirty="0">
                <a:latin typeface="Times New Roman"/>
                <a:cs typeface="Times New Roman"/>
              </a:rPr>
              <a:t>either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value </a:t>
            </a:r>
            <a:r>
              <a:rPr sz="1100" spc="15" dirty="0">
                <a:latin typeface="Times New Roman"/>
                <a:cs typeface="Times New Roman"/>
              </a:rPr>
              <a:t>must </a:t>
            </a:r>
            <a:r>
              <a:rPr sz="1100" spc="10" dirty="0">
                <a:latin typeface="Times New Roman"/>
                <a:cs typeface="Times New Roman"/>
              </a:rPr>
              <a:t>match  </a:t>
            </a:r>
            <a:r>
              <a:rPr sz="1100" spc="15" dirty="0">
                <a:latin typeface="Times New Roman"/>
                <a:cs typeface="Times New Roman"/>
              </a:rPr>
              <a:t>the primary key value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tuple </a:t>
            </a:r>
            <a:r>
              <a:rPr sz="1100" spc="5" dirty="0">
                <a:latin typeface="Times New Roman"/>
                <a:cs typeface="Times New Roman"/>
              </a:rPr>
              <a:t>in its </a:t>
            </a:r>
            <a:r>
              <a:rPr sz="1100" spc="15" dirty="0">
                <a:latin typeface="Times New Roman"/>
                <a:cs typeface="Times New Roman"/>
              </a:rPr>
              <a:t>home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or the foreign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value must  be completely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null.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25" dirty="0">
                <a:latin typeface="Times New Roman"/>
                <a:cs typeface="Times New Roman"/>
              </a:rPr>
              <a:t>Significance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Constraints:</a:t>
            </a:r>
            <a:endParaRPr sz="1100">
              <a:latin typeface="Times New Roman"/>
              <a:cs typeface="Times New Roman"/>
            </a:endParaRPr>
          </a:p>
          <a:p>
            <a:pPr marL="12700" marR="64135">
              <a:lnSpc>
                <a:spcPts val="1300"/>
              </a:lnSpc>
              <a:spcBef>
                <a:spcPts val="40"/>
              </a:spcBef>
            </a:pP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definition a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minimal </a:t>
            </a:r>
            <a:r>
              <a:rPr sz="1100" spc="5" dirty="0">
                <a:latin typeface="Times New Roman"/>
                <a:cs typeface="Times New Roman"/>
              </a:rPr>
              <a:t>identifier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identify tuples uniquely. This 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subset of </a:t>
            </a:r>
            <a:r>
              <a:rPr sz="1100" spc="15" dirty="0">
                <a:latin typeface="Times New Roman"/>
                <a:cs typeface="Times New Roman"/>
              </a:rPr>
              <a:t>the primary key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sufficient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provide unique identification  of tuples.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were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allow a null value for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part of the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key,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would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spc="10" dirty="0">
                <a:latin typeface="Times New Roman"/>
                <a:cs typeface="Times New Roman"/>
              </a:rPr>
              <a:t>be demonstrating that not all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attributes are needed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distinguish between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tuples,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which would contradict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definition.</a:t>
            </a:r>
            <a:endParaRPr sz="1100">
              <a:latin typeface="Times New Roman"/>
              <a:cs typeface="Times New Roman"/>
            </a:endParaRPr>
          </a:p>
          <a:p>
            <a:pPr marL="12700" marR="46990">
              <a:lnSpc>
                <a:spcPct val="985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Referential </a:t>
            </a:r>
            <a:r>
              <a:rPr sz="1100" spc="10" dirty="0">
                <a:latin typeface="Times New Roman"/>
                <a:cs typeface="Times New Roman"/>
              </a:rPr>
              <a:t>integrity constraint </a:t>
            </a:r>
            <a:r>
              <a:rPr sz="1100" spc="5" dirty="0">
                <a:latin typeface="Times New Roman"/>
                <a:cs typeface="Times New Roman"/>
              </a:rPr>
              <a:t>plays </a:t>
            </a:r>
            <a:r>
              <a:rPr sz="1100" spc="10" dirty="0">
                <a:latin typeface="Times New Roman"/>
                <a:cs typeface="Times New Roman"/>
              </a:rPr>
              <a:t>a vital </a:t>
            </a:r>
            <a:r>
              <a:rPr sz="1100" spc="5" dirty="0">
                <a:latin typeface="Times New Roman"/>
                <a:cs typeface="Times New Roman"/>
              </a:rPr>
              <a:t>role in </a:t>
            </a:r>
            <a:r>
              <a:rPr sz="1100" spc="10" dirty="0">
                <a:latin typeface="Times New Roman"/>
                <a:cs typeface="Times New Roman"/>
              </a:rPr>
              <a:t>maintaining the correctness,  validity or integrity </a:t>
            </a:r>
            <a:r>
              <a:rPr sz="1100" spc="15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database. This means that when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ensure the  proper enforcement of the </a:t>
            </a:r>
            <a:r>
              <a:rPr sz="1100" spc="5" dirty="0">
                <a:latin typeface="Times New Roman"/>
                <a:cs typeface="Times New Roman"/>
              </a:rPr>
              <a:t>referential </a:t>
            </a:r>
            <a:r>
              <a:rPr sz="1100" spc="10" dirty="0">
                <a:latin typeface="Times New Roman"/>
                <a:cs typeface="Times New Roman"/>
              </a:rPr>
              <a:t>integrity constraint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ensure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consistency and  correctness of database. </a:t>
            </a:r>
            <a:r>
              <a:rPr sz="1100" spc="15" dirty="0">
                <a:latin typeface="Times New Roman"/>
                <a:cs typeface="Times New Roman"/>
              </a:rPr>
              <a:t>How? </a:t>
            </a:r>
            <a:r>
              <a:rPr sz="1100" spc="-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DEPT,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above deptId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EMP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foreign key; </a:t>
            </a:r>
            <a:r>
              <a:rPr sz="1100" spc="5" dirty="0">
                <a:latin typeface="Times New Roman"/>
                <a:cs typeface="Times New Roman"/>
              </a:rPr>
              <a:t>this is </a:t>
            </a:r>
            <a:r>
              <a:rPr sz="1100" spc="10" dirty="0">
                <a:latin typeface="Times New Roman"/>
                <a:cs typeface="Times New Roman"/>
              </a:rPr>
              <a:t>being used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a link between the two tables. Now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every instance  of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table the attribute deptId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have a value, this value will be 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get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and other details of the department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a particular employee </a:t>
            </a:r>
            <a:r>
              <a:rPr sz="1100" spc="15" dirty="0">
                <a:latin typeface="Times New Roman"/>
                <a:cs typeface="Times New Roman"/>
              </a:rPr>
              <a:t>works.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value of deptId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Null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row or </a:t>
            </a:r>
            <a:r>
              <a:rPr sz="1100" spc="5" dirty="0">
                <a:latin typeface="Times New Roman"/>
                <a:cs typeface="Times New Roman"/>
              </a:rPr>
              <a:t>tuple, </a:t>
            </a:r>
            <a:r>
              <a:rPr sz="1100" spc="10" dirty="0">
                <a:latin typeface="Times New Roman"/>
                <a:cs typeface="Times New Roman"/>
              </a:rPr>
              <a:t>it means this particular </a:t>
            </a:r>
            <a:r>
              <a:rPr sz="1100" spc="15" dirty="0">
                <a:latin typeface="Times New Roman"/>
                <a:cs typeface="Times New Roman"/>
              </a:rPr>
              <a:t>row is </a:t>
            </a:r>
            <a:r>
              <a:rPr sz="1100" spc="10" dirty="0">
                <a:latin typeface="Times New Roman"/>
                <a:cs typeface="Times New Roman"/>
              </a:rPr>
              <a:t>not 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instance of </a:t>
            </a:r>
            <a:r>
              <a:rPr sz="1100" spc="15" dirty="0">
                <a:latin typeface="Times New Roman"/>
                <a:cs typeface="Times New Roman"/>
              </a:rPr>
              <a:t>the DEPT. </a:t>
            </a:r>
            <a:r>
              <a:rPr sz="1100" spc="10" dirty="0">
                <a:latin typeface="Times New Roman"/>
                <a:cs typeface="Times New Roman"/>
              </a:rPr>
              <a:t>From real-world scenario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means that this  particular employee </a:t>
            </a:r>
            <a:r>
              <a:rPr sz="1100" spc="15" dirty="0">
                <a:latin typeface="Times New Roman"/>
                <a:cs typeface="Times New Roman"/>
              </a:rPr>
              <a:t>(whose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being represented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this row/tuple) has not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6302" y="3129376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4">
                <a:moveTo>
                  <a:pt x="0" y="0"/>
                </a:moveTo>
                <a:lnTo>
                  <a:pt x="429820" y="0"/>
                </a:lnTo>
              </a:path>
            </a:pathLst>
          </a:custGeom>
          <a:ln w="8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60" y="889206"/>
            <a:ext cx="5000625" cy="826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assigned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department or his/her department has not been specified. </a:t>
            </a:r>
            <a:r>
              <a:rPr sz="1100" spc="15" dirty="0">
                <a:latin typeface="Times New Roman"/>
                <a:cs typeface="Times New Roman"/>
              </a:rPr>
              <a:t>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were</a:t>
            </a:r>
            <a:endParaRPr sz="1100">
              <a:latin typeface="Times New Roman"/>
              <a:cs typeface="Times New Roman"/>
            </a:endParaRPr>
          </a:p>
          <a:p>
            <a:pPr marL="12700" marR="26670">
              <a:lnSpc>
                <a:spcPct val="984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two possible conditions </a:t>
            </a:r>
            <a:r>
              <a:rPr sz="1100" spc="5" dirty="0">
                <a:latin typeface="Times New Roman"/>
                <a:cs typeface="Times New Roman"/>
              </a:rPr>
              <a:t>that are </a:t>
            </a:r>
            <a:r>
              <a:rPr sz="1100" spc="15" dirty="0">
                <a:latin typeface="Times New Roman"/>
                <a:cs typeface="Times New Roman"/>
              </a:rPr>
              <a:t>being </a:t>
            </a:r>
            <a:r>
              <a:rPr sz="1100" spc="5" dirty="0">
                <a:latin typeface="Times New Roman"/>
                <a:cs typeface="Times New Roman"/>
              </a:rPr>
              <a:t>reflected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legal value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Null </a:t>
            </a:r>
            <a:r>
              <a:rPr sz="1100" spc="15" dirty="0">
                <a:latin typeface="Times New Roman"/>
                <a:cs typeface="Times New Roman"/>
              </a:rPr>
              <a:t>value </a:t>
            </a:r>
            <a:r>
              <a:rPr sz="1100" spc="10" dirty="0">
                <a:latin typeface="Times New Roman"/>
                <a:cs typeface="Times New Roman"/>
              </a:rPr>
              <a:t>of the  foreign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consider the situation when referential integrity constrains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being violated, 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0" dirty="0">
                <a:latin typeface="Times New Roman"/>
                <a:cs typeface="Times New Roman"/>
              </a:rPr>
              <a:t>EMP.deptId contains a value that does not match with </a:t>
            </a:r>
            <a:r>
              <a:rPr sz="1100" spc="15" dirty="0">
                <a:latin typeface="Times New Roman"/>
                <a:cs typeface="Times New Roman"/>
              </a:rPr>
              <a:t>any of  the </a:t>
            </a:r>
            <a:r>
              <a:rPr sz="1100" spc="10" dirty="0">
                <a:latin typeface="Times New Roman"/>
                <a:cs typeface="Times New Roman"/>
              </a:rPr>
              <a:t>value of DEPT.deptId.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situation, 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10" dirty="0">
                <a:latin typeface="Times New Roman"/>
                <a:cs typeface="Times New Roman"/>
              </a:rPr>
              <a:t>the department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an  employee, then ooops, there </a:t>
            </a:r>
            <a:r>
              <a:rPr sz="1100" spc="15" dirty="0">
                <a:latin typeface="Times New Roman"/>
                <a:cs typeface="Times New Roman"/>
              </a:rPr>
              <a:t>is no </a:t>
            </a:r>
            <a:r>
              <a:rPr sz="1100" spc="10" dirty="0">
                <a:latin typeface="Times New Roman"/>
                <a:cs typeface="Times New Roman"/>
              </a:rPr>
              <a:t>department with this </a:t>
            </a:r>
            <a:r>
              <a:rPr sz="1100" dirty="0">
                <a:latin typeface="Times New Roman"/>
                <a:cs typeface="Times New Roman"/>
              </a:rPr>
              <a:t>Id, </a:t>
            </a:r>
            <a:r>
              <a:rPr sz="1100" spc="10" dirty="0">
                <a:latin typeface="Times New Roman"/>
                <a:cs typeface="Times New Roman"/>
              </a:rPr>
              <a:t>that means, an employee  has been assigned a department that does not exist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organization or </a:t>
            </a:r>
            <a:r>
              <a:rPr sz="1100" spc="5" dirty="0">
                <a:latin typeface="Times New Roman"/>
                <a:cs typeface="Times New Roman"/>
              </a:rPr>
              <a:t>an illegal  </a:t>
            </a:r>
            <a:r>
              <a:rPr sz="1100" spc="10" dirty="0">
                <a:latin typeface="Times New Roman"/>
                <a:cs typeface="Times New Roman"/>
              </a:rPr>
              <a:t>department.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wrong </a:t>
            </a:r>
            <a:r>
              <a:rPr sz="1100" spc="10" dirty="0">
                <a:latin typeface="Times New Roman"/>
                <a:cs typeface="Times New Roman"/>
              </a:rPr>
              <a:t>situation, not wanted. 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significance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integrity  constraints.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00" spc="25" dirty="0">
                <a:latin typeface="Times New Roman"/>
                <a:cs typeface="Times New Roman"/>
              </a:rPr>
              <a:t>Null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Constraints: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Null value of an attribute means that the value of attribute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dirty="0">
                <a:latin typeface="Times New Roman"/>
                <a:cs typeface="Times New Roman"/>
              </a:rPr>
              <a:t>yet </a:t>
            </a:r>
            <a:r>
              <a:rPr sz="1100" spc="10" dirty="0">
                <a:latin typeface="Times New Roman"/>
                <a:cs typeface="Times New Roman"/>
              </a:rPr>
              <a:t>given,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not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984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defined </a:t>
            </a:r>
            <a:r>
              <a:rPr sz="1100" dirty="0">
                <a:latin typeface="Times New Roman"/>
                <a:cs typeface="Times New Roman"/>
              </a:rPr>
              <a:t>yet.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be assigned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defined </a:t>
            </a:r>
            <a:r>
              <a:rPr sz="1100" spc="5" dirty="0">
                <a:latin typeface="Times New Roman"/>
                <a:cs typeface="Times New Roman"/>
              </a:rPr>
              <a:t>later </a:t>
            </a:r>
            <a:r>
              <a:rPr sz="1100" spc="10" dirty="0">
                <a:latin typeface="Times New Roman"/>
                <a:cs typeface="Times New Roman"/>
              </a:rPr>
              <a:t>however. </a:t>
            </a:r>
            <a:r>
              <a:rPr sz="1100" spc="15" dirty="0">
                <a:latin typeface="Times New Roman"/>
                <a:cs typeface="Times New Roman"/>
              </a:rPr>
              <a:t>Through </a:t>
            </a:r>
            <a:r>
              <a:rPr sz="1100" spc="10" dirty="0">
                <a:latin typeface="Times New Roman"/>
                <a:cs typeface="Times New Roman"/>
              </a:rPr>
              <a:t>Null constraint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can monitor whether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attribute can have Null value or not. 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important and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make </a:t>
            </a:r>
            <a:r>
              <a:rPr sz="1100" spc="5" dirty="0">
                <a:latin typeface="Times New Roman"/>
                <a:cs typeface="Times New Roman"/>
              </a:rPr>
              <a:t>careful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constraint. This constraint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included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 definition of a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(or an attribute more precisely). </a:t>
            </a:r>
            <a:r>
              <a:rPr sz="1100" spc="3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default a </a:t>
            </a:r>
            <a:r>
              <a:rPr sz="1100" spc="15" dirty="0">
                <a:latin typeface="Times New Roman"/>
                <a:cs typeface="Times New Roman"/>
              </a:rPr>
              <a:t>non-key </a:t>
            </a:r>
            <a:r>
              <a:rPr sz="1100" spc="10" dirty="0">
                <a:latin typeface="Times New Roman"/>
                <a:cs typeface="Times New Roman"/>
              </a:rPr>
              <a:t>attribute  can have </a:t>
            </a:r>
            <a:r>
              <a:rPr sz="1100" spc="15" dirty="0">
                <a:latin typeface="Times New Roman"/>
                <a:cs typeface="Times New Roman"/>
              </a:rPr>
              <a:t>Null </a:t>
            </a:r>
            <a:r>
              <a:rPr sz="1100" spc="10" dirty="0">
                <a:latin typeface="Times New Roman"/>
                <a:cs typeface="Times New Roman"/>
              </a:rPr>
              <a:t>value, however,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declare </a:t>
            </a:r>
            <a:r>
              <a:rPr sz="1100" spc="10" dirty="0">
                <a:latin typeface="Times New Roman"/>
                <a:cs typeface="Times New Roman"/>
              </a:rPr>
              <a:t>an attribute as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Null, then this 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5" dirty="0">
                <a:latin typeface="Times New Roman"/>
                <a:cs typeface="Times New Roman"/>
              </a:rPr>
              <a:t>must </a:t>
            </a:r>
            <a:r>
              <a:rPr sz="1100" spc="10" dirty="0">
                <a:latin typeface="Times New Roman"/>
                <a:cs typeface="Times New Roman"/>
              </a:rPr>
              <a:t>be assigned value while entering a record/tuple into the table containing  that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10" dirty="0">
                <a:latin typeface="Times New Roman"/>
                <a:cs typeface="Times New Roman"/>
              </a:rPr>
              <a:t>The question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5" dirty="0">
                <a:latin typeface="Times New Roman"/>
                <a:cs typeface="Times New Roman"/>
              </a:rPr>
              <a:t>how do we apply or when do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apply </a:t>
            </a:r>
            <a:r>
              <a:rPr sz="1100" spc="10" dirty="0">
                <a:latin typeface="Times New Roman"/>
                <a:cs typeface="Times New Roman"/>
              </a:rPr>
              <a:t>this constraint,  or </a:t>
            </a:r>
            <a:r>
              <a:rPr sz="1100" spc="20" dirty="0">
                <a:latin typeface="Times New Roman"/>
                <a:cs typeface="Times New Roman"/>
              </a:rPr>
              <a:t>why </a:t>
            </a:r>
            <a:r>
              <a:rPr sz="1100" spc="10" dirty="0">
                <a:latin typeface="Times New Roman"/>
                <a:cs typeface="Times New Roman"/>
              </a:rPr>
              <a:t>and when,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what basis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declare </a:t>
            </a:r>
            <a:r>
              <a:rPr sz="1100" spc="10" dirty="0">
                <a:latin typeface="Times New Roman"/>
                <a:cs typeface="Times New Roman"/>
              </a:rPr>
              <a:t>an attribute </a:t>
            </a:r>
            <a:r>
              <a:rPr sz="1100" spc="15" dirty="0">
                <a:latin typeface="Times New Roman"/>
                <a:cs typeface="Times New Roman"/>
              </a:rPr>
              <a:t>Null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Null. The </a:t>
            </a:r>
            <a:r>
              <a:rPr sz="1100" spc="15" dirty="0">
                <a:latin typeface="Times New Roman"/>
                <a:cs typeface="Times New Roman"/>
              </a:rPr>
              <a:t>answer 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0" dirty="0">
                <a:latin typeface="Times New Roman"/>
                <a:cs typeface="Times New Roman"/>
              </a:rPr>
              <a:t>from the system </a:t>
            </a:r>
            <a:r>
              <a:rPr sz="1100" spc="15" dirty="0">
                <a:latin typeface="Times New Roman"/>
                <a:cs typeface="Times New Roman"/>
              </a:rPr>
              <a:t>for which we </a:t>
            </a:r>
            <a:r>
              <a:rPr sz="1100" spc="10" dirty="0">
                <a:latin typeface="Times New Roman"/>
                <a:cs typeface="Times New Roman"/>
              </a:rPr>
              <a:t>are developing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database;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0" dirty="0">
                <a:latin typeface="Times New Roman"/>
                <a:cs typeface="Times New Roman"/>
              </a:rPr>
              <a:t>generally an  organizational constraint. </a:t>
            </a:r>
            <a:r>
              <a:rPr sz="1100" spc="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example,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bank, a potential customer has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fill in </a:t>
            </a:r>
            <a:r>
              <a:rPr sz="1100" spc="10" dirty="0">
                <a:latin typeface="Times New Roman"/>
                <a:cs typeface="Times New Roman"/>
              </a:rPr>
              <a:t>a  form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comprise of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entries, but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of them would be necessary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fill  </a:t>
            </a:r>
            <a:r>
              <a:rPr sz="1100" spc="10" dirty="0">
                <a:latin typeface="Times New Roman"/>
                <a:cs typeface="Times New Roman"/>
              </a:rPr>
              <a:t>in, </a:t>
            </a:r>
            <a:r>
              <a:rPr sz="1100" spc="5" dirty="0">
                <a:latin typeface="Times New Roman"/>
                <a:cs typeface="Times New Roman"/>
              </a:rPr>
              <a:t>like,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residential </a:t>
            </a:r>
            <a:r>
              <a:rPr sz="1100" spc="10" dirty="0">
                <a:latin typeface="Times New Roman"/>
                <a:cs typeface="Times New Roman"/>
              </a:rPr>
              <a:t>address,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the national </a:t>
            </a:r>
            <a:r>
              <a:rPr sz="1100" dirty="0">
                <a:latin typeface="Times New Roman"/>
                <a:cs typeface="Times New Roman"/>
              </a:rPr>
              <a:t>Id </a:t>
            </a:r>
            <a:r>
              <a:rPr sz="1100" spc="10" dirty="0">
                <a:latin typeface="Times New Roman"/>
                <a:cs typeface="Times New Roman"/>
              </a:rPr>
              <a:t>card number. There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be some  </a:t>
            </a:r>
            <a:r>
              <a:rPr sz="1100" spc="10" dirty="0">
                <a:latin typeface="Times New Roman"/>
                <a:cs typeface="Times New Roman"/>
              </a:rPr>
              <a:t>entries that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be optional, </a:t>
            </a:r>
            <a:r>
              <a:rPr sz="1100" spc="5" dirty="0">
                <a:latin typeface="Times New Roman"/>
                <a:cs typeface="Times New Roman"/>
              </a:rPr>
              <a:t>like </a:t>
            </a:r>
            <a:r>
              <a:rPr sz="1100" spc="10" dirty="0">
                <a:latin typeface="Times New Roman"/>
                <a:cs typeface="Times New Roman"/>
              </a:rPr>
              <a:t>fax number.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defining a database system for  </a:t>
            </a:r>
            <a:r>
              <a:rPr sz="1100" spc="15" dirty="0">
                <a:latin typeface="Times New Roman"/>
                <a:cs typeface="Times New Roman"/>
              </a:rPr>
              <a:t>such </a:t>
            </a:r>
            <a:r>
              <a:rPr sz="1100" spc="10" dirty="0">
                <a:latin typeface="Times New Roman"/>
                <a:cs typeface="Times New Roman"/>
              </a:rPr>
              <a:t>a bank,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CLIENT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then we will </a:t>
            </a:r>
            <a:r>
              <a:rPr sz="1100" spc="5" dirty="0">
                <a:latin typeface="Times New Roman"/>
                <a:cs typeface="Times New Roman"/>
              </a:rPr>
              <a:t>declare </a:t>
            </a:r>
            <a:r>
              <a:rPr sz="1100" spc="10" dirty="0">
                <a:latin typeface="Times New Roman"/>
                <a:cs typeface="Times New Roman"/>
              </a:rPr>
              <a:t>the must attributes </a:t>
            </a:r>
            <a:r>
              <a:rPr sz="1100" spc="5" dirty="0">
                <a:latin typeface="Times New Roman"/>
                <a:cs typeface="Times New Roman"/>
              </a:rPr>
              <a:t>as 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Null,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that a </a:t>
            </a:r>
            <a:r>
              <a:rPr sz="1100" spc="5" dirty="0">
                <a:latin typeface="Times New Roman"/>
                <a:cs typeface="Times New Roman"/>
              </a:rPr>
              <a:t>record </a:t>
            </a:r>
            <a:r>
              <a:rPr sz="1100" spc="10" dirty="0">
                <a:latin typeface="Times New Roman"/>
                <a:cs typeface="Times New Roman"/>
              </a:rPr>
              <a:t>cannot be successfully </a:t>
            </a:r>
            <a:r>
              <a:rPr sz="1100" spc="5" dirty="0">
                <a:latin typeface="Times New Roman"/>
                <a:cs typeface="Times New Roman"/>
              </a:rPr>
              <a:t>entered </a:t>
            </a:r>
            <a:r>
              <a:rPr sz="1100" spc="10" dirty="0">
                <a:latin typeface="Times New Roman"/>
                <a:cs typeface="Times New Roman"/>
              </a:rPr>
              <a:t>into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until </a:t>
            </a:r>
            <a:r>
              <a:rPr sz="1100" spc="5" dirty="0">
                <a:latin typeface="Times New Roman"/>
                <a:cs typeface="Times New Roman"/>
              </a:rPr>
              <a:t>at least  </a:t>
            </a:r>
            <a:r>
              <a:rPr sz="1100" spc="15" dirty="0">
                <a:latin typeface="Times New Roman"/>
                <a:cs typeface="Times New Roman"/>
              </a:rPr>
              <a:t>those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are not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specified.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40" dirty="0">
                <a:latin typeface="Times New Roman"/>
                <a:cs typeface="Times New Roman"/>
              </a:rPr>
              <a:t>Default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Value: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400"/>
              </a:lnSpc>
            </a:pPr>
            <a:r>
              <a:rPr sz="1100" spc="10" dirty="0">
                <a:latin typeface="Times New Roman"/>
                <a:cs typeface="Times New Roman"/>
              </a:rPr>
              <a:t>This constraint means that if </a:t>
            </a:r>
            <a:r>
              <a:rPr sz="1100" spc="15" dirty="0">
                <a:latin typeface="Times New Roman"/>
                <a:cs typeface="Times New Roman"/>
              </a:rPr>
              <a:t>we do </a:t>
            </a:r>
            <a:r>
              <a:rPr sz="1100" spc="10" dirty="0">
                <a:latin typeface="Times New Roman"/>
                <a:cs typeface="Times New Roman"/>
              </a:rPr>
              <a:t>not give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value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particular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0" dirty="0">
                <a:latin typeface="Times New Roman"/>
                <a:cs typeface="Times New Roman"/>
              </a:rPr>
              <a:t>it  will be </a:t>
            </a:r>
            <a:r>
              <a:rPr sz="1100" spc="5" dirty="0">
                <a:latin typeface="Times New Roman"/>
                <a:cs typeface="Times New Roman"/>
              </a:rPr>
              <a:t>given </a:t>
            </a:r>
            <a:r>
              <a:rPr sz="1100" spc="10" dirty="0">
                <a:latin typeface="Times New Roman"/>
                <a:cs typeface="Times New Roman"/>
              </a:rPr>
              <a:t>a certain (default) value. This constraint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generally used for the  efficiency purpose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data </a:t>
            </a:r>
            <a:r>
              <a:rPr sz="1100" spc="15" dirty="0">
                <a:latin typeface="Times New Roman"/>
                <a:cs typeface="Times New Roman"/>
              </a:rPr>
              <a:t>entry </a:t>
            </a:r>
            <a:r>
              <a:rPr sz="1100" spc="10" dirty="0">
                <a:latin typeface="Times New Roman"/>
                <a:cs typeface="Times New Roman"/>
              </a:rPr>
              <a:t>process. </a:t>
            </a:r>
            <a:r>
              <a:rPr sz="1100" spc="15" dirty="0">
                <a:latin typeface="Times New Roman"/>
                <a:cs typeface="Times New Roman"/>
              </a:rPr>
              <a:t>Sometimes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attribute has a certain  value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assigned </a:t>
            </a:r>
            <a:r>
              <a:rPr sz="1100" spc="5" dirty="0">
                <a:latin typeface="Times New Roman"/>
                <a:cs typeface="Times New Roman"/>
              </a:rPr>
              <a:t>to it </a:t>
            </a:r>
            <a:r>
              <a:rPr sz="1100" spc="15" dirty="0">
                <a:latin typeface="Times New Roman"/>
                <a:cs typeface="Times New Roman"/>
              </a:rPr>
              <a:t>in most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cases. </a:t>
            </a:r>
            <a:r>
              <a:rPr sz="1100" spc="10" dirty="0">
                <a:latin typeface="Times New Roman"/>
                <a:cs typeface="Times New Roman"/>
              </a:rPr>
              <a:t>For example, while entering data for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students, one attribute holds the current semester of the student. The </a:t>
            </a:r>
            <a:r>
              <a:rPr sz="1100" spc="15" dirty="0">
                <a:latin typeface="Times New Roman"/>
                <a:cs typeface="Times New Roman"/>
              </a:rPr>
              <a:t>value </a:t>
            </a:r>
            <a:r>
              <a:rPr sz="1100" spc="10" dirty="0">
                <a:latin typeface="Times New Roman"/>
                <a:cs typeface="Times New Roman"/>
              </a:rPr>
              <a:t>of this 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changed as a students passes through different exams or semesters </a:t>
            </a:r>
            <a:r>
              <a:rPr sz="1100" spc="15" dirty="0">
                <a:latin typeface="Times New Roman"/>
                <a:cs typeface="Times New Roman"/>
              </a:rPr>
              <a:t>during  </a:t>
            </a:r>
            <a:r>
              <a:rPr sz="1100" spc="10" dirty="0">
                <a:latin typeface="Times New Roman"/>
                <a:cs typeface="Times New Roman"/>
              </a:rPr>
              <a:t>its </a:t>
            </a:r>
            <a:r>
              <a:rPr sz="1100" spc="5" dirty="0">
                <a:latin typeface="Times New Roman"/>
                <a:cs typeface="Times New Roman"/>
              </a:rPr>
              <a:t>degree. </a:t>
            </a:r>
            <a:r>
              <a:rPr sz="1100" spc="10" dirty="0">
                <a:latin typeface="Times New Roman"/>
                <a:cs typeface="Times New Roman"/>
              </a:rPr>
              <a:t>However,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a student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registered </a:t>
            </a:r>
            <a:r>
              <a:rPr sz="1100" spc="1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time, 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generally  </a:t>
            </a:r>
            <a:r>
              <a:rPr sz="1100" spc="5" dirty="0">
                <a:latin typeface="Times New Roman"/>
                <a:cs typeface="Times New Roman"/>
              </a:rPr>
              <a:t>registered 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semesters. </a:t>
            </a:r>
            <a:r>
              <a:rPr sz="1100" spc="15" dirty="0">
                <a:latin typeface="Times New Roman"/>
                <a:cs typeface="Times New Roman"/>
              </a:rPr>
              <a:t>So in the </a:t>
            </a:r>
            <a:r>
              <a:rPr sz="1100" spc="10" dirty="0">
                <a:latin typeface="Times New Roman"/>
                <a:cs typeface="Times New Roman"/>
              </a:rPr>
              <a:t>new records the value of current semester 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generally 1. Rather than expecting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person entering </a:t>
            </a:r>
            <a:r>
              <a:rPr sz="1100" spc="15" dirty="0">
                <a:latin typeface="Times New Roman"/>
                <a:cs typeface="Times New Roman"/>
              </a:rPr>
              <a:t>the data to </a:t>
            </a:r>
            <a:r>
              <a:rPr sz="1100" spc="10" dirty="0">
                <a:latin typeface="Times New Roman"/>
                <a:cs typeface="Times New Roman"/>
              </a:rPr>
              <a:t>enter </a:t>
            </a: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record,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place a default value </a:t>
            </a:r>
            <a:r>
              <a:rPr sz="1100" spc="15" dirty="0">
                <a:latin typeface="Times New Roman"/>
                <a:cs typeface="Times New Roman"/>
              </a:rPr>
              <a:t>of 1 </a:t>
            </a:r>
            <a:r>
              <a:rPr sz="1100" spc="10" dirty="0">
                <a:latin typeface="Times New Roman"/>
                <a:cs typeface="Times New Roman"/>
              </a:rPr>
              <a:t>for this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person </a:t>
            </a:r>
            <a:r>
              <a:rPr sz="1100" spc="10" dirty="0">
                <a:latin typeface="Times New Roman"/>
                <a:cs typeface="Times New Roman"/>
              </a:rPr>
              <a:t>can  </a:t>
            </a:r>
            <a:r>
              <a:rPr sz="1100" spc="15" dirty="0">
                <a:latin typeface="Times New Roman"/>
                <a:cs typeface="Times New Roman"/>
              </a:rPr>
              <a:t>simply </a:t>
            </a:r>
            <a:r>
              <a:rPr sz="1100" spc="10" dirty="0">
                <a:latin typeface="Times New Roman"/>
                <a:cs typeface="Times New Roman"/>
              </a:rPr>
              <a:t>skip the attribute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 will automatically </a:t>
            </a:r>
            <a:r>
              <a:rPr sz="1100" spc="15" dirty="0">
                <a:latin typeface="Times New Roman"/>
                <a:cs typeface="Times New Roman"/>
              </a:rPr>
              <a:t>assume </a:t>
            </a:r>
            <a:r>
              <a:rPr sz="1100" spc="5" dirty="0">
                <a:latin typeface="Times New Roman"/>
                <a:cs typeface="Times New Roman"/>
              </a:rPr>
              <a:t>its </a:t>
            </a:r>
            <a:r>
              <a:rPr sz="1100" spc="10" dirty="0">
                <a:latin typeface="Times New Roman"/>
                <a:cs typeface="Times New Roman"/>
              </a:rPr>
              <a:t>default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45" dirty="0">
                <a:latin typeface="Times New Roman"/>
                <a:cs typeface="Times New Roman"/>
              </a:rPr>
              <a:t>Domain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Constraint:</a:t>
            </a:r>
            <a:endParaRPr sz="1100">
              <a:latin typeface="Times New Roman"/>
              <a:cs typeface="Times New Roman"/>
            </a:endParaRPr>
          </a:p>
          <a:p>
            <a:pPr marL="12700" marR="67310" algn="just">
              <a:lnSpc>
                <a:spcPts val="1300"/>
              </a:lnSpc>
              <a:spcBef>
                <a:spcPts val="40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an </a:t>
            </a:r>
            <a:r>
              <a:rPr sz="1100" spc="5" dirty="0">
                <a:latin typeface="Times New Roman"/>
                <a:cs typeface="Times New Roman"/>
              </a:rPr>
              <a:t>essential constraint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</a:t>
            </a:r>
            <a:r>
              <a:rPr sz="1100" spc="15" dirty="0">
                <a:latin typeface="Times New Roman"/>
                <a:cs typeface="Times New Roman"/>
              </a:rPr>
              <a:t>on every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attribute  has </a:t>
            </a:r>
            <a:r>
              <a:rPr sz="1100" spc="5" dirty="0">
                <a:latin typeface="Times New Roman"/>
                <a:cs typeface="Times New Roman"/>
              </a:rPr>
              <a:t>got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domain. Domain means </a:t>
            </a:r>
            <a:r>
              <a:rPr sz="1100" spc="10" dirty="0">
                <a:latin typeface="Times New Roman"/>
                <a:cs typeface="Times New Roman"/>
              </a:rPr>
              <a:t>the possible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values that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attribute can have.  For example,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attributes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numeric </a:t>
            </a:r>
            <a:r>
              <a:rPr sz="1100" spc="10" dirty="0">
                <a:latin typeface="Times New Roman"/>
                <a:cs typeface="Times New Roman"/>
              </a:rPr>
              <a:t>values, like </a:t>
            </a:r>
            <a:r>
              <a:rPr sz="1100" spc="5" dirty="0">
                <a:latin typeface="Times New Roman"/>
                <a:cs typeface="Times New Roman"/>
              </a:rPr>
              <a:t>salary, age, </a:t>
            </a:r>
            <a:r>
              <a:rPr sz="1100" spc="15" dirty="0">
                <a:latin typeface="Times New Roman"/>
                <a:cs typeface="Times New Roman"/>
              </a:rPr>
              <a:t>marks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spc="20" dirty="0">
                <a:latin typeface="Times New Roman"/>
                <a:cs typeface="Times New Roman"/>
              </a:rPr>
              <a:t>Some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possess text or character values, </a:t>
            </a:r>
            <a:r>
              <a:rPr sz="1100" spc="5" dirty="0">
                <a:latin typeface="Times New Roman"/>
                <a:cs typeface="Times New Roman"/>
              </a:rPr>
              <a:t>like,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and address.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Yet</a:t>
            </a:r>
            <a:endParaRPr sz="1100">
              <a:latin typeface="Times New Roman"/>
              <a:cs typeface="Times New Roman"/>
            </a:endParaRPr>
          </a:p>
          <a:p>
            <a:pPr marL="12700" marR="84455">
              <a:lnSpc>
                <a:spcPct val="985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others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have the date type value, like </a:t>
            </a:r>
            <a:r>
              <a:rPr sz="1100" spc="15" dirty="0">
                <a:latin typeface="Times New Roman"/>
                <a:cs typeface="Times New Roman"/>
              </a:rPr>
              <a:t>date </a:t>
            </a:r>
            <a:r>
              <a:rPr sz="1100" spc="10" dirty="0">
                <a:latin typeface="Times New Roman"/>
                <a:cs typeface="Times New Roman"/>
              </a:rPr>
              <a:t>of birth, joining date. </a:t>
            </a:r>
            <a:r>
              <a:rPr sz="1100" spc="15" dirty="0">
                <a:latin typeface="Times New Roman"/>
                <a:cs typeface="Times New Roman"/>
              </a:rPr>
              <a:t>Domain  </a:t>
            </a:r>
            <a:r>
              <a:rPr sz="1100" spc="5" dirty="0">
                <a:latin typeface="Times New Roman"/>
                <a:cs typeface="Times New Roman"/>
              </a:rPr>
              <a:t>specification </a:t>
            </a:r>
            <a:r>
              <a:rPr sz="1100" spc="10" dirty="0">
                <a:latin typeface="Times New Roman"/>
                <a:cs typeface="Times New Roman"/>
              </a:rPr>
              <a:t>limits an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nature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values that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have. </a:t>
            </a:r>
            <a:r>
              <a:rPr sz="1100" spc="15" dirty="0">
                <a:latin typeface="Times New Roman"/>
                <a:cs typeface="Times New Roman"/>
              </a:rPr>
              <a:t>Domain is  </a:t>
            </a:r>
            <a:r>
              <a:rPr sz="1100" spc="5" dirty="0">
                <a:latin typeface="Times New Roman"/>
                <a:cs typeface="Times New Roman"/>
              </a:rPr>
              <a:t>specified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associating a data type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an attribute while defining </a:t>
            </a:r>
            <a:r>
              <a:rPr sz="1100" spc="5" dirty="0">
                <a:latin typeface="Times New Roman"/>
                <a:cs typeface="Times New Roman"/>
              </a:rPr>
              <a:t>it. </a:t>
            </a:r>
            <a:r>
              <a:rPr sz="1100" spc="10" dirty="0">
                <a:latin typeface="Times New Roman"/>
                <a:cs typeface="Times New Roman"/>
              </a:rPr>
              <a:t>Exact data type 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or specification depends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particular tool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being used. </a:t>
            </a:r>
            <a:r>
              <a:rPr sz="1100" spc="15" dirty="0">
                <a:latin typeface="Times New Roman"/>
                <a:cs typeface="Times New Roman"/>
              </a:rPr>
              <a:t>Domain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helps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09" y="889206"/>
            <a:ext cx="4998720" cy="831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maintain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integrity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allowing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5" dirty="0">
                <a:latin typeface="Times New Roman"/>
                <a:cs typeface="Times New Roman"/>
              </a:rPr>
              <a:t>legal </a:t>
            </a:r>
            <a:r>
              <a:rPr sz="1100" spc="10" dirty="0">
                <a:latin typeface="Times New Roman"/>
                <a:cs typeface="Times New Roman"/>
              </a:rPr>
              <a:t>type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values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400"/>
              </a:lnSpc>
              <a:spcBef>
                <a:spcPts val="15"/>
              </a:spcBef>
            </a:pP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10" dirty="0">
                <a:latin typeface="Times New Roman"/>
                <a:cs typeface="Times New Roman"/>
              </a:rPr>
              <a:t>For example,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 age attribute has been assigned a numeric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then  it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not be possible </a:t>
            </a:r>
            <a:r>
              <a:rPr sz="1100" spc="5" dirty="0">
                <a:latin typeface="Times New Roman"/>
                <a:cs typeface="Times New Roman"/>
              </a:rPr>
              <a:t>to assign </a:t>
            </a:r>
            <a:r>
              <a:rPr sz="1100" spc="10" dirty="0">
                <a:latin typeface="Times New Roman"/>
                <a:cs typeface="Times New Roman"/>
              </a:rPr>
              <a:t>a text or date value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it.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a database designer, this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your </a:t>
            </a:r>
            <a:r>
              <a:rPr sz="1100" spc="15" dirty="0">
                <a:latin typeface="Times New Roman"/>
                <a:cs typeface="Times New Roman"/>
              </a:rPr>
              <a:t>job to </a:t>
            </a:r>
            <a:r>
              <a:rPr sz="1100" spc="10" dirty="0">
                <a:latin typeface="Times New Roman"/>
                <a:cs typeface="Times New Roman"/>
              </a:rPr>
              <a:t>assign an appropriate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type </a:t>
            </a:r>
            <a:r>
              <a:rPr sz="1100" spc="5" dirty="0">
                <a:latin typeface="Times New Roman"/>
                <a:cs typeface="Times New Roman"/>
              </a:rPr>
              <a:t>to an </a:t>
            </a:r>
            <a:r>
              <a:rPr sz="1100" spc="10" dirty="0">
                <a:latin typeface="Times New Roman"/>
                <a:cs typeface="Times New Roman"/>
              </a:rPr>
              <a:t>attribute. Another perspective </a:t>
            </a:r>
            <a:r>
              <a:rPr sz="1100" spc="5" dirty="0">
                <a:latin typeface="Times New Roman"/>
                <a:cs typeface="Times New Roman"/>
              </a:rPr>
              <a:t>that  </a:t>
            </a:r>
            <a:r>
              <a:rPr sz="1100" spc="10" dirty="0">
                <a:latin typeface="Times New Roman"/>
                <a:cs typeface="Times New Roman"/>
              </a:rPr>
              <a:t>needs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considered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 assigned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attributes should be stored  </a:t>
            </a:r>
            <a:r>
              <a:rPr sz="1100" spc="5" dirty="0">
                <a:latin typeface="Times New Roman"/>
                <a:cs typeface="Times New Roman"/>
              </a:rPr>
              <a:t>efficiently.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5" dirty="0">
                <a:latin typeface="Times New Roman"/>
                <a:cs typeface="Times New Roman"/>
              </a:rPr>
              <a:t>domain should not </a:t>
            </a:r>
            <a:r>
              <a:rPr sz="1100" spc="5" dirty="0">
                <a:latin typeface="Times New Roman"/>
                <a:cs typeface="Times New Roman"/>
              </a:rPr>
              <a:t>allocate </a:t>
            </a:r>
            <a:r>
              <a:rPr sz="1100" spc="10" dirty="0">
                <a:latin typeface="Times New Roman"/>
                <a:cs typeface="Times New Roman"/>
              </a:rPr>
              <a:t>unnecessary large space for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10" dirty="0">
                <a:latin typeface="Times New Roman"/>
                <a:cs typeface="Times New Roman"/>
              </a:rPr>
              <a:t>For example, </a:t>
            </a:r>
            <a:r>
              <a:rPr sz="1100" spc="5" dirty="0">
                <a:latin typeface="Times New Roman"/>
                <a:cs typeface="Times New Roman"/>
              </a:rPr>
              <a:t>age </a:t>
            </a:r>
            <a:r>
              <a:rPr sz="1100" spc="15" dirty="0">
                <a:latin typeface="Times New Roman"/>
                <a:cs typeface="Times New Roman"/>
              </a:rPr>
              <a:t>has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numeric, but then </a:t>
            </a:r>
            <a:r>
              <a:rPr sz="1100" spc="5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different </a:t>
            </a:r>
            <a:r>
              <a:rPr sz="1100" spc="5" dirty="0">
                <a:latin typeface="Times New Roman"/>
                <a:cs typeface="Times New Roman"/>
              </a:rPr>
              <a:t>types </a:t>
            </a:r>
            <a:r>
              <a:rPr sz="1100" spc="15" dirty="0">
                <a:latin typeface="Times New Roman"/>
                <a:cs typeface="Times New Roman"/>
              </a:rPr>
              <a:t>of  </a:t>
            </a:r>
            <a:r>
              <a:rPr sz="1100" spc="10" dirty="0">
                <a:latin typeface="Times New Roman"/>
                <a:cs typeface="Times New Roman"/>
              </a:rPr>
              <a:t>numeric data types supported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different </a:t>
            </a:r>
            <a:r>
              <a:rPr sz="1100" spc="5" dirty="0">
                <a:latin typeface="Times New Roman"/>
                <a:cs typeface="Times New Roman"/>
              </a:rPr>
              <a:t>tools </a:t>
            </a:r>
            <a:r>
              <a:rPr sz="1100" spc="10" dirty="0">
                <a:latin typeface="Times New Roman"/>
                <a:cs typeface="Times New Roman"/>
              </a:rPr>
              <a:t>that permit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range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values  and hence require different storage space.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of more frequently supported  numeric data types include Byte, </a:t>
            </a:r>
            <a:r>
              <a:rPr sz="1100" spc="5" dirty="0">
                <a:latin typeface="Times New Roman"/>
                <a:cs typeface="Times New Roman"/>
              </a:rPr>
              <a:t>Integer, </a:t>
            </a:r>
            <a:r>
              <a:rPr sz="1100" spc="10" dirty="0">
                <a:latin typeface="Times New Roman"/>
                <a:cs typeface="Times New Roman"/>
              </a:rPr>
              <a:t>and Long </a:t>
            </a:r>
            <a:r>
              <a:rPr sz="1100" spc="5" dirty="0">
                <a:latin typeface="Times New Roman"/>
                <a:cs typeface="Times New Roman"/>
              </a:rPr>
              <a:t>Integer. </a:t>
            </a:r>
            <a:r>
              <a:rPr sz="1100" spc="10" dirty="0">
                <a:latin typeface="Times New Roman"/>
                <a:cs typeface="Times New Roman"/>
              </a:rPr>
              <a:t>Each of </a:t>
            </a:r>
            <a:r>
              <a:rPr sz="1100" spc="1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types  supports </a:t>
            </a:r>
            <a:r>
              <a:rPr sz="1100" spc="5" dirty="0">
                <a:latin typeface="Times New Roman"/>
                <a:cs typeface="Times New Roman"/>
              </a:rPr>
              <a:t>different range </a:t>
            </a:r>
            <a:r>
              <a:rPr sz="1100" spc="10" dirty="0">
                <a:latin typeface="Times New Roman"/>
                <a:cs typeface="Times New Roman"/>
              </a:rPr>
              <a:t>of numeric values and takes 1, </a:t>
            </a:r>
            <a:r>
              <a:rPr sz="1100" spc="15" dirty="0">
                <a:latin typeface="Times New Roman"/>
                <a:cs typeface="Times New Roman"/>
              </a:rPr>
              <a:t>4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8 </a:t>
            </a:r>
            <a:r>
              <a:rPr sz="1100" spc="10" dirty="0">
                <a:latin typeface="Times New Roman"/>
                <a:cs typeface="Times New Roman"/>
              </a:rPr>
              <a:t>bytes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store. Now, if 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declare the age attribute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Long </a:t>
            </a:r>
            <a:r>
              <a:rPr sz="1100" spc="5" dirty="0">
                <a:latin typeface="Times New Roman"/>
                <a:cs typeface="Times New Roman"/>
              </a:rPr>
              <a:t>Integer, </a:t>
            </a:r>
            <a:r>
              <a:rPr sz="1100" spc="10" dirty="0">
                <a:latin typeface="Times New Roman"/>
                <a:cs typeface="Times New Roman"/>
              </a:rPr>
              <a:t>it will definitely serve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purpose, </a:t>
            </a:r>
            <a:r>
              <a:rPr sz="1100" spc="15" dirty="0">
                <a:latin typeface="Times New Roman"/>
                <a:cs typeface="Times New Roman"/>
              </a:rPr>
              <a:t>but  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allocating unnecessarily large space for </a:t>
            </a:r>
            <a:r>
              <a:rPr sz="1100" spc="5" dirty="0">
                <a:latin typeface="Times New Roman"/>
                <a:cs typeface="Times New Roman"/>
              </a:rPr>
              <a:t>each attribute.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Byte type would  have been sufficient for this purpose since you won’t find students or employees of  age more than 255,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upper limit supported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Byte data type. Rather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further  </a:t>
            </a:r>
            <a:r>
              <a:rPr sz="1100" spc="5" dirty="0">
                <a:latin typeface="Times New Roman"/>
                <a:cs typeface="Times New Roman"/>
              </a:rPr>
              <a:t>restrict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domain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applying a check constraint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10" dirty="0">
                <a:latin typeface="Times New Roman"/>
                <a:cs typeface="Times New Roman"/>
              </a:rPr>
              <a:t>For  example, the age attribute although assigned type </a:t>
            </a:r>
            <a:r>
              <a:rPr sz="1100" spc="5" dirty="0">
                <a:latin typeface="Times New Roman"/>
                <a:cs typeface="Times New Roman"/>
              </a:rPr>
              <a:t>Byte, </a:t>
            </a:r>
            <a:r>
              <a:rPr sz="1100" spc="10" dirty="0">
                <a:latin typeface="Times New Roman"/>
                <a:cs typeface="Times New Roman"/>
              </a:rPr>
              <a:t>still if a person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mistake  enters the </a:t>
            </a:r>
            <a:r>
              <a:rPr sz="1100" spc="15" dirty="0">
                <a:latin typeface="Times New Roman"/>
                <a:cs typeface="Times New Roman"/>
              </a:rPr>
              <a:t>age </a:t>
            </a:r>
            <a:r>
              <a:rPr sz="1100" spc="10" dirty="0">
                <a:latin typeface="Times New Roman"/>
                <a:cs typeface="Times New Roman"/>
              </a:rPr>
              <a:t>of a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200,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year </a:t>
            </a:r>
            <a:r>
              <a:rPr sz="1100" spc="15" dirty="0">
                <a:latin typeface="Times New Roman"/>
                <a:cs typeface="Times New Roman"/>
              </a:rPr>
              <a:t>then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0" dirty="0">
                <a:latin typeface="Times New Roman"/>
                <a:cs typeface="Times New Roman"/>
              </a:rPr>
              <a:t>not a </a:t>
            </a:r>
            <a:r>
              <a:rPr sz="1100" spc="5" dirty="0">
                <a:latin typeface="Times New Roman"/>
                <a:cs typeface="Times New Roman"/>
              </a:rPr>
              <a:t>legal </a:t>
            </a:r>
            <a:r>
              <a:rPr sz="1100" spc="10" dirty="0">
                <a:latin typeface="Times New Roman"/>
                <a:cs typeface="Times New Roman"/>
              </a:rPr>
              <a:t>age </a:t>
            </a:r>
            <a:r>
              <a:rPr sz="1100" spc="15" dirty="0">
                <a:latin typeface="Times New Roman"/>
                <a:cs typeface="Times New Roman"/>
              </a:rPr>
              <a:t>from </a:t>
            </a:r>
            <a:r>
              <a:rPr sz="1100" spc="5" dirty="0">
                <a:latin typeface="Times New Roman"/>
                <a:cs typeface="Times New Roman"/>
              </a:rPr>
              <a:t>today’s  age, </a:t>
            </a:r>
            <a:r>
              <a:rPr sz="1100" dirty="0">
                <a:latin typeface="Times New Roman"/>
                <a:cs typeface="Times New Roman"/>
              </a:rPr>
              <a:t>yet </a:t>
            </a:r>
            <a:r>
              <a:rPr sz="1100" spc="5" dirty="0">
                <a:latin typeface="Times New Roman"/>
                <a:cs typeface="Times New Roman"/>
              </a:rPr>
              <a:t>it is legal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15" dirty="0">
                <a:latin typeface="Times New Roman"/>
                <a:cs typeface="Times New Roman"/>
              </a:rPr>
              <a:t>the domain </a:t>
            </a:r>
            <a:r>
              <a:rPr sz="1100" spc="5" dirty="0">
                <a:latin typeface="Times New Roman"/>
                <a:cs typeface="Times New Roman"/>
              </a:rPr>
              <a:t>constraint </a:t>
            </a:r>
            <a:r>
              <a:rPr sz="1100" spc="10" dirty="0">
                <a:latin typeface="Times New Roman"/>
                <a:cs typeface="Times New Roman"/>
              </a:rPr>
              <a:t>perspective. So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limit the range  supported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domain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applying the </a:t>
            </a:r>
            <a:r>
              <a:rPr sz="1100" spc="10" dirty="0">
                <a:latin typeface="Times New Roman"/>
                <a:cs typeface="Times New Roman"/>
              </a:rPr>
              <a:t>check constraint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limiting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up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say 30 or  </a:t>
            </a:r>
            <a:r>
              <a:rPr sz="1100" spc="10" dirty="0">
                <a:latin typeface="Times New Roman"/>
                <a:cs typeface="Times New Roman"/>
              </a:rPr>
              <a:t>40, whatever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rule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organization. </a:t>
            </a:r>
            <a:r>
              <a:rPr sz="1100" spc="15" dirty="0">
                <a:latin typeface="Times New Roman"/>
                <a:cs typeface="Times New Roman"/>
              </a:rPr>
              <a:t>At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10" dirty="0">
                <a:latin typeface="Times New Roman"/>
                <a:cs typeface="Times New Roman"/>
              </a:rPr>
              <a:t>time, don’t be too sensitive  about storage efficiency, since attribute </a:t>
            </a:r>
            <a:r>
              <a:rPr sz="1100" spc="15" dirty="0">
                <a:latin typeface="Times New Roman"/>
                <a:cs typeface="Times New Roman"/>
              </a:rPr>
              <a:t>domains </a:t>
            </a:r>
            <a:r>
              <a:rPr sz="1100" spc="10" dirty="0">
                <a:latin typeface="Times New Roman"/>
                <a:cs typeface="Times New Roman"/>
              </a:rPr>
              <a:t>should be </a:t>
            </a:r>
            <a:r>
              <a:rPr sz="1100" spc="5" dirty="0">
                <a:latin typeface="Times New Roman"/>
                <a:cs typeface="Times New Roman"/>
              </a:rPr>
              <a:t>large </a:t>
            </a:r>
            <a:r>
              <a:rPr sz="1100" spc="10" dirty="0">
                <a:latin typeface="Times New Roman"/>
                <a:cs typeface="Times New Roman"/>
              </a:rPr>
              <a:t>enough </a:t>
            </a:r>
            <a:r>
              <a:rPr sz="1100" spc="5" dirty="0">
                <a:latin typeface="Times New Roman"/>
                <a:cs typeface="Times New Roman"/>
              </a:rPr>
              <a:t>to cater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future enhancement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possible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values.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domain should be a </a:t>
            </a:r>
            <a:r>
              <a:rPr sz="1100" spc="5" dirty="0">
                <a:latin typeface="Times New Roman"/>
                <a:cs typeface="Times New Roman"/>
              </a:rPr>
              <a:t>bit </a:t>
            </a:r>
            <a:r>
              <a:rPr sz="1100" spc="10" dirty="0">
                <a:latin typeface="Times New Roman"/>
                <a:cs typeface="Times New Roman"/>
              </a:rPr>
              <a:t>larger  than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required </a:t>
            </a:r>
            <a:r>
              <a:rPr sz="1100" spc="5" dirty="0">
                <a:latin typeface="Times New Roman"/>
                <a:cs typeface="Times New Roman"/>
              </a:rPr>
              <a:t>today. </a:t>
            </a:r>
            <a:r>
              <a:rPr sz="1100" spc="10" dirty="0">
                <a:latin typeface="Times New Roman"/>
                <a:cs typeface="Times New Roman"/>
              </a:rPr>
              <a:t>In short, domain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also a </a:t>
            </a:r>
            <a:r>
              <a:rPr sz="1100" spc="15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useful constraint and </a:t>
            </a:r>
            <a:r>
              <a:rPr sz="1100" spc="15" dirty="0">
                <a:latin typeface="Times New Roman"/>
                <a:cs typeface="Times New Roman"/>
              </a:rPr>
              <a:t>we  should use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carefully as </a:t>
            </a:r>
            <a:r>
              <a:rPr sz="1100" spc="5" dirty="0">
                <a:latin typeface="Times New Roman"/>
                <a:cs typeface="Times New Roman"/>
              </a:rPr>
              <a:t>per </a:t>
            </a:r>
            <a:r>
              <a:rPr sz="1100" spc="10" dirty="0">
                <a:latin typeface="Times New Roman"/>
                <a:cs typeface="Times New Roman"/>
              </a:rPr>
              <a:t>the situation and requirements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organization.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00" spc="60" dirty="0">
                <a:latin typeface="Times New Roman"/>
                <a:cs typeface="Times New Roman"/>
              </a:rPr>
              <a:t>RDM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12700" marR="205740">
              <a:lnSpc>
                <a:spcPts val="1300"/>
              </a:lnSpc>
              <a:spcBef>
                <a:spcPts val="35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up </a:t>
            </a:r>
            <a:r>
              <a:rPr sz="1100" spc="5" dirty="0">
                <a:latin typeface="Times New Roman"/>
                <a:cs typeface="Times New Roman"/>
              </a:rPr>
              <a:t>till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studied following two </a:t>
            </a:r>
            <a:r>
              <a:rPr sz="1100" spc="15" dirty="0">
                <a:latin typeface="Times New Roman"/>
                <a:cs typeface="Times New Roman"/>
              </a:rPr>
              <a:t>components </a:t>
            </a:r>
            <a:r>
              <a:rPr sz="1100" spc="10" dirty="0">
                <a:latin typeface="Times New Roman"/>
                <a:cs typeface="Times New Roman"/>
              </a:rPr>
              <a:t>of the </a:t>
            </a:r>
            <a:r>
              <a:rPr sz="1100" spc="20" dirty="0">
                <a:latin typeface="Times New Roman"/>
                <a:cs typeface="Times New Roman"/>
              </a:rPr>
              <a:t>RDM, </a:t>
            </a:r>
            <a:r>
              <a:rPr sz="1100" spc="10" dirty="0">
                <a:latin typeface="Times New Roman"/>
                <a:cs typeface="Times New Roman"/>
              </a:rPr>
              <a:t>which are the  Structure and Entity Integrity Constraints. The third </a:t>
            </a:r>
            <a:r>
              <a:rPr sz="1100" spc="5" dirty="0">
                <a:latin typeface="Times New Roman"/>
                <a:cs typeface="Times New Roman"/>
              </a:rPr>
              <a:t>part,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Manipulation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10" dirty="0">
                <a:latin typeface="Times New Roman"/>
                <a:cs typeface="Times New Roman"/>
              </a:rPr>
              <a:t>Language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discussed </a:t>
            </a:r>
            <a:r>
              <a:rPr sz="1100" spc="5" dirty="0">
                <a:latin typeface="Times New Roman"/>
                <a:cs typeface="Times New Roman"/>
              </a:rPr>
              <a:t>in length in </a:t>
            </a:r>
            <a:r>
              <a:rPr sz="1100" spc="10" dirty="0">
                <a:latin typeface="Times New Roman"/>
                <a:cs typeface="Times New Roman"/>
              </a:rPr>
              <a:t>the coming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Designing Logical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 marL="12700" marR="14604">
              <a:lnSpc>
                <a:spcPct val="984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Logical data base design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obtained from conceptual database design.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seen  that initially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studied the </a:t>
            </a:r>
            <a:r>
              <a:rPr sz="1100" spc="15" dirty="0">
                <a:latin typeface="Times New Roman"/>
                <a:cs typeface="Times New Roman"/>
              </a:rPr>
              <a:t>whole </a:t>
            </a:r>
            <a:r>
              <a:rPr sz="1100" spc="10" dirty="0">
                <a:latin typeface="Times New Roman"/>
                <a:cs typeface="Times New Roman"/>
              </a:rPr>
              <a:t>system through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means. Then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identified 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entities, </a:t>
            </a:r>
            <a:r>
              <a:rPr sz="1100" spc="5" dirty="0">
                <a:latin typeface="Times New Roman"/>
                <a:cs typeface="Times New Roman"/>
              </a:rPr>
              <a:t>their attributes </a:t>
            </a:r>
            <a:r>
              <a:rPr sz="1100" spc="10" dirty="0">
                <a:latin typeface="Times New Roman"/>
                <a:cs typeface="Times New Roman"/>
              </a:rPr>
              <a:t>and relationship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them. </a:t>
            </a:r>
            <a:r>
              <a:rPr sz="1100" spc="15" dirty="0">
                <a:latin typeface="Times New Roman"/>
                <a:cs typeface="Times New Roman"/>
              </a:rPr>
              <a:t>Then </a:t>
            </a:r>
            <a:r>
              <a:rPr sz="1100" spc="10" dirty="0">
                <a:latin typeface="Times New Roman"/>
                <a:cs typeface="Times New Roman"/>
              </a:rPr>
              <a:t>with the help  of E-R data model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achieved an E-R diagram through different tools available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model. </a:t>
            </a:r>
            <a:r>
              <a:rPr sz="1100" spc="10" dirty="0">
                <a:latin typeface="Times New Roman"/>
                <a:cs typeface="Times New Roman"/>
              </a:rPr>
              <a:t>This model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semantically </a:t>
            </a:r>
            <a:r>
              <a:rPr sz="1100" spc="5" dirty="0">
                <a:latin typeface="Times New Roman"/>
                <a:cs typeface="Times New Roman"/>
              </a:rPr>
              <a:t>rich.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our conceptual database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design.</a:t>
            </a:r>
            <a:endParaRPr sz="1100">
              <a:latin typeface="Times New Roman"/>
              <a:cs typeface="Times New Roman"/>
            </a:endParaRPr>
          </a:p>
          <a:p>
            <a:pPr marL="12700" marR="13335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had to use </a:t>
            </a:r>
            <a:r>
              <a:rPr sz="1100" spc="10" dirty="0">
                <a:latin typeface="Times New Roman"/>
                <a:cs typeface="Times New Roman"/>
              </a:rPr>
              <a:t>relational data model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5" dirty="0">
                <a:latin typeface="Times New Roman"/>
                <a:cs typeface="Times New Roman"/>
              </a:rPr>
              <a:t>then we came to </a:t>
            </a:r>
            <a:r>
              <a:rPr sz="1100" spc="10" dirty="0">
                <a:latin typeface="Times New Roman"/>
                <a:cs typeface="Times New Roman"/>
              </a:rPr>
              <a:t>implementation phase  for designing logical database through relational data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model.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204470">
              <a:lnSpc>
                <a:spcPct val="986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process of converting conceptual database </a:t>
            </a:r>
            <a:r>
              <a:rPr sz="1100" spc="15" dirty="0">
                <a:latin typeface="Times New Roman"/>
                <a:cs typeface="Times New Roman"/>
              </a:rPr>
              <a:t>into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 involves  transformation of </a:t>
            </a:r>
            <a:r>
              <a:rPr sz="1100" spc="15" dirty="0">
                <a:latin typeface="Times New Roman"/>
                <a:cs typeface="Times New Roman"/>
              </a:rPr>
              <a:t>E-R data model </a:t>
            </a:r>
            <a:r>
              <a:rPr sz="1100" spc="10" dirty="0">
                <a:latin typeface="Times New Roman"/>
                <a:cs typeface="Times New Roman"/>
              </a:rPr>
              <a:t>into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 model.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studied </a:t>
            </a:r>
            <a:r>
              <a:rPr sz="1100" spc="15" dirty="0">
                <a:latin typeface="Times New Roman"/>
                <a:cs typeface="Times New Roman"/>
              </a:rPr>
              <a:t>both  the </a:t>
            </a:r>
            <a:r>
              <a:rPr sz="1100" spc="10" dirty="0">
                <a:latin typeface="Times New Roman"/>
                <a:cs typeface="Times New Roman"/>
              </a:rPr>
              <a:t>data models, </a:t>
            </a:r>
            <a:r>
              <a:rPr sz="1100" spc="15" dirty="0">
                <a:latin typeface="Times New Roman"/>
                <a:cs typeface="Times New Roman"/>
              </a:rPr>
              <a:t>now we </a:t>
            </a:r>
            <a:r>
              <a:rPr sz="1100" spc="10" dirty="0">
                <a:latin typeface="Times New Roman"/>
                <a:cs typeface="Times New Roman"/>
              </a:rPr>
              <a:t>will see </a:t>
            </a:r>
            <a:r>
              <a:rPr sz="1100" spc="15" dirty="0">
                <a:latin typeface="Times New Roman"/>
                <a:cs typeface="Times New Roman"/>
              </a:rPr>
              <a:t>how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perform this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transformation.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Transforming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Rules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3843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transforming rules for converting conceptual database </a:t>
            </a:r>
            <a:r>
              <a:rPr sz="1100" spc="15" dirty="0">
                <a:latin typeface="Times New Roman"/>
                <a:cs typeface="Times New Roman"/>
              </a:rPr>
              <a:t>into </a:t>
            </a:r>
            <a:r>
              <a:rPr sz="1100" spc="5" dirty="0">
                <a:latin typeface="Times New Roman"/>
                <a:cs typeface="Times New Roman"/>
              </a:rPr>
              <a:t>logical 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rules </a:t>
            </a:r>
            <a:r>
              <a:rPr sz="1100" spc="10" dirty="0">
                <a:latin typeface="Times New Roman"/>
                <a:cs typeface="Times New Roman"/>
              </a:rPr>
              <a:t>are straightforward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just have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follow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rules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10" dirty="0">
                <a:latin typeface="Times New Roman"/>
                <a:cs typeface="Times New Roman"/>
              </a:rPr>
              <a:t>mentioned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required logical database </a:t>
            </a:r>
            <a:r>
              <a:rPr sz="1100" spc="15" dirty="0">
                <a:latin typeface="Times New Roman"/>
                <a:cs typeface="Times New Roman"/>
              </a:rPr>
              <a:t>design would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achieved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9206"/>
            <a:ext cx="4996180" cy="298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There are two </a:t>
            </a:r>
            <a:r>
              <a:rPr sz="1100" spc="15" dirty="0">
                <a:latin typeface="Times New Roman"/>
                <a:cs typeface="Times New Roman"/>
              </a:rPr>
              <a:t>ways </a:t>
            </a:r>
            <a:r>
              <a:rPr sz="1100" spc="10" dirty="0">
                <a:latin typeface="Times New Roman"/>
                <a:cs typeface="Times New Roman"/>
              </a:rPr>
              <a:t>of transforming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one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manually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analyze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180340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Times New Roman"/>
                <a:cs typeface="Times New Roman"/>
              </a:rPr>
              <a:t>evaluate and </a:t>
            </a:r>
            <a:r>
              <a:rPr sz="1100" spc="5" dirty="0">
                <a:latin typeface="Times New Roman"/>
                <a:cs typeface="Times New Roman"/>
              </a:rPr>
              <a:t>then </a:t>
            </a:r>
            <a:r>
              <a:rPr sz="1100" spc="10" dirty="0">
                <a:latin typeface="Times New Roman"/>
                <a:cs typeface="Times New Roman"/>
              </a:rPr>
              <a:t>transform. Second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we have CASE </a:t>
            </a:r>
            <a:r>
              <a:rPr sz="1100" spc="10" dirty="0">
                <a:latin typeface="Times New Roman"/>
                <a:cs typeface="Times New Roman"/>
              </a:rPr>
              <a:t>tools available with us  which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automatically convert conceptual database </a:t>
            </a:r>
            <a:r>
              <a:rPr sz="1100" spc="5" dirty="0">
                <a:latin typeface="Times New Roman"/>
                <a:cs typeface="Times New Roman"/>
              </a:rPr>
              <a:t>into </a:t>
            </a:r>
            <a:r>
              <a:rPr sz="1100" spc="10" dirty="0">
                <a:latin typeface="Times New Roman"/>
                <a:cs typeface="Times New Roman"/>
              </a:rPr>
              <a:t>required logical database  design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using </a:t>
            </a:r>
            <a:r>
              <a:rPr sz="1100" spc="20" dirty="0">
                <a:latin typeface="Times New Roman"/>
                <a:cs typeface="Times New Roman"/>
              </a:rPr>
              <a:t>CASE </a:t>
            </a:r>
            <a:r>
              <a:rPr sz="1100" spc="10" dirty="0">
                <a:latin typeface="Times New Roman"/>
                <a:cs typeface="Times New Roman"/>
              </a:rPr>
              <a:t>tools for transforming then </a:t>
            </a:r>
            <a:r>
              <a:rPr sz="1100" spc="15" dirty="0">
                <a:latin typeface="Times New Roman"/>
                <a:cs typeface="Times New Roman"/>
              </a:rPr>
              <a:t>we must </a:t>
            </a:r>
            <a:r>
              <a:rPr sz="1100" spc="10" dirty="0">
                <a:latin typeface="Times New Roman"/>
                <a:cs typeface="Times New Roman"/>
              </a:rPr>
              <a:t>evaluate </a:t>
            </a:r>
            <a:r>
              <a:rPr sz="1100" spc="5" dirty="0">
                <a:latin typeface="Times New Roman"/>
                <a:cs typeface="Times New Roman"/>
              </a:rPr>
              <a:t>it as </a:t>
            </a:r>
            <a:r>
              <a:rPr sz="1100" spc="10" dirty="0">
                <a:latin typeface="Times New Roman"/>
                <a:cs typeface="Times New Roman"/>
              </a:rPr>
              <a:t>there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10" dirty="0">
                <a:latin typeface="Times New Roman"/>
                <a:cs typeface="Times New Roman"/>
              </a:rPr>
              <a:t>multiple options </a:t>
            </a:r>
            <a:r>
              <a:rPr sz="1100" spc="5" dirty="0">
                <a:latin typeface="Times New Roman"/>
                <a:cs typeface="Times New Roman"/>
              </a:rPr>
              <a:t>available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must </a:t>
            </a:r>
            <a:r>
              <a:rPr sz="1100" spc="15" dirty="0">
                <a:latin typeface="Times New Roman"/>
                <a:cs typeface="Times New Roman"/>
              </a:rPr>
              <a:t>make </a:t>
            </a:r>
            <a:r>
              <a:rPr sz="1100" spc="10" dirty="0">
                <a:latin typeface="Times New Roman"/>
                <a:cs typeface="Times New Roman"/>
              </a:rPr>
              <a:t>necessary changes </a:t>
            </a:r>
            <a:r>
              <a:rPr sz="1100" spc="5" dirty="0">
                <a:latin typeface="Times New Roman"/>
                <a:cs typeface="Times New Roman"/>
              </a:rPr>
              <a:t>if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required.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  <a:spcBef>
                <a:spcPts val="5"/>
              </a:spcBef>
            </a:pPr>
            <a:r>
              <a:rPr sz="1100" spc="60" dirty="0">
                <a:latin typeface="Times New Roman"/>
                <a:cs typeface="Times New Roman"/>
              </a:rPr>
              <a:t>Mapping </a:t>
            </a:r>
            <a:r>
              <a:rPr sz="1100" spc="50" dirty="0">
                <a:latin typeface="Times New Roman"/>
                <a:cs typeface="Times New Roman"/>
              </a:rPr>
              <a:t>Entity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Types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rules </a:t>
            </a:r>
            <a:r>
              <a:rPr sz="1100" spc="10" dirty="0">
                <a:latin typeface="Times New Roman"/>
                <a:cs typeface="Times New Roman"/>
              </a:rPr>
              <a:t>for mapping entity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types: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Each regular </a:t>
            </a:r>
            <a:r>
              <a:rPr sz="1100" spc="15" dirty="0">
                <a:latin typeface="Times New Roman"/>
                <a:cs typeface="Times New Roman"/>
              </a:rPr>
              <a:t>entity type (ET)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transformed straightaway into a relation.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means </a:t>
            </a:r>
            <a:r>
              <a:rPr sz="1100" spc="5" dirty="0">
                <a:latin typeface="Times New Roman"/>
                <a:cs typeface="Times New Roman"/>
              </a:rPr>
              <a:t>that  </a:t>
            </a:r>
            <a:r>
              <a:rPr sz="1100" spc="10" dirty="0">
                <a:latin typeface="Times New Roman"/>
                <a:cs typeface="Times New Roman"/>
              </a:rPr>
              <a:t>whatever entities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had identified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would </a:t>
            </a:r>
            <a:r>
              <a:rPr sz="1100" spc="15" dirty="0">
                <a:latin typeface="Times New Roman"/>
                <a:cs typeface="Times New Roman"/>
              </a:rPr>
              <a:t>simply </a:t>
            </a:r>
            <a:r>
              <a:rPr sz="1100" spc="10" dirty="0">
                <a:latin typeface="Times New Roman"/>
                <a:cs typeface="Times New Roman"/>
              </a:rPr>
              <a:t>be converted into 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and  will 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same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of relation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kept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earlier.</a:t>
            </a:r>
            <a:endParaRPr sz="1100">
              <a:latin typeface="Times New Roman"/>
              <a:cs typeface="Times New Roman"/>
            </a:endParaRPr>
          </a:p>
          <a:p>
            <a:pPr marL="12700" marR="422909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the </a:t>
            </a:r>
            <a:r>
              <a:rPr sz="1100" spc="15" dirty="0">
                <a:latin typeface="Times New Roman"/>
                <a:cs typeface="Times New Roman"/>
              </a:rPr>
              <a:t>entity </a:t>
            </a:r>
            <a:r>
              <a:rPr sz="1100" spc="5" dirty="0">
                <a:latin typeface="Times New Roman"/>
                <a:cs typeface="Times New Roman"/>
              </a:rPr>
              <a:t>is declared as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relation and underlined.  </a:t>
            </a:r>
            <a:r>
              <a:rPr sz="1100" spc="15" dirty="0">
                <a:latin typeface="Times New Roman"/>
                <a:cs typeface="Times New Roman"/>
              </a:rPr>
              <a:t>Simple </a:t>
            </a:r>
            <a:r>
              <a:rPr sz="1100" spc="10" dirty="0">
                <a:latin typeface="Times New Roman"/>
                <a:cs typeface="Times New Roman"/>
              </a:rPr>
              <a:t>attributes of </a:t>
            </a:r>
            <a:r>
              <a:rPr sz="1100" spc="15" dirty="0">
                <a:latin typeface="Times New Roman"/>
                <a:cs typeface="Times New Roman"/>
              </a:rPr>
              <a:t>ET </a:t>
            </a:r>
            <a:r>
              <a:rPr sz="1100" spc="10" dirty="0">
                <a:latin typeface="Times New Roman"/>
                <a:cs typeface="Times New Roman"/>
              </a:rPr>
              <a:t>are included into the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86409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For Example, figure </a:t>
            </a:r>
            <a:r>
              <a:rPr sz="1100" spc="15" dirty="0">
                <a:latin typeface="Times New Roman"/>
                <a:cs typeface="Times New Roman"/>
              </a:rPr>
              <a:t>1 below </a:t>
            </a:r>
            <a:r>
              <a:rPr sz="1100" spc="10" dirty="0">
                <a:latin typeface="Times New Roman"/>
                <a:cs typeface="Times New Roman"/>
              </a:rPr>
              <a:t>shows the conversion of a strong entity type into  equivalent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1820" y="4588068"/>
            <a:ext cx="515620" cy="151130"/>
          </a:xfrm>
          <a:custGeom>
            <a:avLst/>
            <a:gdLst/>
            <a:ahLst/>
            <a:cxnLst/>
            <a:rect l="l" t="t" r="r" b="b"/>
            <a:pathLst>
              <a:path w="515619" h="151129">
                <a:moveTo>
                  <a:pt x="0" y="150894"/>
                </a:moveTo>
                <a:lnTo>
                  <a:pt x="515174" y="150894"/>
                </a:lnTo>
                <a:lnTo>
                  <a:pt x="515174" y="0"/>
                </a:lnTo>
                <a:lnTo>
                  <a:pt x="0" y="0"/>
                </a:lnTo>
                <a:lnTo>
                  <a:pt x="0" y="150894"/>
                </a:lnTo>
                <a:close/>
              </a:path>
            </a:pathLst>
          </a:custGeom>
          <a:ln w="10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1124" y="4604089"/>
            <a:ext cx="4813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STUDENT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2008" y="4135376"/>
            <a:ext cx="556895" cy="206375"/>
          </a:xfrm>
          <a:custGeom>
            <a:avLst/>
            <a:gdLst/>
            <a:ahLst/>
            <a:cxnLst/>
            <a:rect l="l" t="t" r="r" b="b"/>
            <a:pathLst>
              <a:path w="556894" h="206375">
                <a:moveTo>
                  <a:pt x="278924" y="0"/>
                </a:moveTo>
                <a:lnTo>
                  <a:pt x="215002" y="2697"/>
                </a:lnTo>
                <a:lnTo>
                  <a:pt x="156306" y="10380"/>
                </a:lnTo>
                <a:lnTo>
                  <a:pt x="104515" y="22436"/>
                </a:lnTo>
                <a:lnTo>
                  <a:pt x="61309" y="38251"/>
                </a:lnTo>
                <a:lnTo>
                  <a:pt x="7372" y="78706"/>
                </a:lnTo>
                <a:lnTo>
                  <a:pt x="0" y="102120"/>
                </a:lnTo>
                <a:lnTo>
                  <a:pt x="7372" y="126098"/>
                </a:lnTo>
                <a:lnTo>
                  <a:pt x="61309" y="167228"/>
                </a:lnTo>
                <a:lnTo>
                  <a:pt x="104515" y="183208"/>
                </a:lnTo>
                <a:lnTo>
                  <a:pt x="156306" y="195348"/>
                </a:lnTo>
                <a:lnTo>
                  <a:pt x="215002" y="203062"/>
                </a:lnTo>
                <a:lnTo>
                  <a:pt x="278924" y="205764"/>
                </a:lnTo>
                <a:lnTo>
                  <a:pt x="342762" y="203062"/>
                </a:lnTo>
                <a:lnTo>
                  <a:pt x="401241" y="195348"/>
                </a:lnTo>
                <a:lnTo>
                  <a:pt x="452734" y="183208"/>
                </a:lnTo>
                <a:lnTo>
                  <a:pt x="495616" y="167228"/>
                </a:lnTo>
                <a:lnTo>
                  <a:pt x="549038" y="126098"/>
                </a:lnTo>
                <a:lnTo>
                  <a:pt x="556325" y="102120"/>
                </a:lnTo>
                <a:lnTo>
                  <a:pt x="549038" y="78706"/>
                </a:lnTo>
                <a:lnTo>
                  <a:pt x="495616" y="38251"/>
                </a:lnTo>
                <a:lnTo>
                  <a:pt x="452734" y="22436"/>
                </a:lnTo>
                <a:lnTo>
                  <a:pt x="401241" y="10380"/>
                </a:lnTo>
                <a:lnTo>
                  <a:pt x="342762" y="2697"/>
                </a:lnTo>
                <a:lnTo>
                  <a:pt x="278924" y="0"/>
                </a:lnTo>
                <a:close/>
              </a:path>
            </a:pathLst>
          </a:custGeom>
          <a:ln w="10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9142" y="4166427"/>
            <a:ext cx="35560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s</a:t>
            </a:r>
            <a:r>
              <a:rPr sz="750" spc="-10" dirty="0">
                <a:latin typeface="Arial"/>
                <a:cs typeface="Arial"/>
              </a:rPr>
              <a:t>t</a:t>
            </a:r>
            <a:r>
              <a:rPr sz="750" spc="15" dirty="0">
                <a:latin typeface="Arial"/>
                <a:cs typeface="Arial"/>
              </a:rPr>
              <a:t>N</a:t>
            </a:r>
            <a:r>
              <a:rPr sz="750" spc="-15" dirty="0">
                <a:latin typeface="Arial"/>
                <a:cs typeface="Arial"/>
              </a:rPr>
              <a:t>a</a:t>
            </a:r>
            <a:r>
              <a:rPr sz="750" spc="-20" dirty="0">
                <a:latin typeface="Arial"/>
                <a:cs typeface="Arial"/>
              </a:rPr>
              <a:t>m</a:t>
            </a:r>
            <a:r>
              <a:rPr sz="750" spc="5" dirty="0"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3509" y="4134635"/>
            <a:ext cx="558165" cy="206375"/>
          </a:xfrm>
          <a:custGeom>
            <a:avLst/>
            <a:gdLst/>
            <a:ahLst/>
            <a:cxnLst/>
            <a:rect l="l" t="t" r="r" b="b"/>
            <a:pathLst>
              <a:path w="558164" h="206375">
                <a:moveTo>
                  <a:pt x="278970" y="0"/>
                </a:moveTo>
                <a:lnTo>
                  <a:pt x="215037" y="2697"/>
                </a:lnTo>
                <a:lnTo>
                  <a:pt x="156331" y="10382"/>
                </a:lnTo>
                <a:lnTo>
                  <a:pt x="104532" y="22439"/>
                </a:lnTo>
                <a:lnTo>
                  <a:pt x="61319" y="38257"/>
                </a:lnTo>
                <a:lnTo>
                  <a:pt x="7373" y="78719"/>
                </a:lnTo>
                <a:lnTo>
                  <a:pt x="0" y="102136"/>
                </a:lnTo>
                <a:lnTo>
                  <a:pt x="7373" y="126118"/>
                </a:lnTo>
                <a:lnTo>
                  <a:pt x="61319" y="167256"/>
                </a:lnTo>
                <a:lnTo>
                  <a:pt x="104532" y="183238"/>
                </a:lnTo>
                <a:lnTo>
                  <a:pt x="156331" y="195380"/>
                </a:lnTo>
                <a:lnTo>
                  <a:pt x="215037" y="203095"/>
                </a:lnTo>
                <a:lnTo>
                  <a:pt x="278970" y="205797"/>
                </a:lnTo>
                <a:lnTo>
                  <a:pt x="342903" y="203095"/>
                </a:lnTo>
                <a:lnTo>
                  <a:pt x="401609" y="195380"/>
                </a:lnTo>
                <a:lnTo>
                  <a:pt x="453408" y="183238"/>
                </a:lnTo>
                <a:lnTo>
                  <a:pt x="496621" y="167256"/>
                </a:lnTo>
                <a:lnTo>
                  <a:pt x="529567" y="148020"/>
                </a:lnTo>
                <a:lnTo>
                  <a:pt x="557940" y="102136"/>
                </a:lnTo>
                <a:lnTo>
                  <a:pt x="550567" y="78719"/>
                </a:lnTo>
                <a:lnTo>
                  <a:pt x="496621" y="38257"/>
                </a:lnTo>
                <a:lnTo>
                  <a:pt x="453408" y="22439"/>
                </a:lnTo>
                <a:lnTo>
                  <a:pt x="401609" y="10382"/>
                </a:lnTo>
                <a:lnTo>
                  <a:pt x="342903" y="2697"/>
                </a:lnTo>
                <a:lnTo>
                  <a:pt x="278970" y="0"/>
                </a:lnTo>
                <a:close/>
              </a:path>
            </a:pathLst>
          </a:custGeom>
          <a:ln w="10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8734" y="4166156"/>
            <a:ext cx="28892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s</a:t>
            </a:r>
            <a:r>
              <a:rPr sz="750" spc="-10" dirty="0">
                <a:latin typeface="Arial"/>
                <a:cs typeface="Arial"/>
              </a:rPr>
              <a:t>t</a:t>
            </a:r>
            <a:r>
              <a:rPr sz="750" spc="15" dirty="0">
                <a:latin typeface="Arial"/>
                <a:cs typeface="Arial"/>
              </a:rPr>
              <a:t>D</a:t>
            </a:r>
            <a:r>
              <a:rPr sz="750" spc="-15" dirty="0">
                <a:latin typeface="Arial"/>
                <a:cs typeface="Arial"/>
              </a:rPr>
              <a:t>o</a:t>
            </a:r>
            <a:r>
              <a:rPr sz="750" spc="1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1035" y="4134601"/>
            <a:ext cx="577850" cy="206375"/>
          </a:xfrm>
          <a:custGeom>
            <a:avLst/>
            <a:gdLst/>
            <a:ahLst/>
            <a:cxnLst/>
            <a:rect l="l" t="t" r="r" b="b"/>
            <a:pathLst>
              <a:path w="577850" h="206375">
                <a:moveTo>
                  <a:pt x="288127" y="0"/>
                </a:moveTo>
                <a:lnTo>
                  <a:pt x="222245" y="2697"/>
                </a:lnTo>
                <a:lnTo>
                  <a:pt x="161670" y="10382"/>
                </a:lnTo>
                <a:lnTo>
                  <a:pt x="108162" y="22440"/>
                </a:lnTo>
                <a:lnTo>
                  <a:pt x="63481" y="38258"/>
                </a:lnTo>
                <a:lnTo>
                  <a:pt x="29387" y="57223"/>
                </a:lnTo>
                <a:lnTo>
                  <a:pt x="0" y="102140"/>
                </a:lnTo>
                <a:lnTo>
                  <a:pt x="7640" y="126123"/>
                </a:lnTo>
                <a:lnTo>
                  <a:pt x="63481" y="167262"/>
                </a:lnTo>
                <a:lnTo>
                  <a:pt x="108162" y="183244"/>
                </a:lnTo>
                <a:lnTo>
                  <a:pt x="161670" y="195387"/>
                </a:lnTo>
                <a:lnTo>
                  <a:pt x="222245" y="203103"/>
                </a:lnTo>
                <a:lnTo>
                  <a:pt x="288127" y="205805"/>
                </a:lnTo>
                <a:lnTo>
                  <a:pt x="354573" y="203103"/>
                </a:lnTo>
                <a:lnTo>
                  <a:pt x="415553" y="195387"/>
                </a:lnTo>
                <a:lnTo>
                  <a:pt x="469332" y="183244"/>
                </a:lnTo>
                <a:lnTo>
                  <a:pt x="514178" y="167262"/>
                </a:lnTo>
                <a:lnTo>
                  <a:pt x="548356" y="148026"/>
                </a:lnTo>
                <a:lnTo>
                  <a:pt x="577779" y="102140"/>
                </a:lnTo>
                <a:lnTo>
                  <a:pt x="570135" y="78722"/>
                </a:lnTo>
                <a:lnTo>
                  <a:pt x="514178" y="38258"/>
                </a:lnTo>
                <a:lnTo>
                  <a:pt x="469332" y="22440"/>
                </a:lnTo>
                <a:lnTo>
                  <a:pt x="415553" y="10382"/>
                </a:lnTo>
                <a:lnTo>
                  <a:pt x="354573" y="2697"/>
                </a:lnTo>
                <a:lnTo>
                  <a:pt x="288127" y="0"/>
                </a:lnTo>
                <a:close/>
              </a:path>
            </a:pathLst>
          </a:custGeom>
          <a:ln w="10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8901" y="4185716"/>
            <a:ext cx="18034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s</a:t>
            </a:r>
            <a:r>
              <a:rPr sz="750" spc="-10" dirty="0">
                <a:latin typeface="Arial"/>
                <a:cs typeface="Arial"/>
              </a:rPr>
              <a:t>tI</a:t>
            </a:r>
            <a:r>
              <a:rPr sz="750" spc="5" dirty="0">
                <a:latin typeface="Arial"/>
                <a:cs typeface="Arial"/>
              </a:rPr>
              <a:t>d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68935" y="4340383"/>
            <a:ext cx="433070" cy="247015"/>
          </a:xfrm>
          <a:custGeom>
            <a:avLst/>
            <a:gdLst/>
            <a:ahLst/>
            <a:cxnLst/>
            <a:rect l="l" t="t" r="r" b="b"/>
            <a:pathLst>
              <a:path w="433070" h="247014">
                <a:moveTo>
                  <a:pt x="432969" y="0"/>
                </a:moveTo>
                <a:lnTo>
                  <a:pt x="0" y="246975"/>
                </a:lnTo>
              </a:path>
            </a:pathLst>
          </a:custGeom>
          <a:ln w="1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0428" y="4340383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975"/>
                </a:lnTo>
              </a:path>
            </a:pathLst>
          </a:custGeom>
          <a:ln w="1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40477" y="4340383"/>
            <a:ext cx="408940" cy="239395"/>
          </a:xfrm>
          <a:custGeom>
            <a:avLst/>
            <a:gdLst/>
            <a:ahLst/>
            <a:cxnLst/>
            <a:rect l="l" t="t" r="r" b="b"/>
            <a:pathLst>
              <a:path w="408939" h="239395">
                <a:moveTo>
                  <a:pt x="0" y="0"/>
                </a:moveTo>
                <a:lnTo>
                  <a:pt x="408577" y="239353"/>
                </a:lnTo>
              </a:path>
            </a:pathLst>
          </a:custGeom>
          <a:ln w="1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3974" y="3989598"/>
            <a:ext cx="2476500" cy="1421130"/>
          </a:xfrm>
          <a:custGeom>
            <a:avLst/>
            <a:gdLst/>
            <a:ahLst/>
            <a:cxnLst/>
            <a:rect l="l" t="t" r="r" b="b"/>
            <a:pathLst>
              <a:path w="2476500" h="1421129">
                <a:moveTo>
                  <a:pt x="0" y="1420884"/>
                </a:moveTo>
                <a:lnTo>
                  <a:pt x="2476201" y="1420884"/>
                </a:lnTo>
                <a:lnTo>
                  <a:pt x="2476201" y="0"/>
                </a:lnTo>
                <a:lnTo>
                  <a:pt x="0" y="0"/>
                </a:lnTo>
                <a:lnTo>
                  <a:pt x="0" y="1420884"/>
                </a:lnTo>
                <a:close/>
              </a:path>
            </a:pathLst>
          </a:custGeom>
          <a:ln w="15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91253" y="5114947"/>
            <a:ext cx="4982210" cy="226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80005" algn="ctr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STUDENT (</a:t>
            </a:r>
            <a:r>
              <a:rPr sz="850" u="sng" dirty="0">
                <a:latin typeface="Arial"/>
                <a:cs typeface="Arial"/>
              </a:rPr>
              <a:t>stId</a:t>
            </a:r>
            <a:r>
              <a:rPr sz="850" dirty="0">
                <a:latin typeface="Arial"/>
                <a:cs typeface="Arial"/>
              </a:rPr>
              <a:t>, </a:t>
            </a:r>
            <a:r>
              <a:rPr sz="850" spc="-5" dirty="0">
                <a:latin typeface="Arial"/>
                <a:cs typeface="Arial"/>
              </a:rPr>
              <a:t>stName,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stDoB)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R="2580005" algn="ctr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Fig. 1: </a:t>
            </a:r>
            <a:r>
              <a:rPr sz="850" spc="-5" dirty="0">
                <a:latin typeface="Arial"/>
                <a:cs typeface="Arial"/>
              </a:rPr>
              <a:t>An example </a:t>
            </a:r>
            <a:r>
              <a:rPr sz="850" dirty="0">
                <a:latin typeface="Arial"/>
                <a:cs typeface="Arial"/>
              </a:rPr>
              <a:t>strong entity</a:t>
            </a:r>
            <a:r>
              <a:rPr sz="850" spc="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type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310"/>
              </a:lnSpc>
              <a:spcBef>
                <a:spcPts val="575"/>
              </a:spcBef>
            </a:pPr>
            <a:r>
              <a:rPr sz="1100" spc="15" dirty="0">
                <a:latin typeface="Times New Roman"/>
                <a:cs typeface="Times New Roman"/>
              </a:rPr>
              <a:t>Composite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These are </a:t>
            </a:r>
            <a:r>
              <a:rPr sz="1100" spc="15" dirty="0">
                <a:latin typeface="Times New Roman"/>
                <a:cs typeface="Times New Roman"/>
              </a:rPr>
              <a:t>those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a combination of two or more than two attributes.  For address can be a </a:t>
            </a:r>
            <a:r>
              <a:rPr sz="1100" spc="15" dirty="0">
                <a:latin typeface="Times New Roman"/>
                <a:cs typeface="Times New Roman"/>
              </a:rPr>
              <a:t>composite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5" dirty="0">
                <a:latin typeface="Times New Roman"/>
                <a:cs typeface="Times New Roman"/>
              </a:rPr>
              <a:t>as it </a:t>
            </a:r>
            <a:r>
              <a:rPr sz="1100" spc="10" dirty="0">
                <a:latin typeface="Times New Roman"/>
                <a:cs typeface="Times New Roman"/>
              </a:rPr>
              <a:t>can have </a:t>
            </a:r>
            <a:r>
              <a:rPr sz="1100" spc="15" dirty="0">
                <a:latin typeface="Times New Roman"/>
                <a:cs typeface="Times New Roman"/>
              </a:rPr>
              <a:t>house </a:t>
            </a:r>
            <a:r>
              <a:rPr sz="1100" spc="10" dirty="0">
                <a:latin typeface="Times New Roman"/>
                <a:cs typeface="Times New Roman"/>
              </a:rPr>
              <a:t>no, street no, city code  and </a:t>
            </a:r>
            <a:r>
              <a:rPr sz="1100" spc="15" dirty="0">
                <a:latin typeface="Times New Roman"/>
                <a:cs typeface="Times New Roman"/>
              </a:rPr>
              <a:t>country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similarly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a combination of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last </a:t>
            </a:r>
            <a:r>
              <a:rPr sz="1100" spc="10" dirty="0">
                <a:latin typeface="Times New Roman"/>
                <a:cs typeface="Times New Roman"/>
              </a:rPr>
              <a:t>names.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 relational </a:t>
            </a:r>
            <a:r>
              <a:rPr sz="1100" spc="10" dirty="0">
                <a:latin typeface="Times New Roman"/>
                <a:cs typeface="Times New Roman"/>
              </a:rPr>
              <a:t>data model composite attributes </a:t>
            </a:r>
            <a:r>
              <a:rPr sz="1100" spc="5" dirty="0">
                <a:latin typeface="Times New Roman"/>
                <a:cs typeface="Times New Roman"/>
              </a:rPr>
              <a:t>are treated </a:t>
            </a:r>
            <a:r>
              <a:rPr sz="1100" spc="10" dirty="0">
                <a:latin typeface="Times New Roman"/>
                <a:cs typeface="Times New Roman"/>
              </a:rPr>
              <a:t>differently. Since tables can  contain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atomic values composite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represented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a separate  </a:t>
            </a:r>
            <a:r>
              <a:rPr sz="1100" spc="5" dirty="0">
                <a:latin typeface="Times New Roman"/>
                <a:cs typeface="Times New Roman"/>
              </a:rPr>
              <a:t>relation</a:t>
            </a:r>
            <a:endParaRPr sz="1100">
              <a:latin typeface="Times New Roman"/>
              <a:cs typeface="Times New Roman"/>
            </a:endParaRPr>
          </a:p>
          <a:p>
            <a:pPr marL="12700" marR="28575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student entity type 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composite attribute Address,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E-R 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represented with simple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but </a:t>
            </a:r>
            <a:r>
              <a:rPr sz="1100" spc="5" dirty="0">
                <a:latin typeface="Times New Roman"/>
                <a:cs typeface="Times New Roman"/>
              </a:rPr>
              <a:t>here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relational data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model,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requirement of another relation </a:t>
            </a:r>
            <a:r>
              <a:rPr sz="1100" spc="5" dirty="0">
                <a:latin typeface="Times New Roman"/>
                <a:cs typeface="Times New Roman"/>
              </a:rPr>
              <a:t>like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following: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2351" y="1559495"/>
            <a:ext cx="788035" cy="230504"/>
          </a:xfrm>
          <a:custGeom>
            <a:avLst/>
            <a:gdLst/>
            <a:ahLst/>
            <a:cxnLst/>
            <a:rect l="l" t="t" r="r" b="b"/>
            <a:pathLst>
              <a:path w="788035" h="230505">
                <a:moveTo>
                  <a:pt x="0" y="230152"/>
                </a:moveTo>
                <a:lnTo>
                  <a:pt x="788006" y="230152"/>
                </a:lnTo>
                <a:lnTo>
                  <a:pt x="788006" y="0"/>
                </a:lnTo>
                <a:lnTo>
                  <a:pt x="0" y="0"/>
                </a:lnTo>
                <a:lnTo>
                  <a:pt x="0" y="230152"/>
                </a:lnTo>
                <a:close/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8315" y="1586019"/>
            <a:ext cx="71691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STUDENT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8352" y="990932"/>
            <a:ext cx="854075" cy="315595"/>
          </a:xfrm>
          <a:custGeom>
            <a:avLst/>
            <a:gdLst/>
            <a:ahLst/>
            <a:cxnLst/>
            <a:rect l="l" t="t" r="r" b="b"/>
            <a:pathLst>
              <a:path w="854075" h="315594">
                <a:moveTo>
                  <a:pt x="426771" y="0"/>
                </a:moveTo>
                <a:lnTo>
                  <a:pt x="357784" y="2051"/>
                </a:lnTo>
                <a:lnTo>
                  <a:pt x="292253" y="7998"/>
                </a:lnTo>
                <a:lnTo>
                  <a:pt x="231075" y="17531"/>
                </a:lnTo>
                <a:lnTo>
                  <a:pt x="175147" y="30337"/>
                </a:lnTo>
                <a:lnTo>
                  <a:pt x="125364" y="46106"/>
                </a:lnTo>
                <a:lnTo>
                  <a:pt x="82623" y="64527"/>
                </a:lnTo>
                <a:lnTo>
                  <a:pt x="47819" y="85290"/>
                </a:lnTo>
                <a:lnTo>
                  <a:pt x="5612" y="132594"/>
                </a:lnTo>
                <a:lnTo>
                  <a:pt x="0" y="158515"/>
                </a:lnTo>
                <a:lnTo>
                  <a:pt x="5612" y="184022"/>
                </a:lnTo>
                <a:lnTo>
                  <a:pt x="47819" y="230738"/>
                </a:lnTo>
                <a:lnTo>
                  <a:pt x="82623" y="251307"/>
                </a:lnTo>
                <a:lnTo>
                  <a:pt x="125364" y="269590"/>
                </a:lnTo>
                <a:lnTo>
                  <a:pt x="175147" y="285266"/>
                </a:lnTo>
                <a:lnTo>
                  <a:pt x="231075" y="298016"/>
                </a:lnTo>
                <a:lnTo>
                  <a:pt x="292253" y="307519"/>
                </a:lnTo>
                <a:lnTo>
                  <a:pt x="357784" y="313456"/>
                </a:lnTo>
                <a:lnTo>
                  <a:pt x="426771" y="315506"/>
                </a:lnTo>
                <a:lnTo>
                  <a:pt x="496129" y="313456"/>
                </a:lnTo>
                <a:lnTo>
                  <a:pt x="561875" y="307519"/>
                </a:lnTo>
                <a:lnTo>
                  <a:pt x="623140" y="298016"/>
                </a:lnTo>
                <a:lnTo>
                  <a:pt x="679054" y="285266"/>
                </a:lnTo>
                <a:lnTo>
                  <a:pt x="728751" y="269590"/>
                </a:lnTo>
                <a:lnTo>
                  <a:pt x="771359" y="251307"/>
                </a:lnTo>
                <a:lnTo>
                  <a:pt x="806011" y="230738"/>
                </a:lnTo>
                <a:lnTo>
                  <a:pt x="847972" y="184022"/>
                </a:lnTo>
                <a:lnTo>
                  <a:pt x="853543" y="158515"/>
                </a:lnTo>
                <a:lnTo>
                  <a:pt x="847972" y="132594"/>
                </a:lnTo>
                <a:lnTo>
                  <a:pt x="806011" y="85290"/>
                </a:lnTo>
                <a:lnTo>
                  <a:pt x="771359" y="64527"/>
                </a:lnTo>
                <a:lnTo>
                  <a:pt x="728751" y="46106"/>
                </a:lnTo>
                <a:lnTo>
                  <a:pt x="679054" y="30337"/>
                </a:lnTo>
                <a:lnTo>
                  <a:pt x="623140" y="17531"/>
                </a:lnTo>
                <a:lnTo>
                  <a:pt x="561875" y="7998"/>
                </a:lnTo>
                <a:lnTo>
                  <a:pt x="496129" y="2051"/>
                </a:lnTo>
                <a:lnTo>
                  <a:pt x="426771" y="0"/>
                </a:lnTo>
                <a:close/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1772" y="1038492"/>
            <a:ext cx="53213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Na</a:t>
            </a:r>
            <a:r>
              <a:rPr sz="1150" spc="10" dirty="0">
                <a:latin typeface="Arial"/>
                <a:cs typeface="Arial"/>
              </a:rPr>
              <a:t>m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52898" y="990949"/>
            <a:ext cx="855344" cy="315595"/>
          </a:xfrm>
          <a:custGeom>
            <a:avLst/>
            <a:gdLst/>
            <a:ahLst/>
            <a:cxnLst/>
            <a:rect l="l" t="t" r="r" b="b"/>
            <a:pathLst>
              <a:path w="855345" h="315594">
                <a:moveTo>
                  <a:pt x="428294" y="0"/>
                </a:moveTo>
                <a:lnTo>
                  <a:pt x="358894" y="2051"/>
                </a:lnTo>
                <a:lnTo>
                  <a:pt x="293032" y="7998"/>
                </a:lnTo>
                <a:lnTo>
                  <a:pt x="231597" y="17531"/>
                </a:lnTo>
                <a:lnTo>
                  <a:pt x="175475" y="30337"/>
                </a:lnTo>
                <a:lnTo>
                  <a:pt x="125554" y="46106"/>
                </a:lnTo>
                <a:lnTo>
                  <a:pt x="82720" y="64527"/>
                </a:lnTo>
                <a:lnTo>
                  <a:pt x="47860" y="85290"/>
                </a:lnTo>
                <a:lnTo>
                  <a:pt x="5613" y="132594"/>
                </a:lnTo>
                <a:lnTo>
                  <a:pt x="0" y="158514"/>
                </a:lnTo>
                <a:lnTo>
                  <a:pt x="5613" y="184021"/>
                </a:lnTo>
                <a:lnTo>
                  <a:pt x="47860" y="230737"/>
                </a:lnTo>
                <a:lnTo>
                  <a:pt x="82720" y="251306"/>
                </a:lnTo>
                <a:lnTo>
                  <a:pt x="125554" y="269589"/>
                </a:lnTo>
                <a:lnTo>
                  <a:pt x="175475" y="285265"/>
                </a:lnTo>
                <a:lnTo>
                  <a:pt x="231597" y="298015"/>
                </a:lnTo>
                <a:lnTo>
                  <a:pt x="293032" y="307518"/>
                </a:lnTo>
                <a:lnTo>
                  <a:pt x="358894" y="313455"/>
                </a:lnTo>
                <a:lnTo>
                  <a:pt x="428294" y="315505"/>
                </a:lnTo>
                <a:lnTo>
                  <a:pt x="497281" y="313455"/>
                </a:lnTo>
                <a:lnTo>
                  <a:pt x="562812" y="307518"/>
                </a:lnTo>
                <a:lnTo>
                  <a:pt x="623990" y="298015"/>
                </a:lnTo>
                <a:lnTo>
                  <a:pt x="679918" y="285265"/>
                </a:lnTo>
                <a:lnTo>
                  <a:pt x="729701" y="269589"/>
                </a:lnTo>
                <a:lnTo>
                  <a:pt x="772442" y="251306"/>
                </a:lnTo>
                <a:lnTo>
                  <a:pt x="807245" y="230737"/>
                </a:lnTo>
                <a:lnTo>
                  <a:pt x="849452" y="184021"/>
                </a:lnTo>
                <a:lnTo>
                  <a:pt x="855064" y="158514"/>
                </a:lnTo>
                <a:lnTo>
                  <a:pt x="849452" y="132594"/>
                </a:lnTo>
                <a:lnTo>
                  <a:pt x="807245" y="85290"/>
                </a:lnTo>
                <a:lnTo>
                  <a:pt x="772442" y="64527"/>
                </a:lnTo>
                <a:lnTo>
                  <a:pt x="729701" y="46106"/>
                </a:lnTo>
                <a:lnTo>
                  <a:pt x="679918" y="30337"/>
                </a:lnTo>
                <a:lnTo>
                  <a:pt x="623990" y="17531"/>
                </a:lnTo>
                <a:lnTo>
                  <a:pt x="562812" y="7998"/>
                </a:lnTo>
                <a:lnTo>
                  <a:pt x="497281" y="2051"/>
                </a:lnTo>
                <a:lnTo>
                  <a:pt x="428294" y="0"/>
                </a:lnTo>
                <a:close/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6947" y="1038138"/>
            <a:ext cx="42481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Do</a:t>
            </a:r>
            <a:r>
              <a:rPr sz="1150" dirty="0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8467" y="989809"/>
            <a:ext cx="885825" cy="315595"/>
          </a:xfrm>
          <a:custGeom>
            <a:avLst/>
            <a:gdLst/>
            <a:ahLst/>
            <a:cxnLst/>
            <a:rect l="l" t="t" r="r" b="b"/>
            <a:pathLst>
              <a:path w="885825" h="315594">
                <a:moveTo>
                  <a:pt x="442084" y="0"/>
                </a:moveTo>
                <a:lnTo>
                  <a:pt x="376812" y="1699"/>
                </a:lnTo>
                <a:lnTo>
                  <a:pt x="314494" y="6642"/>
                </a:lnTo>
                <a:lnTo>
                  <a:pt x="255819" y="14596"/>
                </a:lnTo>
                <a:lnTo>
                  <a:pt x="201474" y="25325"/>
                </a:lnTo>
                <a:lnTo>
                  <a:pt x="152145" y="38597"/>
                </a:lnTo>
                <a:lnTo>
                  <a:pt x="108519" y="54178"/>
                </a:lnTo>
                <a:lnTo>
                  <a:pt x="71285" y="71834"/>
                </a:lnTo>
                <a:lnTo>
                  <a:pt x="18737" y="112438"/>
                </a:lnTo>
                <a:lnTo>
                  <a:pt x="0" y="158540"/>
                </a:lnTo>
                <a:lnTo>
                  <a:pt x="4798" y="181782"/>
                </a:lnTo>
                <a:lnTo>
                  <a:pt x="41128" y="224810"/>
                </a:lnTo>
                <a:lnTo>
                  <a:pt x="108519" y="261625"/>
                </a:lnTo>
                <a:lnTo>
                  <a:pt x="152145" y="277102"/>
                </a:lnTo>
                <a:lnTo>
                  <a:pt x="201474" y="290304"/>
                </a:lnTo>
                <a:lnTo>
                  <a:pt x="255819" y="300991"/>
                </a:lnTo>
                <a:lnTo>
                  <a:pt x="314494" y="308922"/>
                </a:lnTo>
                <a:lnTo>
                  <a:pt x="376812" y="313858"/>
                </a:lnTo>
                <a:lnTo>
                  <a:pt x="442084" y="315556"/>
                </a:lnTo>
                <a:lnTo>
                  <a:pt x="507735" y="313858"/>
                </a:lnTo>
                <a:lnTo>
                  <a:pt x="570363" y="308922"/>
                </a:lnTo>
                <a:lnTo>
                  <a:pt x="629286" y="300991"/>
                </a:lnTo>
                <a:lnTo>
                  <a:pt x="683825" y="290304"/>
                </a:lnTo>
                <a:lnTo>
                  <a:pt x="733300" y="277102"/>
                </a:lnTo>
                <a:lnTo>
                  <a:pt x="777030" y="261625"/>
                </a:lnTo>
                <a:lnTo>
                  <a:pt x="814334" y="244114"/>
                </a:lnTo>
                <a:lnTo>
                  <a:pt x="866946" y="203952"/>
                </a:lnTo>
                <a:lnTo>
                  <a:pt x="885692" y="158540"/>
                </a:lnTo>
                <a:lnTo>
                  <a:pt x="880892" y="134919"/>
                </a:lnTo>
                <a:lnTo>
                  <a:pt x="844533" y="91332"/>
                </a:lnTo>
                <a:lnTo>
                  <a:pt x="777030" y="54178"/>
                </a:lnTo>
                <a:lnTo>
                  <a:pt x="733300" y="38597"/>
                </a:lnTo>
                <a:lnTo>
                  <a:pt x="683825" y="25325"/>
                </a:lnTo>
                <a:lnTo>
                  <a:pt x="629286" y="14596"/>
                </a:lnTo>
                <a:lnTo>
                  <a:pt x="570363" y="6642"/>
                </a:lnTo>
                <a:lnTo>
                  <a:pt x="507735" y="1699"/>
                </a:lnTo>
                <a:lnTo>
                  <a:pt x="442084" y="0"/>
                </a:lnTo>
                <a:close/>
              </a:path>
            </a:pathLst>
          </a:custGeom>
          <a:ln w="1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6857" y="1069744"/>
            <a:ext cx="26225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10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2351" y="1305323"/>
            <a:ext cx="633095" cy="253365"/>
          </a:xfrm>
          <a:custGeom>
            <a:avLst/>
            <a:gdLst/>
            <a:ahLst/>
            <a:cxnLst/>
            <a:rect l="l" t="t" r="r" b="b"/>
            <a:pathLst>
              <a:path w="633095" h="253365">
                <a:moveTo>
                  <a:pt x="632661" y="0"/>
                </a:moveTo>
                <a:lnTo>
                  <a:pt x="0" y="253064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2260" y="1305323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5">
                <a:moveTo>
                  <a:pt x="0" y="0"/>
                </a:moveTo>
                <a:lnTo>
                  <a:pt x="0" y="253064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77983" y="1305323"/>
            <a:ext cx="664845" cy="253365"/>
          </a:xfrm>
          <a:custGeom>
            <a:avLst/>
            <a:gdLst/>
            <a:ahLst/>
            <a:cxnLst/>
            <a:rect l="l" t="t" r="r" b="b"/>
            <a:pathLst>
              <a:path w="664844" h="253365">
                <a:moveTo>
                  <a:pt x="0" y="0"/>
                </a:moveTo>
                <a:lnTo>
                  <a:pt x="664675" y="253064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9197" y="2505099"/>
            <a:ext cx="759460" cy="285115"/>
          </a:xfrm>
          <a:custGeom>
            <a:avLst/>
            <a:gdLst/>
            <a:ahLst/>
            <a:cxnLst/>
            <a:rect l="l" t="t" r="r" b="b"/>
            <a:pathLst>
              <a:path w="759460" h="285114">
                <a:moveTo>
                  <a:pt x="379596" y="0"/>
                </a:moveTo>
                <a:lnTo>
                  <a:pt x="311170" y="2302"/>
                </a:lnTo>
                <a:lnTo>
                  <a:pt x="246847" y="8933"/>
                </a:lnTo>
                <a:lnTo>
                  <a:pt x="187681" y="19479"/>
                </a:lnTo>
                <a:lnTo>
                  <a:pt x="134725" y="33526"/>
                </a:lnTo>
                <a:lnTo>
                  <a:pt x="89034" y="50659"/>
                </a:lnTo>
                <a:lnTo>
                  <a:pt x="51663" y="70465"/>
                </a:lnTo>
                <a:lnTo>
                  <a:pt x="6091" y="116438"/>
                </a:lnTo>
                <a:lnTo>
                  <a:pt x="0" y="141777"/>
                </a:lnTo>
                <a:lnTo>
                  <a:pt x="6091" y="167569"/>
                </a:lnTo>
                <a:lnTo>
                  <a:pt x="51663" y="214161"/>
                </a:lnTo>
                <a:lnTo>
                  <a:pt x="89034" y="234157"/>
                </a:lnTo>
                <a:lnTo>
                  <a:pt x="134725" y="251418"/>
                </a:lnTo>
                <a:lnTo>
                  <a:pt x="187681" y="265542"/>
                </a:lnTo>
                <a:lnTo>
                  <a:pt x="246847" y="276128"/>
                </a:lnTo>
                <a:lnTo>
                  <a:pt x="311170" y="282774"/>
                </a:lnTo>
                <a:lnTo>
                  <a:pt x="379596" y="285078"/>
                </a:lnTo>
                <a:lnTo>
                  <a:pt x="447621" y="282774"/>
                </a:lnTo>
                <a:lnTo>
                  <a:pt x="511731" y="276128"/>
                </a:lnTo>
                <a:lnTo>
                  <a:pt x="570835" y="265542"/>
                </a:lnTo>
                <a:lnTo>
                  <a:pt x="623840" y="251418"/>
                </a:lnTo>
                <a:lnTo>
                  <a:pt x="669656" y="234157"/>
                </a:lnTo>
                <a:lnTo>
                  <a:pt x="707191" y="214161"/>
                </a:lnTo>
                <a:lnTo>
                  <a:pt x="753051" y="167569"/>
                </a:lnTo>
                <a:lnTo>
                  <a:pt x="759193" y="141777"/>
                </a:lnTo>
                <a:lnTo>
                  <a:pt x="753051" y="116438"/>
                </a:lnTo>
                <a:lnTo>
                  <a:pt x="707191" y="70465"/>
                </a:lnTo>
                <a:lnTo>
                  <a:pt x="669656" y="50659"/>
                </a:lnTo>
                <a:lnTo>
                  <a:pt x="623840" y="33526"/>
                </a:lnTo>
                <a:lnTo>
                  <a:pt x="570835" y="19479"/>
                </a:lnTo>
                <a:lnTo>
                  <a:pt x="511731" y="8933"/>
                </a:lnTo>
                <a:lnTo>
                  <a:pt x="447621" y="2302"/>
                </a:lnTo>
                <a:lnTo>
                  <a:pt x="379596" y="0"/>
                </a:lnTo>
                <a:close/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2917" y="2537080"/>
            <a:ext cx="727710" cy="253365"/>
          </a:xfrm>
          <a:custGeom>
            <a:avLst/>
            <a:gdLst/>
            <a:ahLst/>
            <a:cxnLst/>
            <a:rect l="l" t="t" r="r" b="b"/>
            <a:pathLst>
              <a:path w="727710" h="253364">
                <a:moveTo>
                  <a:pt x="362840" y="0"/>
                </a:moveTo>
                <a:lnTo>
                  <a:pt x="297798" y="2030"/>
                </a:lnTo>
                <a:lnTo>
                  <a:pt x="236506" y="7888"/>
                </a:lnTo>
                <a:lnTo>
                  <a:pt x="180008" y="17221"/>
                </a:lnTo>
                <a:lnTo>
                  <a:pt x="129345" y="29679"/>
                </a:lnTo>
                <a:lnTo>
                  <a:pt x="85558" y="44910"/>
                </a:lnTo>
                <a:lnTo>
                  <a:pt x="49688" y="62562"/>
                </a:lnTo>
                <a:lnTo>
                  <a:pt x="5868" y="103727"/>
                </a:lnTo>
                <a:lnTo>
                  <a:pt x="0" y="126536"/>
                </a:lnTo>
                <a:lnTo>
                  <a:pt x="5868" y="148945"/>
                </a:lnTo>
                <a:lnTo>
                  <a:pt x="49688" y="189833"/>
                </a:lnTo>
                <a:lnTo>
                  <a:pt x="85558" y="207536"/>
                </a:lnTo>
                <a:lnTo>
                  <a:pt x="129345" y="222892"/>
                </a:lnTo>
                <a:lnTo>
                  <a:pt x="180008" y="235513"/>
                </a:lnTo>
                <a:lnTo>
                  <a:pt x="236506" y="245009"/>
                </a:lnTo>
                <a:lnTo>
                  <a:pt x="297798" y="250993"/>
                </a:lnTo>
                <a:lnTo>
                  <a:pt x="362840" y="253073"/>
                </a:lnTo>
                <a:lnTo>
                  <a:pt x="428337" y="250993"/>
                </a:lnTo>
                <a:lnTo>
                  <a:pt x="489982" y="245009"/>
                </a:lnTo>
                <a:lnTo>
                  <a:pt x="546745" y="235513"/>
                </a:lnTo>
                <a:lnTo>
                  <a:pt x="597599" y="222892"/>
                </a:lnTo>
                <a:lnTo>
                  <a:pt x="641514" y="207536"/>
                </a:lnTo>
                <a:lnTo>
                  <a:pt x="677461" y="189833"/>
                </a:lnTo>
                <a:lnTo>
                  <a:pt x="721336" y="148945"/>
                </a:lnTo>
                <a:lnTo>
                  <a:pt x="727206" y="126536"/>
                </a:lnTo>
                <a:lnTo>
                  <a:pt x="721336" y="103727"/>
                </a:lnTo>
                <a:lnTo>
                  <a:pt x="677461" y="62562"/>
                </a:lnTo>
                <a:lnTo>
                  <a:pt x="641514" y="44910"/>
                </a:lnTo>
                <a:lnTo>
                  <a:pt x="597599" y="29679"/>
                </a:lnTo>
                <a:lnTo>
                  <a:pt x="546745" y="17221"/>
                </a:lnTo>
                <a:lnTo>
                  <a:pt x="489982" y="7888"/>
                </a:lnTo>
                <a:lnTo>
                  <a:pt x="428337" y="2030"/>
                </a:lnTo>
                <a:lnTo>
                  <a:pt x="362840" y="0"/>
                </a:lnTo>
                <a:close/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47676" y="2552668"/>
            <a:ext cx="123063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5160" algn="l"/>
              </a:tabLst>
            </a:pPr>
            <a:r>
              <a:rPr sz="1150" spc="10" dirty="0">
                <a:latin typeface="Arial"/>
                <a:cs typeface="Arial"/>
              </a:rPr>
              <a:t>c</a:t>
            </a:r>
            <a:r>
              <a:rPr sz="1150" spc="-5" dirty="0">
                <a:latin typeface="Arial"/>
                <a:cs typeface="Arial"/>
              </a:rPr>
              <a:t>i</a:t>
            </a:r>
            <a:r>
              <a:rPr sz="1150" spc="-10" dirty="0">
                <a:latin typeface="Arial"/>
                <a:cs typeface="Arial"/>
              </a:rPr>
              <a:t>t</a:t>
            </a:r>
            <a:r>
              <a:rPr sz="1150" dirty="0">
                <a:latin typeface="Arial"/>
                <a:cs typeface="Arial"/>
              </a:rPr>
              <a:t>y	</a:t>
            </a:r>
            <a:r>
              <a:rPr sz="1150" spc="10" dirty="0">
                <a:latin typeface="Arial"/>
                <a:cs typeface="Arial"/>
              </a:rPr>
              <a:t>c</a:t>
            </a:r>
            <a:r>
              <a:rPr sz="1150" spc="-20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15" dirty="0">
                <a:latin typeface="Arial"/>
                <a:cs typeface="Arial"/>
              </a:rPr>
              <a:t>y</a:t>
            </a:r>
            <a:r>
              <a:rPr sz="1150" spc="20" dirty="0">
                <a:latin typeface="Arial"/>
                <a:cs typeface="Arial"/>
              </a:rPr>
              <a:t>C</a:t>
            </a:r>
            <a:r>
              <a:rPr sz="1150" spc="-5" dirty="0">
                <a:latin typeface="Arial"/>
                <a:cs typeface="Arial"/>
              </a:rPr>
              <a:t>o</a:t>
            </a:r>
            <a:r>
              <a:rPr sz="1150" spc="20" dirty="0">
                <a:latin typeface="Arial"/>
                <a:cs typeface="Arial"/>
              </a:rPr>
              <a:t>d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87580" y="2472045"/>
            <a:ext cx="886460" cy="317500"/>
          </a:xfrm>
          <a:custGeom>
            <a:avLst/>
            <a:gdLst/>
            <a:ahLst/>
            <a:cxnLst/>
            <a:rect l="l" t="t" r="r" b="b"/>
            <a:pathLst>
              <a:path w="886460" h="317500">
                <a:moveTo>
                  <a:pt x="443695" y="0"/>
                </a:moveTo>
                <a:lnTo>
                  <a:pt x="378374" y="1734"/>
                </a:lnTo>
                <a:lnTo>
                  <a:pt x="315948" y="6767"/>
                </a:lnTo>
                <a:lnTo>
                  <a:pt x="257116" y="14846"/>
                </a:lnTo>
                <a:lnTo>
                  <a:pt x="202579" y="25715"/>
                </a:lnTo>
                <a:lnTo>
                  <a:pt x="153040" y="39120"/>
                </a:lnTo>
                <a:lnTo>
                  <a:pt x="109199" y="54807"/>
                </a:lnTo>
                <a:lnTo>
                  <a:pt x="71757" y="72522"/>
                </a:lnTo>
                <a:lnTo>
                  <a:pt x="18874" y="113017"/>
                </a:lnTo>
                <a:lnTo>
                  <a:pt x="0" y="158571"/>
                </a:lnTo>
                <a:lnTo>
                  <a:pt x="4835" y="181853"/>
                </a:lnTo>
                <a:lnTo>
                  <a:pt x="41415" y="225132"/>
                </a:lnTo>
                <a:lnTo>
                  <a:pt x="109199" y="262335"/>
                </a:lnTo>
                <a:lnTo>
                  <a:pt x="153040" y="278022"/>
                </a:lnTo>
                <a:lnTo>
                  <a:pt x="202579" y="291427"/>
                </a:lnTo>
                <a:lnTo>
                  <a:pt x="257116" y="302296"/>
                </a:lnTo>
                <a:lnTo>
                  <a:pt x="315948" y="310374"/>
                </a:lnTo>
                <a:lnTo>
                  <a:pt x="378374" y="315408"/>
                </a:lnTo>
                <a:lnTo>
                  <a:pt x="443695" y="317142"/>
                </a:lnTo>
                <a:lnTo>
                  <a:pt x="508979" y="315408"/>
                </a:lnTo>
                <a:lnTo>
                  <a:pt x="571309" y="310374"/>
                </a:lnTo>
                <a:lnTo>
                  <a:pt x="629995" y="302296"/>
                </a:lnTo>
                <a:lnTo>
                  <a:pt x="684351" y="291427"/>
                </a:lnTo>
                <a:lnTo>
                  <a:pt x="733690" y="278022"/>
                </a:lnTo>
                <a:lnTo>
                  <a:pt x="777324" y="262335"/>
                </a:lnTo>
                <a:lnTo>
                  <a:pt x="814566" y="244620"/>
                </a:lnTo>
                <a:lnTo>
                  <a:pt x="867124" y="204125"/>
                </a:lnTo>
                <a:lnTo>
                  <a:pt x="885865" y="158571"/>
                </a:lnTo>
                <a:lnTo>
                  <a:pt x="881065" y="135289"/>
                </a:lnTo>
                <a:lnTo>
                  <a:pt x="844728" y="92010"/>
                </a:lnTo>
                <a:lnTo>
                  <a:pt x="777324" y="54807"/>
                </a:lnTo>
                <a:lnTo>
                  <a:pt x="733690" y="39120"/>
                </a:lnTo>
                <a:lnTo>
                  <a:pt x="684351" y="25715"/>
                </a:lnTo>
                <a:lnTo>
                  <a:pt x="629995" y="14846"/>
                </a:lnTo>
                <a:lnTo>
                  <a:pt x="571309" y="6767"/>
                </a:lnTo>
                <a:lnTo>
                  <a:pt x="508979" y="1734"/>
                </a:lnTo>
                <a:lnTo>
                  <a:pt x="443695" y="0"/>
                </a:lnTo>
                <a:close/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08950" y="2520039"/>
            <a:ext cx="67246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areaCode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53846" y="2283005"/>
            <a:ext cx="158750" cy="253365"/>
          </a:xfrm>
          <a:custGeom>
            <a:avLst/>
            <a:gdLst/>
            <a:ahLst/>
            <a:cxnLst/>
            <a:rect l="l" t="t" r="r" b="b"/>
            <a:pathLst>
              <a:path w="158750" h="253364">
                <a:moveTo>
                  <a:pt x="0" y="0"/>
                </a:moveTo>
                <a:lnTo>
                  <a:pt x="158570" y="253102"/>
                </a:lnTo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5716" y="2250986"/>
            <a:ext cx="283845" cy="253365"/>
          </a:xfrm>
          <a:custGeom>
            <a:avLst/>
            <a:gdLst/>
            <a:ahLst/>
            <a:cxnLst/>
            <a:rect l="l" t="t" r="r" b="b"/>
            <a:pathLst>
              <a:path w="283845" h="253364">
                <a:moveTo>
                  <a:pt x="283596" y="0"/>
                </a:moveTo>
                <a:lnTo>
                  <a:pt x="0" y="253102"/>
                </a:lnTo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0341" y="2220495"/>
            <a:ext cx="1012825" cy="252095"/>
          </a:xfrm>
          <a:custGeom>
            <a:avLst/>
            <a:gdLst/>
            <a:ahLst/>
            <a:cxnLst/>
            <a:rect l="l" t="t" r="r" b="b"/>
            <a:pathLst>
              <a:path w="1012825" h="252094">
                <a:moveTo>
                  <a:pt x="0" y="251577"/>
                </a:moveTo>
                <a:lnTo>
                  <a:pt x="1012409" y="0"/>
                </a:lnTo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6605" y="2250986"/>
            <a:ext cx="759460" cy="285115"/>
          </a:xfrm>
          <a:custGeom>
            <a:avLst/>
            <a:gdLst/>
            <a:ahLst/>
            <a:cxnLst/>
            <a:rect l="l" t="t" r="r" b="b"/>
            <a:pathLst>
              <a:path w="759460" h="285114">
                <a:moveTo>
                  <a:pt x="379653" y="0"/>
                </a:moveTo>
                <a:lnTo>
                  <a:pt x="311618" y="2304"/>
                </a:lnTo>
                <a:lnTo>
                  <a:pt x="247499" y="8951"/>
                </a:lnTo>
                <a:lnTo>
                  <a:pt x="188386" y="19538"/>
                </a:lnTo>
                <a:lnTo>
                  <a:pt x="135373" y="33664"/>
                </a:lnTo>
                <a:lnTo>
                  <a:pt x="89550" y="50928"/>
                </a:lnTo>
                <a:lnTo>
                  <a:pt x="52009" y="70927"/>
                </a:lnTo>
                <a:lnTo>
                  <a:pt x="6142" y="117526"/>
                </a:lnTo>
                <a:lnTo>
                  <a:pt x="0" y="143323"/>
                </a:lnTo>
                <a:lnTo>
                  <a:pt x="6142" y="168665"/>
                </a:lnTo>
                <a:lnTo>
                  <a:pt x="52009" y="214645"/>
                </a:lnTo>
                <a:lnTo>
                  <a:pt x="89550" y="234454"/>
                </a:lnTo>
                <a:lnTo>
                  <a:pt x="135373" y="251590"/>
                </a:lnTo>
                <a:lnTo>
                  <a:pt x="188386" y="265638"/>
                </a:lnTo>
                <a:lnTo>
                  <a:pt x="247499" y="276186"/>
                </a:lnTo>
                <a:lnTo>
                  <a:pt x="311618" y="282818"/>
                </a:lnTo>
                <a:lnTo>
                  <a:pt x="379653" y="285121"/>
                </a:lnTo>
                <a:lnTo>
                  <a:pt x="448090" y="282818"/>
                </a:lnTo>
                <a:lnTo>
                  <a:pt x="512422" y="276186"/>
                </a:lnTo>
                <a:lnTo>
                  <a:pt x="571598" y="265638"/>
                </a:lnTo>
                <a:lnTo>
                  <a:pt x="624561" y="251590"/>
                </a:lnTo>
                <a:lnTo>
                  <a:pt x="670258" y="234454"/>
                </a:lnTo>
                <a:lnTo>
                  <a:pt x="707636" y="214645"/>
                </a:lnTo>
                <a:lnTo>
                  <a:pt x="753214" y="168665"/>
                </a:lnTo>
                <a:lnTo>
                  <a:pt x="759307" y="143323"/>
                </a:lnTo>
                <a:lnTo>
                  <a:pt x="753214" y="117526"/>
                </a:lnTo>
                <a:lnTo>
                  <a:pt x="707636" y="70927"/>
                </a:lnTo>
                <a:lnTo>
                  <a:pt x="670258" y="50928"/>
                </a:lnTo>
                <a:lnTo>
                  <a:pt x="624561" y="33664"/>
                </a:lnTo>
                <a:lnTo>
                  <a:pt x="571598" y="19538"/>
                </a:lnTo>
                <a:lnTo>
                  <a:pt x="512422" y="8951"/>
                </a:lnTo>
                <a:lnTo>
                  <a:pt x="448090" y="2304"/>
                </a:lnTo>
                <a:lnTo>
                  <a:pt x="379653" y="0"/>
                </a:lnTo>
                <a:close/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6585" y="1840870"/>
            <a:ext cx="728980" cy="253365"/>
          </a:xfrm>
          <a:custGeom>
            <a:avLst/>
            <a:gdLst/>
            <a:ahLst/>
            <a:cxnLst/>
            <a:rect l="l" t="t" r="r" b="b"/>
            <a:pathLst>
              <a:path w="728979" h="253364">
                <a:moveTo>
                  <a:pt x="364403" y="0"/>
                </a:moveTo>
                <a:lnTo>
                  <a:pt x="298899" y="2030"/>
                </a:lnTo>
                <a:lnTo>
                  <a:pt x="237248" y="7889"/>
                </a:lnTo>
                <a:lnTo>
                  <a:pt x="180479" y="17223"/>
                </a:lnTo>
                <a:lnTo>
                  <a:pt x="129620" y="29682"/>
                </a:lnTo>
                <a:lnTo>
                  <a:pt x="85701" y="44914"/>
                </a:lnTo>
                <a:lnTo>
                  <a:pt x="49750" y="62569"/>
                </a:lnTo>
                <a:lnTo>
                  <a:pt x="5870" y="103738"/>
                </a:lnTo>
                <a:lnTo>
                  <a:pt x="0" y="126550"/>
                </a:lnTo>
                <a:lnTo>
                  <a:pt x="5870" y="149362"/>
                </a:lnTo>
                <a:lnTo>
                  <a:pt x="49750" y="190531"/>
                </a:lnTo>
                <a:lnTo>
                  <a:pt x="85701" y="208185"/>
                </a:lnTo>
                <a:lnTo>
                  <a:pt x="129620" y="223417"/>
                </a:lnTo>
                <a:lnTo>
                  <a:pt x="180479" y="235876"/>
                </a:lnTo>
                <a:lnTo>
                  <a:pt x="237248" y="245211"/>
                </a:lnTo>
                <a:lnTo>
                  <a:pt x="298899" y="251069"/>
                </a:lnTo>
                <a:lnTo>
                  <a:pt x="364403" y="253100"/>
                </a:lnTo>
                <a:lnTo>
                  <a:pt x="429907" y="251069"/>
                </a:lnTo>
                <a:lnTo>
                  <a:pt x="491558" y="245211"/>
                </a:lnTo>
                <a:lnTo>
                  <a:pt x="548327" y="235876"/>
                </a:lnTo>
                <a:lnTo>
                  <a:pt x="599186" y="223417"/>
                </a:lnTo>
                <a:lnTo>
                  <a:pt x="643105" y="208185"/>
                </a:lnTo>
                <a:lnTo>
                  <a:pt x="679056" y="190531"/>
                </a:lnTo>
                <a:lnTo>
                  <a:pt x="722936" y="149362"/>
                </a:lnTo>
                <a:lnTo>
                  <a:pt x="728807" y="126550"/>
                </a:lnTo>
                <a:lnTo>
                  <a:pt x="722936" y="103738"/>
                </a:lnTo>
                <a:lnTo>
                  <a:pt x="679056" y="62569"/>
                </a:lnTo>
                <a:lnTo>
                  <a:pt x="643105" y="44914"/>
                </a:lnTo>
                <a:lnTo>
                  <a:pt x="599186" y="29682"/>
                </a:lnTo>
                <a:lnTo>
                  <a:pt x="548327" y="17223"/>
                </a:lnTo>
                <a:lnTo>
                  <a:pt x="491558" y="7889"/>
                </a:lnTo>
                <a:lnTo>
                  <a:pt x="429907" y="2030"/>
                </a:lnTo>
                <a:lnTo>
                  <a:pt x="364403" y="0"/>
                </a:lnTo>
                <a:close/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4568" y="1429661"/>
            <a:ext cx="759460" cy="316230"/>
          </a:xfrm>
          <a:custGeom>
            <a:avLst/>
            <a:gdLst/>
            <a:ahLst/>
            <a:cxnLst/>
            <a:rect l="l" t="t" r="r" b="b"/>
            <a:pathLst>
              <a:path w="759460" h="316230">
                <a:moveTo>
                  <a:pt x="379710" y="0"/>
                </a:moveTo>
                <a:lnTo>
                  <a:pt x="311264" y="2526"/>
                </a:lnTo>
                <a:lnTo>
                  <a:pt x="246921" y="9823"/>
                </a:lnTo>
                <a:lnTo>
                  <a:pt x="187737" y="21462"/>
                </a:lnTo>
                <a:lnTo>
                  <a:pt x="134766" y="37016"/>
                </a:lnTo>
                <a:lnTo>
                  <a:pt x="89061" y="56061"/>
                </a:lnTo>
                <a:lnTo>
                  <a:pt x="51678" y="78167"/>
                </a:lnTo>
                <a:lnTo>
                  <a:pt x="6093" y="129860"/>
                </a:lnTo>
                <a:lnTo>
                  <a:pt x="0" y="158594"/>
                </a:lnTo>
                <a:lnTo>
                  <a:pt x="6093" y="186873"/>
                </a:lnTo>
                <a:lnTo>
                  <a:pt x="51678" y="237947"/>
                </a:lnTo>
                <a:lnTo>
                  <a:pt x="89061" y="259863"/>
                </a:lnTo>
                <a:lnTo>
                  <a:pt x="134766" y="278780"/>
                </a:lnTo>
                <a:lnTo>
                  <a:pt x="187737" y="294257"/>
                </a:lnTo>
                <a:lnTo>
                  <a:pt x="246921" y="305856"/>
                </a:lnTo>
                <a:lnTo>
                  <a:pt x="311264" y="313138"/>
                </a:lnTo>
                <a:lnTo>
                  <a:pt x="379710" y="315663"/>
                </a:lnTo>
                <a:lnTo>
                  <a:pt x="447755" y="313138"/>
                </a:lnTo>
                <a:lnTo>
                  <a:pt x="511885" y="305856"/>
                </a:lnTo>
                <a:lnTo>
                  <a:pt x="571006" y="294257"/>
                </a:lnTo>
                <a:lnTo>
                  <a:pt x="624028" y="278780"/>
                </a:lnTo>
                <a:lnTo>
                  <a:pt x="669857" y="259863"/>
                </a:lnTo>
                <a:lnTo>
                  <a:pt x="707404" y="237947"/>
                </a:lnTo>
                <a:lnTo>
                  <a:pt x="753277" y="186873"/>
                </a:lnTo>
                <a:lnTo>
                  <a:pt x="759421" y="158594"/>
                </a:lnTo>
                <a:lnTo>
                  <a:pt x="753277" y="129860"/>
                </a:lnTo>
                <a:lnTo>
                  <a:pt x="707404" y="78167"/>
                </a:lnTo>
                <a:lnTo>
                  <a:pt x="669857" y="56061"/>
                </a:lnTo>
                <a:lnTo>
                  <a:pt x="624028" y="37016"/>
                </a:lnTo>
                <a:lnTo>
                  <a:pt x="571006" y="21462"/>
                </a:lnTo>
                <a:lnTo>
                  <a:pt x="511885" y="9823"/>
                </a:lnTo>
                <a:lnTo>
                  <a:pt x="447755" y="2526"/>
                </a:lnTo>
                <a:lnTo>
                  <a:pt x="379710" y="0"/>
                </a:lnTo>
                <a:close/>
              </a:path>
            </a:pathLst>
          </a:custGeom>
          <a:ln w="15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83333" y="1479241"/>
            <a:ext cx="61404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h</a:t>
            </a:r>
            <a:r>
              <a:rPr sz="1150" spc="5" dirty="0">
                <a:latin typeface="Arial"/>
                <a:cs typeface="Arial"/>
              </a:rPr>
              <a:t>o</a:t>
            </a:r>
            <a:r>
              <a:rPr sz="1150" spc="-5" dirty="0">
                <a:latin typeface="Arial"/>
                <a:cs typeface="Arial"/>
              </a:rPr>
              <a:t>u</a:t>
            </a:r>
            <a:r>
              <a:rPr sz="1150" spc="10" dirty="0">
                <a:latin typeface="Arial"/>
                <a:cs typeface="Arial"/>
              </a:rPr>
              <a:t>s</a:t>
            </a:r>
            <a:r>
              <a:rPr sz="1150" spc="-5" dirty="0">
                <a:latin typeface="Arial"/>
                <a:cs typeface="Arial"/>
              </a:rPr>
              <a:t>e</a:t>
            </a:r>
            <a:r>
              <a:rPr sz="1150" spc="20" dirty="0">
                <a:latin typeface="Arial"/>
                <a:cs typeface="Arial"/>
              </a:rPr>
              <a:t>N</a:t>
            </a:r>
            <a:r>
              <a:rPr sz="1150" dirty="0">
                <a:latin typeface="Arial"/>
                <a:cs typeface="Arial"/>
              </a:rPr>
              <a:t>o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70597" y="1998461"/>
            <a:ext cx="759460" cy="283845"/>
          </a:xfrm>
          <a:custGeom>
            <a:avLst/>
            <a:gdLst/>
            <a:ahLst/>
            <a:cxnLst/>
            <a:rect l="l" t="t" r="r" b="b"/>
            <a:pathLst>
              <a:path w="759460" h="283844">
                <a:moveTo>
                  <a:pt x="379723" y="0"/>
                </a:moveTo>
                <a:lnTo>
                  <a:pt x="311274" y="2303"/>
                </a:lnTo>
                <a:lnTo>
                  <a:pt x="246929" y="8936"/>
                </a:lnTo>
                <a:lnTo>
                  <a:pt x="187743" y="19486"/>
                </a:lnTo>
                <a:lnTo>
                  <a:pt x="134770" y="33537"/>
                </a:lnTo>
                <a:lnTo>
                  <a:pt x="89064" y="50676"/>
                </a:lnTo>
                <a:lnTo>
                  <a:pt x="51680" y="70488"/>
                </a:lnTo>
                <a:lnTo>
                  <a:pt x="6093" y="116476"/>
                </a:lnTo>
                <a:lnTo>
                  <a:pt x="0" y="141824"/>
                </a:lnTo>
                <a:lnTo>
                  <a:pt x="6093" y="167171"/>
                </a:lnTo>
                <a:lnTo>
                  <a:pt x="51680" y="213160"/>
                </a:lnTo>
                <a:lnTo>
                  <a:pt x="89064" y="232972"/>
                </a:lnTo>
                <a:lnTo>
                  <a:pt x="134770" y="250111"/>
                </a:lnTo>
                <a:lnTo>
                  <a:pt x="187743" y="264162"/>
                </a:lnTo>
                <a:lnTo>
                  <a:pt x="246929" y="274712"/>
                </a:lnTo>
                <a:lnTo>
                  <a:pt x="311274" y="281345"/>
                </a:lnTo>
                <a:lnTo>
                  <a:pt x="379723" y="283648"/>
                </a:lnTo>
                <a:lnTo>
                  <a:pt x="447770" y="281345"/>
                </a:lnTo>
                <a:lnTo>
                  <a:pt x="511901" y="274712"/>
                </a:lnTo>
                <a:lnTo>
                  <a:pt x="571025" y="264162"/>
                </a:lnTo>
                <a:lnTo>
                  <a:pt x="624048" y="250111"/>
                </a:lnTo>
                <a:lnTo>
                  <a:pt x="669879" y="232972"/>
                </a:lnTo>
                <a:lnTo>
                  <a:pt x="707427" y="213160"/>
                </a:lnTo>
                <a:lnTo>
                  <a:pt x="753302" y="167171"/>
                </a:lnTo>
                <a:lnTo>
                  <a:pt x="759446" y="141824"/>
                </a:lnTo>
                <a:lnTo>
                  <a:pt x="753302" y="116476"/>
                </a:lnTo>
                <a:lnTo>
                  <a:pt x="707427" y="70488"/>
                </a:lnTo>
                <a:lnTo>
                  <a:pt x="669879" y="50676"/>
                </a:lnTo>
                <a:lnTo>
                  <a:pt x="624048" y="33537"/>
                </a:lnTo>
                <a:lnTo>
                  <a:pt x="571025" y="19486"/>
                </a:lnTo>
                <a:lnTo>
                  <a:pt x="511901" y="8936"/>
                </a:lnTo>
                <a:lnTo>
                  <a:pt x="447770" y="2303"/>
                </a:lnTo>
                <a:lnTo>
                  <a:pt x="379723" y="0"/>
                </a:lnTo>
                <a:close/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90541" y="1857719"/>
            <a:ext cx="146812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794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tr</a:t>
            </a:r>
            <a:r>
              <a:rPr sz="1150" spc="-20" dirty="0">
                <a:latin typeface="Arial"/>
                <a:cs typeface="Arial"/>
              </a:rPr>
              <a:t>e</a:t>
            </a:r>
            <a:r>
              <a:rPr sz="1150" spc="20" dirty="0">
                <a:latin typeface="Arial"/>
                <a:cs typeface="Arial"/>
              </a:rPr>
              <a:t>e</a:t>
            </a:r>
            <a:r>
              <a:rPr sz="1150" spc="-10" dirty="0">
                <a:latin typeface="Arial"/>
                <a:cs typeface="Arial"/>
              </a:rPr>
              <a:t>t</a:t>
            </a:r>
            <a:r>
              <a:rPr sz="1150" spc="5" dirty="0">
                <a:latin typeface="Arial"/>
                <a:cs typeface="Arial"/>
              </a:rPr>
              <a:t>N</a:t>
            </a:r>
            <a:r>
              <a:rPr sz="1150" dirty="0">
                <a:latin typeface="Arial"/>
                <a:cs typeface="Arial"/>
              </a:rPr>
              <a:t>o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latin typeface="Arial"/>
                <a:cs typeface="Arial"/>
              </a:rPr>
              <a:t>stAdres</a:t>
            </a:r>
            <a:endParaRPr sz="1150">
              <a:latin typeface="Arial"/>
              <a:cs typeface="Arial"/>
            </a:endParaRPr>
          </a:p>
          <a:p>
            <a:pPr marL="931544">
              <a:lnSpc>
                <a:spcPct val="100000"/>
              </a:lnSpc>
              <a:spcBef>
                <a:spcPts val="620"/>
              </a:spcBef>
            </a:pPr>
            <a:r>
              <a:rPr sz="1150" dirty="0">
                <a:latin typeface="Arial"/>
                <a:cs typeface="Arial"/>
              </a:rPr>
              <a:t>country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03471" y="2250078"/>
            <a:ext cx="283845" cy="96520"/>
          </a:xfrm>
          <a:custGeom>
            <a:avLst/>
            <a:gdLst/>
            <a:ahLst/>
            <a:cxnLst/>
            <a:rect l="l" t="t" r="r" b="b"/>
            <a:pathLst>
              <a:path w="283845" h="96519">
                <a:moveTo>
                  <a:pt x="0" y="0"/>
                </a:moveTo>
                <a:lnTo>
                  <a:pt x="283657" y="96077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0052" y="1998444"/>
            <a:ext cx="157480" cy="94615"/>
          </a:xfrm>
          <a:custGeom>
            <a:avLst/>
            <a:gdLst/>
            <a:ahLst/>
            <a:cxnLst/>
            <a:rect l="l" t="t" r="r" b="b"/>
            <a:pathLst>
              <a:path w="157479" h="94614">
                <a:moveTo>
                  <a:pt x="157079" y="0"/>
                </a:moveTo>
                <a:lnTo>
                  <a:pt x="0" y="94552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1447" y="1650733"/>
            <a:ext cx="285750" cy="379730"/>
          </a:xfrm>
          <a:custGeom>
            <a:avLst/>
            <a:gdLst/>
            <a:ahLst/>
            <a:cxnLst/>
            <a:rect l="l" t="t" r="r" b="b"/>
            <a:pathLst>
              <a:path w="285750" h="379730">
                <a:moveTo>
                  <a:pt x="285182" y="0"/>
                </a:moveTo>
                <a:lnTo>
                  <a:pt x="0" y="379735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6021" y="1809339"/>
            <a:ext cx="316230" cy="189230"/>
          </a:xfrm>
          <a:custGeom>
            <a:avLst/>
            <a:gdLst/>
            <a:ahLst/>
            <a:cxnLst/>
            <a:rect l="l" t="t" r="r" b="b"/>
            <a:pathLst>
              <a:path w="316229" h="189230">
                <a:moveTo>
                  <a:pt x="0" y="0"/>
                </a:moveTo>
                <a:lnTo>
                  <a:pt x="315683" y="189105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4059" y="891900"/>
            <a:ext cx="3796665" cy="2432685"/>
          </a:xfrm>
          <a:custGeom>
            <a:avLst/>
            <a:gdLst/>
            <a:ahLst/>
            <a:cxnLst/>
            <a:rect l="l" t="t" r="r" b="b"/>
            <a:pathLst>
              <a:path w="3796665" h="2432685">
                <a:moveTo>
                  <a:pt x="0" y="2432668"/>
                </a:moveTo>
                <a:lnTo>
                  <a:pt x="3796183" y="2432668"/>
                </a:lnTo>
                <a:lnTo>
                  <a:pt x="3796183" y="0"/>
                </a:lnTo>
                <a:lnTo>
                  <a:pt x="0" y="0"/>
                </a:lnTo>
                <a:lnTo>
                  <a:pt x="0" y="2432668"/>
                </a:lnTo>
                <a:close/>
              </a:path>
            </a:pathLst>
          </a:custGeom>
          <a:ln w="15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91435" y="2869375"/>
            <a:ext cx="4963795" cy="367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48385" algn="ctr">
              <a:lnSpc>
                <a:spcPts val="1370"/>
              </a:lnSpc>
            </a:pPr>
            <a:r>
              <a:rPr sz="1150" spc="-5" dirty="0">
                <a:latin typeface="Arial"/>
                <a:cs typeface="Arial"/>
              </a:rPr>
              <a:t>STUDENT </a:t>
            </a:r>
            <a:r>
              <a:rPr sz="1150" dirty="0">
                <a:latin typeface="Arial"/>
                <a:cs typeface="Arial"/>
              </a:rPr>
              <a:t>(</a:t>
            </a:r>
            <a:r>
              <a:rPr sz="1150" u="sng" dirty="0">
                <a:latin typeface="Arial"/>
                <a:cs typeface="Arial"/>
              </a:rPr>
              <a:t>stId</a:t>
            </a:r>
            <a:r>
              <a:rPr sz="1150" dirty="0">
                <a:latin typeface="Arial"/>
                <a:cs typeface="Arial"/>
              </a:rPr>
              <a:t>, stName,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stDoB)</a:t>
            </a:r>
            <a:endParaRPr sz="1150">
              <a:latin typeface="Arial"/>
              <a:cs typeface="Arial"/>
            </a:endParaRPr>
          </a:p>
          <a:p>
            <a:pPr marR="1049655" algn="ctr">
              <a:lnSpc>
                <a:spcPts val="1190"/>
              </a:lnSpc>
            </a:pPr>
            <a:r>
              <a:rPr sz="1000" spc="-10" dirty="0">
                <a:latin typeface="Arial"/>
                <a:cs typeface="Arial"/>
              </a:rPr>
              <a:t>STDADRES (</a:t>
            </a:r>
            <a:r>
              <a:rPr sz="1000" u="sng" spc="-10" dirty="0">
                <a:latin typeface="Arial"/>
                <a:cs typeface="Arial"/>
              </a:rPr>
              <a:t>stId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spc="-5" dirty="0">
                <a:latin typeface="Arial"/>
                <a:cs typeface="Arial"/>
              </a:rPr>
              <a:t>hNo, strNo, country, cityCode, city,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areaCode)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R="1045844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Fig. </a:t>
            </a:r>
            <a:r>
              <a:rPr sz="1000" spc="-15" dirty="0">
                <a:latin typeface="Arial"/>
                <a:cs typeface="Arial"/>
              </a:rPr>
              <a:t>2: </a:t>
            </a:r>
            <a:r>
              <a:rPr sz="1000" spc="-5" dirty="0">
                <a:latin typeface="Arial"/>
                <a:cs typeface="Arial"/>
              </a:rPr>
              <a:t>Transformation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composite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attribute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41275">
              <a:lnSpc>
                <a:spcPts val="1300"/>
              </a:lnSpc>
              <a:spcBef>
                <a:spcPts val="720"/>
              </a:spcBef>
            </a:pPr>
            <a:r>
              <a:rPr sz="1100" spc="10" dirty="0">
                <a:latin typeface="Times New Roman"/>
                <a:cs typeface="Times New Roman"/>
              </a:rPr>
              <a:t>Figure </a:t>
            </a:r>
            <a:r>
              <a:rPr sz="1100" spc="15" dirty="0">
                <a:latin typeface="Times New Roman"/>
                <a:cs typeface="Times New Roman"/>
              </a:rPr>
              <a:t>2 </a:t>
            </a:r>
            <a:r>
              <a:rPr sz="1100" spc="10" dirty="0">
                <a:latin typeface="Times New Roman"/>
                <a:cs typeface="Times New Roman"/>
              </a:rPr>
              <a:t>above presents </a:t>
            </a:r>
            <a:r>
              <a:rPr sz="1100" spc="20" dirty="0">
                <a:latin typeface="Times New Roman"/>
                <a:cs typeface="Times New Roman"/>
              </a:rPr>
              <a:t>an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transforming a composite attribute into </a:t>
            </a:r>
            <a:r>
              <a:rPr sz="1100" spc="20" dirty="0">
                <a:latin typeface="Times New Roman"/>
                <a:cs typeface="Times New Roman"/>
              </a:rPr>
              <a:t>RDM,  </a:t>
            </a:r>
            <a:r>
              <a:rPr sz="1100" spc="10" dirty="0">
                <a:latin typeface="Times New Roman"/>
                <a:cs typeface="Times New Roman"/>
              </a:rPr>
              <a:t>where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0" dirty="0">
                <a:latin typeface="Times New Roman"/>
                <a:cs typeface="Times New Roman"/>
              </a:rPr>
              <a:t>transformed </a:t>
            </a:r>
            <a:r>
              <a:rPr sz="1100" spc="15" dirty="0">
                <a:latin typeface="Times New Roman"/>
                <a:cs typeface="Times New Roman"/>
              </a:rPr>
              <a:t>into </a:t>
            </a:r>
            <a:r>
              <a:rPr sz="1100" spc="10" dirty="0">
                <a:latin typeface="Times New Roman"/>
                <a:cs typeface="Times New Roman"/>
              </a:rPr>
              <a:t>a table that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linked with the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10" dirty="0">
                <a:latin typeface="Times New Roman"/>
                <a:cs typeface="Times New Roman"/>
              </a:rPr>
              <a:t>table with the  </a:t>
            </a:r>
            <a:r>
              <a:rPr sz="1100" spc="15" dirty="0">
                <a:latin typeface="Times New Roman"/>
                <a:cs typeface="Times New Roman"/>
              </a:rPr>
              <a:t>primary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key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10" dirty="0">
                <a:latin typeface="Times New Roman"/>
                <a:cs typeface="Times New Roman"/>
              </a:rPr>
              <a:t>Multi-valued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5560">
              <a:lnSpc>
                <a:spcPct val="98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These are </a:t>
            </a:r>
            <a:r>
              <a:rPr sz="1100" spc="15" dirty="0">
                <a:latin typeface="Times New Roman"/>
                <a:cs typeface="Times New Roman"/>
              </a:rPr>
              <a:t>those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which can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10" dirty="0">
                <a:latin typeface="Times New Roman"/>
                <a:cs typeface="Times New Roman"/>
              </a:rPr>
              <a:t>more </a:t>
            </a:r>
            <a:r>
              <a:rPr sz="1100" spc="15" dirty="0">
                <a:latin typeface="Times New Roman"/>
                <a:cs typeface="Times New Roman"/>
              </a:rPr>
              <a:t>than </a:t>
            </a:r>
            <a:r>
              <a:rPr sz="1100" spc="10" dirty="0">
                <a:latin typeface="Times New Roman"/>
                <a:cs typeface="Times New Roman"/>
              </a:rPr>
              <a:t>one value against </a:t>
            </a:r>
            <a:r>
              <a:rPr sz="1100" spc="5" dirty="0">
                <a:latin typeface="Times New Roman"/>
                <a:cs typeface="Times New Roman"/>
              </a:rPr>
              <a:t>an attribute. 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a student can have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than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20" dirty="0">
                <a:latin typeface="Times New Roman"/>
                <a:cs typeface="Times New Roman"/>
              </a:rPr>
              <a:t>hobby </a:t>
            </a:r>
            <a:r>
              <a:rPr sz="1100" spc="10" dirty="0">
                <a:latin typeface="Times New Roman"/>
                <a:cs typeface="Times New Roman"/>
              </a:rPr>
              <a:t>like riding, </a:t>
            </a:r>
            <a:r>
              <a:rPr sz="1100" spc="15" dirty="0">
                <a:latin typeface="Times New Roman"/>
                <a:cs typeface="Times New Roman"/>
              </a:rPr>
              <a:t>reading </a:t>
            </a:r>
            <a:r>
              <a:rPr sz="1100" spc="10" dirty="0">
                <a:latin typeface="Times New Roman"/>
                <a:cs typeface="Times New Roman"/>
              </a:rPr>
              <a:t>listening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5" dirty="0">
                <a:latin typeface="Times New Roman"/>
                <a:cs typeface="Times New Roman"/>
              </a:rPr>
              <a:t>music </a:t>
            </a:r>
            <a:r>
              <a:rPr sz="1100" spc="5" dirty="0">
                <a:latin typeface="Times New Roman"/>
                <a:cs typeface="Times New Roman"/>
              </a:rPr>
              <a:t>etc.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these attributes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treated differently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relational data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model.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rules </a:t>
            </a:r>
            <a:r>
              <a:rPr sz="1100" spc="10" dirty="0">
                <a:latin typeface="Times New Roman"/>
                <a:cs typeface="Times New Roman"/>
              </a:rPr>
              <a:t>for multi-valued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attributes:-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Entity type  with a multi-valued attribute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transformed into </a:t>
            </a:r>
            <a:r>
              <a:rPr sz="1100" spc="15" dirty="0">
                <a:latin typeface="Times New Roman"/>
                <a:cs typeface="Times New Roman"/>
              </a:rPr>
              <a:t>two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45"/>
              </a:spcBef>
            </a:pP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contains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entity type and </a:t>
            </a:r>
            <a:r>
              <a:rPr sz="1100" spc="5" dirty="0">
                <a:latin typeface="Times New Roman"/>
                <a:cs typeface="Times New Roman"/>
              </a:rPr>
              <a:t>other </a:t>
            </a:r>
            <a:r>
              <a:rPr sz="1100" spc="10" dirty="0">
                <a:latin typeface="Times New Roman"/>
                <a:cs typeface="Times New Roman"/>
              </a:rPr>
              <a:t>simple attributes whereas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second one has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multi-valued attribute. </a:t>
            </a:r>
            <a:r>
              <a:rPr sz="1100" spc="-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20" dirty="0">
                <a:latin typeface="Times New Roman"/>
                <a:cs typeface="Times New Roman"/>
              </a:rPr>
              <a:t>way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single atomic value </a:t>
            </a:r>
            <a:r>
              <a:rPr sz="1100" spc="5" dirty="0">
                <a:latin typeface="Times New Roman"/>
                <a:cs typeface="Times New Roman"/>
              </a:rPr>
              <a:t>is stored </a:t>
            </a:r>
            <a:r>
              <a:rPr sz="1100" spc="10" dirty="0">
                <a:latin typeface="Times New Roman"/>
                <a:cs typeface="Times New Roman"/>
              </a:rPr>
              <a:t>against </a:t>
            </a:r>
            <a:r>
              <a:rPr sz="1100" spc="15" dirty="0">
                <a:latin typeface="Times New Roman"/>
                <a:cs typeface="Times New Roman"/>
              </a:rPr>
              <a:t>every  </a:t>
            </a:r>
            <a:r>
              <a:rPr sz="1100" spc="5" dirty="0">
                <a:latin typeface="Times New Roman"/>
                <a:cs typeface="Times New Roman"/>
              </a:rPr>
              <a:t>attribute</a:t>
            </a:r>
            <a:endParaRPr sz="1100">
              <a:latin typeface="Times New Roman"/>
              <a:cs typeface="Times New Roman"/>
            </a:endParaRPr>
          </a:p>
          <a:p>
            <a:pPr marL="12700" marR="97155">
              <a:lnSpc>
                <a:spcPts val="1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Primary key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second relation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primary key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relation and the 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0" dirty="0">
                <a:latin typeface="Times New Roman"/>
                <a:cs typeface="Times New Roman"/>
              </a:rPr>
              <a:t>value itself. So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second relation the </a:t>
            </a:r>
            <a:r>
              <a:rPr sz="1100" spc="15" dirty="0">
                <a:latin typeface="Times New Roman"/>
                <a:cs typeface="Times New Roman"/>
              </a:rPr>
              <a:t>primary key is </a:t>
            </a:r>
            <a:r>
              <a:rPr sz="1100" spc="10" dirty="0">
                <a:latin typeface="Times New Roman"/>
                <a:cs typeface="Times New Roman"/>
              </a:rPr>
              <a:t>the combination of  two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6691"/>
            <a:ext cx="458914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All values are accessed through reference of the </a:t>
            </a:r>
            <a:r>
              <a:rPr sz="1100" spc="15" dirty="0">
                <a:latin typeface="Times New Roman"/>
                <a:cs typeface="Times New Roman"/>
              </a:rPr>
              <a:t>primary key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serves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5105" y="1721076"/>
            <a:ext cx="844550" cy="230504"/>
          </a:xfrm>
          <a:custGeom>
            <a:avLst/>
            <a:gdLst/>
            <a:ahLst/>
            <a:cxnLst/>
            <a:rect l="l" t="t" r="r" b="b"/>
            <a:pathLst>
              <a:path w="844550" h="230505">
                <a:moveTo>
                  <a:pt x="0" y="230151"/>
                </a:moveTo>
                <a:lnTo>
                  <a:pt x="844398" y="230151"/>
                </a:lnTo>
                <a:lnTo>
                  <a:pt x="844398" y="0"/>
                </a:lnTo>
                <a:lnTo>
                  <a:pt x="0" y="0"/>
                </a:lnTo>
                <a:lnTo>
                  <a:pt x="0" y="230151"/>
                </a:lnTo>
                <a:close/>
              </a:path>
            </a:pathLst>
          </a:custGeom>
          <a:ln w="16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2703" y="1747266"/>
            <a:ext cx="77216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5" dirty="0">
                <a:latin typeface="Arial"/>
                <a:cs typeface="Arial"/>
              </a:rPr>
              <a:t>S</a:t>
            </a:r>
            <a:r>
              <a:rPr sz="1150" spc="75" dirty="0">
                <a:latin typeface="Arial"/>
                <a:cs typeface="Arial"/>
              </a:rPr>
              <a:t>T</a:t>
            </a:r>
            <a:r>
              <a:rPr sz="1150" spc="50" dirty="0">
                <a:latin typeface="Arial"/>
                <a:cs typeface="Arial"/>
              </a:rPr>
              <a:t>U</a:t>
            </a:r>
            <a:r>
              <a:rPr sz="1150" spc="65" dirty="0">
                <a:latin typeface="Arial"/>
                <a:cs typeface="Arial"/>
              </a:rPr>
              <a:t>D</a:t>
            </a:r>
            <a:r>
              <a:rPr sz="1150" spc="55" dirty="0">
                <a:latin typeface="Arial"/>
                <a:cs typeface="Arial"/>
              </a:rPr>
              <a:t>E</a:t>
            </a:r>
            <a:r>
              <a:rPr sz="1150" spc="65" dirty="0">
                <a:latin typeface="Arial"/>
                <a:cs typeface="Arial"/>
              </a:rPr>
              <a:t>N</a:t>
            </a:r>
            <a:r>
              <a:rPr sz="1150" spc="50" dirty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8051" y="1152538"/>
            <a:ext cx="913130" cy="315595"/>
          </a:xfrm>
          <a:custGeom>
            <a:avLst/>
            <a:gdLst/>
            <a:ahLst/>
            <a:cxnLst/>
            <a:rect l="l" t="t" r="r" b="b"/>
            <a:pathLst>
              <a:path w="913129" h="315594">
                <a:moveTo>
                  <a:pt x="455729" y="0"/>
                </a:moveTo>
                <a:lnTo>
                  <a:pt x="388431" y="1698"/>
                </a:lnTo>
                <a:lnTo>
                  <a:pt x="324183" y="6632"/>
                </a:lnTo>
                <a:lnTo>
                  <a:pt x="263693" y="14562"/>
                </a:lnTo>
                <a:lnTo>
                  <a:pt x="207669" y="25248"/>
                </a:lnTo>
                <a:lnTo>
                  <a:pt x="156819" y="38448"/>
                </a:lnTo>
                <a:lnTo>
                  <a:pt x="111851" y="53922"/>
                </a:lnTo>
                <a:lnTo>
                  <a:pt x="73472" y="71430"/>
                </a:lnTo>
                <a:lnTo>
                  <a:pt x="19311" y="111585"/>
                </a:lnTo>
                <a:lnTo>
                  <a:pt x="0" y="156990"/>
                </a:lnTo>
                <a:lnTo>
                  <a:pt x="4945" y="180607"/>
                </a:lnTo>
                <a:lnTo>
                  <a:pt x="42389" y="224187"/>
                </a:lnTo>
                <a:lnTo>
                  <a:pt x="111851" y="261335"/>
                </a:lnTo>
                <a:lnTo>
                  <a:pt x="156819" y="276914"/>
                </a:lnTo>
                <a:lnTo>
                  <a:pt x="207669" y="290183"/>
                </a:lnTo>
                <a:lnTo>
                  <a:pt x="263693" y="300911"/>
                </a:lnTo>
                <a:lnTo>
                  <a:pt x="324183" y="308863"/>
                </a:lnTo>
                <a:lnTo>
                  <a:pt x="388431" y="313805"/>
                </a:lnTo>
                <a:lnTo>
                  <a:pt x="455729" y="315505"/>
                </a:lnTo>
                <a:lnTo>
                  <a:pt x="523407" y="313805"/>
                </a:lnTo>
                <a:lnTo>
                  <a:pt x="587965" y="308863"/>
                </a:lnTo>
                <a:lnTo>
                  <a:pt x="648703" y="300911"/>
                </a:lnTo>
                <a:lnTo>
                  <a:pt x="704921" y="290183"/>
                </a:lnTo>
                <a:lnTo>
                  <a:pt x="755916" y="276914"/>
                </a:lnTo>
                <a:lnTo>
                  <a:pt x="800989" y="261335"/>
                </a:lnTo>
                <a:lnTo>
                  <a:pt x="839438" y="243682"/>
                </a:lnTo>
                <a:lnTo>
                  <a:pt x="893662" y="203084"/>
                </a:lnTo>
                <a:lnTo>
                  <a:pt x="912983" y="156990"/>
                </a:lnTo>
                <a:lnTo>
                  <a:pt x="908036" y="133752"/>
                </a:lnTo>
                <a:lnTo>
                  <a:pt x="870563" y="90731"/>
                </a:lnTo>
                <a:lnTo>
                  <a:pt x="800989" y="53922"/>
                </a:lnTo>
                <a:lnTo>
                  <a:pt x="755916" y="38448"/>
                </a:lnTo>
                <a:lnTo>
                  <a:pt x="704921" y="25248"/>
                </a:lnTo>
                <a:lnTo>
                  <a:pt x="648703" y="14562"/>
                </a:lnTo>
                <a:lnTo>
                  <a:pt x="587965" y="6632"/>
                </a:lnTo>
                <a:lnTo>
                  <a:pt x="523407" y="1698"/>
                </a:lnTo>
                <a:lnTo>
                  <a:pt x="455729" y="0"/>
                </a:lnTo>
                <a:close/>
              </a:path>
            </a:pathLst>
          </a:custGeom>
          <a:ln w="16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9337" y="1151421"/>
            <a:ext cx="913130" cy="315595"/>
          </a:xfrm>
          <a:custGeom>
            <a:avLst/>
            <a:gdLst/>
            <a:ahLst/>
            <a:cxnLst/>
            <a:rect l="l" t="t" r="r" b="b"/>
            <a:pathLst>
              <a:path w="913129" h="315594">
                <a:moveTo>
                  <a:pt x="455804" y="0"/>
                </a:moveTo>
                <a:lnTo>
                  <a:pt x="388494" y="1698"/>
                </a:lnTo>
                <a:lnTo>
                  <a:pt x="324235" y="6633"/>
                </a:lnTo>
                <a:lnTo>
                  <a:pt x="263736" y="14565"/>
                </a:lnTo>
                <a:lnTo>
                  <a:pt x="207703" y="25252"/>
                </a:lnTo>
                <a:lnTo>
                  <a:pt x="156845" y="38454"/>
                </a:lnTo>
                <a:lnTo>
                  <a:pt x="111869" y="53931"/>
                </a:lnTo>
                <a:lnTo>
                  <a:pt x="73484" y="71441"/>
                </a:lnTo>
                <a:lnTo>
                  <a:pt x="19314" y="111603"/>
                </a:lnTo>
                <a:lnTo>
                  <a:pt x="0" y="157016"/>
                </a:lnTo>
                <a:lnTo>
                  <a:pt x="4946" y="180637"/>
                </a:lnTo>
                <a:lnTo>
                  <a:pt x="42396" y="224223"/>
                </a:lnTo>
                <a:lnTo>
                  <a:pt x="111869" y="261378"/>
                </a:lnTo>
                <a:lnTo>
                  <a:pt x="156845" y="276959"/>
                </a:lnTo>
                <a:lnTo>
                  <a:pt x="207703" y="290231"/>
                </a:lnTo>
                <a:lnTo>
                  <a:pt x="263736" y="300960"/>
                </a:lnTo>
                <a:lnTo>
                  <a:pt x="324235" y="308913"/>
                </a:lnTo>
                <a:lnTo>
                  <a:pt x="388494" y="313857"/>
                </a:lnTo>
                <a:lnTo>
                  <a:pt x="455804" y="315556"/>
                </a:lnTo>
                <a:lnTo>
                  <a:pt x="523492" y="313857"/>
                </a:lnTo>
                <a:lnTo>
                  <a:pt x="588061" y="308913"/>
                </a:lnTo>
                <a:lnTo>
                  <a:pt x="648809" y="300960"/>
                </a:lnTo>
                <a:lnTo>
                  <a:pt x="705036" y="290231"/>
                </a:lnTo>
                <a:lnTo>
                  <a:pt x="756039" y="276959"/>
                </a:lnTo>
                <a:lnTo>
                  <a:pt x="801119" y="261378"/>
                </a:lnTo>
                <a:lnTo>
                  <a:pt x="839575" y="243721"/>
                </a:lnTo>
                <a:lnTo>
                  <a:pt x="893808" y="203117"/>
                </a:lnTo>
                <a:lnTo>
                  <a:pt x="913132" y="157016"/>
                </a:lnTo>
                <a:lnTo>
                  <a:pt x="908184" y="133774"/>
                </a:lnTo>
                <a:lnTo>
                  <a:pt x="870705" y="90746"/>
                </a:lnTo>
                <a:lnTo>
                  <a:pt x="801119" y="53931"/>
                </a:lnTo>
                <a:lnTo>
                  <a:pt x="756039" y="38454"/>
                </a:lnTo>
                <a:lnTo>
                  <a:pt x="705036" y="25252"/>
                </a:lnTo>
                <a:lnTo>
                  <a:pt x="648809" y="14565"/>
                </a:lnTo>
                <a:lnTo>
                  <a:pt x="588061" y="6633"/>
                </a:lnTo>
                <a:lnTo>
                  <a:pt x="523492" y="1698"/>
                </a:lnTo>
                <a:lnTo>
                  <a:pt x="455804" y="0"/>
                </a:lnTo>
                <a:close/>
              </a:path>
            </a:pathLst>
          </a:custGeom>
          <a:ln w="1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12275" y="1199738"/>
            <a:ext cx="163957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8245" algn="l"/>
              </a:tabLst>
            </a:pPr>
            <a:r>
              <a:rPr sz="1150" spc="45" dirty="0">
                <a:latin typeface="Arial"/>
                <a:cs typeface="Arial"/>
              </a:rPr>
              <a:t>s</a:t>
            </a:r>
            <a:r>
              <a:rPr sz="1150" spc="10" dirty="0">
                <a:latin typeface="Arial"/>
                <a:cs typeface="Arial"/>
              </a:rPr>
              <a:t>t</a:t>
            </a:r>
            <a:r>
              <a:rPr sz="1150" spc="65" dirty="0">
                <a:latin typeface="Arial"/>
                <a:cs typeface="Arial"/>
              </a:rPr>
              <a:t>N</a:t>
            </a:r>
            <a:r>
              <a:rPr sz="1150" spc="40" dirty="0">
                <a:latin typeface="Arial"/>
                <a:cs typeface="Arial"/>
              </a:rPr>
              <a:t>a</a:t>
            </a:r>
            <a:r>
              <a:rPr sz="1150" spc="75" dirty="0">
                <a:latin typeface="Arial"/>
                <a:cs typeface="Arial"/>
              </a:rPr>
              <a:t>m</a:t>
            </a:r>
            <a:r>
              <a:rPr sz="1150" spc="45" dirty="0">
                <a:latin typeface="Arial"/>
                <a:cs typeface="Arial"/>
              </a:rPr>
              <a:t>e</a:t>
            </a:r>
            <a:r>
              <a:rPr sz="1150" dirty="0">
                <a:latin typeface="Arial"/>
                <a:cs typeface="Arial"/>
              </a:rPr>
              <a:t>	</a:t>
            </a:r>
            <a:r>
              <a:rPr sz="1150" spc="45" dirty="0">
                <a:latin typeface="Arial"/>
                <a:cs typeface="Arial"/>
              </a:rPr>
              <a:t>s</a:t>
            </a:r>
            <a:r>
              <a:rPr sz="1150" spc="10" dirty="0">
                <a:latin typeface="Arial"/>
                <a:cs typeface="Arial"/>
              </a:rPr>
              <a:t>t</a:t>
            </a:r>
            <a:r>
              <a:rPr sz="1150" spc="65" dirty="0">
                <a:latin typeface="Arial"/>
                <a:cs typeface="Arial"/>
              </a:rPr>
              <a:t>D</a:t>
            </a:r>
            <a:r>
              <a:rPr sz="1150" spc="40" dirty="0">
                <a:latin typeface="Arial"/>
                <a:cs typeface="Arial"/>
              </a:rPr>
              <a:t>o</a:t>
            </a:r>
            <a:r>
              <a:rPr sz="1150" spc="55" dirty="0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98060" y="1151373"/>
            <a:ext cx="948690" cy="315595"/>
          </a:xfrm>
          <a:custGeom>
            <a:avLst/>
            <a:gdLst/>
            <a:ahLst/>
            <a:cxnLst/>
            <a:rect l="l" t="t" r="r" b="b"/>
            <a:pathLst>
              <a:path w="948689" h="315594">
                <a:moveTo>
                  <a:pt x="474114" y="0"/>
                </a:moveTo>
                <a:lnTo>
                  <a:pt x="403971" y="1698"/>
                </a:lnTo>
                <a:lnTo>
                  <a:pt x="337050" y="6633"/>
                </a:lnTo>
                <a:lnTo>
                  <a:pt x="274082" y="14565"/>
                </a:lnTo>
                <a:lnTo>
                  <a:pt x="215793" y="25253"/>
                </a:lnTo>
                <a:lnTo>
                  <a:pt x="162912" y="38455"/>
                </a:lnTo>
                <a:lnTo>
                  <a:pt x="116168" y="53933"/>
                </a:lnTo>
                <a:lnTo>
                  <a:pt x="76290" y="71444"/>
                </a:lnTo>
                <a:lnTo>
                  <a:pt x="20043" y="111608"/>
                </a:lnTo>
                <a:lnTo>
                  <a:pt x="0" y="157021"/>
                </a:lnTo>
                <a:lnTo>
                  <a:pt x="5132" y="180644"/>
                </a:lnTo>
                <a:lnTo>
                  <a:pt x="44006" y="224232"/>
                </a:lnTo>
                <a:lnTo>
                  <a:pt x="116168" y="261387"/>
                </a:lnTo>
                <a:lnTo>
                  <a:pt x="162912" y="276969"/>
                </a:lnTo>
                <a:lnTo>
                  <a:pt x="215793" y="290242"/>
                </a:lnTo>
                <a:lnTo>
                  <a:pt x="274082" y="300971"/>
                </a:lnTo>
                <a:lnTo>
                  <a:pt x="337050" y="308925"/>
                </a:lnTo>
                <a:lnTo>
                  <a:pt x="403971" y="313868"/>
                </a:lnTo>
                <a:lnTo>
                  <a:pt x="474114" y="315568"/>
                </a:lnTo>
                <a:lnTo>
                  <a:pt x="544258" y="313868"/>
                </a:lnTo>
                <a:lnTo>
                  <a:pt x="611178" y="308925"/>
                </a:lnTo>
                <a:lnTo>
                  <a:pt x="674147" y="300971"/>
                </a:lnTo>
                <a:lnTo>
                  <a:pt x="732436" y="290242"/>
                </a:lnTo>
                <a:lnTo>
                  <a:pt x="785317" y="276969"/>
                </a:lnTo>
                <a:lnTo>
                  <a:pt x="832060" y="261387"/>
                </a:lnTo>
                <a:lnTo>
                  <a:pt x="871939" y="243730"/>
                </a:lnTo>
                <a:lnTo>
                  <a:pt x="928185" y="203125"/>
                </a:lnTo>
                <a:lnTo>
                  <a:pt x="948229" y="157021"/>
                </a:lnTo>
                <a:lnTo>
                  <a:pt x="943097" y="133779"/>
                </a:lnTo>
                <a:lnTo>
                  <a:pt x="904223" y="90749"/>
                </a:lnTo>
                <a:lnTo>
                  <a:pt x="832060" y="53933"/>
                </a:lnTo>
                <a:lnTo>
                  <a:pt x="785317" y="38455"/>
                </a:lnTo>
                <a:lnTo>
                  <a:pt x="732436" y="25253"/>
                </a:lnTo>
                <a:lnTo>
                  <a:pt x="674147" y="14565"/>
                </a:lnTo>
                <a:lnTo>
                  <a:pt x="611178" y="6633"/>
                </a:lnTo>
                <a:lnTo>
                  <a:pt x="544258" y="1698"/>
                </a:lnTo>
                <a:lnTo>
                  <a:pt x="474114" y="0"/>
                </a:lnTo>
                <a:close/>
              </a:path>
            </a:pathLst>
          </a:custGeom>
          <a:ln w="1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9400" y="1232469"/>
            <a:ext cx="27749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30" dirty="0">
                <a:latin typeface="Arial"/>
                <a:cs typeface="Arial"/>
              </a:rPr>
              <a:t>s</a:t>
            </a:r>
            <a:r>
              <a:rPr sz="1150" spc="25" dirty="0">
                <a:latin typeface="Arial"/>
                <a:cs typeface="Arial"/>
              </a:rPr>
              <a:t>t</a:t>
            </a:r>
            <a:r>
              <a:rPr sz="1150" spc="10" dirty="0">
                <a:latin typeface="Arial"/>
                <a:cs typeface="Arial"/>
              </a:rPr>
              <a:t>I</a:t>
            </a:r>
            <a:r>
              <a:rPr sz="1150" spc="45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61606" y="1466896"/>
            <a:ext cx="676910" cy="253365"/>
          </a:xfrm>
          <a:custGeom>
            <a:avLst/>
            <a:gdLst/>
            <a:ahLst/>
            <a:cxnLst/>
            <a:rect l="l" t="t" r="r" b="b"/>
            <a:pathLst>
              <a:path w="676910" h="253364">
                <a:moveTo>
                  <a:pt x="676896" y="0"/>
                </a:moveTo>
                <a:lnTo>
                  <a:pt x="0" y="253073"/>
                </a:lnTo>
              </a:path>
            </a:pathLst>
          </a:custGeom>
          <a:ln w="16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2529" y="1466896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3073"/>
                </a:lnTo>
              </a:path>
            </a:pathLst>
          </a:custGeom>
          <a:ln w="16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5031" y="1466896"/>
            <a:ext cx="710565" cy="253365"/>
          </a:xfrm>
          <a:custGeom>
            <a:avLst/>
            <a:gdLst/>
            <a:ahLst/>
            <a:cxnLst/>
            <a:rect l="l" t="t" r="r" b="b"/>
            <a:pathLst>
              <a:path w="710564" h="253364">
                <a:moveTo>
                  <a:pt x="0" y="0"/>
                </a:moveTo>
                <a:lnTo>
                  <a:pt x="710436" y="253073"/>
                </a:lnTo>
              </a:path>
            </a:pathLst>
          </a:custGeom>
          <a:ln w="16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1162" y="2668245"/>
            <a:ext cx="812800" cy="283845"/>
          </a:xfrm>
          <a:custGeom>
            <a:avLst/>
            <a:gdLst/>
            <a:ahLst/>
            <a:cxnLst/>
            <a:rect l="l" t="t" r="r" b="b"/>
            <a:pathLst>
              <a:path w="812800" h="283844">
                <a:moveTo>
                  <a:pt x="405528" y="0"/>
                </a:moveTo>
                <a:lnTo>
                  <a:pt x="339715" y="1829"/>
                </a:lnTo>
                <a:lnTo>
                  <a:pt x="277295" y="7134"/>
                </a:lnTo>
                <a:lnTo>
                  <a:pt x="219102" y="15641"/>
                </a:lnTo>
                <a:lnTo>
                  <a:pt x="165967" y="27075"/>
                </a:lnTo>
                <a:lnTo>
                  <a:pt x="118723" y="41162"/>
                </a:lnTo>
                <a:lnTo>
                  <a:pt x="78202" y="57627"/>
                </a:lnTo>
                <a:lnTo>
                  <a:pt x="20660" y="96594"/>
                </a:lnTo>
                <a:lnTo>
                  <a:pt x="0" y="141782"/>
                </a:lnTo>
                <a:lnTo>
                  <a:pt x="5303" y="164645"/>
                </a:lnTo>
                <a:lnTo>
                  <a:pt x="45237" y="206695"/>
                </a:lnTo>
                <a:lnTo>
                  <a:pt x="118723" y="241830"/>
                </a:lnTo>
                <a:lnTo>
                  <a:pt x="165967" y="256049"/>
                </a:lnTo>
                <a:lnTo>
                  <a:pt x="219102" y="267634"/>
                </a:lnTo>
                <a:lnTo>
                  <a:pt x="277295" y="276283"/>
                </a:lnTo>
                <a:lnTo>
                  <a:pt x="339715" y="281694"/>
                </a:lnTo>
                <a:lnTo>
                  <a:pt x="405528" y="283564"/>
                </a:lnTo>
                <a:lnTo>
                  <a:pt x="471754" y="281694"/>
                </a:lnTo>
                <a:lnTo>
                  <a:pt x="534504" y="276283"/>
                </a:lnTo>
                <a:lnTo>
                  <a:pt x="592955" y="267634"/>
                </a:lnTo>
                <a:lnTo>
                  <a:pt x="646283" y="256049"/>
                </a:lnTo>
                <a:lnTo>
                  <a:pt x="693666" y="241830"/>
                </a:lnTo>
                <a:lnTo>
                  <a:pt x="734280" y="225278"/>
                </a:lnTo>
                <a:lnTo>
                  <a:pt x="791907" y="186384"/>
                </a:lnTo>
                <a:lnTo>
                  <a:pt x="812580" y="141782"/>
                </a:lnTo>
                <a:lnTo>
                  <a:pt x="807275" y="118548"/>
                </a:lnTo>
                <a:lnTo>
                  <a:pt x="767301" y="76196"/>
                </a:lnTo>
                <a:lnTo>
                  <a:pt x="693666" y="41162"/>
                </a:lnTo>
                <a:lnTo>
                  <a:pt x="646283" y="27075"/>
                </a:lnTo>
                <a:lnTo>
                  <a:pt x="592955" y="15641"/>
                </a:lnTo>
                <a:lnTo>
                  <a:pt x="534504" y="7134"/>
                </a:lnTo>
                <a:lnTo>
                  <a:pt x="471754" y="1829"/>
                </a:lnTo>
                <a:lnTo>
                  <a:pt x="405528" y="0"/>
                </a:lnTo>
                <a:close/>
              </a:path>
            </a:pathLst>
          </a:custGeom>
          <a:ln w="16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4950" y="2697772"/>
            <a:ext cx="779145" cy="253365"/>
          </a:xfrm>
          <a:custGeom>
            <a:avLst/>
            <a:gdLst/>
            <a:ahLst/>
            <a:cxnLst/>
            <a:rect l="l" t="t" r="r" b="b"/>
            <a:pathLst>
              <a:path w="779145" h="253364">
                <a:moveTo>
                  <a:pt x="390329" y="0"/>
                </a:moveTo>
                <a:lnTo>
                  <a:pt x="320322" y="2030"/>
                </a:lnTo>
                <a:lnTo>
                  <a:pt x="254367" y="7889"/>
                </a:lnTo>
                <a:lnTo>
                  <a:pt x="193583" y="17223"/>
                </a:lnTo>
                <a:lnTo>
                  <a:pt x="139086" y="29682"/>
                </a:lnTo>
                <a:lnTo>
                  <a:pt x="91993" y="44915"/>
                </a:lnTo>
                <a:lnTo>
                  <a:pt x="53421" y="62570"/>
                </a:lnTo>
                <a:lnTo>
                  <a:pt x="6308" y="103739"/>
                </a:lnTo>
                <a:lnTo>
                  <a:pt x="0" y="126552"/>
                </a:lnTo>
                <a:lnTo>
                  <a:pt x="6308" y="149364"/>
                </a:lnTo>
                <a:lnTo>
                  <a:pt x="53421" y="190534"/>
                </a:lnTo>
                <a:lnTo>
                  <a:pt x="91993" y="208188"/>
                </a:lnTo>
                <a:lnTo>
                  <a:pt x="139086" y="223421"/>
                </a:lnTo>
                <a:lnTo>
                  <a:pt x="193583" y="235880"/>
                </a:lnTo>
                <a:lnTo>
                  <a:pt x="254367" y="245215"/>
                </a:lnTo>
                <a:lnTo>
                  <a:pt x="320322" y="251073"/>
                </a:lnTo>
                <a:lnTo>
                  <a:pt x="390329" y="253104"/>
                </a:lnTo>
                <a:lnTo>
                  <a:pt x="460285" y="251073"/>
                </a:lnTo>
                <a:lnTo>
                  <a:pt x="526099" y="245215"/>
                </a:lnTo>
                <a:lnTo>
                  <a:pt x="586680" y="235880"/>
                </a:lnTo>
                <a:lnTo>
                  <a:pt x="640936" y="223421"/>
                </a:lnTo>
                <a:lnTo>
                  <a:pt x="687776" y="208188"/>
                </a:lnTo>
                <a:lnTo>
                  <a:pt x="726108" y="190534"/>
                </a:lnTo>
                <a:lnTo>
                  <a:pt x="772878" y="149364"/>
                </a:lnTo>
                <a:lnTo>
                  <a:pt x="779134" y="126552"/>
                </a:lnTo>
                <a:lnTo>
                  <a:pt x="772878" y="103739"/>
                </a:lnTo>
                <a:lnTo>
                  <a:pt x="726108" y="62570"/>
                </a:lnTo>
                <a:lnTo>
                  <a:pt x="687776" y="44915"/>
                </a:lnTo>
                <a:lnTo>
                  <a:pt x="640936" y="29682"/>
                </a:lnTo>
                <a:lnTo>
                  <a:pt x="586680" y="17223"/>
                </a:lnTo>
                <a:lnTo>
                  <a:pt x="526099" y="7889"/>
                </a:lnTo>
                <a:lnTo>
                  <a:pt x="460285" y="2030"/>
                </a:lnTo>
                <a:lnTo>
                  <a:pt x="390329" y="0"/>
                </a:lnTo>
                <a:close/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52677" y="2717049"/>
            <a:ext cx="131445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705" algn="l"/>
              </a:tabLst>
            </a:pPr>
            <a:r>
              <a:rPr sz="1150" spc="30" dirty="0">
                <a:latin typeface="Arial"/>
                <a:cs typeface="Arial"/>
              </a:rPr>
              <a:t>c</a:t>
            </a:r>
            <a:r>
              <a:rPr sz="1150" spc="15" dirty="0">
                <a:latin typeface="Arial"/>
                <a:cs typeface="Arial"/>
              </a:rPr>
              <a:t>i</a:t>
            </a:r>
            <a:r>
              <a:rPr sz="1150" spc="45" dirty="0">
                <a:latin typeface="Arial"/>
                <a:cs typeface="Arial"/>
              </a:rPr>
              <a:t>t</a:t>
            </a:r>
            <a:r>
              <a:rPr sz="1150" spc="40" dirty="0">
                <a:latin typeface="Arial"/>
                <a:cs typeface="Arial"/>
              </a:rPr>
              <a:t>y</a:t>
            </a:r>
            <a:r>
              <a:rPr sz="1150" dirty="0">
                <a:latin typeface="Arial"/>
                <a:cs typeface="Arial"/>
              </a:rPr>
              <a:t>	</a:t>
            </a:r>
            <a:r>
              <a:rPr sz="1150" spc="30" dirty="0">
                <a:latin typeface="Arial"/>
                <a:cs typeface="Arial"/>
              </a:rPr>
              <a:t>c</a:t>
            </a:r>
            <a:r>
              <a:rPr sz="1150" spc="25" dirty="0">
                <a:latin typeface="Arial"/>
                <a:cs typeface="Arial"/>
              </a:rPr>
              <a:t>i</a:t>
            </a:r>
            <a:r>
              <a:rPr sz="1150" spc="30" dirty="0">
                <a:latin typeface="Arial"/>
                <a:cs typeface="Arial"/>
              </a:rPr>
              <a:t>t</a:t>
            </a:r>
            <a:r>
              <a:rPr sz="1150" spc="20" dirty="0">
                <a:latin typeface="Arial"/>
                <a:cs typeface="Arial"/>
              </a:rPr>
              <a:t>y</a:t>
            </a:r>
            <a:r>
              <a:rPr sz="1150" spc="50" dirty="0">
                <a:latin typeface="Arial"/>
                <a:cs typeface="Arial"/>
              </a:rPr>
              <a:t>C</a:t>
            </a:r>
            <a:r>
              <a:rPr sz="1150" spc="60" dirty="0">
                <a:latin typeface="Arial"/>
                <a:cs typeface="Arial"/>
              </a:rPr>
              <a:t>o</a:t>
            </a:r>
            <a:r>
              <a:rPr sz="1150" spc="40" dirty="0">
                <a:latin typeface="Arial"/>
                <a:cs typeface="Arial"/>
              </a:rPr>
              <a:t>d</a:t>
            </a:r>
            <a:r>
              <a:rPr sz="1150" spc="45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01069" y="2635292"/>
            <a:ext cx="948690" cy="316230"/>
          </a:xfrm>
          <a:custGeom>
            <a:avLst/>
            <a:gdLst/>
            <a:ahLst/>
            <a:cxnLst/>
            <a:rect l="l" t="t" r="r" b="b"/>
            <a:pathLst>
              <a:path w="948689" h="316230">
                <a:moveTo>
                  <a:pt x="474185" y="0"/>
                </a:moveTo>
                <a:lnTo>
                  <a:pt x="404375" y="1699"/>
                </a:lnTo>
                <a:lnTo>
                  <a:pt x="337658" y="6644"/>
                </a:lnTo>
                <a:lnTo>
                  <a:pt x="274782" y="14598"/>
                </a:lnTo>
                <a:lnTo>
                  <a:pt x="216498" y="25330"/>
                </a:lnTo>
                <a:lnTo>
                  <a:pt x="163555" y="38604"/>
                </a:lnTo>
                <a:lnTo>
                  <a:pt x="116701" y="54188"/>
                </a:lnTo>
                <a:lnTo>
                  <a:pt x="76687" y="71848"/>
                </a:lnTo>
                <a:lnTo>
                  <a:pt x="20170" y="112459"/>
                </a:lnTo>
                <a:lnTo>
                  <a:pt x="0" y="158570"/>
                </a:lnTo>
                <a:lnTo>
                  <a:pt x="5167" y="181816"/>
                </a:lnTo>
                <a:lnTo>
                  <a:pt x="44260" y="224852"/>
                </a:lnTo>
                <a:lnTo>
                  <a:pt x="116701" y="261674"/>
                </a:lnTo>
                <a:lnTo>
                  <a:pt x="163555" y="277154"/>
                </a:lnTo>
                <a:lnTo>
                  <a:pt x="216498" y="290358"/>
                </a:lnTo>
                <a:lnTo>
                  <a:pt x="274782" y="301047"/>
                </a:lnTo>
                <a:lnTo>
                  <a:pt x="337658" y="308980"/>
                </a:lnTo>
                <a:lnTo>
                  <a:pt x="404375" y="313916"/>
                </a:lnTo>
                <a:lnTo>
                  <a:pt x="474185" y="315615"/>
                </a:lnTo>
                <a:lnTo>
                  <a:pt x="544339" y="313916"/>
                </a:lnTo>
                <a:lnTo>
                  <a:pt x="611270" y="308980"/>
                </a:lnTo>
                <a:lnTo>
                  <a:pt x="674248" y="301047"/>
                </a:lnTo>
                <a:lnTo>
                  <a:pt x="732546" y="290358"/>
                </a:lnTo>
                <a:lnTo>
                  <a:pt x="785434" y="277154"/>
                </a:lnTo>
                <a:lnTo>
                  <a:pt x="832185" y="261674"/>
                </a:lnTo>
                <a:lnTo>
                  <a:pt x="872069" y="244160"/>
                </a:lnTo>
                <a:lnTo>
                  <a:pt x="928324" y="203990"/>
                </a:lnTo>
                <a:lnTo>
                  <a:pt x="948371" y="158570"/>
                </a:lnTo>
                <a:lnTo>
                  <a:pt x="943238" y="134944"/>
                </a:lnTo>
                <a:lnTo>
                  <a:pt x="904358" y="91349"/>
                </a:lnTo>
                <a:lnTo>
                  <a:pt x="832185" y="54188"/>
                </a:lnTo>
                <a:lnTo>
                  <a:pt x="785434" y="38604"/>
                </a:lnTo>
                <a:lnTo>
                  <a:pt x="732546" y="25330"/>
                </a:lnTo>
                <a:lnTo>
                  <a:pt x="674248" y="14598"/>
                </a:lnTo>
                <a:lnTo>
                  <a:pt x="611270" y="6644"/>
                </a:lnTo>
                <a:lnTo>
                  <a:pt x="544339" y="1699"/>
                </a:lnTo>
                <a:lnTo>
                  <a:pt x="474185" y="0"/>
                </a:lnTo>
                <a:close/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34705" y="2686018"/>
            <a:ext cx="71945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40" dirty="0">
                <a:latin typeface="Arial"/>
                <a:cs typeface="Arial"/>
              </a:rPr>
              <a:t>a</a:t>
            </a:r>
            <a:r>
              <a:rPr sz="1150" spc="30" dirty="0">
                <a:latin typeface="Arial"/>
                <a:cs typeface="Arial"/>
              </a:rPr>
              <a:t>r</a:t>
            </a:r>
            <a:r>
              <a:rPr sz="1150" spc="40" dirty="0">
                <a:latin typeface="Arial"/>
                <a:cs typeface="Arial"/>
              </a:rPr>
              <a:t>ea</a:t>
            </a:r>
            <a:r>
              <a:rPr sz="1150" spc="90" dirty="0">
                <a:latin typeface="Arial"/>
                <a:cs typeface="Arial"/>
              </a:rPr>
              <a:t>C</a:t>
            </a:r>
            <a:r>
              <a:rPr sz="1150" spc="40" dirty="0">
                <a:latin typeface="Arial"/>
                <a:cs typeface="Arial"/>
              </a:rPr>
              <a:t>o</a:t>
            </a:r>
            <a:r>
              <a:rPr sz="1150" spc="50" dirty="0">
                <a:latin typeface="Arial"/>
                <a:cs typeface="Arial"/>
              </a:rPr>
              <a:t>d</a:t>
            </a:r>
            <a:r>
              <a:rPr sz="1150" spc="45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99960" y="2446257"/>
            <a:ext cx="169545" cy="252095"/>
          </a:xfrm>
          <a:custGeom>
            <a:avLst/>
            <a:gdLst/>
            <a:ahLst/>
            <a:cxnLst/>
            <a:rect l="l" t="t" r="r" b="b"/>
            <a:pathLst>
              <a:path w="169545" h="252094">
                <a:moveTo>
                  <a:pt x="0" y="0"/>
                </a:moveTo>
                <a:lnTo>
                  <a:pt x="169241" y="251575"/>
                </a:lnTo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2864" y="2414238"/>
            <a:ext cx="305435" cy="253365"/>
          </a:xfrm>
          <a:custGeom>
            <a:avLst/>
            <a:gdLst/>
            <a:ahLst/>
            <a:cxnLst/>
            <a:rect l="l" t="t" r="r" b="b"/>
            <a:pathLst>
              <a:path w="305435" h="253364">
                <a:moveTo>
                  <a:pt x="304940" y="0"/>
                </a:moveTo>
                <a:lnTo>
                  <a:pt x="0" y="253100"/>
                </a:lnTo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9561" y="2382220"/>
            <a:ext cx="1082675" cy="253365"/>
          </a:xfrm>
          <a:custGeom>
            <a:avLst/>
            <a:gdLst/>
            <a:ahLst/>
            <a:cxnLst/>
            <a:rect l="l" t="t" r="r" b="b"/>
            <a:pathLst>
              <a:path w="1082675" h="253364">
                <a:moveTo>
                  <a:pt x="0" y="253100"/>
                </a:moveTo>
                <a:lnTo>
                  <a:pt x="1082537" y="0"/>
                </a:lnTo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6935" y="2414238"/>
            <a:ext cx="812800" cy="283845"/>
          </a:xfrm>
          <a:custGeom>
            <a:avLst/>
            <a:gdLst/>
            <a:ahLst/>
            <a:cxnLst/>
            <a:rect l="l" t="t" r="r" b="b"/>
            <a:pathLst>
              <a:path w="812800" h="283844">
                <a:moveTo>
                  <a:pt x="405570" y="0"/>
                </a:moveTo>
                <a:lnTo>
                  <a:pt x="339750" y="1870"/>
                </a:lnTo>
                <a:lnTo>
                  <a:pt x="277324" y="7281"/>
                </a:lnTo>
                <a:lnTo>
                  <a:pt x="219125" y="15931"/>
                </a:lnTo>
                <a:lnTo>
                  <a:pt x="165985" y="27517"/>
                </a:lnTo>
                <a:lnTo>
                  <a:pt x="118736" y="41738"/>
                </a:lnTo>
                <a:lnTo>
                  <a:pt x="78211" y="58292"/>
                </a:lnTo>
                <a:lnTo>
                  <a:pt x="20662" y="97190"/>
                </a:lnTo>
                <a:lnTo>
                  <a:pt x="0" y="141797"/>
                </a:lnTo>
                <a:lnTo>
                  <a:pt x="5304" y="165033"/>
                </a:lnTo>
                <a:lnTo>
                  <a:pt x="45242" y="207389"/>
                </a:lnTo>
                <a:lnTo>
                  <a:pt x="118736" y="242427"/>
                </a:lnTo>
                <a:lnTo>
                  <a:pt x="165985" y="256515"/>
                </a:lnTo>
                <a:lnTo>
                  <a:pt x="219125" y="267950"/>
                </a:lnTo>
                <a:lnTo>
                  <a:pt x="277324" y="276458"/>
                </a:lnTo>
                <a:lnTo>
                  <a:pt x="339750" y="281764"/>
                </a:lnTo>
                <a:lnTo>
                  <a:pt x="405570" y="283594"/>
                </a:lnTo>
                <a:lnTo>
                  <a:pt x="471433" y="281764"/>
                </a:lnTo>
                <a:lnTo>
                  <a:pt x="533974" y="276458"/>
                </a:lnTo>
                <a:lnTo>
                  <a:pt x="592344" y="267950"/>
                </a:lnTo>
                <a:lnTo>
                  <a:pt x="645692" y="256515"/>
                </a:lnTo>
                <a:lnTo>
                  <a:pt x="693167" y="242427"/>
                </a:lnTo>
                <a:lnTo>
                  <a:pt x="733917" y="225960"/>
                </a:lnTo>
                <a:lnTo>
                  <a:pt x="791844" y="186989"/>
                </a:lnTo>
                <a:lnTo>
                  <a:pt x="812665" y="141797"/>
                </a:lnTo>
                <a:lnTo>
                  <a:pt x="807318" y="118931"/>
                </a:lnTo>
                <a:lnTo>
                  <a:pt x="767093" y="76876"/>
                </a:lnTo>
                <a:lnTo>
                  <a:pt x="693167" y="41738"/>
                </a:lnTo>
                <a:lnTo>
                  <a:pt x="645692" y="27517"/>
                </a:lnTo>
                <a:lnTo>
                  <a:pt x="592344" y="15931"/>
                </a:lnTo>
                <a:lnTo>
                  <a:pt x="533974" y="7281"/>
                </a:lnTo>
                <a:lnTo>
                  <a:pt x="471433" y="1870"/>
                </a:lnTo>
                <a:lnTo>
                  <a:pt x="405570" y="0"/>
                </a:lnTo>
                <a:close/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07713" y="2463127"/>
            <a:ext cx="54673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30" dirty="0">
                <a:latin typeface="Arial"/>
                <a:cs typeface="Arial"/>
              </a:rPr>
              <a:t>c</a:t>
            </a:r>
            <a:r>
              <a:rPr sz="1150" spc="40" dirty="0">
                <a:latin typeface="Arial"/>
                <a:cs typeface="Arial"/>
              </a:rPr>
              <a:t>o</a:t>
            </a:r>
            <a:r>
              <a:rPr sz="1150" spc="60" dirty="0">
                <a:latin typeface="Arial"/>
                <a:cs typeface="Arial"/>
              </a:rPr>
              <a:t>u</a:t>
            </a:r>
            <a:r>
              <a:rPr sz="1150" spc="40" dirty="0">
                <a:latin typeface="Arial"/>
                <a:cs typeface="Arial"/>
              </a:rPr>
              <a:t>n</a:t>
            </a:r>
            <a:r>
              <a:rPr sz="1150" spc="10" dirty="0">
                <a:latin typeface="Arial"/>
                <a:cs typeface="Arial"/>
              </a:rPr>
              <a:t>t</a:t>
            </a:r>
            <a:r>
              <a:rPr sz="1150" spc="65" dirty="0">
                <a:latin typeface="Arial"/>
                <a:cs typeface="Arial"/>
              </a:rPr>
              <a:t>r</a:t>
            </a:r>
            <a:r>
              <a:rPr sz="1150" spc="4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77543" y="2001575"/>
            <a:ext cx="779780" cy="253365"/>
          </a:xfrm>
          <a:custGeom>
            <a:avLst/>
            <a:gdLst/>
            <a:ahLst/>
            <a:cxnLst/>
            <a:rect l="l" t="t" r="r" b="b"/>
            <a:pathLst>
              <a:path w="779779" h="253364">
                <a:moveTo>
                  <a:pt x="388860" y="0"/>
                </a:moveTo>
                <a:lnTo>
                  <a:pt x="318895" y="2031"/>
                </a:lnTo>
                <a:lnTo>
                  <a:pt x="253071" y="7890"/>
                </a:lnTo>
                <a:lnTo>
                  <a:pt x="192481" y="17226"/>
                </a:lnTo>
                <a:lnTo>
                  <a:pt x="138217" y="29687"/>
                </a:lnTo>
                <a:lnTo>
                  <a:pt x="91371" y="44922"/>
                </a:lnTo>
                <a:lnTo>
                  <a:pt x="53034" y="62579"/>
                </a:lnTo>
                <a:lnTo>
                  <a:pt x="6256" y="103754"/>
                </a:lnTo>
                <a:lnTo>
                  <a:pt x="0" y="126570"/>
                </a:lnTo>
                <a:lnTo>
                  <a:pt x="6256" y="149385"/>
                </a:lnTo>
                <a:lnTo>
                  <a:pt x="53034" y="190561"/>
                </a:lnTo>
                <a:lnTo>
                  <a:pt x="91371" y="208218"/>
                </a:lnTo>
                <a:lnTo>
                  <a:pt x="138217" y="223453"/>
                </a:lnTo>
                <a:lnTo>
                  <a:pt x="192481" y="235914"/>
                </a:lnTo>
                <a:lnTo>
                  <a:pt x="253071" y="245250"/>
                </a:lnTo>
                <a:lnTo>
                  <a:pt x="318895" y="251109"/>
                </a:lnTo>
                <a:lnTo>
                  <a:pt x="388860" y="253140"/>
                </a:lnTo>
                <a:lnTo>
                  <a:pt x="458878" y="251109"/>
                </a:lnTo>
                <a:lnTo>
                  <a:pt x="524841" y="245250"/>
                </a:lnTo>
                <a:lnTo>
                  <a:pt x="585634" y="235914"/>
                </a:lnTo>
                <a:lnTo>
                  <a:pt x="640139" y="223453"/>
                </a:lnTo>
                <a:lnTo>
                  <a:pt x="687238" y="208218"/>
                </a:lnTo>
                <a:lnTo>
                  <a:pt x="725816" y="190561"/>
                </a:lnTo>
                <a:lnTo>
                  <a:pt x="772936" y="149385"/>
                </a:lnTo>
                <a:lnTo>
                  <a:pt x="779245" y="126570"/>
                </a:lnTo>
                <a:lnTo>
                  <a:pt x="772936" y="103754"/>
                </a:lnTo>
                <a:lnTo>
                  <a:pt x="725816" y="62579"/>
                </a:lnTo>
                <a:lnTo>
                  <a:pt x="687238" y="44922"/>
                </a:lnTo>
                <a:lnTo>
                  <a:pt x="640139" y="29687"/>
                </a:lnTo>
                <a:lnTo>
                  <a:pt x="585634" y="17226"/>
                </a:lnTo>
                <a:lnTo>
                  <a:pt x="524841" y="7890"/>
                </a:lnTo>
                <a:lnTo>
                  <a:pt x="458878" y="2031"/>
                </a:lnTo>
                <a:lnTo>
                  <a:pt x="388860" y="0"/>
                </a:lnTo>
                <a:close/>
              </a:path>
            </a:pathLst>
          </a:custGeom>
          <a:ln w="169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74372" y="2022144"/>
            <a:ext cx="62420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40" dirty="0">
                <a:latin typeface="Arial"/>
                <a:cs typeface="Arial"/>
              </a:rPr>
              <a:t>streetNo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08914" y="1591362"/>
            <a:ext cx="813435" cy="316230"/>
          </a:xfrm>
          <a:custGeom>
            <a:avLst/>
            <a:gdLst/>
            <a:ahLst/>
            <a:cxnLst/>
            <a:rect l="l" t="t" r="r" b="b"/>
            <a:pathLst>
              <a:path w="813435" h="316230">
                <a:moveTo>
                  <a:pt x="407173" y="0"/>
                </a:moveTo>
                <a:lnTo>
                  <a:pt x="341297" y="2052"/>
                </a:lnTo>
                <a:lnTo>
                  <a:pt x="278744" y="8003"/>
                </a:lnTo>
                <a:lnTo>
                  <a:pt x="220362" y="17540"/>
                </a:lnTo>
                <a:lnTo>
                  <a:pt x="167004" y="30353"/>
                </a:lnTo>
                <a:lnTo>
                  <a:pt x="119521" y="46131"/>
                </a:lnTo>
                <a:lnTo>
                  <a:pt x="78762" y="64562"/>
                </a:lnTo>
                <a:lnTo>
                  <a:pt x="45580" y="85335"/>
                </a:lnTo>
                <a:lnTo>
                  <a:pt x="5348" y="132665"/>
                </a:lnTo>
                <a:lnTo>
                  <a:pt x="0" y="158599"/>
                </a:lnTo>
                <a:lnTo>
                  <a:pt x="5348" y="184119"/>
                </a:lnTo>
                <a:lnTo>
                  <a:pt x="45580" y="230861"/>
                </a:lnTo>
                <a:lnTo>
                  <a:pt x="78762" y="251440"/>
                </a:lnTo>
                <a:lnTo>
                  <a:pt x="119521" y="269733"/>
                </a:lnTo>
                <a:lnTo>
                  <a:pt x="167004" y="285417"/>
                </a:lnTo>
                <a:lnTo>
                  <a:pt x="220362" y="298174"/>
                </a:lnTo>
                <a:lnTo>
                  <a:pt x="278744" y="307682"/>
                </a:lnTo>
                <a:lnTo>
                  <a:pt x="341297" y="313622"/>
                </a:lnTo>
                <a:lnTo>
                  <a:pt x="407173" y="315673"/>
                </a:lnTo>
                <a:lnTo>
                  <a:pt x="473005" y="313622"/>
                </a:lnTo>
                <a:lnTo>
                  <a:pt x="535443" y="307682"/>
                </a:lnTo>
                <a:lnTo>
                  <a:pt x="593653" y="298174"/>
                </a:lnTo>
                <a:lnTo>
                  <a:pt x="646804" y="285417"/>
                </a:lnTo>
                <a:lnTo>
                  <a:pt x="694062" y="269733"/>
                </a:lnTo>
                <a:lnTo>
                  <a:pt x="734595" y="251440"/>
                </a:lnTo>
                <a:lnTo>
                  <a:pt x="767569" y="230861"/>
                </a:lnTo>
                <a:lnTo>
                  <a:pt x="807515" y="184119"/>
                </a:lnTo>
                <a:lnTo>
                  <a:pt x="812821" y="158599"/>
                </a:lnTo>
                <a:lnTo>
                  <a:pt x="807515" y="132665"/>
                </a:lnTo>
                <a:lnTo>
                  <a:pt x="767569" y="85335"/>
                </a:lnTo>
                <a:lnTo>
                  <a:pt x="734595" y="64562"/>
                </a:lnTo>
                <a:lnTo>
                  <a:pt x="694062" y="46131"/>
                </a:lnTo>
                <a:lnTo>
                  <a:pt x="646804" y="30353"/>
                </a:lnTo>
                <a:lnTo>
                  <a:pt x="593653" y="17540"/>
                </a:lnTo>
                <a:lnTo>
                  <a:pt x="535443" y="8003"/>
                </a:lnTo>
                <a:lnTo>
                  <a:pt x="473005" y="2052"/>
                </a:lnTo>
                <a:lnTo>
                  <a:pt x="407173" y="0"/>
                </a:lnTo>
                <a:close/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72423" y="1640580"/>
            <a:ext cx="65722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40" dirty="0">
                <a:latin typeface="Arial"/>
                <a:cs typeface="Arial"/>
              </a:rPr>
              <a:t>h</a:t>
            </a:r>
            <a:r>
              <a:rPr sz="1150" spc="50" dirty="0">
                <a:latin typeface="Arial"/>
                <a:cs typeface="Arial"/>
              </a:rPr>
              <a:t>o</a:t>
            </a:r>
            <a:r>
              <a:rPr sz="1150" spc="40" dirty="0">
                <a:latin typeface="Arial"/>
                <a:cs typeface="Arial"/>
              </a:rPr>
              <a:t>u</a:t>
            </a:r>
            <a:r>
              <a:rPr sz="1150" spc="45" dirty="0">
                <a:latin typeface="Arial"/>
                <a:cs typeface="Arial"/>
              </a:rPr>
              <a:t>s</a:t>
            </a:r>
            <a:r>
              <a:rPr sz="1150" spc="60" dirty="0">
                <a:latin typeface="Arial"/>
                <a:cs typeface="Arial"/>
              </a:rPr>
              <a:t>e</a:t>
            </a:r>
            <a:r>
              <a:rPr sz="1150" spc="50" dirty="0">
                <a:latin typeface="Arial"/>
                <a:cs typeface="Arial"/>
              </a:rPr>
              <a:t>N</a:t>
            </a:r>
            <a:r>
              <a:rPr sz="1150" spc="45" dirty="0">
                <a:latin typeface="Arial"/>
                <a:cs typeface="Arial"/>
              </a:rPr>
              <a:t>o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95434" y="2160168"/>
            <a:ext cx="813435" cy="285750"/>
          </a:xfrm>
          <a:custGeom>
            <a:avLst/>
            <a:gdLst/>
            <a:ahLst/>
            <a:cxnLst/>
            <a:rect l="l" t="t" r="r" b="b"/>
            <a:pathLst>
              <a:path w="813435" h="285750">
                <a:moveTo>
                  <a:pt x="405661" y="0"/>
                </a:moveTo>
                <a:lnTo>
                  <a:pt x="339826" y="1871"/>
                </a:lnTo>
                <a:lnTo>
                  <a:pt x="277386" y="7283"/>
                </a:lnTo>
                <a:lnTo>
                  <a:pt x="219174" y="15935"/>
                </a:lnTo>
                <a:lnTo>
                  <a:pt x="166022" y="27523"/>
                </a:lnTo>
                <a:lnTo>
                  <a:pt x="118762" y="41748"/>
                </a:lnTo>
                <a:lnTo>
                  <a:pt x="78228" y="58305"/>
                </a:lnTo>
                <a:lnTo>
                  <a:pt x="20667" y="97212"/>
                </a:lnTo>
                <a:lnTo>
                  <a:pt x="0" y="141828"/>
                </a:lnTo>
                <a:lnTo>
                  <a:pt x="5305" y="165113"/>
                </a:lnTo>
                <a:lnTo>
                  <a:pt x="45252" y="207765"/>
                </a:lnTo>
                <a:lnTo>
                  <a:pt x="118762" y="243244"/>
                </a:lnTo>
                <a:lnTo>
                  <a:pt x="166022" y="257561"/>
                </a:lnTo>
                <a:lnTo>
                  <a:pt x="219174" y="269206"/>
                </a:lnTo>
                <a:lnTo>
                  <a:pt x="277386" y="277887"/>
                </a:lnTo>
                <a:lnTo>
                  <a:pt x="339826" y="283310"/>
                </a:lnTo>
                <a:lnTo>
                  <a:pt x="405661" y="285182"/>
                </a:lnTo>
                <a:lnTo>
                  <a:pt x="471538" y="283310"/>
                </a:lnTo>
                <a:lnTo>
                  <a:pt x="534094" y="277887"/>
                </a:lnTo>
                <a:lnTo>
                  <a:pt x="592477" y="269206"/>
                </a:lnTo>
                <a:lnTo>
                  <a:pt x="645837" y="257561"/>
                </a:lnTo>
                <a:lnTo>
                  <a:pt x="693322" y="243244"/>
                </a:lnTo>
                <a:lnTo>
                  <a:pt x="734082" y="226548"/>
                </a:lnTo>
                <a:lnTo>
                  <a:pt x="767265" y="207765"/>
                </a:lnTo>
                <a:lnTo>
                  <a:pt x="807499" y="165113"/>
                </a:lnTo>
                <a:lnTo>
                  <a:pt x="812847" y="141828"/>
                </a:lnTo>
                <a:lnTo>
                  <a:pt x="807499" y="118957"/>
                </a:lnTo>
                <a:lnTo>
                  <a:pt x="767265" y="76894"/>
                </a:lnTo>
                <a:lnTo>
                  <a:pt x="693322" y="41748"/>
                </a:lnTo>
                <a:lnTo>
                  <a:pt x="645837" y="27523"/>
                </a:lnTo>
                <a:lnTo>
                  <a:pt x="592477" y="15935"/>
                </a:lnTo>
                <a:lnTo>
                  <a:pt x="534094" y="7283"/>
                </a:lnTo>
                <a:lnTo>
                  <a:pt x="471538" y="1871"/>
                </a:lnTo>
                <a:lnTo>
                  <a:pt x="405661" y="0"/>
                </a:lnTo>
                <a:close/>
              </a:path>
            </a:pathLst>
          </a:custGeom>
          <a:ln w="16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24701" y="2210603"/>
            <a:ext cx="56007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45" dirty="0">
                <a:latin typeface="Arial"/>
                <a:cs typeface="Arial"/>
              </a:rPr>
              <a:t>s</a:t>
            </a:r>
            <a:r>
              <a:rPr sz="1150" spc="10" dirty="0">
                <a:latin typeface="Arial"/>
                <a:cs typeface="Arial"/>
              </a:rPr>
              <a:t>t</a:t>
            </a:r>
            <a:r>
              <a:rPr sz="1150" spc="70" dirty="0">
                <a:latin typeface="Arial"/>
                <a:cs typeface="Arial"/>
              </a:rPr>
              <a:t>A</a:t>
            </a:r>
            <a:r>
              <a:rPr sz="1150" spc="40" dirty="0">
                <a:latin typeface="Arial"/>
                <a:cs typeface="Arial"/>
              </a:rPr>
              <a:t>d</a:t>
            </a:r>
            <a:r>
              <a:rPr sz="1150" spc="30" dirty="0">
                <a:latin typeface="Arial"/>
                <a:cs typeface="Arial"/>
              </a:rPr>
              <a:t>r</a:t>
            </a:r>
            <a:r>
              <a:rPr sz="1150" spc="40" dirty="0">
                <a:latin typeface="Arial"/>
                <a:cs typeface="Arial"/>
              </a:rPr>
              <a:t>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73165" y="2412342"/>
            <a:ext cx="305435" cy="94615"/>
          </a:xfrm>
          <a:custGeom>
            <a:avLst/>
            <a:gdLst/>
            <a:ahLst/>
            <a:cxnLst/>
            <a:rect l="l" t="t" r="r" b="b"/>
            <a:pathLst>
              <a:path w="305435" h="94614">
                <a:moveTo>
                  <a:pt x="0" y="0"/>
                </a:moveTo>
                <a:lnTo>
                  <a:pt x="305043" y="94563"/>
                </a:lnTo>
              </a:path>
            </a:pathLst>
          </a:custGeom>
          <a:ln w="16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8911" y="2159154"/>
            <a:ext cx="169545" cy="94615"/>
          </a:xfrm>
          <a:custGeom>
            <a:avLst/>
            <a:gdLst/>
            <a:ahLst/>
            <a:cxnLst/>
            <a:rect l="l" t="t" r="r" b="b"/>
            <a:pathLst>
              <a:path w="169545" h="94614">
                <a:moveTo>
                  <a:pt x="169299" y="0"/>
                </a:moveTo>
                <a:lnTo>
                  <a:pt x="0" y="94563"/>
                </a:lnTo>
              </a:path>
            </a:pathLst>
          </a:custGeom>
          <a:ln w="16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9612" y="1811401"/>
            <a:ext cx="305435" cy="380365"/>
          </a:xfrm>
          <a:custGeom>
            <a:avLst/>
            <a:gdLst/>
            <a:ahLst/>
            <a:cxnLst/>
            <a:rect l="l" t="t" r="r" b="b"/>
            <a:pathLst>
              <a:path w="305435" h="380364">
                <a:moveTo>
                  <a:pt x="305043" y="0"/>
                </a:moveTo>
                <a:lnTo>
                  <a:pt x="0" y="379779"/>
                </a:lnTo>
              </a:path>
            </a:pathLst>
          </a:custGeom>
          <a:ln w="16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93774" y="1970026"/>
            <a:ext cx="339090" cy="189230"/>
          </a:xfrm>
          <a:custGeom>
            <a:avLst/>
            <a:gdLst/>
            <a:ahLst/>
            <a:cxnLst/>
            <a:rect l="l" t="t" r="r" b="b"/>
            <a:pathLst>
              <a:path w="339089" h="189230">
                <a:moveTo>
                  <a:pt x="0" y="0"/>
                </a:moveTo>
                <a:lnTo>
                  <a:pt x="338598" y="189127"/>
                </a:lnTo>
              </a:path>
            </a:pathLst>
          </a:custGeom>
          <a:ln w="16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22384" y="3032285"/>
            <a:ext cx="391160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150" spc="60" dirty="0">
                <a:latin typeface="Arial"/>
                <a:cs typeface="Arial"/>
              </a:rPr>
              <a:t>STUDENT </a:t>
            </a:r>
            <a:r>
              <a:rPr sz="1150" spc="30" dirty="0">
                <a:latin typeface="Arial"/>
                <a:cs typeface="Arial"/>
              </a:rPr>
              <a:t>(stId, </a:t>
            </a:r>
            <a:r>
              <a:rPr sz="1150" spc="50" dirty="0">
                <a:latin typeface="Arial"/>
                <a:cs typeface="Arial"/>
              </a:rPr>
              <a:t>stName,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45" dirty="0">
                <a:latin typeface="Arial"/>
                <a:cs typeface="Arial"/>
              </a:rPr>
              <a:t>stDoB)</a:t>
            </a:r>
            <a:endParaRPr sz="1150">
              <a:latin typeface="Arial"/>
              <a:cs typeface="Arial"/>
            </a:endParaRPr>
          </a:p>
          <a:p>
            <a:pPr marL="12700" marR="5080" algn="ctr">
              <a:lnSpc>
                <a:spcPts val="1190"/>
              </a:lnSpc>
              <a:spcBef>
                <a:spcPts val="55"/>
              </a:spcBef>
            </a:pPr>
            <a:r>
              <a:rPr sz="1000" spc="40" dirty="0">
                <a:latin typeface="Arial"/>
                <a:cs typeface="Arial"/>
              </a:rPr>
              <a:t>STDADRES </a:t>
            </a:r>
            <a:r>
              <a:rPr sz="1000" spc="25" dirty="0">
                <a:latin typeface="Arial"/>
                <a:cs typeface="Arial"/>
              </a:rPr>
              <a:t>(stId, </a:t>
            </a:r>
            <a:r>
              <a:rPr sz="1000" spc="35" dirty="0">
                <a:latin typeface="Arial"/>
                <a:cs typeface="Arial"/>
              </a:rPr>
              <a:t>hNo, </a:t>
            </a:r>
            <a:r>
              <a:rPr sz="1000" spc="30" dirty="0">
                <a:latin typeface="Arial"/>
                <a:cs typeface="Arial"/>
              </a:rPr>
              <a:t>strNo, </a:t>
            </a:r>
            <a:r>
              <a:rPr sz="1000" spc="25" dirty="0">
                <a:latin typeface="Arial"/>
                <a:cs typeface="Arial"/>
              </a:rPr>
              <a:t>country, cityCode, </a:t>
            </a:r>
            <a:r>
              <a:rPr sz="1000" spc="20" dirty="0">
                <a:latin typeface="Arial"/>
                <a:cs typeface="Arial"/>
              </a:rPr>
              <a:t>city, </a:t>
            </a:r>
            <a:r>
              <a:rPr sz="1000" spc="30" dirty="0">
                <a:latin typeface="Arial"/>
                <a:cs typeface="Arial"/>
              </a:rPr>
              <a:t>areaCode)  STHOBBY(</a:t>
            </a:r>
            <a:r>
              <a:rPr sz="1000" u="sng" spc="30" dirty="0">
                <a:latin typeface="Arial"/>
                <a:cs typeface="Arial"/>
              </a:rPr>
              <a:t>stId,</a:t>
            </a:r>
            <a:r>
              <a:rPr sz="1000" u="sng" spc="20" dirty="0">
                <a:latin typeface="Arial"/>
                <a:cs typeface="Arial"/>
              </a:rPr>
              <a:t> </a:t>
            </a:r>
            <a:r>
              <a:rPr sz="1000" u="sng" spc="30" dirty="0">
                <a:latin typeface="Arial"/>
                <a:cs typeface="Arial"/>
              </a:rPr>
              <a:t>stHobby</a:t>
            </a:r>
            <a:r>
              <a:rPr sz="1000" spc="3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9209" y="3661169"/>
            <a:ext cx="28035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5" dirty="0">
                <a:latin typeface="Arial"/>
                <a:cs typeface="Arial"/>
              </a:rPr>
              <a:t>Fig. </a:t>
            </a:r>
            <a:r>
              <a:rPr sz="1000" spc="30" dirty="0">
                <a:latin typeface="Arial"/>
                <a:cs typeface="Arial"/>
              </a:rPr>
              <a:t>3: Transformation of </a:t>
            </a:r>
            <a:r>
              <a:rPr sz="1000" spc="25" dirty="0">
                <a:latin typeface="Arial"/>
                <a:cs typeface="Arial"/>
              </a:rPr>
              <a:t>multi-valued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attribute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97857" y="1053620"/>
            <a:ext cx="4063365" cy="2496820"/>
          </a:xfrm>
          <a:custGeom>
            <a:avLst/>
            <a:gdLst/>
            <a:ahLst/>
            <a:cxnLst/>
            <a:rect l="l" t="t" r="r" b="b"/>
            <a:pathLst>
              <a:path w="4063365" h="2496820">
                <a:moveTo>
                  <a:pt x="0" y="2496726"/>
                </a:moveTo>
                <a:lnTo>
                  <a:pt x="4063090" y="2496726"/>
                </a:lnTo>
                <a:lnTo>
                  <a:pt x="4063090" y="0"/>
                </a:lnTo>
                <a:lnTo>
                  <a:pt x="0" y="0"/>
                </a:lnTo>
                <a:lnTo>
                  <a:pt x="0" y="2496726"/>
                </a:lnTo>
                <a:close/>
              </a:path>
            </a:pathLst>
          </a:custGeom>
          <a:ln w="16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6018" y="2119488"/>
            <a:ext cx="829944" cy="300990"/>
          </a:xfrm>
          <a:custGeom>
            <a:avLst/>
            <a:gdLst/>
            <a:ahLst/>
            <a:cxnLst/>
            <a:rect l="l" t="t" r="r" b="b"/>
            <a:pathLst>
              <a:path w="829945" h="300989">
                <a:moveTo>
                  <a:pt x="414850" y="0"/>
                </a:moveTo>
                <a:lnTo>
                  <a:pt x="332490" y="3050"/>
                </a:lnTo>
                <a:lnTo>
                  <a:pt x="292835" y="6100"/>
                </a:lnTo>
                <a:lnTo>
                  <a:pt x="254705" y="12201"/>
                </a:lnTo>
                <a:lnTo>
                  <a:pt x="219626" y="16777"/>
                </a:lnTo>
                <a:lnTo>
                  <a:pt x="123539" y="42705"/>
                </a:lnTo>
                <a:lnTo>
                  <a:pt x="73208" y="64057"/>
                </a:lnTo>
                <a:lnTo>
                  <a:pt x="35079" y="88460"/>
                </a:lnTo>
                <a:lnTo>
                  <a:pt x="33554" y="88460"/>
                </a:lnTo>
                <a:lnTo>
                  <a:pt x="33554" y="89985"/>
                </a:lnTo>
                <a:lnTo>
                  <a:pt x="19827" y="102187"/>
                </a:lnTo>
                <a:lnTo>
                  <a:pt x="19827" y="103712"/>
                </a:lnTo>
                <a:lnTo>
                  <a:pt x="9151" y="117439"/>
                </a:lnTo>
                <a:lnTo>
                  <a:pt x="7625" y="118964"/>
                </a:lnTo>
                <a:lnTo>
                  <a:pt x="1525" y="132691"/>
                </a:lnTo>
                <a:lnTo>
                  <a:pt x="1525" y="134216"/>
                </a:lnTo>
                <a:lnTo>
                  <a:pt x="0" y="141842"/>
                </a:lnTo>
                <a:lnTo>
                  <a:pt x="0" y="158619"/>
                </a:lnTo>
                <a:lnTo>
                  <a:pt x="1525" y="166245"/>
                </a:lnTo>
                <a:lnTo>
                  <a:pt x="1525" y="167770"/>
                </a:lnTo>
                <a:lnTo>
                  <a:pt x="7625" y="181496"/>
                </a:lnTo>
                <a:lnTo>
                  <a:pt x="9151" y="183022"/>
                </a:lnTo>
                <a:lnTo>
                  <a:pt x="19827" y="196748"/>
                </a:lnTo>
                <a:lnTo>
                  <a:pt x="19827" y="198273"/>
                </a:lnTo>
                <a:lnTo>
                  <a:pt x="33554" y="210475"/>
                </a:lnTo>
                <a:lnTo>
                  <a:pt x="33554" y="212000"/>
                </a:lnTo>
                <a:lnTo>
                  <a:pt x="35079" y="212000"/>
                </a:lnTo>
                <a:lnTo>
                  <a:pt x="51856" y="224202"/>
                </a:lnTo>
                <a:lnTo>
                  <a:pt x="73208" y="236403"/>
                </a:lnTo>
                <a:lnTo>
                  <a:pt x="96086" y="248605"/>
                </a:lnTo>
                <a:lnTo>
                  <a:pt x="123539" y="257756"/>
                </a:lnTo>
                <a:lnTo>
                  <a:pt x="152518" y="268432"/>
                </a:lnTo>
                <a:lnTo>
                  <a:pt x="218101" y="283684"/>
                </a:lnTo>
                <a:lnTo>
                  <a:pt x="292835" y="294360"/>
                </a:lnTo>
                <a:lnTo>
                  <a:pt x="372144" y="300461"/>
                </a:lnTo>
                <a:lnTo>
                  <a:pt x="456030" y="300461"/>
                </a:lnTo>
                <a:lnTo>
                  <a:pt x="516274" y="295885"/>
                </a:lnTo>
                <a:lnTo>
                  <a:pt x="414850" y="295885"/>
                </a:lnTo>
                <a:lnTo>
                  <a:pt x="332490" y="292835"/>
                </a:lnTo>
                <a:lnTo>
                  <a:pt x="256230" y="283684"/>
                </a:lnTo>
                <a:lnTo>
                  <a:pt x="186072" y="271482"/>
                </a:lnTo>
                <a:lnTo>
                  <a:pt x="126590" y="253180"/>
                </a:lnTo>
                <a:lnTo>
                  <a:pt x="76259" y="231827"/>
                </a:lnTo>
                <a:lnTo>
                  <a:pt x="38129" y="207425"/>
                </a:lnTo>
                <a:lnTo>
                  <a:pt x="7625" y="166245"/>
                </a:lnTo>
                <a:lnTo>
                  <a:pt x="7625" y="164719"/>
                </a:lnTo>
                <a:lnTo>
                  <a:pt x="4575" y="149468"/>
                </a:lnTo>
                <a:lnTo>
                  <a:pt x="6100" y="141842"/>
                </a:lnTo>
                <a:lnTo>
                  <a:pt x="7625" y="135741"/>
                </a:lnTo>
                <a:lnTo>
                  <a:pt x="7625" y="134216"/>
                </a:lnTo>
                <a:lnTo>
                  <a:pt x="38129" y="93036"/>
                </a:lnTo>
                <a:lnTo>
                  <a:pt x="76259" y="68633"/>
                </a:lnTo>
                <a:lnTo>
                  <a:pt x="126590" y="47280"/>
                </a:lnTo>
                <a:lnTo>
                  <a:pt x="186072" y="30503"/>
                </a:lnTo>
                <a:lnTo>
                  <a:pt x="256230" y="16777"/>
                </a:lnTo>
                <a:lnTo>
                  <a:pt x="332490" y="7625"/>
                </a:lnTo>
                <a:lnTo>
                  <a:pt x="372144" y="6100"/>
                </a:lnTo>
                <a:lnTo>
                  <a:pt x="536864" y="6100"/>
                </a:lnTo>
                <a:lnTo>
                  <a:pt x="497210" y="3050"/>
                </a:lnTo>
                <a:lnTo>
                  <a:pt x="414850" y="0"/>
                </a:lnTo>
                <a:close/>
              </a:path>
              <a:path w="829945" h="300989">
                <a:moveTo>
                  <a:pt x="536864" y="6100"/>
                </a:moveTo>
                <a:lnTo>
                  <a:pt x="456030" y="6100"/>
                </a:lnTo>
                <a:lnTo>
                  <a:pt x="495684" y="7625"/>
                </a:lnTo>
                <a:lnTo>
                  <a:pt x="573469" y="16777"/>
                </a:lnTo>
                <a:lnTo>
                  <a:pt x="642102" y="30503"/>
                </a:lnTo>
                <a:lnTo>
                  <a:pt x="703109" y="47280"/>
                </a:lnTo>
                <a:lnTo>
                  <a:pt x="753440" y="68633"/>
                </a:lnTo>
                <a:lnTo>
                  <a:pt x="790045" y="93036"/>
                </a:lnTo>
                <a:lnTo>
                  <a:pt x="803772" y="106762"/>
                </a:lnTo>
                <a:lnTo>
                  <a:pt x="805297" y="106762"/>
                </a:lnTo>
                <a:lnTo>
                  <a:pt x="814448" y="120489"/>
                </a:lnTo>
                <a:lnTo>
                  <a:pt x="820549" y="134216"/>
                </a:lnTo>
                <a:lnTo>
                  <a:pt x="822074" y="135741"/>
                </a:lnTo>
                <a:lnTo>
                  <a:pt x="823599" y="143367"/>
                </a:lnTo>
                <a:lnTo>
                  <a:pt x="823599" y="158619"/>
                </a:lnTo>
                <a:lnTo>
                  <a:pt x="822074" y="164719"/>
                </a:lnTo>
                <a:lnTo>
                  <a:pt x="822074" y="166245"/>
                </a:lnTo>
                <a:lnTo>
                  <a:pt x="820549" y="166245"/>
                </a:lnTo>
                <a:lnTo>
                  <a:pt x="814448" y="179971"/>
                </a:lnTo>
                <a:lnTo>
                  <a:pt x="805297" y="193698"/>
                </a:lnTo>
                <a:lnTo>
                  <a:pt x="803772" y="193698"/>
                </a:lnTo>
                <a:lnTo>
                  <a:pt x="790045" y="207425"/>
                </a:lnTo>
                <a:lnTo>
                  <a:pt x="773268" y="219626"/>
                </a:lnTo>
                <a:lnTo>
                  <a:pt x="729038" y="244029"/>
                </a:lnTo>
                <a:lnTo>
                  <a:pt x="674131" y="262331"/>
                </a:lnTo>
                <a:lnTo>
                  <a:pt x="573469" y="283684"/>
                </a:lnTo>
                <a:lnTo>
                  <a:pt x="495684" y="292835"/>
                </a:lnTo>
                <a:lnTo>
                  <a:pt x="414850" y="295885"/>
                </a:lnTo>
                <a:lnTo>
                  <a:pt x="516274" y="295885"/>
                </a:lnTo>
                <a:lnTo>
                  <a:pt x="573469" y="289784"/>
                </a:lnTo>
                <a:lnTo>
                  <a:pt x="643627" y="276058"/>
                </a:lnTo>
                <a:lnTo>
                  <a:pt x="704635" y="257756"/>
                </a:lnTo>
                <a:lnTo>
                  <a:pt x="730563" y="248605"/>
                </a:lnTo>
                <a:lnTo>
                  <a:pt x="754966" y="236403"/>
                </a:lnTo>
                <a:lnTo>
                  <a:pt x="776318" y="224202"/>
                </a:lnTo>
                <a:lnTo>
                  <a:pt x="794620" y="212000"/>
                </a:lnTo>
                <a:lnTo>
                  <a:pt x="794620" y="210475"/>
                </a:lnTo>
                <a:lnTo>
                  <a:pt x="808347" y="198273"/>
                </a:lnTo>
                <a:lnTo>
                  <a:pt x="808347" y="196748"/>
                </a:lnTo>
                <a:lnTo>
                  <a:pt x="809872" y="196748"/>
                </a:lnTo>
                <a:lnTo>
                  <a:pt x="819023" y="183022"/>
                </a:lnTo>
                <a:lnTo>
                  <a:pt x="820549" y="183022"/>
                </a:lnTo>
                <a:lnTo>
                  <a:pt x="820549" y="181496"/>
                </a:lnTo>
                <a:lnTo>
                  <a:pt x="826649" y="167770"/>
                </a:lnTo>
                <a:lnTo>
                  <a:pt x="826649" y="166245"/>
                </a:lnTo>
                <a:lnTo>
                  <a:pt x="829700" y="150993"/>
                </a:lnTo>
                <a:lnTo>
                  <a:pt x="828175" y="141842"/>
                </a:lnTo>
                <a:lnTo>
                  <a:pt x="826649" y="134216"/>
                </a:lnTo>
                <a:lnTo>
                  <a:pt x="826649" y="132691"/>
                </a:lnTo>
                <a:lnTo>
                  <a:pt x="820549" y="118964"/>
                </a:lnTo>
                <a:lnTo>
                  <a:pt x="820549" y="117439"/>
                </a:lnTo>
                <a:lnTo>
                  <a:pt x="819023" y="117439"/>
                </a:lnTo>
                <a:lnTo>
                  <a:pt x="809872" y="103712"/>
                </a:lnTo>
                <a:lnTo>
                  <a:pt x="808347" y="103712"/>
                </a:lnTo>
                <a:lnTo>
                  <a:pt x="808347" y="102187"/>
                </a:lnTo>
                <a:lnTo>
                  <a:pt x="794620" y="89985"/>
                </a:lnTo>
                <a:lnTo>
                  <a:pt x="794620" y="88460"/>
                </a:lnTo>
                <a:lnTo>
                  <a:pt x="776318" y="76259"/>
                </a:lnTo>
                <a:lnTo>
                  <a:pt x="732088" y="53381"/>
                </a:lnTo>
                <a:lnTo>
                  <a:pt x="675656" y="33554"/>
                </a:lnTo>
                <a:lnTo>
                  <a:pt x="610073" y="16777"/>
                </a:lnTo>
                <a:lnTo>
                  <a:pt x="573469" y="12201"/>
                </a:lnTo>
                <a:lnTo>
                  <a:pt x="536864" y="6100"/>
                </a:lnTo>
                <a:close/>
              </a:path>
              <a:path w="829945" h="300989">
                <a:moveTo>
                  <a:pt x="414850" y="10676"/>
                </a:moveTo>
                <a:lnTo>
                  <a:pt x="332490" y="13726"/>
                </a:lnTo>
                <a:lnTo>
                  <a:pt x="294360" y="16777"/>
                </a:lnTo>
                <a:lnTo>
                  <a:pt x="256230" y="21352"/>
                </a:lnTo>
                <a:lnTo>
                  <a:pt x="187597" y="35079"/>
                </a:lnTo>
                <a:lnTo>
                  <a:pt x="128115" y="51856"/>
                </a:lnTo>
                <a:lnTo>
                  <a:pt x="77784" y="73208"/>
                </a:lnTo>
                <a:lnTo>
                  <a:pt x="41179" y="97611"/>
                </a:lnTo>
                <a:lnTo>
                  <a:pt x="12201" y="137266"/>
                </a:lnTo>
                <a:lnTo>
                  <a:pt x="10676" y="143367"/>
                </a:lnTo>
                <a:lnTo>
                  <a:pt x="10676" y="157093"/>
                </a:lnTo>
                <a:lnTo>
                  <a:pt x="28978" y="190648"/>
                </a:lnTo>
                <a:lnTo>
                  <a:pt x="57956" y="216576"/>
                </a:lnTo>
                <a:lnTo>
                  <a:pt x="102187" y="237928"/>
                </a:lnTo>
                <a:lnTo>
                  <a:pt x="157093" y="257756"/>
                </a:lnTo>
                <a:lnTo>
                  <a:pt x="221151" y="273007"/>
                </a:lnTo>
                <a:lnTo>
                  <a:pt x="294360" y="283684"/>
                </a:lnTo>
                <a:lnTo>
                  <a:pt x="372144" y="289784"/>
                </a:lnTo>
                <a:lnTo>
                  <a:pt x="456030" y="289784"/>
                </a:lnTo>
                <a:lnTo>
                  <a:pt x="515512" y="285209"/>
                </a:lnTo>
                <a:lnTo>
                  <a:pt x="414850" y="285209"/>
                </a:lnTo>
                <a:lnTo>
                  <a:pt x="332490" y="282159"/>
                </a:lnTo>
                <a:lnTo>
                  <a:pt x="294360" y="279108"/>
                </a:lnTo>
                <a:lnTo>
                  <a:pt x="257756" y="273007"/>
                </a:lnTo>
                <a:lnTo>
                  <a:pt x="222676" y="268432"/>
                </a:lnTo>
                <a:lnTo>
                  <a:pt x="158619" y="253180"/>
                </a:lnTo>
                <a:lnTo>
                  <a:pt x="103712" y="233353"/>
                </a:lnTo>
                <a:lnTo>
                  <a:pt x="62532" y="212000"/>
                </a:lnTo>
                <a:lnTo>
                  <a:pt x="32028" y="187597"/>
                </a:lnTo>
                <a:lnTo>
                  <a:pt x="16777" y="157093"/>
                </a:lnTo>
                <a:lnTo>
                  <a:pt x="16777" y="144892"/>
                </a:lnTo>
                <a:lnTo>
                  <a:pt x="45755" y="100662"/>
                </a:lnTo>
                <a:lnTo>
                  <a:pt x="80834" y="77784"/>
                </a:lnTo>
                <a:lnTo>
                  <a:pt x="129640" y="57956"/>
                </a:lnTo>
                <a:lnTo>
                  <a:pt x="189122" y="39654"/>
                </a:lnTo>
                <a:lnTo>
                  <a:pt x="257756" y="27453"/>
                </a:lnTo>
                <a:lnTo>
                  <a:pt x="332490" y="18302"/>
                </a:lnTo>
                <a:lnTo>
                  <a:pt x="372144" y="16777"/>
                </a:lnTo>
                <a:lnTo>
                  <a:pt x="535339" y="16777"/>
                </a:lnTo>
                <a:lnTo>
                  <a:pt x="495684" y="13726"/>
                </a:lnTo>
                <a:lnTo>
                  <a:pt x="414850" y="10676"/>
                </a:lnTo>
                <a:close/>
              </a:path>
              <a:path w="829945" h="300989">
                <a:moveTo>
                  <a:pt x="535339" y="16777"/>
                </a:moveTo>
                <a:lnTo>
                  <a:pt x="456030" y="16777"/>
                </a:lnTo>
                <a:lnTo>
                  <a:pt x="495684" y="18302"/>
                </a:lnTo>
                <a:lnTo>
                  <a:pt x="570418" y="27453"/>
                </a:lnTo>
                <a:lnTo>
                  <a:pt x="639052" y="39654"/>
                </a:lnTo>
                <a:lnTo>
                  <a:pt x="669555" y="48805"/>
                </a:lnTo>
                <a:lnTo>
                  <a:pt x="698534" y="56431"/>
                </a:lnTo>
                <a:lnTo>
                  <a:pt x="747340" y="77784"/>
                </a:lnTo>
                <a:lnTo>
                  <a:pt x="782419" y="100662"/>
                </a:lnTo>
                <a:lnTo>
                  <a:pt x="811397" y="143367"/>
                </a:lnTo>
                <a:lnTo>
                  <a:pt x="812923" y="149468"/>
                </a:lnTo>
                <a:lnTo>
                  <a:pt x="811397" y="155568"/>
                </a:lnTo>
                <a:lnTo>
                  <a:pt x="809872" y="163194"/>
                </a:lnTo>
                <a:lnTo>
                  <a:pt x="782419" y="199799"/>
                </a:lnTo>
                <a:lnTo>
                  <a:pt x="747340" y="222676"/>
                </a:lnTo>
                <a:lnTo>
                  <a:pt x="698534" y="244029"/>
                </a:lnTo>
                <a:lnTo>
                  <a:pt x="639052" y="260806"/>
                </a:lnTo>
                <a:lnTo>
                  <a:pt x="571944" y="273007"/>
                </a:lnTo>
                <a:lnTo>
                  <a:pt x="533814" y="279108"/>
                </a:lnTo>
                <a:lnTo>
                  <a:pt x="495684" y="282159"/>
                </a:lnTo>
                <a:lnTo>
                  <a:pt x="414850" y="285209"/>
                </a:lnTo>
                <a:lnTo>
                  <a:pt x="515512" y="285209"/>
                </a:lnTo>
                <a:lnTo>
                  <a:pt x="571944" y="279108"/>
                </a:lnTo>
                <a:lnTo>
                  <a:pt x="640577" y="265382"/>
                </a:lnTo>
                <a:lnTo>
                  <a:pt x="700059" y="248605"/>
                </a:lnTo>
                <a:lnTo>
                  <a:pt x="750390" y="227252"/>
                </a:lnTo>
                <a:lnTo>
                  <a:pt x="786995" y="204374"/>
                </a:lnTo>
                <a:lnTo>
                  <a:pt x="815973" y="164719"/>
                </a:lnTo>
                <a:lnTo>
                  <a:pt x="817498" y="157093"/>
                </a:lnTo>
                <a:lnTo>
                  <a:pt x="817498" y="143367"/>
                </a:lnTo>
                <a:lnTo>
                  <a:pt x="786995" y="97611"/>
                </a:lnTo>
                <a:lnTo>
                  <a:pt x="750390" y="73208"/>
                </a:lnTo>
                <a:lnTo>
                  <a:pt x="700059" y="51856"/>
                </a:lnTo>
                <a:lnTo>
                  <a:pt x="640577" y="35079"/>
                </a:lnTo>
                <a:lnTo>
                  <a:pt x="571944" y="21352"/>
                </a:lnTo>
                <a:lnTo>
                  <a:pt x="535339" y="16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99323" y="2177529"/>
            <a:ext cx="60769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45" dirty="0">
                <a:latin typeface="Arial"/>
                <a:cs typeface="Arial"/>
              </a:rPr>
              <a:t>s</a:t>
            </a:r>
            <a:r>
              <a:rPr sz="1150" spc="10" dirty="0">
                <a:latin typeface="Arial"/>
                <a:cs typeface="Arial"/>
              </a:rPr>
              <a:t>t</a:t>
            </a:r>
            <a:r>
              <a:rPr sz="1150" spc="65" dirty="0">
                <a:latin typeface="Arial"/>
                <a:cs typeface="Arial"/>
              </a:rPr>
              <a:t>H</a:t>
            </a:r>
            <a:r>
              <a:rPr sz="1150" spc="60" dirty="0">
                <a:latin typeface="Arial"/>
                <a:cs typeface="Arial"/>
              </a:rPr>
              <a:t>o</a:t>
            </a:r>
            <a:r>
              <a:rPr sz="1150" spc="40" dirty="0">
                <a:latin typeface="Arial"/>
                <a:cs typeface="Arial"/>
              </a:rPr>
              <a:t>b</a:t>
            </a:r>
            <a:r>
              <a:rPr sz="1150" spc="60" dirty="0">
                <a:latin typeface="Arial"/>
                <a:cs typeface="Arial"/>
              </a:rPr>
              <a:t>b</a:t>
            </a:r>
            <a:r>
              <a:rPr sz="1150" spc="4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78371" y="1936895"/>
            <a:ext cx="372745" cy="189230"/>
          </a:xfrm>
          <a:custGeom>
            <a:avLst/>
            <a:gdLst/>
            <a:ahLst/>
            <a:cxnLst/>
            <a:rect l="l" t="t" r="r" b="b"/>
            <a:pathLst>
              <a:path w="372745" h="189230">
                <a:moveTo>
                  <a:pt x="372202" y="0"/>
                </a:moveTo>
                <a:lnTo>
                  <a:pt x="0" y="189152"/>
                </a:lnTo>
              </a:path>
            </a:pathLst>
          </a:custGeom>
          <a:ln w="16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91023" y="3772241"/>
            <a:ext cx="71945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280"/>
              </a:lnSpc>
            </a:pPr>
            <a:r>
              <a:rPr sz="1100" spc="10" dirty="0">
                <a:latin typeface="Times New Roman"/>
                <a:cs typeface="Times New Roman"/>
              </a:rPr>
              <a:t>foreign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key.  Conclusion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139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43" name="object 43"/>
          <p:cNvSpPr txBox="1"/>
          <p:nvPr/>
        </p:nvSpPr>
        <p:spPr>
          <a:xfrm>
            <a:off x="1391439" y="4092706"/>
            <a:ext cx="4973320" cy="1498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9685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studied the difference between mathematical and database  </a:t>
            </a:r>
            <a:r>
              <a:rPr sz="1100" spc="5" dirty="0">
                <a:latin typeface="Times New Roman"/>
                <a:cs typeface="Times New Roman"/>
              </a:rPr>
              <a:t>relations.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concepts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and especially the integrity constraints are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very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important and are basic for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database. Then </a:t>
            </a:r>
            <a:r>
              <a:rPr sz="1100" spc="15" dirty="0">
                <a:latin typeface="Times New Roman"/>
                <a:cs typeface="Times New Roman"/>
              </a:rPr>
              <a:t>how </a:t>
            </a:r>
            <a:r>
              <a:rPr sz="1100" spc="10" dirty="0">
                <a:latin typeface="Times New Roman"/>
                <a:cs typeface="Times New Roman"/>
              </a:rPr>
              <a:t>a conceptual database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transformed into logical database and </a:t>
            </a:r>
            <a:r>
              <a:rPr sz="1100" spc="15" dirty="0">
                <a:latin typeface="Times New Roman"/>
                <a:cs typeface="Times New Roman"/>
              </a:rPr>
              <a:t>in our case </a:t>
            </a:r>
            <a:r>
              <a:rPr sz="1100" spc="5" dirty="0">
                <a:latin typeface="Times New Roman"/>
                <a:cs typeface="Times New Roman"/>
              </a:rPr>
              <a:t>it is relational </a:t>
            </a:r>
            <a:r>
              <a:rPr sz="1100" spc="10" dirty="0">
                <a:latin typeface="Times New Roman"/>
                <a:cs typeface="Times New Roman"/>
              </a:rPr>
              <a:t>data model </a:t>
            </a:r>
            <a:r>
              <a:rPr sz="1100" spc="5" dirty="0">
                <a:latin typeface="Times New Roman"/>
                <a:cs typeface="Times New Roman"/>
              </a:rPr>
              <a:t>as it is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most widely </a:t>
            </a:r>
            <a:r>
              <a:rPr sz="1100" spc="10" dirty="0">
                <a:latin typeface="Times New Roman"/>
                <a:cs typeface="Times New Roman"/>
              </a:rPr>
              <a:t>used.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studied certain transforming rules for converting </a:t>
            </a:r>
            <a:r>
              <a:rPr sz="1100" spc="15" dirty="0">
                <a:latin typeface="Times New Roman"/>
                <a:cs typeface="Times New Roman"/>
              </a:rPr>
              <a:t>E-R 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10" dirty="0">
                <a:latin typeface="Times New Roman"/>
                <a:cs typeface="Times New Roman"/>
              </a:rPr>
              <a:t>into relational data model. </a:t>
            </a:r>
            <a:r>
              <a:rPr sz="1100" spc="20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other rule for this transformation </a:t>
            </a:r>
            <a:r>
              <a:rPr sz="1100" spc="5" dirty="0">
                <a:latin typeface="Times New Roman"/>
                <a:cs typeface="Times New Roman"/>
              </a:rPr>
              <a:t>will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10" dirty="0">
                <a:latin typeface="Times New Roman"/>
                <a:cs typeface="Times New Roman"/>
              </a:rPr>
              <a:t>studied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coming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You </a:t>
            </a:r>
            <a:r>
              <a:rPr sz="1100" spc="5" dirty="0">
                <a:latin typeface="Times New Roman"/>
                <a:cs typeface="Times New Roman"/>
              </a:rPr>
              <a:t>will receive </a:t>
            </a:r>
            <a:r>
              <a:rPr sz="1100" spc="10" dirty="0">
                <a:latin typeface="Times New Roman"/>
                <a:cs typeface="Times New Roman"/>
              </a:rPr>
              <a:t>exercise at the end of this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topic.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13" y="1002009"/>
            <a:ext cx="5525770" cy="456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basis, </a:t>
            </a:r>
            <a:r>
              <a:rPr sz="1200" dirty="0">
                <a:latin typeface="Times New Roman"/>
                <a:cs typeface="Times New Roman"/>
              </a:rPr>
              <a:t>now company </a:t>
            </a:r>
            <a:r>
              <a:rPr sz="1200" spc="-5" dirty="0">
                <a:latin typeface="Times New Roman"/>
                <a:cs typeface="Times New Roman"/>
              </a:rPr>
              <a:t>has decided </a:t>
            </a:r>
            <a:r>
              <a:rPr sz="1200" dirty="0">
                <a:latin typeface="Times New Roman"/>
                <a:cs typeface="Times New Roman"/>
              </a:rPr>
              <a:t>to bill the </a:t>
            </a:r>
            <a:r>
              <a:rPr sz="1200" spc="-5" dirty="0">
                <a:latin typeface="Times New Roman"/>
                <a:cs typeface="Times New Roman"/>
              </a:rPr>
              <a:t>customers after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ten </a:t>
            </a:r>
            <a:r>
              <a:rPr sz="1200" dirty="0">
                <a:latin typeface="Times New Roman"/>
                <a:cs typeface="Times New Roman"/>
              </a:rPr>
              <a:t>days. Since the bills 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generated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computer (using file processing system),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change has </a:t>
            </a:r>
            <a:r>
              <a:rPr sz="1200" dirty="0">
                <a:latin typeface="Times New Roman"/>
                <a:cs typeface="Times New Roman"/>
              </a:rPr>
              <a:t>to  be </a:t>
            </a:r>
            <a:r>
              <a:rPr sz="1200" spc="-5" dirty="0">
                <a:latin typeface="Times New Roman"/>
                <a:cs typeface="Times New Roman"/>
              </a:rPr>
              <a:t>incorporated </a:t>
            </a:r>
            <a:r>
              <a:rPr sz="1200" dirty="0">
                <a:latin typeface="Times New Roman"/>
                <a:cs typeface="Times New Roman"/>
              </a:rPr>
              <a:t>in the system. </a:t>
            </a:r>
            <a:r>
              <a:rPr sz="1200" spc="-5" dirty="0">
                <a:latin typeface="Times New Roman"/>
                <a:cs typeface="Times New Roman"/>
              </a:rPr>
              <a:t>Yet </a:t>
            </a:r>
            <a:r>
              <a:rPr sz="1200" dirty="0">
                <a:latin typeface="Times New Roman"/>
                <a:cs typeface="Times New Roman"/>
              </a:rPr>
              <a:t>another example is </a:t>
            </a:r>
            <a:r>
              <a:rPr sz="1200" spc="-5" dirty="0">
                <a:latin typeface="Times New Roman"/>
                <a:cs typeface="Times New Roman"/>
              </a:rPr>
              <a:t>that, </a:t>
            </a:r>
            <a:r>
              <a:rPr sz="1200" dirty="0">
                <a:latin typeface="Times New Roman"/>
                <a:cs typeface="Times New Roman"/>
              </a:rPr>
              <a:t>initially bills did not </a:t>
            </a:r>
            <a:r>
              <a:rPr sz="1200" spc="-5" dirty="0">
                <a:latin typeface="Times New Roman"/>
                <a:cs typeface="Times New Roman"/>
              </a:rPr>
              <a:t>contain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customer, </a:t>
            </a:r>
            <a:r>
              <a:rPr sz="1200" dirty="0">
                <a:latin typeface="Times New Roman"/>
                <a:cs typeface="Times New Roman"/>
              </a:rPr>
              <a:t>now the company </a:t>
            </a:r>
            <a:r>
              <a:rPr sz="1200" spc="-5" dirty="0">
                <a:latin typeface="Times New Roman"/>
                <a:cs typeface="Times New Roman"/>
              </a:rPr>
              <a:t>wants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placed </a:t>
            </a:r>
            <a:r>
              <a:rPr sz="1200" dirty="0">
                <a:latin typeface="Times New Roman"/>
                <a:cs typeface="Times New Roman"/>
              </a:rPr>
              <a:t>on the bill,  so </a:t>
            </a:r>
            <a:r>
              <a:rPr sz="1200" spc="-5" dirty="0">
                <a:latin typeface="Times New Roman"/>
                <a:cs typeface="Times New Roman"/>
              </a:rPr>
              <a:t>here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change.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many more </a:t>
            </a:r>
            <a:r>
              <a:rPr sz="1200" spc="-5" dirty="0">
                <a:latin typeface="Times New Roman"/>
                <a:cs typeface="Times New Roman"/>
              </a:rPr>
              <a:t>examples, and </a:t>
            </a:r>
            <a:r>
              <a:rPr sz="1200" dirty="0">
                <a:latin typeface="Times New Roman"/>
                <a:cs typeface="Times New Roman"/>
              </a:rPr>
              <a:t>it is so </a:t>
            </a:r>
            <a:r>
              <a:rPr sz="1200" spc="-5" dirty="0">
                <a:latin typeface="Times New Roman"/>
                <a:cs typeface="Times New Roman"/>
              </a:rPr>
              <a:t>common that we can  </a:t>
            </a:r>
            <a:r>
              <a:rPr sz="1200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almost </a:t>
            </a:r>
            <a:r>
              <a:rPr sz="1200" spc="-5" dirty="0">
                <a:latin typeface="Times New Roman"/>
                <a:cs typeface="Times New Roman"/>
              </a:rPr>
              <a:t>all systems need changes, </a:t>
            </a:r>
            <a:r>
              <a:rPr sz="1200" dirty="0">
                <a:latin typeface="Times New Roman"/>
                <a:cs typeface="Times New Roman"/>
              </a:rPr>
              <a:t>so system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always an </a:t>
            </a:r>
            <a:r>
              <a:rPr sz="1200" dirty="0">
                <a:latin typeface="Times New Roman"/>
                <a:cs typeface="Times New Roman"/>
              </a:rPr>
              <a:t>on-going  </a:t>
            </a:r>
            <a:r>
              <a:rPr sz="1200" spc="-5" dirty="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need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in the system, but due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program-data </a:t>
            </a:r>
            <a:r>
              <a:rPr sz="1200" dirty="0">
                <a:latin typeface="Times New Roman"/>
                <a:cs typeface="Times New Roman"/>
              </a:rPr>
              <a:t>interdependence </a:t>
            </a:r>
            <a:r>
              <a:rPr sz="1200" spc="-5" dirty="0">
                <a:latin typeface="Times New Roman"/>
                <a:cs typeface="Times New Roman"/>
              </a:rPr>
              <a:t>these  changes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systems were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hard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in one </a:t>
            </a:r>
            <a:r>
              <a:rPr sz="1200" spc="-5" dirty="0">
                <a:latin typeface="Times New Roman"/>
                <a:cs typeface="Times New Roman"/>
              </a:rPr>
              <a:t>will affect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 whether related </a:t>
            </a:r>
            <a:r>
              <a:rPr sz="1200" dirty="0">
                <a:latin typeface="Times New Roman"/>
                <a:cs typeface="Times New Roman"/>
              </a:rPr>
              <a:t>or not. </a:t>
            </a: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suppose </a:t>
            </a:r>
            <a:r>
              <a:rPr sz="1200" spc="-5" dirty="0">
                <a:latin typeface="Times New Roman"/>
                <a:cs typeface="Times New Roman"/>
              </a:rPr>
              <a:t>data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customer </a:t>
            </a:r>
            <a:r>
              <a:rPr sz="1200" dirty="0">
                <a:latin typeface="Times New Roman"/>
                <a:cs typeface="Times New Roman"/>
              </a:rPr>
              <a:t>bills is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the  </a:t>
            </a:r>
            <a:r>
              <a:rPr sz="1200" spc="-5" dirty="0">
                <a:latin typeface="Times New Roman"/>
                <a:cs typeface="Times New Roman"/>
              </a:rPr>
              <a:t>file, and different </a:t>
            </a:r>
            <a:r>
              <a:rPr sz="1200" dirty="0">
                <a:latin typeface="Times New Roman"/>
                <a:cs typeface="Times New Roman"/>
              </a:rPr>
              <a:t>programs use this </a:t>
            </a:r>
            <a:r>
              <a:rPr sz="1200" spc="-5" dirty="0">
                <a:latin typeface="Times New Roman"/>
                <a:cs typeface="Times New Roman"/>
              </a:rPr>
              <a:t>file for different purposes,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adding data </a:t>
            </a:r>
            <a:r>
              <a:rPr sz="1200" dirty="0">
                <a:latin typeface="Times New Roman"/>
                <a:cs typeface="Times New Roman"/>
              </a:rPr>
              <a:t>into the  bills </a:t>
            </a:r>
            <a:r>
              <a:rPr sz="1200" spc="-5" dirty="0">
                <a:latin typeface="Times New Roman"/>
                <a:cs typeface="Times New Roman"/>
              </a:rPr>
              <a:t>file,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compute </a:t>
            </a:r>
            <a:r>
              <a:rPr sz="1200" dirty="0">
                <a:latin typeface="Times New Roman"/>
                <a:cs typeface="Times New Roman"/>
              </a:rPr>
              <a:t>the bill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print </a:t>
            </a:r>
            <a:r>
              <a:rPr sz="1200" dirty="0">
                <a:latin typeface="Times New Roman"/>
                <a:cs typeface="Times New Roman"/>
              </a:rPr>
              <a:t>the bill. </a:t>
            </a: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the company asks to </a:t>
            </a:r>
            <a:r>
              <a:rPr sz="1200" spc="-5" dirty="0">
                <a:latin typeface="Times New Roman"/>
                <a:cs typeface="Times New Roman"/>
              </a:rPr>
              <a:t>add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customers’ address </a:t>
            </a:r>
            <a:r>
              <a:rPr sz="1200" dirty="0">
                <a:latin typeface="Times New Roman"/>
                <a:cs typeface="Times New Roman"/>
              </a:rPr>
              <a:t>in the bills,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change the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bill </a:t>
            </a:r>
            <a:r>
              <a:rPr sz="1200" spc="-5" dirty="0">
                <a:latin typeface="Times New Roman"/>
                <a:cs typeface="Times New Roman"/>
              </a:rPr>
              <a:t>file and  also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 that </a:t>
            </a:r>
            <a:r>
              <a:rPr sz="1200" dirty="0">
                <a:latin typeface="Times New Roman"/>
                <a:cs typeface="Times New Roman"/>
              </a:rPr>
              <a:t>prints the bill. </a:t>
            </a:r>
            <a:r>
              <a:rPr sz="1200" spc="-5" dirty="0">
                <a:latin typeface="Times New Roman"/>
                <a:cs typeface="Times New Roman"/>
              </a:rPr>
              <a:t>Well,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5" dirty="0">
                <a:latin typeface="Times New Roman"/>
                <a:cs typeface="Times New Roman"/>
              </a:rPr>
              <a:t>was </a:t>
            </a:r>
            <a:r>
              <a:rPr sz="1200" spc="-5" dirty="0">
                <a:latin typeface="Times New Roman"/>
                <a:cs typeface="Times New Roman"/>
              </a:rPr>
              <a:t>necessary, </a:t>
            </a:r>
            <a:r>
              <a:rPr sz="1200" dirty="0">
                <a:latin typeface="Times New Roman"/>
                <a:cs typeface="Times New Roman"/>
              </a:rPr>
              <a:t>but the painful thing is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programs that </a:t>
            </a:r>
            <a:r>
              <a:rPr sz="1200" dirty="0">
                <a:latin typeface="Times New Roman"/>
                <a:cs typeface="Times New Roman"/>
              </a:rPr>
              <a:t>are using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bills </a:t>
            </a:r>
            <a:r>
              <a:rPr sz="1200" spc="-5" dirty="0">
                <a:latin typeface="Times New Roman"/>
                <a:cs typeface="Times New Roman"/>
              </a:rPr>
              <a:t>files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concerned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printing  </a:t>
            </a:r>
            <a:r>
              <a:rPr sz="1200" dirty="0">
                <a:latin typeface="Times New Roman"/>
                <a:cs typeface="Times New Roman"/>
              </a:rPr>
              <a:t>of the bills or the change in the bill </a:t>
            </a:r>
            <a:r>
              <a:rPr sz="1200" spc="-5" dirty="0">
                <a:latin typeface="Times New Roman"/>
                <a:cs typeface="Times New Roman"/>
              </a:rPr>
              <a:t>will also have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changed, well; </a:t>
            </a:r>
            <a:r>
              <a:rPr sz="1200" dirty="0">
                <a:latin typeface="Times New Roman"/>
                <a:cs typeface="Times New Roman"/>
              </a:rPr>
              <a:t>this is </a:t>
            </a:r>
            <a:r>
              <a:rPr sz="1200" spc="-5" dirty="0">
                <a:latin typeface="Times New Roman"/>
                <a:cs typeface="Times New Roman"/>
              </a:rPr>
              <a:t>needless  and causes extra, </a:t>
            </a:r>
            <a:r>
              <a:rPr sz="1200" dirty="0">
                <a:latin typeface="Times New Roman"/>
                <a:cs typeface="Times New Roman"/>
              </a:rPr>
              <a:t>unnecessary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effort.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major </a:t>
            </a:r>
            <a:r>
              <a:rPr sz="1200" spc="-5" dirty="0">
                <a:latin typeface="Times New Roman"/>
                <a:cs typeface="Times New Roman"/>
              </a:rPr>
              <a:t>drawback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traditional file system environment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non-sharing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data.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means if </a:t>
            </a:r>
            <a:r>
              <a:rPr sz="1200" spc="-5" dirty="0">
                <a:latin typeface="Times New Roman"/>
                <a:cs typeface="Times New Roman"/>
              </a:rPr>
              <a:t>different systems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organization are </a:t>
            </a:r>
            <a:r>
              <a:rPr sz="1200" dirty="0">
                <a:latin typeface="Times New Roman"/>
                <a:cs typeface="Times New Roman"/>
              </a:rPr>
              <a:t>using some common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then  </a:t>
            </a:r>
            <a:r>
              <a:rPr sz="1200" spc="-5" dirty="0">
                <a:latin typeface="Times New Roman"/>
                <a:cs typeface="Times New Roman"/>
              </a:rPr>
              <a:t>rather than storing </a:t>
            </a:r>
            <a:r>
              <a:rPr sz="1200" dirty="0">
                <a:latin typeface="Times New Roman"/>
                <a:cs typeface="Times New Roman"/>
              </a:rPr>
              <a:t>it once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sharing it, </a:t>
            </a:r>
            <a:r>
              <a:rPr sz="1200" spc="-5" dirty="0">
                <a:latin typeface="Times New Roman"/>
                <a:cs typeface="Times New Roman"/>
              </a:rPr>
              <a:t>each system stores data </a:t>
            </a:r>
            <a:r>
              <a:rPr sz="1200" dirty="0">
                <a:latin typeface="Times New Roman"/>
                <a:cs typeface="Times New Roman"/>
              </a:rPr>
              <a:t>in separate </a:t>
            </a:r>
            <a:r>
              <a:rPr sz="1200" spc="-5" dirty="0">
                <a:latin typeface="Times New Roman"/>
                <a:cs typeface="Times New Roman"/>
              </a:rPr>
              <a:t>files.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creates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of redundancy or </a:t>
            </a:r>
            <a:r>
              <a:rPr sz="1200" spc="-5" dirty="0">
                <a:latin typeface="Times New Roman"/>
                <a:cs typeface="Times New Roman"/>
              </a:rPr>
              <a:t>wastage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storage and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other hand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inconsistency.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one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sometimes is </a:t>
            </a:r>
            <a:r>
              <a:rPr sz="1200" spc="-5" dirty="0">
                <a:latin typeface="Times New Roman"/>
                <a:cs typeface="Times New Roman"/>
              </a:rPr>
              <a:t>not  reflected </a:t>
            </a:r>
            <a:r>
              <a:rPr sz="1200" dirty="0">
                <a:latin typeface="Times New Roman"/>
                <a:cs typeface="Times New Roman"/>
              </a:rPr>
              <a:t>in the same </a:t>
            </a:r>
            <a:r>
              <a:rPr sz="1200" spc="-5" dirty="0">
                <a:latin typeface="Times New Roman"/>
                <a:cs typeface="Times New Roman"/>
              </a:rPr>
              <a:t>data stored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other system.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systems in </a:t>
            </a:r>
            <a:r>
              <a:rPr sz="1200" spc="-5" dirty="0">
                <a:latin typeface="Times New Roman"/>
                <a:cs typeface="Times New Roman"/>
              </a:rPr>
              <a:t>organization;  store different facts </a:t>
            </a:r>
            <a:r>
              <a:rPr sz="1200" dirty="0">
                <a:latin typeface="Times New Roman"/>
                <a:cs typeface="Times New Roman"/>
              </a:rPr>
              <a:t>about same </a:t>
            </a:r>
            <a:r>
              <a:rPr sz="1200" spc="-5" dirty="0">
                <a:latin typeface="Times New Roman"/>
                <a:cs typeface="Times New Roman"/>
              </a:rPr>
              <a:t>thing. </a:t>
            </a:r>
            <a:r>
              <a:rPr sz="1200" dirty="0">
                <a:latin typeface="Times New Roman"/>
                <a:cs typeface="Times New Roman"/>
              </a:rPr>
              <a:t>This is </a:t>
            </a:r>
            <a:r>
              <a:rPr sz="1200" spc="-5" dirty="0">
                <a:latin typeface="Times New Roman"/>
                <a:cs typeface="Times New Roman"/>
              </a:rPr>
              <a:t>inconsistency as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5737455"/>
            <a:ext cx="5483815" cy="263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650" y="8528138"/>
            <a:ext cx="352488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2: Some more problems in </a:t>
            </a:r>
            <a:r>
              <a:rPr sz="1200" spc="-5" dirty="0">
                <a:latin typeface="Times New Roman"/>
                <a:cs typeface="Times New Roman"/>
              </a:rPr>
              <a:t>File System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16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023" y="1761026"/>
            <a:ext cx="12719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077" y="2316521"/>
            <a:ext cx="3843654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“Database </a:t>
            </a:r>
            <a:r>
              <a:rPr sz="1100" spc="15" dirty="0">
                <a:latin typeface="Times New Roman"/>
                <a:cs typeface="Times New Roman"/>
              </a:rPr>
              <a:t>Systems </a:t>
            </a:r>
            <a:r>
              <a:rPr sz="1100" spc="10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Catherine Ricardo, Maxwell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Macmillan.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1033" y="2389152"/>
            <a:ext cx="5556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Page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209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2804" y="2153210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2809" y="2153210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9756" y="2150923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2804" y="2818514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9761" y="2150923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2809" y="2818514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8958" y="2150923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1109" y="3286183"/>
            <a:ext cx="5006340" cy="576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Lecture:</a:t>
            </a:r>
            <a:endParaRPr sz="1200">
              <a:latin typeface="Arial"/>
              <a:cs typeface="Arial"/>
            </a:endParaRPr>
          </a:p>
          <a:p>
            <a:pPr marL="443865" indent="-215265">
              <a:lnSpc>
                <a:spcPts val="1310"/>
              </a:lnSpc>
              <a:spcBef>
                <a:spcPts val="244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Mapping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Binary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Unary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Data Manipulation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Languages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77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previous lecture we discussed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integrity </a:t>
            </a:r>
            <a:r>
              <a:rPr sz="1100" spc="5" dirty="0">
                <a:latin typeface="Times New Roman"/>
                <a:cs typeface="Times New Roman"/>
              </a:rPr>
              <a:t>constraints. </a:t>
            </a:r>
            <a:r>
              <a:rPr sz="1100" spc="15" dirty="0">
                <a:latin typeface="Times New Roman"/>
                <a:cs typeface="Times New Roman"/>
              </a:rPr>
              <a:t>How </a:t>
            </a:r>
            <a:r>
              <a:rPr sz="1100" spc="10" dirty="0">
                <a:latin typeface="Times New Roman"/>
                <a:cs typeface="Times New Roman"/>
              </a:rPr>
              <a:t>conceptual  database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converted </a:t>
            </a:r>
            <a:r>
              <a:rPr sz="1100" spc="15" dirty="0">
                <a:latin typeface="Times New Roman"/>
                <a:cs typeface="Times New Roman"/>
              </a:rPr>
              <a:t>into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 design, composite and multi-valued  attributes. </a:t>
            </a:r>
            <a:r>
              <a:rPr sz="1100" spc="-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discuss different mapping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60" dirty="0">
                <a:latin typeface="Times New Roman"/>
                <a:cs typeface="Times New Roman"/>
              </a:rPr>
              <a:t>Mapping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Relationships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915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20" dirty="0">
                <a:latin typeface="Times New Roman"/>
                <a:cs typeface="Times New Roman"/>
              </a:rPr>
              <a:t>up </a:t>
            </a:r>
            <a:r>
              <a:rPr sz="1100" spc="5" dirty="0">
                <a:latin typeface="Times New Roman"/>
                <a:cs typeface="Times New Roman"/>
              </a:rPr>
              <a:t>till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converted an </a:t>
            </a:r>
            <a:r>
              <a:rPr sz="1100" spc="10" dirty="0">
                <a:latin typeface="Times New Roman"/>
                <a:cs typeface="Times New Roman"/>
              </a:rPr>
              <a:t>entity </a:t>
            </a:r>
            <a:r>
              <a:rPr sz="1100" spc="15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its attributes </a:t>
            </a:r>
            <a:r>
              <a:rPr sz="1100" spc="10" dirty="0">
                <a:latin typeface="Times New Roman"/>
                <a:cs typeface="Times New Roman"/>
              </a:rPr>
              <a:t>into </a:t>
            </a:r>
            <a:r>
              <a:rPr sz="1100" spc="15" dirty="0">
                <a:latin typeface="Times New Roman"/>
                <a:cs typeface="Times New Roman"/>
              </a:rPr>
              <a:t>RDM. </a:t>
            </a:r>
            <a:r>
              <a:rPr sz="1100" spc="10" dirty="0">
                <a:latin typeface="Times New Roman"/>
                <a:cs typeface="Times New Roman"/>
              </a:rPr>
              <a:t>Before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establishing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different </a:t>
            </a:r>
            <a:r>
              <a:rPr sz="1100" spc="5" dirty="0">
                <a:latin typeface="Times New Roman"/>
                <a:cs typeface="Times New Roman"/>
              </a:rPr>
              <a:t>relations, it is </a:t>
            </a:r>
            <a:r>
              <a:rPr sz="1100" spc="15" dirty="0">
                <a:latin typeface="Times New Roman"/>
                <a:cs typeface="Times New Roman"/>
              </a:rPr>
              <a:t>must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the  cardinality and degree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relationship. There is a difference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between </a:t>
            </a:r>
            <a:r>
              <a:rPr sz="1100" spc="5" dirty="0">
                <a:latin typeface="Times New Roman"/>
                <a:cs typeface="Times New Roman"/>
              </a:rPr>
              <a:t>relation  </a:t>
            </a:r>
            <a:r>
              <a:rPr sz="1100" spc="10" dirty="0">
                <a:latin typeface="Times New Roman"/>
                <a:cs typeface="Times New Roman"/>
              </a:rPr>
              <a:t>and relationship. Relation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structure,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obtained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converting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entity  type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E-R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10" dirty="0">
                <a:latin typeface="Times New Roman"/>
                <a:cs typeface="Times New Roman"/>
              </a:rPr>
              <a:t>into a relation, whereas a relationship </a:t>
            </a:r>
            <a:r>
              <a:rPr sz="1100" spc="5" dirty="0">
                <a:latin typeface="Times New Roman"/>
                <a:cs typeface="Times New Roman"/>
              </a:rPr>
              <a:t>is in </a:t>
            </a:r>
            <a:r>
              <a:rPr sz="1100" spc="10" dirty="0">
                <a:latin typeface="Times New Roman"/>
                <a:cs typeface="Times New Roman"/>
              </a:rPr>
              <a:t>between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relations  of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 model. Relationships </a:t>
            </a:r>
            <a:r>
              <a:rPr sz="1100" spc="5" dirty="0">
                <a:latin typeface="Times New Roman"/>
                <a:cs typeface="Times New Roman"/>
              </a:rPr>
              <a:t>in relational </a:t>
            </a:r>
            <a:r>
              <a:rPr sz="1100" spc="10" dirty="0">
                <a:latin typeface="Times New Roman"/>
                <a:cs typeface="Times New Roman"/>
              </a:rPr>
              <a:t>data model are </a:t>
            </a:r>
            <a:r>
              <a:rPr sz="1100" spc="15" dirty="0">
                <a:latin typeface="Times New Roman"/>
                <a:cs typeface="Times New Roman"/>
              </a:rPr>
              <a:t>mapped </a:t>
            </a:r>
            <a:r>
              <a:rPr sz="1100" spc="10" dirty="0">
                <a:latin typeface="Times New Roman"/>
                <a:cs typeface="Times New Roman"/>
              </a:rPr>
              <a:t>according 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their </a:t>
            </a:r>
            <a:r>
              <a:rPr sz="1100" spc="10" dirty="0">
                <a:latin typeface="Times New Roman"/>
                <a:cs typeface="Times New Roman"/>
              </a:rPr>
              <a:t>degree and cardinalities.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before establishing a relationship there  cardinality and degree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important.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60" dirty="0">
                <a:latin typeface="Times New Roman"/>
                <a:cs typeface="Times New Roman"/>
              </a:rPr>
              <a:t>Binary</a:t>
            </a:r>
            <a:r>
              <a:rPr sz="1300" spc="-9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Relationships</a:t>
            </a:r>
            <a:endParaRPr sz="13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8200"/>
              </a:lnSpc>
              <a:spcBef>
                <a:spcPts val="930"/>
              </a:spcBef>
            </a:pPr>
            <a:r>
              <a:rPr sz="1100" spc="55" dirty="0">
                <a:latin typeface="Times New Roman"/>
                <a:cs typeface="Times New Roman"/>
              </a:rPr>
              <a:t>Binary </a:t>
            </a:r>
            <a:r>
              <a:rPr sz="1100" spc="40" dirty="0">
                <a:latin typeface="Times New Roman"/>
                <a:cs typeface="Times New Roman"/>
              </a:rPr>
              <a:t>relationships </a:t>
            </a:r>
            <a:r>
              <a:rPr sz="1100" spc="70" dirty="0">
                <a:latin typeface="Times New Roman"/>
                <a:cs typeface="Times New Roman"/>
              </a:rPr>
              <a:t>are </a:t>
            </a:r>
            <a:r>
              <a:rPr sz="1100" spc="30" dirty="0">
                <a:latin typeface="Times New Roman"/>
                <a:cs typeface="Times New Roman"/>
              </a:rPr>
              <a:t>those, </a:t>
            </a:r>
            <a:r>
              <a:rPr sz="1100" spc="40" dirty="0">
                <a:latin typeface="Times New Roman"/>
                <a:cs typeface="Times New Roman"/>
              </a:rPr>
              <a:t>which </a:t>
            </a:r>
            <a:r>
              <a:rPr sz="1100" spc="70" dirty="0">
                <a:latin typeface="Times New Roman"/>
                <a:cs typeface="Times New Roman"/>
              </a:rPr>
              <a:t>are </a:t>
            </a:r>
            <a:r>
              <a:rPr sz="1100" spc="40" dirty="0">
                <a:latin typeface="Times New Roman"/>
                <a:cs typeface="Times New Roman"/>
              </a:rPr>
              <a:t>established between </a:t>
            </a:r>
            <a:r>
              <a:rPr sz="1100" spc="30" dirty="0">
                <a:latin typeface="Times New Roman"/>
                <a:cs typeface="Times New Roman"/>
              </a:rPr>
              <a:t>two </a:t>
            </a:r>
            <a:r>
              <a:rPr sz="1100" spc="40" dirty="0">
                <a:latin typeface="Times New Roman"/>
                <a:cs typeface="Times New Roman"/>
              </a:rPr>
              <a:t>entity </a:t>
            </a:r>
            <a:r>
              <a:rPr sz="1100" spc="35" dirty="0">
                <a:latin typeface="Times New Roman"/>
                <a:cs typeface="Times New Roman"/>
              </a:rPr>
              <a:t>type.  </a:t>
            </a:r>
            <a:r>
              <a:rPr sz="1100" spc="25" dirty="0">
                <a:latin typeface="Times New Roman"/>
                <a:cs typeface="Times New Roman"/>
              </a:rPr>
              <a:t>Following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three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types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40" dirty="0">
                <a:latin typeface="Times New Roman"/>
                <a:cs typeface="Times New Roman"/>
              </a:rPr>
              <a:t>cardinalities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binary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relationships: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2" y="888215"/>
            <a:ext cx="5006975" cy="471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indent="-215265">
              <a:lnSpc>
                <a:spcPct val="1000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Many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Many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following treatment </a:t>
            </a:r>
            <a:r>
              <a:rPr sz="1100" spc="5" dirty="0">
                <a:latin typeface="Times New Roman"/>
                <a:cs typeface="Times New Roman"/>
              </a:rPr>
              <a:t>in each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situations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discussed.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645"/>
              </a:spcBef>
            </a:pPr>
            <a:r>
              <a:rPr sz="1100" spc="60" dirty="0">
                <a:latin typeface="Times New Roman"/>
                <a:cs typeface="Times New Roman"/>
              </a:rPr>
              <a:t>One </a:t>
            </a:r>
            <a:r>
              <a:rPr sz="1100" spc="45" dirty="0">
                <a:latin typeface="Times New Roman"/>
                <a:cs typeface="Times New Roman"/>
              </a:rPr>
              <a:t>to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Many: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type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cardinality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instance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entity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type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mapped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instances of second entity type, and inversely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instance of second entity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type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mapped with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instance of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entity type.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participating entity types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 transformed into relations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has </a:t>
            </a:r>
            <a:r>
              <a:rPr sz="1100" spc="5" dirty="0">
                <a:latin typeface="Times New Roman"/>
                <a:cs typeface="Times New Roman"/>
              </a:rPr>
              <a:t>been </a:t>
            </a:r>
            <a:r>
              <a:rPr sz="1100" spc="10" dirty="0">
                <a:latin typeface="Times New Roman"/>
                <a:cs typeface="Times New Roman"/>
              </a:rPr>
              <a:t>already discussed.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 particular case will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implemented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placing the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entity type (or  corresponding </a:t>
            </a:r>
            <a:r>
              <a:rPr sz="1100" spc="5" dirty="0">
                <a:latin typeface="Times New Roman"/>
                <a:cs typeface="Times New Roman"/>
              </a:rPr>
              <a:t>relation) </a:t>
            </a:r>
            <a:r>
              <a:rPr sz="1100" spc="10" dirty="0">
                <a:latin typeface="Times New Roman"/>
                <a:cs typeface="Times New Roman"/>
              </a:rPr>
              <a:t>against one side of relationship will be included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entity  type (or corresponding relation)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side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5" dirty="0">
                <a:latin typeface="Times New Roman"/>
                <a:cs typeface="Times New Roman"/>
              </a:rPr>
              <a:t>as foreign </a:t>
            </a:r>
            <a:r>
              <a:rPr sz="1100" spc="20" dirty="0">
                <a:latin typeface="Times New Roman"/>
                <a:cs typeface="Times New Roman"/>
              </a:rPr>
              <a:t>key  </a:t>
            </a:r>
            <a:r>
              <a:rPr sz="1100" spc="10" dirty="0">
                <a:latin typeface="Times New Roman"/>
                <a:cs typeface="Times New Roman"/>
              </a:rPr>
              <a:t>(FK).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declaring the </a:t>
            </a:r>
            <a:r>
              <a:rPr sz="1100" spc="15" dirty="0">
                <a:latin typeface="Times New Roman"/>
                <a:cs typeface="Times New Roman"/>
              </a:rPr>
              <a:t>PK-FK </a:t>
            </a:r>
            <a:r>
              <a:rPr sz="1100" spc="10" dirty="0">
                <a:latin typeface="Times New Roman"/>
                <a:cs typeface="Times New Roman"/>
              </a:rPr>
              <a:t>link between the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relations the </a:t>
            </a:r>
            <a:r>
              <a:rPr sz="1100" spc="5" dirty="0">
                <a:latin typeface="Times New Roman"/>
                <a:cs typeface="Times New Roman"/>
              </a:rPr>
              <a:t>referential </a:t>
            </a:r>
            <a:r>
              <a:rPr sz="1100" spc="10" dirty="0">
                <a:latin typeface="Times New Roman"/>
                <a:cs typeface="Times New Roman"/>
              </a:rPr>
              <a:t>integrity  constraint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implemented </a:t>
            </a:r>
            <a:r>
              <a:rPr sz="1100" spc="5" dirty="0">
                <a:latin typeface="Times New Roman"/>
                <a:cs typeface="Times New Roman"/>
              </a:rPr>
              <a:t>automatically, </a:t>
            </a:r>
            <a:r>
              <a:rPr sz="1100" spc="10" dirty="0">
                <a:latin typeface="Times New Roman"/>
                <a:cs typeface="Times New Roman"/>
              </a:rPr>
              <a:t>which means that value of foreign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5" dirty="0">
                <a:latin typeface="Times New Roman"/>
                <a:cs typeface="Times New Roman"/>
              </a:rPr>
              <a:t>either </a:t>
            </a:r>
            <a:r>
              <a:rPr sz="1100" spc="10" dirty="0">
                <a:latin typeface="Times New Roman"/>
                <a:cs typeface="Times New Roman"/>
              </a:rPr>
              <a:t>null or matches </a:t>
            </a:r>
            <a:r>
              <a:rPr sz="1100" spc="15" dirty="0">
                <a:latin typeface="Times New Roman"/>
                <a:cs typeface="Times New Roman"/>
              </a:rPr>
              <a:t>with </a:t>
            </a:r>
            <a:r>
              <a:rPr sz="1100" spc="10" dirty="0">
                <a:latin typeface="Times New Roman"/>
                <a:cs typeface="Times New Roman"/>
              </a:rPr>
              <a:t>its value </a:t>
            </a:r>
            <a:r>
              <a:rPr sz="1100" spc="15" dirty="0">
                <a:latin typeface="Times New Roman"/>
                <a:cs typeface="Times New Roman"/>
              </a:rPr>
              <a:t>in the home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600"/>
              </a:lnSpc>
            </a:pPr>
            <a:r>
              <a:rPr sz="1100" spc="10" dirty="0">
                <a:latin typeface="Times New Roman"/>
                <a:cs typeface="Times New Roman"/>
              </a:rPr>
              <a:t>For Example, consider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binary relationship given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5" dirty="0">
                <a:latin typeface="Times New Roman"/>
                <a:cs typeface="Times New Roman"/>
              </a:rPr>
              <a:t>figure </a:t>
            </a: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10" dirty="0">
                <a:latin typeface="Times New Roman"/>
                <a:cs typeface="Times New Roman"/>
              </a:rPr>
              <a:t>involving two  entity types </a:t>
            </a:r>
            <a:r>
              <a:rPr sz="1100" spc="15" dirty="0">
                <a:latin typeface="Times New Roman"/>
                <a:cs typeface="Times New Roman"/>
              </a:rPr>
              <a:t>PROJET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EMPLOYEE. Now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relationships  between </a:t>
            </a:r>
            <a:r>
              <a:rPr sz="1100" spc="15" dirty="0">
                <a:latin typeface="Times New Roman"/>
                <a:cs typeface="Times New Roman"/>
              </a:rPr>
              <a:t>these two. On any one </a:t>
            </a:r>
            <a:r>
              <a:rPr sz="1100" spc="10" dirty="0">
                <a:latin typeface="Times New Roman"/>
                <a:cs typeface="Times New Roman"/>
              </a:rPr>
              <a:t>project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employees can </a:t>
            </a:r>
            <a:r>
              <a:rPr sz="1100" spc="15" dirty="0">
                <a:latin typeface="Times New Roman"/>
                <a:cs typeface="Times New Roman"/>
              </a:rPr>
              <a:t>work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employee  can work </a:t>
            </a:r>
            <a:r>
              <a:rPr sz="1100" spc="15" dirty="0">
                <a:latin typeface="Times New Roman"/>
                <a:cs typeface="Times New Roman"/>
              </a:rPr>
              <a:t>on only one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8673" y="1545643"/>
            <a:ext cx="1076325" cy="497205"/>
          </a:xfrm>
          <a:custGeom>
            <a:avLst/>
            <a:gdLst/>
            <a:ahLst/>
            <a:cxnLst/>
            <a:rect l="l" t="t" r="r" b="b"/>
            <a:pathLst>
              <a:path w="1076325" h="497205">
                <a:moveTo>
                  <a:pt x="0" y="496982"/>
                </a:moveTo>
                <a:lnTo>
                  <a:pt x="1076286" y="496982"/>
                </a:lnTo>
                <a:lnTo>
                  <a:pt x="1076286" y="0"/>
                </a:lnTo>
                <a:lnTo>
                  <a:pt x="0" y="0"/>
                </a:lnTo>
                <a:lnTo>
                  <a:pt x="0" y="496982"/>
                </a:lnTo>
                <a:close/>
              </a:path>
            </a:pathLst>
          </a:custGeom>
          <a:ln w="11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4490" y="1013514"/>
            <a:ext cx="861694" cy="323215"/>
          </a:xfrm>
          <a:custGeom>
            <a:avLst/>
            <a:gdLst/>
            <a:ahLst/>
            <a:cxnLst/>
            <a:rect l="l" t="t" r="r" b="b"/>
            <a:pathLst>
              <a:path w="861694" h="323215">
                <a:moveTo>
                  <a:pt x="429920" y="0"/>
                </a:moveTo>
                <a:lnTo>
                  <a:pt x="360090" y="2137"/>
                </a:lnTo>
                <a:lnTo>
                  <a:pt x="293882" y="8317"/>
                </a:lnTo>
                <a:lnTo>
                  <a:pt x="232175" y="18193"/>
                </a:lnTo>
                <a:lnTo>
                  <a:pt x="175846" y="31417"/>
                </a:lnTo>
                <a:lnTo>
                  <a:pt x="125774" y="47641"/>
                </a:lnTo>
                <a:lnTo>
                  <a:pt x="82837" y="66518"/>
                </a:lnTo>
                <a:lnTo>
                  <a:pt x="47913" y="87700"/>
                </a:lnTo>
                <a:lnTo>
                  <a:pt x="5616" y="135589"/>
                </a:lnTo>
                <a:lnTo>
                  <a:pt x="0" y="161601"/>
                </a:lnTo>
                <a:lnTo>
                  <a:pt x="5616" y="187983"/>
                </a:lnTo>
                <a:lnTo>
                  <a:pt x="47913" y="236174"/>
                </a:lnTo>
                <a:lnTo>
                  <a:pt x="82837" y="257342"/>
                </a:lnTo>
                <a:lnTo>
                  <a:pt x="125774" y="276132"/>
                </a:lnTo>
                <a:lnTo>
                  <a:pt x="175846" y="292224"/>
                </a:lnTo>
                <a:lnTo>
                  <a:pt x="232175" y="305297"/>
                </a:lnTo>
                <a:lnTo>
                  <a:pt x="293882" y="315031"/>
                </a:lnTo>
                <a:lnTo>
                  <a:pt x="360090" y="321106"/>
                </a:lnTo>
                <a:lnTo>
                  <a:pt x="429920" y="323202"/>
                </a:lnTo>
                <a:lnTo>
                  <a:pt x="493574" y="321466"/>
                </a:lnTo>
                <a:lnTo>
                  <a:pt x="554362" y="316417"/>
                </a:lnTo>
                <a:lnTo>
                  <a:pt x="611611" y="308296"/>
                </a:lnTo>
                <a:lnTo>
                  <a:pt x="664647" y="297344"/>
                </a:lnTo>
                <a:lnTo>
                  <a:pt x="712797" y="283800"/>
                </a:lnTo>
                <a:lnTo>
                  <a:pt x="755386" y="267907"/>
                </a:lnTo>
                <a:lnTo>
                  <a:pt x="791743" y="249903"/>
                </a:lnTo>
                <a:lnTo>
                  <a:pt x="843062" y="208528"/>
                </a:lnTo>
                <a:lnTo>
                  <a:pt x="861366" y="161601"/>
                </a:lnTo>
                <a:lnTo>
                  <a:pt x="855707" y="135589"/>
                </a:lnTo>
                <a:lnTo>
                  <a:pt x="813123" y="87700"/>
                </a:lnTo>
                <a:lnTo>
                  <a:pt x="777991" y="66518"/>
                </a:lnTo>
                <a:lnTo>
                  <a:pt x="734829" y="47641"/>
                </a:lnTo>
                <a:lnTo>
                  <a:pt x="684531" y="31417"/>
                </a:lnTo>
                <a:lnTo>
                  <a:pt x="627995" y="18193"/>
                </a:lnTo>
                <a:lnTo>
                  <a:pt x="566117" y="8317"/>
                </a:lnTo>
                <a:lnTo>
                  <a:pt x="499793" y="2137"/>
                </a:lnTo>
                <a:lnTo>
                  <a:pt x="429920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0014" y="1142740"/>
            <a:ext cx="49149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p</a:t>
            </a:r>
            <a:r>
              <a:rPr sz="900" spc="10" dirty="0">
                <a:latin typeface="Times New Roman"/>
                <a:cs typeface="Times New Roman"/>
              </a:rPr>
              <a:t>r</a:t>
            </a:r>
            <a:r>
              <a:rPr sz="900" spc="30" dirty="0">
                <a:latin typeface="Times New Roman"/>
                <a:cs typeface="Times New Roman"/>
              </a:rPr>
              <a:t>D</a:t>
            </a:r>
            <a:r>
              <a:rPr sz="900" dirty="0">
                <a:latin typeface="Times New Roman"/>
                <a:cs typeface="Times New Roman"/>
              </a:rPr>
              <a:t>u</a:t>
            </a:r>
            <a:r>
              <a:rPr sz="900" spc="20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a</a:t>
            </a:r>
            <a:r>
              <a:rPr sz="900" spc="10" dirty="0">
                <a:latin typeface="Times New Roman"/>
                <a:cs typeface="Times New Roman"/>
              </a:rPr>
              <a:t>tio  </a:t>
            </a:r>
            <a:r>
              <a:rPr sz="900" spc="15" dirty="0">
                <a:latin typeface="Times New Roman"/>
                <a:cs typeface="Times New Roman"/>
              </a:rPr>
              <a:t>np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3922" y="1323371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221085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7945" y="1012319"/>
            <a:ext cx="906144" cy="323850"/>
          </a:xfrm>
          <a:custGeom>
            <a:avLst/>
            <a:gdLst/>
            <a:ahLst/>
            <a:cxnLst/>
            <a:rect l="l" t="t" r="r" b="b"/>
            <a:pathLst>
              <a:path w="906145" h="323850">
                <a:moveTo>
                  <a:pt x="452843" y="0"/>
                </a:moveTo>
                <a:lnTo>
                  <a:pt x="385935" y="1771"/>
                </a:lnTo>
                <a:lnTo>
                  <a:pt x="322072" y="6909"/>
                </a:lnTo>
                <a:lnTo>
                  <a:pt x="261954" y="15155"/>
                </a:lnTo>
                <a:lnTo>
                  <a:pt x="206284" y="26246"/>
                </a:lnTo>
                <a:lnTo>
                  <a:pt x="155762" y="39922"/>
                </a:lnTo>
                <a:lnTo>
                  <a:pt x="111089" y="55921"/>
                </a:lnTo>
                <a:lnTo>
                  <a:pt x="72966" y="73981"/>
                </a:lnTo>
                <a:lnTo>
                  <a:pt x="19176" y="115244"/>
                </a:lnTo>
                <a:lnTo>
                  <a:pt x="0" y="161620"/>
                </a:lnTo>
                <a:lnTo>
                  <a:pt x="4910" y="185661"/>
                </a:lnTo>
                <a:lnTo>
                  <a:pt x="42095" y="230058"/>
                </a:lnTo>
                <a:lnTo>
                  <a:pt x="111089" y="267939"/>
                </a:lnTo>
                <a:lnTo>
                  <a:pt x="155762" y="283834"/>
                </a:lnTo>
                <a:lnTo>
                  <a:pt x="206284" y="297379"/>
                </a:lnTo>
                <a:lnTo>
                  <a:pt x="261954" y="308333"/>
                </a:lnTo>
                <a:lnTo>
                  <a:pt x="322072" y="316455"/>
                </a:lnTo>
                <a:lnTo>
                  <a:pt x="385935" y="321505"/>
                </a:lnTo>
                <a:lnTo>
                  <a:pt x="452843" y="323241"/>
                </a:lnTo>
                <a:lnTo>
                  <a:pt x="519751" y="321505"/>
                </a:lnTo>
                <a:lnTo>
                  <a:pt x="583614" y="316455"/>
                </a:lnTo>
                <a:lnTo>
                  <a:pt x="643731" y="308333"/>
                </a:lnTo>
                <a:lnTo>
                  <a:pt x="699402" y="297379"/>
                </a:lnTo>
                <a:lnTo>
                  <a:pt x="749924" y="283834"/>
                </a:lnTo>
                <a:lnTo>
                  <a:pt x="794597" y="267939"/>
                </a:lnTo>
                <a:lnTo>
                  <a:pt x="832720" y="249933"/>
                </a:lnTo>
                <a:lnTo>
                  <a:pt x="886510" y="208554"/>
                </a:lnTo>
                <a:lnTo>
                  <a:pt x="905686" y="161620"/>
                </a:lnTo>
                <a:lnTo>
                  <a:pt x="900775" y="137924"/>
                </a:lnTo>
                <a:lnTo>
                  <a:pt x="863591" y="93843"/>
                </a:lnTo>
                <a:lnTo>
                  <a:pt x="794597" y="55921"/>
                </a:lnTo>
                <a:lnTo>
                  <a:pt x="749924" y="39922"/>
                </a:lnTo>
                <a:lnTo>
                  <a:pt x="699402" y="26246"/>
                </a:lnTo>
                <a:lnTo>
                  <a:pt x="643731" y="15155"/>
                </a:lnTo>
                <a:lnTo>
                  <a:pt x="583614" y="6909"/>
                </a:lnTo>
                <a:lnTo>
                  <a:pt x="519751" y="1771"/>
                </a:lnTo>
                <a:lnTo>
                  <a:pt x="452843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77738" y="1145457"/>
            <a:ext cx="34607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rC</a:t>
            </a:r>
            <a:r>
              <a:rPr sz="900" spc="25" dirty="0">
                <a:latin typeface="Times New Roman"/>
                <a:cs typeface="Times New Roman"/>
              </a:rPr>
              <a:t>o</a:t>
            </a:r>
            <a:r>
              <a:rPr sz="900" spc="5" dirty="0">
                <a:latin typeface="Times New Roman"/>
                <a:cs typeface="Times New Roman"/>
              </a:rPr>
              <a:t>s</a:t>
            </a:r>
            <a:r>
              <a:rPr sz="900" spc="10" dirty="0"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6720" y="1012365"/>
            <a:ext cx="861694" cy="323850"/>
          </a:xfrm>
          <a:custGeom>
            <a:avLst/>
            <a:gdLst/>
            <a:ahLst/>
            <a:cxnLst/>
            <a:rect l="l" t="t" r="r" b="b"/>
            <a:pathLst>
              <a:path w="861694" h="323850">
                <a:moveTo>
                  <a:pt x="431493" y="0"/>
                </a:moveTo>
                <a:lnTo>
                  <a:pt x="361613" y="2137"/>
                </a:lnTo>
                <a:lnTo>
                  <a:pt x="295282" y="8318"/>
                </a:lnTo>
                <a:lnTo>
                  <a:pt x="233397" y="18195"/>
                </a:lnTo>
                <a:lnTo>
                  <a:pt x="176854" y="31421"/>
                </a:lnTo>
                <a:lnTo>
                  <a:pt x="126551" y="47647"/>
                </a:lnTo>
                <a:lnTo>
                  <a:pt x="83383" y="66526"/>
                </a:lnTo>
                <a:lnTo>
                  <a:pt x="48248" y="87710"/>
                </a:lnTo>
                <a:lnTo>
                  <a:pt x="5659" y="135604"/>
                </a:lnTo>
                <a:lnTo>
                  <a:pt x="0" y="161619"/>
                </a:lnTo>
                <a:lnTo>
                  <a:pt x="4688" y="185659"/>
                </a:lnTo>
                <a:lnTo>
                  <a:pt x="40177" y="230056"/>
                </a:lnTo>
                <a:lnTo>
                  <a:pt x="105991" y="267937"/>
                </a:lnTo>
                <a:lnTo>
                  <a:pt x="148585" y="283832"/>
                </a:lnTo>
                <a:lnTo>
                  <a:pt x="196740" y="297377"/>
                </a:lnTo>
                <a:lnTo>
                  <a:pt x="249782" y="308331"/>
                </a:lnTo>
                <a:lnTo>
                  <a:pt x="307037" y="316453"/>
                </a:lnTo>
                <a:lnTo>
                  <a:pt x="367832" y="321502"/>
                </a:lnTo>
                <a:lnTo>
                  <a:pt x="431493" y="323239"/>
                </a:lnTo>
                <a:lnTo>
                  <a:pt x="501331" y="321142"/>
                </a:lnTo>
                <a:lnTo>
                  <a:pt x="567547" y="315066"/>
                </a:lnTo>
                <a:lnTo>
                  <a:pt x="629261" y="305331"/>
                </a:lnTo>
                <a:lnTo>
                  <a:pt x="685596" y="292257"/>
                </a:lnTo>
                <a:lnTo>
                  <a:pt x="735674" y="276163"/>
                </a:lnTo>
                <a:lnTo>
                  <a:pt x="778616" y="257371"/>
                </a:lnTo>
                <a:lnTo>
                  <a:pt x="813544" y="236200"/>
                </a:lnTo>
                <a:lnTo>
                  <a:pt x="855845" y="188004"/>
                </a:lnTo>
                <a:lnTo>
                  <a:pt x="861462" y="161619"/>
                </a:lnTo>
                <a:lnTo>
                  <a:pt x="855845" y="135604"/>
                </a:lnTo>
                <a:lnTo>
                  <a:pt x="813544" y="87710"/>
                </a:lnTo>
                <a:lnTo>
                  <a:pt x="778616" y="66526"/>
                </a:lnTo>
                <a:lnTo>
                  <a:pt x="735674" y="47647"/>
                </a:lnTo>
                <a:lnTo>
                  <a:pt x="685596" y="31421"/>
                </a:lnTo>
                <a:lnTo>
                  <a:pt x="629261" y="18195"/>
                </a:lnTo>
                <a:lnTo>
                  <a:pt x="567547" y="8318"/>
                </a:lnTo>
                <a:lnTo>
                  <a:pt x="501331" y="2137"/>
                </a:lnTo>
                <a:lnTo>
                  <a:pt x="431493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6747" y="1141063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trike="sngStrike" spc="80" dirty="0">
                <a:latin typeface="Times New Roman"/>
                <a:cs typeface="Times New Roman"/>
              </a:rPr>
              <a:t>p</a:t>
            </a:r>
            <a:r>
              <a:rPr sz="1100" strike="sngStrike" spc="125" dirty="0">
                <a:latin typeface="Times New Roman"/>
                <a:cs typeface="Times New Roman"/>
              </a:rPr>
              <a:t>r</a:t>
            </a:r>
            <a:r>
              <a:rPr sz="1100" strike="sngStrike" spc="75" dirty="0">
                <a:latin typeface="Times New Roman"/>
                <a:cs typeface="Times New Roman"/>
              </a:rPr>
              <a:t>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0362" y="1323551"/>
            <a:ext cx="645160" cy="221615"/>
          </a:xfrm>
          <a:custGeom>
            <a:avLst/>
            <a:gdLst/>
            <a:ahLst/>
            <a:cxnLst/>
            <a:rect l="l" t="t" r="r" b="b"/>
            <a:pathLst>
              <a:path w="645160" h="221615">
                <a:moveTo>
                  <a:pt x="0" y="221079"/>
                </a:moveTo>
                <a:lnTo>
                  <a:pt x="644943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0658" y="1323551"/>
            <a:ext cx="430530" cy="221615"/>
          </a:xfrm>
          <a:custGeom>
            <a:avLst/>
            <a:gdLst/>
            <a:ahLst/>
            <a:cxnLst/>
            <a:rect l="l" t="t" r="r" b="b"/>
            <a:pathLst>
              <a:path w="430530" h="221615">
                <a:moveTo>
                  <a:pt x="429962" y="221079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1023" y="1788007"/>
            <a:ext cx="5038090" cy="709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519">
              <a:lnSpc>
                <a:spcPct val="100000"/>
              </a:lnSpc>
              <a:tabLst>
                <a:tab pos="3946525" algn="l"/>
              </a:tabLst>
            </a:pPr>
            <a:r>
              <a:rPr sz="1200" spc="20" dirty="0">
                <a:latin typeface="Arial"/>
                <a:cs typeface="Arial"/>
              </a:rPr>
              <a:t>PROJECT	EMPLOYEE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60"/>
              </a:spcBef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1: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many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6830" algn="just">
              <a:lnSpc>
                <a:spcPct val="147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two participating entity types are transformed into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0" dirty="0">
                <a:latin typeface="Times New Roman"/>
                <a:cs typeface="Times New Roman"/>
              </a:rPr>
              <a:t>and the relationship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implemented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including the </a:t>
            </a:r>
            <a:r>
              <a:rPr sz="1100" spc="15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(prId) into the </a:t>
            </a:r>
            <a:r>
              <a:rPr sz="1100" spc="15" dirty="0">
                <a:latin typeface="Times New Roman"/>
                <a:cs typeface="Times New Roman"/>
              </a:rPr>
              <a:t>EMPLOYEE </a:t>
            </a:r>
            <a:r>
              <a:rPr sz="1100" spc="10" dirty="0">
                <a:latin typeface="Times New Roman"/>
                <a:cs typeface="Times New Roman"/>
              </a:rPr>
              <a:t>as FK. 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 transformation will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PROJECT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prId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prDura,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prCost)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EMPLOYEE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empId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5" dirty="0">
                <a:latin typeface="Times New Roman"/>
                <a:cs typeface="Times New Roman"/>
              </a:rPr>
              <a:t>empName, </a:t>
            </a:r>
            <a:r>
              <a:rPr sz="1100" spc="10" dirty="0">
                <a:latin typeface="Times New Roman"/>
                <a:cs typeface="Times New Roman"/>
              </a:rPr>
              <a:t>empSal,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latin typeface="Times New Roman"/>
                <a:cs typeface="Times New Roman"/>
              </a:rPr>
              <a:t>prId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38735" algn="just">
              <a:lnSpc>
                <a:spcPct val="147300"/>
              </a:lnSpc>
              <a:spcBef>
                <a:spcPts val="68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of the </a:t>
            </a:r>
            <a:r>
              <a:rPr sz="1100" spc="1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has been included </a:t>
            </a:r>
            <a:r>
              <a:rPr sz="1100" spc="15" dirty="0">
                <a:latin typeface="Times New Roman"/>
                <a:cs typeface="Times New Roman"/>
              </a:rPr>
              <a:t>in EMPLOYEE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5" dirty="0">
                <a:latin typeface="Times New Roman"/>
                <a:cs typeface="Times New Roman"/>
              </a:rPr>
              <a:t>FK; </a:t>
            </a:r>
            <a:r>
              <a:rPr sz="1100" spc="10" dirty="0">
                <a:latin typeface="Times New Roman"/>
                <a:cs typeface="Times New Roman"/>
              </a:rPr>
              <a:t>both </a:t>
            </a:r>
            <a:r>
              <a:rPr sz="1100" spc="5" dirty="0">
                <a:latin typeface="Times New Roman"/>
                <a:cs typeface="Times New Roman"/>
              </a:rPr>
              <a:t>keys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10" dirty="0">
                <a:latin typeface="Times New Roman"/>
                <a:cs typeface="Times New Roman"/>
              </a:rPr>
              <a:t>not  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10" dirty="0">
                <a:latin typeface="Times New Roman"/>
                <a:cs typeface="Times New Roman"/>
              </a:rPr>
              <a:t>name, </a:t>
            </a:r>
            <a:r>
              <a:rPr sz="1100" spc="15" dirty="0">
                <a:latin typeface="Times New Roman"/>
                <a:cs typeface="Times New Roman"/>
              </a:rPr>
              <a:t>but they </a:t>
            </a:r>
            <a:r>
              <a:rPr sz="1100" spc="10" dirty="0">
                <a:latin typeface="Times New Roman"/>
                <a:cs typeface="Times New Roman"/>
              </a:rPr>
              <a:t>must have the </a:t>
            </a:r>
            <a:r>
              <a:rPr sz="1100" spc="15" dirty="0">
                <a:latin typeface="Times New Roman"/>
                <a:cs typeface="Times New Roman"/>
              </a:rPr>
              <a:t>same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domain.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60" dirty="0">
                <a:latin typeface="Times New Roman"/>
                <a:cs typeface="Times New Roman"/>
              </a:rPr>
              <a:t>Minimum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Cardinality: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very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important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point,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minimum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cardinality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side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needs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special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attention. </a:t>
            </a:r>
            <a:r>
              <a:rPr sz="1100" spc="5" dirty="0">
                <a:latin typeface="Times New Roman"/>
                <a:cs typeface="Times New Roman"/>
              </a:rPr>
              <a:t>Like in </a:t>
            </a:r>
            <a:r>
              <a:rPr sz="1100" spc="10" dirty="0">
                <a:latin typeface="Times New Roman"/>
                <a:cs typeface="Times New Roman"/>
              </a:rPr>
              <a:t>previous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employee cannot exist if project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assigned.</a:t>
            </a:r>
            <a:endParaRPr sz="1100">
              <a:latin typeface="Times New Roman"/>
              <a:cs typeface="Times New Roman"/>
            </a:endParaRPr>
          </a:p>
          <a:p>
            <a:pPr marL="12700" marR="36830" algn="just">
              <a:lnSpc>
                <a:spcPct val="148800"/>
              </a:lnSpc>
              <a:spcBef>
                <a:spcPts val="305"/>
              </a:spcBef>
            </a:pPr>
            <a:r>
              <a:rPr sz="1100" spc="15" dirty="0">
                <a:latin typeface="Times New Roman"/>
                <a:cs typeface="Times New Roman"/>
              </a:rPr>
              <a:t>So in </a:t>
            </a:r>
            <a:r>
              <a:rPr sz="1100" spc="10" dirty="0">
                <a:latin typeface="Times New Roman"/>
                <a:cs typeface="Times New Roman"/>
              </a:rPr>
              <a:t>that case the </a:t>
            </a:r>
            <a:r>
              <a:rPr sz="1100" spc="15" dirty="0">
                <a:latin typeface="Times New Roman"/>
                <a:cs typeface="Times New Roman"/>
              </a:rPr>
              <a:t>minimum </a:t>
            </a:r>
            <a:r>
              <a:rPr sz="1100" spc="5" dirty="0">
                <a:latin typeface="Times New Roman"/>
                <a:cs typeface="Times New Roman"/>
              </a:rPr>
              <a:t>cardinality </a:t>
            </a:r>
            <a:r>
              <a:rPr sz="1100" spc="10" dirty="0">
                <a:latin typeface="Times New Roman"/>
                <a:cs typeface="Times New Roman"/>
              </a:rPr>
              <a:t>has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one. On the other hand if </a:t>
            </a:r>
            <a:r>
              <a:rPr sz="1100" spc="5" dirty="0">
                <a:latin typeface="Times New Roman"/>
                <a:cs typeface="Times New Roman"/>
              </a:rPr>
              <a:t>an  </a:t>
            </a:r>
            <a:r>
              <a:rPr sz="1100" spc="10" dirty="0">
                <a:latin typeface="Times New Roman"/>
                <a:cs typeface="Times New Roman"/>
              </a:rPr>
              <a:t>instance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20" dirty="0">
                <a:latin typeface="Times New Roman"/>
                <a:cs typeface="Times New Roman"/>
              </a:rPr>
              <a:t>EMPLOYEE </a:t>
            </a:r>
            <a:r>
              <a:rPr sz="1100" spc="10" dirty="0">
                <a:latin typeface="Times New Roman"/>
                <a:cs typeface="Times New Roman"/>
              </a:rPr>
              <a:t>can exist with out being linked with an </a:t>
            </a:r>
            <a:r>
              <a:rPr sz="1100" spc="5" dirty="0">
                <a:latin typeface="Times New Roman"/>
                <a:cs typeface="Times New Roman"/>
              </a:rPr>
              <a:t>instance </a:t>
            </a:r>
            <a:r>
              <a:rPr sz="1100" spc="10" dirty="0">
                <a:latin typeface="Times New Roman"/>
                <a:cs typeface="Times New Roman"/>
              </a:rPr>
              <a:t>of the  </a:t>
            </a:r>
            <a:r>
              <a:rPr sz="1100" spc="1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15" dirty="0">
                <a:latin typeface="Times New Roman"/>
                <a:cs typeface="Times New Roman"/>
              </a:rPr>
              <a:t>the minimum </a:t>
            </a:r>
            <a:r>
              <a:rPr sz="1100" spc="10" dirty="0">
                <a:latin typeface="Times New Roman"/>
                <a:cs typeface="Times New Roman"/>
              </a:rPr>
              <a:t>cardinality has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zero.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minimum </a:t>
            </a:r>
            <a:r>
              <a:rPr sz="1100" spc="10" dirty="0">
                <a:latin typeface="Times New Roman"/>
                <a:cs typeface="Times New Roman"/>
              </a:rPr>
              <a:t>cardinality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zero, then the </a:t>
            </a:r>
            <a:r>
              <a:rPr sz="1100" spc="15" dirty="0">
                <a:latin typeface="Times New Roman"/>
                <a:cs typeface="Times New Roman"/>
              </a:rPr>
              <a:t>FK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defined as normal and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Null value,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other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hand if 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one then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declare the </a:t>
            </a:r>
            <a:r>
              <a:rPr sz="1100" spc="20" dirty="0">
                <a:latin typeface="Times New Roman"/>
                <a:cs typeface="Times New Roman"/>
              </a:rPr>
              <a:t>FK </a:t>
            </a:r>
            <a:r>
              <a:rPr sz="1100" spc="10" dirty="0">
                <a:latin typeface="Times New Roman"/>
                <a:cs typeface="Times New Roman"/>
              </a:rPr>
              <a:t>attribute(s)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Null. </a:t>
            </a:r>
            <a:r>
              <a:rPr sz="1100" spc="15" dirty="0">
                <a:latin typeface="Times New Roman"/>
                <a:cs typeface="Times New Roman"/>
              </a:rPr>
              <a:t>The Not </a:t>
            </a:r>
            <a:r>
              <a:rPr sz="1100" spc="10" dirty="0">
                <a:latin typeface="Times New Roman"/>
                <a:cs typeface="Times New Roman"/>
              </a:rPr>
              <a:t>Null  constraint </a:t>
            </a:r>
            <a:r>
              <a:rPr sz="1100" spc="15" dirty="0">
                <a:latin typeface="Times New Roman"/>
                <a:cs typeface="Times New Roman"/>
              </a:rPr>
              <a:t>makes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a must </a:t>
            </a:r>
            <a:r>
              <a:rPr sz="1100" spc="5" dirty="0">
                <a:latin typeface="Times New Roman"/>
                <a:cs typeface="Times New Roman"/>
              </a:rPr>
              <a:t>to enter </a:t>
            </a:r>
            <a:r>
              <a:rPr sz="1100" spc="10" dirty="0">
                <a:latin typeface="Times New Roman"/>
                <a:cs typeface="Times New Roman"/>
              </a:rPr>
              <a:t>the value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10" dirty="0">
                <a:latin typeface="Times New Roman"/>
                <a:cs typeface="Times New Roman"/>
              </a:rPr>
              <a:t>attribute(s) whereas the </a:t>
            </a:r>
            <a:r>
              <a:rPr sz="1100" spc="15" dirty="0">
                <a:latin typeface="Times New Roman"/>
                <a:cs typeface="Times New Roman"/>
              </a:rPr>
              <a:t>FK  </a:t>
            </a:r>
            <a:r>
              <a:rPr sz="1100" spc="10" dirty="0">
                <a:latin typeface="Times New Roman"/>
                <a:cs typeface="Times New Roman"/>
              </a:rPr>
              <a:t>constraint will enforce the value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a legal one. So you 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see the </a:t>
            </a:r>
            <a:r>
              <a:rPr sz="1100" spc="15" dirty="0">
                <a:latin typeface="Times New Roman"/>
                <a:cs typeface="Times New Roman"/>
              </a:rPr>
              <a:t>minimum  </a:t>
            </a:r>
            <a:r>
              <a:rPr sz="1100" spc="10" dirty="0">
                <a:latin typeface="Times New Roman"/>
                <a:cs typeface="Times New Roman"/>
              </a:rPr>
              <a:t>cardinality while implementing a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many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680"/>
              </a:spcBef>
            </a:pPr>
            <a:r>
              <a:rPr sz="1100" spc="65" dirty="0">
                <a:latin typeface="Times New Roman"/>
                <a:cs typeface="Times New Roman"/>
              </a:rPr>
              <a:t>Many </a:t>
            </a:r>
            <a:r>
              <a:rPr sz="1100" spc="40" dirty="0">
                <a:latin typeface="Times New Roman"/>
                <a:cs typeface="Times New Roman"/>
              </a:rPr>
              <a:t>to </a:t>
            </a:r>
            <a:r>
              <a:rPr sz="1100" spc="60" dirty="0">
                <a:latin typeface="Times New Roman"/>
                <a:cs typeface="Times New Roman"/>
              </a:rPr>
              <a:t>Many</a:t>
            </a:r>
            <a:r>
              <a:rPr sz="1100" spc="-16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Relationship: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type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instance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first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entity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can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mapped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many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instances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second  </a:t>
            </a:r>
            <a:r>
              <a:rPr sz="1100" spc="5" dirty="0">
                <a:latin typeface="Times New Roman"/>
                <a:cs typeface="Times New Roman"/>
              </a:rPr>
              <a:t>entity.  </a:t>
            </a:r>
            <a:r>
              <a:rPr sz="1100" spc="10" dirty="0">
                <a:latin typeface="Times New Roman"/>
                <a:cs typeface="Times New Roman"/>
              </a:rPr>
              <a:t>Similarly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instance of second  entity </a:t>
            </a:r>
            <a:r>
              <a:rPr sz="1100" spc="15" dirty="0">
                <a:latin typeface="Times New Roman"/>
                <a:cs typeface="Times New Roman"/>
              </a:rPr>
              <a:t>can  </a:t>
            </a:r>
            <a:r>
              <a:rPr sz="1100" spc="10" dirty="0">
                <a:latin typeface="Times New Roman"/>
                <a:cs typeface="Times New Roman"/>
              </a:rPr>
              <a:t>be   </a:t>
            </a:r>
            <a:r>
              <a:rPr sz="1100" spc="2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mapped</a:t>
            </a:r>
            <a:endParaRPr sz="1100">
              <a:latin typeface="Times New Roman"/>
              <a:cs typeface="Times New Roman"/>
            </a:endParaRPr>
          </a:p>
          <a:p>
            <a:pPr marL="12700" marR="38100" algn="just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instances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entity </a:t>
            </a:r>
            <a:r>
              <a:rPr sz="1100" spc="5" dirty="0">
                <a:latin typeface="Times New Roman"/>
                <a:cs typeface="Times New Roman"/>
              </a:rPr>
              <a:t>type.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relationship a third table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created for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relationship, which </a:t>
            </a:r>
            <a:r>
              <a:rPr sz="1100" spc="5" dirty="0">
                <a:latin typeface="Times New Roman"/>
                <a:cs typeface="Times New Roman"/>
              </a:rPr>
              <a:t>is also called </a:t>
            </a:r>
            <a:r>
              <a:rPr sz="1100" spc="10" dirty="0">
                <a:latin typeface="Times New Roman"/>
                <a:cs typeface="Times New Roman"/>
              </a:rPr>
              <a:t>as associative </a:t>
            </a:r>
            <a:r>
              <a:rPr sz="1100" spc="15" dirty="0">
                <a:latin typeface="Times New Roman"/>
                <a:cs typeface="Times New Roman"/>
              </a:rPr>
              <a:t>entity </a:t>
            </a:r>
            <a:r>
              <a:rPr sz="1100" spc="10" dirty="0">
                <a:latin typeface="Times New Roman"/>
                <a:cs typeface="Times New Roman"/>
              </a:rPr>
              <a:t>type.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Generally,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73207" y="939366"/>
            <a:ext cx="1085850" cy="306705"/>
          </a:xfrm>
          <a:custGeom>
            <a:avLst/>
            <a:gdLst/>
            <a:ahLst/>
            <a:cxnLst/>
            <a:rect l="l" t="t" r="r" b="b"/>
            <a:pathLst>
              <a:path w="1085850" h="306705">
                <a:moveTo>
                  <a:pt x="542784" y="0"/>
                </a:moveTo>
                <a:lnTo>
                  <a:pt x="474583" y="1194"/>
                </a:lnTo>
                <a:lnTo>
                  <a:pt x="408942" y="4682"/>
                </a:lnTo>
                <a:lnTo>
                  <a:pt x="346366" y="10324"/>
                </a:lnTo>
                <a:lnTo>
                  <a:pt x="287358" y="17976"/>
                </a:lnTo>
                <a:lnTo>
                  <a:pt x="232422" y="27499"/>
                </a:lnTo>
                <a:lnTo>
                  <a:pt x="182063" y="38749"/>
                </a:lnTo>
                <a:lnTo>
                  <a:pt x="136783" y="51585"/>
                </a:lnTo>
                <a:lnTo>
                  <a:pt x="97087" y="65867"/>
                </a:lnTo>
                <a:lnTo>
                  <a:pt x="36463" y="98198"/>
                </a:lnTo>
                <a:lnTo>
                  <a:pt x="4219" y="134610"/>
                </a:lnTo>
                <a:lnTo>
                  <a:pt x="0" y="153992"/>
                </a:lnTo>
                <a:lnTo>
                  <a:pt x="4219" y="173049"/>
                </a:lnTo>
                <a:lnTo>
                  <a:pt x="36463" y="208955"/>
                </a:lnTo>
                <a:lnTo>
                  <a:pt x="97087" y="240948"/>
                </a:lnTo>
                <a:lnTo>
                  <a:pt x="136783" y="255112"/>
                </a:lnTo>
                <a:lnTo>
                  <a:pt x="182063" y="267860"/>
                </a:lnTo>
                <a:lnTo>
                  <a:pt x="232422" y="279047"/>
                </a:lnTo>
                <a:lnTo>
                  <a:pt x="287358" y="288527"/>
                </a:lnTo>
                <a:lnTo>
                  <a:pt x="346366" y="296154"/>
                </a:lnTo>
                <a:lnTo>
                  <a:pt x="408942" y="301782"/>
                </a:lnTo>
                <a:lnTo>
                  <a:pt x="474583" y="305266"/>
                </a:lnTo>
                <a:lnTo>
                  <a:pt x="542784" y="306460"/>
                </a:lnTo>
                <a:lnTo>
                  <a:pt x="610986" y="305266"/>
                </a:lnTo>
                <a:lnTo>
                  <a:pt x="676627" y="301782"/>
                </a:lnTo>
                <a:lnTo>
                  <a:pt x="739203" y="296154"/>
                </a:lnTo>
                <a:lnTo>
                  <a:pt x="798211" y="288527"/>
                </a:lnTo>
                <a:lnTo>
                  <a:pt x="853147" y="279047"/>
                </a:lnTo>
                <a:lnTo>
                  <a:pt x="903506" y="267860"/>
                </a:lnTo>
                <a:lnTo>
                  <a:pt x="948786" y="255112"/>
                </a:lnTo>
                <a:lnTo>
                  <a:pt x="988481" y="240948"/>
                </a:lnTo>
                <a:lnTo>
                  <a:pt x="1049106" y="208955"/>
                </a:lnTo>
                <a:lnTo>
                  <a:pt x="1081350" y="173049"/>
                </a:lnTo>
                <a:lnTo>
                  <a:pt x="1085569" y="153992"/>
                </a:lnTo>
                <a:lnTo>
                  <a:pt x="1081350" y="134610"/>
                </a:lnTo>
                <a:lnTo>
                  <a:pt x="1049106" y="98198"/>
                </a:lnTo>
                <a:lnTo>
                  <a:pt x="988481" y="65867"/>
                </a:lnTo>
                <a:lnTo>
                  <a:pt x="948786" y="51585"/>
                </a:lnTo>
                <a:lnTo>
                  <a:pt x="903506" y="38749"/>
                </a:lnTo>
                <a:lnTo>
                  <a:pt x="853147" y="27499"/>
                </a:lnTo>
                <a:lnTo>
                  <a:pt x="798211" y="17976"/>
                </a:lnTo>
                <a:lnTo>
                  <a:pt x="739203" y="10324"/>
                </a:lnTo>
                <a:lnTo>
                  <a:pt x="676627" y="4682"/>
                </a:lnTo>
                <a:lnTo>
                  <a:pt x="610986" y="1194"/>
                </a:lnTo>
                <a:lnTo>
                  <a:pt x="542784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86327" y="1070224"/>
            <a:ext cx="66230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m</a:t>
            </a:r>
            <a:r>
              <a:rPr sz="900" spc="25" dirty="0">
                <a:latin typeface="Times New Roman"/>
                <a:cs typeface="Times New Roman"/>
              </a:rPr>
              <a:t>p</a:t>
            </a:r>
            <a:r>
              <a:rPr sz="900" spc="20" dirty="0">
                <a:latin typeface="Times New Roman"/>
                <a:cs typeface="Times New Roman"/>
              </a:rPr>
              <a:t>N</a:t>
            </a:r>
            <a:r>
              <a:rPr sz="900" spc="25" dirty="0">
                <a:latin typeface="Times New Roman"/>
                <a:cs typeface="Times New Roman"/>
              </a:rPr>
              <a:t>a</a:t>
            </a:r>
            <a:r>
              <a:rPr sz="900" dirty="0">
                <a:latin typeface="Times New Roman"/>
                <a:cs typeface="Times New Roman"/>
              </a:rPr>
              <a:t>m</a:t>
            </a:r>
            <a:r>
              <a:rPr sz="900" spc="25" dirty="0">
                <a:latin typeface="Times New Roman"/>
                <a:cs typeface="Times New Roman"/>
              </a:rPr>
              <a:t>e</a:t>
            </a:r>
            <a:r>
              <a:rPr sz="900" spc="15" dirty="0">
                <a:latin typeface="Times New Roman"/>
                <a:cs typeface="Times New Roman"/>
              </a:rPr>
              <a:t>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1345" y="1214233"/>
            <a:ext cx="64135" cy="329565"/>
          </a:xfrm>
          <a:custGeom>
            <a:avLst/>
            <a:gdLst/>
            <a:ahLst/>
            <a:cxnLst/>
            <a:rect l="l" t="t" r="r" b="b"/>
            <a:pathLst>
              <a:path w="64135" h="329565">
                <a:moveTo>
                  <a:pt x="0" y="329382"/>
                </a:moveTo>
                <a:lnTo>
                  <a:pt x="64046" y="0"/>
                </a:lnTo>
              </a:path>
            </a:pathLst>
          </a:custGeom>
          <a:ln w="8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6203" y="1011420"/>
            <a:ext cx="1014094" cy="323850"/>
          </a:xfrm>
          <a:custGeom>
            <a:avLst/>
            <a:gdLst/>
            <a:ahLst/>
            <a:cxnLst/>
            <a:rect l="l" t="t" r="r" b="b"/>
            <a:pathLst>
              <a:path w="1014095" h="323850">
                <a:moveTo>
                  <a:pt x="506272" y="0"/>
                </a:moveTo>
                <a:lnTo>
                  <a:pt x="437689" y="1491"/>
                </a:lnTo>
                <a:lnTo>
                  <a:pt x="371875" y="5831"/>
                </a:lnTo>
                <a:lnTo>
                  <a:pt x="309439" y="12818"/>
                </a:lnTo>
                <a:lnTo>
                  <a:pt x="250990" y="22252"/>
                </a:lnTo>
                <a:lnTo>
                  <a:pt x="197137" y="33931"/>
                </a:lnTo>
                <a:lnTo>
                  <a:pt x="148488" y="47653"/>
                </a:lnTo>
                <a:lnTo>
                  <a:pt x="105654" y="63218"/>
                </a:lnTo>
                <a:lnTo>
                  <a:pt x="69242" y="80425"/>
                </a:lnTo>
                <a:lnTo>
                  <a:pt x="18122" y="118957"/>
                </a:lnTo>
                <a:lnTo>
                  <a:pt x="0" y="161641"/>
                </a:lnTo>
                <a:lnTo>
                  <a:pt x="4632" y="183721"/>
                </a:lnTo>
                <a:lnTo>
                  <a:pt x="39862" y="224854"/>
                </a:lnTo>
                <a:lnTo>
                  <a:pt x="105654" y="260712"/>
                </a:lnTo>
                <a:lnTo>
                  <a:pt x="148488" y="276200"/>
                </a:lnTo>
                <a:lnTo>
                  <a:pt x="197137" y="289814"/>
                </a:lnTo>
                <a:lnTo>
                  <a:pt x="250990" y="301369"/>
                </a:lnTo>
                <a:lnTo>
                  <a:pt x="309439" y="310678"/>
                </a:lnTo>
                <a:lnTo>
                  <a:pt x="371875" y="317557"/>
                </a:lnTo>
                <a:lnTo>
                  <a:pt x="437689" y="321820"/>
                </a:lnTo>
                <a:lnTo>
                  <a:pt x="506272" y="323282"/>
                </a:lnTo>
                <a:lnTo>
                  <a:pt x="575206" y="321820"/>
                </a:lnTo>
                <a:lnTo>
                  <a:pt x="641313" y="317557"/>
                </a:lnTo>
                <a:lnTo>
                  <a:pt x="703988" y="310678"/>
                </a:lnTo>
                <a:lnTo>
                  <a:pt x="762628" y="301369"/>
                </a:lnTo>
                <a:lnTo>
                  <a:pt x="816631" y="289814"/>
                </a:lnTo>
                <a:lnTo>
                  <a:pt x="865391" y="276200"/>
                </a:lnTo>
                <a:lnTo>
                  <a:pt x="908306" y="260712"/>
                </a:lnTo>
                <a:lnTo>
                  <a:pt x="944771" y="243535"/>
                </a:lnTo>
                <a:lnTo>
                  <a:pt x="995941" y="204854"/>
                </a:lnTo>
                <a:lnTo>
                  <a:pt x="1014070" y="161641"/>
                </a:lnTo>
                <a:lnTo>
                  <a:pt x="1009437" y="139881"/>
                </a:lnTo>
                <a:lnTo>
                  <a:pt x="974184" y="99072"/>
                </a:lnTo>
                <a:lnTo>
                  <a:pt x="908306" y="63218"/>
                </a:lnTo>
                <a:lnTo>
                  <a:pt x="865391" y="47653"/>
                </a:lnTo>
                <a:lnTo>
                  <a:pt x="816631" y="33931"/>
                </a:lnTo>
                <a:lnTo>
                  <a:pt x="762628" y="22252"/>
                </a:lnTo>
                <a:lnTo>
                  <a:pt x="703988" y="12818"/>
                </a:lnTo>
                <a:lnTo>
                  <a:pt x="641313" y="5831"/>
                </a:lnTo>
                <a:lnTo>
                  <a:pt x="575206" y="1491"/>
                </a:lnTo>
                <a:lnTo>
                  <a:pt x="506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06203" y="1011420"/>
            <a:ext cx="1014094" cy="323850"/>
          </a:xfrm>
          <a:custGeom>
            <a:avLst/>
            <a:gdLst/>
            <a:ahLst/>
            <a:cxnLst/>
            <a:rect l="l" t="t" r="r" b="b"/>
            <a:pathLst>
              <a:path w="1014095" h="323850">
                <a:moveTo>
                  <a:pt x="506272" y="0"/>
                </a:moveTo>
                <a:lnTo>
                  <a:pt x="437689" y="1491"/>
                </a:lnTo>
                <a:lnTo>
                  <a:pt x="371875" y="5831"/>
                </a:lnTo>
                <a:lnTo>
                  <a:pt x="309439" y="12818"/>
                </a:lnTo>
                <a:lnTo>
                  <a:pt x="250990" y="22252"/>
                </a:lnTo>
                <a:lnTo>
                  <a:pt x="197137" y="33931"/>
                </a:lnTo>
                <a:lnTo>
                  <a:pt x="148488" y="47653"/>
                </a:lnTo>
                <a:lnTo>
                  <a:pt x="105654" y="63218"/>
                </a:lnTo>
                <a:lnTo>
                  <a:pt x="69242" y="80425"/>
                </a:lnTo>
                <a:lnTo>
                  <a:pt x="18122" y="118957"/>
                </a:lnTo>
                <a:lnTo>
                  <a:pt x="0" y="161641"/>
                </a:lnTo>
                <a:lnTo>
                  <a:pt x="4632" y="183721"/>
                </a:lnTo>
                <a:lnTo>
                  <a:pt x="39862" y="224854"/>
                </a:lnTo>
                <a:lnTo>
                  <a:pt x="105654" y="260712"/>
                </a:lnTo>
                <a:lnTo>
                  <a:pt x="148488" y="276200"/>
                </a:lnTo>
                <a:lnTo>
                  <a:pt x="197137" y="289814"/>
                </a:lnTo>
                <a:lnTo>
                  <a:pt x="250990" y="301369"/>
                </a:lnTo>
                <a:lnTo>
                  <a:pt x="309439" y="310678"/>
                </a:lnTo>
                <a:lnTo>
                  <a:pt x="371875" y="317557"/>
                </a:lnTo>
                <a:lnTo>
                  <a:pt x="437689" y="321820"/>
                </a:lnTo>
                <a:lnTo>
                  <a:pt x="506272" y="323282"/>
                </a:lnTo>
                <a:lnTo>
                  <a:pt x="575206" y="321820"/>
                </a:lnTo>
                <a:lnTo>
                  <a:pt x="641313" y="317557"/>
                </a:lnTo>
                <a:lnTo>
                  <a:pt x="703988" y="310678"/>
                </a:lnTo>
                <a:lnTo>
                  <a:pt x="762628" y="301369"/>
                </a:lnTo>
                <a:lnTo>
                  <a:pt x="816631" y="289814"/>
                </a:lnTo>
                <a:lnTo>
                  <a:pt x="865391" y="276200"/>
                </a:lnTo>
                <a:lnTo>
                  <a:pt x="908306" y="260712"/>
                </a:lnTo>
                <a:lnTo>
                  <a:pt x="944771" y="243535"/>
                </a:lnTo>
                <a:lnTo>
                  <a:pt x="995941" y="204854"/>
                </a:lnTo>
                <a:lnTo>
                  <a:pt x="1014070" y="161641"/>
                </a:lnTo>
                <a:lnTo>
                  <a:pt x="1009437" y="139881"/>
                </a:lnTo>
                <a:lnTo>
                  <a:pt x="974184" y="99072"/>
                </a:lnTo>
                <a:lnTo>
                  <a:pt x="908306" y="63218"/>
                </a:lnTo>
                <a:lnTo>
                  <a:pt x="865391" y="47653"/>
                </a:lnTo>
                <a:lnTo>
                  <a:pt x="816631" y="33931"/>
                </a:lnTo>
                <a:lnTo>
                  <a:pt x="762628" y="22252"/>
                </a:lnTo>
                <a:lnTo>
                  <a:pt x="703988" y="12818"/>
                </a:lnTo>
                <a:lnTo>
                  <a:pt x="641313" y="5831"/>
                </a:lnTo>
                <a:lnTo>
                  <a:pt x="575206" y="1491"/>
                </a:lnTo>
                <a:lnTo>
                  <a:pt x="506272" y="0"/>
                </a:lnTo>
                <a:close/>
              </a:path>
            </a:pathLst>
          </a:custGeom>
          <a:ln w="8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21031" y="1089706"/>
            <a:ext cx="38417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m</a:t>
            </a:r>
            <a:r>
              <a:rPr sz="900" spc="25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S</a:t>
            </a:r>
            <a:r>
              <a:rPr sz="900" spc="10" dirty="0">
                <a:latin typeface="Times New Roman"/>
                <a:cs typeface="Times New Roman"/>
              </a:rPr>
              <a:t>al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74770" y="1011410"/>
            <a:ext cx="861694" cy="323850"/>
          </a:xfrm>
          <a:custGeom>
            <a:avLst/>
            <a:gdLst/>
            <a:ahLst/>
            <a:cxnLst/>
            <a:rect l="l" t="t" r="r" b="b"/>
            <a:pathLst>
              <a:path w="861695" h="323850">
                <a:moveTo>
                  <a:pt x="431566" y="0"/>
                </a:moveTo>
                <a:lnTo>
                  <a:pt x="361673" y="2138"/>
                </a:lnTo>
                <a:lnTo>
                  <a:pt x="295331" y="8320"/>
                </a:lnTo>
                <a:lnTo>
                  <a:pt x="233436" y="18198"/>
                </a:lnTo>
                <a:lnTo>
                  <a:pt x="176884" y="31426"/>
                </a:lnTo>
                <a:lnTo>
                  <a:pt x="126572" y="47655"/>
                </a:lnTo>
                <a:lnTo>
                  <a:pt x="83397" y="66537"/>
                </a:lnTo>
                <a:lnTo>
                  <a:pt x="48256" y="87725"/>
                </a:lnTo>
                <a:lnTo>
                  <a:pt x="5660" y="135627"/>
                </a:lnTo>
                <a:lnTo>
                  <a:pt x="0" y="161646"/>
                </a:lnTo>
                <a:lnTo>
                  <a:pt x="4689" y="185690"/>
                </a:lnTo>
                <a:lnTo>
                  <a:pt x="40184" y="230094"/>
                </a:lnTo>
                <a:lnTo>
                  <a:pt x="106008" y="267981"/>
                </a:lnTo>
                <a:lnTo>
                  <a:pt x="148610" y="283880"/>
                </a:lnTo>
                <a:lnTo>
                  <a:pt x="196773" y="297427"/>
                </a:lnTo>
                <a:lnTo>
                  <a:pt x="249824" y="308382"/>
                </a:lnTo>
                <a:lnTo>
                  <a:pt x="307089" y="316505"/>
                </a:lnTo>
                <a:lnTo>
                  <a:pt x="367894" y="321556"/>
                </a:lnTo>
                <a:lnTo>
                  <a:pt x="431566" y="323293"/>
                </a:lnTo>
                <a:lnTo>
                  <a:pt x="501415" y="321196"/>
                </a:lnTo>
                <a:lnTo>
                  <a:pt x="567641" y="315119"/>
                </a:lnTo>
                <a:lnTo>
                  <a:pt x="629366" y="305382"/>
                </a:lnTo>
                <a:lnTo>
                  <a:pt x="685711" y="292305"/>
                </a:lnTo>
                <a:lnTo>
                  <a:pt x="735797" y="276209"/>
                </a:lnTo>
                <a:lnTo>
                  <a:pt x="778746" y="257414"/>
                </a:lnTo>
                <a:lnTo>
                  <a:pt x="813680" y="236240"/>
                </a:lnTo>
                <a:lnTo>
                  <a:pt x="855989" y="188036"/>
                </a:lnTo>
                <a:lnTo>
                  <a:pt x="861607" y="161646"/>
                </a:lnTo>
                <a:lnTo>
                  <a:pt x="855989" y="135627"/>
                </a:lnTo>
                <a:lnTo>
                  <a:pt x="813680" y="87725"/>
                </a:lnTo>
                <a:lnTo>
                  <a:pt x="778746" y="66537"/>
                </a:lnTo>
                <a:lnTo>
                  <a:pt x="735797" y="47655"/>
                </a:lnTo>
                <a:lnTo>
                  <a:pt x="685711" y="31426"/>
                </a:lnTo>
                <a:lnTo>
                  <a:pt x="629366" y="18198"/>
                </a:lnTo>
                <a:lnTo>
                  <a:pt x="567641" y="8320"/>
                </a:lnTo>
                <a:lnTo>
                  <a:pt x="501415" y="2138"/>
                </a:lnTo>
                <a:lnTo>
                  <a:pt x="431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74770" y="1011410"/>
            <a:ext cx="861694" cy="323850"/>
          </a:xfrm>
          <a:custGeom>
            <a:avLst/>
            <a:gdLst/>
            <a:ahLst/>
            <a:cxnLst/>
            <a:rect l="l" t="t" r="r" b="b"/>
            <a:pathLst>
              <a:path w="861695" h="323850">
                <a:moveTo>
                  <a:pt x="431566" y="0"/>
                </a:moveTo>
                <a:lnTo>
                  <a:pt x="361673" y="2138"/>
                </a:lnTo>
                <a:lnTo>
                  <a:pt x="295331" y="8320"/>
                </a:lnTo>
                <a:lnTo>
                  <a:pt x="233436" y="18198"/>
                </a:lnTo>
                <a:lnTo>
                  <a:pt x="176884" y="31426"/>
                </a:lnTo>
                <a:lnTo>
                  <a:pt x="126572" y="47655"/>
                </a:lnTo>
                <a:lnTo>
                  <a:pt x="83397" y="66537"/>
                </a:lnTo>
                <a:lnTo>
                  <a:pt x="48256" y="87725"/>
                </a:lnTo>
                <a:lnTo>
                  <a:pt x="5660" y="135627"/>
                </a:lnTo>
                <a:lnTo>
                  <a:pt x="0" y="161646"/>
                </a:lnTo>
                <a:lnTo>
                  <a:pt x="4689" y="185690"/>
                </a:lnTo>
                <a:lnTo>
                  <a:pt x="40184" y="230094"/>
                </a:lnTo>
                <a:lnTo>
                  <a:pt x="106008" y="267981"/>
                </a:lnTo>
                <a:lnTo>
                  <a:pt x="148610" y="283880"/>
                </a:lnTo>
                <a:lnTo>
                  <a:pt x="196773" y="297427"/>
                </a:lnTo>
                <a:lnTo>
                  <a:pt x="249824" y="308382"/>
                </a:lnTo>
                <a:lnTo>
                  <a:pt x="307089" y="316505"/>
                </a:lnTo>
                <a:lnTo>
                  <a:pt x="367894" y="321556"/>
                </a:lnTo>
                <a:lnTo>
                  <a:pt x="431566" y="323293"/>
                </a:lnTo>
                <a:lnTo>
                  <a:pt x="501415" y="321196"/>
                </a:lnTo>
                <a:lnTo>
                  <a:pt x="567641" y="315119"/>
                </a:lnTo>
                <a:lnTo>
                  <a:pt x="629366" y="305382"/>
                </a:lnTo>
                <a:lnTo>
                  <a:pt x="685711" y="292305"/>
                </a:lnTo>
                <a:lnTo>
                  <a:pt x="735797" y="276209"/>
                </a:lnTo>
                <a:lnTo>
                  <a:pt x="778746" y="257414"/>
                </a:lnTo>
                <a:lnTo>
                  <a:pt x="813680" y="236240"/>
                </a:lnTo>
                <a:lnTo>
                  <a:pt x="855989" y="188036"/>
                </a:lnTo>
                <a:lnTo>
                  <a:pt x="861607" y="161646"/>
                </a:lnTo>
                <a:lnTo>
                  <a:pt x="855989" y="135627"/>
                </a:lnTo>
                <a:lnTo>
                  <a:pt x="813680" y="87725"/>
                </a:lnTo>
                <a:lnTo>
                  <a:pt x="778746" y="66537"/>
                </a:lnTo>
                <a:lnTo>
                  <a:pt x="735797" y="47655"/>
                </a:lnTo>
                <a:lnTo>
                  <a:pt x="685711" y="31426"/>
                </a:lnTo>
                <a:lnTo>
                  <a:pt x="629366" y="18198"/>
                </a:lnTo>
                <a:lnTo>
                  <a:pt x="567641" y="8320"/>
                </a:lnTo>
                <a:lnTo>
                  <a:pt x="501415" y="2138"/>
                </a:lnTo>
                <a:lnTo>
                  <a:pt x="431566" y="0"/>
                </a:lnTo>
                <a:close/>
              </a:path>
            </a:pathLst>
          </a:custGeom>
          <a:ln w="8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3823" y="1140123"/>
            <a:ext cx="42481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trike="sngStrike" spc="25" dirty="0">
                <a:latin typeface="Times New Roman"/>
                <a:cs typeface="Times New Roman"/>
              </a:rPr>
              <a:t>e</a:t>
            </a:r>
            <a:r>
              <a:rPr sz="1100" strike="sngStrike" spc="65" dirty="0">
                <a:latin typeface="Times New Roman"/>
                <a:cs typeface="Times New Roman"/>
              </a:rPr>
              <a:t>m</a:t>
            </a:r>
            <a:r>
              <a:rPr sz="1100" strike="sngStrike" spc="80" dirty="0">
                <a:latin typeface="Times New Roman"/>
                <a:cs typeface="Times New Roman"/>
              </a:rPr>
              <a:t>p</a:t>
            </a:r>
            <a:r>
              <a:rPr sz="1100" strike="sngStrike" spc="60" dirty="0">
                <a:latin typeface="Times New Roman"/>
                <a:cs typeface="Times New Roman"/>
              </a:rPr>
              <a:t>I</a:t>
            </a:r>
            <a:r>
              <a:rPr sz="1100" strike="sngStrike" spc="75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43948" y="1334387"/>
            <a:ext cx="430530" cy="203200"/>
          </a:xfrm>
          <a:custGeom>
            <a:avLst/>
            <a:gdLst/>
            <a:ahLst/>
            <a:cxnLst/>
            <a:rect l="l" t="t" r="r" b="b"/>
            <a:pathLst>
              <a:path w="430529" h="203200">
                <a:moveTo>
                  <a:pt x="0" y="202833"/>
                </a:moveTo>
                <a:lnTo>
                  <a:pt x="430069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0691" y="1334387"/>
            <a:ext cx="431800" cy="203200"/>
          </a:xfrm>
          <a:custGeom>
            <a:avLst/>
            <a:gdLst/>
            <a:ahLst/>
            <a:cxnLst/>
            <a:rect l="l" t="t" r="r" b="b"/>
            <a:pathLst>
              <a:path w="431800" h="203200">
                <a:moveTo>
                  <a:pt x="431594" y="202833"/>
                </a:moveTo>
                <a:lnTo>
                  <a:pt x="0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5644" y="1692778"/>
            <a:ext cx="2010410" cy="9525"/>
          </a:xfrm>
          <a:custGeom>
            <a:avLst/>
            <a:gdLst/>
            <a:ahLst/>
            <a:cxnLst/>
            <a:rect l="l" t="t" r="r" b="b"/>
            <a:pathLst>
              <a:path w="2010410" h="9525">
                <a:moveTo>
                  <a:pt x="0" y="9150"/>
                </a:moveTo>
                <a:lnTo>
                  <a:pt x="2010039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2399" y="5590851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5034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2399" y="1616525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957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02327" y="1607374"/>
            <a:ext cx="143510" cy="71755"/>
          </a:xfrm>
          <a:custGeom>
            <a:avLst/>
            <a:gdLst/>
            <a:ahLst/>
            <a:cxnLst/>
            <a:rect l="l" t="t" r="r" b="b"/>
            <a:pathLst>
              <a:path w="143510" h="71755">
                <a:moveTo>
                  <a:pt x="143356" y="0"/>
                </a:moveTo>
                <a:lnTo>
                  <a:pt x="0" y="71678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02328" y="1688203"/>
            <a:ext cx="147955" cy="84455"/>
          </a:xfrm>
          <a:custGeom>
            <a:avLst/>
            <a:gdLst/>
            <a:ahLst/>
            <a:cxnLst/>
            <a:rect l="l" t="t" r="r" b="b"/>
            <a:pathLst>
              <a:path w="147954" h="84455">
                <a:moveTo>
                  <a:pt x="147931" y="83878"/>
                </a:moveTo>
                <a:lnTo>
                  <a:pt x="0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3576" y="1616525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957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8971" y="1610425"/>
            <a:ext cx="107314" cy="149860"/>
          </a:xfrm>
          <a:custGeom>
            <a:avLst/>
            <a:gdLst/>
            <a:ahLst/>
            <a:cxnLst/>
            <a:rect l="l" t="t" r="r" b="b"/>
            <a:pathLst>
              <a:path w="107314" h="149860">
                <a:moveTo>
                  <a:pt x="53377" y="0"/>
                </a:moveTo>
                <a:lnTo>
                  <a:pt x="32812" y="5885"/>
                </a:lnTo>
                <a:lnTo>
                  <a:pt x="15822" y="21922"/>
                </a:lnTo>
                <a:lnTo>
                  <a:pt x="4265" y="45680"/>
                </a:lnTo>
                <a:lnTo>
                  <a:pt x="0" y="74728"/>
                </a:lnTo>
                <a:lnTo>
                  <a:pt x="4265" y="103776"/>
                </a:lnTo>
                <a:lnTo>
                  <a:pt x="15822" y="127533"/>
                </a:lnTo>
                <a:lnTo>
                  <a:pt x="32812" y="143570"/>
                </a:lnTo>
                <a:lnTo>
                  <a:pt x="53377" y="149456"/>
                </a:lnTo>
                <a:lnTo>
                  <a:pt x="73941" y="143570"/>
                </a:lnTo>
                <a:lnTo>
                  <a:pt x="90932" y="127533"/>
                </a:lnTo>
                <a:lnTo>
                  <a:pt x="102489" y="103776"/>
                </a:lnTo>
                <a:lnTo>
                  <a:pt x="106754" y="74728"/>
                </a:lnTo>
                <a:lnTo>
                  <a:pt x="102489" y="45680"/>
                </a:lnTo>
                <a:lnTo>
                  <a:pt x="90932" y="21922"/>
                </a:lnTo>
                <a:lnTo>
                  <a:pt x="73941" y="5885"/>
                </a:lnTo>
                <a:lnTo>
                  <a:pt x="53377" y="0"/>
                </a:lnTo>
                <a:close/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921"/>
            <a:ext cx="5039995" cy="637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370" algn="just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the primary keys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participating entity types are used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third  table.</a:t>
            </a:r>
            <a:endParaRPr sz="1100">
              <a:latin typeface="Times New Roman"/>
              <a:cs typeface="Times New Roman"/>
            </a:endParaRPr>
          </a:p>
          <a:p>
            <a:pPr marL="12700" marR="39370" algn="just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For Example, there are two entity types </a:t>
            </a:r>
            <a:r>
              <a:rPr sz="1100" spc="15" dirty="0">
                <a:latin typeface="Times New Roman"/>
                <a:cs typeface="Times New Roman"/>
              </a:rPr>
              <a:t>BOOK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10" dirty="0">
                <a:latin typeface="Times New Roman"/>
                <a:cs typeface="Times New Roman"/>
              </a:rPr>
              <a:t>(student). </a:t>
            </a:r>
            <a:r>
              <a:rPr sz="1100" spc="15" dirty="0">
                <a:latin typeface="Times New Roman"/>
                <a:cs typeface="Times New Roman"/>
              </a:rPr>
              <a:t>Now many  </a:t>
            </a:r>
            <a:r>
              <a:rPr sz="1100" spc="10" dirty="0">
                <a:latin typeface="Times New Roman"/>
                <a:cs typeface="Times New Roman"/>
              </a:rPr>
              <a:t>students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borrow a </a:t>
            </a:r>
            <a:r>
              <a:rPr sz="1100" spc="15" dirty="0">
                <a:latin typeface="Times New Roman"/>
                <a:cs typeface="Times New Roman"/>
              </a:rPr>
              <a:t>book </a:t>
            </a:r>
            <a:r>
              <a:rPr sz="1100" spc="10" dirty="0">
                <a:latin typeface="Times New Roman"/>
                <a:cs typeface="Times New Roman"/>
              </a:rPr>
              <a:t>and similarly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5" dirty="0">
                <a:latin typeface="Times New Roman"/>
                <a:cs typeface="Times New Roman"/>
              </a:rPr>
              <a:t>books </a:t>
            </a:r>
            <a:r>
              <a:rPr sz="1100" spc="10" dirty="0">
                <a:latin typeface="Times New Roman"/>
                <a:cs typeface="Times New Roman"/>
              </a:rPr>
              <a:t>can be issued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student, </a:t>
            </a:r>
            <a:r>
              <a:rPr sz="1100" spc="5" dirty="0">
                <a:latin typeface="Times New Roman"/>
                <a:cs typeface="Times New Roman"/>
              </a:rPr>
              <a:t>so in 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manner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relationship.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would be </a:t>
            </a:r>
            <a:r>
              <a:rPr sz="1100" spc="10" dirty="0">
                <a:latin typeface="Times New Roman"/>
                <a:cs typeface="Times New Roman"/>
              </a:rPr>
              <a:t>a third </a:t>
            </a:r>
            <a:r>
              <a:rPr sz="1100" spc="5" dirty="0">
                <a:latin typeface="Times New Roman"/>
                <a:cs typeface="Times New Roman"/>
              </a:rPr>
              <a:t>relation 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5" dirty="0">
                <a:latin typeface="Times New Roman"/>
                <a:cs typeface="Times New Roman"/>
              </a:rPr>
              <a:t>well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have its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after combining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keys of </a:t>
            </a:r>
            <a:r>
              <a:rPr sz="1100" spc="20" dirty="0">
                <a:latin typeface="Times New Roman"/>
                <a:cs typeface="Times New Roman"/>
              </a:rPr>
              <a:t>BOOK </a:t>
            </a:r>
            <a:r>
              <a:rPr sz="1100" spc="10" dirty="0">
                <a:latin typeface="Times New Roman"/>
                <a:cs typeface="Times New Roman"/>
              </a:rPr>
              <a:t>and  </a:t>
            </a:r>
            <a:r>
              <a:rPr sz="1100" spc="15" dirty="0">
                <a:latin typeface="Times New Roman"/>
                <a:cs typeface="Times New Roman"/>
              </a:rPr>
              <a:t>STD.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named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transaction </a:t>
            </a:r>
            <a:r>
              <a:rPr sz="1100" spc="15" dirty="0">
                <a:latin typeface="Times New Roman"/>
                <a:cs typeface="Times New Roman"/>
              </a:rPr>
              <a:t>TRANS. </a:t>
            </a:r>
            <a:r>
              <a:rPr sz="1100" spc="10" dirty="0">
                <a:latin typeface="Times New Roman"/>
                <a:cs typeface="Times New Roman"/>
              </a:rPr>
              <a:t>Following are the attributes of  these relations: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u="sng" spc="5" dirty="0">
                <a:latin typeface="Times New Roman"/>
                <a:cs typeface="Times New Roman"/>
              </a:rPr>
              <a:t>(stId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sName,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sFname)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BOOK </a:t>
            </a:r>
            <a:r>
              <a:rPr sz="1100" u="sng" spc="5" dirty="0">
                <a:latin typeface="Times New Roman"/>
                <a:cs typeface="Times New Roman"/>
              </a:rPr>
              <a:t>(bkId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bkTitle,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bkAuth)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TRANS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stId,bkId</a:t>
            </a:r>
            <a:r>
              <a:rPr sz="1100" spc="5" dirty="0">
                <a:latin typeface="Times New Roman"/>
                <a:cs typeface="Times New Roman"/>
              </a:rPr>
              <a:t>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isDate,rtDate)</a:t>
            </a:r>
            <a:endParaRPr sz="1100">
              <a:latin typeface="Times New Roman"/>
              <a:cs typeface="Times New Roman"/>
            </a:endParaRPr>
          </a:p>
          <a:p>
            <a:pPr marL="12700" marR="41275" indent="-635" algn="just">
              <a:lnSpc>
                <a:spcPts val="1939"/>
              </a:lnSpc>
              <a:spcBef>
                <a:spcPts val="165"/>
              </a:spcBef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here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third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TRANS </a:t>
            </a:r>
            <a:r>
              <a:rPr sz="1100" spc="10" dirty="0">
                <a:latin typeface="Times New Roman"/>
                <a:cs typeface="Times New Roman"/>
              </a:rPr>
              <a:t>has four attributes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two are </a:t>
            </a:r>
            <a:r>
              <a:rPr sz="1100" spc="15" dirty="0">
                <a:latin typeface="Times New Roman"/>
                <a:cs typeface="Times New Roman"/>
              </a:rPr>
              <a:t>the primary </a:t>
            </a:r>
            <a:r>
              <a:rPr sz="1100" spc="10" dirty="0">
                <a:latin typeface="Times New Roman"/>
                <a:cs typeface="Times New Roman"/>
              </a:rPr>
              <a:t>keys  of two </a:t>
            </a:r>
            <a:r>
              <a:rPr sz="1100" spc="5" dirty="0">
                <a:latin typeface="Times New Roman"/>
                <a:cs typeface="Times New Roman"/>
              </a:rPr>
              <a:t>entities </a:t>
            </a:r>
            <a:r>
              <a:rPr sz="1100" spc="10" dirty="0">
                <a:latin typeface="Times New Roman"/>
                <a:cs typeface="Times New Roman"/>
              </a:rPr>
              <a:t>whereas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last two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issue </a:t>
            </a:r>
            <a:r>
              <a:rPr sz="1100" spc="15" dirty="0">
                <a:latin typeface="Times New Roman"/>
                <a:cs typeface="Times New Roman"/>
              </a:rPr>
              <a:t>date </a:t>
            </a:r>
            <a:r>
              <a:rPr sz="1100" spc="10" dirty="0">
                <a:latin typeface="Times New Roman"/>
                <a:cs typeface="Times New Roman"/>
              </a:rPr>
              <a:t>and return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585"/>
              </a:spcBef>
            </a:pPr>
            <a:r>
              <a:rPr sz="1100" spc="60" dirty="0">
                <a:latin typeface="Times New Roman"/>
                <a:cs typeface="Times New Roman"/>
              </a:rPr>
              <a:t>One </a:t>
            </a:r>
            <a:r>
              <a:rPr sz="1100" spc="45" dirty="0">
                <a:latin typeface="Times New Roman"/>
                <a:cs typeface="Times New Roman"/>
              </a:rPr>
              <a:t>to </a:t>
            </a:r>
            <a:r>
              <a:rPr sz="1100" spc="60" dirty="0">
                <a:latin typeface="Times New Roman"/>
                <a:cs typeface="Times New Roman"/>
              </a:rPr>
              <a:t>One</a:t>
            </a:r>
            <a:r>
              <a:rPr sz="1100" spc="-19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Relationship: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special </a:t>
            </a:r>
            <a:r>
              <a:rPr sz="1100" spc="10" dirty="0">
                <a:latin typeface="Times New Roman"/>
                <a:cs typeface="Times New Roman"/>
              </a:rPr>
              <a:t>form of one </a:t>
            </a:r>
            <a:r>
              <a:rPr sz="1100" spc="15" dirty="0">
                <a:latin typeface="Times New Roman"/>
                <a:cs typeface="Times New Roman"/>
              </a:rPr>
              <a:t>to many </a:t>
            </a:r>
            <a:r>
              <a:rPr sz="1100" spc="10" dirty="0">
                <a:latin typeface="Times New Roman"/>
                <a:cs typeface="Times New Roman"/>
              </a:rPr>
              <a:t>relationship,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one instance of </a:t>
            </a:r>
            <a:r>
              <a:rPr sz="1100" spc="5" dirty="0">
                <a:latin typeface="Times New Roman"/>
                <a:cs typeface="Times New Roman"/>
              </a:rPr>
              <a:t>first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entity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type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mapped </a:t>
            </a:r>
            <a:r>
              <a:rPr sz="1100" spc="10" dirty="0">
                <a:latin typeface="Times New Roman"/>
                <a:cs typeface="Times New Roman"/>
              </a:rPr>
              <a:t>with one instance of second entity type and also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other </a:t>
            </a:r>
            <a:r>
              <a:rPr sz="1100" spc="20" dirty="0">
                <a:latin typeface="Times New Roman"/>
                <a:cs typeface="Times New Roman"/>
              </a:rPr>
              <a:t>way </a:t>
            </a:r>
            <a:r>
              <a:rPr sz="1100" spc="15" dirty="0">
                <a:latin typeface="Times New Roman"/>
                <a:cs typeface="Times New Roman"/>
              </a:rPr>
              <a:t>round. 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relationship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entity </a:t>
            </a:r>
            <a:r>
              <a:rPr sz="1100" spc="15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has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included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other as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15" dirty="0">
                <a:latin typeface="Times New Roman"/>
                <a:cs typeface="Times New Roman"/>
              </a:rPr>
              <a:t>key. Normally </a:t>
            </a:r>
            <a:r>
              <a:rPr sz="1100" spc="10" dirty="0">
                <a:latin typeface="Times New Roman"/>
                <a:cs typeface="Times New Roman"/>
              </a:rPr>
              <a:t>primary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compulsory </a:t>
            </a:r>
            <a:r>
              <a:rPr sz="1100" spc="10" dirty="0">
                <a:latin typeface="Times New Roman"/>
                <a:cs typeface="Times New Roman"/>
              </a:rPr>
              <a:t>side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included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optional </a:t>
            </a:r>
            <a:r>
              <a:rPr sz="1100" spc="5" dirty="0">
                <a:latin typeface="Times New Roman"/>
                <a:cs typeface="Times New Roman"/>
              </a:rPr>
              <a:t>side.  </a:t>
            </a:r>
            <a:r>
              <a:rPr sz="1100" spc="10" dirty="0">
                <a:latin typeface="Times New Roman"/>
                <a:cs typeface="Times New Roman"/>
              </a:rPr>
              <a:t>For example, there are two </a:t>
            </a:r>
            <a:r>
              <a:rPr sz="1100" spc="5" dirty="0">
                <a:latin typeface="Times New Roman"/>
                <a:cs typeface="Times New Roman"/>
              </a:rPr>
              <a:t>entities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10" dirty="0">
                <a:latin typeface="Times New Roman"/>
                <a:cs typeface="Times New Roman"/>
              </a:rPr>
              <a:t>and STAPPLE (student application for  scholarship).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the relationship from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STAPPLE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optional whereas  </a:t>
            </a:r>
            <a:r>
              <a:rPr sz="1100" spc="15" dirty="0">
                <a:latin typeface="Times New Roman"/>
                <a:cs typeface="Times New Roman"/>
              </a:rPr>
              <a:t>STAPPLE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compulsory. That means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instance of </a:t>
            </a:r>
            <a:r>
              <a:rPr sz="1100" spc="15" dirty="0">
                <a:latin typeface="Times New Roman"/>
                <a:cs typeface="Times New Roman"/>
              </a:rPr>
              <a:t>STAPPLE must </a:t>
            </a:r>
            <a:r>
              <a:rPr sz="1100" spc="10" dirty="0">
                <a:latin typeface="Times New Roman"/>
                <a:cs typeface="Times New Roman"/>
              </a:rPr>
              <a:t>be 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instance of STD, whereas it </a:t>
            </a:r>
            <a:r>
              <a:rPr sz="1100" spc="5" dirty="0">
                <a:latin typeface="Times New Roman"/>
                <a:cs typeface="Times New Roman"/>
              </a:rPr>
              <a:t>is not </a:t>
            </a:r>
            <a:r>
              <a:rPr sz="1100" spc="10" dirty="0">
                <a:latin typeface="Times New Roman"/>
                <a:cs typeface="Times New Roman"/>
              </a:rPr>
              <a:t>a must for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instance of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instance of </a:t>
            </a:r>
            <a:r>
              <a:rPr sz="1100" spc="15" dirty="0">
                <a:latin typeface="Times New Roman"/>
                <a:cs typeface="Times New Roman"/>
              </a:rPr>
              <a:t>STAPPLE, </a:t>
            </a:r>
            <a:r>
              <a:rPr sz="1100" spc="10" dirty="0">
                <a:latin typeface="Times New Roman"/>
                <a:cs typeface="Times New Roman"/>
              </a:rPr>
              <a:t>however, if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0" dirty="0">
                <a:latin typeface="Times New Roman"/>
                <a:cs typeface="Times New Roman"/>
              </a:rPr>
              <a:t>then it will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related 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one instance </a:t>
            </a:r>
            <a:r>
              <a:rPr sz="1100" spc="15" dirty="0">
                <a:latin typeface="Times New Roman"/>
                <a:cs typeface="Times New Roman"/>
              </a:rPr>
              <a:t>of STAPPLE,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0" dirty="0">
                <a:latin typeface="Times New Roman"/>
                <a:cs typeface="Times New Roman"/>
              </a:rPr>
              <a:t>one student </a:t>
            </a:r>
            <a:r>
              <a:rPr sz="1100" spc="5" dirty="0">
                <a:latin typeface="Times New Roman"/>
                <a:cs typeface="Times New Roman"/>
              </a:rPr>
              <a:t>can give </a:t>
            </a:r>
            <a:r>
              <a:rPr sz="1100" spc="10" dirty="0">
                <a:latin typeface="Times New Roman"/>
                <a:cs typeface="Times New Roman"/>
              </a:rPr>
              <a:t>just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scholarship  application. This relationship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shown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figure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2619545"/>
            <a:ext cx="5006340" cy="525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2: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7900"/>
              </a:lnSpc>
              <a:spcBef>
                <a:spcPts val="650"/>
              </a:spcBef>
            </a:pPr>
            <a:r>
              <a:rPr sz="1100" spc="15" dirty="0">
                <a:latin typeface="Times New Roman"/>
                <a:cs typeface="Times New Roman"/>
              </a:rPr>
              <a:t>While </a:t>
            </a:r>
            <a:r>
              <a:rPr sz="1100" spc="5" dirty="0">
                <a:latin typeface="Times New Roman"/>
                <a:cs typeface="Times New Roman"/>
              </a:rPr>
              <a:t>transforming, </a:t>
            </a:r>
            <a:r>
              <a:rPr sz="1100" spc="10" dirty="0">
                <a:latin typeface="Times New Roman"/>
                <a:cs typeface="Times New Roman"/>
              </a:rPr>
              <a:t>two relations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created,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20" dirty="0">
                <a:latin typeface="Times New Roman"/>
                <a:cs typeface="Times New Roman"/>
              </a:rPr>
              <a:t>STD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HOBBY </a:t>
            </a:r>
            <a:r>
              <a:rPr sz="1100" spc="10" dirty="0">
                <a:latin typeface="Times New Roman"/>
                <a:cs typeface="Times New Roman"/>
              </a:rPr>
              <a:t>each. </a:t>
            </a:r>
            <a:r>
              <a:rPr sz="1100" spc="15" dirty="0">
                <a:latin typeface="Times New Roman"/>
                <a:cs typeface="Times New Roman"/>
              </a:rPr>
              <a:t>For 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of either one 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included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5" dirty="0">
                <a:latin typeface="Times New Roman"/>
                <a:cs typeface="Times New Roman"/>
              </a:rPr>
              <a:t>other, it </a:t>
            </a:r>
            <a:r>
              <a:rPr sz="1100" spc="10" dirty="0">
                <a:latin typeface="Times New Roman"/>
                <a:cs typeface="Times New Roman"/>
              </a:rPr>
              <a:t>will work. But preferably, 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should include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HOBBY </a:t>
            </a:r>
            <a:r>
              <a:rPr sz="1100" spc="5" dirty="0">
                <a:latin typeface="Times New Roman"/>
                <a:cs typeface="Times New Roman"/>
              </a:rPr>
              <a:t>as FK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15" dirty="0">
                <a:latin typeface="Times New Roman"/>
                <a:cs typeface="Times New Roman"/>
              </a:rPr>
              <a:t>Not Null </a:t>
            </a:r>
            <a:r>
              <a:rPr sz="1100" spc="5" dirty="0">
                <a:latin typeface="Times New Roman"/>
                <a:cs typeface="Times New Roman"/>
              </a:rPr>
              <a:t>constraint </a:t>
            </a:r>
            <a:r>
              <a:rPr sz="1100" spc="10" dirty="0">
                <a:latin typeface="Times New Roman"/>
                <a:cs typeface="Times New Roman"/>
              </a:rPr>
              <a:t>imposed 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it.</a:t>
            </a:r>
            <a:endParaRPr sz="11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stId</a:t>
            </a:r>
            <a:r>
              <a:rPr sz="1100" spc="5" dirty="0">
                <a:latin typeface="Times New Roman"/>
                <a:cs typeface="Times New Roman"/>
              </a:rPr>
              <a:t>,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stName)</a:t>
            </a:r>
            <a:endParaRPr sz="11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STAPPLE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u="sng" dirty="0">
                <a:latin typeface="Times New Roman"/>
                <a:cs typeface="Times New Roman"/>
              </a:rPr>
              <a:t>scId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15" dirty="0">
                <a:latin typeface="Times New Roman"/>
                <a:cs typeface="Times New Roman"/>
              </a:rPr>
              <a:t>scAmount,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latin typeface="Times New Roman"/>
                <a:cs typeface="Times New Roman"/>
              </a:rPr>
              <a:t>stId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advantage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including </a:t>
            </a:r>
            <a:r>
              <a:rPr sz="1100" spc="15" dirty="0">
                <a:latin typeface="Times New Roman"/>
                <a:cs typeface="Times New Roman"/>
              </a:rPr>
              <a:t>the PK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STAPPLE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FK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instance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STAPPLE </a:t>
            </a:r>
            <a:r>
              <a:rPr sz="1100" spc="10" dirty="0">
                <a:latin typeface="Times New Roman"/>
                <a:cs typeface="Times New Roman"/>
              </a:rPr>
              <a:t>will definitely have a value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FK </a:t>
            </a:r>
            <a:r>
              <a:rPr sz="1100" spc="10" dirty="0">
                <a:latin typeface="Times New Roman"/>
                <a:cs typeface="Times New Roman"/>
              </a:rPr>
              <a:t>attribute, </a:t>
            </a:r>
            <a:r>
              <a:rPr sz="1100" spc="5" dirty="0">
                <a:latin typeface="Times New Roman"/>
                <a:cs typeface="Times New Roman"/>
              </a:rPr>
              <a:t>that is, stId. </a:t>
            </a:r>
            <a:r>
              <a:rPr sz="1100" spc="10" dirty="0">
                <a:latin typeface="Times New Roman"/>
                <a:cs typeface="Times New Roman"/>
              </a:rPr>
              <a:t>Whereas </a:t>
            </a:r>
            <a:r>
              <a:rPr sz="1100" spc="15" dirty="0">
                <a:latin typeface="Times New Roman"/>
                <a:cs typeface="Times New Roman"/>
              </a:rPr>
              <a:t>if we  do </a:t>
            </a:r>
            <a:r>
              <a:rPr sz="1100" spc="10" dirty="0">
                <a:latin typeface="Times New Roman"/>
                <a:cs typeface="Times New Roman"/>
              </a:rPr>
              <a:t>other </a:t>
            </a:r>
            <a:r>
              <a:rPr sz="1100" spc="25" dirty="0">
                <a:latin typeface="Times New Roman"/>
                <a:cs typeface="Times New Roman"/>
              </a:rPr>
              <a:t>way </a:t>
            </a:r>
            <a:r>
              <a:rPr sz="1100" spc="10" dirty="0">
                <a:latin typeface="Times New Roman"/>
                <a:cs typeface="Times New Roman"/>
              </a:rPr>
              <a:t>round;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include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STAPPLE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STD </a:t>
            </a:r>
            <a:r>
              <a:rPr sz="1100" spc="10" dirty="0">
                <a:latin typeface="Times New Roman"/>
                <a:cs typeface="Times New Roman"/>
              </a:rPr>
              <a:t>as FK, then since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optional from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10" dirty="0">
                <a:latin typeface="Times New Roman"/>
                <a:cs typeface="Times New Roman"/>
              </a:rPr>
              <a:t>side, the </a:t>
            </a:r>
            <a:r>
              <a:rPr sz="1100" spc="5" dirty="0">
                <a:latin typeface="Times New Roman"/>
                <a:cs typeface="Times New Roman"/>
              </a:rPr>
              <a:t>instances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Null </a:t>
            </a:r>
            <a:r>
              <a:rPr sz="1100" spc="10" dirty="0">
                <a:latin typeface="Times New Roman"/>
                <a:cs typeface="Times New Roman"/>
              </a:rPr>
              <a:t>value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FK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5" dirty="0">
                <a:latin typeface="Times New Roman"/>
                <a:cs typeface="Times New Roman"/>
              </a:rPr>
              <a:t>(scId), </a:t>
            </a:r>
            <a:r>
              <a:rPr sz="1100" spc="10" dirty="0">
                <a:latin typeface="Times New Roman"/>
                <a:cs typeface="Times New Roman"/>
              </a:rPr>
              <a:t>causing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wastage </a:t>
            </a:r>
            <a:r>
              <a:rPr sz="1100" spc="10" dirty="0">
                <a:latin typeface="Times New Roman"/>
                <a:cs typeface="Times New Roman"/>
              </a:rPr>
              <a:t>of storage.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number </a:t>
            </a:r>
            <a:r>
              <a:rPr sz="1100" spc="10" dirty="0">
                <a:latin typeface="Times New Roman"/>
                <a:cs typeface="Times New Roman"/>
              </a:rPr>
              <a:t>records with  </a:t>
            </a:r>
            <a:r>
              <a:rPr sz="1100" spc="15" dirty="0">
                <a:latin typeface="Times New Roman"/>
                <a:cs typeface="Times New Roman"/>
              </a:rPr>
              <a:t>Null </a:t>
            </a:r>
            <a:r>
              <a:rPr sz="1100" spc="10" dirty="0">
                <a:latin typeface="Times New Roman"/>
                <a:cs typeface="Times New Roman"/>
              </a:rPr>
              <a:t>value </a:t>
            </a:r>
            <a:r>
              <a:rPr sz="1100" spc="15" dirty="0">
                <a:latin typeface="Times New Roman"/>
                <a:cs typeface="Times New Roman"/>
              </a:rPr>
              <a:t>more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wastage.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70" dirty="0">
                <a:latin typeface="Times New Roman"/>
                <a:cs typeface="Times New Roman"/>
              </a:rPr>
              <a:t>Unary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Relationship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100" spc="10" dirty="0">
                <a:latin typeface="Times New Roman"/>
                <a:cs typeface="Times New Roman"/>
              </a:rPr>
              <a:t>These  </a:t>
            </a:r>
            <a:r>
              <a:rPr sz="1100" spc="15" dirty="0">
                <a:latin typeface="Times New Roman"/>
                <a:cs typeface="Times New Roman"/>
              </a:rPr>
              <a:t>are  the  </a:t>
            </a:r>
            <a:r>
              <a:rPr sz="1100" spc="10" dirty="0">
                <a:latin typeface="Times New Roman"/>
                <a:cs typeface="Times New Roman"/>
              </a:rPr>
              <a:t>relationships,  which  involve  a  single  </a:t>
            </a:r>
            <a:r>
              <a:rPr sz="1100" spc="5" dirty="0">
                <a:latin typeface="Times New Roman"/>
                <a:cs typeface="Times New Roman"/>
              </a:rPr>
              <a:t>entity.  </a:t>
            </a:r>
            <a:r>
              <a:rPr sz="1100" spc="10" dirty="0">
                <a:latin typeface="Times New Roman"/>
                <a:cs typeface="Times New Roman"/>
              </a:rPr>
              <a:t>These  are 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called</a:t>
            </a:r>
            <a:endParaRPr sz="11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475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recursive relationships. </a:t>
            </a:r>
            <a:r>
              <a:rPr sz="1100" spc="15" dirty="0">
                <a:latin typeface="Times New Roman"/>
                <a:cs typeface="Times New Roman"/>
              </a:rPr>
              <a:t>Unary </a:t>
            </a:r>
            <a:r>
              <a:rPr sz="1100" spc="10" dirty="0">
                <a:latin typeface="Times New Roman"/>
                <a:cs typeface="Times New Roman"/>
              </a:rPr>
              <a:t>relationships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have one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one,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and 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cardinalities.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unary 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one and </a:t>
            </a:r>
            <a:r>
              <a:rPr sz="1100" spc="15" dirty="0">
                <a:latin typeface="Times New Roman"/>
                <a:cs typeface="Times New Roman"/>
              </a:rPr>
              <a:t>one to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relationships, the </a:t>
            </a:r>
            <a:r>
              <a:rPr sz="1100" spc="20" dirty="0">
                <a:latin typeface="Times New Roman"/>
                <a:cs typeface="Times New Roman"/>
              </a:rPr>
              <a:t>PK  </a:t>
            </a:r>
            <a:r>
              <a:rPr sz="1100" spc="10" dirty="0">
                <a:latin typeface="Times New Roman"/>
                <a:cs typeface="Times New Roman"/>
              </a:rPr>
              <a:t>of same entity type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15" dirty="0">
                <a:latin typeface="Times New Roman"/>
                <a:cs typeface="Times New Roman"/>
              </a:rPr>
              <a:t>key in the same </a:t>
            </a:r>
            <a:r>
              <a:rPr sz="1100" spc="10" dirty="0">
                <a:latin typeface="Times New Roman"/>
                <a:cs typeface="Times New Roman"/>
              </a:rPr>
              <a:t>relation and </a:t>
            </a:r>
            <a:r>
              <a:rPr sz="1100" spc="15" dirty="0">
                <a:latin typeface="Times New Roman"/>
                <a:cs typeface="Times New Roman"/>
              </a:rPr>
              <a:t>obviously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since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cannot be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2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one relationship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shown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figure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7348" y="2209039"/>
            <a:ext cx="125095" cy="127000"/>
          </a:xfrm>
          <a:custGeom>
            <a:avLst/>
            <a:gdLst/>
            <a:ahLst/>
            <a:cxnLst/>
            <a:rect l="l" t="t" r="r" b="b"/>
            <a:pathLst>
              <a:path w="125095" h="127000">
                <a:moveTo>
                  <a:pt x="62503" y="0"/>
                </a:moveTo>
                <a:lnTo>
                  <a:pt x="37945" y="5073"/>
                </a:lnTo>
                <a:lnTo>
                  <a:pt x="18103" y="18865"/>
                </a:lnTo>
                <a:lnTo>
                  <a:pt x="4835" y="39231"/>
                </a:lnTo>
                <a:lnTo>
                  <a:pt x="0" y="64028"/>
                </a:lnTo>
                <a:lnTo>
                  <a:pt x="4835" y="88586"/>
                </a:lnTo>
                <a:lnTo>
                  <a:pt x="18103" y="108429"/>
                </a:lnTo>
                <a:lnTo>
                  <a:pt x="37945" y="121696"/>
                </a:lnTo>
                <a:lnTo>
                  <a:pt x="62503" y="126532"/>
                </a:lnTo>
                <a:lnTo>
                  <a:pt x="86419" y="121696"/>
                </a:lnTo>
                <a:lnTo>
                  <a:pt x="106332" y="108429"/>
                </a:lnTo>
                <a:lnTo>
                  <a:pt x="119957" y="88586"/>
                </a:lnTo>
                <a:lnTo>
                  <a:pt x="125007" y="64028"/>
                </a:lnTo>
                <a:lnTo>
                  <a:pt x="119957" y="39231"/>
                </a:lnTo>
                <a:lnTo>
                  <a:pt x="106332" y="18865"/>
                </a:lnTo>
                <a:lnTo>
                  <a:pt x="86419" y="5073"/>
                </a:lnTo>
                <a:lnTo>
                  <a:pt x="62503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5076" y="2090175"/>
            <a:ext cx="896619" cy="382905"/>
          </a:xfrm>
          <a:custGeom>
            <a:avLst/>
            <a:gdLst/>
            <a:ahLst/>
            <a:cxnLst/>
            <a:rect l="l" t="t" r="r" b="b"/>
            <a:pathLst>
              <a:path w="896620" h="382905">
                <a:moveTo>
                  <a:pt x="0" y="382645"/>
                </a:moveTo>
                <a:lnTo>
                  <a:pt x="896397" y="382645"/>
                </a:lnTo>
                <a:lnTo>
                  <a:pt x="896397" y="0"/>
                </a:lnTo>
                <a:lnTo>
                  <a:pt x="0" y="0"/>
                </a:lnTo>
                <a:lnTo>
                  <a:pt x="0" y="382645"/>
                </a:lnTo>
                <a:close/>
              </a:path>
            </a:pathLst>
          </a:custGeom>
          <a:ln w="11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23852" y="2274654"/>
            <a:ext cx="3365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STD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72532" y="1228795"/>
            <a:ext cx="942340" cy="323215"/>
          </a:xfrm>
          <a:custGeom>
            <a:avLst/>
            <a:gdLst/>
            <a:ahLst/>
            <a:cxnLst/>
            <a:rect l="l" t="t" r="r" b="b"/>
            <a:pathLst>
              <a:path w="942339" h="323215">
                <a:moveTo>
                  <a:pt x="471065" y="0"/>
                </a:moveTo>
                <a:lnTo>
                  <a:pt x="401337" y="1770"/>
                </a:lnTo>
                <a:lnTo>
                  <a:pt x="334824" y="6908"/>
                </a:lnTo>
                <a:lnTo>
                  <a:pt x="272249" y="15153"/>
                </a:lnTo>
                <a:lnTo>
                  <a:pt x="214333" y="26242"/>
                </a:lnTo>
                <a:lnTo>
                  <a:pt x="161799" y="39916"/>
                </a:lnTo>
                <a:lnTo>
                  <a:pt x="115367" y="55912"/>
                </a:lnTo>
                <a:lnTo>
                  <a:pt x="75759" y="73970"/>
                </a:lnTo>
                <a:lnTo>
                  <a:pt x="19901" y="115226"/>
                </a:lnTo>
                <a:lnTo>
                  <a:pt x="0" y="161595"/>
                </a:lnTo>
                <a:lnTo>
                  <a:pt x="5095" y="185632"/>
                </a:lnTo>
                <a:lnTo>
                  <a:pt x="43696" y="230022"/>
                </a:lnTo>
                <a:lnTo>
                  <a:pt x="115367" y="267897"/>
                </a:lnTo>
                <a:lnTo>
                  <a:pt x="161799" y="283790"/>
                </a:lnTo>
                <a:lnTo>
                  <a:pt x="214333" y="297333"/>
                </a:lnTo>
                <a:lnTo>
                  <a:pt x="272249" y="308285"/>
                </a:lnTo>
                <a:lnTo>
                  <a:pt x="334824" y="316405"/>
                </a:lnTo>
                <a:lnTo>
                  <a:pt x="401337" y="321454"/>
                </a:lnTo>
                <a:lnTo>
                  <a:pt x="471065" y="323190"/>
                </a:lnTo>
                <a:lnTo>
                  <a:pt x="540451" y="321454"/>
                </a:lnTo>
                <a:lnTo>
                  <a:pt x="606750" y="316405"/>
                </a:lnTo>
                <a:lnTo>
                  <a:pt x="669222" y="308285"/>
                </a:lnTo>
                <a:lnTo>
                  <a:pt x="727124" y="297333"/>
                </a:lnTo>
                <a:lnTo>
                  <a:pt x="779714" y="283790"/>
                </a:lnTo>
                <a:lnTo>
                  <a:pt x="826249" y="267897"/>
                </a:lnTo>
                <a:lnTo>
                  <a:pt x="865987" y="249894"/>
                </a:lnTo>
                <a:lnTo>
                  <a:pt x="922106" y="208521"/>
                </a:lnTo>
                <a:lnTo>
                  <a:pt x="942131" y="161595"/>
                </a:lnTo>
                <a:lnTo>
                  <a:pt x="937001" y="137902"/>
                </a:lnTo>
                <a:lnTo>
                  <a:pt x="898187" y="93828"/>
                </a:lnTo>
                <a:lnTo>
                  <a:pt x="826249" y="55912"/>
                </a:lnTo>
                <a:lnTo>
                  <a:pt x="779714" y="39916"/>
                </a:lnTo>
                <a:lnTo>
                  <a:pt x="727124" y="26242"/>
                </a:lnTo>
                <a:lnTo>
                  <a:pt x="669222" y="15153"/>
                </a:lnTo>
                <a:lnTo>
                  <a:pt x="606750" y="6908"/>
                </a:lnTo>
                <a:lnTo>
                  <a:pt x="540451" y="1770"/>
                </a:lnTo>
                <a:lnTo>
                  <a:pt x="471065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47954" y="1306597"/>
            <a:ext cx="38989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Times New Roman"/>
                <a:cs typeface="Times New Roman"/>
              </a:rPr>
              <a:t>s</a:t>
            </a:r>
            <a:r>
              <a:rPr sz="900" spc="10" dirty="0">
                <a:latin typeface="Times New Roman"/>
                <a:cs typeface="Times New Roman"/>
              </a:rPr>
              <a:t>t</a:t>
            </a:r>
            <a:r>
              <a:rPr sz="900" spc="20" dirty="0">
                <a:latin typeface="Times New Roman"/>
                <a:cs typeface="Times New Roman"/>
              </a:rPr>
              <a:t>N</a:t>
            </a:r>
            <a:r>
              <a:rPr sz="900" spc="25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1597" y="155194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538163"/>
                </a:moveTo>
                <a:lnTo>
                  <a:pt x="0" y="0"/>
                </a:lnTo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4566" y="1228732"/>
            <a:ext cx="861694" cy="323215"/>
          </a:xfrm>
          <a:custGeom>
            <a:avLst/>
            <a:gdLst/>
            <a:ahLst/>
            <a:cxnLst/>
            <a:rect l="l" t="t" r="r" b="b"/>
            <a:pathLst>
              <a:path w="861694" h="323215">
                <a:moveTo>
                  <a:pt x="431445" y="0"/>
                </a:moveTo>
                <a:lnTo>
                  <a:pt x="361572" y="2137"/>
                </a:lnTo>
                <a:lnTo>
                  <a:pt x="295248" y="8317"/>
                </a:lnTo>
                <a:lnTo>
                  <a:pt x="233370" y="18193"/>
                </a:lnTo>
                <a:lnTo>
                  <a:pt x="176834" y="31417"/>
                </a:lnTo>
                <a:lnTo>
                  <a:pt x="126536" y="47641"/>
                </a:lnTo>
                <a:lnTo>
                  <a:pt x="83374" y="66518"/>
                </a:lnTo>
                <a:lnTo>
                  <a:pt x="48242" y="87700"/>
                </a:lnTo>
                <a:lnTo>
                  <a:pt x="5659" y="135589"/>
                </a:lnTo>
                <a:lnTo>
                  <a:pt x="0" y="161601"/>
                </a:lnTo>
                <a:lnTo>
                  <a:pt x="4688" y="185639"/>
                </a:lnTo>
                <a:lnTo>
                  <a:pt x="40172" y="230030"/>
                </a:lnTo>
                <a:lnTo>
                  <a:pt x="105979" y="267907"/>
                </a:lnTo>
                <a:lnTo>
                  <a:pt x="148568" y="283800"/>
                </a:lnTo>
                <a:lnTo>
                  <a:pt x="196718" y="297344"/>
                </a:lnTo>
                <a:lnTo>
                  <a:pt x="249754" y="308296"/>
                </a:lnTo>
                <a:lnTo>
                  <a:pt x="307003" y="316417"/>
                </a:lnTo>
                <a:lnTo>
                  <a:pt x="367791" y="321466"/>
                </a:lnTo>
                <a:lnTo>
                  <a:pt x="431445" y="323202"/>
                </a:lnTo>
                <a:lnTo>
                  <a:pt x="501275" y="321106"/>
                </a:lnTo>
                <a:lnTo>
                  <a:pt x="567483" y="315031"/>
                </a:lnTo>
                <a:lnTo>
                  <a:pt x="629190" y="305297"/>
                </a:lnTo>
                <a:lnTo>
                  <a:pt x="685519" y="292224"/>
                </a:lnTo>
                <a:lnTo>
                  <a:pt x="735591" y="276132"/>
                </a:lnTo>
                <a:lnTo>
                  <a:pt x="778528" y="257342"/>
                </a:lnTo>
                <a:lnTo>
                  <a:pt x="813452" y="236174"/>
                </a:lnTo>
                <a:lnTo>
                  <a:pt x="855749" y="187983"/>
                </a:lnTo>
                <a:lnTo>
                  <a:pt x="861366" y="161601"/>
                </a:lnTo>
                <a:lnTo>
                  <a:pt x="855749" y="135589"/>
                </a:lnTo>
                <a:lnTo>
                  <a:pt x="813452" y="87700"/>
                </a:lnTo>
                <a:lnTo>
                  <a:pt x="778528" y="66518"/>
                </a:lnTo>
                <a:lnTo>
                  <a:pt x="735591" y="47641"/>
                </a:lnTo>
                <a:lnTo>
                  <a:pt x="685519" y="31417"/>
                </a:lnTo>
                <a:lnTo>
                  <a:pt x="629190" y="18193"/>
                </a:lnTo>
                <a:lnTo>
                  <a:pt x="567483" y="8317"/>
                </a:lnTo>
                <a:lnTo>
                  <a:pt x="501275" y="2137"/>
                </a:lnTo>
                <a:lnTo>
                  <a:pt x="431445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4476" y="1302111"/>
            <a:ext cx="26416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u="sng" dirty="0">
                <a:latin typeface="Times New Roman"/>
                <a:cs typeface="Times New Roman"/>
              </a:rPr>
              <a:t>s</a:t>
            </a:r>
            <a:r>
              <a:rPr sz="1100" u="sng" spc="65" dirty="0">
                <a:latin typeface="Times New Roman"/>
                <a:cs typeface="Times New Roman"/>
              </a:rPr>
              <a:t>t</a:t>
            </a:r>
            <a:r>
              <a:rPr sz="1100" u="sng" spc="75" dirty="0">
                <a:latin typeface="Times New Roman"/>
                <a:cs typeface="Times New Roman"/>
              </a:rPr>
              <a:t>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0239" y="1551935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80" h="538480">
                <a:moveTo>
                  <a:pt x="538163" y="538163"/>
                </a:moveTo>
                <a:lnTo>
                  <a:pt x="0" y="0"/>
                </a:lnTo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2365" y="2090174"/>
            <a:ext cx="896619" cy="491490"/>
          </a:xfrm>
          <a:custGeom>
            <a:avLst/>
            <a:gdLst/>
            <a:ahLst/>
            <a:cxnLst/>
            <a:rect l="l" t="t" r="r" b="b"/>
            <a:pathLst>
              <a:path w="896620" h="491489">
                <a:moveTo>
                  <a:pt x="0" y="490902"/>
                </a:moveTo>
                <a:lnTo>
                  <a:pt x="896430" y="490902"/>
                </a:lnTo>
                <a:lnTo>
                  <a:pt x="896430" y="0"/>
                </a:lnTo>
                <a:lnTo>
                  <a:pt x="0" y="0"/>
                </a:lnTo>
                <a:lnTo>
                  <a:pt x="0" y="490902"/>
                </a:lnTo>
                <a:close/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31415" y="2278895"/>
            <a:ext cx="65468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0" dirty="0">
                <a:latin typeface="Arial"/>
                <a:cs typeface="Arial"/>
              </a:rPr>
              <a:t>SCAPPL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26721" y="1610293"/>
            <a:ext cx="1122680" cy="478790"/>
          </a:xfrm>
          <a:custGeom>
            <a:avLst/>
            <a:gdLst/>
            <a:ahLst/>
            <a:cxnLst/>
            <a:rect l="l" t="t" r="r" b="b"/>
            <a:pathLst>
              <a:path w="1122679" h="478789">
                <a:moveTo>
                  <a:pt x="1122197" y="478763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6423" y="161029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431497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1983" y="2264403"/>
            <a:ext cx="2046605" cy="0"/>
          </a:xfrm>
          <a:custGeom>
            <a:avLst/>
            <a:gdLst/>
            <a:ahLst/>
            <a:cxnLst/>
            <a:rect l="l" t="t" r="r" b="b"/>
            <a:pathLst>
              <a:path w="2046604">
                <a:moveTo>
                  <a:pt x="0" y="0"/>
                </a:moveTo>
                <a:lnTo>
                  <a:pt x="2046181" y="0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88482" y="1180309"/>
            <a:ext cx="924560" cy="390525"/>
          </a:xfrm>
          <a:custGeom>
            <a:avLst/>
            <a:gdLst/>
            <a:ahLst/>
            <a:cxnLst/>
            <a:rect l="l" t="t" r="r" b="b"/>
            <a:pathLst>
              <a:path w="924560" h="390525">
                <a:moveTo>
                  <a:pt x="461991" y="0"/>
                </a:moveTo>
                <a:lnTo>
                  <a:pt x="399411" y="1772"/>
                </a:lnTo>
                <a:lnTo>
                  <a:pt x="339357" y="6938"/>
                </a:lnTo>
                <a:lnTo>
                  <a:pt x="282383" y="15271"/>
                </a:lnTo>
                <a:lnTo>
                  <a:pt x="229047" y="26541"/>
                </a:lnTo>
                <a:lnTo>
                  <a:pt x="179904" y="40522"/>
                </a:lnTo>
                <a:lnTo>
                  <a:pt x="135509" y="56986"/>
                </a:lnTo>
                <a:lnTo>
                  <a:pt x="96420" y="75705"/>
                </a:lnTo>
                <a:lnTo>
                  <a:pt x="63191" y="96453"/>
                </a:lnTo>
                <a:lnTo>
                  <a:pt x="16539" y="143119"/>
                </a:lnTo>
                <a:lnTo>
                  <a:pt x="0" y="195164"/>
                </a:lnTo>
                <a:lnTo>
                  <a:pt x="4227" y="221425"/>
                </a:lnTo>
                <a:lnTo>
                  <a:pt x="36378" y="270686"/>
                </a:lnTo>
                <a:lnTo>
                  <a:pt x="96420" y="313975"/>
                </a:lnTo>
                <a:lnTo>
                  <a:pt x="135509" y="332771"/>
                </a:lnTo>
                <a:lnTo>
                  <a:pt x="179904" y="349343"/>
                </a:lnTo>
                <a:lnTo>
                  <a:pt x="229047" y="363449"/>
                </a:lnTo>
                <a:lnTo>
                  <a:pt x="282383" y="374844"/>
                </a:lnTo>
                <a:lnTo>
                  <a:pt x="339357" y="383284"/>
                </a:lnTo>
                <a:lnTo>
                  <a:pt x="399411" y="388527"/>
                </a:lnTo>
                <a:lnTo>
                  <a:pt x="461991" y="390329"/>
                </a:lnTo>
                <a:lnTo>
                  <a:pt x="524892" y="388527"/>
                </a:lnTo>
                <a:lnTo>
                  <a:pt x="585155" y="383284"/>
                </a:lnTo>
                <a:lnTo>
                  <a:pt x="642242" y="374844"/>
                </a:lnTo>
                <a:lnTo>
                  <a:pt x="695613" y="363449"/>
                </a:lnTo>
                <a:lnTo>
                  <a:pt x="744727" y="349343"/>
                </a:lnTo>
                <a:lnTo>
                  <a:pt x="789045" y="332771"/>
                </a:lnTo>
                <a:lnTo>
                  <a:pt x="828026" y="313975"/>
                </a:lnTo>
                <a:lnTo>
                  <a:pt x="861131" y="293199"/>
                </a:lnTo>
                <a:lnTo>
                  <a:pt x="907550" y="246680"/>
                </a:lnTo>
                <a:lnTo>
                  <a:pt x="923983" y="195164"/>
                </a:lnTo>
                <a:lnTo>
                  <a:pt x="919785" y="168583"/>
                </a:lnTo>
                <a:lnTo>
                  <a:pt x="887819" y="119000"/>
                </a:lnTo>
                <a:lnTo>
                  <a:pt x="828026" y="75705"/>
                </a:lnTo>
                <a:lnTo>
                  <a:pt x="789045" y="56986"/>
                </a:lnTo>
                <a:lnTo>
                  <a:pt x="744727" y="40522"/>
                </a:lnTo>
                <a:lnTo>
                  <a:pt x="695613" y="26541"/>
                </a:lnTo>
                <a:lnTo>
                  <a:pt x="642242" y="15271"/>
                </a:lnTo>
                <a:lnTo>
                  <a:pt x="585155" y="6938"/>
                </a:lnTo>
                <a:lnTo>
                  <a:pt x="524892" y="1772"/>
                </a:lnTo>
                <a:lnTo>
                  <a:pt x="461991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75288" y="1268261"/>
            <a:ext cx="28130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u="heavy" spc="15" dirty="0">
                <a:latin typeface="Times New Roman"/>
                <a:cs typeface="Times New Roman"/>
              </a:rPr>
              <a:t>s</a:t>
            </a:r>
            <a:r>
              <a:rPr sz="1100" u="heavy" dirty="0">
                <a:latin typeface="Times New Roman"/>
                <a:cs typeface="Times New Roman"/>
              </a:rPr>
              <a:t>c</a:t>
            </a:r>
            <a:r>
              <a:rPr sz="1100" u="heavy" spc="75" dirty="0">
                <a:latin typeface="Times New Roman"/>
                <a:cs typeface="Times New Roman"/>
              </a:rPr>
              <a:t>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73127" y="1180455"/>
            <a:ext cx="1157605" cy="390525"/>
          </a:xfrm>
          <a:custGeom>
            <a:avLst/>
            <a:gdLst/>
            <a:ahLst/>
            <a:cxnLst/>
            <a:rect l="l" t="t" r="r" b="b"/>
            <a:pathLst>
              <a:path w="1157604" h="390525">
                <a:moveTo>
                  <a:pt x="579386" y="0"/>
                </a:moveTo>
                <a:lnTo>
                  <a:pt x="511780" y="1306"/>
                </a:lnTo>
                <a:lnTo>
                  <a:pt x="446475" y="5129"/>
                </a:lnTo>
                <a:lnTo>
                  <a:pt x="383903" y="11326"/>
                </a:lnTo>
                <a:lnTo>
                  <a:pt x="324499" y="19754"/>
                </a:lnTo>
                <a:lnTo>
                  <a:pt x="268695" y="30268"/>
                </a:lnTo>
                <a:lnTo>
                  <a:pt x="216925" y="42727"/>
                </a:lnTo>
                <a:lnTo>
                  <a:pt x="169622" y="56985"/>
                </a:lnTo>
                <a:lnTo>
                  <a:pt x="127221" y="72901"/>
                </a:lnTo>
                <a:lnTo>
                  <a:pt x="90154" y="90330"/>
                </a:lnTo>
                <a:lnTo>
                  <a:pt x="33755" y="129155"/>
                </a:lnTo>
                <a:lnTo>
                  <a:pt x="3895" y="172315"/>
                </a:lnTo>
                <a:lnTo>
                  <a:pt x="0" y="195161"/>
                </a:lnTo>
                <a:lnTo>
                  <a:pt x="3895" y="217726"/>
                </a:lnTo>
                <a:lnTo>
                  <a:pt x="33755" y="260562"/>
                </a:lnTo>
                <a:lnTo>
                  <a:pt x="90154" y="299318"/>
                </a:lnTo>
                <a:lnTo>
                  <a:pt x="127221" y="316782"/>
                </a:lnTo>
                <a:lnTo>
                  <a:pt x="169622" y="332766"/>
                </a:lnTo>
                <a:lnTo>
                  <a:pt x="216925" y="347116"/>
                </a:lnTo>
                <a:lnTo>
                  <a:pt x="268695" y="359679"/>
                </a:lnTo>
                <a:lnTo>
                  <a:pt x="324499" y="370302"/>
                </a:lnTo>
                <a:lnTo>
                  <a:pt x="383903" y="378831"/>
                </a:lnTo>
                <a:lnTo>
                  <a:pt x="446475" y="385113"/>
                </a:lnTo>
                <a:lnTo>
                  <a:pt x="511780" y="388995"/>
                </a:lnTo>
                <a:lnTo>
                  <a:pt x="579386" y="390323"/>
                </a:lnTo>
                <a:lnTo>
                  <a:pt x="646688" y="388995"/>
                </a:lnTo>
                <a:lnTo>
                  <a:pt x="711733" y="385113"/>
                </a:lnTo>
                <a:lnTo>
                  <a:pt x="774084" y="378831"/>
                </a:lnTo>
                <a:lnTo>
                  <a:pt x="833304" y="370302"/>
                </a:lnTo>
                <a:lnTo>
                  <a:pt x="888957" y="359679"/>
                </a:lnTo>
                <a:lnTo>
                  <a:pt x="940607" y="347116"/>
                </a:lnTo>
                <a:lnTo>
                  <a:pt x="987815" y="332766"/>
                </a:lnTo>
                <a:lnTo>
                  <a:pt x="1030146" y="316782"/>
                </a:lnTo>
                <a:lnTo>
                  <a:pt x="1067163" y="299318"/>
                </a:lnTo>
                <a:lnTo>
                  <a:pt x="1123507" y="260562"/>
                </a:lnTo>
                <a:lnTo>
                  <a:pt x="1153353" y="217726"/>
                </a:lnTo>
                <a:lnTo>
                  <a:pt x="1157248" y="195161"/>
                </a:lnTo>
                <a:lnTo>
                  <a:pt x="1153353" y="172315"/>
                </a:lnTo>
                <a:lnTo>
                  <a:pt x="1123507" y="129155"/>
                </a:lnTo>
                <a:lnTo>
                  <a:pt x="1067163" y="90330"/>
                </a:lnTo>
                <a:lnTo>
                  <a:pt x="1030146" y="72901"/>
                </a:lnTo>
                <a:lnTo>
                  <a:pt x="987815" y="56985"/>
                </a:lnTo>
                <a:lnTo>
                  <a:pt x="940607" y="42727"/>
                </a:lnTo>
                <a:lnTo>
                  <a:pt x="888957" y="30268"/>
                </a:lnTo>
                <a:lnTo>
                  <a:pt x="833304" y="19754"/>
                </a:lnTo>
                <a:lnTo>
                  <a:pt x="774084" y="11326"/>
                </a:lnTo>
                <a:lnTo>
                  <a:pt x="711733" y="5129"/>
                </a:lnTo>
                <a:lnTo>
                  <a:pt x="646688" y="1306"/>
                </a:lnTo>
                <a:lnTo>
                  <a:pt x="579386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94498" y="1267170"/>
            <a:ext cx="51689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scAmount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06406" y="213700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240"/>
                </a:lnTo>
              </a:path>
            </a:pathLst>
          </a:custGeom>
          <a:ln w="17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8079" y="214615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240"/>
                </a:lnTo>
              </a:path>
            </a:pathLst>
          </a:custGeom>
          <a:ln w="17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8010" y="213700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240"/>
                </a:lnTo>
              </a:path>
            </a:pathLst>
          </a:custGeom>
          <a:ln w="17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4655" y="1439028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33"/>
                </a:lnTo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0482" y="1431453"/>
            <a:ext cx="1144905" cy="428625"/>
          </a:xfrm>
          <a:custGeom>
            <a:avLst/>
            <a:gdLst/>
            <a:ahLst/>
            <a:cxnLst/>
            <a:rect l="l" t="t" r="r" b="b"/>
            <a:pathLst>
              <a:path w="1144905" h="428625">
                <a:moveTo>
                  <a:pt x="0" y="428297"/>
                </a:moveTo>
                <a:lnTo>
                  <a:pt x="1144667" y="428297"/>
                </a:lnTo>
                <a:lnTo>
                  <a:pt x="1144667" y="0"/>
                </a:lnTo>
                <a:lnTo>
                  <a:pt x="0" y="0"/>
                </a:lnTo>
                <a:lnTo>
                  <a:pt x="0" y="42829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0482" y="1431453"/>
            <a:ext cx="1144905" cy="428625"/>
          </a:xfrm>
          <a:custGeom>
            <a:avLst/>
            <a:gdLst/>
            <a:ahLst/>
            <a:cxnLst/>
            <a:rect l="l" t="t" r="r" b="b"/>
            <a:pathLst>
              <a:path w="1144905" h="428625">
                <a:moveTo>
                  <a:pt x="0" y="428297"/>
                </a:moveTo>
                <a:lnTo>
                  <a:pt x="1144667" y="428297"/>
                </a:lnTo>
                <a:lnTo>
                  <a:pt x="1144667" y="0"/>
                </a:lnTo>
                <a:lnTo>
                  <a:pt x="0" y="0"/>
                </a:lnTo>
                <a:lnTo>
                  <a:pt x="0" y="428297"/>
                </a:lnTo>
                <a:close/>
              </a:path>
            </a:pathLst>
          </a:custGeom>
          <a:ln w="1341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4973" y="1529366"/>
            <a:ext cx="108013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00"/>
                </a:solidFill>
                <a:latin typeface="Arial"/>
                <a:cs typeface="Arial"/>
              </a:rPr>
              <a:t>EMPLOYEE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2780" y="1760647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>
                <a:moveTo>
                  <a:pt x="0" y="0"/>
                </a:moveTo>
                <a:lnTo>
                  <a:pt x="358183" y="0"/>
                </a:lnTo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6683" y="1689010"/>
            <a:ext cx="143510" cy="66040"/>
          </a:xfrm>
          <a:custGeom>
            <a:avLst/>
            <a:gdLst/>
            <a:ahLst/>
            <a:cxnLst/>
            <a:rect l="l" t="t" r="r" b="b"/>
            <a:pathLst>
              <a:path w="143510" h="66039">
                <a:moveTo>
                  <a:pt x="0" y="0"/>
                </a:moveTo>
                <a:lnTo>
                  <a:pt x="143273" y="65539"/>
                </a:lnTo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2780" y="1760648"/>
            <a:ext cx="131445" cy="78105"/>
          </a:xfrm>
          <a:custGeom>
            <a:avLst/>
            <a:gdLst/>
            <a:ahLst/>
            <a:cxnLst/>
            <a:rect l="l" t="t" r="r" b="b"/>
            <a:pathLst>
              <a:path w="131444" h="78105">
                <a:moveTo>
                  <a:pt x="0" y="77733"/>
                </a:moveTo>
                <a:lnTo>
                  <a:pt x="131079" y="0"/>
                </a:lnTo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1110" y="172406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36580" y="0"/>
                </a:moveTo>
                <a:lnTo>
                  <a:pt x="22505" y="2929"/>
                </a:lnTo>
                <a:lnTo>
                  <a:pt x="10859" y="10859"/>
                </a:lnTo>
                <a:lnTo>
                  <a:pt x="2929" y="22505"/>
                </a:lnTo>
                <a:lnTo>
                  <a:pt x="0" y="36580"/>
                </a:lnTo>
                <a:lnTo>
                  <a:pt x="2929" y="50417"/>
                </a:lnTo>
                <a:lnTo>
                  <a:pt x="10859" y="61538"/>
                </a:lnTo>
                <a:lnTo>
                  <a:pt x="22505" y="68945"/>
                </a:lnTo>
                <a:lnTo>
                  <a:pt x="36580" y="71636"/>
                </a:lnTo>
                <a:lnTo>
                  <a:pt x="50417" y="68945"/>
                </a:lnTo>
                <a:lnTo>
                  <a:pt x="61538" y="61538"/>
                </a:lnTo>
                <a:lnTo>
                  <a:pt x="68945" y="50417"/>
                </a:lnTo>
                <a:lnTo>
                  <a:pt x="71636" y="36580"/>
                </a:lnTo>
                <a:lnTo>
                  <a:pt x="68945" y="22505"/>
                </a:lnTo>
                <a:lnTo>
                  <a:pt x="61538" y="10859"/>
                </a:lnTo>
                <a:lnTo>
                  <a:pt x="50417" y="2929"/>
                </a:lnTo>
                <a:lnTo>
                  <a:pt x="36580" y="0"/>
                </a:lnTo>
                <a:close/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3046" y="1553358"/>
            <a:ext cx="658495" cy="414655"/>
          </a:xfrm>
          <a:custGeom>
            <a:avLst/>
            <a:gdLst/>
            <a:ahLst/>
            <a:cxnLst/>
            <a:rect l="l" t="t" r="r" b="b"/>
            <a:pathLst>
              <a:path w="658495" h="414655">
                <a:moveTo>
                  <a:pt x="329223" y="0"/>
                </a:moveTo>
                <a:lnTo>
                  <a:pt x="0" y="207289"/>
                </a:lnTo>
                <a:lnTo>
                  <a:pt x="329223" y="414578"/>
                </a:lnTo>
                <a:lnTo>
                  <a:pt x="658447" y="207289"/>
                </a:lnTo>
                <a:lnTo>
                  <a:pt x="32922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63046" y="1553358"/>
            <a:ext cx="658495" cy="414655"/>
          </a:xfrm>
          <a:custGeom>
            <a:avLst/>
            <a:gdLst/>
            <a:ahLst/>
            <a:cxnLst/>
            <a:rect l="l" t="t" r="r" b="b"/>
            <a:pathLst>
              <a:path w="658495" h="414655">
                <a:moveTo>
                  <a:pt x="329223" y="0"/>
                </a:moveTo>
                <a:lnTo>
                  <a:pt x="0" y="207289"/>
                </a:lnTo>
                <a:lnTo>
                  <a:pt x="329223" y="414578"/>
                </a:lnTo>
                <a:lnTo>
                  <a:pt x="658447" y="207289"/>
                </a:lnTo>
                <a:lnTo>
                  <a:pt x="329223" y="0"/>
                </a:lnTo>
                <a:close/>
              </a:path>
            </a:pathLst>
          </a:custGeom>
          <a:ln w="447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44832" y="1700490"/>
            <a:ext cx="499109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10" dirty="0">
                <a:solidFill>
                  <a:srgbClr val="FFFF00"/>
                </a:solidFill>
                <a:latin typeface="Arial"/>
                <a:cs typeface="Arial"/>
              </a:rPr>
              <a:t>MANAGES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26856" y="894944"/>
            <a:ext cx="678815" cy="321945"/>
          </a:xfrm>
          <a:custGeom>
            <a:avLst/>
            <a:gdLst/>
            <a:ahLst/>
            <a:cxnLst/>
            <a:rect l="l" t="t" r="r" b="b"/>
            <a:pathLst>
              <a:path w="678814" h="321944">
                <a:moveTo>
                  <a:pt x="339892" y="0"/>
                </a:moveTo>
                <a:lnTo>
                  <a:pt x="278458" y="2580"/>
                </a:lnTo>
                <a:lnTo>
                  <a:pt x="220776" y="10027"/>
                </a:lnTo>
                <a:lnTo>
                  <a:pt x="167772" y="21903"/>
                </a:lnTo>
                <a:lnTo>
                  <a:pt x="120376" y="37767"/>
                </a:lnTo>
                <a:lnTo>
                  <a:pt x="79516" y="57182"/>
                </a:lnTo>
                <a:lnTo>
                  <a:pt x="46120" y="79708"/>
                </a:lnTo>
                <a:lnTo>
                  <a:pt x="5433" y="132338"/>
                </a:lnTo>
                <a:lnTo>
                  <a:pt x="0" y="161563"/>
                </a:lnTo>
                <a:lnTo>
                  <a:pt x="5433" y="190334"/>
                </a:lnTo>
                <a:lnTo>
                  <a:pt x="46120" y="242344"/>
                </a:lnTo>
                <a:lnTo>
                  <a:pt x="79516" y="264680"/>
                </a:lnTo>
                <a:lnTo>
                  <a:pt x="120376" y="283967"/>
                </a:lnTo>
                <a:lnTo>
                  <a:pt x="167772" y="299755"/>
                </a:lnTo>
                <a:lnTo>
                  <a:pt x="220776" y="311591"/>
                </a:lnTo>
                <a:lnTo>
                  <a:pt x="278458" y="319024"/>
                </a:lnTo>
                <a:lnTo>
                  <a:pt x="339892" y="321601"/>
                </a:lnTo>
                <a:lnTo>
                  <a:pt x="400871" y="319024"/>
                </a:lnTo>
                <a:lnTo>
                  <a:pt x="458201" y="311591"/>
                </a:lnTo>
                <a:lnTo>
                  <a:pt x="510938" y="299755"/>
                </a:lnTo>
                <a:lnTo>
                  <a:pt x="558144" y="283967"/>
                </a:lnTo>
                <a:lnTo>
                  <a:pt x="598877" y="264680"/>
                </a:lnTo>
                <a:lnTo>
                  <a:pt x="632195" y="242344"/>
                </a:lnTo>
                <a:lnTo>
                  <a:pt x="672828" y="190334"/>
                </a:lnTo>
                <a:lnTo>
                  <a:pt x="678260" y="161563"/>
                </a:lnTo>
                <a:lnTo>
                  <a:pt x="672828" y="132338"/>
                </a:lnTo>
                <a:lnTo>
                  <a:pt x="632195" y="79708"/>
                </a:lnTo>
                <a:lnTo>
                  <a:pt x="598877" y="57182"/>
                </a:lnTo>
                <a:lnTo>
                  <a:pt x="558144" y="37767"/>
                </a:lnTo>
                <a:lnTo>
                  <a:pt x="510938" y="21903"/>
                </a:lnTo>
                <a:lnTo>
                  <a:pt x="458201" y="10027"/>
                </a:lnTo>
                <a:lnTo>
                  <a:pt x="400871" y="2580"/>
                </a:lnTo>
                <a:lnTo>
                  <a:pt x="339892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6856" y="894944"/>
            <a:ext cx="678815" cy="321945"/>
          </a:xfrm>
          <a:custGeom>
            <a:avLst/>
            <a:gdLst/>
            <a:ahLst/>
            <a:cxnLst/>
            <a:rect l="l" t="t" r="r" b="b"/>
            <a:pathLst>
              <a:path w="678814" h="321944">
                <a:moveTo>
                  <a:pt x="339892" y="0"/>
                </a:moveTo>
                <a:lnTo>
                  <a:pt x="278458" y="2580"/>
                </a:lnTo>
                <a:lnTo>
                  <a:pt x="220776" y="10027"/>
                </a:lnTo>
                <a:lnTo>
                  <a:pt x="167772" y="21903"/>
                </a:lnTo>
                <a:lnTo>
                  <a:pt x="120376" y="37767"/>
                </a:lnTo>
                <a:lnTo>
                  <a:pt x="79516" y="57182"/>
                </a:lnTo>
                <a:lnTo>
                  <a:pt x="46120" y="79708"/>
                </a:lnTo>
                <a:lnTo>
                  <a:pt x="5433" y="132338"/>
                </a:lnTo>
                <a:lnTo>
                  <a:pt x="0" y="161563"/>
                </a:lnTo>
                <a:lnTo>
                  <a:pt x="5433" y="190334"/>
                </a:lnTo>
                <a:lnTo>
                  <a:pt x="46120" y="242344"/>
                </a:lnTo>
                <a:lnTo>
                  <a:pt x="79516" y="264680"/>
                </a:lnTo>
                <a:lnTo>
                  <a:pt x="120376" y="283967"/>
                </a:lnTo>
                <a:lnTo>
                  <a:pt x="167772" y="299755"/>
                </a:lnTo>
                <a:lnTo>
                  <a:pt x="220776" y="311591"/>
                </a:lnTo>
                <a:lnTo>
                  <a:pt x="278458" y="319024"/>
                </a:lnTo>
                <a:lnTo>
                  <a:pt x="339892" y="321601"/>
                </a:lnTo>
                <a:lnTo>
                  <a:pt x="400871" y="319024"/>
                </a:lnTo>
                <a:lnTo>
                  <a:pt x="458201" y="311591"/>
                </a:lnTo>
                <a:lnTo>
                  <a:pt x="510938" y="299755"/>
                </a:lnTo>
                <a:lnTo>
                  <a:pt x="558144" y="283967"/>
                </a:lnTo>
                <a:lnTo>
                  <a:pt x="598877" y="264680"/>
                </a:lnTo>
                <a:lnTo>
                  <a:pt x="632195" y="242344"/>
                </a:lnTo>
                <a:lnTo>
                  <a:pt x="672828" y="190334"/>
                </a:lnTo>
                <a:lnTo>
                  <a:pt x="678260" y="161563"/>
                </a:lnTo>
                <a:lnTo>
                  <a:pt x="672828" y="132338"/>
                </a:lnTo>
                <a:lnTo>
                  <a:pt x="632195" y="79708"/>
                </a:lnTo>
                <a:lnTo>
                  <a:pt x="598877" y="57182"/>
                </a:lnTo>
                <a:lnTo>
                  <a:pt x="558144" y="37767"/>
                </a:lnTo>
                <a:lnTo>
                  <a:pt x="510938" y="21903"/>
                </a:lnTo>
                <a:lnTo>
                  <a:pt x="458201" y="10027"/>
                </a:lnTo>
                <a:lnTo>
                  <a:pt x="400871" y="2580"/>
                </a:lnTo>
                <a:lnTo>
                  <a:pt x="339892" y="0"/>
                </a:lnTo>
                <a:close/>
              </a:path>
            </a:pathLst>
          </a:custGeom>
          <a:ln w="447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24815" y="971689"/>
            <a:ext cx="68516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solidFill>
                  <a:srgbClr val="FFFF00"/>
                </a:solidFill>
                <a:latin typeface="Arial"/>
                <a:cs typeface="Arial"/>
              </a:rPr>
              <a:t>empName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10476" y="894944"/>
            <a:ext cx="608330" cy="321945"/>
          </a:xfrm>
          <a:custGeom>
            <a:avLst/>
            <a:gdLst/>
            <a:ahLst/>
            <a:cxnLst/>
            <a:rect l="l" t="t" r="r" b="b"/>
            <a:pathLst>
              <a:path w="608330" h="321944">
                <a:moveTo>
                  <a:pt x="304835" y="0"/>
                </a:moveTo>
                <a:lnTo>
                  <a:pt x="243163" y="3253"/>
                </a:lnTo>
                <a:lnTo>
                  <a:pt x="185830" y="12598"/>
                </a:lnTo>
                <a:lnTo>
                  <a:pt x="134035" y="27408"/>
                </a:lnTo>
                <a:lnTo>
                  <a:pt x="88973" y="47059"/>
                </a:lnTo>
                <a:lnTo>
                  <a:pt x="51842" y="70924"/>
                </a:lnTo>
                <a:lnTo>
                  <a:pt x="23839" y="98381"/>
                </a:lnTo>
                <a:lnTo>
                  <a:pt x="0" y="161563"/>
                </a:lnTo>
                <a:lnTo>
                  <a:pt x="6159" y="193820"/>
                </a:lnTo>
                <a:lnTo>
                  <a:pt x="51842" y="251049"/>
                </a:lnTo>
                <a:lnTo>
                  <a:pt x="88973" y="274733"/>
                </a:lnTo>
                <a:lnTo>
                  <a:pt x="134035" y="294273"/>
                </a:lnTo>
                <a:lnTo>
                  <a:pt x="185830" y="309027"/>
                </a:lnTo>
                <a:lnTo>
                  <a:pt x="243163" y="318351"/>
                </a:lnTo>
                <a:lnTo>
                  <a:pt x="304835" y="321601"/>
                </a:lnTo>
                <a:lnTo>
                  <a:pt x="366005" y="318351"/>
                </a:lnTo>
                <a:lnTo>
                  <a:pt x="422959" y="309027"/>
                </a:lnTo>
                <a:lnTo>
                  <a:pt x="474484" y="294273"/>
                </a:lnTo>
                <a:lnTo>
                  <a:pt x="519364" y="274733"/>
                </a:lnTo>
                <a:lnTo>
                  <a:pt x="556385" y="251049"/>
                </a:lnTo>
                <a:lnTo>
                  <a:pt x="584332" y="223863"/>
                </a:lnTo>
                <a:lnTo>
                  <a:pt x="608147" y="161563"/>
                </a:lnTo>
                <a:lnTo>
                  <a:pt x="601991" y="128802"/>
                </a:lnTo>
                <a:lnTo>
                  <a:pt x="556385" y="70924"/>
                </a:lnTo>
                <a:lnTo>
                  <a:pt x="519364" y="47059"/>
                </a:lnTo>
                <a:lnTo>
                  <a:pt x="474484" y="27408"/>
                </a:lnTo>
                <a:lnTo>
                  <a:pt x="422959" y="12598"/>
                </a:lnTo>
                <a:lnTo>
                  <a:pt x="366005" y="3253"/>
                </a:lnTo>
                <a:lnTo>
                  <a:pt x="30483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476" y="894944"/>
            <a:ext cx="608330" cy="321945"/>
          </a:xfrm>
          <a:custGeom>
            <a:avLst/>
            <a:gdLst/>
            <a:ahLst/>
            <a:cxnLst/>
            <a:rect l="l" t="t" r="r" b="b"/>
            <a:pathLst>
              <a:path w="608330" h="321944">
                <a:moveTo>
                  <a:pt x="304835" y="0"/>
                </a:moveTo>
                <a:lnTo>
                  <a:pt x="243163" y="3253"/>
                </a:lnTo>
                <a:lnTo>
                  <a:pt x="185830" y="12598"/>
                </a:lnTo>
                <a:lnTo>
                  <a:pt x="134035" y="27408"/>
                </a:lnTo>
                <a:lnTo>
                  <a:pt x="88973" y="47059"/>
                </a:lnTo>
                <a:lnTo>
                  <a:pt x="51842" y="70924"/>
                </a:lnTo>
                <a:lnTo>
                  <a:pt x="23839" y="98381"/>
                </a:lnTo>
                <a:lnTo>
                  <a:pt x="0" y="161563"/>
                </a:lnTo>
                <a:lnTo>
                  <a:pt x="6159" y="193820"/>
                </a:lnTo>
                <a:lnTo>
                  <a:pt x="51842" y="251049"/>
                </a:lnTo>
                <a:lnTo>
                  <a:pt x="88973" y="274733"/>
                </a:lnTo>
                <a:lnTo>
                  <a:pt x="134035" y="294273"/>
                </a:lnTo>
                <a:lnTo>
                  <a:pt x="185830" y="309027"/>
                </a:lnTo>
                <a:lnTo>
                  <a:pt x="243163" y="318351"/>
                </a:lnTo>
                <a:lnTo>
                  <a:pt x="304835" y="321601"/>
                </a:lnTo>
                <a:lnTo>
                  <a:pt x="366005" y="318351"/>
                </a:lnTo>
                <a:lnTo>
                  <a:pt x="422959" y="309027"/>
                </a:lnTo>
                <a:lnTo>
                  <a:pt x="474484" y="294273"/>
                </a:lnTo>
                <a:lnTo>
                  <a:pt x="519364" y="274733"/>
                </a:lnTo>
                <a:lnTo>
                  <a:pt x="556385" y="251049"/>
                </a:lnTo>
                <a:lnTo>
                  <a:pt x="584332" y="223863"/>
                </a:lnTo>
                <a:lnTo>
                  <a:pt x="608147" y="161563"/>
                </a:lnTo>
                <a:lnTo>
                  <a:pt x="601991" y="128802"/>
                </a:lnTo>
                <a:lnTo>
                  <a:pt x="556385" y="70924"/>
                </a:lnTo>
                <a:lnTo>
                  <a:pt x="519364" y="47059"/>
                </a:lnTo>
                <a:lnTo>
                  <a:pt x="474484" y="27408"/>
                </a:lnTo>
                <a:lnTo>
                  <a:pt x="422959" y="12598"/>
                </a:lnTo>
                <a:lnTo>
                  <a:pt x="366005" y="3253"/>
                </a:lnTo>
                <a:lnTo>
                  <a:pt x="304835" y="0"/>
                </a:lnTo>
                <a:close/>
              </a:path>
            </a:pathLst>
          </a:custGeom>
          <a:ln w="447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70946" y="955433"/>
            <a:ext cx="48704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300" spc="20" dirty="0">
                <a:solidFill>
                  <a:srgbClr val="FFFF00"/>
                </a:solidFill>
                <a:latin typeface="Arial"/>
                <a:cs typeface="Arial"/>
              </a:rPr>
              <a:t>mp</a:t>
            </a:r>
            <a:r>
              <a:rPr sz="1300" spc="-3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47069" y="2003011"/>
            <a:ext cx="608330" cy="358775"/>
          </a:xfrm>
          <a:custGeom>
            <a:avLst/>
            <a:gdLst/>
            <a:ahLst/>
            <a:cxnLst/>
            <a:rect l="l" t="t" r="r" b="b"/>
            <a:pathLst>
              <a:path w="608330" h="358775">
                <a:moveTo>
                  <a:pt x="303311" y="0"/>
                </a:moveTo>
                <a:lnTo>
                  <a:pt x="242142" y="3664"/>
                </a:lnTo>
                <a:lnTo>
                  <a:pt x="185187" y="14170"/>
                </a:lnTo>
                <a:lnTo>
                  <a:pt x="133663" y="30784"/>
                </a:lnTo>
                <a:lnTo>
                  <a:pt x="88783" y="52774"/>
                </a:lnTo>
                <a:lnTo>
                  <a:pt x="51762" y="79409"/>
                </a:lnTo>
                <a:lnTo>
                  <a:pt x="23815" y="109955"/>
                </a:lnTo>
                <a:lnTo>
                  <a:pt x="0" y="179853"/>
                </a:lnTo>
                <a:lnTo>
                  <a:pt x="6156" y="215522"/>
                </a:lnTo>
                <a:lnTo>
                  <a:pt x="51762" y="279145"/>
                </a:lnTo>
                <a:lnTo>
                  <a:pt x="88783" y="305598"/>
                </a:lnTo>
                <a:lnTo>
                  <a:pt x="133663" y="327478"/>
                </a:lnTo>
                <a:lnTo>
                  <a:pt x="185187" y="344035"/>
                </a:lnTo>
                <a:lnTo>
                  <a:pt x="242142" y="354520"/>
                </a:lnTo>
                <a:lnTo>
                  <a:pt x="303311" y="358182"/>
                </a:lnTo>
                <a:lnTo>
                  <a:pt x="364546" y="354520"/>
                </a:lnTo>
                <a:lnTo>
                  <a:pt x="421673" y="344035"/>
                </a:lnTo>
                <a:lnTo>
                  <a:pt x="473442" y="327478"/>
                </a:lnTo>
                <a:lnTo>
                  <a:pt x="518602" y="305598"/>
                </a:lnTo>
                <a:lnTo>
                  <a:pt x="555902" y="279145"/>
                </a:lnTo>
                <a:lnTo>
                  <a:pt x="584094" y="248869"/>
                </a:lnTo>
                <a:lnTo>
                  <a:pt x="608147" y="179853"/>
                </a:lnTo>
                <a:lnTo>
                  <a:pt x="601926" y="143680"/>
                </a:lnTo>
                <a:lnTo>
                  <a:pt x="584094" y="109955"/>
                </a:lnTo>
                <a:lnTo>
                  <a:pt x="555902" y="79409"/>
                </a:lnTo>
                <a:lnTo>
                  <a:pt x="518602" y="52774"/>
                </a:lnTo>
                <a:lnTo>
                  <a:pt x="473442" y="30784"/>
                </a:lnTo>
                <a:lnTo>
                  <a:pt x="421673" y="14170"/>
                </a:lnTo>
                <a:lnTo>
                  <a:pt x="364546" y="3664"/>
                </a:lnTo>
                <a:lnTo>
                  <a:pt x="303311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7069" y="2003011"/>
            <a:ext cx="608330" cy="358775"/>
          </a:xfrm>
          <a:custGeom>
            <a:avLst/>
            <a:gdLst/>
            <a:ahLst/>
            <a:cxnLst/>
            <a:rect l="l" t="t" r="r" b="b"/>
            <a:pathLst>
              <a:path w="608330" h="358775">
                <a:moveTo>
                  <a:pt x="303311" y="0"/>
                </a:moveTo>
                <a:lnTo>
                  <a:pt x="242142" y="3664"/>
                </a:lnTo>
                <a:lnTo>
                  <a:pt x="185187" y="14170"/>
                </a:lnTo>
                <a:lnTo>
                  <a:pt x="133663" y="30784"/>
                </a:lnTo>
                <a:lnTo>
                  <a:pt x="88783" y="52774"/>
                </a:lnTo>
                <a:lnTo>
                  <a:pt x="51762" y="79409"/>
                </a:lnTo>
                <a:lnTo>
                  <a:pt x="23815" y="109955"/>
                </a:lnTo>
                <a:lnTo>
                  <a:pt x="0" y="179853"/>
                </a:lnTo>
                <a:lnTo>
                  <a:pt x="6156" y="215522"/>
                </a:lnTo>
                <a:lnTo>
                  <a:pt x="51762" y="279145"/>
                </a:lnTo>
                <a:lnTo>
                  <a:pt x="88783" y="305598"/>
                </a:lnTo>
                <a:lnTo>
                  <a:pt x="133663" y="327478"/>
                </a:lnTo>
                <a:lnTo>
                  <a:pt x="185187" y="344035"/>
                </a:lnTo>
                <a:lnTo>
                  <a:pt x="242142" y="354520"/>
                </a:lnTo>
                <a:lnTo>
                  <a:pt x="303311" y="358182"/>
                </a:lnTo>
                <a:lnTo>
                  <a:pt x="364546" y="354520"/>
                </a:lnTo>
                <a:lnTo>
                  <a:pt x="421673" y="344035"/>
                </a:lnTo>
                <a:lnTo>
                  <a:pt x="473442" y="327478"/>
                </a:lnTo>
                <a:lnTo>
                  <a:pt x="518602" y="305598"/>
                </a:lnTo>
                <a:lnTo>
                  <a:pt x="555902" y="279145"/>
                </a:lnTo>
                <a:lnTo>
                  <a:pt x="584094" y="248869"/>
                </a:lnTo>
                <a:lnTo>
                  <a:pt x="608147" y="179853"/>
                </a:lnTo>
                <a:lnTo>
                  <a:pt x="601926" y="143680"/>
                </a:lnTo>
                <a:lnTo>
                  <a:pt x="584094" y="109955"/>
                </a:lnTo>
                <a:lnTo>
                  <a:pt x="555902" y="79409"/>
                </a:lnTo>
                <a:lnTo>
                  <a:pt x="518602" y="52774"/>
                </a:lnTo>
                <a:lnTo>
                  <a:pt x="473442" y="30784"/>
                </a:lnTo>
                <a:lnTo>
                  <a:pt x="421673" y="14170"/>
                </a:lnTo>
                <a:lnTo>
                  <a:pt x="364546" y="3664"/>
                </a:lnTo>
                <a:lnTo>
                  <a:pt x="303311" y="0"/>
                </a:lnTo>
                <a:close/>
              </a:path>
            </a:pathLst>
          </a:custGeom>
          <a:ln w="447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90827" y="2097738"/>
            <a:ext cx="52641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3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1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100" spc="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100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100" spc="2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100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41740" y="1437985"/>
            <a:ext cx="636270" cy="6350"/>
          </a:xfrm>
          <a:custGeom>
            <a:avLst/>
            <a:gdLst/>
            <a:ahLst/>
            <a:cxnLst/>
            <a:rect l="l" t="t" r="r" b="b"/>
            <a:pathLst>
              <a:path w="636270" h="6350">
                <a:moveTo>
                  <a:pt x="635686" y="6097"/>
                </a:moveTo>
                <a:lnTo>
                  <a:pt x="0" y="0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0619" y="1858727"/>
            <a:ext cx="50800" cy="130175"/>
          </a:xfrm>
          <a:custGeom>
            <a:avLst/>
            <a:gdLst/>
            <a:ahLst/>
            <a:cxnLst/>
            <a:rect l="l" t="t" r="r" b="b"/>
            <a:pathLst>
              <a:path w="50800" h="130175">
                <a:moveTo>
                  <a:pt x="0" y="0"/>
                </a:moveTo>
                <a:lnTo>
                  <a:pt x="50306" y="129576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5557" y="1215418"/>
            <a:ext cx="35560" cy="215265"/>
          </a:xfrm>
          <a:custGeom>
            <a:avLst/>
            <a:gdLst/>
            <a:ahLst/>
            <a:cxnLst/>
            <a:rect l="l" t="t" r="r" b="b"/>
            <a:pathLst>
              <a:path w="35560" h="215265">
                <a:moveTo>
                  <a:pt x="0" y="214944"/>
                </a:moveTo>
                <a:lnTo>
                  <a:pt x="35061" y="0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40515" y="1180356"/>
            <a:ext cx="0" cy="250190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250006"/>
                </a:moveTo>
                <a:lnTo>
                  <a:pt x="0" y="0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99668" y="1351092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60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613" y="2431912"/>
            <a:ext cx="4079875" cy="35560"/>
          </a:xfrm>
          <a:custGeom>
            <a:avLst/>
            <a:gdLst/>
            <a:ahLst/>
            <a:cxnLst/>
            <a:rect l="l" t="t" r="r" b="b"/>
            <a:pathLst>
              <a:path w="4079875" h="35560">
                <a:moveTo>
                  <a:pt x="0" y="0"/>
                </a:moveTo>
                <a:lnTo>
                  <a:pt x="4079370" y="35061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7108" y="140902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36586" y="0"/>
                </a:moveTo>
                <a:lnTo>
                  <a:pt x="22509" y="2691"/>
                </a:lnTo>
                <a:lnTo>
                  <a:pt x="10861" y="10099"/>
                </a:lnTo>
                <a:lnTo>
                  <a:pt x="2929" y="21222"/>
                </a:lnTo>
                <a:lnTo>
                  <a:pt x="0" y="35061"/>
                </a:lnTo>
                <a:lnTo>
                  <a:pt x="2929" y="49139"/>
                </a:lnTo>
                <a:lnTo>
                  <a:pt x="10861" y="60786"/>
                </a:lnTo>
                <a:lnTo>
                  <a:pt x="22509" y="68718"/>
                </a:lnTo>
                <a:lnTo>
                  <a:pt x="36586" y="71648"/>
                </a:lnTo>
                <a:lnTo>
                  <a:pt x="50425" y="68718"/>
                </a:lnTo>
                <a:lnTo>
                  <a:pt x="61548" y="60786"/>
                </a:lnTo>
                <a:lnTo>
                  <a:pt x="68956" y="49139"/>
                </a:lnTo>
                <a:lnTo>
                  <a:pt x="71648" y="35061"/>
                </a:lnTo>
                <a:lnTo>
                  <a:pt x="68956" y="21222"/>
                </a:lnTo>
                <a:lnTo>
                  <a:pt x="61548" y="10099"/>
                </a:lnTo>
                <a:lnTo>
                  <a:pt x="50425" y="2691"/>
                </a:lnTo>
                <a:lnTo>
                  <a:pt x="36586" y="0"/>
                </a:lnTo>
                <a:close/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40202" y="1060832"/>
            <a:ext cx="225298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5" dirty="0">
                <a:latin typeface="Arial"/>
                <a:cs typeface="Arial"/>
              </a:rPr>
              <a:t>EMPLOYEE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u="sng" spc="20" dirty="0">
                <a:latin typeface="Arial"/>
                <a:cs typeface="Arial"/>
              </a:rPr>
              <a:t>empId</a:t>
            </a:r>
            <a:r>
              <a:rPr sz="800" spc="20" dirty="0">
                <a:latin typeface="Arial"/>
                <a:cs typeface="Arial"/>
              </a:rPr>
              <a:t>, empName, empAdr,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25" dirty="0">
                <a:latin typeface="Arial"/>
                <a:cs typeface="Arial"/>
              </a:rPr>
              <a:t>mgr)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66908" y="1180267"/>
            <a:ext cx="166370" cy="7620"/>
          </a:xfrm>
          <a:custGeom>
            <a:avLst/>
            <a:gdLst/>
            <a:ahLst/>
            <a:cxnLst/>
            <a:rect l="l" t="t" r="r" b="b"/>
            <a:pathLst>
              <a:path w="166370" h="7619">
                <a:moveTo>
                  <a:pt x="0" y="0"/>
                </a:moveTo>
                <a:lnTo>
                  <a:pt x="166175" y="7622"/>
                </a:lnTo>
              </a:path>
            </a:pathLst>
          </a:custGeom>
          <a:ln w="447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69321" y="2186707"/>
            <a:ext cx="15557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(</a:t>
            </a:r>
            <a:r>
              <a:rPr sz="800" spc="25" dirty="0">
                <a:latin typeface="Arial"/>
                <a:cs typeface="Arial"/>
              </a:rPr>
              <a:t>a</a:t>
            </a:r>
            <a:r>
              <a:rPr sz="800" spc="1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85415" y="3053019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93"/>
                </a:lnTo>
              </a:path>
            </a:pathLst>
          </a:custGeom>
          <a:ln w="1789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0588" y="3045487"/>
            <a:ext cx="1145540" cy="428625"/>
          </a:xfrm>
          <a:custGeom>
            <a:avLst/>
            <a:gdLst/>
            <a:ahLst/>
            <a:cxnLst/>
            <a:rect l="l" t="t" r="r" b="b"/>
            <a:pathLst>
              <a:path w="1145539" h="428625">
                <a:moveTo>
                  <a:pt x="0" y="428447"/>
                </a:moveTo>
                <a:lnTo>
                  <a:pt x="1145068" y="428447"/>
                </a:lnTo>
                <a:lnTo>
                  <a:pt x="1145068" y="0"/>
                </a:lnTo>
                <a:lnTo>
                  <a:pt x="0" y="0"/>
                </a:lnTo>
                <a:lnTo>
                  <a:pt x="0" y="42844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0588" y="3045487"/>
            <a:ext cx="1145540" cy="428625"/>
          </a:xfrm>
          <a:custGeom>
            <a:avLst/>
            <a:gdLst/>
            <a:ahLst/>
            <a:cxnLst/>
            <a:rect l="l" t="t" r="r" b="b"/>
            <a:pathLst>
              <a:path w="1145539" h="428625">
                <a:moveTo>
                  <a:pt x="0" y="428447"/>
                </a:moveTo>
                <a:lnTo>
                  <a:pt x="1145068" y="428447"/>
                </a:lnTo>
                <a:lnTo>
                  <a:pt x="1145068" y="0"/>
                </a:lnTo>
                <a:lnTo>
                  <a:pt x="0" y="0"/>
                </a:lnTo>
                <a:lnTo>
                  <a:pt x="0" y="428447"/>
                </a:lnTo>
                <a:close/>
              </a:path>
            </a:pathLst>
          </a:custGeom>
          <a:ln w="1342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19796" y="3143428"/>
            <a:ext cx="931544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00"/>
                </a:solidFill>
                <a:latin typeface="Arial"/>
                <a:cs typeface="Arial"/>
              </a:rPr>
              <a:t>STU</a:t>
            </a:r>
            <a:r>
              <a:rPr sz="1500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500" spc="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500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63303" y="3374764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>
                <a:moveTo>
                  <a:pt x="0" y="0"/>
                </a:moveTo>
                <a:lnTo>
                  <a:pt x="358307" y="0"/>
                </a:lnTo>
              </a:path>
            </a:pathLst>
          </a:custGeom>
          <a:ln w="1789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63678" y="3167401"/>
            <a:ext cx="659130" cy="415290"/>
          </a:xfrm>
          <a:custGeom>
            <a:avLst/>
            <a:gdLst/>
            <a:ahLst/>
            <a:cxnLst/>
            <a:rect l="l" t="t" r="r" b="b"/>
            <a:pathLst>
              <a:path w="659129" h="415289">
                <a:moveTo>
                  <a:pt x="329338" y="0"/>
                </a:moveTo>
                <a:lnTo>
                  <a:pt x="0" y="207360"/>
                </a:lnTo>
                <a:lnTo>
                  <a:pt x="329338" y="414721"/>
                </a:lnTo>
                <a:lnTo>
                  <a:pt x="658676" y="207360"/>
                </a:lnTo>
                <a:lnTo>
                  <a:pt x="32933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3678" y="3167401"/>
            <a:ext cx="659130" cy="415290"/>
          </a:xfrm>
          <a:custGeom>
            <a:avLst/>
            <a:gdLst/>
            <a:ahLst/>
            <a:cxnLst/>
            <a:rect l="l" t="t" r="r" b="b"/>
            <a:pathLst>
              <a:path w="659129" h="415289">
                <a:moveTo>
                  <a:pt x="329338" y="0"/>
                </a:moveTo>
                <a:lnTo>
                  <a:pt x="0" y="207360"/>
                </a:lnTo>
                <a:lnTo>
                  <a:pt x="329338" y="414721"/>
                </a:lnTo>
                <a:lnTo>
                  <a:pt x="658676" y="207360"/>
                </a:lnTo>
                <a:lnTo>
                  <a:pt x="329338" y="0"/>
                </a:lnTo>
                <a:close/>
              </a:path>
            </a:pathLst>
          </a:custGeom>
          <a:ln w="44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01250" y="3316199"/>
            <a:ext cx="589280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750" dirty="0">
                <a:solidFill>
                  <a:srgbClr val="FFFF00"/>
                </a:solidFill>
                <a:latin typeface="Arial"/>
                <a:cs typeface="Arial"/>
              </a:rPr>
              <a:t>OO</a:t>
            </a:r>
            <a:r>
              <a:rPr sz="750" spc="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750" spc="-1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750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750" spc="2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75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27227" y="2508758"/>
            <a:ext cx="678815" cy="321945"/>
          </a:xfrm>
          <a:custGeom>
            <a:avLst/>
            <a:gdLst/>
            <a:ahLst/>
            <a:cxnLst/>
            <a:rect l="l" t="t" r="r" b="b"/>
            <a:pathLst>
              <a:path w="678814" h="321944">
                <a:moveTo>
                  <a:pt x="340008" y="0"/>
                </a:moveTo>
                <a:lnTo>
                  <a:pt x="278553" y="2580"/>
                </a:lnTo>
                <a:lnTo>
                  <a:pt x="220851" y="10030"/>
                </a:lnTo>
                <a:lnTo>
                  <a:pt x="167830" y="21910"/>
                </a:lnTo>
                <a:lnTo>
                  <a:pt x="120417" y="37780"/>
                </a:lnTo>
                <a:lnTo>
                  <a:pt x="79543" y="57202"/>
                </a:lnTo>
                <a:lnTo>
                  <a:pt x="46136" y="79736"/>
                </a:lnTo>
                <a:lnTo>
                  <a:pt x="5435" y="132383"/>
                </a:lnTo>
                <a:lnTo>
                  <a:pt x="0" y="161618"/>
                </a:lnTo>
                <a:lnTo>
                  <a:pt x="5435" y="190399"/>
                </a:lnTo>
                <a:lnTo>
                  <a:pt x="46136" y="242427"/>
                </a:lnTo>
                <a:lnTo>
                  <a:pt x="79543" y="264770"/>
                </a:lnTo>
                <a:lnTo>
                  <a:pt x="120417" y="284064"/>
                </a:lnTo>
                <a:lnTo>
                  <a:pt x="167830" y="299857"/>
                </a:lnTo>
                <a:lnTo>
                  <a:pt x="220851" y="311697"/>
                </a:lnTo>
                <a:lnTo>
                  <a:pt x="278553" y="319133"/>
                </a:lnTo>
                <a:lnTo>
                  <a:pt x="340008" y="321711"/>
                </a:lnTo>
                <a:lnTo>
                  <a:pt x="401008" y="319133"/>
                </a:lnTo>
                <a:lnTo>
                  <a:pt x="458357" y="311697"/>
                </a:lnTo>
                <a:lnTo>
                  <a:pt x="511113" y="299857"/>
                </a:lnTo>
                <a:lnTo>
                  <a:pt x="558335" y="284064"/>
                </a:lnTo>
                <a:lnTo>
                  <a:pt x="599082" y="264770"/>
                </a:lnTo>
                <a:lnTo>
                  <a:pt x="632412" y="242427"/>
                </a:lnTo>
                <a:lnTo>
                  <a:pt x="673058" y="190399"/>
                </a:lnTo>
                <a:lnTo>
                  <a:pt x="678491" y="161618"/>
                </a:lnTo>
                <a:lnTo>
                  <a:pt x="673058" y="132383"/>
                </a:lnTo>
                <a:lnTo>
                  <a:pt x="632412" y="79736"/>
                </a:lnTo>
                <a:lnTo>
                  <a:pt x="599082" y="57202"/>
                </a:lnTo>
                <a:lnTo>
                  <a:pt x="558335" y="37780"/>
                </a:lnTo>
                <a:lnTo>
                  <a:pt x="511113" y="21910"/>
                </a:lnTo>
                <a:lnTo>
                  <a:pt x="458357" y="10030"/>
                </a:lnTo>
                <a:lnTo>
                  <a:pt x="401008" y="2580"/>
                </a:lnTo>
                <a:lnTo>
                  <a:pt x="34000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7227" y="2508758"/>
            <a:ext cx="678815" cy="321945"/>
          </a:xfrm>
          <a:custGeom>
            <a:avLst/>
            <a:gdLst/>
            <a:ahLst/>
            <a:cxnLst/>
            <a:rect l="l" t="t" r="r" b="b"/>
            <a:pathLst>
              <a:path w="678814" h="321944">
                <a:moveTo>
                  <a:pt x="340008" y="0"/>
                </a:moveTo>
                <a:lnTo>
                  <a:pt x="278553" y="2580"/>
                </a:lnTo>
                <a:lnTo>
                  <a:pt x="220851" y="10030"/>
                </a:lnTo>
                <a:lnTo>
                  <a:pt x="167830" y="21910"/>
                </a:lnTo>
                <a:lnTo>
                  <a:pt x="120417" y="37780"/>
                </a:lnTo>
                <a:lnTo>
                  <a:pt x="79543" y="57202"/>
                </a:lnTo>
                <a:lnTo>
                  <a:pt x="46136" y="79736"/>
                </a:lnTo>
                <a:lnTo>
                  <a:pt x="5435" y="132383"/>
                </a:lnTo>
                <a:lnTo>
                  <a:pt x="0" y="161618"/>
                </a:lnTo>
                <a:lnTo>
                  <a:pt x="5435" y="190399"/>
                </a:lnTo>
                <a:lnTo>
                  <a:pt x="46136" y="242427"/>
                </a:lnTo>
                <a:lnTo>
                  <a:pt x="79543" y="264770"/>
                </a:lnTo>
                <a:lnTo>
                  <a:pt x="120417" y="284064"/>
                </a:lnTo>
                <a:lnTo>
                  <a:pt x="167830" y="299857"/>
                </a:lnTo>
                <a:lnTo>
                  <a:pt x="220851" y="311697"/>
                </a:lnTo>
                <a:lnTo>
                  <a:pt x="278553" y="319133"/>
                </a:lnTo>
                <a:lnTo>
                  <a:pt x="340008" y="321711"/>
                </a:lnTo>
                <a:lnTo>
                  <a:pt x="401008" y="319133"/>
                </a:lnTo>
                <a:lnTo>
                  <a:pt x="458357" y="311697"/>
                </a:lnTo>
                <a:lnTo>
                  <a:pt x="511113" y="299857"/>
                </a:lnTo>
                <a:lnTo>
                  <a:pt x="558335" y="284064"/>
                </a:lnTo>
                <a:lnTo>
                  <a:pt x="599082" y="264770"/>
                </a:lnTo>
                <a:lnTo>
                  <a:pt x="632412" y="242427"/>
                </a:lnTo>
                <a:lnTo>
                  <a:pt x="673058" y="190399"/>
                </a:lnTo>
                <a:lnTo>
                  <a:pt x="678491" y="161618"/>
                </a:lnTo>
                <a:lnTo>
                  <a:pt x="673058" y="132383"/>
                </a:lnTo>
                <a:lnTo>
                  <a:pt x="632412" y="79736"/>
                </a:lnTo>
                <a:lnTo>
                  <a:pt x="599082" y="57202"/>
                </a:lnTo>
                <a:lnTo>
                  <a:pt x="558335" y="37780"/>
                </a:lnTo>
                <a:lnTo>
                  <a:pt x="511113" y="21910"/>
                </a:lnTo>
                <a:lnTo>
                  <a:pt x="458357" y="10030"/>
                </a:lnTo>
                <a:lnTo>
                  <a:pt x="401008" y="2580"/>
                </a:lnTo>
                <a:lnTo>
                  <a:pt x="340008" y="0"/>
                </a:lnTo>
                <a:close/>
              </a:path>
            </a:pathLst>
          </a:custGeom>
          <a:ln w="44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10651" y="2585342"/>
            <a:ext cx="51879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100" spc="4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100" spc="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10785" y="2507821"/>
            <a:ext cx="608965" cy="321945"/>
          </a:xfrm>
          <a:custGeom>
            <a:avLst/>
            <a:gdLst/>
            <a:ahLst/>
            <a:cxnLst/>
            <a:rect l="l" t="t" r="r" b="b"/>
            <a:pathLst>
              <a:path w="608964" h="321944">
                <a:moveTo>
                  <a:pt x="304988" y="0"/>
                </a:moveTo>
                <a:lnTo>
                  <a:pt x="243284" y="3255"/>
                </a:lnTo>
                <a:lnTo>
                  <a:pt x="185923" y="12604"/>
                </a:lnTo>
                <a:lnTo>
                  <a:pt x="134102" y="27422"/>
                </a:lnTo>
                <a:lnTo>
                  <a:pt x="89018" y="47082"/>
                </a:lnTo>
                <a:lnTo>
                  <a:pt x="51868" y="70960"/>
                </a:lnTo>
                <a:lnTo>
                  <a:pt x="23851" y="98430"/>
                </a:lnTo>
                <a:lnTo>
                  <a:pt x="0" y="161643"/>
                </a:lnTo>
                <a:lnTo>
                  <a:pt x="6162" y="193917"/>
                </a:lnTo>
                <a:lnTo>
                  <a:pt x="51868" y="251174"/>
                </a:lnTo>
                <a:lnTo>
                  <a:pt x="89018" y="274870"/>
                </a:lnTo>
                <a:lnTo>
                  <a:pt x="134102" y="294421"/>
                </a:lnTo>
                <a:lnTo>
                  <a:pt x="185923" y="309182"/>
                </a:lnTo>
                <a:lnTo>
                  <a:pt x="243284" y="318510"/>
                </a:lnTo>
                <a:lnTo>
                  <a:pt x="304988" y="321762"/>
                </a:lnTo>
                <a:lnTo>
                  <a:pt x="366188" y="318510"/>
                </a:lnTo>
                <a:lnTo>
                  <a:pt x="423171" y="309182"/>
                </a:lnTo>
                <a:lnTo>
                  <a:pt x="474721" y="294421"/>
                </a:lnTo>
                <a:lnTo>
                  <a:pt x="519624" y="274870"/>
                </a:lnTo>
                <a:lnTo>
                  <a:pt x="556663" y="251174"/>
                </a:lnTo>
                <a:lnTo>
                  <a:pt x="584625" y="223975"/>
                </a:lnTo>
                <a:lnTo>
                  <a:pt x="608452" y="161643"/>
                </a:lnTo>
                <a:lnTo>
                  <a:pt x="602292" y="128866"/>
                </a:lnTo>
                <a:lnTo>
                  <a:pt x="556663" y="70960"/>
                </a:lnTo>
                <a:lnTo>
                  <a:pt x="519624" y="47082"/>
                </a:lnTo>
                <a:lnTo>
                  <a:pt x="474721" y="27422"/>
                </a:lnTo>
                <a:lnTo>
                  <a:pt x="423171" y="12604"/>
                </a:lnTo>
                <a:lnTo>
                  <a:pt x="366188" y="3255"/>
                </a:lnTo>
                <a:lnTo>
                  <a:pt x="30498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0785" y="2507821"/>
            <a:ext cx="608965" cy="321945"/>
          </a:xfrm>
          <a:custGeom>
            <a:avLst/>
            <a:gdLst/>
            <a:ahLst/>
            <a:cxnLst/>
            <a:rect l="l" t="t" r="r" b="b"/>
            <a:pathLst>
              <a:path w="608964" h="321944">
                <a:moveTo>
                  <a:pt x="304988" y="0"/>
                </a:moveTo>
                <a:lnTo>
                  <a:pt x="243284" y="3255"/>
                </a:lnTo>
                <a:lnTo>
                  <a:pt x="185923" y="12604"/>
                </a:lnTo>
                <a:lnTo>
                  <a:pt x="134102" y="27422"/>
                </a:lnTo>
                <a:lnTo>
                  <a:pt x="89018" y="47082"/>
                </a:lnTo>
                <a:lnTo>
                  <a:pt x="51868" y="70960"/>
                </a:lnTo>
                <a:lnTo>
                  <a:pt x="23851" y="98430"/>
                </a:lnTo>
                <a:lnTo>
                  <a:pt x="0" y="161643"/>
                </a:lnTo>
                <a:lnTo>
                  <a:pt x="6162" y="193917"/>
                </a:lnTo>
                <a:lnTo>
                  <a:pt x="51868" y="251174"/>
                </a:lnTo>
                <a:lnTo>
                  <a:pt x="89018" y="274870"/>
                </a:lnTo>
                <a:lnTo>
                  <a:pt x="134102" y="294421"/>
                </a:lnTo>
                <a:lnTo>
                  <a:pt x="185923" y="309182"/>
                </a:lnTo>
                <a:lnTo>
                  <a:pt x="243284" y="318510"/>
                </a:lnTo>
                <a:lnTo>
                  <a:pt x="304988" y="321762"/>
                </a:lnTo>
                <a:lnTo>
                  <a:pt x="366188" y="318510"/>
                </a:lnTo>
                <a:lnTo>
                  <a:pt x="423171" y="309182"/>
                </a:lnTo>
                <a:lnTo>
                  <a:pt x="474721" y="294421"/>
                </a:lnTo>
                <a:lnTo>
                  <a:pt x="519624" y="274870"/>
                </a:lnTo>
                <a:lnTo>
                  <a:pt x="556663" y="251174"/>
                </a:lnTo>
                <a:lnTo>
                  <a:pt x="584625" y="223975"/>
                </a:lnTo>
                <a:lnTo>
                  <a:pt x="608452" y="161643"/>
                </a:lnTo>
                <a:lnTo>
                  <a:pt x="602292" y="128866"/>
                </a:lnTo>
                <a:lnTo>
                  <a:pt x="556663" y="70960"/>
                </a:lnTo>
                <a:lnTo>
                  <a:pt x="519624" y="47082"/>
                </a:lnTo>
                <a:lnTo>
                  <a:pt x="474721" y="27422"/>
                </a:lnTo>
                <a:lnTo>
                  <a:pt x="423171" y="12604"/>
                </a:lnTo>
                <a:lnTo>
                  <a:pt x="366188" y="3255"/>
                </a:lnTo>
                <a:lnTo>
                  <a:pt x="304988" y="0"/>
                </a:lnTo>
                <a:close/>
              </a:path>
            </a:pathLst>
          </a:custGeom>
          <a:ln w="44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671840" y="2568789"/>
            <a:ext cx="29210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300" spc="-5" dirty="0">
                <a:solidFill>
                  <a:srgbClr val="FFFF00"/>
                </a:solidFill>
                <a:latin typeface="Arial"/>
                <a:cs typeface="Arial"/>
              </a:rPr>
              <a:t>tI</a:t>
            </a:r>
            <a:r>
              <a:rPr sz="130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42277" y="3052222"/>
            <a:ext cx="636270" cy="6350"/>
          </a:xfrm>
          <a:custGeom>
            <a:avLst/>
            <a:gdLst/>
            <a:ahLst/>
            <a:cxnLst/>
            <a:rect l="l" t="t" r="r" b="b"/>
            <a:pathLst>
              <a:path w="636270" h="6350">
                <a:moveTo>
                  <a:pt x="635921" y="6099"/>
                </a:moveTo>
                <a:lnTo>
                  <a:pt x="0" y="0"/>
                </a:lnTo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25756" y="2829573"/>
            <a:ext cx="35560" cy="215265"/>
          </a:xfrm>
          <a:custGeom>
            <a:avLst/>
            <a:gdLst/>
            <a:ahLst/>
            <a:cxnLst/>
            <a:rect l="l" t="t" r="r" b="b"/>
            <a:pathLst>
              <a:path w="35560" h="215264">
                <a:moveTo>
                  <a:pt x="0" y="215023"/>
                </a:moveTo>
                <a:lnTo>
                  <a:pt x="35074" y="0"/>
                </a:lnTo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40981" y="2794498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250098"/>
                </a:moveTo>
                <a:lnTo>
                  <a:pt x="0" y="0"/>
                </a:lnTo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00230" y="2965296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324"/>
                </a:lnTo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27680" y="302324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36599" y="0"/>
                </a:moveTo>
                <a:lnTo>
                  <a:pt x="22517" y="2692"/>
                </a:lnTo>
                <a:lnTo>
                  <a:pt x="10865" y="10103"/>
                </a:lnTo>
                <a:lnTo>
                  <a:pt x="2930" y="21230"/>
                </a:lnTo>
                <a:lnTo>
                  <a:pt x="0" y="35074"/>
                </a:lnTo>
                <a:lnTo>
                  <a:pt x="2930" y="49157"/>
                </a:lnTo>
                <a:lnTo>
                  <a:pt x="10865" y="60809"/>
                </a:lnTo>
                <a:lnTo>
                  <a:pt x="22517" y="68743"/>
                </a:lnTo>
                <a:lnTo>
                  <a:pt x="36599" y="71674"/>
                </a:lnTo>
                <a:lnTo>
                  <a:pt x="50443" y="68743"/>
                </a:lnTo>
                <a:lnTo>
                  <a:pt x="61571" y="60809"/>
                </a:lnTo>
                <a:lnTo>
                  <a:pt x="68982" y="49157"/>
                </a:lnTo>
                <a:lnTo>
                  <a:pt x="71674" y="35074"/>
                </a:lnTo>
                <a:lnTo>
                  <a:pt x="68982" y="21230"/>
                </a:lnTo>
                <a:lnTo>
                  <a:pt x="61571" y="10103"/>
                </a:lnTo>
                <a:lnTo>
                  <a:pt x="50443" y="2692"/>
                </a:lnTo>
                <a:lnTo>
                  <a:pt x="36599" y="0"/>
                </a:lnTo>
                <a:close/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241081" y="2674663"/>
            <a:ext cx="177927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5" dirty="0">
                <a:latin typeface="Arial"/>
                <a:cs typeface="Arial"/>
              </a:rPr>
              <a:t>STUDENT </a:t>
            </a:r>
            <a:r>
              <a:rPr sz="800" spc="15" dirty="0">
                <a:latin typeface="Arial"/>
                <a:cs typeface="Arial"/>
              </a:rPr>
              <a:t>(</a:t>
            </a:r>
            <a:r>
              <a:rPr sz="800" u="sng" spc="15" dirty="0">
                <a:latin typeface="Arial"/>
                <a:cs typeface="Arial"/>
              </a:rPr>
              <a:t>stId</a:t>
            </a:r>
            <a:r>
              <a:rPr sz="800" spc="15" dirty="0">
                <a:latin typeface="Arial"/>
                <a:cs typeface="Arial"/>
              </a:rPr>
              <a:t>, </a:t>
            </a:r>
            <a:r>
              <a:rPr sz="800" spc="20" dirty="0">
                <a:latin typeface="Arial"/>
                <a:cs typeface="Arial"/>
              </a:rPr>
              <a:t>stName,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roommate)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75932" y="2793548"/>
            <a:ext cx="457834" cy="7620"/>
          </a:xfrm>
          <a:custGeom>
            <a:avLst/>
            <a:gdLst/>
            <a:ahLst/>
            <a:cxnLst/>
            <a:rect l="l" t="t" r="r" b="b"/>
            <a:pathLst>
              <a:path w="457835" h="7619">
                <a:moveTo>
                  <a:pt x="0" y="0"/>
                </a:moveTo>
                <a:lnTo>
                  <a:pt x="457565" y="7626"/>
                </a:lnTo>
              </a:path>
            </a:pathLst>
          </a:custGeom>
          <a:ln w="44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978530" y="3348106"/>
            <a:ext cx="15748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Arial"/>
                <a:cs typeface="Arial"/>
              </a:rPr>
              <a:t>(</a:t>
            </a:r>
            <a:r>
              <a:rPr sz="800" spc="25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14314" y="3287684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347"/>
                </a:lnTo>
              </a:path>
            </a:pathLst>
          </a:custGeom>
          <a:ln w="178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41769" y="334411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6604" y="0"/>
                </a:moveTo>
                <a:lnTo>
                  <a:pt x="22520" y="2931"/>
                </a:lnTo>
                <a:lnTo>
                  <a:pt x="10867" y="10867"/>
                </a:lnTo>
                <a:lnTo>
                  <a:pt x="2931" y="22520"/>
                </a:lnTo>
                <a:lnTo>
                  <a:pt x="0" y="36604"/>
                </a:lnTo>
                <a:lnTo>
                  <a:pt x="2931" y="50450"/>
                </a:lnTo>
                <a:lnTo>
                  <a:pt x="10867" y="61580"/>
                </a:lnTo>
                <a:lnTo>
                  <a:pt x="22520" y="68991"/>
                </a:lnTo>
                <a:lnTo>
                  <a:pt x="36604" y="71684"/>
                </a:lnTo>
                <a:lnTo>
                  <a:pt x="50450" y="68991"/>
                </a:lnTo>
                <a:lnTo>
                  <a:pt x="61580" y="61580"/>
                </a:lnTo>
                <a:lnTo>
                  <a:pt x="68991" y="50450"/>
                </a:lnTo>
                <a:lnTo>
                  <a:pt x="71684" y="36604"/>
                </a:lnTo>
                <a:lnTo>
                  <a:pt x="68991" y="22520"/>
                </a:lnTo>
                <a:lnTo>
                  <a:pt x="61580" y="10867"/>
                </a:lnTo>
                <a:lnTo>
                  <a:pt x="50450" y="2931"/>
                </a:lnTo>
                <a:lnTo>
                  <a:pt x="36604" y="0"/>
                </a:lnTo>
                <a:close/>
              </a:path>
            </a:pathLst>
          </a:custGeom>
          <a:ln w="178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91573" y="3700004"/>
            <a:ext cx="5040630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120" marR="1391285" indent="-933450">
              <a:lnSpc>
                <a:spcPct val="105100"/>
              </a:lnSpc>
            </a:pPr>
            <a:r>
              <a:rPr sz="800" spc="10" dirty="0">
                <a:latin typeface="Arial"/>
                <a:cs typeface="Arial"/>
              </a:rPr>
              <a:t>Fig. 3: </a:t>
            </a:r>
            <a:r>
              <a:rPr sz="800" spc="25" dirty="0">
                <a:latin typeface="Arial"/>
                <a:cs typeface="Arial"/>
              </a:rPr>
              <a:t>One </a:t>
            </a:r>
            <a:r>
              <a:rPr sz="800" spc="10" dirty="0">
                <a:latin typeface="Arial"/>
                <a:cs typeface="Arial"/>
              </a:rPr>
              <a:t>to </a:t>
            </a:r>
            <a:r>
              <a:rPr sz="800" spc="30" dirty="0">
                <a:latin typeface="Arial"/>
                <a:cs typeface="Arial"/>
              </a:rPr>
              <a:t>one </a:t>
            </a:r>
            <a:r>
              <a:rPr sz="800" spc="15" dirty="0">
                <a:latin typeface="Arial"/>
                <a:cs typeface="Arial"/>
              </a:rPr>
              <a:t>relationships </a:t>
            </a:r>
            <a:r>
              <a:rPr sz="800" spc="10" dirty="0">
                <a:latin typeface="Arial"/>
                <a:cs typeface="Arial"/>
              </a:rPr>
              <a:t>(a) </a:t>
            </a:r>
            <a:r>
              <a:rPr sz="800" spc="25" dirty="0">
                <a:latin typeface="Arial"/>
                <a:cs typeface="Arial"/>
              </a:rPr>
              <a:t>one </a:t>
            </a:r>
            <a:r>
              <a:rPr sz="800" spc="10" dirty="0">
                <a:latin typeface="Arial"/>
                <a:cs typeface="Arial"/>
              </a:rPr>
              <a:t>to </a:t>
            </a:r>
            <a:r>
              <a:rPr sz="800" spc="30" dirty="0">
                <a:latin typeface="Arial"/>
                <a:cs typeface="Arial"/>
              </a:rPr>
              <a:t>many </a:t>
            </a:r>
            <a:r>
              <a:rPr sz="800" spc="10" dirty="0">
                <a:latin typeface="Arial"/>
                <a:cs typeface="Arial"/>
              </a:rPr>
              <a:t>(b) </a:t>
            </a:r>
            <a:r>
              <a:rPr sz="800" spc="30" dirty="0">
                <a:latin typeface="Arial"/>
                <a:cs typeface="Arial"/>
              </a:rPr>
              <a:t>one </a:t>
            </a:r>
            <a:r>
              <a:rPr sz="800" spc="10" dirty="0">
                <a:latin typeface="Arial"/>
                <a:cs typeface="Arial"/>
              </a:rPr>
              <a:t>to </a:t>
            </a:r>
            <a:r>
              <a:rPr sz="800" spc="30" dirty="0">
                <a:latin typeface="Arial"/>
                <a:cs typeface="Arial"/>
              </a:rPr>
              <a:t>one  </a:t>
            </a:r>
            <a:r>
              <a:rPr sz="800" spc="15" dirty="0">
                <a:latin typeface="Arial"/>
                <a:cs typeface="Arial"/>
              </a:rPr>
              <a:t>and their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transformation</a:t>
            </a:r>
            <a:endParaRPr sz="800">
              <a:latin typeface="Arial"/>
              <a:cs typeface="Arial"/>
            </a:endParaRPr>
          </a:p>
          <a:p>
            <a:pPr marL="12700" marR="5080" algn="just">
              <a:lnSpc>
                <a:spcPct val="147800"/>
              </a:lnSpc>
              <a:spcBef>
                <a:spcPts val="520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relationships another relation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created </a:t>
            </a:r>
            <a:r>
              <a:rPr sz="1100" spc="10" dirty="0">
                <a:latin typeface="Times New Roman"/>
                <a:cs typeface="Times New Roman"/>
              </a:rPr>
              <a:t>with composite </a:t>
            </a:r>
            <a:r>
              <a:rPr sz="1100" spc="5" dirty="0">
                <a:latin typeface="Times New Roman"/>
                <a:cs typeface="Times New Roman"/>
              </a:rPr>
              <a:t>key. </a:t>
            </a:r>
            <a:r>
              <a:rPr sz="1100" spc="15" dirty="0">
                <a:latin typeface="Times New Roman"/>
                <a:cs typeface="Times New Roman"/>
              </a:rPr>
              <a:t>For  example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an </a:t>
            </a:r>
            <a:r>
              <a:rPr sz="1100" spc="5" dirty="0">
                <a:latin typeface="Times New Roman"/>
                <a:cs typeface="Times New Roman"/>
              </a:rPr>
              <a:t>entity </a:t>
            </a:r>
            <a:r>
              <a:rPr sz="1100" spc="10" dirty="0">
                <a:latin typeface="Times New Roman"/>
                <a:cs typeface="Times New Roman"/>
              </a:rPr>
              <a:t>type </a:t>
            </a:r>
            <a:r>
              <a:rPr sz="1100" spc="15" dirty="0">
                <a:latin typeface="Times New Roman"/>
                <a:cs typeface="Times New Roman"/>
              </a:rPr>
              <a:t>PART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recursive relationships,  meaning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part consists of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parts and one </a:t>
            </a:r>
            <a:r>
              <a:rPr sz="1100" spc="5" dirty="0">
                <a:latin typeface="Times New Roman"/>
                <a:cs typeface="Times New Roman"/>
              </a:rPr>
              <a:t>part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used in many </a:t>
            </a:r>
            <a:r>
              <a:rPr sz="1100" spc="10" dirty="0">
                <a:latin typeface="Times New Roman"/>
                <a:cs typeface="Times New Roman"/>
              </a:rPr>
              <a:t>parts. So 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case 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relationship. The treatment of such a relationship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5" dirty="0">
                <a:latin typeface="Times New Roman"/>
                <a:cs typeface="Times New Roman"/>
              </a:rPr>
              <a:t>shown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figure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364980" y="6017918"/>
            <a:ext cx="465455" cy="264160"/>
          </a:xfrm>
          <a:custGeom>
            <a:avLst/>
            <a:gdLst/>
            <a:ahLst/>
            <a:cxnLst/>
            <a:rect l="l" t="t" r="r" b="b"/>
            <a:pathLst>
              <a:path w="465455" h="264160">
                <a:moveTo>
                  <a:pt x="0" y="263856"/>
                </a:moveTo>
                <a:lnTo>
                  <a:pt x="465181" y="263856"/>
                </a:lnTo>
                <a:lnTo>
                  <a:pt x="465181" y="0"/>
                </a:lnTo>
                <a:lnTo>
                  <a:pt x="0" y="0"/>
                </a:lnTo>
                <a:lnTo>
                  <a:pt x="0" y="26385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64980" y="6017918"/>
            <a:ext cx="465455" cy="264160"/>
          </a:xfrm>
          <a:custGeom>
            <a:avLst/>
            <a:gdLst/>
            <a:ahLst/>
            <a:cxnLst/>
            <a:rect l="l" t="t" r="r" b="b"/>
            <a:pathLst>
              <a:path w="465455" h="264160">
                <a:moveTo>
                  <a:pt x="0" y="263856"/>
                </a:moveTo>
                <a:lnTo>
                  <a:pt x="465181" y="263856"/>
                </a:lnTo>
                <a:lnTo>
                  <a:pt x="465181" y="0"/>
                </a:lnTo>
                <a:lnTo>
                  <a:pt x="0" y="0"/>
                </a:lnTo>
                <a:lnTo>
                  <a:pt x="0" y="263856"/>
                </a:lnTo>
                <a:close/>
              </a:path>
            </a:pathLst>
          </a:custGeom>
          <a:ln w="830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430193" y="6080332"/>
            <a:ext cx="33782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900" spc="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900" spc="15" dirty="0">
                <a:solidFill>
                  <a:srgbClr val="FFFF00"/>
                </a:solidFill>
                <a:latin typeface="Arial"/>
                <a:cs typeface="Arial"/>
              </a:rPr>
              <a:t>RT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35166" y="6220189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186" y="0"/>
                </a:lnTo>
              </a:path>
            </a:pathLst>
          </a:custGeom>
          <a:ln w="110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30590" y="6175951"/>
            <a:ext cx="88900" cy="41275"/>
          </a:xfrm>
          <a:custGeom>
            <a:avLst/>
            <a:gdLst/>
            <a:ahLst/>
            <a:cxnLst/>
            <a:rect l="l" t="t" r="r" b="b"/>
            <a:pathLst>
              <a:path w="88900" h="41275">
                <a:moveTo>
                  <a:pt x="0" y="0"/>
                </a:moveTo>
                <a:lnTo>
                  <a:pt x="88474" y="41186"/>
                </a:lnTo>
              </a:path>
            </a:pathLst>
          </a:custGeom>
          <a:ln w="110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35166" y="6220191"/>
            <a:ext cx="81280" cy="47625"/>
          </a:xfrm>
          <a:custGeom>
            <a:avLst/>
            <a:gdLst/>
            <a:ahLst/>
            <a:cxnLst/>
            <a:rect l="l" t="t" r="r" b="b"/>
            <a:pathLst>
              <a:path w="81280" h="47625">
                <a:moveTo>
                  <a:pt x="0" y="47288"/>
                </a:moveTo>
                <a:lnTo>
                  <a:pt x="80847" y="0"/>
                </a:lnTo>
              </a:path>
            </a:pathLst>
          </a:custGeom>
          <a:ln w="110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45000" y="619730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881" y="0"/>
                </a:moveTo>
                <a:lnTo>
                  <a:pt x="14157" y="1859"/>
                </a:lnTo>
                <a:lnTo>
                  <a:pt x="6864" y="6864"/>
                </a:lnTo>
                <a:lnTo>
                  <a:pt x="1859" y="14157"/>
                </a:lnTo>
                <a:lnTo>
                  <a:pt x="0" y="22881"/>
                </a:lnTo>
                <a:lnTo>
                  <a:pt x="1859" y="31366"/>
                </a:lnTo>
                <a:lnTo>
                  <a:pt x="6864" y="38135"/>
                </a:lnTo>
                <a:lnTo>
                  <a:pt x="14157" y="42616"/>
                </a:lnTo>
                <a:lnTo>
                  <a:pt x="22881" y="44237"/>
                </a:lnTo>
                <a:lnTo>
                  <a:pt x="31366" y="42616"/>
                </a:lnTo>
                <a:lnTo>
                  <a:pt x="38135" y="38135"/>
                </a:lnTo>
                <a:lnTo>
                  <a:pt x="42616" y="31366"/>
                </a:lnTo>
                <a:lnTo>
                  <a:pt x="44237" y="22881"/>
                </a:lnTo>
                <a:lnTo>
                  <a:pt x="42616" y="14157"/>
                </a:lnTo>
                <a:lnTo>
                  <a:pt x="38135" y="6864"/>
                </a:lnTo>
                <a:lnTo>
                  <a:pt x="31366" y="1859"/>
                </a:lnTo>
                <a:lnTo>
                  <a:pt x="22881" y="0"/>
                </a:lnTo>
                <a:close/>
              </a:path>
            </a:pathLst>
          </a:custGeom>
          <a:ln w="110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21277" y="6087474"/>
            <a:ext cx="407670" cy="260985"/>
          </a:xfrm>
          <a:custGeom>
            <a:avLst/>
            <a:gdLst/>
            <a:ahLst/>
            <a:cxnLst/>
            <a:rect l="l" t="t" r="r" b="b"/>
            <a:pathLst>
              <a:path w="407670" h="260985">
                <a:moveTo>
                  <a:pt x="202880" y="0"/>
                </a:moveTo>
                <a:lnTo>
                  <a:pt x="0" y="131186"/>
                </a:lnTo>
                <a:lnTo>
                  <a:pt x="202880" y="260846"/>
                </a:lnTo>
                <a:lnTo>
                  <a:pt x="407287" y="131186"/>
                </a:lnTo>
                <a:lnTo>
                  <a:pt x="20288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21277" y="6087474"/>
            <a:ext cx="407670" cy="260985"/>
          </a:xfrm>
          <a:custGeom>
            <a:avLst/>
            <a:gdLst/>
            <a:ahLst/>
            <a:cxnLst/>
            <a:rect l="l" t="t" r="r" b="b"/>
            <a:pathLst>
              <a:path w="407670" h="260985">
                <a:moveTo>
                  <a:pt x="202880" y="0"/>
                </a:moveTo>
                <a:lnTo>
                  <a:pt x="0" y="131186"/>
                </a:lnTo>
                <a:lnTo>
                  <a:pt x="202880" y="260846"/>
                </a:lnTo>
                <a:lnTo>
                  <a:pt x="407287" y="131186"/>
                </a:lnTo>
                <a:lnTo>
                  <a:pt x="202880" y="0"/>
                </a:lnTo>
                <a:close/>
              </a:path>
            </a:pathLst>
          </a:custGeom>
          <a:ln w="31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064828" y="6184619"/>
            <a:ext cx="321945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solidFill>
                  <a:srgbClr val="FFFF00"/>
                </a:solidFill>
                <a:latin typeface="Arial"/>
                <a:cs typeface="Arial"/>
              </a:rPr>
              <a:t>MANAGES</a:t>
            </a:r>
            <a:endParaRPr sz="4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84296" y="5680184"/>
            <a:ext cx="421640" cy="200025"/>
          </a:xfrm>
          <a:custGeom>
            <a:avLst/>
            <a:gdLst/>
            <a:ahLst/>
            <a:cxnLst/>
            <a:rect l="l" t="t" r="r" b="b"/>
            <a:pathLst>
              <a:path w="421639" h="200025">
                <a:moveTo>
                  <a:pt x="210513" y="0"/>
                </a:moveTo>
                <a:lnTo>
                  <a:pt x="144101" y="5040"/>
                </a:lnTo>
                <a:lnTo>
                  <a:pt x="86329" y="19086"/>
                </a:lnTo>
                <a:lnTo>
                  <a:pt x="40711" y="40528"/>
                </a:lnTo>
                <a:lnTo>
                  <a:pt x="10763" y="67754"/>
                </a:lnTo>
                <a:lnTo>
                  <a:pt x="0" y="99155"/>
                </a:lnTo>
                <a:lnTo>
                  <a:pt x="10763" y="130713"/>
                </a:lnTo>
                <a:lnTo>
                  <a:pt x="40711" y="158318"/>
                </a:lnTo>
                <a:lnTo>
                  <a:pt x="86329" y="180212"/>
                </a:lnTo>
                <a:lnTo>
                  <a:pt x="144101" y="194636"/>
                </a:lnTo>
                <a:lnTo>
                  <a:pt x="210513" y="199835"/>
                </a:lnTo>
                <a:lnTo>
                  <a:pt x="276926" y="194636"/>
                </a:lnTo>
                <a:lnTo>
                  <a:pt x="334698" y="180212"/>
                </a:lnTo>
                <a:lnTo>
                  <a:pt x="380316" y="158318"/>
                </a:lnTo>
                <a:lnTo>
                  <a:pt x="410264" y="130713"/>
                </a:lnTo>
                <a:lnTo>
                  <a:pt x="421027" y="99155"/>
                </a:lnTo>
                <a:lnTo>
                  <a:pt x="410264" y="67754"/>
                </a:lnTo>
                <a:lnTo>
                  <a:pt x="380316" y="40528"/>
                </a:lnTo>
                <a:lnTo>
                  <a:pt x="334698" y="19086"/>
                </a:lnTo>
                <a:lnTo>
                  <a:pt x="276926" y="5040"/>
                </a:lnTo>
                <a:lnTo>
                  <a:pt x="21051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84296" y="5680184"/>
            <a:ext cx="421640" cy="200025"/>
          </a:xfrm>
          <a:custGeom>
            <a:avLst/>
            <a:gdLst/>
            <a:ahLst/>
            <a:cxnLst/>
            <a:rect l="l" t="t" r="r" b="b"/>
            <a:pathLst>
              <a:path w="421639" h="200025">
                <a:moveTo>
                  <a:pt x="210513" y="0"/>
                </a:moveTo>
                <a:lnTo>
                  <a:pt x="144101" y="5040"/>
                </a:lnTo>
                <a:lnTo>
                  <a:pt x="86329" y="19086"/>
                </a:lnTo>
                <a:lnTo>
                  <a:pt x="40711" y="40528"/>
                </a:lnTo>
                <a:lnTo>
                  <a:pt x="10763" y="67754"/>
                </a:lnTo>
                <a:lnTo>
                  <a:pt x="0" y="99155"/>
                </a:lnTo>
                <a:lnTo>
                  <a:pt x="10763" y="130713"/>
                </a:lnTo>
                <a:lnTo>
                  <a:pt x="40711" y="158318"/>
                </a:lnTo>
                <a:lnTo>
                  <a:pt x="86329" y="180212"/>
                </a:lnTo>
                <a:lnTo>
                  <a:pt x="144101" y="194636"/>
                </a:lnTo>
                <a:lnTo>
                  <a:pt x="210513" y="199835"/>
                </a:lnTo>
                <a:lnTo>
                  <a:pt x="276926" y="194636"/>
                </a:lnTo>
                <a:lnTo>
                  <a:pt x="334698" y="180212"/>
                </a:lnTo>
                <a:lnTo>
                  <a:pt x="380316" y="158318"/>
                </a:lnTo>
                <a:lnTo>
                  <a:pt x="410264" y="130713"/>
                </a:lnTo>
                <a:lnTo>
                  <a:pt x="421027" y="99155"/>
                </a:lnTo>
                <a:lnTo>
                  <a:pt x="410264" y="67754"/>
                </a:lnTo>
                <a:lnTo>
                  <a:pt x="380316" y="40528"/>
                </a:lnTo>
                <a:lnTo>
                  <a:pt x="334698" y="19086"/>
                </a:lnTo>
                <a:lnTo>
                  <a:pt x="276926" y="5040"/>
                </a:lnTo>
                <a:lnTo>
                  <a:pt x="210513" y="0"/>
                </a:lnTo>
                <a:close/>
              </a:path>
            </a:pathLst>
          </a:custGeom>
          <a:ln w="31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489866" y="5725590"/>
            <a:ext cx="417830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700" spc="-20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700" spc="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700" spc="2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700" spc="-3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700" spc="2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7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41902" y="5680194"/>
            <a:ext cx="377190" cy="200025"/>
          </a:xfrm>
          <a:custGeom>
            <a:avLst/>
            <a:gdLst/>
            <a:ahLst/>
            <a:cxnLst/>
            <a:rect l="l" t="t" r="r" b="b"/>
            <a:pathLst>
              <a:path w="377189" h="200025">
                <a:moveTo>
                  <a:pt x="187637" y="0"/>
                </a:moveTo>
                <a:lnTo>
                  <a:pt x="128288" y="5040"/>
                </a:lnTo>
                <a:lnTo>
                  <a:pt x="76775" y="19087"/>
                </a:lnTo>
                <a:lnTo>
                  <a:pt x="36172" y="40529"/>
                </a:lnTo>
                <a:lnTo>
                  <a:pt x="0" y="99157"/>
                </a:lnTo>
                <a:lnTo>
                  <a:pt x="9555" y="130717"/>
                </a:lnTo>
                <a:lnTo>
                  <a:pt x="36172" y="158323"/>
                </a:lnTo>
                <a:lnTo>
                  <a:pt x="76775" y="180217"/>
                </a:lnTo>
                <a:lnTo>
                  <a:pt x="128288" y="194642"/>
                </a:lnTo>
                <a:lnTo>
                  <a:pt x="187637" y="199841"/>
                </a:lnTo>
                <a:lnTo>
                  <a:pt x="247144" y="194642"/>
                </a:lnTo>
                <a:lnTo>
                  <a:pt x="299035" y="180217"/>
                </a:lnTo>
                <a:lnTo>
                  <a:pt x="340090" y="158323"/>
                </a:lnTo>
                <a:lnTo>
                  <a:pt x="367085" y="130717"/>
                </a:lnTo>
                <a:lnTo>
                  <a:pt x="376799" y="99157"/>
                </a:lnTo>
                <a:lnTo>
                  <a:pt x="367085" y="67756"/>
                </a:lnTo>
                <a:lnTo>
                  <a:pt x="340090" y="40529"/>
                </a:lnTo>
                <a:lnTo>
                  <a:pt x="299035" y="19087"/>
                </a:lnTo>
                <a:lnTo>
                  <a:pt x="247144" y="5040"/>
                </a:lnTo>
                <a:lnTo>
                  <a:pt x="187637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41902" y="5680194"/>
            <a:ext cx="377190" cy="200025"/>
          </a:xfrm>
          <a:custGeom>
            <a:avLst/>
            <a:gdLst/>
            <a:ahLst/>
            <a:cxnLst/>
            <a:rect l="l" t="t" r="r" b="b"/>
            <a:pathLst>
              <a:path w="377189" h="200025">
                <a:moveTo>
                  <a:pt x="187637" y="0"/>
                </a:moveTo>
                <a:lnTo>
                  <a:pt x="128288" y="5040"/>
                </a:lnTo>
                <a:lnTo>
                  <a:pt x="76775" y="19087"/>
                </a:lnTo>
                <a:lnTo>
                  <a:pt x="36172" y="40529"/>
                </a:lnTo>
                <a:lnTo>
                  <a:pt x="0" y="99157"/>
                </a:lnTo>
                <a:lnTo>
                  <a:pt x="9555" y="130717"/>
                </a:lnTo>
                <a:lnTo>
                  <a:pt x="36172" y="158323"/>
                </a:lnTo>
                <a:lnTo>
                  <a:pt x="76775" y="180217"/>
                </a:lnTo>
                <a:lnTo>
                  <a:pt x="128288" y="194642"/>
                </a:lnTo>
                <a:lnTo>
                  <a:pt x="187637" y="199841"/>
                </a:lnTo>
                <a:lnTo>
                  <a:pt x="247144" y="194642"/>
                </a:lnTo>
                <a:lnTo>
                  <a:pt x="299035" y="180217"/>
                </a:lnTo>
                <a:lnTo>
                  <a:pt x="340090" y="158323"/>
                </a:lnTo>
                <a:lnTo>
                  <a:pt x="367085" y="130717"/>
                </a:lnTo>
                <a:lnTo>
                  <a:pt x="376799" y="99157"/>
                </a:lnTo>
                <a:lnTo>
                  <a:pt x="367085" y="67756"/>
                </a:lnTo>
                <a:lnTo>
                  <a:pt x="340090" y="40529"/>
                </a:lnTo>
                <a:lnTo>
                  <a:pt x="299035" y="19087"/>
                </a:lnTo>
                <a:lnTo>
                  <a:pt x="247144" y="5040"/>
                </a:lnTo>
                <a:lnTo>
                  <a:pt x="187637" y="0"/>
                </a:lnTo>
                <a:close/>
              </a:path>
            </a:pathLst>
          </a:custGeom>
          <a:ln w="31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085701" y="5720374"/>
            <a:ext cx="29019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FF00"/>
                </a:solidFill>
                <a:latin typeface="Arial"/>
                <a:cs typeface="Arial"/>
              </a:rPr>
              <a:t>partId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26396" y="6073294"/>
            <a:ext cx="393700" cy="5080"/>
          </a:xfrm>
          <a:custGeom>
            <a:avLst/>
            <a:gdLst/>
            <a:ahLst/>
            <a:cxnLst/>
            <a:rect l="l" t="t" r="r" b="b"/>
            <a:pathLst>
              <a:path w="393700" h="5079">
                <a:moveTo>
                  <a:pt x="393624" y="4577"/>
                </a:moveTo>
                <a:lnTo>
                  <a:pt x="0" y="0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9346" y="5874954"/>
            <a:ext cx="195580" cy="137795"/>
          </a:xfrm>
          <a:custGeom>
            <a:avLst/>
            <a:gdLst/>
            <a:ahLst/>
            <a:cxnLst/>
            <a:rect l="l" t="t" r="r" b="b"/>
            <a:pathLst>
              <a:path w="195580" h="137795">
                <a:moveTo>
                  <a:pt x="195286" y="137310"/>
                </a:moveTo>
                <a:lnTo>
                  <a:pt x="0" y="0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57037" y="5879531"/>
            <a:ext cx="5080" cy="133350"/>
          </a:xfrm>
          <a:custGeom>
            <a:avLst/>
            <a:gdLst/>
            <a:ahLst/>
            <a:cxnLst/>
            <a:rect l="l" t="t" r="r" b="b"/>
            <a:pathLst>
              <a:path w="5080" h="133350">
                <a:moveTo>
                  <a:pt x="4577" y="132733"/>
                </a:moveTo>
                <a:lnTo>
                  <a:pt x="0" y="0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27916" y="6030574"/>
            <a:ext cx="88900" cy="40005"/>
          </a:xfrm>
          <a:custGeom>
            <a:avLst/>
            <a:gdLst/>
            <a:ahLst/>
            <a:cxnLst/>
            <a:rect l="l" t="t" r="r" b="b"/>
            <a:pathLst>
              <a:path w="88900" h="40004">
                <a:moveTo>
                  <a:pt x="0" y="0"/>
                </a:moveTo>
                <a:lnTo>
                  <a:pt x="88489" y="39667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30967" y="6074820"/>
            <a:ext cx="81280" cy="47625"/>
          </a:xfrm>
          <a:custGeom>
            <a:avLst/>
            <a:gdLst/>
            <a:ahLst/>
            <a:cxnLst/>
            <a:rect l="l" t="t" r="r" b="b"/>
            <a:pathLst>
              <a:path w="81280" h="47625">
                <a:moveTo>
                  <a:pt x="0" y="47295"/>
                </a:moveTo>
                <a:lnTo>
                  <a:pt x="80860" y="0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42344" y="605193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359" y="0"/>
                </a:moveTo>
                <a:lnTo>
                  <a:pt x="12872" y="1859"/>
                </a:lnTo>
                <a:lnTo>
                  <a:pt x="6102" y="6865"/>
                </a:lnTo>
                <a:lnTo>
                  <a:pt x="1621" y="14160"/>
                </a:lnTo>
                <a:lnTo>
                  <a:pt x="0" y="22885"/>
                </a:lnTo>
                <a:lnTo>
                  <a:pt x="1621" y="31371"/>
                </a:lnTo>
                <a:lnTo>
                  <a:pt x="6102" y="38141"/>
                </a:lnTo>
                <a:lnTo>
                  <a:pt x="12872" y="42623"/>
                </a:lnTo>
                <a:lnTo>
                  <a:pt x="21359" y="44244"/>
                </a:lnTo>
                <a:lnTo>
                  <a:pt x="30084" y="42623"/>
                </a:lnTo>
                <a:lnTo>
                  <a:pt x="37379" y="38141"/>
                </a:lnTo>
                <a:lnTo>
                  <a:pt x="42385" y="31371"/>
                </a:lnTo>
                <a:lnTo>
                  <a:pt x="44244" y="22885"/>
                </a:lnTo>
                <a:lnTo>
                  <a:pt x="42385" y="14160"/>
                </a:lnTo>
                <a:lnTo>
                  <a:pt x="37379" y="6865"/>
                </a:lnTo>
                <a:lnTo>
                  <a:pt x="30084" y="1859"/>
                </a:lnTo>
                <a:lnTo>
                  <a:pt x="21359" y="0"/>
                </a:lnTo>
                <a:close/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526049" y="6410254"/>
            <a:ext cx="232664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3340" algn="ctr">
              <a:lnSpc>
                <a:spcPts val="835"/>
              </a:lnSpc>
            </a:pPr>
            <a:r>
              <a:rPr sz="700" dirty="0">
                <a:latin typeface="Arial"/>
                <a:cs typeface="Arial"/>
              </a:rPr>
              <a:t>PART </a:t>
            </a:r>
            <a:r>
              <a:rPr sz="700" spc="-5" dirty="0">
                <a:latin typeface="Arial"/>
                <a:cs typeface="Arial"/>
              </a:rPr>
              <a:t>(</a:t>
            </a:r>
            <a:r>
              <a:rPr sz="700" u="sng" spc="-5" dirty="0">
                <a:latin typeface="Arial"/>
                <a:cs typeface="Arial"/>
              </a:rPr>
              <a:t>partId</a:t>
            </a:r>
            <a:r>
              <a:rPr sz="700" spc="-5" dirty="0">
                <a:latin typeface="Arial"/>
                <a:cs typeface="Arial"/>
              </a:rPr>
              <a:t>,</a:t>
            </a:r>
            <a:r>
              <a:rPr sz="700" spc="-4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partName)</a:t>
            </a:r>
            <a:endParaRPr sz="700">
              <a:latin typeface="Arial"/>
              <a:cs typeface="Arial"/>
            </a:endParaRPr>
          </a:p>
          <a:p>
            <a:pPr marL="637540">
              <a:lnSpc>
                <a:spcPts val="835"/>
              </a:lnSpc>
            </a:pPr>
            <a:r>
              <a:rPr sz="700" spc="-5" dirty="0">
                <a:latin typeface="Arial"/>
                <a:cs typeface="Arial"/>
              </a:rPr>
              <a:t>SUB-PART (</a:t>
            </a:r>
            <a:r>
              <a:rPr sz="700" u="sng" spc="-5" dirty="0">
                <a:latin typeface="Arial"/>
                <a:cs typeface="Arial"/>
              </a:rPr>
              <a:t>partId,</a:t>
            </a:r>
            <a:r>
              <a:rPr sz="700" u="sng" spc="10" dirty="0">
                <a:latin typeface="Arial"/>
                <a:cs typeface="Arial"/>
              </a:rPr>
              <a:t> </a:t>
            </a:r>
            <a:r>
              <a:rPr sz="700" u="sng" spc="-5" dirty="0">
                <a:latin typeface="Arial"/>
                <a:cs typeface="Arial"/>
              </a:rPr>
              <a:t>component</a:t>
            </a:r>
            <a:r>
              <a:rPr sz="700" spc="-5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2299"/>
              </a:lnSpc>
              <a:spcBef>
                <a:spcPts val="590"/>
              </a:spcBef>
            </a:pPr>
            <a:r>
              <a:rPr sz="900" spc="5" dirty="0">
                <a:latin typeface="Arial"/>
                <a:cs typeface="Arial"/>
              </a:rPr>
              <a:t>Fig. </a:t>
            </a:r>
            <a:r>
              <a:rPr sz="900" spc="25" dirty="0">
                <a:latin typeface="Arial"/>
                <a:cs typeface="Arial"/>
              </a:rPr>
              <a:t>4: </a:t>
            </a:r>
            <a:r>
              <a:rPr sz="900" spc="10" dirty="0">
                <a:latin typeface="Arial"/>
                <a:cs typeface="Arial"/>
              </a:rPr>
              <a:t>Recursive </a:t>
            </a:r>
            <a:r>
              <a:rPr sz="900" spc="25" dirty="0">
                <a:latin typeface="Arial"/>
                <a:cs typeface="Arial"/>
              </a:rPr>
              <a:t>many </a:t>
            </a:r>
            <a:r>
              <a:rPr sz="900" spc="5" dirty="0">
                <a:latin typeface="Arial"/>
                <a:cs typeface="Arial"/>
              </a:rPr>
              <a:t>to </a:t>
            </a:r>
            <a:r>
              <a:rPr sz="900" spc="25" dirty="0">
                <a:latin typeface="Arial"/>
                <a:cs typeface="Arial"/>
              </a:rPr>
              <a:t>many</a:t>
            </a:r>
            <a:r>
              <a:rPr sz="900" spc="-14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relationship  </a:t>
            </a:r>
            <a:r>
              <a:rPr sz="900" spc="15" dirty="0">
                <a:latin typeface="Arial"/>
                <a:cs typeface="Arial"/>
              </a:rPr>
              <a:t>and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transformation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83" name="object 83"/>
          <p:cNvSpPr txBox="1"/>
          <p:nvPr/>
        </p:nvSpPr>
        <p:spPr>
          <a:xfrm>
            <a:off x="1391802" y="7665418"/>
            <a:ext cx="5005705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00"/>
              </a:lnSpc>
            </a:pPr>
            <a:r>
              <a:rPr sz="1100" spc="65" dirty="0">
                <a:latin typeface="Times New Roman"/>
                <a:cs typeface="Times New Roman"/>
              </a:rPr>
              <a:t>Super </a:t>
            </a:r>
            <a:r>
              <a:rPr sz="1100" spc="5" dirty="0">
                <a:latin typeface="Times New Roman"/>
                <a:cs typeface="Times New Roman"/>
              </a:rPr>
              <a:t>/ </a:t>
            </a:r>
            <a:r>
              <a:rPr sz="1100" spc="45" dirty="0">
                <a:latin typeface="Times New Roman"/>
                <a:cs typeface="Times New Roman"/>
              </a:rPr>
              <a:t>Subtype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Relationship: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Separate relations are </a:t>
            </a:r>
            <a:r>
              <a:rPr sz="1100" spc="5" dirty="0">
                <a:latin typeface="Times New Roman"/>
                <a:cs typeface="Times New Roman"/>
              </a:rPr>
              <a:t>created  </a:t>
            </a:r>
            <a:r>
              <a:rPr sz="1100" spc="10" dirty="0">
                <a:latin typeface="Times New Roman"/>
                <a:cs typeface="Times New Roman"/>
              </a:rPr>
              <a:t>for each super </a:t>
            </a:r>
            <a:r>
              <a:rPr sz="1100" spc="15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and subtypes.  </a:t>
            </a:r>
            <a:r>
              <a:rPr sz="1100" spc="-5" dirty="0">
                <a:latin typeface="Times New Roman"/>
                <a:cs typeface="Times New Roman"/>
              </a:rPr>
              <a:t>It  </a:t>
            </a:r>
            <a:r>
              <a:rPr sz="1100" spc="10" dirty="0">
                <a:latin typeface="Times New Roman"/>
                <a:cs typeface="Times New Roman"/>
              </a:rPr>
              <a:t>means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there   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one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super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type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there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three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subtypes,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so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four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created.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4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After creating </a:t>
            </a:r>
            <a:r>
              <a:rPr sz="1100" spc="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relations then attributes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assigned. </a:t>
            </a:r>
            <a:r>
              <a:rPr sz="1100" spc="20" dirty="0">
                <a:latin typeface="Times New Roman"/>
                <a:cs typeface="Times New Roman"/>
              </a:rPr>
              <a:t>Common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are  assigned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super </a:t>
            </a:r>
            <a:r>
              <a:rPr sz="1100" spc="15" dirty="0">
                <a:latin typeface="Times New Roman"/>
                <a:cs typeface="Times New Roman"/>
              </a:rPr>
              <a:t>type and </a:t>
            </a:r>
            <a:r>
              <a:rPr sz="1100" spc="10" dirty="0">
                <a:latin typeface="Times New Roman"/>
                <a:cs typeface="Times New Roman"/>
              </a:rPr>
              <a:t>specialized attributes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assigned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concerned subtypes.  Primary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 super  type 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included 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all  </a:t>
            </a:r>
            <a:r>
              <a:rPr sz="1100" spc="5" dirty="0">
                <a:latin typeface="Times New Roman"/>
                <a:cs typeface="Times New Roman"/>
              </a:rPr>
              <a:t>relations  </a:t>
            </a:r>
            <a:r>
              <a:rPr sz="1100" spc="10" dirty="0">
                <a:latin typeface="Times New Roman"/>
                <a:cs typeface="Times New Roman"/>
              </a:rPr>
              <a:t>that  work  for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10" dirty="0">
                <a:latin typeface="Times New Roman"/>
                <a:cs typeface="Times New Roman"/>
              </a:rPr>
              <a:t>link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08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1" y="808241"/>
            <a:ext cx="5431790" cy="661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8145" algn="just">
              <a:lnSpc>
                <a:spcPct val="147700"/>
              </a:lnSpc>
            </a:pPr>
            <a:r>
              <a:rPr sz="1100" spc="10" dirty="0">
                <a:latin typeface="Times New Roman"/>
                <a:cs typeface="Times New Roman"/>
              </a:rPr>
              <a:t>identity. </a:t>
            </a:r>
            <a:r>
              <a:rPr sz="1100" spc="15" dirty="0">
                <a:latin typeface="Times New Roman"/>
                <a:cs typeface="Times New Roman"/>
              </a:rPr>
              <a:t>Now to </a:t>
            </a:r>
            <a:r>
              <a:rPr sz="1100" spc="10" dirty="0">
                <a:latin typeface="Times New Roman"/>
                <a:cs typeface="Times New Roman"/>
              </a:rPr>
              <a:t>link the super </a:t>
            </a:r>
            <a:r>
              <a:rPr sz="1100" spc="5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with concerned subtype 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requirement of  descriptive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called as </a:t>
            </a:r>
            <a:r>
              <a:rPr sz="1100" spc="10" dirty="0">
                <a:latin typeface="Times New Roman"/>
                <a:cs typeface="Times New Roman"/>
              </a:rPr>
              <a:t>discriminator.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identify which  subtype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linked. </a:t>
            </a:r>
            <a:r>
              <a:rPr sz="1100" spc="15" dirty="0">
                <a:latin typeface="Times New Roman"/>
                <a:cs typeface="Times New Roman"/>
              </a:rPr>
              <a:t>For Example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an entity type </a:t>
            </a:r>
            <a:r>
              <a:rPr sz="1100" spc="15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super type, 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three subtypes, 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salaried, </a:t>
            </a:r>
            <a:r>
              <a:rPr sz="1100" spc="15" dirty="0">
                <a:latin typeface="Times New Roman"/>
                <a:cs typeface="Times New Roman"/>
              </a:rPr>
              <a:t>hourly </a:t>
            </a:r>
            <a:r>
              <a:rPr sz="1100" spc="10" dirty="0">
                <a:latin typeface="Times New Roman"/>
                <a:cs typeface="Times New Roman"/>
              </a:rPr>
              <a:t>and consultants.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there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requirement of a determinant, which can identify that which subtypes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 consulted,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15" dirty="0">
                <a:latin typeface="Times New Roman"/>
                <a:cs typeface="Times New Roman"/>
              </a:rPr>
              <a:t>empId </a:t>
            </a:r>
            <a:r>
              <a:rPr sz="1100" spc="10" dirty="0">
                <a:latin typeface="Times New Roman"/>
                <a:cs typeface="Times New Roman"/>
              </a:rPr>
              <a:t>a special character can be added which can be 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identify the concerned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subtype.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5"/>
              </a:spcBef>
            </a:pPr>
            <a:r>
              <a:rPr sz="1100" spc="65" dirty="0">
                <a:latin typeface="Times New Roman"/>
                <a:cs typeface="Times New Roman"/>
              </a:rPr>
              <a:t>Summary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60" dirty="0">
                <a:latin typeface="Times New Roman"/>
                <a:cs typeface="Times New Roman"/>
              </a:rPr>
              <a:t>Mapping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E-R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Diagram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Relational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DM: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up  </a:t>
            </a:r>
            <a:r>
              <a:rPr sz="1100" spc="5" dirty="0">
                <a:latin typeface="Times New Roman"/>
                <a:cs typeface="Times New Roman"/>
              </a:rPr>
              <a:t>till 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studied that </a:t>
            </a:r>
            <a:r>
              <a:rPr sz="1100" spc="15" dirty="0">
                <a:latin typeface="Times New Roman"/>
                <a:cs typeface="Times New Roman"/>
              </a:rPr>
              <a:t>how  </a:t>
            </a:r>
            <a:r>
              <a:rPr sz="1100" spc="10" dirty="0">
                <a:latin typeface="Times New Roman"/>
                <a:cs typeface="Times New Roman"/>
              </a:rPr>
              <a:t>conceptual database design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converted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into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database. </a:t>
            </a:r>
            <a:r>
              <a:rPr sz="1100" spc="15" dirty="0">
                <a:latin typeface="Times New Roman"/>
                <a:cs typeface="Times New Roman"/>
              </a:rPr>
              <a:t>E-R </a:t>
            </a:r>
            <a:r>
              <a:rPr sz="1100" spc="10" dirty="0">
                <a:latin typeface="Times New Roman"/>
                <a:cs typeface="Times New Roman"/>
              </a:rPr>
              <a:t>data model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semantically </a:t>
            </a:r>
            <a:r>
              <a:rPr sz="1100" spc="5" dirty="0">
                <a:latin typeface="Times New Roman"/>
                <a:cs typeface="Times New Roman"/>
              </a:rPr>
              <a:t>rich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has </a:t>
            </a:r>
            <a:r>
              <a:rPr sz="1100" spc="15" dirty="0">
                <a:latin typeface="Times New Roman"/>
                <a:cs typeface="Times New Roman"/>
              </a:rPr>
              <a:t>number </a:t>
            </a:r>
            <a:r>
              <a:rPr sz="1100" spc="10" dirty="0">
                <a:latin typeface="Times New Roman"/>
                <a:cs typeface="Times New Roman"/>
              </a:rPr>
              <a:t>of  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constructs</a:t>
            </a:r>
            <a:endParaRPr sz="1100">
              <a:latin typeface="Times New Roman"/>
              <a:cs typeface="Times New Roman"/>
            </a:endParaRPr>
          </a:p>
          <a:p>
            <a:pPr marL="12700" marR="430530" algn="just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for representing the </a:t>
            </a:r>
            <a:r>
              <a:rPr sz="1100" spc="15" dirty="0">
                <a:latin typeface="Times New Roman"/>
                <a:cs typeface="Times New Roman"/>
              </a:rPr>
              <a:t>whole </a:t>
            </a:r>
            <a:r>
              <a:rPr sz="1100" spc="10" dirty="0">
                <a:latin typeface="Times New Roman"/>
                <a:cs typeface="Times New Roman"/>
              </a:rPr>
              <a:t>system. Conceptual </a:t>
            </a:r>
            <a:r>
              <a:rPr sz="1100" spc="5" dirty="0">
                <a:latin typeface="Times New Roman"/>
                <a:cs typeface="Times New Roman"/>
              </a:rPr>
              <a:t>database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free of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model,  </a:t>
            </a:r>
            <a:r>
              <a:rPr sz="1100" spc="10" dirty="0">
                <a:latin typeface="Times New Roman"/>
                <a:cs typeface="Times New Roman"/>
              </a:rPr>
              <a:t>whereas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required data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chosen;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our case </a:t>
            </a:r>
            <a:r>
              <a:rPr sz="1100" spc="5" dirty="0">
                <a:latin typeface="Times New Roman"/>
                <a:cs typeface="Times New Roman"/>
              </a:rPr>
              <a:t>it is relational  </a:t>
            </a:r>
            <a:r>
              <a:rPr sz="1100" spc="10" dirty="0">
                <a:latin typeface="Times New Roman"/>
                <a:cs typeface="Times New Roman"/>
              </a:rPr>
              <a:t>data model.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identified the entity </a:t>
            </a:r>
            <a:r>
              <a:rPr sz="1100" spc="5" dirty="0">
                <a:latin typeface="Times New Roman"/>
                <a:cs typeface="Times New Roman"/>
              </a:rPr>
              <a:t>types, </a:t>
            </a:r>
            <a:r>
              <a:rPr sz="1100" spc="15" dirty="0">
                <a:latin typeface="Times New Roman"/>
                <a:cs typeface="Times New Roman"/>
              </a:rPr>
              <a:t>weak </a:t>
            </a:r>
            <a:r>
              <a:rPr sz="1100" spc="10" dirty="0">
                <a:latin typeface="Times New Roman"/>
                <a:cs typeface="Times New Roman"/>
              </a:rPr>
              <a:t>and strong entity types. Then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converted those </a:t>
            </a:r>
            <a:r>
              <a:rPr sz="1100" spc="5" dirty="0">
                <a:latin typeface="Times New Roman"/>
                <a:cs typeface="Times New Roman"/>
              </a:rPr>
              <a:t>entities </a:t>
            </a:r>
            <a:r>
              <a:rPr sz="1100" spc="10" dirty="0">
                <a:latin typeface="Times New Roman"/>
                <a:cs typeface="Times New Roman"/>
              </a:rPr>
              <a:t>into relations. After converting entities into relations then  </a:t>
            </a:r>
            <a:r>
              <a:rPr sz="1100" spc="5" dirty="0">
                <a:latin typeface="Times New Roman"/>
                <a:cs typeface="Times New Roman"/>
              </a:rPr>
              <a:t>attributes are </a:t>
            </a:r>
            <a:r>
              <a:rPr sz="1100" spc="10" dirty="0">
                <a:latin typeface="Times New Roman"/>
                <a:cs typeface="Times New Roman"/>
              </a:rPr>
              <a:t>identified,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types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identified. </a:t>
            </a:r>
            <a:r>
              <a:rPr sz="1100" spc="15" dirty="0">
                <a:latin typeface="Times New Roman"/>
                <a:cs typeface="Times New Roman"/>
              </a:rPr>
              <a:t>Then </a:t>
            </a:r>
            <a:r>
              <a:rPr sz="1100" spc="10" dirty="0">
                <a:latin typeface="Times New Roman"/>
                <a:cs typeface="Times New Roman"/>
              </a:rPr>
              <a:t>relationships  were made,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cardinality and degree </a:t>
            </a:r>
            <a:r>
              <a:rPr sz="1100" spc="15" dirty="0">
                <a:latin typeface="Times New Roman"/>
                <a:cs typeface="Times New Roman"/>
              </a:rPr>
              <a:t>was </a:t>
            </a:r>
            <a:r>
              <a:rPr sz="1100" spc="10" dirty="0">
                <a:latin typeface="Times New Roman"/>
                <a:cs typeface="Times New Roman"/>
              </a:rPr>
              <a:t>identified. </a:t>
            </a:r>
            <a:r>
              <a:rPr sz="1100" spc="-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ternary </a:t>
            </a:r>
            <a:r>
              <a:rPr sz="1100" spc="10" dirty="0">
                <a:latin typeface="Times New Roman"/>
                <a:cs typeface="Times New Roman"/>
              </a:rPr>
              <a:t>relationship,  where three entities are involved,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as well </a:t>
            </a:r>
            <a:r>
              <a:rPr sz="1100" spc="10" dirty="0">
                <a:latin typeface="Times New Roman"/>
                <a:cs typeface="Times New Roman"/>
              </a:rPr>
              <a:t>another relation </a:t>
            </a:r>
            <a:r>
              <a:rPr sz="1100" spc="5" dirty="0">
                <a:latin typeface="Times New Roman"/>
                <a:cs typeface="Times New Roman"/>
              </a:rPr>
              <a:t>is created to </a:t>
            </a:r>
            <a:r>
              <a:rPr sz="1100" spc="10" dirty="0">
                <a:latin typeface="Times New Roman"/>
                <a:cs typeface="Times New Roman"/>
              </a:rPr>
              <a:t>establish  relationship </a:t>
            </a:r>
            <a:r>
              <a:rPr sz="1100" spc="15" dirty="0">
                <a:latin typeface="Times New Roman"/>
                <a:cs typeface="Times New Roman"/>
              </a:rPr>
              <a:t>among </a:t>
            </a:r>
            <a:r>
              <a:rPr sz="1100" spc="10" dirty="0">
                <a:latin typeface="Times New Roman"/>
                <a:cs typeface="Times New Roman"/>
              </a:rPr>
              <a:t>them. Then finally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had studied the super and </a:t>
            </a:r>
            <a:r>
              <a:rPr sz="1100" spc="15" dirty="0">
                <a:latin typeface="Times New Roman"/>
                <a:cs typeface="Times New Roman"/>
              </a:rPr>
              <a:t>sub </a:t>
            </a:r>
            <a:r>
              <a:rPr sz="1100" spc="5" dirty="0">
                <a:latin typeface="Times New Roman"/>
                <a:cs typeface="Times New Roman"/>
              </a:rPr>
              <a:t>types in 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primary key of super </a:t>
            </a:r>
            <a:r>
              <a:rPr sz="1100" spc="10" dirty="0">
                <a:latin typeface="Times New Roman"/>
                <a:cs typeface="Times New Roman"/>
              </a:rPr>
              <a:t>type was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10" dirty="0">
                <a:latin typeface="Times New Roman"/>
                <a:cs typeface="Times New Roman"/>
              </a:rPr>
              <a:t>identity and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link.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65" dirty="0">
                <a:latin typeface="Times New Roman"/>
                <a:cs typeface="Times New Roman"/>
              </a:rPr>
              <a:t>Data </a:t>
            </a:r>
            <a:r>
              <a:rPr sz="1300" spc="55" dirty="0">
                <a:latin typeface="Times New Roman"/>
                <a:cs typeface="Times New Roman"/>
              </a:rPr>
              <a:t>Manipulation</a:t>
            </a:r>
            <a:r>
              <a:rPr sz="1300" spc="-1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Languages</a:t>
            </a:r>
            <a:endParaRPr sz="1300">
              <a:latin typeface="Times New Roman"/>
              <a:cs typeface="Times New Roman"/>
            </a:endParaRPr>
          </a:p>
          <a:p>
            <a:pPr marL="12700" marR="429895" algn="just">
              <a:lnSpc>
                <a:spcPct val="147700"/>
              </a:lnSpc>
              <a:spcBef>
                <a:spcPts val="915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third </a:t>
            </a:r>
            <a:r>
              <a:rPr sz="1100" spc="15" dirty="0">
                <a:latin typeface="Times New Roman"/>
                <a:cs typeface="Times New Roman"/>
              </a:rPr>
              <a:t>component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5" dirty="0">
                <a:latin typeface="Times New Roman"/>
                <a:cs typeface="Times New Roman"/>
              </a:rPr>
              <a:t>data model.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studied </a:t>
            </a:r>
            <a:r>
              <a:rPr sz="1100" spc="5" dirty="0">
                <a:latin typeface="Times New Roman"/>
                <a:cs typeface="Times New Roman"/>
              </a:rPr>
              <a:t>structure, 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relation, </a:t>
            </a:r>
            <a:r>
              <a:rPr sz="1100" spc="10" dirty="0">
                <a:latin typeface="Times New Roman"/>
                <a:cs typeface="Times New Roman"/>
              </a:rPr>
              <a:t>integrity constraints both </a:t>
            </a:r>
            <a:r>
              <a:rPr sz="1100" spc="5" dirty="0">
                <a:latin typeface="Times New Roman"/>
                <a:cs typeface="Times New Roman"/>
              </a:rPr>
              <a:t>referential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entity integrity  constraint. Data manipulation languages are 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carry out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operations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like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100" spc="10" dirty="0">
                <a:latin typeface="Times New Roman"/>
                <a:cs typeface="Times New Roman"/>
              </a:rPr>
              <a:t>insertion, deletion and updation of data in database. Following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the two types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languages: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60" y="889727"/>
            <a:ext cx="5038090" cy="745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00"/>
              </a:lnSpc>
            </a:pPr>
            <a:r>
              <a:rPr sz="1100" spc="60" dirty="0">
                <a:latin typeface="Times New Roman"/>
                <a:cs typeface="Times New Roman"/>
              </a:rPr>
              <a:t>Procedural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Languages: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These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those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languages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what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do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how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do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on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38735">
              <a:lnSpc>
                <a:spcPts val="1960"/>
              </a:lnSpc>
              <a:spcBef>
                <a:spcPts val="155"/>
              </a:spcBef>
            </a:pPr>
            <a:r>
              <a:rPr sz="1100" spc="10" dirty="0">
                <a:latin typeface="Times New Roman"/>
                <a:cs typeface="Times New Roman"/>
              </a:rPr>
              <a:t>required.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whatever </a:t>
            </a:r>
            <a:r>
              <a:rPr sz="1100" spc="10" dirty="0">
                <a:latin typeface="Times New Roman"/>
                <a:cs typeface="Times New Roman"/>
              </a:rPr>
              <a:t>operation </a:t>
            </a:r>
            <a:r>
              <a:rPr sz="1100" spc="5" dirty="0">
                <a:latin typeface="Times New Roman"/>
                <a:cs typeface="Times New Roman"/>
              </a:rPr>
              <a:t>is to </a:t>
            </a:r>
            <a:r>
              <a:rPr sz="1100" spc="10" dirty="0">
                <a:latin typeface="Times New Roman"/>
                <a:cs typeface="Times New Roman"/>
              </a:rPr>
              <a:t>be done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database that has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told  that </a:t>
            </a:r>
            <a:r>
              <a:rPr sz="1100" spc="15" dirty="0">
                <a:latin typeface="Times New Roman"/>
                <a:cs typeface="Times New Roman"/>
              </a:rPr>
              <a:t>how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35" dirty="0">
                <a:latin typeface="Times New Roman"/>
                <a:cs typeface="Times New Roman"/>
              </a:rPr>
              <a:t>Non </a:t>
            </a:r>
            <a:r>
              <a:rPr sz="1100" spc="55" dirty="0">
                <a:latin typeface="Times New Roman"/>
                <a:cs typeface="Times New Roman"/>
              </a:rPr>
              <a:t>-Procedural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Languages: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These are </a:t>
            </a:r>
            <a:r>
              <a:rPr sz="1100" spc="15" dirty="0">
                <a:latin typeface="Times New Roman"/>
                <a:cs typeface="Times New Roman"/>
              </a:rPr>
              <a:t>those </a:t>
            </a:r>
            <a:r>
              <a:rPr sz="1100" spc="10" dirty="0">
                <a:latin typeface="Times New Roman"/>
                <a:cs typeface="Times New Roman"/>
              </a:rPr>
              <a:t>languages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what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required, </a:t>
            </a:r>
            <a:r>
              <a:rPr sz="1100" spc="5" dirty="0">
                <a:latin typeface="Times New Roman"/>
                <a:cs typeface="Times New Roman"/>
              </a:rPr>
              <a:t>rest </a:t>
            </a:r>
            <a:r>
              <a:rPr sz="1100" spc="15" dirty="0">
                <a:latin typeface="Times New Roman"/>
                <a:cs typeface="Times New Roman"/>
              </a:rPr>
              <a:t>how to do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done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the manipulation language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itself.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7465" algn="just">
              <a:lnSpc>
                <a:spcPct val="147700"/>
              </a:lnSpc>
            </a:pPr>
            <a:r>
              <a:rPr sz="1100" spc="10" dirty="0">
                <a:latin typeface="Times New Roman"/>
                <a:cs typeface="Times New Roman"/>
              </a:rPr>
              <a:t>Structured </a:t>
            </a:r>
            <a:r>
              <a:rPr sz="1100" spc="20" dirty="0">
                <a:latin typeface="Times New Roman"/>
                <a:cs typeface="Times New Roman"/>
              </a:rPr>
              <a:t>query </a:t>
            </a:r>
            <a:r>
              <a:rPr sz="1100" spc="10" dirty="0">
                <a:latin typeface="Times New Roman"/>
                <a:cs typeface="Times New Roman"/>
              </a:rPr>
              <a:t>language (SQL) </a:t>
            </a:r>
            <a:r>
              <a:rPr sz="1100" spc="15" dirty="0">
                <a:latin typeface="Times New Roman"/>
                <a:cs typeface="Times New Roman"/>
              </a:rPr>
              <a:t>is the most widely language used </a:t>
            </a:r>
            <a:r>
              <a:rPr sz="1100" spc="10" dirty="0">
                <a:latin typeface="Times New Roman"/>
                <a:cs typeface="Times New Roman"/>
              </a:rPr>
              <a:t>for manipulation  of </a:t>
            </a:r>
            <a:r>
              <a:rPr sz="1100" spc="5" dirty="0">
                <a:latin typeface="Times New Roman"/>
                <a:cs typeface="Times New Roman"/>
              </a:rPr>
              <a:t>data. </a:t>
            </a:r>
            <a:r>
              <a:rPr sz="1100" spc="10" dirty="0">
                <a:latin typeface="Times New Roman"/>
                <a:cs typeface="Times New Roman"/>
              </a:rPr>
              <a:t>But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first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Relational Algebra and Relational Calculus, which are  procedural and </a:t>
            </a:r>
            <a:r>
              <a:rPr sz="1100" spc="15" dirty="0">
                <a:latin typeface="Times New Roman"/>
                <a:cs typeface="Times New Roman"/>
              </a:rPr>
              <a:t>non – </a:t>
            </a:r>
            <a:r>
              <a:rPr sz="1100" spc="10" dirty="0">
                <a:latin typeface="Times New Roman"/>
                <a:cs typeface="Times New Roman"/>
              </a:rPr>
              <a:t>procedural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respectively.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40" dirty="0">
                <a:latin typeface="Times New Roman"/>
                <a:cs typeface="Times New Roman"/>
              </a:rPr>
              <a:t>Relational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Algebra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few major properties of relational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algebra:</a:t>
            </a:r>
            <a:endParaRPr sz="1100">
              <a:latin typeface="Times New Roman"/>
              <a:cs typeface="Times New Roman"/>
            </a:endParaRPr>
          </a:p>
          <a:p>
            <a:pPr marL="443865" marR="5080" indent="-215265" algn="just">
              <a:lnSpc>
                <a:spcPct val="147900"/>
              </a:lnSpc>
              <a:spcBef>
                <a:spcPts val="675"/>
              </a:spcBef>
              <a:buFont typeface="Courier New"/>
              <a:buChar char="o"/>
              <a:tabLst>
                <a:tab pos="444500" algn="l"/>
              </a:tabLst>
            </a:pPr>
            <a:r>
              <a:rPr sz="1100" spc="40" dirty="0">
                <a:latin typeface="Times New Roman"/>
                <a:cs typeface="Times New Roman"/>
              </a:rPr>
              <a:t>Relational </a:t>
            </a:r>
            <a:r>
              <a:rPr sz="1100" spc="55" dirty="0">
                <a:latin typeface="Times New Roman"/>
                <a:cs typeface="Times New Roman"/>
              </a:rPr>
              <a:t>algebra </a:t>
            </a:r>
            <a:r>
              <a:rPr sz="1100" spc="45" dirty="0">
                <a:latin typeface="Times New Roman"/>
                <a:cs typeface="Times New Roman"/>
              </a:rPr>
              <a:t>operations </a:t>
            </a:r>
            <a:r>
              <a:rPr sz="1100" spc="65" dirty="0">
                <a:latin typeface="Times New Roman"/>
                <a:cs typeface="Times New Roman"/>
              </a:rPr>
              <a:t>work </a:t>
            </a:r>
            <a:r>
              <a:rPr sz="1100" spc="45" dirty="0">
                <a:latin typeface="Times New Roman"/>
                <a:cs typeface="Times New Roman"/>
              </a:rPr>
              <a:t>on </a:t>
            </a:r>
            <a:r>
              <a:rPr sz="1100" spc="35" dirty="0">
                <a:latin typeface="Times New Roman"/>
                <a:cs typeface="Times New Roman"/>
              </a:rPr>
              <a:t>one </a:t>
            </a:r>
            <a:r>
              <a:rPr sz="1100" spc="65" dirty="0">
                <a:latin typeface="Times New Roman"/>
                <a:cs typeface="Times New Roman"/>
              </a:rPr>
              <a:t>or </a:t>
            </a:r>
            <a:r>
              <a:rPr sz="1100" spc="50" dirty="0">
                <a:latin typeface="Times New Roman"/>
                <a:cs typeface="Times New Roman"/>
              </a:rPr>
              <a:t>more </a:t>
            </a:r>
            <a:r>
              <a:rPr sz="1100" spc="45" dirty="0">
                <a:latin typeface="Times New Roman"/>
                <a:cs typeface="Times New Roman"/>
              </a:rPr>
              <a:t>relations </a:t>
            </a:r>
            <a:r>
              <a:rPr sz="1100" spc="40" dirty="0">
                <a:latin typeface="Times New Roman"/>
                <a:cs typeface="Times New Roman"/>
              </a:rPr>
              <a:t>to </a:t>
            </a:r>
            <a:r>
              <a:rPr sz="1100" spc="35" dirty="0">
                <a:latin typeface="Times New Roman"/>
                <a:cs typeface="Times New Roman"/>
              </a:rPr>
              <a:t>define  </a:t>
            </a:r>
            <a:r>
              <a:rPr sz="1100" spc="65" dirty="0">
                <a:latin typeface="Times New Roman"/>
                <a:cs typeface="Times New Roman"/>
              </a:rPr>
              <a:t>another </a:t>
            </a:r>
            <a:r>
              <a:rPr sz="1100" spc="45" dirty="0">
                <a:latin typeface="Times New Roman"/>
                <a:cs typeface="Times New Roman"/>
              </a:rPr>
              <a:t>relation </a:t>
            </a:r>
            <a:r>
              <a:rPr sz="1100" spc="30" dirty="0">
                <a:latin typeface="Times New Roman"/>
                <a:cs typeface="Times New Roman"/>
              </a:rPr>
              <a:t>leaving </a:t>
            </a:r>
            <a:r>
              <a:rPr sz="1100" spc="50" dirty="0">
                <a:latin typeface="Times New Roman"/>
                <a:cs typeface="Times New Roman"/>
              </a:rPr>
              <a:t>the </a:t>
            </a:r>
            <a:r>
              <a:rPr sz="1100" spc="40" dirty="0">
                <a:latin typeface="Times New Roman"/>
                <a:cs typeface="Times New Roman"/>
              </a:rPr>
              <a:t>original intact. </a:t>
            </a:r>
            <a:r>
              <a:rPr sz="1100" spc="70" dirty="0">
                <a:latin typeface="Times New Roman"/>
                <a:cs typeface="Times New Roman"/>
              </a:rPr>
              <a:t>It </a:t>
            </a:r>
            <a:r>
              <a:rPr sz="1100" spc="50" dirty="0">
                <a:latin typeface="Times New Roman"/>
                <a:cs typeface="Times New Roman"/>
              </a:rPr>
              <a:t>means </a:t>
            </a:r>
            <a:r>
              <a:rPr sz="1100" spc="70" dirty="0">
                <a:latin typeface="Times New Roman"/>
                <a:cs typeface="Times New Roman"/>
              </a:rPr>
              <a:t>that </a:t>
            </a:r>
            <a:r>
              <a:rPr sz="1100" spc="50" dirty="0">
                <a:latin typeface="Times New Roman"/>
                <a:cs typeface="Times New Roman"/>
              </a:rPr>
              <a:t>the </a:t>
            </a:r>
            <a:r>
              <a:rPr sz="1100" spc="65" dirty="0">
                <a:latin typeface="Times New Roman"/>
                <a:cs typeface="Times New Roman"/>
              </a:rPr>
              <a:t>input </a:t>
            </a:r>
            <a:r>
              <a:rPr sz="1100" spc="55" dirty="0">
                <a:latin typeface="Times New Roman"/>
                <a:cs typeface="Times New Roman"/>
              </a:rPr>
              <a:t>for  </a:t>
            </a:r>
            <a:r>
              <a:rPr sz="1100" spc="45" dirty="0">
                <a:latin typeface="Times New Roman"/>
                <a:cs typeface="Times New Roman"/>
              </a:rPr>
              <a:t>relational </a:t>
            </a:r>
            <a:r>
              <a:rPr sz="1100" spc="55" dirty="0">
                <a:latin typeface="Times New Roman"/>
                <a:cs typeface="Times New Roman"/>
              </a:rPr>
              <a:t>algebra can </a:t>
            </a:r>
            <a:r>
              <a:rPr sz="1100" spc="45" dirty="0">
                <a:latin typeface="Times New Roman"/>
                <a:cs typeface="Times New Roman"/>
              </a:rPr>
              <a:t>be </a:t>
            </a:r>
            <a:r>
              <a:rPr sz="1100" spc="30" dirty="0">
                <a:latin typeface="Times New Roman"/>
                <a:cs typeface="Times New Roman"/>
              </a:rPr>
              <a:t>one </a:t>
            </a:r>
            <a:r>
              <a:rPr sz="1100" spc="75" dirty="0">
                <a:latin typeface="Times New Roman"/>
                <a:cs typeface="Times New Roman"/>
              </a:rPr>
              <a:t>or </a:t>
            </a:r>
            <a:r>
              <a:rPr sz="1100" spc="60" dirty="0">
                <a:latin typeface="Times New Roman"/>
                <a:cs typeface="Times New Roman"/>
              </a:rPr>
              <a:t>more </a:t>
            </a:r>
            <a:r>
              <a:rPr sz="1100" spc="45" dirty="0">
                <a:latin typeface="Times New Roman"/>
                <a:cs typeface="Times New Roman"/>
              </a:rPr>
              <a:t>relations </a:t>
            </a:r>
            <a:r>
              <a:rPr sz="1100" spc="75" dirty="0">
                <a:latin typeface="Times New Roman"/>
                <a:cs typeface="Times New Roman"/>
              </a:rPr>
              <a:t>and </a:t>
            </a:r>
            <a:r>
              <a:rPr sz="1100" spc="50" dirty="0">
                <a:latin typeface="Times New Roman"/>
                <a:cs typeface="Times New Roman"/>
              </a:rPr>
              <a:t>the </a:t>
            </a:r>
            <a:r>
              <a:rPr sz="1100" spc="65" dirty="0">
                <a:latin typeface="Times New Roman"/>
                <a:cs typeface="Times New Roman"/>
              </a:rPr>
              <a:t>output </a:t>
            </a:r>
            <a:r>
              <a:rPr sz="1100" spc="40" dirty="0">
                <a:latin typeface="Times New Roman"/>
                <a:cs typeface="Times New Roman"/>
              </a:rPr>
              <a:t>would </a:t>
            </a:r>
            <a:r>
              <a:rPr sz="1100" spc="45" dirty="0">
                <a:latin typeface="Times New Roman"/>
                <a:cs typeface="Times New Roman"/>
              </a:rPr>
              <a:t>be  </a:t>
            </a:r>
            <a:r>
              <a:rPr sz="1100" spc="65" dirty="0">
                <a:latin typeface="Times New Roman"/>
                <a:cs typeface="Times New Roman"/>
              </a:rPr>
              <a:t>another  </a:t>
            </a:r>
            <a:r>
              <a:rPr sz="1100" spc="40" dirty="0">
                <a:latin typeface="Times New Roman"/>
                <a:cs typeface="Times New Roman"/>
              </a:rPr>
              <a:t>relation,  </a:t>
            </a:r>
            <a:r>
              <a:rPr sz="1100" spc="75" dirty="0">
                <a:latin typeface="Times New Roman"/>
                <a:cs typeface="Times New Roman"/>
              </a:rPr>
              <a:t>but  </a:t>
            </a:r>
            <a:r>
              <a:rPr sz="1100" spc="50" dirty="0">
                <a:latin typeface="Times New Roman"/>
                <a:cs typeface="Times New Roman"/>
              </a:rPr>
              <a:t>the  </a:t>
            </a:r>
            <a:r>
              <a:rPr sz="1100" spc="40" dirty="0">
                <a:latin typeface="Times New Roman"/>
                <a:cs typeface="Times New Roman"/>
              </a:rPr>
              <a:t>original  </a:t>
            </a:r>
            <a:r>
              <a:rPr sz="1100" spc="50" dirty="0">
                <a:latin typeface="Times New Roman"/>
                <a:cs typeface="Times New Roman"/>
              </a:rPr>
              <a:t>participating  </a:t>
            </a:r>
            <a:r>
              <a:rPr sz="1100" spc="40" dirty="0">
                <a:latin typeface="Times New Roman"/>
                <a:cs typeface="Times New Roman"/>
              </a:rPr>
              <a:t>relations  </a:t>
            </a:r>
            <a:r>
              <a:rPr sz="1100" spc="10" dirty="0">
                <a:latin typeface="Times New Roman"/>
                <a:cs typeface="Times New Roman"/>
              </a:rPr>
              <a:t>will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remain</a:t>
            </a:r>
            <a:endParaRPr sz="1100">
              <a:latin typeface="Times New Roman"/>
              <a:cs typeface="Times New Roman"/>
            </a:endParaRPr>
          </a:p>
          <a:p>
            <a:pPr marL="443865" marR="5080" algn="just">
              <a:lnSpc>
                <a:spcPct val="150500"/>
              </a:lnSpc>
              <a:spcBef>
                <a:spcPts val="260"/>
              </a:spcBef>
            </a:pPr>
            <a:r>
              <a:rPr sz="1100" spc="55" dirty="0">
                <a:latin typeface="Times New Roman"/>
                <a:cs typeface="Times New Roman"/>
              </a:rPr>
              <a:t>unchanged </a:t>
            </a:r>
            <a:r>
              <a:rPr sz="1100" spc="75" dirty="0">
                <a:latin typeface="Times New Roman"/>
                <a:cs typeface="Times New Roman"/>
              </a:rPr>
              <a:t>and </a:t>
            </a:r>
            <a:r>
              <a:rPr sz="1100" spc="40" dirty="0">
                <a:latin typeface="Times New Roman"/>
                <a:cs typeface="Times New Roman"/>
              </a:rPr>
              <a:t>intact.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10" dirty="0">
                <a:latin typeface="Times New Roman"/>
                <a:cs typeface="Times New Roman"/>
              </a:rPr>
              <a:t>operands and results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relations,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output from  one operation can </a:t>
            </a:r>
            <a:r>
              <a:rPr sz="1100" spc="15" dirty="0">
                <a:latin typeface="Times New Roman"/>
                <a:cs typeface="Times New Roman"/>
              </a:rPr>
              <a:t>become </a:t>
            </a:r>
            <a:r>
              <a:rPr sz="1100" spc="10" dirty="0">
                <a:latin typeface="Times New Roman"/>
                <a:cs typeface="Times New Roman"/>
              </a:rPr>
              <a:t>input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another operation.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input  and output both are relations </a:t>
            </a:r>
            <a:r>
              <a:rPr sz="1100" spc="15" dirty="0">
                <a:latin typeface="Times New Roman"/>
                <a:cs typeface="Times New Roman"/>
              </a:rPr>
              <a:t>so they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used iteratively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different  requirements.</a:t>
            </a:r>
            <a:endParaRPr sz="1100">
              <a:latin typeface="Times New Roman"/>
              <a:cs typeface="Times New Roman"/>
            </a:endParaRPr>
          </a:p>
          <a:p>
            <a:pPr marL="443865" marR="39370" indent="-215265" algn="just">
              <a:lnSpc>
                <a:spcPts val="1960"/>
              </a:lnSpc>
              <a:spcBef>
                <a:spcPts val="155"/>
              </a:spcBef>
              <a:buFont typeface="Courier New"/>
              <a:buChar char="o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Allows expressions </a:t>
            </a:r>
            <a:r>
              <a:rPr sz="1100" spc="5" dirty="0">
                <a:latin typeface="Times New Roman"/>
                <a:cs typeface="Times New Roman"/>
              </a:rPr>
              <a:t>to be </a:t>
            </a:r>
            <a:r>
              <a:rPr sz="1100" spc="10" dirty="0">
                <a:latin typeface="Times New Roman"/>
                <a:cs typeface="Times New Roman"/>
              </a:rPr>
              <a:t>nested, just as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arithmetic. This property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called  closure.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450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There  are  </a:t>
            </a:r>
            <a:r>
              <a:rPr sz="1100" spc="5" dirty="0">
                <a:latin typeface="Times New Roman"/>
                <a:cs typeface="Times New Roman"/>
              </a:rPr>
              <a:t>five  </a:t>
            </a:r>
            <a:r>
              <a:rPr sz="1100" spc="10" dirty="0">
                <a:latin typeface="Times New Roman"/>
                <a:cs typeface="Times New Roman"/>
              </a:rPr>
              <a:t>basic  operations  </a:t>
            </a:r>
            <a:r>
              <a:rPr sz="1100" spc="1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relational  </a:t>
            </a:r>
            <a:r>
              <a:rPr sz="1100" spc="5" dirty="0">
                <a:latin typeface="Times New Roman"/>
                <a:cs typeface="Times New Roman"/>
              </a:rPr>
              <a:t>algebra:  </a:t>
            </a:r>
            <a:r>
              <a:rPr sz="1100" spc="10" dirty="0">
                <a:latin typeface="Times New Roman"/>
                <a:cs typeface="Times New Roman"/>
              </a:rPr>
              <a:t>Selection,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Projection,</a:t>
            </a:r>
            <a:endParaRPr sz="1100">
              <a:latin typeface="Times New Roman"/>
              <a:cs typeface="Times New Roman"/>
            </a:endParaRPr>
          </a:p>
          <a:p>
            <a:pPr marL="443865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Cartesian product, Union, and Set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Difference.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These perform most of the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retrieval operations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needed.</a:t>
            </a:r>
            <a:endParaRPr sz="1100">
              <a:latin typeface="Times New Roman"/>
              <a:cs typeface="Times New Roman"/>
            </a:endParaRPr>
          </a:p>
          <a:p>
            <a:pPr marL="443865" marR="41275" indent="-215265" algn="just">
              <a:lnSpc>
                <a:spcPct val="147300"/>
              </a:lnSpc>
              <a:spcBef>
                <a:spcPts val="10"/>
              </a:spcBef>
              <a:buFont typeface="Courier New"/>
              <a:buChar char="o"/>
              <a:tabLst>
                <a:tab pos="444500" algn="l"/>
              </a:tabLst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has Join, Intersection, and Division </a:t>
            </a:r>
            <a:r>
              <a:rPr sz="1100" spc="5" dirty="0">
                <a:latin typeface="Times New Roman"/>
                <a:cs typeface="Times New Roman"/>
              </a:rPr>
              <a:t>operations, </a:t>
            </a:r>
            <a:r>
              <a:rPr sz="1100" spc="10" dirty="0">
                <a:latin typeface="Times New Roman"/>
                <a:cs typeface="Times New Roman"/>
              </a:rPr>
              <a:t>which can be expressed 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terms of </a:t>
            </a:r>
            <a:r>
              <a:rPr sz="1100" spc="15" dirty="0">
                <a:latin typeface="Times New Roman"/>
                <a:cs typeface="Times New Roman"/>
              </a:rPr>
              <a:t>5 </a:t>
            </a:r>
            <a:r>
              <a:rPr sz="1100" spc="10" dirty="0">
                <a:latin typeface="Times New Roman"/>
                <a:cs typeface="Times New Roman"/>
              </a:rPr>
              <a:t>basic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23" y="8555021"/>
            <a:ext cx="6896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90" dirty="0">
                <a:latin typeface="Times New Roman"/>
                <a:cs typeface="Times New Roman"/>
              </a:rPr>
              <a:t>E</a:t>
            </a:r>
            <a:r>
              <a:rPr sz="1300" spc="10" dirty="0">
                <a:latin typeface="Times New Roman"/>
                <a:cs typeface="Times New Roman"/>
              </a:rPr>
              <a:t>xe</a:t>
            </a:r>
            <a:r>
              <a:rPr sz="1300" spc="150" dirty="0">
                <a:latin typeface="Times New Roman"/>
                <a:cs typeface="Times New Roman"/>
              </a:rPr>
              <a:t>r</a:t>
            </a:r>
            <a:r>
              <a:rPr sz="1300" spc="-5" dirty="0">
                <a:latin typeface="Times New Roman"/>
                <a:cs typeface="Times New Roman"/>
              </a:rPr>
              <a:t>ci</a:t>
            </a:r>
            <a:r>
              <a:rPr sz="1300" spc="15" dirty="0">
                <a:latin typeface="Times New Roman"/>
                <a:cs typeface="Times New Roman"/>
              </a:rPr>
              <a:t>s</a:t>
            </a:r>
            <a:r>
              <a:rPr sz="1300" spc="5" dirty="0">
                <a:latin typeface="Times New Roman"/>
                <a:cs typeface="Times New Roman"/>
              </a:rPr>
              <a:t>e</a:t>
            </a:r>
            <a:r>
              <a:rPr sz="1300" spc="75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7443" y="8706873"/>
            <a:ext cx="4787900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 marR="5080" indent="-215265">
              <a:lnSpc>
                <a:spcPct val="146400"/>
              </a:lnSpc>
              <a:tabLst>
                <a:tab pos="227329" algn="l"/>
              </a:tabLst>
            </a:pPr>
            <a:r>
              <a:rPr sz="1100" spc="10" dirty="0">
                <a:latin typeface="Times New Roman"/>
                <a:cs typeface="Times New Roman"/>
              </a:rPr>
              <a:t>-	Consider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example given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Ricardo </a:t>
            </a:r>
            <a:r>
              <a:rPr sz="1100" spc="15" dirty="0">
                <a:latin typeface="Times New Roman"/>
                <a:cs typeface="Times New Roman"/>
              </a:rPr>
              <a:t>book on page 216 </a:t>
            </a:r>
            <a:r>
              <a:rPr sz="1100" spc="10" dirty="0">
                <a:latin typeface="Times New Roman"/>
                <a:cs typeface="Times New Roman"/>
              </a:rPr>
              <a:t>and transform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into </a:t>
            </a:r>
            <a:r>
              <a:rPr sz="1100" spc="5" dirty="0">
                <a:latin typeface="Times New Roman"/>
                <a:cs typeface="Times New Roman"/>
              </a:rPr>
              <a:t> relational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model. Make any necessary </a:t>
            </a:r>
            <a:r>
              <a:rPr sz="1100" spc="10" dirty="0">
                <a:latin typeface="Times New Roman"/>
                <a:cs typeface="Times New Roman"/>
              </a:rPr>
              <a:t>assumptions </a:t>
            </a:r>
            <a:r>
              <a:rPr sz="1100" spc="5" dirty="0">
                <a:latin typeface="Times New Roman"/>
                <a:cs typeface="Times New Roman"/>
              </a:rPr>
              <a:t>if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required.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3137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17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023" y="1617764"/>
            <a:ext cx="12719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077" y="2173248"/>
            <a:ext cx="3843654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“Database </a:t>
            </a:r>
            <a:r>
              <a:rPr sz="1100" spc="15" dirty="0">
                <a:latin typeface="Times New Roman"/>
                <a:cs typeface="Times New Roman"/>
              </a:rPr>
              <a:t>Systems </a:t>
            </a:r>
            <a:r>
              <a:rPr sz="1100" spc="10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Catherine Ricardo, Maxwell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Macmillan.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1033" y="2245880"/>
            <a:ext cx="58801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Chapter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2804" y="2009175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2809" y="200917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9756" y="2006126"/>
            <a:ext cx="0" cy="67246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2804" y="2675241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9761" y="2006126"/>
            <a:ext cx="0" cy="67246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2809" y="2675241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8958" y="2006126"/>
            <a:ext cx="0" cy="67246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1127" y="3142894"/>
            <a:ext cx="5005070" cy="426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Lecture: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43865" indent="-215265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Five Basic Operators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Relational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Algebra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Join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previous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discussed about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transformation of conceptual database  design </a:t>
            </a:r>
            <a:r>
              <a:rPr sz="1100" spc="5" dirty="0">
                <a:latin typeface="Times New Roman"/>
                <a:cs typeface="Times New Roman"/>
              </a:rPr>
              <a:t>into </a:t>
            </a:r>
            <a:r>
              <a:rPr sz="1100" spc="10" dirty="0">
                <a:latin typeface="Times New Roman"/>
                <a:cs typeface="Times New Roman"/>
              </a:rPr>
              <a:t>relational database.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E-R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model we </a:t>
            </a:r>
            <a:r>
              <a:rPr sz="1100" spc="10" dirty="0">
                <a:latin typeface="Times New Roman"/>
                <a:cs typeface="Times New Roman"/>
              </a:rPr>
              <a:t>had </a:t>
            </a:r>
            <a:r>
              <a:rPr sz="1100" spc="15" dirty="0">
                <a:latin typeface="Times New Roman"/>
                <a:cs typeface="Times New Roman"/>
              </a:rPr>
              <a:t>number of </a:t>
            </a:r>
            <a:r>
              <a:rPr sz="1100" spc="10" dirty="0">
                <a:latin typeface="Times New Roman"/>
                <a:cs typeface="Times New Roman"/>
              </a:rPr>
              <a:t>constructs but </a:t>
            </a:r>
            <a:r>
              <a:rPr sz="1100" spc="5" dirty="0">
                <a:latin typeface="Times New Roman"/>
                <a:cs typeface="Times New Roman"/>
              </a:rPr>
              <a:t>in  relational </a:t>
            </a:r>
            <a:r>
              <a:rPr sz="1100" spc="10" dirty="0">
                <a:latin typeface="Times New Roman"/>
                <a:cs typeface="Times New Roman"/>
              </a:rPr>
              <a:t>data model it was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or a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started </a:t>
            </a:r>
            <a:r>
              <a:rPr sz="1100" spc="10" dirty="0">
                <a:latin typeface="Times New Roman"/>
                <a:cs typeface="Times New Roman"/>
              </a:rPr>
              <a:t>discussion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data  manipulation languages </a:t>
            </a:r>
            <a:r>
              <a:rPr sz="1100" spc="15" dirty="0">
                <a:latin typeface="Times New Roman"/>
                <a:cs typeface="Times New Roman"/>
              </a:rPr>
              <a:t>(DML)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 model </a:t>
            </a:r>
            <a:r>
              <a:rPr sz="1100" spc="15" dirty="0">
                <a:latin typeface="Times New Roman"/>
                <a:cs typeface="Times New Roman"/>
              </a:rPr>
              <a:t>(SDM).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study  in </a:t>
            </a:r>
            <a:r>
              <a:rPr sz="1100" spc="5" dirty="0">
                <a:latin typeface="Times New Roman"/>
                <a:cs typeface="Times New Roman"/>
              </a:rPr>
              <a:t>detail </a:t>
            </a:r>
            <a:r>
              <a:rPr sz="1100" spc="10" dirty="0">
                <a:latin typeface="Times New Roman"/>
                <a:cs typeface="Times New Roman"/>
              </a:rPr>
              <a:t>the different operators being 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relational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algebra.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algebra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procedural </a:t>
            </a:r>
            <a:r>
              <a:rPr sz="1100" spc="15" dirty="0">
                <a:latin typeface="Times New Roman"/>
                <a:cs typeface="Times New Roman"/>
              </a:rPr>
              <a:t>query </a:t>
            </a:r>
            <a:r>
              <a:rPr sz="1100" spc="10" dirty="0">
                <a:latin typeface="Times New Roman"/>
                <a:cs typeface="Times New Roman"/>
              </a:rPr>
              <a:t>language.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consists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operations  that take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or two relations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input and produce a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relation as their result. There  are </a:t>
            </a:r>
            <a:r>
              <a:rPr sz="1100" spc="5" dirty="0">
                <a:latin typeface="Times New Roman"/>
                <a:cs typeface="Times New Roman"/>
              </a:rPr>
              <a:t>five </a:t>
            </a:r>
            <a:r>
              <a:rPr sz="1100" spc="10" dirty="0">
                <a:latin typeface="Times New Roman"/>
                <a:cs typeface="Times New Roman"/>
              </a:rPr>
              <a:t>basic operations of relational algebra. </a:t>
            </a:r>
            <a:r>
              <a:rPr sz="1100" spc="15" dirty="0">
                <a:latin typeface="Times New Roman"/>
                <a:cs typeface="Times New Roman"/>
              </a:rPr>
              <a:t>They are broadly </a:t>
            </a:r>
            <a:r>
              <a:rPr sz="1100" spc="10" dirty="0">
                <a:latin typeface="Times New Roman"/>
                <a:cs typeface="Times New Roman"/>
              </a:rPr>
              <a:t>divided into two  categories: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  <a:spcBef>
                <a:spcPts val="5"/>
              </a:spcBef>
            </a:pPr>
            <a:r>
              <a:rPr sz="1100" spc="60" dirty="0">
                <a:latin typeface="Times New Roman"/>
                <a:cs typeface="Times New Roman"/>
              </a:rPr>
              <a:t>Unary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Operations: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These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those operations, which involve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20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relation or table. </a:t>
            </a:r>
            <a:r>
              <a:rPr sz="1100" spc="1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Select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17" name="object 17"/>
          <p:cNvSpPr txBox="1"/>
          <p:nvPr/>
        </p:nvSpPr>
        <p:spPr>
          <a:xfrm>
            <a:off x="1391127" y="7865043"/>
            <a:ext cx="500316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55" dirty="0">
                <a:latin typeface="Times New Roman"/>
                <a:cs typeface="Times New Roman"/>
              </a:rPr>
              <a:t>Binary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Operations: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These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those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operations,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involve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pairs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therefore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called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binary </a:t>
            </a:r>
            <a:r>
              <a:rPr sz="1100" spc="10" dirty="0">
                <a:latin typeface="Times New Roman"/>
                <a:cs typeface="Times New Roman"/>
              </a:rPr>
              <a:t>operations.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input for </a:t>
            </a:r>
            <a:r>
              <a:rPr sz="1100" spc="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operations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two relations and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produce  a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relation without changing the original </a:t>
            </a:r>
            <a:r>
              <a:rPr sz="1100" spc="5" dirty="0">
                <a:latin typeface="Times New Roman"/>
                <a:cs typeface="Times New Roman"/>
              </a:rPr>
              <a:t>relations. </a:t>
            </a:r>
            <a:r>
              <a:rPr sz="1100" spc="10" dirty="0">
                <a:latin typeface="Times New Roman"/>
                <a:cs typeface="Times New Roman"/>
              </a:rPr>
              <a:t>These operations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tabLst>
                <a:tab pos="443865" algn="l"/>
              </a:tabLst>
            </a:pPr>
            <a:r>
              <a:rPr sz="1100" spc="15" dirty="0">
                <a:latin typeface="Courier New"/>
                <a:cs typeface="Courier New"/>
              </a:rPr>
              <a:t>o	</a:t>
            </a:r>
            <a:r>
              <a:rPr sz="1100" spc="10" dirty="0">
                <a:latin typeface="Times New Roman"/>
                <a:cs typeface="Times New Roman"/>
              </a:rPr>
              <a:t>Union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55" y="888215"/>
            <a:ext cx="5039995" cy="645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indent="-215265">
              <a:lnSpc>
                <a:spcPct val="1000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Set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Difference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Cartesian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Product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Select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Operation: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select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performed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select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certain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rows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tuples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table,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so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</a:t>
            </a:r>
            <a:endParaRPr sz="1100">
              <a:latin typeface="Times New Roman"/>
              <a:cs typeface="Times New Roman"/>
            </a:endParaRPr>
          </a:p>
          <a:p>
            <a:pPr marL="12700" indent="-635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performs  </a:t>
            </a:r>
            <a:r>
              <a:rPr sz="1100" spc="5" dirty="0">
                <a:latin typeface="Times New Roman"/>
                <a:cs typeface="Times New Roman"/>
              </a:rPr>
              <a:t>its  </a:t>
            </a:r>
            <a:r>
              <a:rPr sz="1100" spc="10" dirty="0">
                <a:latin typeface="Times New Roman"/>
                <a:cs typeface="Times New Roman"/>
              </a:rPr>
              <a:t>action  </a:t>
            </a:r>
            <a:r>
              <a:rPr sz="1100" spc="15" dirty="0">
                <a:latin typeface="Times New Roman"/>
                <a:cs typeface="Times New Roman"/>
              </a:rPr>
              <a:t>on the </a:t>
            </a:r>
            <a:r>
              <a:rPr sz="1100" spc="10" dirty="0">
                <a:latin typeface="Times New Roman"/>
                <a:cs typeface="Times New Roman"/>
              </a:rPr>
              <a:t>table horizontally. 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tuples  are selected  </a:t>
            </a:r>
            <a:r>
              <a:rPr sz="1100" spc="5" dirty="0">
                <a:latin typeface="Times New Roman"/>
                <a:cs typeface="Times New Roman"/>
              </a:rPr>
              <a:t>through   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endParaRPr sz="1100">
              <a:latin typeface="Times New Roman"/>
              <a:cs typeface="Times New Roman"/>
            </a:endParaRPr>
          </a:p>
          <a:p>
            <a:pPr marL="12700" marR="41910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operation </a:t>
            </a:r>
            <a:r>
              <a:rPr sz="1100" spc="15" dirty="0">
                <a:latin typeface="Times New Roman"/>
                <a:cs typeface="Times New Roman"/>
              </a:rPr>
              <a:t>using </a:t>
            </a:r>
            <a:r>
              <a:rPr sz="1100" spc="10" dirty="0">
                <a:latin typeface="Times New Roman"/>
                <a:cs typeface="Times New Roman"/>
              </a:rPr>
              <a:t>a predicate or condition. This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works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single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and  takes rows that  meet a </a:t>
            </a:r>
            <a:r>
              <a:rPr sz="1100" spc="5" dirty="0">
                <a:latin typeface="Times New Roman"/>
                <a:cs typeface="Times New Roman"/>
              </a:rPr>
              <a:t>specified  </a:t>
            </a:r>
            <a:r>
              <a:rPr sz="1100" spc="10" dirty="0">
                <a:latin typeface="Times New Roman"/>
                <a:cs typeface="Times New Roman"/>
              </a:rPr>
              <a:t>condition, copying them  into  a new  </a:t>
            </a:r>
            <a:r>
              <a:rPr sz="1100" spc="5" dirty="0">
                <a:latin typeface="Times New Roman"/>
                <a:cs typeface="Times New Roman"/>
              </a:rPr>
              <a:t>table.    </a:t>
            </a:r>
            <a:r>
              <a:rPr sz="1100" spc="10" dirty="0">
                <a:latin typeface="Times New Roman"/>
                <a:cs typeface="Times New Roman"/>
              </a:rPr>
              <a:t> Lower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100" spc="10" dirty="0">
                <a:latin typeface="Times New Roman"/>
                <a:cs typeface="Times New Roman"/>
              </a:rPr>
              <a:t>Greek  letter  </a:t>
            </a:r>
            <a:r>
              <a:rPr sz="1100" spc="15" dirty="0">
                <a:latin typeface="Times New Roman"/>
                <a:cs typeface="Times New Roman"/>
              </a:rPr>
              <a:t>sigma 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Symbol"/>
                <a:cs typeface="Symbol"/>
              </a:rPr>
              <a:t></a:t>
            </a:r>
            <a:r>
              <a:rPr sz="1100" spc="5" dirty="0">
                <a:latin typeface="Times New Roman"/>
                <a:cs typeface="Times New Roman"/>
              </a:rPr>
              <a:t>) 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used 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denote 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selection. 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predicate  </a:t>
            </a:r>
            <a:r>
              <a:rPr sz="1100" spc="5" dirty="0">
                <a:latin typeface="Times New Roman"/>
                <a:cs typeface="Times New Roman"/>
              </a:rPr>
              <a:t>appears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8500"/>
              </a:lnSpc>
              <a:spcBef>
                <a:spcPts val="100"/>
              </a:spcBef>
            </a:pPr>
            <a:r>
              <a:rPr sz="1100" spc="10" dirty="0">
                <a:latin typeface="Times New Roman"/>
                <a:cs typeface="Times New Roman"/>
              </a:rPr>
              <a:t>subscript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Symbol"/>
                <a:cs typeface="Symbol"/>
              </a:rPr>
              <a:t></a:t>
            </a:r>
            <a:r>
              <a:rPr sz="1100" spc="-5" dirty="0">
                <a:latin typeface="Times New Roman"/>
                <a:cs typeface="Times New Roman"/>
              </a:rPr>
              <a:t>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argument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given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parenthesis following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Symbol"/>
                <a:cs typeface="Symbol"/>
              </a:rPr>
              <a:t></a:t>
            </a:r>
            <a:r>
              <a:rPr sz="1100" spc="-5" dirty="0">
                <a:latin typeface="Times New Roman"/>
                <a:cs typeface="Times New Roman"/>
              </a:rPr>
              <a:t>. </a:t>
            </a:r>
            <a:r>
              <a:rPr sz="1100" spc="1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result of this operation a new table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formed, without changing the original table. </a:t>
            </a:r>
            <a:r>
              <a:rPr sz="1100" spc="15" dirty="0">
                <a:latin typeface="Times New Roman"/>
                <a:cs typeface="Times New Roman"/>
              </a:rPr>
              <a:t>As 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result </a:t>
            </a:r>
            <a:r>
              <a:rPr sz="1100" spc="10" dirty="0">
                <a:latin typeface="Times New Roman"/>
                <a:cs typeface="Times New Roman"/>
              </a:rPr>
              <a:t>of this operation 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resulting table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same, </a:t>
            </a:r>
            <a:r>
              <a:rPr sz="1100" spc="15" dirty="0">
                <a:latin typeface="Times New Roman"/>
                <a:cs typeface="Times New Roman"/>
              </a:rPr>
              <a:t>which means  </a:t>
            </a:r>
            <a:r>
              <a:rPr sz="1100" spc="10" dirty="0">
                <a:latin typeface="Times New Roman"/>
                <a:cs typeface="Times New Roman"/>
              </a:rPr>
              <a:t>that degree of </a:t>
            </a:r>
            <a:r>
              <a:rPr sz="1100" spc="15" dirty="0">
                <a:latin typeface="Times New Roman"/>
                <a:cs typeface="Times New Roman"/>
              </a:rPr>
              <a:t>the new and old </a:t>
            </a:r>
            <a:r>
              <a:rPr sz="1100" spc="10" dirty="0">
                <a:latin typeface="Times New Roman"/>
                <a:cs typeface="Times New Roman"/>
              </a:rPr>
              <a:t>tables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same.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selected rows </a:t>
            </a:r>
            <a:r>
              <a:rPr sz="1100" spc="5" dirty="0">
                <a:latin typeface="Times New Roman"/>
                <a:cs typeface="Times New Roman"/>
              </a:rPr>
              <a:t>/ </a:t>
            </a:r>
            <a:r>
              <a:rPr sz="1100" spc="10" dirty="0">
                <a:latin typeface="Times New Roman"/>
                <a:cs typeface="Times New Roman"/>
              </a:rPr>
              <a:t>tuples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picked  </a:t>
            </a:r>
            <a:r>
              <a:rPr sz="1100" spc="15" dirty="0">
                <a:latin typeface="Times New Roman"/>
                <a:cs typeface="Times New Roman"/>
              </a:rPr>
              <a:t>up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given condition. </a:t>
            </a:r>
            <a:r>
              <a:rPr sz="1100" spc="15" dirty="0">
                <a:latin typeface="Times New Roman"/>
                <a:cs typeface="Times New Roman"/>
              </a:rPr>
              <a:t>While </a:t>
            </a:r>
            <a:r>
              <a:rPr sz="1100" spc="10" dirty="0">
                <a:latin typeface="Times New Roman"/>
                <a:cs typeface="Times New Roman"/>
              </a:rPr>
              <a:t>processing a selection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tuples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looked </a:t>
            </a:r>
            <a:r>
              <a:rPr sz="1100" spc="15" dirty="0">
                <a:latin typeface="Times New Roman"/>
                <a:cs typeface="Times New Roman"/>
              </a:rPr>
              <a:t>up </a:t>
            </a:r>
            <a:r>
              <a:rPr sz="1100" spc="10" dirty="0">
                <a:latin typeface="Times New Roman"/>
                <a:cs typeface="Times New Roman"/>
              </a:rPr>
              <a:t>and those tuples, which match a particular condition, are picked </a:t>
            </a:r>
            <a:r>
              <a:rPr sz="1100" spc="15" dirty="0">
                <a:latin typeface="Times New Roman"/>
                <a:cs typeface="Times New Roman"/>
              </a:rPr>
              <a:t>up </a:t>
            </a:r>
            <a:r>
              <a:rPr sz="1100" spc="10" dirty="0">
                <a:latin typeface="Times New Roman"/>
                <a:cs typeface="Times New Roman"/>
              </a:rPr>
              <a:t>for the 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10" dirty="0">
                <a:latin typeface="Times New Roman"/>
                <a:cs typeface="Times New Roman"/>
              </a:rPr>
              <a:t>The degree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resulting relation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the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relation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itself.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25" dirty="0">
                <a:latin typeface="Times New Roman"/>
                <a:cs typeface="Times New Roman"/>
              </a:rPr>
              <a:t>| </a:t>
            </a:r>
            <a:r>
              <a:rPr sz="1100" spc="20" dirty="0">
                <a:latin typeface="Times New Roman"/>
                <a:cs typeface="Times New Roman"/>
              </a:rPr>
              <a:t>σ </a:t>
            </a:r>
            <a:r>
              <a:rPr sz="1100" spc="25" dirty="0">
                <a:latin typeface="Times New Roman"/>
                <a:cs typeface="Times New Roman"/>
              </a:rPr>
              <a:t>| </a:t>
            </a:r>
            <a:r>
              <a:rPr sz="1100" spc="20" dirty="0">
                <a:latin typeface="Times New Roman"/>
                <a:cs typeface="Times New Roman"/>
              </a:rPr>
              <a:t>= </a:t>
            </a:r>
            <a:r>
              <a:rPr sz="1100" spc="25" dirty="0">
                <a:latin typeface="Times New Roman"/>
                <a:cs typeface="Times New Roman"/>
              </a:rPr>
              <a:t>| </a:t>
            </a:r>
            <a:r>
              <a:rPr sz="1100" spc="55" dirty="0">
                <a:latin typeface="Times New Roman"/>
                <a:cs typeface="Times New Roman"/>
              </a:rPr>
              <a:t>r(R)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|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10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operation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commutative, which </a:t>
            </a:r>
            <a:r>
              <a:rPr sz="1100" spc="5" dirty="0">
                <a:latin typeface="Times New Roman"/>
                <a:cs typeface="Times New Roman"/>
              </a:rPr>
              <a:t>is as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σ</a:t>
            </a:r>
            <a:r>
              <a:rPr sz="1650" spc="22" baseline="-15151" dirty="0">
                <a:latin typeface="Times New Roman"/>
                <a:cs typeface="Times New Roman"/>
              </a:rPr>
              <a:t>c1 </a:t>
            </a:r>
            <a:r>
              <a:rPr sz="1100" spc="20" dirty="0">
                <a:latin typeface="Times New Roman"/>
                <a:cs typeface="Times New Roman"/>
              </a:rPr>
              <a:t>(σ</a:t>
            </a:r>
            <a:r>
              <a:rPr sz="1650" spc="30" baseline="-15151" dirty="0">
                <a:latin typeface="Times New Roman"/>
                <a:cs typeface="Times New Roman"/>
              </a:rPr>
              <a:t>c2</a:t>
            </a:r>
            <a:r>
              <a:rPr sz="1100" spc="20" dirty="0">
                <a:latin typeface="Times New Roman"/>
                <a:cs typeface="Times New Roman"/>
              </a:rPr>
              <a:t>(R)) = </a:t>
            </a:r>
            <a:r>
              <a:rPr sz="1100" spc="15" dirty="0">
                <a:latin typeface="Times New Roman"/>
                <a:cs typeface="Times New Roman"/>
              </a:rPr>
              <a:t>σ</a:t>
            </a:r>
            <a:r>
              <a:rPr sz="1650" spc="22" baseline="-15151" dirty="0">
                <a:latin typeface="Times New Roman"/>
                <a:cs typeface="Times New Roman"/>
              </a:rPr>
              <a:t>c2</a:t>
            </a:r>
            <a:r>
              <a:rPr sz="1650" spc="-165" baseline="-15151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(σ</a:t>
            </a:r>
            <a:r>
              <a:rPr sz="1650" spc="22" baseline="-15151" dirty="0">
                <a:latin typeface="Times New Roman"/>
                <a:cs typeface="Times New Roman"/>
              </a:rPr>
              <a:t>c1</a:t>
            </a:r>
            <a:r>
              <a:rPr sz="1100" spc="15" dirty="0">
                <a:latin typeface="Times New Roman"/>
                <a:cs typeface="Times New Roman"/>
              </a:rPr>
              <a:t>(R))</a:t>
            </a:r>
            <a:endParaRPr sz="1100">
              <a:latin typeface="Times New Roman"/>
              <a:cs typeface="Times New Roman"/>
            </a:endParaRPr>
          </a:p>
          <a:p>
            <a:pPr marL="12700" marR="38735" algn="just">
              <a:lnSpc>
                <a:spcPct val="147700"/>
              </a:lnSpc>
              <a:spcBef>
                <a:spcPts val="869"/>
              </a:spcBef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 condition </a:t>
            </a:r>
            <a:r>
              <a:rPr sz="1100" spc="15" dirty="0">
                <a:latin typeface="Times New Roman"/>
                <a:cs typeface="Times New Roman"/>
              </a:rPr>
              <a:t>2 </a:t>
            </a:r>
            <a:r>
              <a:rPr sz="1100" spc="10" dirty="0">
                <a:latin typeface="Times New Roman"/>
                <a:cs typeface="Times New Roman"/>
              </a:rPr>
              <a:t>(c2)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relation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then </a:t>
            </a:r>
            <a:r>
              <a:rPr sz="1100" spc="10" dirty="0">
                <a:latin typeface="Times New Roman"/>
                <a:cs typeface="Times New Roman"/>
              </a:rPr>
              <a:t>c1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resulting  table would be equivalent even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this condition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reversed </a:t>
            </a:r>
            <a:r>
              <a:rPr sz="1100" spc="5" dirty="0">
                <a:latin typeface="Times New Roman"/>
                <a:cs typeface="Times New Roman"/>
              </a:rPr>
              <a:t>that is first </a:t>
            </a:r>
            <a:r>
              <a:rPr sz="1100" spc="10" dirty="0">
                <a:latin typeface="Times New Roman"/>
                <a:cs typeface="Times New Roman"/>
              </a:rPr>
              <a:t>c1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 and then </a:t>
            </a:r>
            <a:r>
              <a:rPr sz="1100" spc="5" dirty="0">
                <a:latin typeface="Times New Roman"/>
                <a:cs typeface="Times New Roman"/>
              </a:rPr>
              <a:t>c2 is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applied.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table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10" dirty="0">
                <a:latin typeface="Times New Roman"/>
                <a:cs typeface="Times New Roman"/>
              </a:rPr>
              <a:t>with five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4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149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38759" y="7641011"/>
          <a:ext cx="4507865" cy="118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115">
                <a:tc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6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0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60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curSem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57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H#14,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F/8-4,Islamabad.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H#23,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G/9-1,Islamabad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62"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H#99,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Lala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Rukh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Wah.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64"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H#10, E-8,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18" y="1002009"/>
            <a:ext cx="5525770" cy="162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Previous section highlighted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file processing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environment and </a:t>
            </a:r>
            <a:r>
              <a:rPr sz="1200" dirty="0">
                <a:latin typeface="Times New Roman"/>
                <a:cs typeface="Times New Roman"/>
              </a:rPr>
              <a:t>major </a:t>
            </a:r>
            <a:r>
              <a:rPr sz="1200" spc="-5" dirty="0">
                <a:latin typeface="Times New Roman"/>
                <a:cs typeface="Times New Roman"/>
              </a:rPr>
              <a:t>problems  found there. </a:t>
            </a:r>
            <a:r>
              <a:rPr sz="1200" dirty="0">
                <a:latin typeface="Times New Roman"/>
                <a:cs typeface="Times New Roman"/>
              </a:rPr>
              <a:t>The following section </a:t>
            </a:r>
            <a:r>
              <a:rPr sz="1200" spc="-5" dirty="0">
                <a:latin typeface="Times New Roman"/>
                <a:cs typeface="Times New Roman"/>
              </a:rPr>
              <a:t>presents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benefits </a:t>
            </a:r>
            <a:r>
              <a:rPr sz="1200" dirty="0">
                <a:latin typeface="Times New Roman"/>
                <a:cs typeface="Times New Roman"/>
              </a:rPr>
              <a:t>of the database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35" dirty="0">
                <a:latin typeface="Times New Roman"/>
                <a:cs typeface="Times New Roman"/>
              </a:rPr>
              <a:t>Advantages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Databases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305"/>
              </a:spcBef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helpful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reiterate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spc="-10" dirty="0">
                <a:latin typeface="Times New Roman"/>
                <a:cs typeface="Times New Roman"/>
              </a:rPr>
              <a:t>definition </a:t>
            </a:r>
            <a:r>
              <a:rPr sz="1200" spc="-5" dirty="0">
                <a:latin typeface="Times New Roman"/>
                <a:cs typeface="Times New Roman"/>
              </a:rPr>
              <a:t>here, 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shared  collection </a:t>
            </a:r>
            <a:r>
              <a:rPr sz="1200" dirty="0">
                <a:latin typeface="Times New Roman"/>
                <a:cs typeface="Times New Roman"/>
              </a:rPr>
              <a:t>of logically </a:t>
            </a:r>
            <a:r>
              <a:rPr sz="1200" spc="-5" dirty="0">
                <a:latin typeface="Times New Roman"/>
                <a:cs typeface="Times New Roman"/>
              </a:rPr>
              <a:t>related data, designed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needs of multiple 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organization.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typical database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3  </a:t>
            </a:r>
            <a:r>
              <a:rPr sz="1200" spc="-5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2801979"/>
            <a:ext cx="5485339" cy="3220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650" y="6182511"/>
            <a:ext cx="5525770" cy="28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3: A typical Database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 shows different subsystem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educational </a:t>
            </a:r>
            <a:r>
              <a:rPr sz="1200" dirty="0">
                <a:latin typeface="Times New Roman"/>
                <a:cs typeface="Times New Roman"/>
              </a:rPr>
              <a:t>institution, </a:t>
            </a:r>
            <a:r>
              <a:rPr sz="1200" spc="-5" dirty="0">
                <a:latin typeface="Times New Roman"/>
                <a:cs typeface="Times New Roman"/>
              </a:rPr>
              <a:t>like  </a:t>
            </a:r>
            <a:r>
              <a:rPr sz="1200" dirty="0">
                <a:latin typeface="Times New Roman"/>
                <a:cs typeface="Times New Roman"/>
              </a:rPr>
              <a:t>library system, examination </a:t>
            </a:r>
            <a:r>
              <a:rPr sz="1200" spc="-5" dirty="0">
                <a:latin typeface="Times New Roman"/>
                <a:cs typeface="Times New Roman"/>
              </a:rPr>
              <a:t>system, and registration system. </a:t>
            </a:r>
            <a:r>
              <a:rPr sz="1200" dirty="0">
                <a:latin typeface="Times New Roman"/>
                <a:cs typeface="Times New Roman"/>
              </a:rPr>
              <a:t>There are </a:t>
            </a:r>
            <a:r>
              <a:rPr sz="1200" spc="-5" dirty="0">
                <a:latin typeface="Times New Roman"/>
                <a:cs typeface="Times New Roman"/>
              </a:rPr>
              <a:t>separate, different  application programs </a:t>
            </a:r>
            <a:r>
              <a:rPr sz="1200" dirty="0">
                <a:latin typeface="Times New Roman"/>
                <a:cs typeface="Times New Roman"/>
              </a:rPr>
              <a:t>for every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subsystem. However,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all  applications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stored at </a:t>
            </a:r>
            <a:r>
              <a:rPr sz="1200" dirty="0">
                <a:latin typeface="Times New Roman"/>
                <a:cs typeface="Times New Roman"/>
              </a:rPr>
              <a:t>the same place in the </a:t>
            </a:r>
            <a:r>
              <a:rPr sz="1200" spc="-5" dirty="0">
                <a:latin typeface="Times New Roman"/>
                <a:cs typeface="Times New Roman"/>
              </a:rPr>
              <a:t>database and all application programs,  relevant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users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being managed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DBMS. This is a typical </a:t>
            </a:r>
            <a:r>
              <a:rPr sz="1200" spc="-5" dirty="0">
                <a:latin typeface="Times New Roman"/>
                <a:cs typeface="Times New Roman"/>
              </a:rPr>
              <a:t>database  system environment 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introduces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Sharing</a:t>
            </a:r>
            <a:endParaRPr sz="1200">
              <a:latin typeface="Times New Roman"/>
              <a:cs typeface="Times New Roman"/>
            </a:endParaRPr>
          </a:p>
          <a:p>
            <a:pPr marL="240665" marR="5715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for different applications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subsystems is placed at </a:t>
            </a:r>
            <a:r>
              <a:rPr sz="1200" dirty="0">
                <a:latin typeface="Times New Roman"/>
                <a:cs typeface="Times New Roman"/>
              </a:rPr>
              <a:t>the same </a:t>
            </a:r>
            <a:r>
              <a:rPr sz="1200" spc="-5" dirty="0">
                <a:latin typeface="Times New Roman"/>
                <a:cs typeface="Times New Roman"/>
              </a:rPr>
              <a:t>place.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introduces </a:t>
            </a:r>
            <a:r>
              <a:rPr sz="1200" dirty="0">
                <a:latin typeface="Times New Roman"/>
                <a:cs typeface="Times New Roman"/>
              </a:rPr>
              <a:t>the major benefit of data </a:t>
            </a:r>
            <a:r>
              <a:rPr sz="1200" spc="-5" dirty="0">
                <a:latin typeface="Times New Roman"/>
                <a:cs typeface="Times New Roman"/>
              </a:rPr>
              <a:t>sharing. </a:t>
            </a:r>
            <a:r>
              <a:rPr sz="1200" dirty="0">
                <a:latin typeface="Times New Roman"/>
                <a:cs typeface="Times New Roman"/>
              </a:rPr>
              <a:t>That is, </a:t>
            </a:r>
            <a:r>
              <a:rPr sz="1200" spc="-5" dirty="0">
                <a:latin typeface="Times New Roman"/>
                <a:cs typeface="Times New Roman"/>
              </a:rPr>
              <a:t>data that </a:t>
            </a:r>
            <a:r>
              <a:rPr sz="1200" dirty="0">
                <a:latin typeface="Times New Roman"/>
                <a:cs typeface="Times New Roman"/>
              </a:rPr>
              <a:t>is common among  </a:t>
            </a:r>
            <a:r>
              <a:rPr sz="1200" spc="-5" dirty="0">
                <a:latin typeface="Times New Roman"/>
                <a:cs typeface="Times New Roman"/>
              </a:rPr>
              <a:t>different applications need </a:t>
            </a:r>
            <a:r>
              <a:rPr sz="1200" dirty="0">
                <a:latin typeface="Times New Roman"/>
                <a:cs typeface="Times New Roman"/>
              </a:rPr>
              <a:t>not to be </a:t>
            </a:r>
            <a:r>
              <a:rPr sz="1200" spc="-5" dirty="0">
                <a:latin typeface="Times New Roman"/>
                <a:cs typeface="Times New Roman"/>
              </a:rPr>
              <a:t>stored repeatedly, as was </a:t>
            </a:r>
            <a:r>
              <a:rPr sz="1200" dirty="0">
                <a:latin typeface="Times New Roman"/>
                <a:cs typeface="Times New Roman"/>
              </a:rPr>
              <a:t>the case in the </a:t>
            </a:r>
            <a:r>
              <a:rPr sz="1200" spc="-5" dirty="0">
                <a:latin typeface="Times New Roman"/>
                <a:cs typeface="Times New Roman"/>
              </a:rPr>
              <a:t>file  processing environment. For example, all three systems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educational institution  shown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store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about students. </a:t>
            </a:r>
            <a:r>
              <a:rPr sz="1200" dirty="0">
                <a:latin typeface="Times New Roman"/>
                <a:cs typeface="Times New Roman"/>
              </a:rPr>
              <a:t>The example </a:t>
            </a:r>
            <a:r>
              <a:rPr sz="1200" spc="-5" dirty="0">
                <a:latin typeface="Times New Roman"/>
                <a:cs typeface="Times New Roman"/>
              </a:rPr>
              <a:t>data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12" y="886691"/>
            <a:ext cx="5006340" cy="251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1: An </a:t>
            </a:r>
            <a:r>
              <a:rPr sz="1100" spc="15" dirty="0">
                <a:latin typeface="Times New Roman"/>
                <a:cs typeface="Times New Roman"/>
              </a:rPr>
              <a:t>example STDUDENT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an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operation </a:t>
            </a:r>
            <a:r>
              <a:rPr sz="1100" spc="15" dirty="0">
                <a:latin typeface="Times New Roman"/>
                <a:cs typeface="Times New Roman"/>
              </a:rPr>
              <a:t>on the </a:t>
            </a:r>
            <a:r>
              <a:rPr sz="1100" spc="5" dirty="0">
                <a:latin typeface="Times New Roman"/>
                <a:cs typeface="Times New Roman"/>
              </a:rPr>
              <a:t>table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STUDENT: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spc="5" dirty="0">
                <a:latin typeface="Times New Roman"/>
                <a:cs typeface="Times New Roman"/>
              </a:rPr>
              <a:t>σ</a:t>
            </a:r>
            <a:r>
              <a:rPr sz="1700" spc="-315" dirty="0">
                <a:latin typeface="Times New Roman"/>
                <a:cs typeface="Times New Roman"/>
              </a:rPr>
              <a:t> </a:t>
            </a:r>
            <a:r>
              <a:rPr sz="1650" spc="104" baseline="-15151" dirty="0">
                <a:latin typeface="Times New Roman"/>
                <a:cs typeface="Times New Roman"/>
              </a:rPr>
              <a:t>Curr_Sem </a:t>
            </a:r>
            <a:r>
              <a:rPr sz="1650" spc="30" baseline="-15151" dirty="0">
                <a:latin typeface="Times New Roman"/>
                <a:cs typeface="Times New Roman"/>
              </a:rPr>
              <a:t>&gt; </a:t>
            </a:r>
            <a:r>
              <a:rPr sz="1650" spc="22" baseline="-15151" dirty="0">
                <a:latin typeface="Times New Roman"/>
                <a:cs typeface="Times New Roman"/>
              </a:rPr>
              <a:t>3 </a:t>
            </a:r>
            <a:r>
              <a:rPr sz="1100" spc="35" dirty="0">
                <a:latin typeface="Times New Roman"/>
                <a:cs typeface="Times New Roman"/>
              </a:rPr>
              <a:t>(STUDENT)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components of the </a:t>
            </a:r>
            <a:r>
              <a:rPr sz="1100" spc="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operations are clear from the above example; </a:t>
            </a:r>
            <a:r>
              <a:rPr sz="1700" spc="-5" dirty="0">
                <a:latin typeface="Times New Roman"/>
                <a:cs typeface="Times New Roman"/>
              </a:rPr>
              <a:t>σ  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 the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340"/>
              </a:spcBef>
            </a:pPr>
            <a:r>
              <a:rPr sz="1100" spc="10" dirty="0">
                <a:latin typeface="Times New Roman"/>
                <a:cs typeface="Times New Roman"/>
              </a:rPr>
              <a:t>symbol being used (operato), “curr_sem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10" dirty="0">
                <a:latin typeface="Times New Roman"/>
                <a:cs typeface="Times New Roman"/>
              </a:rPr>
              <a:t>3” written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subscript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predicate  and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10" dirty="0">
                <a:latin typeface="Times New Roman"/>
                <a:cs typeface="Times New Roman"/>
              </a:rPr>
              <a:t>given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parentheses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table name. The resulting relation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this 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would contain </a:t>
            </a:r>
            <a:r>
              <a:rPr sz="1100" spc="5" dirty="0">
                <a:latin typeface="Times New Roman"/>
                <a:cs typeface="Times New Roman"/>
              </a:rPr>
              <a:t>record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those students </a:t>
            </a:r>
            <a:r>
              <a:rPr sz="1100" spc="15" dirty="0">
                <a:latin typeface="Times New Roman"/>
                <a:cs typeface="Times New Roman"/>
              </a:rPr>
              <a:t>whose </a:t>
            </a:r>
            <a:r>
              <a:rPr sz="1100" spc="10" dirty="0">
                <a:latin typeface="Times New Roman"/>
                <a:cs typeface="Times New Roman"/>
              </a:rPr>
              <a:t>semester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greater </a:t>
            </a:r>
            <a:r>
              <a:rPr sz="1100" spc="5" dirty="0">
                <a:latin typeface="Times New Roman"/>
                <a:cs typeface="Times New Roman"/>
              </a:rPr>
              <a:t>than </a:t>
            </a:r>
            <a:r>
              <a:rPr sz="1100" spc="10" dirty="0">
                <a:latin typeface="Times New Roman"/>
                <a:cs typeface="Times New Roman"/>
              </a:rPr>
              <a:t>three  as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21" y="3957816"/>
            <a:ext cx="186118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Times New Roman"/>
                <a:cs typeface="Times New Roman"/>
              </a:rPr>
              <a:t>σ</a:t>
            </a:r>
            <a:r>
              <a:rPr sz="1700" spc="-315" dirty="0">
                <a:latin typeface="Times New Roman"/>
                <a:cs typeface="Times New Roman"/>
              </a:rPr>
              <a:t> </a:t>
            </a:r>
            <a:r>
              <a:rPr sz="1650" spc="104" baseline="-17676" dirty="0">
                <a:latin typeface="Times New Roman"/>
                <a:cs typeface="Times New Roman"/>
              </a:rPr>
              <a:t>Curr_Sem </a:t>
            </a:r>
            <a:r>
              <a:rPr sz="1650" spc="30" baseline="-17676" dirty="0">
                <a:latin typeface="Times New Roman"/>
                <a:cs typeface="Times New Roman"/>
              </a:rPr>
              <a:t>&gt; </a:t>
            </a:r>
            <a:r>
              <a:rPr sz="1650" spc="22" baseline="-17676" dirty="0">
                <a:latin typeface="Times New Roman"/>
                <a:cs typeface="Times New Roman"/>
              </a:rPr>
              <a:t>3 </a:t>
            </a:r>
            <a:r>
              <a:rPr sz="1100" spc="35" dirty="0">
                <a:latin typeface="Times New Roman"/>
                <a:cs typeface="Times New Roman"/>
              </a:rPr>
              <a:t>(STUDENT)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17157" y="4248175"/>
          <a:ext cx="4704080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364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97">
                      <a:solidFill>
                        <a:srgbClr val="000000"/>
                      </a:solidFill>
                      <a:prstDash val="solid"/>
                    </a:lnL>
                    <a:lnR w="656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4">
                      <a:solidFill>
                        <a:srgbClr val="000000"/>
                      </a:solidFill>
                      <a:prstDash val="solid"/>
                    </a:lnL>
                    <a:lnR w="673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6">
                      <a:solidFill>
                        <a:srgbClr val="000000"/>
                      </a:solidFill>
                      <a:prstDash val="solid"/>
                    </a:lnL>
                    <a:lnR w="710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3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curSem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36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89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97">
                      <a:solidFill>
                        <a:srgbClr val="000000"/>
                      </a:solidFill>
                      <a:prstDash val="solid"/>
                    </a:lnL>
                    <a:lnR w="656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4">
                      <a:solidFill>
                        <a:srgbClr val="000000"/>
                      </a:solidFill>
                      <a:prstDash val="solid"/>
                    </a:lnL>
                    <a:lnR w="673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H#14,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F/8-4,Islamabad.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6">
                      <a:solidFill>
                        <a:srgbClr val="000000"/>
                      </a:solidFill>
                      <a:prstDash val="solid"/>
                    </a:lnL>
                    <a:lnR w="710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3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36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97">
                      <a:solidFill>
                        <a:srgbClr val="000000"/>
                      </a:solidFill>
                      <a:prstDash val="solid"/>
                    </a:lnL>
                    <a:lnR w="656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4">
                      <a:solidFill>
                        <a:srgbClr val="000000"/>
                      </a:solidFill>
                      <a:prstDash val="solid"/>
                    </a:lnL>
                    <a:lnR w="673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H#99,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Lala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Rukh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Wah.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6">
                      <a:solidFill>
                        <a:srgbClr val="000000"/>
                      </a:solidFill>
                      <a:prstDash val="solid"/>
                    </a:lnL>
                    <a:lnR w="710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3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36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742"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97">
                      <a:solidFill>
                        <a:srgbClr val="000000"/>
                      </a:solidFill>
                      <a:prstDash val="solid"/>
                    </a:lnL>
                    <a:lnR w="656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4">
                      <a:solidFill>
                        <a:srgbClr val="000000"/>
                      </a:solidFill>
                      <a:prstDash val="solid"/>
                    </a:lnL>
                    <a:lnR w="673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H#10, E-8,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6">
                      <a:solidFill>
                        <a:srgbClr val="000000"/>
                      </a:solidFill>
                      <a:prstDash val="solid"/>
                    </a:lnL>
                    <a:lnR w="710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3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36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1283" y="5032677"/>
            <a:ext cx="5006340" cy="394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1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2: Output relation of a select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</a:t>
            </a:r>
            <a:endParaRPr sz="1100">
              <a:latin typeface="Times New Roman"/>
              <a:cs typeface="Times New Roman"/>
            </a:endParaRPr>
          </a:p>
          <a:p>
            <a:pPr marL="12700" marR="17780">
              <a:lnSpc>
                <a:spcPts val="1300"/>
              </a:lnSpc>
              <a:spcBef>
                <a:spcPts val="4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selection operation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comparison operators like </a:t>
            </a:r>
            <a:r>
              <a:rPr sz="1100" dirty="0">
                <a:latin typeface="Times New Roman"/>
                <a:cs typeface="Times New Roman"/>
              </a:rPr>
              <a:t>&lt;, </a:t>
            </a:r>
            <a:r>
              <a:rPr sz="1100" spc="10" dirty="0">
                <a:latin typeface="Times New Roman"/>
                <a:cs typeface="Times New Roman"/>
              </a:rPr>
              <a:t>&gt;, =, &lt;=, </a:t>
            </a:r>
            <a:r>
              <a:rPr sz="1100" spc="5" dirty="0">
                <a:latin typeface="Times New Roman"/>
                <a:cs typeface="Times New Roman"/>
              </a:rPr>
              <a:t>&gt;=, </a:t>
            </a:r>
            <a:r>
              <a:rPr sz="1100" spc="15" dirty="0">
                <a:latin typeface="Times New Roman"/>
                <a:cs typeface="Times New Roman"/>
              </a:rPr>
              <a:t>&lt;&gt;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in  the </a:t>
            </a:r>
            <a:r>
              <a:rPr sz="1100" spc="10" dirty="0">
                <a:latin typeface="Times New Roman"/>
                <a:cs typeface="Times New Roman"/>
              </a:rPr>
              <a:t>predicate. Similarly,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can also </a:t>
            </a:r>
            <a:r>
              <a:rPr sz="1100" spc="15" dirty="0">
                <a:latin typeface="Times New Roman"/>
                <a:cs typeface="Times New Roman"/>
              </a:rPr>
              <a:t>combine </a:t>
            </a:r>
            <a:r>
              <a:rPr sz="1100" spc="10" dirty="0">
                <a:latin typeface="Times New Roman"/>
                <a:cs typeface="Times New Roman"/>
              </a:rPr>
              <a:t>several simple predicates </a:t>
            </a:r>
            <a:r>
              <a:rPr sz="1100" spc="5" dirty="0">
                <a:latin typeface="Times New Roman"/>
                <a:cs typeface="Times New Roman"/>
              </a:rPr>
              <a:t>into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larger</a:t>
            </a:r>
            <a:endParaRPr sz="1100">
              <a:latin typeface="Times New Roman"/>
              <a:cs typeface="Times New Roman"/>
            </a:endParaRPr>
          </a:p>
          <a:p>
            <a:pPr marL="12700" marR="266700" indent="-635">
              <a:lnSpc>
                <a:spcPts val="1310"/>
              </a:lnSpc>
              <a:spcBef>
                <a:spcPts val="70"/>
              </a:spcBef>
            </a:pPr>
            <a:r>
              <a:rPr sz="1100" spc="10" dirty="0">
                <a:latin typeface="Times New Roman"/>
                <a:cs typeface="Times New Roman"/>
              </a:rPr>
              <a:t>predicate </a:t>
            </a:r>
            <a:r>
              <a:rPr sz="1100" spc="15" dirty="0">
                <a:latin typeface="Times New Roman"/>
                <a:cs typeface="Times New Roman"/>
              </a:rPr>
              <a:t>using the </a:t>
            </a:r>
            <a:r>
              <a:rPr sz="1100" spc="10" dirty="0">
                <a:latin typeface="Times New Roman"/>
                <a:cs typeface="Times New Roman"/>
              </a:rPr>
              <a:t>connectives </a:t>
            </a:r>
            <a:r>
              <a:rPr sz="1100" i="1" spc="15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Symbol"/>
                <a:cs typeface="Symbol"/>
              </a:rPr>
              <a:t></a:t>
            </a:r>
            <a:r>
              <a:rPr sz="1100" spc="5" dirty="0">
                <a:latin typeface="Times New Roman"/>
                <a:cs typeface="Times New Roman"/>
              </a:rPr>
              <a:t>)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i="1" spc="10" dirty="0">
                <a:latin typeface="Times New Roman"/>
                <a:cs typeface="Times New Roman"/>
              </a:rPr>
              <a:t>or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Symbol"/>
                <a:cs typeface="Symbol"/>
              </a:rPr>
              <a:t></a:t>
            </a:r>
            <a:r>
              <a:rPr sz="1100" spc="5" dirty="0">
                <a:latin typeface="Times New Roman"/>
                <a:cs typeface="Times New Roman"/>
              </a:rPr>
              <a:t>).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other examples of </a:t>
            </a:r>
            <a:r>
              <a:rPr sz="1100" spc="5" dirty="0">
                <a:latin typeface="Times New Roman"/>
                <a:cs typeface="Times New Roman"/>
              </a:rPr>
              <a:t>select  </a:t>
            </a:r>
            <a:r>
              <a:rPr sz="1100" spc="10" dirty="0">
                <a:latin typeface="Times New Roman"/>
                <a:cs typeface="Times New Roman"/>
              </a:rPr>
              <a:t>operation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STUDENT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are given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  <a:p>
            <a:pPr marL="166370" indent="-153670" algn="just">
              <a:lnSpc>
                <a:spcPct val="100000"/>
              </a:lnSpc>
              <a:spcBef>
                <a:spcPts val="220"/>
              </a:spcBef>
              <a:buSzPct val="154545"/>
              <a:buChar char="σ"/>
              <a:tabLst>
                <a:tab pos="167005" algn="l"/>
              </a:tabLst>
            </a:pPr>
            <a:r>
              <a:rPr sz="1100" spc="55" dirty="0">
                <a:latin typeface="Times New Roman"/>
                <a:cs typeface="Times New Roman"/>
              </a:rPr>
              <a:t>stId </a:t>
            </a:r>
            <a:r>
              <a:rPr sz="1100" spc="20" dirty="0">
                <a:latin typeface="Times New Roman"/>
                <a:cs typeface="Times New Roman"/>
              </a:rPr>
              <a:t>= </a:t>
            </a:r>
            <a:r>
              <a:rPr sz="1100" spc="10" dirty="0">
                <a:latin typeface="Times New Roman"/>
                <a:cs typeface="Times New Roman"/>
              </a:rPr>
              <a:t>‘S1015’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650" spc="52" baseline="15151" dirty="0">
                <a:latin typeface="Times New Roman"/>
                <a:cs typeface="Times New Roman"/>
              </a:rPr>
              <a:t>(STUDENT)</a:t>
            </a:r>
            <a:endParaRPr sz="1650" baseline="15151">
              <a:latin typeface="Times New Roman"/>
              <a:cs typeface="Times New Roman"/>
            </a:endParaRPr>
          </a:p>
          <a:p>
            <a:pPr marL="166370" indent="-153670" algn="just">
              <a:lnSpc>
                <a:spcPct val="100000"/>
              </a:lnSpc>
              <a:spcBef>
                <a:spcPts val="120"/>
              </a:spcBef>
              <a:buSzPct val="154545"/>
              <a:buChar char="σ"/>
              <a:tabLst>
                <a:tab pos="167005" algn="l"/>
              </a:tabLst>
            </a:pPr>
            <a:r>
              <a:rPr sz="1100" spc="65" dirty="0">
                <a:latin typeface="Times New Roman"/>
                <a:cs typeface="Times New Roman"/>
              </a:rPr>
              <a:t>prName </a:t>
            </a:r>
            <a:r>
              <a:rPr sz="1100" spc="25" dirty="0">
                <a:latin typeface="Times New Roman"/>
                <a:cs typeface="Times New Roman"/>
              </a:rPr>
              <a:t>&lt;&gt; </a:t>
            </a:r>
            <a:r>
              <a:rPr sz="1100" spc="35" dirty="0">
                <a:latin typeface="Times New Roman"/>
                <a:cs typeface="Times New Roman"/>
              </a:rPr>
              <a:t>‘MCS’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650" spc="52" baseline="15151" dirty="0">
                <a:latin typeface="Times New Roman"/>
                <a:cs typeface="Times New Roman"/>
              </a:rPr>
              <a:t>(STUDENT)</a:t>
            </a:r>
            <a:endParaRPr sz="1650" baseline="151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60" dirty="0">
                <a:latin typeface="Times New Roman"/>
                <a:cs typeface="Times New Roman"/>
              </a:rPr>
              <a:t>The </a:t>
            </a:r>
            <a:r>
              <a:rPr sz="1300" spc="55" dirty="0">
                <a:latin typeface="Times New Roman"/>
                <a:cs typeface="Times New Roman"/>
              </a:rPr>
              <a:t>Project</a:t>
            </a:r>
            <a:r>
              <a:rPr sz="1300" spc="-114" dirty="0">
                <a:latin typeface="Times New Roman"/>
                <a:cs typeface="Times New Roman"/>
              </a:rPr>
              <a:t> </a:t>
            </a:r>
            <a:r>
              <a:rPr sz="1300" spc="80" dirty="0">
                <a:latin typeface="Times New Roman"/>
                <a:cs typeface="Times New Roman"/>
              </a:rPr>
              <a:t>Operator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9000"/>
              </a:lnSpc>
              <a:spcBef>
                <a:spcPts val="370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Select operation </a:t>
            </a:r>
            <a:r>
              <a:rPr sz="1100" spc="15" dirty="0">
                <a:latin typeface="Times New Roman"/>
                <a:cs typeface="Times New Roman"/>
              </a:rPr>
              <a:t>works </a:t>
            </a:r>
            <a:r>
              <a:rPr sz="1100" spc="10" dirty="0">
                <a:latin typeface="Times New Roman"/>
                <a:cs typeface="Times New Roman"/>
              </a:rPr>
              <a:t>horizontally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table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other </a:t>
            </a:r>
            <a:r>
              <a:rPr sz="1100" spc="15" dirty="0">
                <a:latin typeface="Times New Roman"/>
                <a:cs typeface="Times New Roman"/>
              </a:rPr>
              <a:t>hand the </a:t>
            </a:r>
            <a:r>
              <a:rPr sz="1100" spc="10" dirty="0">
                <a:latin typeface="Times New Roman"/>
                <a:cs typeface="Times New Roman"/>
              </a:rPr>
              <a:t>Project  operator operates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single table vertically, that is,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produces a vertical subset of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table, extracting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specified </a:t>
            </a:r>
            <a:r>
              <a:rPr sz="1100" spc="15" dirty="0">
                <a:latin typeface="Times New Roman"/>
                <a:cs typeface="Times New Roman"/>
              </a:rPr>
              <a:t>columns, </a:t>
            </a:r>
            <a:r>
              <a:rPr sz="1100" spc="10" dirty="0">
                <a:latin typeface="Times New Roman"/>
                <a:cs typeface="Times New Roman"/>
              </a:rPr>
              <a:t>eliminating duplicates, and  placing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table.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unary </a:t>
            </a:r>
            <a:r>
              <a:rPr sz="1100" spc="10" dirty="0">
                <a:latin typeface="Times New Roman"/>
                <a:cs typeface="Times New Roman"/>
              </a:rPr>
              <a:t>operation that returns its argument  </a:t>
            </a:r>
            <a:r>
              <a:rPr sz="1100" spc="5" dirty="0">
                <a:latin typeface="Times New Roman"/>
                <a:cs typeface="Times New Roman"/>
              </a:rPr>
              <a:t>relation,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certain </a:t>
            </a:r>
            <a:r>
              <a:rPr sz="1100" spc="10" dirty="0">
                <a:latin typeface="Times New Roman"/>
                <a:cs typeface="Times New Roman"/>
              </a:rPr>
              <a:t>attributes </a:t>
            </a:r>
            <a:r>
              <a:rPr sz="1100" spc="5" dirty="0">
                <a:latin typeface="Times New Roman"/>
                <a:cs typeface="Times New Roman"/>
              </a:rPr>
              <a:t>left </a:t>
            </a:r>
            <a:r>
              <a:rPr sz="1100" spc="10" dirty="0">
                <a:latin typeface="Times New Roman"/>
                <a:cs typeface="Times New Roman"/>
              </a:rPr>
              <a:t>out. Since </a:t>
            </a:r>
            <a:r>
              <a:rPr sz="1100" spc="5" dirty="0">
                <a:latin typeface="Times New Roman"/>
                <a:cs typeface="Times New Roman"/>
              </a:rPr>
              <a:t>relation 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duplicate rows are  eliminated. Projection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denoted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Greek letter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Symbol"/>
                <a:cs typeface="Symbol"/>
              </a:rPr>
              <a:t></a:t>
            </a:r>
            <a:r>
              <a:rPr sz="1100" dirty="0">
                <a:latin typeface="Times New Roman"/>
                <a:cs typeface="Times New Roman"/>
              </a:rPr>
              <a:t>). </a:t>
            </a:r>
            <a:r>
              <a:rPr sz="1100" spc="15" dirty="0">
                <a:latin typeface="Times New Roman"/>
                <a:cs typeface="Times New Roman"/>
              </a:rPr>
              <a:t>While using </a:t>
            </a:r>
            <a:r>
              <a:rPr sz="1100" spc="10" dirty="0">
                <a:latin typeface="Times New Roman"/>
                <a:cs typeface="Times New Roman"/>
              </a:rPr>
              <a:t>this operator </a:t>
            </a:r>
            <a:r>
              <a:rPr sz="1100" spc="5" dirty="0">
                <a:latin typeface="Times New Roman"/>
                <a:cs typeface="Times New Roman"/>
              </a:rPr>
              <a:t>all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rows of selected attributes of 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part </a:t>
            </a:r>
            <a:r>
              <a:rPr sz="1100" spc="10" dirty="0">
                <a:latin typeface="Times New Roman"/>
                <a:cs typeface="Times New Roman"/>
              </a:rPr>
              <a:t>of new relation. For </a:t>
            </a:r>
            <a:r>
              <a:rPr sz="1100" spc="15" dirty="0">
                <a:latin typeface="Times New Roman"/>
                <a:cs typeface="Times New Roman"/>
              </a:rPr>
              <a:t>example  </a:t>
            </a:r>
            <a:r>
              <a:rPr sz="1100" spc="10" dirty="0">
                <a:latin typeface="Times New Roman"/>
                <a:cs typeface="Times New Roman"/>
              </a:rPr>
              <a:t>consider a relation </a:t>
            </a:r>
            <a:r>
              <a:rPr sz="1100" spc="15" dirty="0">
                <a:latin typeface="Times New Roman"/>
                <a:cs typeface="Times New Roman"/>
              </a:rPr>
              <a:t>FACULTY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five </a:t>
            </a:r>
            <a:r>
              <a:rPr sz="1100" spc="10" dirty="0">
                <a:latin typeface="Times New Roman"/>
                <a:cs typeface="Times New Roman"/>
              </a:rPr>
              <a:t>attributes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certain number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rows.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187425"/>
            <a:ext cx="662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75" dirty="0">
                <a:latin typeface="Times New Roman"/>
                <a:cs typeface="Times New Roman"/>
              </a:rPr>
              <a:t>F</a:t>
            </a:r>
            <a:r>
              <a:rPr sz="1000" spc="15" dirty="0">
                <a:latin typeface="Times New Roman"/>
                <a:cs typeface="Times New Roman"/>
              </a:rPr>
              <a:t>A</a:t>
            </a:r>
            <a:r>
              <a:rPr sz="1000" spc="85" dirty="0">
                <a:latin typeface="Times New Roman"/>
                <a:cs typeface="Times New Roman"/>
              </a:rPr>
              <a:t>C</a:t>
            </a:r>
            <a:r>
              <a:rPr sz="1000" spc="15" dirty="0">
                <a:latin typeface="Times New Roman"/>
                <a:cs typeface="Times New Roman"/>
              </a:rPr>
              <a:t>U</a:t>
            </a:r>
            <a:r>
              <a:rPr sz="1000" spc="80" dirty="0">
                <a:latin typeface="Times New Roman"/>
                <a:cs typeface="Times New Roman"/>
              </a:rPr>
              <a:t>L</a:t>
            </a:r>
            <a:r>
              <a:rPr sz="1000" spc="70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1379658"/>
          <a:ext cx="5109845" cy="85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738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48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3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32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Asst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45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Asst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73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MATH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474" y="2394634"/>
            <a:ext cx="5005070" cy="137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3: An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20" dirty="0">
                <a:latin typeface="Times New Roman"/>
                <a:cs typeface="Times New Roman"/>
              </a:rPr>
              <a:t>FACULY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7300"/>
              </a:lnSpc>
              <a:spcBef>
                <a:spcPts val="690"/>
              </a:spcBef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apply the </a:t>
            </a:r>
            <a:r>
              <a:rPr sz="1100" spc="10" dirty="0">
                <a:latin typeface="Times New Roman"/>
                <a:cs typeface="Times New Roman"/>
              </a:rPr>
              <a:t>projection operator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table for the following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rows of selected attributes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shown, </a:t>
            </a:r>
            <a:r>
              <a:rPr sz="1100" spc="10" dirty="0">
                <a:latin typeface="Times New Roman"/>
                <a:cs typeface="Times New Roman"/>
              </a:rPr>
              <a:t>for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30" baseline="10101" dirty="0">
                <a:latin typeface="Symbol"/>
                <a:cs typeface="Symbol"/>
              </a:rPr>
              <a:t></a:t>
            </a:r>
            <a:r>
              <a:rPr sz="1650" spc="30" baseline="10101" dirty="0">
                <a:latin typeface="Times New Roman"/>
                <a:cs typeface="Times New Roman"/>
              </a:rPr>
              <a:t>  </a:t>
            </a:r>
            <a:r>
              <a:rPr sz="850" spc="25" dirty="0">
                <a:latin typeface="Times New Roman"/>
                <a:cs typeface="Times New Roman"/>
              </a:rPr>
              <a:t>FacId, Salary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1650" spc="60" baseline="10101" dirty="0">
                <a:latin typeface="Times New Roman"/>
                <a:cs typeface="Times New Roman"/>
              </a:rPr>
              <a:t>(FACULTY)</a:t>
            </a:r>
            <a:endParaRPr sz="1650" baseline="10101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62658" y="3916775"/>
          <a:ext cx="2129790" cy="86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579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13"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74"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15">
                <a:tc>
                  <a:txBody>
                    <a:bodyPr/>
                    <a:lstStyle/>
                    <a:p>
                      <a:pPr marL="61594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24"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1812" y="4765748"/>
            <a:ext cx="3917315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4: Output relation of a project operation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table of </a:t>
            </a:r>
            <a:r>
              <a:rPr sz="1100" spc="5" dirty="0">
                <a:latin typeface="Times New Roman"/>
                <a:cs typeface="Times New Roman"/>
              </a:rPr>
              <a:t>figure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100" spc="20" dirty="0">
                <a:latin typeface="Times New Roman"/>
                <a:cs typeface="Times New Roman"/>
              </a:rPr>
              <a:t>Some </a:t>
            </a:r>
            <a:r>
              <a:rPr sz="1100" spc="5" dirty="0">
                <a:latin typeface="Times New Roman"/>
                <a:cs typeface="Times New Roman"/>
              </a:rPr>
              <a:t>other </a:t>
            </a:r>
            <a:r>
              <a:rPr sz="1100" spc="10" dirty="0">
                <a:latin typeface="Times New Roman"/>
                <a:cs typeface="Times New Roman"/>
              </a:rPr>
              <a:t>examples of project operation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can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be: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20" dirty="0">
                <a:latin typeface="Symbol"/>
                <a:cs typeface="Symbol"/>
              </a:rPr>
              <a:t></a:t>
            </a:r>
            <a:r>
              <a:rPr sz="1100" spc="20" dirty="0">
                <a:latin typeface="Times New Roman"/>
                <a:cs typeface="Times New Roman"/>
              </a:rPr>
              <a:t>  </a:t>
            </a:r>
            <a:r>
              <a:rPr sz="1100" spc="10" dirty="0">
                <a:latin typeface="Times New Roman"/>
                <a:cs typeface="Times New Roman"/>
              </a:rPr>
              <a:t>Fname, Rank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(Faculty)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100" spc="20" dirty="0">
                <a:latin typeface="Symbol"/>
                <a:cs typeface="Symbol"/>
              </a:rPr>
              <a:t></a:t>
            </a:r>
            <a:r>
              <a:rPr sz="1100" spc="20" dirty="0">
                <a:latin typeface="Times New Roman"/>
                <a:cs typeface="Times New Roman"/>
              </a:rPr>
              <a:t>  </a:t>
            </a:r>
            <a:r>
              <a:rPr sz="1100" spc="10" dirty="0">
                <a:latin typeface="Times New Roman"/>
                <a:cs typeface="Times New Roman"/>
              </a:rPr>
              <a:t>Facid, Salary,Rank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(Faculty)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97" y="889727"/>
            <a:ext cx="5006340" cy="247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00"/>
              </a:lnSpc>
            </a:pPr>
            <a:r>
              <a:rPr sz="1100" spc="40" dirty="0">
                <a:latin typeface="Times New Roman"/>
                <a:cs typeface="Times New Roman"/>
              </a:rPr>
              <a:t>Composition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40" dirty="0">
                <a:latin typeface="Times New Roman"/>
                <a:cs typeface="Times New Roman"/>
              </a:rPr>
              <a:t>Relational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Operators: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relational  operators  like  </a:t>
            </a:r>
            <a:r>
              <a:rPr sz="1100" spc="5" dirty="0">
                <a:latin typeface="Times New Roman"/>
                <a:cs typeface="Times New Roman"/>
              </a:rPr>
              <a:t>select  </a:t>
            </a:r>
            <a:r>
              <a:rPr sz="1100" spc="10" dirty="0">
                <a:latin typeface="Times New Roman"/>
                <a:cs typeface="Times New Roman"/>
              </a:rPr>
              <a:t>and  project  </a:t>
            </a:r>
            <a:r>
              <a:rPr sz="1100" spc="5" dirty="0">
                <a:latin typeface="Times New Roman"/>
                <a:cs typeface="Times New Roman"/>
              </a:rPr>
              <a:t>can  also  </a:t>
            </a:r>
            <a:r>
              <a:rPr sz="1100" spc="10" dirty="0">
                <a:latin typeface="Times New Roman"/>
                <a:cs typeface="Times New Roman"/>
              </a:rPr>
              <a:t>be  </a:t>
            </a:r>
            <a:r>
              <a:rPr sz="1100" spc="15" dirty="0">
                <a:latin typeface="Times New Roman"/>
                <a:cs typeface="Times New Roman"/>
              </a:rPr>
              <a:t>used 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nested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iteratively.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result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so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result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can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input for other operation. 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names </a:t>
            </a:r>
            <a:r>
              <a:rPr sz="1100" spc="15" dirty="0">
                <a:latin typeface="Times New Roman"/>
                <a:cs typeface="Times New Roman"/>
              </a:rPr>
              <a:t>of faculty </a:t>
            </a:r>
            <a:r>
              <a:rPr sz="1100" spc="10" dirty="0">
                <a:latin typeface="Times New Roman"/>
                <a:cs typeface="Times New Roman"/>
              </a:rPr>
              <a:t>members  along with departments, who are </a:t>
            </a:r>
            <a:r>
              <a:rPr sz="1100" spc="5" dirty="0">
                <a:latin typeface="Times New Roman"/>
                <a:cs typeface="Times New Roman"/>
              </a:rPr>
              <a:t>assistant </a:t>
            </a:r>
            <a:r>
              <a:rPr sz="1100" spc="10" dirty="0">
                <a:latin typeface="Times New Roman"/>
                <a:cs typeface="Times New Roman"/>
              </a:rPr>
              <a:t>professors then </a:t>
            </a:r>
            <a:r>
              <a:rPr sz="1100" spc="15" dirty="0">
                <a:latin typeface="Times New Roman"/>
                <a:cs typeface="Times New Roman"/>
              </a:rPr>
              <a:t>we 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perform both the  select and </a:t>
            </a:r>
            <a:r>
              <a:rPr sz="1100" spc="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operations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FACULTY </a:t>
            </a:r>
            <a:r>
              <a:rPr sz="1100" spc="10" dirty="0">
                <a:latin typeface="Times New Roman"/>
                <a:cs typeface="Times New Roman"/>
              </a:rPr>
              <a:t>table of </a:t>
            </a:r>
            <a:r>
              <a:rPr sz="1100" spc="5" dirty="0">
                <a:latin typeface="Times New Roman"/>
                <a:cs typeface="Times New Roman"/>
              </a:rPr>
              <a:t>figure </a:t>
            </a:r>
            <a:r>
              <a:rPr sz="1100" spc="10" dirty="0">
                <a:latin typeface="Times New Roman"/>
                <a:cs typeface="Times New Roman"/>
              </a:rPr>
              <a:t>3.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selection  operator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for </a:t>
            </a:r>
            <a:r>
              <a:rPr sz="1100" spc="5" dirty="0">
                <a:latin typeface="Times New Roman"/>
                <a:cs typeface="Times New Roman"/>
              </a:rPr>
              <a:t>selecting </a:t>
            </a:r>
            <a:r>
              <a:rPr sz="1100" spc="10" dirty="0">
                <a:latin typeface="Times New Roman"/>
                <a:cs typeface="Times New Roman"/>
              </a:rPr>
              <a:t>the associate professors, the operation outputs a 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given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input </a:t>
            </a:r>
            <a:r>
              <a:rPr sz="1100" spc="15" dirty="0">
                <a:latin typeface="Times New Roman"/>
                <a:cs typeface="Times New Roman"/>
              </a:rPr>
              <a:t>to the </a:t>
            </a:r>
            <a:r>
              <a:rPr sz="1100" spc="10" dirty="0">
                <a:latin typeface="Times New Roman"/>
                <a:cs typeface="Times New Roman"/>
              </a:rPr>
              <a:t>projection operation for the required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10"/>
              </a:spcBef>
            </a:pPr>
            <a:r>
              <a:rPr sz="1650" spc="30" baseline="17676" dirty="0">
                <a:latin typeface="Symbol"/>
                <a:cs typeface="Symbol"/>
              </a:rPr>
              <a:t></a:t>
            </a:r>
            <a:r>
              <a:rPr sz="1650" spc="30" baseline="17676" dirty="0">
                <a:latin typeface="Times New Roman"/>
                <a:cs typeface="Times New Roman"/>
              </a:rPr>
              <a:t> </a:t>
            </a:r>
            <a:r>
              <a:rPr sz="1275" spc="22" baseline="9803" dirty="0">
                <a:latin typeface="Times New Roman"/>
                <a:cs typeface="Times New Roman"/>
              </a:rPr>
              <a:t>facName, </a:t>
            </a:r>
            <a:r>
              <a:rPr sz="1275" spc="44" baseline="9803" dirty="0">
                <a:latin typeface="Times New Roman"/>
                <a:cs typeface="Times New Roman"/>
              </a:rPr>
              <a:t>dept </a:t>
            </a:r>
            <a:r>
              <a:rPr sz="1650" spc="7" baseline="17676" dirty="0">
                <a:latin typeface="Times New Roman"/>
                <a:cs typeface="Times New Roman"/>
              </a:rPr>
              <a:t>(</a:t>
            </a:r>
            <a:r>
              <a:rPr sz="2550" spc="7" baseline="11437" dirty="0">
                <a:latin typeface="Times New Roman"/>
                <a:cs typeface="Times New Roman"/>
              </a:rPr>
              <a:t>σ</a:t>
            </a:r>
            <a:r>
              <a:rPr sz="2550" spc="-367" baseline="11437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rank=’Asst Prof’ </a:t>
            </a:r>
            <a:r>
              <a:rPr sz="1650" spc="60" baseline="17676" dirty="0">
                <a:latin typeface="Times New Roman"/>
                <a:cs typeface="Times New Roman"/>
              </a:rPr>
              <a:t>(FACULTY))</a:t>
            </a:r>
            <a:endParaRPr sz="1650" baseline="17676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 of this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5" dirty="0">
                <a:latin typeface="Times New Roman"/>
                <a:cs typeface="Times New Roman"/>
              </a:rPr>
              <a:t>will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5011" y="3440357"/>
          <a:ext cx="2129155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731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9">
                      <a:solidFill>
                        <a:srgbClr val="000000"/>
                      </a:solidFill>
                      <a:prstDash val="solid"/>
                    </a:lnL>
                    <a:lnR w="669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92">
                      <a:solidFill>
                        <a:srgbClr val="000000"/>
                      </a:solidFill>
                      <a:prstDash val="solid"/>
                    </a:lnL>
                    <a:lnR w="686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9">
                      <a:solidFill>
                        <a:srgbClr val="000000"/>
                      </a:solidFill>
                      <a:prstDash val="solid"/>
                    </a:lnL>
                    <a:lnR w="669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92">
                      <a:solidFill>
                        <a:srgbClr val="000000"/>
                      </a:solidFill>
                      <a:prstDash val="solid"/>
                    </a:lnL>
                    <a:lnR w="686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735"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9">
                      <a:solidFill>
                        <a:srgbClr val="000000"/>
                      </a:solidFill>
                      <a:prstDash val="solid"/>
                    </a:lnL>
                    <a:lnR w="669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92">
                      <a:solidFill>
                        <a:srgbClr val="000000"/>
                      </a:solidFill>
                      <a:prstDash val="solid"/>
                    </a:lnL>
                    <a:lnR w="686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167" y="4020891"/>
            <a:ext cx="5006340" cy="505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5: Output relation of nested operations’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command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500"/>
              </a:lnSpc>
              <a:spcBef>
                <a:spcPts val="10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careful </a:t>
            </a:r>
            <a:r>
              <a:rPr sz="1100" spc="15" dirty="0">
                <a:latin typeface="Times New Roman"/>
                <a:cs typeface="Times New Roman"/>
              </a:rPr>
              <a:t>about the </a:t>
            </a:r>
            <a:r>
              <a:rPr sz="1100" spc="10" dirty="0">
                <a:latin typeface="Times New Roman"/>
                <a:cs typeface="Times New Roman"/>
              </a:rPr>
              <a:t>nested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5" dirty="0">
                <a:latin typeface="Times New Roman"/>
                <a:cs typeface="Times New Roman"/>
              </a:rPr>
              <a:t>sequence. </a:t>
            </a:r>
            <a:r>
              <a:rPr sz="1100" spc="15" dirty="0">
                <a:latin typeface="Times New Roman"/>
                <a:cs typeface="Times New Roman"/>
              </a:rPr>
              <a:t>For example 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above  </a:t>
            </a:r>
            <a:r>
              <a:rPr sz="1100" spc="10" dirty="0">
                <a:latin typeface="Times New Roman"/>
                <a:cs typeface="Times New Roman"/>
              </a:rPr>
              <a:t>nested operations example,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we change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sequence of operations and bring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projection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then the relation provided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operation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input </a:t>
            </a:r>
            <a:r>
              <a:rPr sz="1100" spc="5" dirty="0">
                <a:latin typeface="Times New Roman"/>
                <a:cs typeface="Times New Roman"/>
              </a:rPr>
              <a:t>will not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rank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then selection operator can’t be applied,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error.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although the sequence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changed, but the required attributes should be  there either for selection or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projection.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690"/>
              </a:spcBef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40" dirty="0">
                <a:latin typeface="Times New Roman"/>
                <a:cs typeface="Times New Roman"/>
              </a:rPr>
              <a:t>Union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Operation: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study the binary operations, which are also </a:t>
            </a:r>
            <a:r>
              <a:rPr sz="1100" spc="5" dirty="0">
                <a:latin typeface="Times New Roman"/>
                <a:cs typeface="Times New Roman"/>
              </a:rPr>
              <a:t>called as set </a:t>
            </a:r>
            <a:r>
              <a:rPr sz="1100" spc="10" dirty="0">
                <a:latin typeface="Times New Roman"/>
                <a:cs typeface="Times New Roman"/>
              </a:rPr>
              <a:t>operations. 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960"/>
              </a:lnSpc>
              <a:spcBef>
                <a:spcPts val="155"/>
              </a:spcBef>
            </a:pPr>
            <a:r>
              <a:rPr sz="1100" spc="10" dirty="0">
                <a:latin typeface="Times New Roman"/>
                <a:cs typeface="Times New Roman"/>
              </a:rPr>
              <a:t>first requirement for </a:t>
            </a:r>
            <a:r>
              <a:rPr sz="1100" spc="15" dirty="0">
                <a:latin typeface="Times New Roman"/>
                <a:cs typeface="Times New Roman"/>
              </a:rPr>
              <a:t>union </a:t>
            </a:r>
            <a:r>
              <a:rPr sz="1100" spc="10" dirty="0">
                <a:latin typeface="Times New Roman"/>
                <a:cs typeface="Times New Roman"/>
              </a:rPr>
              <a:t>operator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that the both the relations should be union  compatible.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relations </a:t>
            </a:r>
            <a:r>
              <a:rPr sz="1100" spc="15" dirty="0">
                <a:latin typeface="Times New Roman"/>
                <a:cs typeface="Times New Roman"/>
              </a:rPr>
              <a:t>must </a:t>
            </a:r>
            <a:r>
              <a:rPr sz="1100" spc="10" dirty="0">
                <a:latin typeface="Times New Roman"/>
                <a:cs typeface="Times New Roman"/>
              </a:rPr>
              <a:t>meet the following two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conditions: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8200"/>
              </a:lnSpc>
              <a:spcBef>
                <a:spcPts val="450"/>
              </a:spcBef>
              <a:buFont typeface="Symbol"/>
              <a:buChar char="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Both the relations should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of same </a:t>
            </a:r>
            <a:r>
              <a:rPr sz="1100" spc="5" dirty="0">
                <a:latin typeface="Times New Roman"/>
                <a:cs typeface="Times New Roman"/>
              </a:rPr>
              <a:t>degree, </a:t>
            </a:r>
            <a:r>
              <a:rPr sz="1100" spc="15" dirty="0">
                <a:latin typeface="Times New Roman"/>
                <a:cs typeface="Times New Roman"/>
              </a:rPr>
              <a:t>which </a:t>
            </a:r>
            <a:r>
              <a:rPr sz="1100" spc="10" dirty="0">
                <a:latin typeface="Times New Roman"/>
                <a:cs typeface="Times New Roman"/>
              </a:rPr>
              <a:t>means that the number of  </a:t>
            </a:r>
            <a:r>
              <a:rPr sz="1100" spc="5" dirty="0">
                <a:latin typeface="Times New Roman"/>
                <a:cs typeface="Times New Roman"/>
              </a:rPr>
              <a:t>attributes in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0" dirty="0">
                <a:latin typeface="Times New Roman"/>
                <a:cs typeface="Times New Roman"/>
              </a:rPr>
              <a:t>should be exactly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same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8200"/>
              </a:lnSpc>
              <a:spcBef>
                <a:spcPts val="70"/>
              </a:spcBef>
              <a:buFont typeface="Symbol"/>
              <a:buChar char="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domains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corresponding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in both </a:t>
            </a:r>
            <a:r>
              <a:rPr sz="1100" spc="5" dirty="0">
                <a:latin typeface="Times New Roman"/>
                <a:cs typeface="Times New Roman"/>
              </a:rPr>
              <a:t>the relations </a:t>
            </a:r>
            <a:r>
              <a:rPr sz="1100" spc="15" dirty="0">
                <a:latin typeface="Times New Roman"/>
                <a:cs typeface="Times New Roman"/>
              </a:rPr>
              <a:t>should </a:t>
            </a:r>
            <a:r>
              <a:rPr sz="1100" spc="10" dirty="0">
                <a:latin typeface="Times New Roman"/>
                <a:cs typeface="Times New Roman"/>
              </a:rPr>
              <a:t>be same.  Corresponding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means </a:t>
            </a:r>
            <a:r>
              <a:rPr sz="1100" spc="5" dirty="0">
                <a:latin typeface="Times New Roman"/>
                <a:cs typeface="Times New Roman"/>
              </a:rPr>
              <a:t>first attributes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both relations, then second and </a:t>
            </a:r>
            <a:r>
              <a:rPr sz="1100" spc="5" dirty="0">
                <a:latin typeface="Times New Roman"/>
                <a:cs typeface="Times New Roman"/>
              </a:rPr>
              <a:t>so  </a:t>
            </a:r>
            <a:r>
              <a:rPr sz="1100" spc="1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300"/>
              </a:lnSpc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denoted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U.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two relations, 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union compatible,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take union of these two relations then the resulting relation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the set of 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tuples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3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either in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both. </a:t>
            </a:r>
            <a:r>
              <a:rPr sz="1100" spc="10" dirty="0">
                <a:latin typeface="Times New Roman"/>
                <a:cs typeface="Times New Roman"/>
              </a:rPr>
              <a:t>Since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0" dirty="0">
                <a:latin typeface="Times New Roman"/>
                <a:cs typeface="Times New Roman"/>
              </a:rPr>
              <a:t>set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there are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duplicate tuples. The union  operator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commutative which </a:t>
            </a:r>
            <a:r>
              <a:rPr sz="1100" spc="15" dirty="0">
                <a:latin typeface="Times New Roman"/>
                <a:cs typeface="Times New Roman"/>
              </a:rPr>
              <a:t>means: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91251"/>
            <a:ext cx="5005070" cy="154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80" dirty="0">
                <a:latin typeface="Times New Roman"/>
                <a:cs typeface="Times New Roman"/>
              </a:rPr>
              <a:t>R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U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20" dirty="0">
                <a:latin typeface="Times New Roman"/>
                <a:cs typeface="Times New Roman"/>
              </a:rPr>
              <a:t>=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20" dirty="0">
                <a:latin typeface="Times New Roman"/>
                <a:cs typeface="Times New Roman"/>
              </a:rPr>
              <a:t>U </a:t>
            </a:r>
            <a:r>
              <a:rPr sz="1100" spc="8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100" spc="10" dirty="0">
                <a:latin typeface="Times New Roman"/>
                <a:cs typeface="Times New Roman"/>
              </a:rPr>
              <a:t>For  Example there  are  two  relations  </a:t>
            </a:r>
            <a:r>
              <a:rPr sz="1100" spc="15" dirty="0">
                <a:latin typeface="Times New Roman"/>
                <a:cs typeface="Times New Roman"/>
              </a:rPr>
              <a:t>COURSE1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COURSE2 </a:t>
            </a:r>
            <a:r>
              <a:rPr sz="1100" spc="10" dirty="0">
                <a:latin typeface="Times New Roman"/>
                <a:cs typeface="Times New Roman"/>
              </a:rPr>
              <a:t>denoting the   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tables storing the </a:t>
            </a:r>
            <a:r>
              <a:rPr sz="1100" spc="15" dirty="0">
                <a:latin typeface="Times New Roman"/>
                <a:cs typeface="Times New Roman"/>
              </a:rPr>
              <a:t>courses </a:t>
            </a:r>
            <a:r>
              <a:rPr sz="1100" spc="10" dirty="0">
                <a:latin typeface="Times New Roman"/>
                <a:cs typeface="Times New Roman"/>
              </a:rPr>
              <a:t>being offered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different campuses of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institute?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if 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15" dirty="0">
                <a:latin typeface="Times New Roman"/>
                <a:cs typeface="Times New Roman"/>
              </a:rPr>
              <a:t>to know </a:t>
            </a:r>
            <a:r>
              <a:rPr sz="1100" spc="10" dirty="0">
                <a:latin typeface="Times New Roman"/>
                <a:cs typeface="Times New Roman"/>
              </a:rPr>
              <a:t>exactly what courses are being offered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5" dirty="0">
                <a:latin typeface="Times New Roman"/>
                <a:cs typeface="Times New Roman"/>
              </a:rPr>
              <a:t>both the </a:t>
            </a:r>
            <a:r>
              <a:rPr sz="1100" spc="10" dirty="0">
                <a:latin typeface="Times New Roman"/>
                <a:cs typeface="Times New Roman"/>
              </a:rPr>
              <a:t>campuses then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will take the </a:t>
            </a:r>
            <a:r>
              <a:rPr sz="1100" spc="15" dirty="0">
                <a:latin typeface="Times New Roman"/>
                <a:cs typeface="Times New Roman"/>
              </a:rPr>
              <a:t>union </a:t>
            </a:r>
            <a:r>
              <a:rPr sz="1100" spc="10" dirty="0">
                <a:latin typeface="Times New Roman"/>
                <a:cs typeface="Times New Roman"/>
              </a:rPr>
              <a:t>of two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spc="55" dirty="0">
                <a:latin typeface="Times New Roman"/>
                <a:cs typeface="Times New Roman"/>
              </a:rPr>
              <a:t>COURSE1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2466402"/>
          <a:ext cx="5242560" cy="85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96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credHrs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525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72"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85"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73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Money 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474" y="3647833"/>
            <a:ext cx="69786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80" dirty="0">
                <a:latin typeface="Times New Roman"/>
                <a:cs typeface="Times New Roman"/>
              </a:rPr>
              <a:t>C</a:t>
            </a:r>
            <a:r>
              <a:rPr sz="1100" spc="9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U</a:t>
            </a:r>
            <a:r>
              <a:rPr sz="1100" spc="80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spc="8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37165" y="3892379"/>
          <a:ext cx="5109845" cy="51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579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0">
                      <a:solidFill>
                        <a:srgbClr val="000000"/>
                      </a:solidFill>
                      <a:prstDash val="solid"/>
                    </a:lnL>
                    <a:lnR w="4594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4">
                      <a:solidFill>
                        <a:srgbClr val="000000"/>
                      </a:solidFill>
                      <a:prstDash val="solid"/>
                    </a:lnL>
                    <a:lnR w="6129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credHrs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9">
                      <a:solidFill>
                        <a:srgbClr val="000000"/>
                      </a:solidFill>
                      <a:prstDash val="solid"/>
                    </a:lnL>
                    <a:lnR w="4612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612">
                      <a:solidFill>
                        <a:srgbClr val="000000"/>
                      </a:solidFill>
                      <a:prstDash val="solid"/>
                    </a:lnL>
                    <a:lnR w="620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0">
                      <a:solidFill>
                        <a:srgbClr val="000000"/>
                      </a:solidFill>
                      <a:prstDash val="solid"/>
                    </a:lnL>
                    <a:lnR w="459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4">
                      <a:solidFill>
                        <a:srgbClr val="000000"/>
                      </a:solidFill>
                      <a:prstDash val="solid"/>
                    </a:lnL>
                    <a:lnR w="612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9">
                      <a:solidFill>
                        <a:srgbClr val="000000"/>
                      </a:solidFill>
                      <a:prstDash val="solid"/>
                    </a:lnL>
                    <a:lnR w="46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612">
                      <a:solidFill>
                        <a:srgbClr val="000000"/>
                      </a:solidFill>
                      <a:prstDash val="solid"/>
                    </a:lnL>
                    <a:lnR w="62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766"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C8944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0">
                      <a:solidFill>
                        <a:srgbClr val="000000"/>
                      </a:solidFill>
                      <a:prstDash val="solid"/>
                    </a:lnL>
                    <a:lnR w="459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4">
                      <a:solidFill>
                        <a:srgbClr val="000000"/>
                      </a:solidFill>
                      <a:prstDash val="solid"/>
                    </a:lnL>
                    <a:lnR w="612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9">
                      <a:solidFill>
                        <a:srgbClr val="000000"/>
                      </a:solidFill>
                      <a:prstDash val="solid"/>
                    </a:lnL>
                    <a:lnR w="46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Electronics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612">
                      <a:solidFill>
                        <a:srgbClr val="000000"/>
                      </a:solidFill>
                      <a:prstDash val="solid"/>
                    </a:lnL>
                    <a:lnR w="62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1606" y="4639882"/>
            <a:ext cx="154495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5" dirty="0">
                <a:latin typeface="Times New Roman"/>
                <a:cs typeface="Times New Roman"/>
              </a:rPr>
              <a:t>COURSE1 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COURSE2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37588" y="5120603"/>
          <a:ext cx="5111750" cy="103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638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credHrs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49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17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72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869"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820"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C8944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Electronics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92076" y="6378509"/>
            <a:ext cx="5004435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5: </a:t>
            </a:r>
            <a:r>
              <a:rPr sz="1100" spc="20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tables and output of union operation </a:t>
            </a:r>
            <a:r>
              <a:rPr sz="1100" spc="15" dirty="0">
                <a:latin typeface="Times New Roman"/>
                <a:cs typeface="Times New Roman"/>
              </a:rPr>
              <a:t>on those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731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So in </a:t>
            </a:r>
            <a:r>
              <a:rPr sz="1100" spc="10" dirty="0">
                <a:latin typeface="Times New Roman"/>
                <a:cs typeface="Times New Roman"/>
              </a:rPr>
              <a:t>the union of above two courses there are </a:t>
            </a:r>
            <a:r>
              <a:rPr sz="1100" spc="20" dirty="0">
                <a:latin typeface="Times New Roman"/>
                <a:cs typeface="Times New Roman"/>
              </a:rPr>
              <a:t>no </a:t>
            </a:r>
            <a:r>
              <a:rPr sz="1100" spc="5" dirty="0">
                <a:latin typeface="Times New Roman"/>
                <a:cs typeface="Times New Roman"/>
              </a:rPr>
              <a:t>repeated </a:t>
            </a:r>
            <a:r>
              <a:rPr sz="1100" spc="10" dirty="0">
                <a:latin typeface="Times New Roman"/>
                <a:cs typeface="Times New Roman"/>
              </a:rPr>
              <a:t>tuples and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are union  compatible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well.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9727"/>
            <a:ext cx="5006340" cy="273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45" dirty="0">
                <a:latin typeface="Times New Roman"/>
                <a:cs typeface="Times New Roman"/>
              </a:rPr>
              <a:t>Intersection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Operation: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intersection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also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requirement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that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both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should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union </a:t>
            </a:r>
            <a:r>
              <a:rPr sz="1100" spc="10" dirty="0">
                <a:latin typeface="Times New Roman"/>
                <a:cs typeface="Times New Roman"/>
              </a:rPr>
              <a:t>compatible,  </a:t>
            </a:r>
            <a:r>
              <a:rPr sz="1100" spc="15" dirty="0">
                <a:latin typeface="Times New Roman"/>
                <a:cs typeface="Times New Roman"/>
              </a:rPr>
              <a:t>which  </a:t>
            </a:r>
            <a:r>
              <a:rPr sz="1100" spc="10" dirty="0">
                <a:latin typeface="Times New Roman"/>
                <a:cs typeface="Times New Roman"/>
              </a:rPr>
              <a:t>means 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5" dirty="0">
                <a:latin typeface="Times New Roman"/>
                <a:cs typeface="Times New Roman"/>
              </a:rPr>
              <a:t>are  </a:t>
            </a:r>
            <a:r>
              <a:rPr sz="1100" spc="15" dirty="0">
                <a:latin typeface="Times New Roman"/>
                <a:cs typeface="Times New Roman"/>
              </a:rPr>
              <a:t>of same  </a:t>
            </a:r>
            <a:r>
              <a:rPr sz="1100" spc="10" dirty="0">
                <a:latin typeface="Times New Roman"/>
                <a:cs typeface="Times New Roman"/>
              </a:rPr>
              <a:t>degree  and  same  </a:t>
            </a:r>
            <a:r>
              <a:rPr sz="1100" spc="15" dirty="0">
                <a:latin typeface="Times New Roman"/>
                <a:cs typeface="Times New Roman"/>
              </a:rPr>
              <a:t>domains.  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51800"/>
              </a:lnSpc>
              <a:spcBef>
                <a:spcPts val="35"/>
              </a:spcBef>
              <a:tabLst>
                <a:tab pos="804545" algn="l"/>
              </a:tabLst>
            </a:pPr>
            <a:r>
              <a:rPr sz="1100" spc="10" dirty="0">
                <a:latin typeface="Times New Roman"/>
                <a:cs typeface="Times New Roman"/>
              </a:rPr>
              <a:t>represented	by</a:t>
            </a:r>
            <a:r>
              <a:rPr sz="1100" spc="10" dirty="0">
                <a:latin typeface="Symbol"/>
                <a:cs typeface="Symbol"/>
              </a:rPr>
              <a:t></a:t>
            </a:r>
            <a:r>
              <a:rPr sz="1100" spc="10" dirty="0">
                <a:latin typeface="Times New Roman"/>
                <a:cs typeface="Times New Roman"/>
              </a:rPr>
              <a:t>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and S </a:t>
            </a:r>
            <a:r>
              <a:rPr sz="1100" spc="10" dirty="0">
                <a:latin typeface="Times New Roman"/>
                <a:cs typeface="Times New Roman"/>
              </a:rPr>
              <a:t>are two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0" dirty="0">
                <a:latin typeface="Times New Roman"/>
                <a:cs typeface="Times New Roman"/>
              </a:rPr>
              <a:t>and we </a:t>
            </a:r>
            <a:r>
              <a:rPr sz="1100" spc="15" dirty="0">
                <a:latin typeface="Times New Roman"/>
                <a:cs typeface="Times New Roman"/>
              </a:rPr>
              <a:t>take </a:t>
            </a:r>
            <a:r>
              <a:rPr sz="1100" spc="10" dirty="0">
                <a:latin typeface="Times New Roman"/>
                <a:cs typeface="Times New Roman"/>
              </a:rPr>
              <a:t>intersection </a:t>
            </a:r>
            <a:r>
              <a:rPr sz="1100" spc="15" dirty="0">
                <a:latin typeface="Times New Roman"/>
                <a:cs typeface="Times New Roman"/>
              </a:rPr>
              <a:t>of  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these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 </a:t>
            </a:r>
            <a:r>
              <a:rPr sz="1100" spc="5" dirty="0">
                <a:latin typeface="Times New Roman"/>
                <a:cs typeface="Times New Roman"/>
              </a:rPr>
              <a:t> relations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resulting relation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tuples, which </a:t>
            </a:r>
            <a:r>
              <a:rPr sz="1100" spc="5" dirty="0">
                <a:latin typeface="Times New Roman"/>
                <a:cs typeface="Times New Roman"/>
              </a:rPr>
              <a:t>are in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20" dirty="0">
                <a:latin typeface="Times New Roman"/>
                <a:cs typeface="Times New Roman"/>
              </a:rPr>
              <a:t>R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S. Just </a:t>
            </a:r>
            <a:r>
              <a:rPr sz="1100" spc="5" dirty="0">
                <a:latin typeface="Times New Roman"/>
                <a:cs typeface="Times New Roman"/>
              </a:rPr>
              <a:t>like </a:t>
            </a:r>
            <a:r>
              <a:rPr sz="1100" spc="15" dirty="0">
                <a:latin typeface="Times New Roman"/>
                <a:cs typeface="Times New Roman"/>
              </a:rPr>
              <a:t>union </a:t>
            </a:r>
            <a:r>
              <a:rPr sz="1100" spc="5" dirty="0">
                <a:latin typeface="Times New Roman"/>
                <a:cs typeface="Times New Roman"/>
              </a:rPr>
              <a:t>intersection is also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commutative.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80" dirty="0">
                <a:latin typeface="Times New Roman"/>
                <a:cs typeface="Times New Roman"/>
              </a:rPr>
              <a:t>R </a:t>
            </a:r>
            <a:r>
              <a:rPr sz="1100" spc="20" dirty="0">
                <a:latin typeface="Symbol"/>
                <a:cs typeface="Symbol"/>
              </a:rPr>
              <a:t>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20" dirty="0">
                <a:latin typeface="Times New Roman"/>
                <a:cs typeface="Times New Roman"/>
              </a:rPr>
              <a:t>= 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spc="-19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Symbol"/>
                <a:cs typeface="Symbol"/>
              </a:rPr>
              <a:t>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8890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For Example,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take </a:t>
            </a:r>
            <a:r>
              <a:rPr sz="1100" spc="10" dirty="0">
                <a:latin typeface="Times New Roman"/>
                <a:cs typeface="Times New Roman"/>
              </a:rPr>
              <a:t>intersection of </a:t>
            </a:r>
            <a:r>
              <a:rPr sz="1100" spc="15" dirty="0">
                <a:latin typeface="Times New Roman"/>
                <a:cs typeface="Times New Roman"/>
              </a:rPr>
              <a:t>COURSE1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COURSE2 of </a:t>
            </a:r>
            <a:r>
              <a:rPr sz="1100" spc="10" dirty="0">
                <a:latin typeface="Times New Roman"/>
                <a:cs typeface="Times New Roman"/>
              </a:rPr>
              <a:t>figure </a:t>
            </a:r>
            <a:r>
              <a:rPr sz="1100" spc="15" dirty="0">
                <a:latin typeface="Times New Roman"/>
                <a:cs typeface="Times New Roman"/>
              </a:rPr>
              <a:t>5 </a:t>
            </a:r>
            <a:r>
              <a:rPr sz="1100" spc="10" dirty="0">
                <a:latin typeface="Times New Roman"/>
                <a:cs typeface="Times New Roman"/>
              </a:rPr>
              <a:t>then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resulting relation </a:t>
            </a:r>
            <a:r>
              <a:rPr sz="1100" spc="15" dirty="0">
                <a:latin typeface="Times New Roman"/>
                <a:cs typeface="Times New Roman"/>
              </a:rPr>
              <a:t>would be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tuples, </a:t>
            </a:r>
            <a:r>
              <a:rPr sz="1100" spc="15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common in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both.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5" dirty="0">
                <a:latin typeface="Times New Roman"/>
                <a:cs typeface="Times New Roman"/>
              </a:rPr>
              <a:t>COURSE1 </a:t>
            </a:r>
            <a:r>
              <a:rPr sz="1100" spc="20" dirty="0">
                <a:latin typeface="Symbol"/>
                <a:cs typeface="Symbol"/>
              </a:rPr>
              <a:t>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COURSE2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3923523"/>
          <a:ext cx="5107940" cy="51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253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1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credHrs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119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81"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1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Financial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119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051" y="4670685"/>
            <a:ext cx="5005705" cy="260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>
              <a:lnSpc>
                <a:spcPts val="13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6: Output of intersection operation </a:t>
            </a:r>
            <a:r>
              <a:rPr sz="1100" spc="15" dirty="0">
                <a:latin typeface="Times New Roman"/>
                <a:cs typeface="Times New Roman"/>
              </a:rPr>
              <a:t>on COURSE1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COURSE 2 </a:t>
            </a:r>
            <a:r>
              <a:rPr sz="1100" spc="5" dirty="0">
                <a:latin typeface="Times New Roman"/>
                <a:cs typeface="Times New Roman"/>
              </a:rPr>
              <a:t>tables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figure  </a:t>
            </a:r>
            <a:r>
              <a:rPr sz="1100" spc="1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6985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union and intersection </a:t>
            </a:r>
            <a:r>
              <a:rPr sz="1100" spc="5" dirty="0">
                <a:latin typeface="Times New Roman"/>
                <a:cs typeface="Times New Roman"/>
              </a:rPr>
              <a:t>operators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less </a:t>
            </a:r>
            <a:r>
              <a:rPr sz="1100" spc="10" dirty="0">
                <a:latin typeface="Times New Roman"/>
                <a:cs typeface="Times New Roman"/>
              </a:rPr>
              <a:t>as compared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selection and  projection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operators.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30" dirty="0">
                <a:latin typeface="Times New Roman"/>
                <a:cs typeface="Times New Roman"/>
              </a:rPr>
              <a:t>Set Difference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Operator: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union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compatible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difference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these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relations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will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tuples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appear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but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appear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S.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denoted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by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473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(-) </a:t>
            </a:r>
            <a:r>
              <a:rPr sz="1100" spc="10" dirty="0">
                <a:latin typeface="Times New Roman"/>
                <a:cs typeface="Times New Roman"/>
              </a:rPr>
              <a:t>for example if </a:t>
            </a:r>
            <a:r>
              <a:rPr sz="1100" spc="15" dirty="0">
                <a:latin typeface="Times New Roman"/>
                <a:cs typeface="Times New Roman"/>
              </a:rPr>
              <a:t>we apply </a:t>
            </a:r>
            <a:r>
              <a:rPr sz="1100" spc="10" dirty="0">
                <a:latin typeface="Times New Roman"/>
                <a:cs typeface="Times New Roman"/>
              </a:rPr>
              <a:t>difference operator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Course1 and Course2 then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resulting relation would be as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5" dirty="0">
                <a:latin typeface="Times New Roman"/>
                <a:cs typeface="Times New Roman"/>
              </a:rPr>
              <a:t>COURSE1 </a:t>
            </a:r>
            <a:r>
              <a:rPr sz="1100" spc="15" dirty="0">
                <a:latin typeface="Times New Roman"/>
                <a:cs typeface="Times New Roman"/>
              </a:rPr>
              <a:t>–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COURSE2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36926" y="7343361"/>
          <a:ext cx="511048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641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9">
                      <a:solidFill>
                        <a:srgbClr val="000000"/>
                      </a:solidFill>
                      <a:prstDash val="solid"/>
                    </a:lnL>
                    <a:lnR w="498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84">
                      <a:solidFill>
                        <a:srgbClr val="000000"/>
                      </a:solidFill>
                      <a:prstDash val="solid"/>
                    </a:lnL>
                    <a:lnR w="670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Cred_Hrs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54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9">
                      <a:solidFill>
                        <a:srgbClr val="000000"/>
                      </a:solidFill>
                      <a:prstDash val="solid"/>
                    </a:lnL>
                    <a:lnR w="498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84">
                      <a:solidFill>
                        <a:srgbClr val="000000"/>
                      </a:solidFill>
                      <a:prstDash val="solid"/>
                    </a:lnL>
                    <a:lnR w="670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83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9">
                      <a:solidFill>
                        <a:srgbClr val="000000"/>
                      </a:solidFill>
                      <a:prstDash val="solid"/>
                    </a:lnL>
                    <a:lnR w="498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84">
                      <a:solidFill>
                        <a:srgbClr val="000000"/>
                      </a:solidFill>
                      <a:prstDash val="solid"/>
                    </a:lnL>
                    <a:lnR w="670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93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9">
                      <a:solidFill>
                        <a:srgbClr val="000000"/>
                      </a:solidFill>
                      <a:prstDash val="solid"/>
                    </a:lnL>
                    <a:lnR w="4984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84">
                      <a:solidFill>
                        <a:srgbClr val="000000"/>
                      </a:solidFill>
                      <a:prstDash val="solid"/>
                    </a:lnL>
                    <a:lnR w="670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1514" y="8100250"/>
            <a:ext cx="500507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7: Output of difference operation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20" dirty="0">
                <a:latin typeface="Times New Roman"/>
                <a:cs typeface="Times New Roman"/>
              </a:rPr>
              <a:t>COURSE1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COURSE 2 </a:t>
            </a:r>
            <a:r>
              <a:rPr sz="1100" spc="10" dirty="0">
                <a:latin typeface="Times New Roman"/>
                <a:cs typeface="Times New Roman"/>
              </a:rPr>
              <a:t>tables of figure  </a:t>
            </a:r>
            <a:r>
              <a:rPr sz="1100" spc="1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60" dirty="0">
                <a:latin typeface="Times New Roman"/>
                <a:cs typeface="Times New Roman"/>
              </a:rPr>
              <a:t>Cartesian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product: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62" y="808251"/>
            <a:ext cx="5005705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477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Cartesian product needs not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union </a:t>
            </a:r>
            <a:r>
              <a:rPr sz="1100" spc="10" dirty="0">
                <a:latin typeface="Times New Roman"/>
                <a:cs typeface="Times New Roman"/>
              </a:rPr>
              <a:t>compatible.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means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can be </a:t>
            </a:r>
            <a:r>
              <a:rPr sz="1100" spc="15" dirty="0">
                <a:latin typeface="Times New Roman"/>
                <a:cs typeface="Times New Roman"/>
              </a:rPr>
              <a:t>of 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degree.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denoted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X. suppose 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(A1,  A2,...An) and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10" dirty="0">
                <a:latin typeface="Times New Roman"/>
                <a:cs typeface="Times New Roman"/>
              </a:rPr>
              <a:t>with attributes  </a:t>
            </a:r>
            <a:r>
              <a:rPr sz="1100" spc="5" dirty="0">
                <a:latin typeface="Times New Roman"/>
                <a:cs typeface="Times New Roman"/>
              </a:rPr>
              <a:t>(B1, </a:t>
            </a:r>
            <a:r>
              <a:rPr sz="1100" spc="10" dirty="0">
                <a:latin typeface="Times New Roman"/>
                <a:cs typeface="Times New Roman"/>
              </a:rPr>
              <a:t>B2……B</a:t>
            </a:r>
            <a:r>
              <a:rPr sz="1125" spc="15" baseline="-11111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). The Cartesian product </a:t>
            </a:r>
            <a:r>
              <a:rPr sz="1100" spc="5" dirty="0">
                <a:latin typeface="Times New Roman"/>
                <a:cs typeface="Times New Roman"/>
              </a:rPr>
              <a:t>will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80" dirty="0">
                <a:latin typeface="Times New Roman"/>
                <a:cs typeface="Times New Roman"/>
              </a:rPr>
              <a:t>R </a:t>
            </a:r>
            <a:r>
              <a:rPr sz="1100" spc="20" dirty="0">
                <a:latin typeface="Times New Roman"/>
                <a:cs typeface="Times New Roman"/>
              </a:rPr>
              <a:t>X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54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resulting relation will be containing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attributes of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and all of S. Moreover, 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rows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merged with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rows of </a:t>
            </a:r>
            <a:r>
              <a:rPr sz="1100" spc="5" dirty="0">
                <a:latin typeface="Times New Roman"/>
                <a:cs typeface="Times New Roman"/>
              </a:rPr>
              <a:t>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there are </a:t>
            </a:r>
            <a:r>
              <a:rPr sz="1100" spc="20" dirty="0">
                <a:latin typeface="Times New Roman"/>
                <a:cs typeface="Times New Roman"/>
              </a:rPr>
              <a:t>m </a:t>
            </a:r>
            <a:r>
              <a:rPr sz="1100" spc="10" dirty="0">
                <a:latin typeface="Times New Roman"/>
                <a:cs typeface="Times New Roman"/>
              </a:rPr>
              <a:t>attributes and  </a:t>
            </a:r>
            <a:r>
              <a:rPr sz="1100" spc="20" dirty="0">
                <a:latin typeface="Times New Roman"/>
                <a:cs typeface="Times New Roman"/>
              </a:rPr>
              <a:t>C </a:t>
            </a:r>
            <a:r>
              <a:rPr sz="1100" spc="10" dirty="0">
                <a:latin typeface="Times New Roman"/>
                <a:cs typeface="Times New Roman"/>
              </a:rPr>
              <a:t>rows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n </a:t>
            </a:r>
            <a:r>
              <a:rPr sz="1100" spc="10" dirty="0">
                <a:latin typeface="Times New Roman"/>
                <a:cs typeface="Times New Roman"/>
              </a:rPr>
              <a:t>attributes and </a:t>
            </a:r>
            <a:r>
              <a:rPr sz="1100" spc="20" dirty="0">
                <a:latin typeface="Times New Roman"/>
                <a:cs typeface="Times New Roman"/>
              </a:rPr>
              <a:t>D </a:t>
            </a:r>
            <a:r>
              <a:rPr sz="1100" spc="10" dirty="0">
                <a:latin typeface="Times New Roman"/>
                <a:cs typeface="Times New Roman"/>
              </a:rPr>
              <a:t>rows </a:t>
            </a:r>
            <a:r>
              <a:rPr sz="1100" spc="15" dirty="0">
                <a:latin typeface="Times New Roman"/>
                <a:cs typeface="Times New Roman"/>
              </a:rPr>
              <a:t>in S </a:t>
            </a:r>
            <a:r>
              <a:rPr sz="1100" spc="5" dirty="0">
                <a:latin typeface="Times New Roman"/>
                <a:cs typeface="Times New Roman"/>
              </a:rPr>
              <a:t>then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x S </a:t>
            </a:r>
            <a:r>
              <a:rPr sz="1100" spc="10" dirty="0">
                <a:latin typeface="Times New Roman"/>
                <a:cs typeface="Times New Roman"/>
              </a:rPr>
              <a:t>will contain </a:t>
            </a:r>
            <a:r>
              <a:rPr sz="1100" spc="20" dirty="0">
                <a:latin typeface="Times New Roman"/>
                <a:cs typeface="Times New Roman"/>
              </a:rPr>
              <a:t>m </a:t>
            </a:r>
            <a:r>
              <a:rPr sz="1100" spc="15" dirty="0">
                <a:latin typeface="Times New Roman"/>
                <a:cs typeface="Times New Roman"/>
              </a:rPr>
              <a:t>+  n </a:t>
            </a:r>
            <a:r>
              <a:rPr sz="1100" spc="10" dirty="0">
                <a:latin typeface="Times New Roman"/>
                <a:cs typeface="Times New Roman"/>
              </a:rPr>
              <a:t>columns and </a:t>
            </a:r>
            <a:r>
              <a:rPr sz="1100" spc="20" dirty="0">
                <a:latin typeface="Times New Roman"/>
                <a:cs typeface="Times New Roman"/>
              </a:rPr>
              <a:t>C </a:t>
            </a:r>
            <a:r>
              <a:rPr sz="1100" spc="15" dirty="0">
                <a:latin typeface="Times New Roman"/>
                <a:cs typeface="Times New Roman"/>
              </a:rPr>
              <a:t>* </a:t>
            </a:r>
            <a:r>
              <a:rPr sz="1100" spc="20" dirty="0">
                <a:latin typeface="Times New Roman"/>
                <a:cs typeface="Times New Roman"/>
              </a:rPr>
              <a:t>D </a:t>
            </a:r>
            <a:r>
              <a:rPr sz="1100" spc="15" dirty="0">
                <a:latin typeface="Times New Roman"/>
                <a:cs typeface="Times New Roman"/>
              </a:rPr>
              <a:t>rows.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also called </a:t>
            </a:r>
            <a:r>
              <a:rPr sz="1100" spc="10" dirty="0">
                <a:latin typeface="Times New Roman"/>
                <a:cs typeface="Times New Roman"/>
              </a:rPr>
              <a:t>as cross product. The Cartesian product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also commutative and associative. </a:t>
            </a:r>
            <a:r>
              <a:rPr sz="1100" spc="15" dirty="0">
                <a:latin typeface="Times New Roman"/>
                <a:cs typeface="Times New Roman"/>
              </a:rPr>
              <a:t>For Example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two relations </a:t>
            </a:r>
            <a:r>
              <a:rPr sz="1100" spc="20" dirty="0">
                <a:latin typeface="Times New Roman"/>
                <a:cs typeface="Times New Roman"/>
              </a:rPr>
              <a:t>COURSE </a:t>
            </a:r>
            <a:r>
              <a:rPr sz="1100" spc="10" dirty="0">
                <a:latin typeface="Times New Roman"/>
                <a:cs typeface="Times New Roman"/>
              </a:rPr>
              <a:t>and  </a:t>
            </a:r>
            <a:r>
              <a:rPr sz="1100" spc="15" dirty="0">
                <a:latin typeface="Times New Roman"/>
                <a:cs typeface="Times New Roman"/>
              </a:rPr>
              <a:t>STUEDNT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17157" y="3588203"/>
          <a:ext cx="2550160" cy="131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367">
                <a:tc gridSpan="2"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0">
                <a:tc>
                  <a:txBody>
                    <a:bodyPr/>
                    <a:lstStyle/>
                    <a:p>
                      <a:pPr marL="2540" algn="ctr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628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83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8"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628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83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4"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628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83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02"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628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83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79566" y="3588203"/>
          <a:ext cx="1561465" cy="131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367">
                <a:tc gridSpan="2"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0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80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8"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0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4"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0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02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0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1474" y="5129778"/>
            <a:ext cx="14801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60" dirty="0">
                <a:latin typeface="Times New Roman"/>
                <a:cs typeface="Times New Roman"/>
              </a:rPr>
              <a:t>COURSE </a:t>
            </a:r>
            <a:r>
              <a:rPr sz="1100" spc="20" dirty="0">
                <a:latin typeface="Times New Roman"/>
                <a:cs typeface="Times New Roman"/>
              </a:rPr>
              <a:t>X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24439" y="5372887"/>
          <a:ext cx="4725035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567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02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AliTahr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188"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74"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43"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824"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91892" y="6802642"/>
            <a:ext cx="5005705" cy="2069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7: </a:t>
            </a:r>
            <a:r>
              <a:rPr sz="1100" spc="5" dirty="0">
                <a:latin typeface="Times New Roman"/>
                <a:cs typeface="Times New Roman"/>
              </a:rPr>
              <a:t>Input </a:t>
            </a:r>
            <a:r>
              <a:rPr sz="1100" spc="10" dirty="0">
                <a:latin typeface="Times New Roman"/>
                <a:cs typeface="Times New Roman"/>
              </a:rPr>
              <a:t>tables and </a:t>
            </a:r>
            <a:r>
              <a:rPr sz="1100" spc="15" dirty="0">
                <a:latin typeface="Times New Roman"/>
                <a:cs typeface="Times New Roman"/>
              </a:rPr>
              <a:t>output of </a:t>
            </a:r>
            <a:r>
              <a:rPr sz="1100" spc="10" dirty="0">
                <a:latin typeface="Times New Roman"/>
                <a:cs typeface="Times New Roman"/>
              </a:rPr>
              <a:t>Cartesian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product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565"/>
              </a:spcBef>
            </a:pPr>
            <a:r>
              <a:rPr sz="1100" spc="60" dirty="0">
                <a:latin typeface="Times New Roman"/>
                <a:cs typeface="Times New Roman"/>
              </a:rPr>
              <a:t>Join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Operation: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Join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special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cross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product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tables.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Cartesian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product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tuple </a:t>
            </a:r>
            <a:r>
              <a:rPr sz="1100" spc="15" dirty="0">
                <a:latin typeface="Times New Roman"/>
                <a:cs typeface="Times New Roman"/>
              </a:rPr>
              <a:t>of one </a:t>
            </a:r>
            <a:r>
              <a:rPr sz="1100" spc="10" dirty="0">
                <a:latin typeface="Times New Roman"/>
                <a:cs typeface="Times New Roman"/>
              </a:rPr>
              <a:t>table with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tuples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second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10" dirty="0">
                <a:latin typeface="Times New Roman"/>
                <a:cs typeface="Times New Roman"/>
              </a:rPr>
              <a:t>But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join there </a:t>
            </a:r>
            <a:r>
              <a:rPr sz="1100" spc="2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special  requirement of relationship between tuples. </a:t>
            </a:r>
            <a:r>
              <a:rPr sz="1100" spc="1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10" dirty="0">
                <a:latin typeface="Times New Roman"/>
                <a:cs typeface="Times New Roman"/>
              </a:rPr>
              <a:t>and a relation </a:t>
            </a:r>
            <a:r>
              <a:rPr sz="1100" spc="15" dirty="0">
                <a:latin typeface="Times New Roman"/>
                <a:cs typeface="Times New Roman"/>
              </a:rPr>
              <a:t>BOOK </a:t>
            </a:r>
            <a:r>
              <a:rPr sz="1100" spc="10" dirty="0">
                <a:latin typeface="Times New Roman"/>
                <a:cs typeface="Times New Roman"/>
              </a:rPr>
              <a:t>then it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required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how many  books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been </a:t>
            </a:r>
            <a:r>
              <a:rPr sz="1100" spc="10" dirty="0">
                <a:latin typeface="Times New Roman"/>
                <a:cs typeface="Times New Roman"/>
              </a:rPr>
              <a:t>issued </a:t>
            </a:r>
            <a:r>
              <a:rPr sz="1100" spc="2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any particular student.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case </a:t>
            </a:r>
            <a:r>
              <a:rPr sz="1100" spc="15" dirty="0">
                <a:latin typeface="Times New Roman"/>
                <a:cs typeface="Times New Roman"/>
              </a:rPr>
              <a:t>the 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stId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foreign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BOOK </a:t>
            </a:r>
            <a:r>
              <a:rPr sz="1100" spc="10" dirty="0">
                <a:latin typeface="Times New Roman"/>
                <a:cs typeface="Times New Roman"/>
              </a:rPr>
              <a:t>table through which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join </a:t>
            </a:r>
            <a:r>
              <a:rPr sz="1100" spc="10" dirty="0">
                <a:latin typeface="Times New Roman"/>
                <a:cs typeface="Times New Roman"/>
              </a:rPr>
              <a:t>can be  made.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discuss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detail </a:t>
            </a:r>
            <a:r>
              <a:rPr sz="1100" spc="10" dirty="0">
                <a:latin typeface="Times New Roman"/>
                <a:cs typeface="Times New Roman"/>
              </a:rPr>
              <a:t>the different types of joins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our next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lecture.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921"/>
            <a:ext cx="500507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discussed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types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relational algebra operations.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 continue our discussion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next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lecture.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18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023" y="1761026"/>
            <a:ext cx="12719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077" y="2316521"/>
            <a:ext cx="3843654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“Database </a:t>
            </a:r>
            <a:r>
              <a:rPr sz="1100" spc="15" dirty="0">
                <a:latin typeface="Times New Roman"/>
                <a:cs typeface="Times New Roman"/>
              </a:rPr>
              <a:t>Systems </a:t>
            </a:r>
            <a:r>
              <a:rPr sz="1100" spc="10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Catherine Ricardo, Maxwell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Macmillan.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1033" y="2389152"/>
            <a:ext cx="121221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Section 6.6.1 </a:t>
            </a:r>
            <a:r>
              <a:rPr sz="1100" spc="15" dirty="0">
                <a:latin typeface="Times New Roman"/>
                <a:cs typeface="Times New Roman"/>
              </a:rPr>
              <a:t>–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6.6.3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2804" y="2153210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2809" y="2153210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9756" y="2150923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2804" y="2818514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9761" y="2150923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2809" y="2818514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8958" y="2150923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1050" y="3286183"/>
            <a:ext cx="5005070" cy="398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r>
              <a:rPr sz="1200" i="1" spc="55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43865" indent="-214629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Types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Joins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Relational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Calculus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Normalization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6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previous lecture </a:t>
            </a:r>
            <a:r>
              <a:rPr sz="1100" spc="15" dirty="0">
                <a:latin typeface="Times New Roman"/>
                <a:cs typeface="Times New Roman"/>
              </a:rPr>
              <a:t>we have </a:t>
            </a:r>
            <a:r>
              <a:rPr sz="1100" spc="10" dirty="0">
                <a:latin typeface="Times New Roman"/>
                <a:cs typeface="Times New Roman"/>
              </a:rPr>
              <a:t>studied the basic </a:t>
            </a:r>
            <a:r>
              <a:rPr sz="1100" spc="5" dirty="0">
                <a:latin typeface="Times New Roman"/>
                <a:cs typeface="Times New Roman"/>
              </a:rPr>
              <a:t>operators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relational algebra along  with different examples. From this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study the </a:t>
            </a:r>
            <a:r>
              <a:rPr sz="1100" spc="10" dirty="0">
                <a:latin typeface="Times New Roman"/>
                <a:cs typeface="Times New Roman"/>
              </a:rPr>
              <a:t>different types of joins,  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important and are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extensively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relational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calculus.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40" dirty="0">
                <a:latin typeface="Times New Roman"/>
                <a:cs typeface="Times New Roman"/>
              </a:rPr>
              <a:t>Types </a:t>
            </a:r>
            <a:r>
              <a:rPr sz="1300" spc="10" dirty="0">
                <a:latin typeface="Times New Roman"/>
                <a:cs typeface="Times New Roman"/>
              </a:rPr>
              <a:t>of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Joins</a:t>
            </a:r>
            <a:endParaRPr sz="1300">
              <a:latin typeface="Times New Roman"/>
              <a:cs typeface="Times New Roman"/>
            </a:endParaRPr>
          </a:p>
          <a:p>
            <a:pPr marL="12700" marR="151765">
              <a:lnSpc>
                <a:spcPct val="98400"/>
              </a:lnSpc>
              <a:spcBef>
                <a:spcPts val="254"/>
              </a:spcBef>
            </a:pPr>
            <a:r>
              <a:rPr sz="1100" spc="15" dirty="0">
                <a:latin typeface="Times New Roman"/>
                <a:cs typeface="Times New Roman"/>
              </a:rPr>
              <a:t>Join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special </a:t>
            </a:r>
            <a:r>
              <a:rPr sz="1100" spc="10" dirty="0">
                <a:latin typeface="Times New Roman"/>
                <a:cs typeface="Times New Roman"/>
              </a:rPr>
              <a:t>form of </a:t>
            </a:r>
            <a:r>
              <a:rPr sz="1100" spc="5" dirty="0">
                <a:latin typeface="Times New Roman"/>
                <a:cs typeface="Times New Roman"/>
              </a:rPr>
              <a:t>cross </a:t>
            </a:r>
            <a:r>
              <a:rPr sz="1100" spc="10" dirty="0">
                <a:latin typeface="Times New Roman"/>
                <a:cs typeface="Times New Roman"/>
              </a:rPr>
              <a:t>product of two tables.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binary </a:t>
            </a:r>
            <a:r>
              <a:rPr sz="1100" spc="10" dirty="0">
                <a:latin typeface="Times New Roman"/>
                <a:cs typeface="Times New Roman"/>
              </a:rPr>
              <a:t>operation that  allows combining certain selections and a Cartesian product into one operation.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join operation forms a Cartesian product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its two arguments, performs a selection  forcing equality </a:t>
            </a:r>
            <a:r>
              <a:rPr sz="1100" spc="15" dirty="0">
                <a:latin typeface="Times New Roman"/>
                <a:cs typeface="Times New Roman"/>
              </a:rPr>
              <a:t>on those </a:t>
            </a:r>
            <a:r>
              <a:rPr sz="1100" spc="5" dirty="0">
                <a:latin typeface="Times New Roman"/>
                <a:cs typeface="Times New Roman"/>
              </a:rPr>
              <a:t>attributes that </a:t>
            </a:r>
            <a:r>
              <a:rPr sz="1100" spc="10" dirty="0">
                <a:latin typeface="Times New Roman"/>
                <a:cs typeface="Times New Roman"/>
              </a:rPr>
              <a:t>appear </a:t>
            </a:r>
            <a:r>
              <a:rPr sz="1100" spc="15" dirty="0">
                <a:latin typeface="Times New Roman"/>
                <a:cs typeface="Times New Roman"/>
              </a:rPr>
              <a:t>in both </a:t>
            </a:r>
            <a:r>
              <a:rPr sz="1100" spc="10" dirty="0">
                <a:latin typeface="Times New Roman"/>
                <a:cs typeface="Times New Roman"/>
              </a:rPr>
              <a:t>relation schemas, and finally  removes duplicate attributes. Following are the different </a:t>
            </a:r>
            <a:r>
              <a:rPr sz="1100" spc="5" dirty="0">
                <a:latin typeface="Times New Roman"/>
                <a:cs typeface="Times New Roman"/>
              </a:rPr>
              <a:t>types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joins: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AutoNum type="arabicPeriod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Theta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Join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AutoNum type="arabicPeriod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Equi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Join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00"/>
              </a:lnSpc>
              <a:buAutoNum type="arabicPeriod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Semi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00"/>
              </a:lnSpc>
              <a:buAutoNum type="arabicPeriod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Natural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Join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AutoNum type="arabicPeriod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Outer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discuss </a:t>
            </a:r>
            <a:r>
              <a:rPr sz="1100" spc="15" dirty="0">
                <a:latin typeface="Times New Roman"/>
                <a:cs typeface="Times New Roman"/>
              </a:rPr>
              <a:t>them </a:t>
            </a:r>
            <a:r>
              <a:rPr sz="1100" spc="10" dirty="0">
                <a:latin typeface="Times New Roman"/>
                <a:cs typeface="Times New Roman"/>
              </a:rPr>
              <a:t>one </a:t>
            </a:r>
            <a:r>
              <a:rPr sz="1100" spc="20" dirty="0">
                <a:latin typeface="Times New Roman"/>
                <a:cs typeface="Times New Roman"/>
              </a:rPr>
              <a:t>by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17" name="object 17"/>
          <p:cNvSpPr txBox="1"/>
          <p:nvPr/>
        </p:nvSpPr>
        <p:spPr>
          <a:xfrm>
            <a:off x="1391058" y="7730193"/>
            <a:ext cx="4868545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10" dirty="0">
                <a:latin typeface="Times New Roman"/>
                <a:cs typeface="Times New Roman"/>
              </a:rPr>
              <a:t>Theta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Join: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  <a:spcBef>
                <a:spcPts val="290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theta join we </a:t>
            </a:r>
            <a:r>
              <a:rPr sz="1100" spc="15" dirty="0">
                <a:latin typeface="Times New Roman"/>
                <a:cs typeface="Times New Roman"/>
              </a:rPr>
              <a:t>apply </a:t>
            </a:r>
            <a:r>
              <a:rPr sz="1100" spc="10" dirty="0">
                <a:latin typeface="Times New Roman"/>
                <a:cs typeface="Times New Roman"/>
              </a:rPr>
              <a:t>the condition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input </a:t>
            </a:r>
            <a:r>
              <a:rPr sz="1100" spc="5" dirty="0">
                <a:latin typeface="Times New Roman"/>
                <a:cs typeface="Times New Roman"/>
              </a:rPr>
              <a:t>relation(s) </a:t>
            </a:r>
            <a:r>
              <a:rPr sz="1100" spc="10" dirty="0">
                <a:latin typeface="Times New Roman"/>
                <a:cs typeface="Times New Roman"/>
              </a:rPr>
              <a:t>and then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those </a:t>
            </a:r>
            <a:r>
              <a:rPr sz="1100" spc="5" dirty="0">
                <a:latin typeface="Times New Roman"/>
                <a:cs typeface="Times New Roman"/>
              </a:rPr>
              <a:t>selected  </a:t>
            </a:r>
            <a:r>
              <a:rPr sz="1100" spc="10" dirty="0">
                <a:latin typeface="Times New Roman"/>
                <a:cs typeface="Times New Roman"/>
              </a:rPr>
              <a:t>rows are 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cross product </a:t>
            </a:r>
            <a:r>
              <a:rPr sz="1100" spc="15" dirty="0">
                <a:latin typeface="Times New Roman"/>
                <a:cs typeface="Times New Roman"/>
              </a:rPr>
              <a:t>to be </a:t>
            </a:r>
            <a:r>
              <a:rPr sz="1100" spc="10" dirty="0">
                <a:latin typeface="Times New Roman"/>
                <a:cs typeface="Times New Roman"/>
              </a:rPr>
              <a:t>merged and included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output.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normal </a:t>
            </a:r>
            <a:r>
              <a:rPr sz="1100" spc="5" dirty="0">
                <a:latin typeface="Times New Roman"/>
                <a:cs typeface="Times New Roman"/>
              </a:rPr>
              <a:t>cross </a:t>
            </a:r>
            <a:r>
              <a:rPr sz="1100" spc="10" dirty="0">
                <a:latin typeface="Times New Roman"/>
                <a:cs typeface="Times New Roman"/>
              </a:rPr>
              <a:t>product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relation are mapped/merged with all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rows of second relation, but here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selected rows of a relation are </a:t>
            </a:r>
            <a:r>
              <a:rPr sz="1100" spc="15" dirty="0">
                <a:latin typeface="Times New Roman"/>
                <a:cs typeface="Times New Roman"/>
              </a:rPr>
              <a:t>made </a:t>
            </a:r>
            <a:r>
              <a:rPr sz="1100" spc="10" dirty="0">
                <a:latin typeface="Times New Roman"/>
                <a:cs typeface="Times New Roman"/>
              </a:rPr>
              <a:t>cross  product with second relation.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denoted as under: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264160">
              <a:lnSpc>
                <a:spcPts val="1295"/>
              </a:lnSpc>
            </a:pPr>
            <a:r>
              <a:rPr sz="1100" spc="20" dirty="0">
                <a:latin typeface="Times New Roman"/>
                <a:cs typeface="Times New Roman"/>
              </a:rPr>
              <a:t>R X </a:t>
            </a:r>
            <a:r>
              <a:rPr sz="850" spc="185" dirty="0">
                <a:latin typeface="Times New Roman"/>
                <a:cs typeface="Times New Roman"/>
              </a:rPr>
              <a:t>0</a:t>
            </a:r>
            <a:r>
              <a:rPr sz="850" spc="-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76" y="889373"/>
            <a:ext cx="4803140" cy="2075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10" dirty="0">
                <a:latin typeface="Times New Roman"/>
                <a:cs typeface="Times New Roman"/>
              </a:rPr>
              <a:t>are two relations then </a:t>
            </a:r>
            <a:r>
              <a:rPr sz="850" spc="185" dirty="0">
                <a:latin typeface="Times New Roman"/>
                <a:cs typeface="Times New Roman"/>
              </a:rPr>
              <a:t>0</a:t>
            </a:r>
            <a:r>
              <a:rPr sz="85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condition, which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for select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3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operation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one relation and then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selected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are cross product with all the  rows of second </a:t>
            </a:r>
            <a:r>
              <a:rPr sz="1100" spc="5" dirty="0">
                <a:latin typeface="Times New Roman"/>
                <a:cs typeface="Times New Roman"/>
              </a:rPr>
              <a:t>relation.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FACULTY </a:t>
            </a:r>
            <a:r>
              <a:rPr sz="1100" spc="10" dirty="0">
                <a:latin typeface="Times New Roman"/>
                <a:cs typeface="Times New Roman"/>
              </a:rPr>
              <a:t>and  </a:t>
            </a:r>
            <a:r>
              <a:rPr sz="1100" spc="15" dirty="0">
                <a:latin typeface="Times New Roman"/>
                <a:cs typeface="Times New Roman"/>
              </a:rPr>
              <a:t>COURSE, now we </a:t>
            </a:r>
            <a:r>
              <a:rPr sz="1100" spc="5" dirty="0">
                <a:latin typeface="Times New Roman"/>
                <a:cs typeface="Times New Roman"/>
              </a:rPr>
              <a:t>will first </a:t>
            </a:r>
            <a:r>
              <a:rPr sz="1100" spc="15" dirty="0">
                <a:latin typeface="Times New Roman"/>
                <a:cs typeface="Times New Roman"/>
              </a:rPr>
              <a:t>apply </a:t>
            </a:r>
            <a:r>
              <a:rPr sz="1100" spc="10" dirty="0">
                <a:latin typeface="Times New Roman"/>
                <a:cs typeface="Times New Roman"/>
              </a:rPr>
              <a:t>select operation </a:t>
            </a:r>
            <a:r>
              <a:rPr sz="1100" spc="15" dirty="0">
                <a:latin typeface="Times New Roman"/>
                <a:cs typeface="Times New Roman"/>
              </a:rPr>
              <a:t>on the FACULTY </a:t>
            </a:r>
            <a:r>
              <a:rPr sz="1100" spc="10" dirty="0">
                <a:latin typeface="Times New Roman"/>
                <a:cs typeface="Times New Roman"/>
              </a:rPr>
              <a:t>relation for  selection </a:t>
            </a:r>
            <a:r>
              <a:rPr sz="1100" spc="5" dirty="0">
                <a:latin typeface="Times New Roman"/>
                <a:cs typeface="Times New Roman"/>
              </a:rPr>
              <a:t>certain specific </a:t>
            </a:r>
            <a:r>
              <a:rPr sz="1100" spc="10" dirty="0">
                <a:latin typeface="Times New Roman"/>
                <a:cs typeface="Times New Roman"/>
              </a:rPr>
              <a:t>rows then these rows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have across product with  </a:t>
            </a:r>
            <a:r>
              <a:rPr sz="1100" spc="20" dirty="0">
                <a:latin typeface="Times New Roman"/>
                <a:cs typeface="Times New Roman"/>
              </a:rPr>
              <a:t>COURSE </a:t>
            </a:r>
            <a:r>
              <a:rPr sz="1100" spc="10" dirty="0">
                <a:latin typeface="Times New Roman"/>
                <a:cs typeface="Times New Roman"/>
              </a:rPr>
              <a:t>relation,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difference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cross product and theta join. 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first </a:t>
            </a:r>
            <a:r>
              <a:rPr sz="1100" spc="10" dirty="0">
                <a:latin typeface="Times New Roman"/>
                <a:cs typeface="Times New Roman"/>
              </a:rPr>
              <a:t>both the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their different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then </a:t>
            </a:r>
            <a:r>
              <a:rPr sz="1100" spc="10" dirty="0">
                <a:latin typeface="Times New Roman"/>
                <a:cs typeface="Times New Roman"/>
              </a:rPr>
              <a:t>finally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cross product </a:t>
            </a:r>
            <a:r>
              <a:rPr sz="1100" spc="5" dirty="0">
                <a:latin typeface="Times New Roman"/>
                <a:cs typeface="Times New Roman"/>
              </a:rPr>
              <a:t>after </a:t>
            </a:r>
            <a:r>
              <a:rPr sz="1100" spc="10" dirty="0">
                <a:latin typeface="Times New Roman"/>
                <a:cs typeface="Times New Roman"/>
              </a:rPr>
              <a:t>carrying out </a:t>
            </a:r>
            <a:r>
              <a:rPr sz="1100" spc="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operation on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relation.</a:t>
            </a:r>
            <a:endParaRPr sz="1100">
              <a:latin typeface="Times New Roman"/>
              <a:cs typeface="Times New Roman"/>
            </a:endParaRPr>
          </a:p>
          <a:p>
            <a:pPr marL="12700" marR="47625">
              <a:lnSpc>
                <a:spcPts val="1300"/>
              </a:lnSpc>
              <a:spcBef>
                <a:spcPts val="45"/>
              </a:spcBef>
            </a:pPr>
            <a:r>
              <a:rPr sz="1100" spc="10" dirty="0">
                <a:latin typeface="Times New Roman"/>
                <a:cs typeface="Times New Roman"/>
              </a:rPr>
              <a:t>From this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the difference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cross product and </a:t>
            </a:r>
            <a:r>
              <a:rPr sz="1100" spc="5" dirty="0">
                <a:latin typeface="Times New Roman"/>
                <a:cs typeface="Times New Roman"/>
              </a:rPr>
              <a:t>theta </a:t>
            </a:r>
            <a:r>
              <a:rPr sz="1100" spc="10" dirty="0">
                <a:latin typeface="Times New Roman"/>
                <a:cs typeface="Times New Roman"/>
              </a:rPr>
              <a:t>join becomes  </a:t>
            </a:r>
            <a:r>
              <a:rPr sz="1100" spc="5" dirty="0">
                <a:latin typeface="Times New Roman"/>
                <a:cs typeface="Times New Roman"/>
              </a:rPr>
              <a:t>clear.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FACULTY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2960238"/>
          <a:ext cx="5109845" cy="110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00">
                <a:tc>
                  <a:txBody>
                    <a:bodyPr/>
                    <a:lstStyle/>
                    <a:p>
                      <a:pPr marL="60325">
                        <a:lnSpc>
                          <a:spcPts val="127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7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7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9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41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19">
                <a:tc>
                  <a:txBody>
                    <a:bodyPr/>
                    <a:lstStyle/>
                    <a:p>
                      <a:pPr marL="60325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73"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35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474" y="4056514"/>
            <a:ext cx="59436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Times New Roman"/>
                <a:cs typeface="Times New Roman"/>
              </a:rPr>
              <a:t>COURS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37165" y="4232393"/>
          <a:ext cx="511111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81">
                <a:tc>
                  <a:txBody>
                    <a:bodyPr/>
                    <a:lstStyle/>
                    <a:p>
                      <a:pPr marL="60325">
                        <a:lnSpc>
                          <a:spcPts val="1045"/>
                        </a:lnSpc>
                      </a:pPr>
                      <a:r>
                        <a:rPr sz="900" spc="50" dirty="0">
                          <a:latin typeface="Times New Roman"/>
                          <a:cs typeface="Times New Roman"/>
                        </a:rPr>
                        <a:t>crCode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45"/>
                        </a:lnSpc>
                      </a:pPr>
                      <a:r>
                        <a:rPr sz="900" spc="40" dirty="0">
                          <a:latin typeface="Times New Roman"/>
                          <a:cs typeface="Times New Roman"/>
                        </a:rPr>
                        <a:t>crTitle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45"/>
                        </a:lnSpc>
                      </a:pPr>
                      <a:r>
                        <a:rPr sz="900" spc="50" dirty="0">
                          <a:latin typeface="Times New Roman"/>
                          <a:cs typeface="Times New Roman"/>
                        </a:rPr>
                        <a:t>fId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15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73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9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05"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98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1812" y="5538800"/>
            <a:ext cx="304355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5" dirty="0">
                <a:latin typeface="Arial"/>
                <a:cs typeface="Arial"/>
              </a:rPr>
              <a:t>(σ </a:t>
            </a:r>
            <a:r>
              <a:rPr sz="1650" spc="89" baseline="-15151" dirty="0">
                <a:latin typeface="Arial"/>
                <a:cs typeface="Arial"/>
              </a:rPr>
              <a:t>rank </a:t>
            </a:r>
            <a:r>
              <a:rPr sz="1650" spc="22" baseline="-15151" dirty="0">
                <a:latin typeface="Arial"/>
                <a:cs typeface="Arial"/>
              </a:rPr>
              <a:t>= </a:t>
            </a:r>
            <a:r>
              <a:rPr sz="1650" spc="112" baseline="-15151" dirty="0">
                <a:latin typeface="Arial"/>
                <a:cs typeface="Arial"/>
              </a:rPr>
              <a:t>‘Asso </a:t>
            </a:r>
            <a:r>
              <a:rPr sz="1650" spc="52" baseline="-15151" dirty="0">
                <a:latin typeface="Arial"/>
                <a:cs typeface="Arial"/>
              </a:rPr>
              <a:t>Prof’</a:t>
            </a:r>
            <a:r>
              <a:rPr sz="1100" spc="35" dirty="0">
                <a:latin typeface="Arial"/>
                <a:cs typeface="Arial"/>
              </a:rPr>
              <a:t>(FACULTY)) </a:t>
            </a:r>
            <a:r>
              <a:rPr sz="1100" spc="20" dirty="0">
                <a:latin typeface="Arial"/>
                <a:cs typeface="Arial"/>
              </a:rPr>
              <a:t>X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COURSE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38019" y="5829426"/>
          <a:ext cx="5113020" cy="319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459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9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crCode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crTitle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75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40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indent="254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Money &amp;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01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  <a:tabLst>
                          <a:tab pos="1202690" algn="l"/>
                        </a:tabLst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	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50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351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797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Money &amp;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6712" y="896492"/>
          <a:ext cx="5107940" cy="42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indent="444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  <a:tabLst>
                          <a:tab pos="1203960" algn="l"/>
                        </a:tabLst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	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1082" y="1384758"/>
            <a:ext cx="500443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1: </a:t>
            </a:r>
            <a:r>
              <a:rPr sz="1100" spc="20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tables with an example of </a:t>
            </a:r>
            <a:r>
              <a:rPr sz="1100" spc="5" dirty="0">
                <a:latin typeface="Times New Roman"/>
                <a:cs typeface="Times New Roman"/>
              </a:rPr>
              <a:t>theta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ts val="1190"/>
              </a:lnSpc>
            </a:pPr>
            <a:r>
              <a:rPr sz="1000" spc="15" dirty="0">
                <a:latin typeface="Times New Roman"/>
                <a:cs typeface="Times New Roman"/>
              </a:rPr>
              <a:t>In </a:t>
            </a:r>
            <a:r>
              <a:rPr sz="1000" spc="10" dirty="0">
                <a:latin typeface="Times New Roman"/>
                <a:cs typeface="Times New Roman"/>
              </a:rPr>
              <a:t>this </a:t>
            </a:r>
            <a:r>
              <a:rPr sz="1000" spc="15" dirty="0">
                <a:latin typeface="Times New Roman"/>
                <a:cs typeface="Times New Roman"/>
              </a:rPr>
              <a:t>example </a:t>
            </a:r>
            <a:r>
              <a:rPr sz="1000" spc="10" dirty="0">
                <a:latin typeface="Times New Roman"/>
                <a:cs typeface="Times New Roman"/>
              </a:rPr>
              <a:t>after fulfilling the </a:t>
            </a:r>
            <a:r>
              <a:rPr sz="1000" spc="15" dirty="0">
                <a:latin typeface="Times New Roman"/>
                <a:cs typeface="Times New Roman"/>
              </a:rPr>
              <a:t>select </a:t>
            </a:r>
            <a:r>
              <a:rPr sz="1000" spc="10" dirty="0">
                <a:latin typeface="Times New Roman"/>
                <a:cs typeface="Times New Roman"/>
              </a:rPr>
              <a:t>condition of </a:t>
            </a:r>
            <a:r>
              <a:rPr sz="1000" spc="15" dirty="0">
                <a:latin typeface="Times New Roman"/>
                <a:cs typeface="Times New Roman"/>
              </a:rPr>
              <a:t>Associate </a:t>
            </a:r>
            <a:r>
              <a:rPr sz="1000" spc="10" dirty="0">
                <a:latin typeface="Times New Roman"/>
                <a:cs typeface="Times New Roman"/>
              </a:rPr>
              <a:t>professor </a:t>
            </a:r>
            <a:r>
              <a:rPr sz="1000" spc="20" dirty="0">
                <a:latin typeface="Times New Roman"/>
                <a:cs typeface="Times New Roman"/>
              </a:rPr>
              <a:t>on </a:t>
            </a:r>
            <a:r>
              <a:rPr sz="1000" spc="10" dirty="0">
                <a:latin typeface="Times New Roman"/>
                <a:cs typeface="Times New Roman"/>
              </a:rPr>
              <a:t>faculty relation  </a:t>
            </a:r>
            <a:r>
              <a:rPr sz="1000" spc="15" dirty="0">
                <a:latin typeface="Times New Roman"/>
                <a:cs typeface="Times New Roman"/>
              </a:rPr>
              <a:t>then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10" dirty="0">
                <a:latin typeface="Times New Roman"/>
                <a:cs typeface="Times New Roman"/>
              </a:rPr>
              <a:t>is cross </a:t>
            </a:r>
            <a:r>
              <a:rPr sz="1000" spc="15" dirty="0">
                <a:latin typeface="Times New Roman"/>
                <a:cs typeface="Times New Roman"/>
              </a:rPr>
              <a:t>product with </a:t>
            </a:r>
            <a:r>
              <a:rPr sz="1000" spc="10" dirty="0">
                <a:latin typeface="Times New Roman"/>
                <a:cs typeface="Times New Roman"/>
              </a:rPr>
              <a:t>course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relation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017" y="2514601"/>
            <a:ext cx="5006340" cy="222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55" dirty="0">
                <a:latin typeface="Times New Roman"/>
                <a:cs typeface="Times New Roman"/>
              </a:rPr>
              <a:t>Equi–Join: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most used type of join.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equi–join rows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joined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basis </a:t>
            </a:r>
            <a:r>
              <a:rPr sz="1100" spc="10" dirty="0">
                <a:latin typeface="Times New Roman"/>
                <a:cs typeface="Times New Roman"/>
              </a:rPr>
              <a:t>of values  of a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 between the two relations.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relations are joined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 basis of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between them; which are meaningful. This means </a:t>
            </a:r>
            <a:r>
              <a:rPr sz="1100" spc="15" dirty="0">
                <a:latin typeface="Times New Roman"/>
                <a:cs typeface="Times New Roman"/>
              </a:rPr>
              <a:t>on the  </a:t>
            </a:r>
            <a:r>
              <a:rPr sz="1100" spc="10" dirty="0">
                <a:latin typeface="Times New Roman"/>
                <a:cs typeface="Times New Roman"/>
              </a:rPr>
              <a:t>basis of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key, which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foreign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another relation.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having the 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10" dirty="0">
                <a:latin typeface="Times New Roman"/>
                <a:cs typeface="Times New Roman"/>
              </a:rPr>
              <a:t>value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joined.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appear twice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means that the </a:t>
            </a:r>
            <a:r>
              <a:rPr sz="1100" spc="5" dirty="0">
                <a:latin typeface="Times New Roman"/>
                <a:cs typeface="Times New Roman"/>
              </a:rPr>
              <a:t>attributes, </a:t>
            </a:r>
            <a:r>
              <a:rPr sz="1100" spc="10" dirty="0">
                <a:latin typeface="Times New Roman"/>
                <a:cs typeface="Times New Roman"/>
              </a:rPr>
              <a:t>which are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both </a:t>
            </a:r>
            <a:r>
              <a:rPr sz="1100" spc="5" dirty="0">
                <a:latin typeface="Times New Roman"/>
                <a:cs typeface="Times New Roman"/>
              </a:rPr>
              <a:t>relations, </a:t>
            </a:r>
            <a:r>
              <a:rPr sz="1100" spc="10" dirty="0">
                <a:latin typeface="Times New Roman"/>
                <a:cs typeface="Times New Roman"/>
              </a:rPr>
              <a:t>appear  twice, but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those </a:t>
            </a:r>
            <a:r>
              <a:rPr sz="1100" spc="15" dirty="0">
                <a:latin typeface="Times New Roman"/>
                <a:cs typeface="Times New Roman"/>
              </a:rPr>
              <a:t>rows,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selected. </a:t>
            </a:r>
            <a:r>
              <a:rPr sz="1100" spc="20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 with </a:t>
            </a:r>
            <a:r>
              <a:rPr sz="1100" spc="15" dirty="0">
                <a:latin typeface="Times New Roman"/>
                <a:cs typeface="Times New Roman"/>
              </a:rPr>
              <a:t>the same name  is </a:t>
            </a:r>
            <a:r>
              <a:rPr sz="1100" spc="10" dirty="0">
                <a:latin typeface="Times New Roman"/>
                <a:cs typeface="Times New Roman"/>
              </a:rPr>
              <a:t>qualified with the relation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output.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primary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foreign  </a:t>
            </a:r>
            <a:r>
              <a:rPr sz="1100" spc="10" dirty="0">
                <a:latin typeface="Times New Roman"/>
                <a:cs typeface="Times New Roman"/>
              </a:rPr>
              <a:t>keys of two relations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having the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10" dirty="0">
                <a:latin typeface="Times New Roman"/>
                <a:cs typeface="Times New Roman"/>
              </a:rPr>
              <a:t>names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take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equi </a:t>
            </a:r>
            <a:r>
              <a:rPr sz="1100" spc="15" dirty="0">
                <a:latin typeface="Times New Roman"/>
                <a:cs typeface="Times New Roman"/>
              </a:rPr>
              <a:t>– join </a:t>
            </a:r>
            <a:r>
              <a:rPr sz="1100" spc="10" dirty="0">
                <a:latin typeface="Times New Roman"/>
                <a:cs typeface="Times New Roman"/>
              </a:rPr>
              <a:t>of both  then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5" dirty="0">
                <a:latin typeface="Times New Roman"/>
                <a:cs typeface="Times New Roman"/>
              </a:rPr>
              <a:t>precede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0" dirty="0">
                <a:latin typeface="Times New Roman"/>
                <a:cs typeface="Times New Roman"/>
              </a:rPr>
              <a:t>name. </a:t>
            </a:r>
            <a:r>
              <a:rPr sz="1100" spc="15" dirty="0">
                <a:latin typeface="Times New Roman"/>
                <a:cs typeface="Times New Roman"/>
              </a:rPr>
              <a:t>For  Example,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take the equi </a:t>
            </a:r>
            <a:r>
              <a:rPr sz="1100" spc="15" dirty="0">
                <a:latin typeface="Times New Roman"/>
                <a:cs typeface="Times New Roman"/>
              </a:rPr>
              <a:t>– </a:t>
            </a:r>
            <a:r>
              <a:rPr sz="1100" spc="10" dirty="0">
                <a:latin typeface="Times New Roman"/>
                <a:cs typeface="Times New Roman"/>
              </a:rPr>
              <a:t>join of faculty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course relations then the output 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as under: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080" y="4909928"/>
            <a:ext cx="68834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FACULTY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8976" y="4934261"/>
            <a:ext cx="206184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5" dirty="0">
                <a:latin typeface="Times New Roman"/>
                <a:cs typeface="Times New Roman"/>
              </a:rPr>
              <a:t>FACULTY..facId=COURSE.fId </a:t>
            </a:r>
            <a:r>
              <a:rPr sz="850" spc="5" dirty="0">
                <a:latin typeface="Times New Roman"/>
                <a:cs typeface="Times New Roman"/>
              </a:rPr>
              <a:t> </a:t>
            </a:r>
            <a:r>
              <a:rPr sz="1650" spc="22" baseline="10101" dirty="0">
                <a:latin typeface="Times New Roman"/>
                <a:cs typeface="Times New Roman"/>
              </a:rPr>
              <a:t>COURSE</a:t>
            </a:r>
            <a:endParaRPr sz="1650" baseline="10101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36708" y="5092591"/>
          <a:ext cx="5320030" cy="89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83">
                <a:tc>
                  <a:txBody>
                    <a:bodyPr/>
                    <a:lstStyle/>
                    <a:p>
                      <a:pPr marR="39370" algn="ctr">
                        <a:lnSpc>
                          <a:spcPts val="1260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2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34">
                      <a:solidFill>
                        <a:srgbClr val="000000"/>
                      </a:solidFill>
                      <a:prstDash val="solid"/>
                    </a:lnL>
                    <a:lnR w="475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759">
                      <a:solidFill>
                        <a:srgbClr val="000000"/>
                      </a:solidFill>
                      <a:prstDash val="solid"/>
                    </a:lnL>
                    <a:lnR w="632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2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9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488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crCode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83">
                      <a:solidFill>
                        <a:srgbClr val="000000"/>
                      </a:solidFill>
                      <a:prstDash val="solid"/>
                    </a:lnL>
                    <a:lnR w="645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crTitle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53">
                      <a:solidFill>
                        <a:srgbClr val="000000"/>
                      </a:solidFill>
                      <a:prstDash val="solid"/>
                    </a:lnL>
                    <a:lnR w="656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fID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2">
                      <a:solidFill>
                        <a:srgbClr val="000000"/>
                      </a:solidFill>
                      <a:prstDash val="solid"/>
                    </a:lnL>
                    <a:lnR w="659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90">
                <a:tc>
                  <a:txBody>
                    <a:bodyPr/>
                    <a:lstStyle/>
                    <a:p>
                      <a:pPr marR="112395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23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34">
                      <a:solidFill>
                        <a:srgbClr val="000000"/>
                      </a:solidFill>
                      <a:prstDash val="solid"/>
                    </a:lnL>
                    <a:lnR w="4759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759">
                      <a:solidFill>
                        <a:srgbClr val="000000"/>
                      </a:solidFill>
                      <a:prstDash val="solid"/>
                    </a:lnL>
                    <a:lnR w="632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2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488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83">
                      <a:solidFill>
                        <a:srgbClr val="000000"/>
                      </a:solidFill>
                      <a:prstDash val="solid"/>
                    </a:lnL>
                    <a:lnR w="645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53">
                      <a:solidFill>
                        <a:srgbClr val="000000"/>
                      </a:solidFill>
                      <a:prstDash val="solid"/>
                    </a:lnL>
                    <a:lnR w="656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2">
                      <a:solidFill>
                        <a:srgbClr val="000000"/>
                      </a:solidFill>
                      <a:prstDash val="solid"/>
                    </a:lnL>
                    <a:lnR w="659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44">
                <a:tc>
                  <a:txBody>
                    <a:bodyPr/>
                    <a:lstStyle/>
                    <a:p>
                      <a:pPr marR="112395" algn="ctr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23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34">
                      <a:solidFill>
                        <a:srgbClr val="000000"/>
                      </a:solidFill>
                      <a:prstDash val="solid"/>
                    </a:lnL>
                    <a:lnR w="475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759">
                      <a:solidFill>
                        <a:srgbClr val="000000"/>
                      </a:solidFill>
                      <a:prstDash val="solid"/>
                    </a:lnL>
                    <a:lnR w="63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2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488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83">
                      <a:solidFill>
                        <a:srgbClr val="000000"/>
                      </a:solidFill>
                      <a:prstDash val="solid"/>
                    </a:lnL>
                    <a:lnR w="645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53">
                      <a:solidFill>
                        <a:srgbClr val="000000"/>
                      </a:solidFill>
                      <a:prstDash val="solid"/>
                    </a:lnL>
                    <a:lnR w="656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2">
                      <a:solidFill>
                        <a:srgbClr val="000000"/>
                      </a:solidFill>
                      <a:prstDash val="solid"/>
                    </a:lnL>
                    <a:lnR w="659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35">
                <a:tc>
                  <a:txBody>
                    <a:bodyPr/>
                    <a:lstStyle/>
                    <a:p>
                      <a:pPr marR="111760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23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34">
                      <a:solidFill>
                        <a:srgbClr val="000000"/>
                      </a:solidFill>
                      <a:prstDash val="solid"/>
                    </a:lnL>
                    <a:lnR w="47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759">
                      <a:solidFill>
                        <a:srgbClr val="000000"/>
                      </a:solidFill>
                      <a:prstDash val="solid"/>
                    </a:lnL>
                    <a:lnR w="632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2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488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83">
                      <a:solidFill>
                        <a:srgbClr val="000000"/>
                      </a:solidFill>
                      <a:prstDash val="solid"/>
                    </a:lnL>
                    <a:lnR w="64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53">
                      <a:solidFill>
                        <a:srgbClr val="000000"/>
                      </a:solidFill>
                      <a:prstDash val="solid"/>
                    </a:lnL>
                    <a:lnR w="656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2">
                      <a:solidFill>
                        <a:srgbClr val="000000"/>
                      </a:solidFill>
                      <a:prstDash val="solid"/>
                    </a:lnL>
                    <a:lnR w="659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91398" y="6050710"/>
            <a:ext cx="5006340" cy="265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20" dirty="0">
                <a:latin typeface="Times New Roman"/>
                <a:cs typeface="Times New Roman"/>
              </a:rPr>
              <a:t>Fig. </a:t>
            </a:r>
            <a:r>
              <a:rPr sz="1100" spc="40" dirty="0">
                <a:latin typeface="Times New Roman"/>
                <a:cs typeface="Times New Roman"/>
              </a:rPr>
              <a:t>2: </a:t>
            </a:r>
            <a:r>
              <a:rPr sz="1100" spc="45" dirty="0">
                <a:latin typeface="Times New Roman"/>
                <a:cs typeface="Times New Roman"/>
              </a:rPr>
              <a:t>Equi-join on </a:t>
            </a:r>
            <a:r>
              <a:rPr sz="1100" spc="40" dirty="0">
                <a:latin typeface="Times New Roman"/>
                <a:cs typeface="Times New Roman"/>
              </a:rPr>
              <a:t>tables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40" dirty="0">
                <a:latin typeface="Times New Roman"/>
                <a:cs typeface="Times New Roman"/>
              </a:rPr>
              <a:t>figure</a:t>
            </a:r>
            <a:r>
              <a:rPr sz="1100" spc="-1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above </a:t>
            </a:r>
            <a:r>
              <a:rPr sz="1100" spc="15" dirty="0">
                <a:latin typeface="Times New Roman"/>
                <a:cs typeface="Times New Roman"/>
              </a:rPr>
              <a:t>example the name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 between the two </a:t>
            </a:r>
            <a:r>
              <a:rPr sz="1100" spc="5" dirty="0">
                <a:latin typeface="Times New Roman"/>
                <a:cs typeface="Times New Roman"/>
              </a:rPr>
              <a:t>tables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5" dirty="0">
                <a:latin typeface="Times New Roman"/>
                <a:cs typeface="Times New Roman"/>
              </a:rPr>
              <a:t>different,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is, it is facId in </a:t>
            </a:r>
            <a:r>
              <a:rPr sz="1100" spc="15" dirty="0">
                <a:latin typeface="Times New Roman"/>
                <a:cs typeface="Times New Roman"/>
              </a:rPr>
              <a:t>FACULTY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fId in </a:t>
            </a:r>
            <a:r>
              <a:rPr sz="1100" spc="15" dirty="0">
                <a:latin typeface="Times New Roman"/>
                <a:cs typeface="Times New Roman"/>
              </a:rPr>
              <a:t>COURSE, so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not required to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qualify; </a:t>
            </a:r>
            <a:r>
              <a:rPr sz="1100" spc="10" dirty="0">
                <a:latin typeface="Times New Roman"/>
                <a:cs typeface="Times New Roman"/>
              </a:rPr>
              <a:t>however there </a:t>
            </a:r>
            <a:r>
              <a:rPr sz="1100" spc="15" dirty="0">
                <a:latin typeface="Times New Roman"/>
                <a:cs typeface="Times New Roman"/>
              </a:rPr>
              <a:t>is no </a:t>
            </a:r>
            <a:r>
              <a:rPr sz="1100" spc="10" dirty="0">
                <a:latin typeface="Times New Roman"/>
                <a:cs typeface="Times New Roman"/>
              </a:rPr>
              <a:t>harm </a:t>
            </a:r>
            <a:r>
              <a:rPr sz="1100" spc="15" dirty="0">
                <a:latin typeface="Times New Roman"/>
                <a:cs typeface="Times New Roman"/>
              </a:rPr>
              <a:t>doing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still.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after </a:t>
            </a:r>
            <a:r>
              <a:rPr sz="1100" spc="10" dirty="0">
                <a:latin typeface="Times New Roman"/>
                <a:cs typeface="Times New Roman"/>
              </a:rPr>
              <a:t>taking  equi–join </a:t>
            </a:r>
            <a:r>
              <a:rPr sz="1100" spc="15" dirty="0">
                <a:latin typeface="Times New Roman"/>
                <a:cs typeface="Times New Roman"/>
              </a:rPr>
              <a:t>only those </a:t>
            </a:r>
            <a:r>
              <a:rPr sz="1100" spc="10" dirty="0">
                <a:latin typeface="Times New Roman"/>
                <a:cs typeface="Times New Roman"/>
              </a:rPr>
              <a:t>tuples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selected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output whose </a:t>
            </a:r>
            <a:r>
              <a:rPr sz="1100" spc="10" dirty="0">
                <a:latin typeface="Times New Roman"/>
                <a:cs typeface="Times New Roman"/>
              </a:rPr>
              <a:t>values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both the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8895" algn="just">
              <a:lnSpc>
                <a:spcPts val="1315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Natural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5"/>
              </a:lnSpc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most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and general form of join. </a:t>
            </a:r>
            <a:r>
              <a:rPr sz="1100" spc="-1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simply </a:t>
            </a:r>
            <a:r>
              <a:rPr sz="1100" spc="20" dirty="0">
                <a:latin typeface="Times New Roman"/>
                <a:cs typeface="Times New Roman"/>
              </a:rPr>
              <a:t>say </a:t>
            </a:r>
            <a:r>
              <a:rPr sz="1100" spc="10" dirty="0">
                <a:latin typeface="Times New Roman"/>
                <a:cs typeface="Times New Roman"/>
              </a:rPr>
              <a:t>join,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means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natural join.  </a:t>
            </a:r>
            <a:r>
              <a:rPr sz="1100" spc="-5" dirty="0">
                <a:latin typeface="Times New Roman"/>
                <a:cs typeface="Times New Roman"/>
              </a:rPr>
              <a:t>It 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5" dirty="0">
                <a:latin typeface="Times New Roman"/>
                <a:cs typeface="Times New Roman"/>
              </a:rPr>
              <a:t>as  </a:t>
            </a:r>
            <a:r>
              <a:rPr sz="1100" spc="10" dirty="0">
                <a:latin typeface="Times New Roman"/>
                <a:cs typeface="Times New Roman"/>
              </a:rPr>
              <a:t>equi–join  but  the difference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that 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natural  join,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7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 appears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once. </a:t>
            </a:r>
            <a:r>
              <a:rPr sz="1100" spc="15" dirty="0">
                <a:latin typeface="Times New Roman"/>
                <a:cs typeface="Times New Roman"/>
              </a:rPr>
              <a:t>Now,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does not matter which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  </a:t>
            </a:r>
            <a:r>
              <a:rPr sz="1100" spc="15" dirty="0">
                <a:latin typeface="Times New Roman"/>
                <a:cs typeface="Times New Roman"/>
              </a:rPr>
              <a:t>should </a:t>
            </a:r>
            <a:r>
              <a:rPr sz="1100" spc="10" dirty="0">
                <a:latin typeface="Times New Roman"/>
                <a:cs typeface="Times New Roman"/>
              </a:rPr>
              <a:t>be part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 </a:t>
            </a:r>
            <a:r>
              <a:rPr sz="1100" spc="5" dirty="0">
                <a:latin typeface="Times New Roman"/>
                <a:cs typeface="Times New Roman"/>
              </a:rPr>
              <a:t>relation as </a:t>
            </a:r>
            <a:r>
              <a:rPr sz="1100" spc="10" dirty="0">
                <a:latin typeface="Times New Roman"/>
                <a:cs typeface="Times New Roman"/>
              </a:rPr>
              <a:t>the values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both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same. 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take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natural join of faculty and course the output would be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89159" y="4947386"/>
            <a:ext cx="323850" cy="99695"/>
          </a:xfrm>
          <a:custGeom>
            <a:avLst/>
            <a:gdLst/>
            <a:ahLst/>
            <a:cxnLst/>
            <a:rect l="l" t="t" r="r" b="b"/>
            <a:pathLst>
              <a:path w="323850" h="99695">
                <a:moveTo>
                  <a:pt x="0" y="0"/>
                </a:moveTo>
                <a:lnTo>
                  <a:pt x="323241" y="99107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2208" y="4947387"/>
            <a:ext cx="309880" cy="99695"/>
          </a:xfrm>
          <a:custGeom>
            <a:avLst/>
            <a:gdLst/>
            <a:ahLst/>
            <a:cxnLst/>
            <a:rect l="l" t="t" r="r" b="b"/>
            <a:pathLst>
              <a:path w="309879" h="99695">
                <a:moveTo>
                  <a:pt x="0" y="99107"/>
                </a:moveTo>
                <a:lnTo>
                  <a:pt x="309519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3733" y="4953485"/>
            <a:ext cx="1905" cy="99695"/>
          </a:xfrm>
          <a:custGeom>
            <a:avLst/>
            <a:gdLst/>
            <a:ahLst/>
            <a:cxnLst/>
            <a:rect l="l" t="t" r="r" b="b"/>
            <a:pathLst>
              <a:path w="1905" h="99695">
                <a:moveTo>
                  <a:pt x="1524" y="0"/>
                </a:moveTo>
                <a:lnTo>
                  <a:pt x="0" y="99107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6306" y="4945861"/>
            <a:ext cx="1905" cy="97790"/>
          </a:xfrm>
          <a:custGeom>
            <a:avLst/>
            <a:gdLst/>
            <a:ahLst/>
            <a:cxnLst/>
            <a:rect l="l" t="t" r="r" b="b"/>
            <a:pathLst>
              <a:path w="1904" h="97789">
                <a:moveTo>
                  <a:pt x="1524" y="0"/>
                </a:moveTo>
                <a:lnTo>
                  <a:pt x="0" y="97582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159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85" y="1002009"/>
            <a:ext cx="5525770" cy="7398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figure 2. </a:t>
            </a: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the data like </a:t>
            </a:r>
            <a:r>
              <a:rPr sz="1200" spc="-5" dirty="0">
                <a:latin typeface="Times New Roman"/>
                <a:cs typeface="Times New Roman"/>
              </a:rPr>
              <a:t>registration number, </a:t>
            </a:r>
            <a:r>
              <a:rPr sz="1200" dirty="0">
                <a:latin typeface="Times New Roman"/>
                <a:cs typeface="Times New Roman"/>
              </a:rPr>
              <a:t>name, </a:t>
            </a:r>
            <a:r>
              <a:rPr sz="1200" spc="-5" dirty="0">
                <a:latin typeface="Times New Roman"/>
                <a:cs typeface="Times New Roman"/>
              </a:rPr>
              <a:t>address, father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is common among </a:t>
            </a:r>
            <a:r>
              <a:rPr sz="1200" spc="-5" dirty="0">
                <a:latin typeface="Times New Roman"/>
                <a:cs typeface="Times New Roman"/>
              </a:rPr>
              <a:t>different applications </a:t>
            </a:r>
            <a:r>
              <a:rPr sz="1200" dirty="0">
                <a:latin typeface="Times New Roman"/>
                <a:cs typeface="Times New Roman"/>
              </a:rPr>
              <a:t>is being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repeatedly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file  processing system </a:t>
            </a:r>
            <a:r>
              <a:rPr sz="1200" dirty="0">
                <a:latin typeface="Times New Roman"/>
                <a:cs typeface="Times New Roman"/>
              </a:rPr>
              <a:t>environment, </a:t>
            </a:r>
            <a:r>
              <a:rPr sz="1200" spc="-5" dirty="0">
                <a:latin typeface="Times New Roman"/>
                <a:cs typeface="Times New Roman"/>
              </a:rPr>
              <a:t>where as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being </a:t>
            </a:r>
            <a:r>
              <a:rPr sz="1200" dirty="0">
                <a:latin typeface="Times New Roman"/>
                <a:cs typeface="Times New Roman"/>
              </a:rPr>
              <a:t>stored just </a:t>
            </a: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database  system environment 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being shared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all applications.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interesting </a:t>
            </a:r>
            <a:r>
              <a:rPr sz="1200" dirty="0">
                <a:latin typeface="Times New Roman"/>
                <a:cs typeface="Times New Roman"/>
              </a:rPr>
              <a:t>thing is 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individual applications </a:t>
            </a:r>
            <a:r>
              <a:rPr sz="1200" dirty="0">
                <a:latin typeface="Times New Roman"/>
                <a:cs typeface="Times New Roman"/>
              </a:rPr>
              <a:t>do not know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being </a:t>
            </a:r>
            <a:r>
              <a:rPr sz="1200" spc="-5" dirty="0">
                <a:latin typeface="Times New Roman"/>
                <a:cs typeface="Times New Roman"/>
              </a:rPr>
              <a:t>shared </a:t>
            </a:r>
            <a:r>
              <a:rPr sz="1200" dirty="0">
                <a:latin typeface="Times New Roman"/>
                <a:cs typeface="Times New Roman"/>
              </a:rPr>
              <a:t>and they do  not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to. </a:t>
            </a:r>
            <a:r>
              <a:rPr sz="1200" spc="-5" dirty="0">
                <a:latin typeface="Times New Roman"/>
                <a:cs typeface="Times New Roman"/>
              </a:rPr>
              <a:t>Each application gets </a:t>
            </a:r>
            <a:r>
              <a:rPr sz="1200" dirty="0">
                <a:latin typeface="Times New Roman"/>
                <a:cs typeface="Times New Roman"/>
              </a:rPr>
              <a:t>the impression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being for </a:t>
            </a:r>
            <a:r>
              <a:rPr sz="1200" spc="-5" dirty="0">
                <a:latin typeface="Times New Roman"/>
                <a:cs typeface="Times New Roman"/>
              </a:rPr>
              <a:t>stored for  </a:t>
            </a:r>
            <a:r>
              <a:rPr sz="1200" dirty="0">
                <a:latin typeface="Times New Roman"/>
                <a:cs typeface="Times New Roman"/>
              </a:rPr>
              <a:t>it. This </a:t>
            </a:r>
            <a:r>
              <a:rPr sz="1200" spc="-5" dirty="0">
                <a:latin typeface="Times New Roman"/>
                <a:cs typeface="Times New Roman"/>
              </a:rPr>
              <a:t>brings </a:t>
            </a:r>
            <a:r>
              <a:rPr sz="1200" dirty="0">
                <a:latin typeface="Times New Roman"/>
                <a:cs typeface="Times New Roman"/>
              </a:rPr>
              <a:t>the advantage of saving the </a:t>
            </a:r>
            <a:r>
              <a:rPr sz="1200" spc="-5" dirty="0">
                <a:latin typeface="Times New Roman"/>
                <a:cs typeface="Times New Roman"/>
              </a:rPr>
              <a:t>storage along with others </a:t>
            </a:r>
            <a:r>
              <a:rPr sz="1200" dirty="0">
                <a:latin typeface="Times New Roman"/>
                <a:cs typeface="Times New Roman"/>
              </a:rPr>
              <a:t>discussed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Independence</a:t>
            </a:r>
            <a:endParaRPr sz="1200">
              <a:latin typeface="Times New Roman"/>
              <a:cs typeface="Times New Roman"/>
            </a:endParaRPr>
          </a:p>
          <a:p>
            <a:pPr marL="241300" marR="762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Data and programs are independent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other, so change is </a:t>
            </a:r>
            <a:r>
              <a:rPr sz="1200" spc="-5" dirty="0">
                <a:latin typeface="Times New Roman"/>
                <a:cs typeface="Times New Roman"/>
              </a:rPr>
              <a:t>once has </a:t>
            </a:r>
            <a:r>
              <a:rPr sz="1200" dirty="0">
                <a:latin typeface="Times New Roman"/>
                <a:cs typeface="Times New Roman"/>
              </a:rPr>
              <a:t>no or  minimum </a:t>
            </a:r>
            <a:r>
              <a:rPr sz="1200" spc="-5" dirty="0">
                <a:latin typeface="Times New Roman"/>
                <a:cs typeface="Times New Roman"/>
              </a:rPr>
              <a:t>effect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other. Data 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where as  application programs </a:t>
            </a:r>
            <a:r>
              <a:rPr sz="1200" dirty="0">
                <a:latin typeface="Times New Roman"/>
                <a:cs typeface="Times New Roman"/>
              </a:rPr>
              <a:t>manipulating this </a:t>
            </a:r>
            <a:r>
              <a:rPr sz="1200" spc="-5" dirty="0">
                <a:latin typeface="Times New Roman"/>
                <a:cs typeface="Times New Roman"/>
              </a:rPr>
              <a:t>data are stored separately,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in one 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unnecessarily </a:t>
            </a:r>
            <a:r>
              <a:rPr sz="1200" spc="-5" dirty="0">
                <a:latin typeface="Times New Roman"/>
                <a:cs typeface="Times New Roman"/>
              </a:rPr>
              <a:t>effect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5" dirty="0">
                <a:latin typeface="Times New Roman"/>
                <a:cs typeface="Times New Roman"/>
              </a:rPr>
              <a:t>Controlled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Redundancy</a:t>
            </a:r>
            <a:endParaRPr sz="1200">
              <a:latin typeface="Times New Roman"/>
              <a:cs typeface="Times New Roman"/>
            </a:endParaRPr>
          </a:p>
          <a:p>
            <a:pPr marL="241300" marR="762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Means that we </a:t>
            </a:r>
            <a:r>
              <a:rPr sz="1200" dirty="0">
                <a:latin typeface="Times New Roman"/>
                <a:cs typeface="Times New Roman"/>
              </a:rPr>
              <a:t>do not need to </a:t>
            </a:r>
            <a:r>
              <a:rPr sz="1200" spc="-5" dirty="0">
                <a:latin typeface="Times New Roman"/>
                <a:cs typeface="Times New Roman"/>
              </a:rPr>
              <a:t>duplicate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unnecessarily;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duplicate </a:t>
            </a:r>
            <a:r>
              <a:rPr sz="1200" dirty="0">
                <a:latin typeface="Times New Roman"/>
                <a:cs typeface="Times New Roman"/>
              </a:rPr>
              <a:t>data in  the </a:t>
            </a:r>
            <a:r>
              <a:rPr sz="1200" spc="-5" dirty="0">
                <a:latin typeface="Times New Roman"/>
                <a:cs typeface="Times New Roman"/>
              </a:rPr>
              <a:t>databases, </a:t>
            </a:r>
            <a:r>
              <a:rPr sz="1200" dirty="0">
                <a:latin typeface="Times New Roman"/>
                <a:cs typeface="Times New Roman"/>
              </a:rPr>
              <a:t>however, this </a:t>
            </a:r>
            <a:r>
              <a:rPr sz="1200" spc="-5" dirty="0">
                <a:latin typeface="Times New Roman"/>
                <a:cs typeface="Times New Roman"/>
              </a:rPr>
              <a:t>duplication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deliberate 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Better </a:t>
            </a: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Integrity</a:t>
            </a:r>
            <a:endParaRPr sz="1200">
              <a:latin typeface="Times New Roman"/>
              <a:cs typeface="Times New Roman"/>
            </a:endParaRPr>
          </a:p>
          <a:p>
            <a:pPr marL="240665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important feature; means </a:t>
            </a:r>
            <a:r>
              <a:rPr sz="1200" dirty="0">
                <a:latin typeface="Times New Roman"/>
                <a:cs typeface="Times New Roman"/>
              </a:rPr>
              <a:t>the validity of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entered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database.  </a:t>
            </a:r>
            <a:r>
              <a:rPr sz="1200" dirty="0">
                <a:latin typeface="Times New Roman"/>
                <a:cs typeface="Times New Roman"/>
              </a:rPr>
              <a:t>Since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being placed 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central place and being </a:t>
            </a:r>
            <a:r>
              <a:rPr sz="1200" dirty="0">
                <a:latin typeface="Times New Roman"/>
                <a:cs typeface="Times New Roman"/>
              </a:rPr>
              <a:t>managed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DBMS, </a:t>
            </a:r>
            <a:r>
              <a:rPr sz="1200" dirty="0">
                <a:latin typeface="Times New Roman"/>
                <a:cs typeface="Times New Roman"/>
              </a:rPr>
              <a:t>so  it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conducive to </a:t>
            </a:r>
            <a:r>
              <a:rPr sz="1200" spc="-5" dirty="0">
                <a:latin typeface="Times New Roman"/>
                <a:cs typeface="Times New Roman"/>
              </a:rPr>
              <a:t>check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ensure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being entered into the 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actually valid. </a:t>
            </a:r>
            <a:r>
              <a:rPr sz="1200" spc="-5" dirty="0">
                <a:latin typeface="Times New Roman"/>
                <a:cs typeface="Times New Roman"/>
              </a:rPr>
              <a:t>Integrity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very </a:t>
            </a:r>
            <a:r>
              <a:rPr sz="1200" spc="-5" dirty="0">
                <a:latin typeface="Times New Roman"/>
                <a:cs typeface="Times New Roman"/>
              </a:rPr>
              <a:t>important, since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processing 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produced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data. Now </a:t>
            </a:r>
            <a:r>
              <a:rPr sz="1200" dirty="0">
                <a:latin typeface="Times New Roman"/>
                <a:cs typeface="Times New Roman"/>
              </a:rPr>
              <a:t>if the data </a:t>
            </a:r>
            <a:r>
              <a:rPr sz="1200" spc="-5" dirty="0">
                <a:latin typeface="Times New Roman"/>
                <a:cs typeface="Times New Roman"/>
              </a:rPr>
              <a:t>entered  </a:t>
            </a:r>
            <a:r>
              <a:rPr sz="1200" dirty="0">
                <a:latin typeface="Times New Roman"/>
                <a:cs typeface="Times New Roman"/>
              </a:rPr>
              <a:t>is not </a:t>
            </a:r>
            <a:r>
              <a:rPr sz="1200" spc="-5" dirty="0">
                <a:latin typeface="Times New Roman"/>
                <a:cs typeface="Times New Roman"/>
              </a:rPr>
              <a:t>valid,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can we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sure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correct and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or the </a:t>
            </a:r>
            <a:r>
              <a:rPr sz="1200" spc="-5" dirty="0">
                <a:latin typeface="Times New Roman"/>
                <a:cs typeface="Times New Roman"/>
              </a:rPr>
              <a:t>information produced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valid? The businesses </a:t>
            </a:r>
            <a:r>
              <a:rPr sz="1200" dirty="0">
                <a:latin typeface="Times New Roman"/>
                <a:cs typeface="Times New Roman"/>
              </a:rPr>
              <a:t>make decisions on </a:t>
            </a:r>
            <a:r>
              <a:rPr sz="1200" spc="-5" dirty="0">
                <a:latin typeface="Times New Roman"/>
                <a:cs typeface="Times New Roman"/>
              </a:rPr>
              <a:t>the  basis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information produced from </a:t>
            </a:r>
            <a:r>
              <a:rPr sz="1200" dirty="0">
                <a:latin typeface="Times New Roman"/>
                <a:cs typeface="Times New Roman"/>
              </a:rPr>
              <a:t>the database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wrong information </a:t>
            </a:r>
            <a:r>
              <a:rPr sz="1200" spc="-5" dirty="0">
                <a:latin typeface="Times New Roman"/>
                <a:cs typeface="Times New Roman"/>
              </a:rPr>
              <a:t>leads </a:t>
            </a:r>
            <a:r>
              <a:rPr sz="1200" dirty="0">
                <a:latin typeface="Times New Roman"/>
                <a:cs typeface="Times New Roman"/>
              </a:rPr>
              <a:t>to  wrong </a:t>
            </a:r>
            <a:r>
              <a:rPr sz="1200" spc="-5" dirty="0">
                <a:latin typeface="Times New Roman"/>
                <a:cs typeface="Times New Roman"/>
              </a:rPr>
              <a:t>decisions, and </a:t>
            </a:r>
            <a:r>
              <a:rPr sz="1200" dirty="0">
                <a:latin typeface="Times New Roman"/>
                <a:cs typeface="Times New Roman"/>
              </a:rPr>
              <a:t>business </a:t>
            </a:r>
            <a:r>
              <a:rPr sz="1200" spc="-5" dirty="0">
                <a:latin typeface="Times New Roman"/>
                <a:cs typeface="Times New Roman"/>
              </a:rPr>
              <a:t>collapse.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system </a:t>
            </a:r>
            <a:r>
              <a:rPr sz="1200" dirty="0">
                <a:latin typeface="Times New Roman"/>
                <a:cs typeface="Times New Roman"/>
              </a:rPr>
              <a:t>environment, </a:t>
            </a:r>
            <a:r>
              <a:rPr sz="1200" spc="-5" dirty="0">
                <a:latin typeface="Times New Roman"/>
                <a:cs typeface="Times New Roman"/>
              </a:rPr>
              <a:t>DBMS  provides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integrity, </a:t>
            </a:r>
            <a:r>
              <a:rPr sz="1200" dirty="0">
                <a:latin typeface="Times New Roman"/>
                <a:cs typeface="Times New Roman"/>
              </a:rPr>
              <a:t>hence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reliable </a:t>
            </a:r>
            <a:r>
              <a:rPr sz="1200" dirty="0">
                <a:latin typeface="Times New Roman"/>
                <a:cs typeface="Times New Roman"/>
              </a:rPr>
              <a:t>data 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Dear students, that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all 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lecture. </a:t>
            </a:r>
            <a:r>
              <a:rPr sz="1200" dirty="0">
                <a:latin typeface="Times New Roman"/>
                <a:cs typeface="Times New Roman"/>
              </a:rPr>
              <a:t>Today </a:t>
            </a:r>
            <a:r>
              <a:rPr sz="1200" spc="-5" dirty="0">
                <a:latin typeface="Times New Roman"/>
                <a:cs typeface="Times New Roman"/>
              </a:rPr>
              <a:t>we got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introduction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course,  importance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databases. Then we saw different definitions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 and studied  what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processing </a:t>
            </a:r>
            <a:r>
              <a:rPr sz="1200" spc="-5" dirty="0">
                <a:latin typeface="Times New Roman"/>
                <a:cs typeface="Times New Roman"/>
              </a:rPr>
              <a:t>then studied different features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traditional file processing  environment and database (DB) system </a:t>
            </a:r>
            <a:r>
              <a:rPr sz="1200" dirty="0">
                <a:latin typeface="Times New Roman"/>
                <a:cs typeface="Times New Roman"/>
              </a:rPr>
              <a:t>environment. </a:t>
            </a:r>
            <a:r>
              <a:rPr sz="1200" spc="-10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lecture we were  discussing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advantages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DB approach. There </a:t>
            </a:r>
            <a:r>
              <a:rPr sz="1200" dirty="0">
                <a:latin typeface="Times New Roman"/>
                <a:cs typeface="Times New Roman"/>
              </a:rPr>
              <a:t>some others to be </a:t>
            </a:r>
            <a:r>
              <a:rPr sz="1200" spc="-5" dirty="0">
                <a:latin typeface="Times New Roman"/>
                <a:cs typeface="Times New Roman"/>
              </a:rPr>
              <a:t>studied </a:t>
            </a:r>
            <a:r>
              <a:rPr sz="1200" dirty="0">
                <a:latin typeface="Times New Roman"/>
                <a:cs typeface="Times New Roman"/>
              </a:rPr>
              <a:t>in the  next </a:t>
            </a:r>
            <a:r>
              <a:rPr sz="1200" spc="-5" dirty="0">
                <a:latin typeface="Times New Roman"/>
                <a:cs typeface="Times New Roman"/>
              </a:rPr>
              <a:t>lecture. Suggestions 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welcome.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635"/>
              </a:lnSpc>
            </a:pPr>
            <a:r>
              <a:rPr sz="1400" spc="25" dirty="0">
                <a:latin typeface="Times New Roman"/>
                <a:cs typeface="Times New Roman"/>
              </a:rPr>
              <a:t>Exercises</a:t>
            </a:r>
            <a:endParaRPr sz="14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36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-5" dirty="0">
                <a:latin typeface="Times New Roman"/>
                <a:cs typeface="Times New Roman"/>
              </a:rPr>
              <a:t>Think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that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want to </a:t>
            </a:r>
            <a:r>
              <a:rPr sz="1200" spc="-5" dirty="0">
                <a:latin typeface="Times New Roman"/>
                <a:cs typeface="Times New Roman"/>
              </a:rPr>
              <a:t>store </a:t>
            </a:r>
            <a:r>
              <a:rPr sz="1200" dirty="0">
                <a:latin typeface="Times New Roman"/>
                <a:cs typeface="Times New Roman"/>
              </a:rPr>
              <a:t>about </a:t>
            </a:r>
            <a:r>
              <a:rPr sz="1200" spc="-5" dirty="0">
                <a:latin typeface="Times New Roman"/>
                <a:cs typeface="Times New Roman"/>
              </a:rPr>
              <a:t>different things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-5" dirty="0">
                <a:latin typeface="Times New Roman"/>
                <a:cs typeface="Times New Roman"/>
              </a:rPr>
              <a:t>List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changes that </a:t>
            </a:r>
            <a:r>
              <a:rPr sz="1200" dirty="0">
                <a:latin typeface="Times New Roman"/>
                <a:cs typeface="Times New Roman"/>
              </a:rPr>
              <a:t>may arise </a:t>
            </a:r>
            <a:r>
              <a:rPr sz="1200" spc="-5" dirty="0">
                <a:latin typeface="Times New Roman"/>
                <a:cs typeface="Times New Roman"/>
              </a:rPr>
              <a:t>during </a:t>
            </a:r>
            <a:r>
              <a:rPr sz="1200" dirty="0">
                <a:latin typeface="Times New Roman"/>
                <a:cs typeface="Times New Roman"/>
              </a:rPr>
              <a:t>the working of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system, </a:t>
            </a:r>
            <a:r>
              <a:rPr sz="1200" spc="-5" dirty="0">
                <a:latin typeface="Times New Roman"/>
                <a:cs typeface="Times New Roman"/>
              </a:rPr>
              <a:t>lets </a:t>
            </a:r>
            <a:r>
              <a:rPr sz="1200" dirty="0">
                <a:latin typeface="Times New Roman"/>
                <a:cs typeface="Times New Roman"/>
              </a:rPr>
              <a:t>say Railway 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6691"/>
            <a:ext cx="68834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FACULTY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7245" y="886691"/>
            <a:ext cx="110045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Times New Roman"/>
                <a:cs typeface="Times New Roman"/>
              </a:rPr>
              <a:t>facId, </a:t>
            </a:r>
            <a:r>
              <a:rPr sz="900" spc="15" dirty="0">
                <a:latin typeface="Times New Roman"/>
                <a:cs typeface="Times New Roman"/>
              </a:rPr>
              <a:t>fId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COURSE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36708" y="1062628"/>
          <a:ext cx="4946650" cy="89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283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7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73">
                      <a:solidFill>
                        <a:srgbClr val="000000"/>
                      </a:solidFill>
                      <a:prstDash val="solid"/>
                    </a:lnL>
                    <a:lnR w="660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8">
                      <a:solidFill>
                        <a:srgbClr val="000000"/>
                      </a:solidFill>
                      <a:prstDash val="solid"/>
                    </a:lnL>
                    <a:lnR w="670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9">
                      <a:solidFill>
                        <a:srgbClr val="000000"/>
                      </a:solidFill>
                      <a:prstDash val="solid"/>
                    </a:lnL>
                    <a:lnR w="682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sz="1100" spc="9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22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crCode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706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crTitle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65">
                      <a:solidFill>
                        <a:srgbClr val="000000"/>
                      </a:solidFill>
                      <a:prstDash val="solid"/>
                    </a:lnL>
                    <a:lnR w="735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31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73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73">
                      <a:solidFill>
                        <a:srgbClr val="000000"/>
                      </a:solidFill>
                      <a:prstDash val="solid"/>
                    </a:lnL>
                    <a:lnR w="6608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8">
                      <a:solidFill>
                        <a:srgbClr val="000000"/>
                      </a:solidFill>
                      <a:prstDash val="solid"/>
                    </a:lnL>
                    <a:lnR w="6709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9">
                      <a:solidFill>
                        <a:srgbClr val="000000"/>
                      </a:solidFill>
                      <a:prstDash val="solid"/>
                    </a:lnL>
                    <a:lnR w="682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22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706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65">
                      <a:solidFill>
                        <a:srgbClr val="000000"/>
                      </a:solidFill>
                      <a:prstDash val="solid"/>
                    </a:lnL>
                    <a:lnR w="7354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86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7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73">
                      <a:solidFill>
                        <a:srgbClr val="000000"/>
                      </a:solidFill>
                      <a:prstDash val="solid"/>
                    </a:lnL>
                    <a:lnR w="660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0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8">
                      <a:solidFill>
                        <a:srgbClr val="000000"/>
                      </a:solidFill>
                      <a:prstDash val="solid"/>
                    </a:lnL>
                    <a:lnR w="670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9">
                      <a:solidFill>
                        <a:srgbClr val="000000"/>
                      </a:solidFill>
                      <a:prstDash val="solid"/>
                    </a:lnL>
                    <a:lnR w="68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22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706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65">
                      <a:solidFill>
                        <a:srgbClr val="000000"/>
                      </a:solidFill>
                      <a:prstDash val="solid"/>
                    </a:lnL>
                    <a:lnR w="735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65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7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73">
                      <a:solidFill>
                        <a:srgbClr val="000000"/>
                      </a:solidFill>
                      <a:prstDash val="solid"/>
                    </a:lnL>
                    <a:lnR w="660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8">
                      <a:solidFill>
                        <a:srgbClr val="000000"/>
                      </a:solidFill>
                      <a:prstDash val="solid"/>
                    </a:lnL>
                    <a:lnR w="670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9">
                      <a:solidFill>
                        <a:srgbClr val="000000"/>
                      </a:solidFill>
                      <a:prstDash val="solid"/>
                    </a:lnL>
                    <a:lnR w="68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22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706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65">
                      <a:solidFill>
                        <a:srgbClr val="000000"/>
                      </a:solidFill>
                      <a:prstDash val="solid"/>
                    </a:lnL>
                    <a:lnR w="735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1359" y="2020275"/>
            <a:ext cx="5006975" cy="298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00"/>
              </a:lnSpc>
            </a:pPr>
            <a:r>
              <a:rPr sz="1100" spc="20" dirty="0">
                <a:latin typeface="Times New Roman"/>
                <a:cs typeface="Times New Roman"/>
              </a:rPr>
              <a:t>Fig.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4: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Natural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join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FACULTY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COURSE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tables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figure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 marR="229870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example the </a:t>
            </a:r>
            <a:r>
              <a:rPr sz="1100" spc="20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 appears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once, </a:t>
            </a:r>
            <a:r>
              <a:rPr sz="1100" spc="5" dirty="0">
                <a:latin typeface="Times New Roman"/>
                <a:cs typeface="Times New Roman"/>
              </a:rPr>
              <a:t>rest </a:t>
            </a:r>
            <a:r>
              <a:rPr sz="1100" spc="10" dirty="0">
                <a:latin typeface="Times New Roman"/>
                <a:cs typeface="Times New Roman"/>
              </a:rPr>
              <a:t>the behavior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same.  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different </a:t>
            </a:r>
            <a:r>
              <a:rPr sz="1100" spc="5" dirty="0">
                <a:latin typeface="Times New Roman"/>
                <a:cs typeface="Times New Roman"/>
              </a:rPr>
              <a:t>types </a:t>
            </a:r>
            <a:r>
              <a:rPr sz="1100" spc="10" dirty="0">
                <a:latin typeface="Times New Roman"/>
                <a:cs typeface="Times New Roman"/>
              </a:rPr>
              <a:t>of natural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45" dirty="0">
                <a:latin typeface="Times New Roman"/>
                <a:cs typeface="Times New Roman"/>
              </a:rPr>
              <a:t>Left </a:t>
            </a:r>
            <a:r>
              <a:rPr sz="1100" spc="75" dirty="0">
                <a:latin typeface="Times New Roman"/>
                <a:cs typeface="Times New Roman"/>
              </a:rPr>
              <a:t>Outer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Join: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3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left outer join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tuples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left relation </a:t>
            </a:r>
            <a:r>
              <a:rPr sz="1100" spc="10" dirty="0">
                <a:latin typeface="Times New Roman"/>
                <a:cs typeface="Times New Roman"/>
              </a:rPr>
              <a:t>remain part of the output.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tuples that  have a matching tuple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second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corresponding tuple from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second </a:t>
            </a:r>
            <a:r>
              <a:rPr sz="1100" spc="5" dirty="0">
                <a:latin typeface="Times New Roman"/>
                <a:cs typeface="Times New Roman"/>
              </a:rPr>
              <a:t>relation. </a:t>
            </a:r>
            <a:r>
              <a:rPr sz="1100" spc="10" dirty="0">
                <a:latin typeface="Times New Roman"/>
                <a:cs typeface="Times New Roman"/>
              </a:rPr>
              <a:t>However, for the tuples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left </a:t>
            </a:r>
            <a:r>
              <a:rPr sz="1100" spc="10" dirty="0">
                <a:latin typeface="Times New Roman"/>
                <a:cs typeface="Times New Roman"/>
              </a:rPr>
              <a:t>relation, which </a:t>
            </a:r>
            <a:r>
              <a:rPr sz="1100" spc="15" dirty="0">
                <a:latin typeface="Times New Roman"/>
                <a:cs typeface="Times New Roman"/>
              </a:rPr>
              <a:t>do not </a:t>
            </a:r>
            <a:r>
              <a:rPr sz="1100" spc="10" dirty="0">
                <a:latin typeface="Times New Roman"/>
                <a:cs typeface="Times New Roman"/>
              </a:rPr>
              <a:t>have a  matching record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right </a:t>
            </a:r>
            <a:r>
              <a:rPr sz="1100" spc="10" dirty="0">
                <a:latin typeface="Times New Roman"/>
                <a:cs typeface="Times New Roman"/>
              </a:rPr>
              <a:t>tuple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10" dirty="0">
                <a:latin typeface="Times New Roman"/>
                <a:cs typeface="Times New Roman"/>
              </a:rPr>
              <a:t>Null values against the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right  </a:t>
            </a:r>
            <a:r>
              <a:rPr sz="1100" spc="5" dirty="0">
                <a:latin typeface="Times New Roman"/>
                <a:cs typeface="Times New Roman"/>
              </a:rPr>
              <a:t>relation. </a:t>
            </a:r>
            <a:r>
              <a:rPr sz="1100" spc="15" dirty="0">
                <a:latin typeface="Times New Roman"/>
                <a:cs typeface="Times New Roman"/>
              </a:rPr>
              <a:t>The example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given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figure </a:t>
            </a:r>
            <a:r>
              <a:rPr sz="1100" spc="15" dirty="0">
                <a:latin typeface="Times New Roman"/>
                <a:cs typeface="Times New Roman"/>
              </a:rPr>
              <a:t>5 </a:t>
            </a:r>
            <a:r>
              <a:rPr sz="1100" spc="10" dirty="0">
                <a:latin typeface="Times New Roman"/>
                <a:cs typeface="Times New Roman"/>
              </a:rPr>
              <a:t>below.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be described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another way.  Left outer join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equi-join plus the </a:t>
            </a:r>
            <a:r>
              <a:rPr sz="1100" spc="15" dirty="0">
                <a:latin typeface="Times New Roman"/>
                <a:cs typeface="Times New Roman"/>
              </a:rPr>
              <a:t>non </a:t>
            </a:r>
            <a:r>
              <a:rPr sz="1100" spc="10" dirty="0">
                <a:latin typeface="Times New Roman"/>
                <a:cs typeface="Times New Roman"/>
              </a:rPr>
              <a:t>matching rows of the left side relation  having Null against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attributes of </a:t>
            </a:r>
            <a:r>
              <a:rPr sz="1100" spc="5" dirty="0">
                <a:latin typeface="Times New Roman"/>
                <a:cs typeface="Times New Roman"/>
              </a:rPr>
              <a:t>right </a:t>
            </a:r>
            <a:r>
              <a:rPr sz="1100" spc="10" dirty="0">
                <a:latin typeface="Times New Roman"/>
                <a:cs typeface="Times New Roman"/>
              </a:rPr>
              <a:t>side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50" dirty="0">
                <a:latin typeface="Times New Roman"/>
                <a:cs typeface="Times New Roman"/>
              </a:rPr>
              <a:t>Right </a:t>
            </a:r>
            <a:r>
              <a:rPr sz="1100" spc="75" dirty="0">
                <a:latin typeface="Times New Roman"/>
                <a:cs typeface="Times New Roman"/>
              </a:rPr>
              <a:t>Outer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Join: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right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outer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all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tuples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right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remain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output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relation,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Times New Roman"/>
                <a:cs typeface="Times New Roman"/>
              </a:rPr>
              <a:t>whereas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left </a:t>
            </a:r>
            <a:r>
              <a:rPr sz="1100" spc="10" dirty="0">
                <a:latin typeface="Times New Roman"/>
                <a:cs typeface="Times New Roman"/>
              </a:rPr>
              <a:t>side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tuples, which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10" dirty="0">
                <a:latin typeface="Times New Roman"/>
                <a:cs typeface="Times New Roman"/>
              </a:rPr>
              <a:t>not match with the </a:t>
            </a:r>
            <a:r>
              <a:rPr sz="1100" spc="5" dirty="0">
                <a:latin typeface="Times New Roman"/>
                <a:cs typeface="Times New Roman"/>
              </a:rPr>
              <a:t>right </a:t>
            </a:r>
            <a:r>
              <a:rPr sz="1100" spc="10" dirty="0">
                <a:latin typeface="Times New Roman"/>
                <a:cs typeface="Times New Roman"/>
              </a:rPr>
              <a:t>relation, </a:t>
            </a:r>
            <a:r>
              <a:rPr sz="1100" spc="5" dirty="0">
                <a:latin typeface="Times New Roman"/>
                <a:cs typeface="Times New Roman"/>
              </a:rPr>
              <a:t>are left 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5" dirty="0">
                <a:latin typeface="Times New Roman"/>
                <a:cs typeface="Times New Roman"/>
              </a:rPr>
              <a:t>null.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means that right outer join </a:t>
            </a:r>
            <a:r>
              <a:rPr sz="1100" spc="5" dirty="0">
                <a:latin typeface="Times New Roman"/>
                <a:cs typeface="Times New Roman"/>
              </a:rPr>
              <a:t>will always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tuples of </a:t>
            </a:r>
            <a:r>
              <a:rPr sz="1100" spc="5" dirty="0">
                <a:latin typeface="Times New Roman"/>
                <a:cs typeface="Times New Roman"/>
              </a:rPr>
              <a:t>right relation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those </a:t>
            </a:r>
            <a:r>
              <a:rPr sz="1100" spc="10" dirty="0">
                <a:latin typeface="Times New Roman"/>
                <a:cs typeface="Times New Roman"/>
              </a:rPr>
              <a:t>tuples of </a:t>
            </a:r>
            <a:r>
              <a:rPr sz="1100" spc="5" dirty="0">
                <a:latin typeface="Times New Roman"/>
                <a:cs typeface="Times New Roman"/>
              </a:rPr>
              <a:t>left </a:t>
            </a:r>
            <a:r>
              <a:rPr sz="1100" spc="10" dirty="0">
                <a:latin typeface="Times New Roman"/>
                <a:cs typeface="Times New Roman"/>
              </a:rPr>
              <a:t>relation 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not matched are left as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Null.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17541" y="4999939"/>
          <a:ext cx="2930525" cy="1875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84">
                <a:tc gridSpan="3">
                  <a:txBody>
                    <a:bodyPr/>
                    <a:lstStyle/>
                    <a:p>
                      <a:pPr marL="61594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marL="292100">
                        <a:lnSpc>
                          <a:spcPts val="1255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bkTitile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18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Programming Fundamentals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54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Modern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637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818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59995" y="4999939"/>
          <a:ext cx="1562100" cy="1875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84">
                <a:tc gridSpan="2">
                  <a:txBody>
                    <a:bodyPr/>
                    <a:lstStyle/>
                    <a:p>
                      <a:pPr marL="5905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marL="59055">
                        <a:lnSpc>
                          <a:spcPts val="125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000" spc="5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18"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6413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54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Asmat</a:t>
                      </a:r>
                      <a:r>
                        <a:rPr sz="9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637"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Liaqat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818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18222" y="7113204"/>
          <a:ext cx="4832985" cy="193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854">
                <a:tc gridSpan="5"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COURSE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1100" spc="60" dirty="0">
                          <a:latin typeface="Times New Roman"/>
                          <a:cs typeface="Times New Roman"/>
                        </a:rPr>
                        <a:t>outer</a:t>
                      </a:r>
                      <a:r>
                        <a:rPr sz="11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join 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87">
                <a:tc>
                  <a:txBody>
                    <a:bodyPr/>
                    <a:lstStyle/>
                    <a:p>
                      <a:pPr marL="292100">
                        <a:lnSpc>
                          <a:spcPts val="1250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bkTitile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BOOK.stId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22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56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indent="63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Programming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Fundamentals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904"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747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0"/>
                        </a:lnSpc>
                        <a:tabLst>
                          <a:tab pos="880110" algn="l"/>
                        </a:tabLst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Modern	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Operating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07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36"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113"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603607" y="912042"/>
            <a:ext cx="321945" cy="99695"/>
          </a:xfrm>
          <a:custGeom>
            <a:avLst/>
            <a:gdLst/>
            <a:ahLst/>
            <a:cxnLst/>
            <a:rect l="l" t="t" r="r" b="b"/>
            <a:pathLst>
              <a:path w="321945" h="99694">
                <a:moveTo>
                  <a:pt x="0" y="0"/>
                </a:moveTo>
                <a:lnTo>
                  <a:pt x="321907" y="99165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6658" y="912044"/>
            <a:ext cx="309880" cy="99695"/>
          </a:xfrm>
          <a:custGeom>
            <a:avLst/>
            <a:gdLst/>
            <a:ahLst/>
            <a:cxnLst/>
            <a:rect l="l" t="t" r="r" b="b"/>
            <a:pathLst>
              <a:path w="309879" h="99694">
                <a:moveTo>
                  <a:pt x="0" y="99165"/>
                </a:moveTo>
                <a:lnTo>
                  <a:pt x="309702" y="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6658" y="918145"/>
            <a:ext cx="1905" cy="99695"/>
          </a:xfrm>
          <a:custGeom>
            <a:avLst/>
            <a:gdLst/>
            <a:ahLst/>
            <a:cxnLst/>
            <a:rect l="l" t="t" r="r" b="b"/>
            <a:pathLst>
              <a:path w="1904" h="99694">
                <a:moveTo>
                  <a:pt x="1525" y="0"/>
                </a:moveTo>
                <a:lnTo>
                  <a:pt x="0" y="99165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0943" y="908991"/>
            <a:ext cx="1905" cy="99695"/>
          </a:xfrm>
          <a:custGeom>
            <a:avLst/>
            <a:gdLst/>
            <a:ahLst/>
            <a:cxnLst/>
            <a:rect l="l" t="t" r="r" b="b"/>
            <a:pathLst>
              <a:path w="1904" h="99694">
                <a:moveTo>
                  <a:pt x="1525" y="0"/>
                </a:moveTo>
                <a:lnTo>
                  <a:pt x="0" y="99165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7157" y="1134264"/>
          <a:ext cx="4831080" cy="208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739">
                <a:tc gridSpan="5"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0" dirty="0">
                          <a:latin typeface="Times New Roman"/>
                          <a:cs typeface="Times New Roman"/>
                        </a:rPr>
                        <a:t>outer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join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71">
                <a:tc>
                  <a:txBody>
                    <a:bodyPr/>
                    <a:lstStyle/>
                    <a:p>
                      <a:pPr marL="292100">
                        <a:lnSpc>
                          <a:spcPts val="1250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bkTitile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BOOK.stId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000" spc="5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marL="61594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4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11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706755" indent="635">
                        <a:lnSpc>
                          <a:spcPts val="107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Programming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32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08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Modern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804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863"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Asmat</a:t>
                      </a:r>
                      <a:r>
                        <a:rPr sz="9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016">
                <a:tc>
                  <a:txBody>
                    <a:bodyPr/>
                    <a:lstStyle/>
                    <a:p>
                      <a:pPr marL="62230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4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4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Liaqat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1703" y="3442452"/>
            <a:ext cx="5004435" cy="149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5: </a:t>
            </a:r>
            <a:r>
              <a:rPr sz="1100" spc="5" dirty="0">
                <a:latin typeface="Times New Roman"/>
                <a:cs typeface="Times New Roman"/>
              </a:rPr>
              <a:t>Input </a:t>
            </a:r>
            <a:r>
              <a:rPr sz="1100" spc="10" dirty="0">
                <a:latin typeface="Times New Roman"/>
                <a:cs typeface="Times New Roman"/>
              </a:rPr>
              <a:t>tables and left outer join and </a:t>
            </a:r>
            <a:r>
              <a:rPr sz="1100" spc="5" dirty="0">
                <a:latin typeface="Times New Roman"/>
                <a:cs typeface="Times New Roman"/>
              </a:rPr>
              <a:t>right </a:t>
            </a:r>
            <a:r>
              <a:rPr sz="1100" spc="10" dirty="0">
                <a:latin typeface="Times New Roman"/>
                <a:cs typeface="Times New Roman"/>
              </a:rPr>
              <a:t>outer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join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100" spc="75" dirty="0">
                <a:latin typeface="Times New Roman"/>
                <a:cs typeface="Times New Roman"/>
              </a:rPr>
              <a:t>Outer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Join: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9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outer </a:t>
            </a:r>
            <a:r>
              <a:rPr sz="1100" spc="5" dirty="0">
                <a:latin typeface="Times New Roman"/>
                <a:cs typeface="Times New Roman"/>
              </a:rPr>
              <a:t>join all </a:t>
            </a:r>
            <a:r>
              <a:rPr sz="1100" spc="10" dirty="0">
                <a:latin typeface="Times New Roman"/>
                <a:cs typeface="Times New Roman"/>
              </a:rPr>
              <a:t>the tuples of left and </a:t>
            </a:r>
            <a:r>
              <a:rPr sz="1100" spc="5" dirty="0">
                <a:latin typeface="Times New Roman"/>
                <a:cs typeface="Times New Roman"/>
              </a:rPr>
              <a:t>right </a:t>
            </a:r>
            <a:r>
              <a:rPr sz="1100" spc="10" dirty="0">
                <a:latin typeface="Times New Roman"/>
                <a:cs typeface="Times New Roman"/>
              </a:rPr>
              <a:t>relations are part </a:t>
            </a:r>
            <a:r>
              <a:rPr sz="1100" spc="15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output.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means 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those tuples of </a:t>
            </a:r>
            <a:r>
              <a:rPr sz="1100" spc="5" dirty="0">
                <a:latin typeface="Times New Roman"/>
                <a:cs typeface="Times New Roman"/>
              </a:rPr>
              <a:t>left </a:t>
            </a:r>
            <a:r>
              <a:rPr sz="1100" spc="10" dirty="0">
                <a:latin typeface="Times New Roman"/>
                <a:cs typeface="Times New Roman"/>
              </a:rPr>
              <a:t>relation which are not matched with </a:t>
            </a:r>
            <a:r>
              <a:rPr sz="1100" spc="5" dirty="0">
                <a:latin typeface="Times New Roman"/>
                <a:cs typeface="Times New Roman"/>
              </a:rPr>
              <a:t>right </a:t>
            </a:r>
            <a:r>
              <a:rPr sz="1100" spc="10" dirty="0">
                <a:latin typeface="Times New Roman"/>
                <a:cs typeface="Times New Roman"/>
              </a:rPr>
              <a:t>relation are left  as Null. Similarly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those tuples of right relation which are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matched with </a:t>
            </a:r>
            <a:r>
              <a:rPr sz="1100" spc="5" dirty="0">
                <a:latin typeface="Times New Roman"/>
                <a:cs typeface="Times New Roman"/>
              </a:rPr>
              <a:t>left  relation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left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Null.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18019" y="5082318"/>
          <a:ext cx="4833620" cy="230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167">
                <a:tc gridSpan="5"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COURSE outer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join</a:t>
                      </a:r>
                      <a:r>
                        <a:rPr sz="11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54">
                <a:tc>
                  <a:txBody>
                    <a:bodyPr/>
                    <a:lstStyle/>
                    <a:p>
                      <a:pPr marL="292100">
                        <a:lnSpc>
                          <a:spcPts val="1265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bkTitile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BOOK.stId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000" spc="5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66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82"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indent="635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Programming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Fundamentals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31"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748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Modern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997"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50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29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Asmat</a:t>
                      </a:r>
                      <a:r>
                        <a:rPr sz="9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879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Liaqat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2428" y="7447102"/>
            <a:ext cx="500570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6: outer join operation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tables of figure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25" dirty="0">
                <a:latin typeface="Times New Roman"/>
                <a:cs typeface="Times New Roman"/>
              </a:rPr>
              <a:t>Semi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Join: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semi  join,  </a:t>
            </a:r>
            <a:r>
              <a:rPr sz="1100" spc="5" dirty="0">
                <a:latin typeface="Times New Roman"/>
                <a:cs typeface="Times New Roman"/>
              </a:rPr>
              <a:t>first 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5" dirty="0">
                <a:latin typeface="Times New Roman"/>
                <a:cs typeface="Times New Roman"/>
              </a:rPr>
              <a:t>take 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natural  join  </a:t>
            </a:r>
            <a:r>
              <a:rPr sz="1100" spc="10" dirty="0">
                <a:latin typeface="Times New Roman"/>
                <a:cs typeface="Times New Roman"/>
              </a:rPr>
              <a:t>of  two  relations  then 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5" dirty="0">
                <a:latin typeface="Times New Roman"/>
                <a:cs typeface="Times New Roman"/>
              </a:rPr>
              <a:t>project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6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first table </a:t>
            </a:r>
            <a:r>
              <a:rPr sz="1100" spc="10" dirty="0">
                <a:latin typeface="Times New Roman"/>
                <a:cs typeface="Times New Roman"/>
              </a:rPr>
              <a:t>only.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after join and matching the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 of both 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attributes of first relation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projected. 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take the  semi </a:t>
            </a:r>
            <a:r>
              <a:rPr sz="1100" spc="10" dirty="0">
                <a:latin typeface="Times New Roman"/>
                <a:cs typeface="Times New Roman"/>
              </a:rPr>
              <a:t>join of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relations faculty and course </a:t>
            </a:r>
            <a:r>
              <a:rPr sz="1100" spc="15" dirty="0">
                <a:latin typeface="Times New Roman"/>
                <a:cs typeface="Times New Roman"/>
              </a:rPr>
              <a:t>then </a:t>
            </a:r>
            <a:r>
              <a:rPr sz="1100" spc="10" dirty="0">
                <a:latin typeface="Times New Roman"/>
                <a:cs typeface="Times New Roman"/>
              </a:rPr>
              <a:t>the resulting relation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as  under:-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  <a:spcBef>
                <a:spcPts val="5"/>
              </a:spcBef>
              <a:tabLst>
                <a:tab pos="3891915" algn="l"/>
              </a:tabLst>
            </a:pPr>
            <a:r>
              <a:rPr sz="1100" spc="15" dirty="0">
                <a:latin typeface="Times New Roman"/>
                <a:cs typeface="Times New Roman"/>
              </a:rPr>
              <a:t>FACULTY	COURSE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28635" y="8967509"/>
            <a:ext cx="242570" cy="120650"/>
          </a:xfrm>
          <a:custGeom>
            <a:avLst/>
            <a:gdLst/>
            <a:ahLst/>
            <a:cxnLst/>
            <a:rect l="l" t="t" r="r" b="b"/>
            <a:pathLst>
              <a:path w="242570" h="120650">
                <a:moveTo>
                  <a:pt x="0" y="120524"/>
                </a:moveTo>
                <a:lnTo>
                  <a:pt x="242574" y="0"/>
                </a:lnTo>
              </a:path>
            </a:pathLst>
          </a:custGeom>
          <a:ln w="11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30160" y="8975135"/>
            <a:ext cx="1905" cy="120650"/>
          </a:xfrm>
          <a:custGeom>
            <a:avLst/>
            <a:gdLst/>
            <a:ahLst/>
            <a:cxnLst/>
            <a:rect l="l" t="t" r="r" b="b"/>
            <a:pathLst>
              <a:path w="1904" h="120650">
                <a:moveTo>
                  <a:pt x="1525" y="0"/>
                </a:moveTo>
                <a:lnTo>
                  <a:pt x="0" y="120524"/>
                </a:lnTo>
              </a:path>
            </a:pathLst>
          </a:custGeom>
          <a:ln w="11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7109" y="8965981"/>
            <a:ext cx="252095" cy="122555"/>
          </a:xfrm>
          <a:custGeom>
            <a:avLst/>
            <a:gdLst/>
            <a:ahLst/>
            <a:cxnLst/>
            <a:rect l="l" t="t" r="r" b="b"/>
            <a:pathLst>
              <a:path w="252095" h="122554">
                <a:moveTo>
                  <a:pt x="0" y="0"/>
                </a:moveTo>
                <a:lnTo>
                  <a:pt x="251728" y="122050"/>
                </a:lnTo>
              </a:path>
            </a:pathLst>
          </a:custGeom>
          <a:ln w="11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85676" y="896492"/>
          <a:ext cx="3411854" cy="101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045">
                <a:tc>
                  <a:txBody>
                    <a:bodyPr/>
                    <a:lstStyle/>
                    <a:p>
                      <a:pPr marL="61594">
                        <a:lnSpc>
                          <a:spcPts val="1280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11">
                      <a:solidFill>
                        <a:srgbClr val="000000"/>
                      </a:solidFill>
                      <a:prstDash val="solid"/>
                    </a:lnL>
                    <a:lnR w="665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8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8">
                      <a:solidFill>
                        <a:srgbClr val="000000"/>
                      </a:solidFill>
                      <a:prstDash val="solid"/>
                    </a:lnL>
                    <a:lnR w="679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8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93">
                      <a:solidFill>
                        <a:srgbClr val="000000"/>
                      </a:solidFill>
                      <a:prstDash val="solid"/>
                    </a:lnL>
                    <a:lnR w="691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80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5">
                      <a:solidFill>
                        <a:srgbClr val="000000"/>
                      </a:solidFill>
                      <a:prstDash val="solid"/>
                    </a:lnL>
                    <a:lnR w="551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80"/>
                        </a:lnSpc>
                      </a:pPr>
                      <a:r>
                        <a:rPr sz="1100" spc="8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18">
                      <a:solidFill>
                        <a:srgbClr val="000000"/>
                      </a:solidFill>
                      <a:prstDash val="solid"/>
                    </a:lnL>
                    <a:lnR w="72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26"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11">
                      <a:solidFill>
                        <a:srgbClr val="000000"/>
                      </a:solidFill>
                      <a:prstDash val="solid"/>
                    </a:lnL>
                    <a:lnR w="665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8">
                      <a:solidFill>
                        <a:srgbClr val="000000"/>
                      </a:solidFill>
                      <a:prstDash val="solid"/>
                    </a:lnL>
                    <a:lnR w="679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93">
                      <a:solidFill>
                        <a:srgbClr val="000000"/>
                      </a:solidFill>
                      <a:prstDash val="solid"/>
                    </a:lnL>
                    <a:lnR w="691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5">
                      <a:solidFill>
                        <a:srgbClr val="000000"/>
                      </a:solidFill>
                      <a:prstDash val="solid"/>
                    </a:lnL>
                    <a:lnR w="551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5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18">
                      <a:solidFill>
                        <a:srgbClr val="000000"/>
                      </a:solidFill>
                      <a:prstDash val="solid"/>
                    </a:lnL>
                    <a:lnR w="72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505"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11">
                      <a:solidFill>
                        <a:srgbClr val="000000"/>
                      </a:solidFill>
                      <a:prstDash val="solid"/>
                    </a:lnL>
                    <a:lnR w="665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8">
                      <a:solidFill>
                        <a:srgbClr val="000000"/>
                      </a:solidFill>
                      <a:prstDash val="solid"/>
                    </a:lnL>
                    <a:lnR w="679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93">
                      <a:solidFill>
                        <a:srgbClr val="000000"/>
                      </a:solidFill>
                      <a:prstDash val="solid"/>
                    </a:lnL>
                    <a:lnR w="691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5">
                      <a:solidFill>
                        <a:srgbClr val="000000"/>
                      </a:solidFill>
                      <a:prstDash val="solid"/>
                    </a:lnL>
                    <a:lnR w="551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18">
                      <a:solidFill>
                        <a:srgbClr val="000000"/>
                      </a:solidFill>
                      <a:prstDash val="solid"/>
                    </a:lnL>
                    <a:lnR w="72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26"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11">
                      <a:solidFill>
                        <a:srgbClr val="000000"/>
                      </a:solidFill>
                      <a:prstDash val="solid"/>
                    </a:lnL>
                    <a:lnR w="665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8">
                      <a:solidFill>
                        <a:srgbClr val="000000"/>
                      </a:solidFill>
                      <a:prstDash val="solid"/>
                    </a:lnL>
                    <a:lnR w="679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93">
                      <a:solidFill>
                        <a:srgbClr val="000000"/>
                      </a:solidFill>
                      <a:prstDash val="solid"/>
                    </a:lnL>
                    <a:lnR w="691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5">
                      <a:solidFill>
                        <a:srgbClr val="000000"/>
                      </a:solidFill>
                      <a:prstDash val="solid"/>
                    </a:lnL>
                    <a:lnR w="551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18">
                      <a:solidFill>
                        <a:srgbClr val="000000"/>
                      </a:solidFill>
                      <a:prstDash val="solid"/>
                    </a:lnL>
                    <a:lnR w="7217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300" y="1979110"/>
            <a:ext cx="5006975" cy="70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376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Fig. </a:t>
            </a:r>
            <a:r>
              <a:rPr sz="1100" spc="10" dirty="0">
                <a:latin typeface="Times New Roman"/>
                <a:cs typeface="Times New Roman"/>
              </a:rPr>
              <a:t>7: Semi-join operation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tables of figure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ts val="1960"/>
              </a:lnSpc>
              <a:spcBef>
                <a:spcPts val="155"/>
              </a:spcBef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the resulting relation has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first relation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5" dirty="0">
                <a:latin typeface="Times New Roman"/>
                <a:cs typeface="Times New Roman"/>
              </a:rPr>
              <a:t>after </a:t>
            </a:r>
            <a:r>
              <a:rPr sz="1100" spc="10" dirty="0">
                <a:latin typeface="Times New Roman"/>
                <a:cs typeface="Times New Roman"/>
              </a:rPr>
              <a:t>taking the </a:t>
            </a:r>
            <a:r>
              <a:rPr sz="1100" spc="5" dirty="0">
                <a:latin typeface="Times New Roman"/>
                <a:cs typeface="Times New Roman"/>
              </a:rPr>
              <a:t>natural  </a:t>
            </a:r>
            <a:r>
              <a:rPr sz="1100" spc="10" dirty="0">
                <a:latin typeface="Times New Roman"/>
                <a:cs typeface="Times New Roman"/>
              </a:rPr>
              <a:t>join of both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40" dirty="0">
                <a:latin typeface="Times New Roman"/>
                <a:cs typeface="Times New Roman"/>
              </a:rPr>
              <a:t>Relational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Calculus</a:t>
            </a:r>
            <a:endParaRPr sz="13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84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Relational Calculus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nonprocedural formal relational data manipulation language  in which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user </a:t>
            </a:r>
            <a:r>
              <a:rPr sz="1100" spc="15" dirty="0">
                <a:latin typeface="Times New Roman"/>
                <a:cs typeface="Times New Roman"/>
              </a:rPr>
              <a:t>simply </a:t>
            </a:r>
            <a:r>
              <a:rPr sz="1100" spc="10" dirty="0">
                <a:latin typeface="Times New Roman"/>
                <a:cs typeface="Times New Roman"/>
              </a:rPr>
              <a:t>specifies what </a:t>
            </a:r>
            <a:r>
              <a:rPr sz="1100" spc="15" dirty="0">
                <a:latin typeface="Times New Roman"/>
                <a:cs typeface="Times New Roman"/>
              </a:rPr>
              <a:t>data should be </a:t>
            </a:r>
            <a:r>
              <a:rPr sz="1100" spc="10" dirty="0">
                <a:latin typeface="Times New Roman"/>
                <a:cs typeface="Times New Roman"/>
              </a:rPr>
              <a:t>retrieved, but not </a:t>
            </a:r>
            <a:r>
              <a:rPr sz="1100" spc="20" dirty="0">
                <a:latin typeface="Times New Roman"/>
                <a:cs typeface="Times New Roman"/>
              </a:rPr>
              <a:t>how </a:t>
            </a:r>
            <a:r>
              <a:rPr sz="1100" spc="5" dirty="0">
                <a:latin typeface="Times New Roman"/>
                <a:cs typeface="Times New Roman"/>
              </a:rPr>
              <a:t>to  retrieve it.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an </a:t>
            </a:r>
            <a:r>
              <a:rPr sz="1100" spc="10" dirty="0">
                <a:latin typeface="Times New Roman"/>
                <a:cs typeface="Times New Roman"/>
              </a:rPr>
              <a:t>alternative standard for relational data manipulation languages.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relational calculus is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familiar </a:t>
            </a:r>
            <a:r>
              <a:rPr sz="1100" spc="5" dirty="0">
                <a:latin typeface="Times New Roman"/>
                <a:cs typeface="Times New Roman"/>
              </a:rPr>
              <a:t>differential </a:t>
            </a:r>
            <a:r>
              <a:rPr sz="1100" spc="10" dirty="0">
                <a:latin typeface="Times New Roman"/>
                <a:cs typeface="Times New Roman"/>
              </a:rPr>
              <a:t>and integral calculus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mathematics, but takes </a:t>
            </a:r>
            <a:r>
              <a:rPr sz="1100" dirty="0">
                <a:latin typeface="Times New Roman"/>
                <a:cs typeface="Times New Roman"/>
              </a:rPr>
              <a:t>its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from a branch of </a:t>
            </a:r>
            <a:r>
              <a:rPr sz="1100" spc="5" dirty="0">
                <a:latin typeface="Times New Roman"/>
                <a:cs typeface="Times New Roman"/>
              </a:rPr>
              <a:t>symbolic </a:t>
            </a:r>
            <a:r>
              <a:rPr sz="1100" spc="10" dirty="0">
                <a:latin typeface="Times New Roman"/>
                <a:cs typeface="Times New Roman"/>
              </a:rPr>
              <a:t>logic called the predicate  calculus.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has two following forms: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0" dirty="0">
                <a:latin typeface="Times New Roman"/>
                <a:cs typeface="Times New Roman"/>
              </a:rPr>
              <a:t>Tuple </a:t>
            </a:r>
            <a:r>
              <a:rPr sz="1100" spc="55" dirty="0">
                <a:latin typeface="Times New Roman"/>
                <a:cs typeface="Times New Roman"/>
              </a:rPr>
              <a:t>Oriented </a:t>
            </a:r>
            <a:r>
              <a:rPr sz="1100" spc="40" dirty="0">
                <a:latin typeface="Times New Roman"/>
                <a:cs typeface="Times New Roman"/>
              </a:rPr>
              <a:t>Relational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Calculus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45" dirty="0">
                <a:latin typeface="Times New Roman"/>
                <a:cs typeface="Times New Roman"/>
              </a:rPr>
              <a:t>Domain </a:t>
            </a:r>
            <a:r>
              <a:rPr sz="1100" spc="55" dirty="0">
                <a:latin typeface="Times New Roman"/>
                <a:cs typeface="Times New Roman"/>
              </a:rPr>
              <a:t>Oriented </a:t>
            </a:r>
            <a:r>
              <a:rPr sz="1100" spc="40" dirty="0">
                <a:latin typeface="Times New Roman"/>
                <a:cs typeface="Times New Roman"/>
              </a:rPr>
              <a:t>Relational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Calculus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  <a:spcBef>
                <a:spcPts val="655"/>
              </a:spcBef>
            </a:pPr>
            <a:r>
              <a:rPr sz="1100" spc="50" dirty="0">
                <a:latin typeface="Times New Roman"/>
                <a:cs typeface="Times New Roman"/>
              </a:rPr>
              <a:t>Tuple </a:t>
            </a:r>
            <a:r>
              <a:rPr sz="1100" spc="55" dirty="0">
                <a:latin typeface="Times New Roman"/>
                <a:cs typeface="Times New Roman"/>
              </a:rPr>
              <a:t>Oriented </a:t>
            </a:r>
            <a:r>
              <a:rPr sz="1100" spc="40" dirty="0">
                <a:latin typeface="Times New Roman"/>
                <a:cs typeface="Times New Roman"/>
              </a:rPr>
              <a:t>Relational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Calculus: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ts val="13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tuple oriented relational calculus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are interested primarily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finding relation  tuples for which a predicate </a:t>
            </a:r>
            <a:r>
              <a:rPr sz="1100" spc="5" dirty="0">
                <a:latin typeface="Times New Roman"/>
                <a:cs typeface="Times New Roman"/>
              </a:rPr>
              <a:t>is true. </a:t>
            </a:r>
            <a:r>
              <a:rPr sz="1100" spc="15" dirty="0">
                <a:latin typeface="Times New Roman"/>
                <a:cs typeface="Times New Roman"/>
              </a:rPr>
              <a:t>To do so we </a:t>
            </a:r>
            <a:r>
              <a:rPr sz="1100" spc="10" dirty="0">
                <a:latin typeface="Times New Roman"/>
                <a:cs typeface="Times New Roman"/>
              </a:rPr>
              <a:t>need tuple variables.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tuple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variable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variable that </a:t>
            </a:r>
            <a:r>
              <a:rPr sz="1100" spc="5" dirty="0">
                <a:latin typeface="Times New Roman"/>
                <a:cs typeface="Times New Roman"/>
              </a:rPr>
              <a:t>takes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the tuples of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relations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its range </a:t>
            </a:r>
            <a:r>
              <a:rPr sz="1100" spc="15" dirty="0">
                <a:latin typeface="Times New Roman"/>
                <a:cs typeface="Times New Roman"/>
              </a:rPr>
              <a:t>of  </a:t>
            </a:r>
            <a:r>
              <a:rPr sz="1100" spc="10" dirty="0">
                <a:latin typeface="Times New Roman"/>
                <a:cs typeface="Times New Roman"/>
              </a:rPr>
              <a:t>values.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actually corresponds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mathematical domain.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specify the range of a  tuple variable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statement such </a:t>
            </a:r>
            <a:r>
              <a:rPr sz="1100" spc="5" dirty="0">
                <a:latin typeface="Times New Roman"/>
                <a:cs typeface="Times New Roman"/>
              </a:rPr>
              <a:t>as: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spc="55" dirty="0">
                <a:latin typeface="Times New Roman"/>
                <a:cs typeface="Times New Roman"/>
              </a:rPr>
              <a:t>RANGE </a:t>
            </a:r>
            <a:r>
              <a:rPr sz="1100" spc="85" dirty="0">
                <a:latin typeface="Times New Roman"/>
                <a:cs typeface="Times New Roman"/>
              </a:rPr>
              <a:t>OF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40" dirty="0">
                <a:latin typeface="Times New Roman"/>
                <a:cs typeface="Times New Roman"/>
              </a:rPr>
              <a:t>IS </a:t>
            </a:r>
            <a:r>
              <a:rPr sz="1100" spc="4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Here, </a:t>
            </a:r>
            <a:r>
              <a:rPr sz="1100" spc="15" dirty="0">
                <a:latin typeface="Times New Roman"/>
                <a:cs typeface="Times New Roman"/>
              </a:rPr>
              <a:t>S is </a:t>
            </a:r>
            <a:r>
              <a:rPr sz="1100" spc="10" dirty="0">
                <a:latin typeface="Times New Roman"/>
                <a:cs typeface="Times New Roman"/>
              </a:rPr>
              <a:t>the tuple variable and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range, so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S </a:t>
            </a:r>
            <a:r>
              <a:rPr sz="1100" spc="10" dirty="0">
                <a:latin typeface="Times New Roman"/>
                <a:cs typeface="Times New Roman"/>
              </a:rPr>
              <a:t>always represents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tuple of </a:t>
            </a:r>
            <a:r>
              <a:rPr sz="1100" spc="15" dirty="0">
                <a:latin typeface="Times New Roman"/>
                <a:cs typeface="Times New Roman"/>
              </a:rPr>
              <a:t>STUDENT.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expressed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{S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P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(S)}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73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read it as find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all tuples </a:t>
            </a:r>
            <a:r>
              <a:rPr sz="1100" spc="15" dirty="0">
                <a:latin typeface="Times New Roman"/>
                <a:cs typeface="Times New Roman"/>
              </a:rPr>
              <a:t>S such </a:t>
            </a:r>
            <a:r>
              <a:rPr sz="1100" spc="10" dirty="0">
                <a:latin typeface="Times New Roman"/>
                <a:cs typeface="Times New Roman"/>
              </a:rPr>
              <a:t>that P(S) </a:t>
            </a:r>
            <a:r>
              <a:rPr sz="1100" spc="5" dirty="0">
                <a:latin typeface="Times New Roman"/>
                <a:cs typeface="Times New Roman"/>
              </a:rPr>
              <a:t>is true, </a:t>
            </a:r>
            <a:r>
              <a:rPr sz="1100" spc="10" dirty="0">
                <a:latin typeface="Times New Roman"/>
                <a:cs typeface="Times New Roman"/>
              </a:rPr>
              <a:t>where </a:t>
            </a:r>
            <a:r>
              <a:rPr sz="1100" spc="15" dirty="0">
                <a:latin typeface="Times New Roman"/>
                <a:cs typeface="Times New Roman"/>
              </a:rPr>
              <a:t>P </a:t>
            </a:r>
            <a:r>
              <a:rPr sz="1100" spc="10" dirty="0">
                <a:latin typeface="Times New Roman"/>
                <a:cs typeface="Times New Roman"/>
              </a:rPr>
              <a:t>implies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predicate condition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suppose range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{R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R.Credits </a:t>
            </a:r>
            <a:r>
              <a:rPr sz="1100" spc="15" dirty="0">
                <a:latin typeface="Times New Roman"/>
                <a:cs typeface="Times New Roman"/>
              </a:rPr>
              <a:t>&gt;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50}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ts val="1960"/>
              </a:lnSpc>
              <a:spcBef>
                <a:spcPts val="155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say </a:t>
            </a:r>
            <a:r>
              <a:rPr sz="1100" spc="10" dirty="0">
                <a:latin typeface="Times New Roman"/>
                <a:cs typeface="Times New Roman"/>
              </a:rPr>
              <a:t>like </a:t>
            </a:r>
            <a:r>
              <a:rPr sz="1100" spc="5" dirty="0">
                <a:latin typeface="Times New Roman"/>
                <a:cs typeface="Times New Roman"/>
              </a:rPr>
              <a:t>find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stuId, </a:t>
            </a:r>
            <a:r>
              <a:rPr sz="1100" spc="10" dirty="0">
                <a:latin typeface="Times New Roman"/>
                <a:cs typeface="Times New Roman"/>
              </a:rPr>
              <a:t>stuName, majors </a:t>
            </a:r>
            <a:r>
              <a:rPr sz="1100" spc="5" dirty="0">
                <a:latin typeface="Times New Roman"/>
                <a:cs typeface="Times New Roman"/>
              </a:rPr>
              <a:t>etc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students having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than  </a:t>
            </a:r>
            <a:r>
              <a:rPr sz="1100" spc="15" dirty="0">
                <a:latin typeface="Times New Roman"/>
                <a:cs typeface="Times New Roman"/>
              </a:rPr>
              <a:t>50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credits.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45" dirty="0">
                <a:latin typeface="Times New Roman"/>
                <a:cs typeface="Times New Roman"/>
              </a:rPr>
              <a:t>Domain </a:t>
            </a:r>
            <a:r>
              <a:rPr sz="1100" spc="55" dirty="0">
                <a:latin typeface="Times New Roman"/>
                <a:cs typeface="Times New Roman"/>
              </a:rPr>
              <a:t>Oriented </a:t>
            </a:r>
            <a:r>
              <a:rPr sz="1100" spc="40" dirty="0">
                <a:latin typeface="Times New Roman"/>
                <a:cs typeface="Times New Roman"/>
              </a:rPr>
              <a:t>Relational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Calculus: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300" spc="45" dirty="0">
                <a:latin typeface="Times New Roman"/>
                <a:cs typeface="Times New Roman"/>
              </a:rPr>
              <a:t>Normalization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100" spc="10" dirty="0">
                <a:latin typeface="Times New Roman"/>
                <a:cs typeface="Times New Roman"/>
              </a:rPr>
              <a:t>There  are  four  types  of  anomalies,  which  </a:t>
            </a:r>
            <a:r>
              <a:rPr sz="1100" spc="5" dirty="0">
                <a:latin typeface="Times New Roman"/>
                <a:cs typeface="Times New Roman"/>
              </a:rPr>
              <a:t>are  </a:t>
            </a:r>
            <a:r>
              <a:rPr sz="1100" spc="10" dirty="0">
                <a:latin typeface="Times New Roman"/>
                <a:cs typeface="Times New Roman"/>
              </a:rPr>
              <a:t>of  concern,  redundancy, 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insertion,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deletion   and   updation.   Normalization   </a:t>
            </a:r>
            <a:r>
              <a:rPr sz="1100" spc="15" dirty="0">
                <a:latin typeface="Times New Roman"/>
                <a:cs typeface="Times New Roman"/>
              </a:rPr>
              <a:t>is   </a:t>
            </a:r>
            <a:r>
              <a:rPr sz="1100" spc="10" dirty="0">
                <a:latin typeface="Times New Roman"/>
                <a:cs typeface="Times New Roman"/>
              </a:rPr>
              <a:t>not   compulsory,   but  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strongly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251"/>
            <a:ext cx="5041265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700"/>
              </a:lnSpc>
            </a:pPr>
            <a:r>
              <a:rPr sz="1100" spc="10" dirty="0">
                <a:latin typeface="Times New Roman"/>
                <a:cs typeface="Times New Roman"/>
              </a:rPr>
              <a:t>recommended that normalization </a:t>
            </a:r>
            <a:r>
              <a:rPr sz="1100" spc="15" dirty="0">
                <a:latin typeface="Times New Roman"/>
                <a:cs typeface="Times New Roman"/>
              </a:rPr>
              <a:t>must </a:t>
            </a:r>
            <a:r>
              <a:rPr sz="1100" spc="10" dirty="0">
                <a:latin typeface="Times New Roman"/>
                <a:cs typeface="Times New Roman"/>
              </a:rPr>
              <a:t>be done. Because normalized design makes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maintenance of database </a:t>
            </a:r>
            <a:r>
              <a:rPr sz="1100" spc="15" dirty="0">
                <a:latin typeface="Times New Roman"/>
                <a:cs typeface="Times New Roman"/>
              </a:rPr>
              <a:t>much </a:t>
            </a:r>
            <a:r>
              <a:rPr sz="1100" spc="5" dirty="0">
                <a:latin typeface="Times New Roman"/>
                <a:cs typeface="Times New Roman"/>
              </a:rPr>
              <a:t>easier. </a:t>
            </a:r>
            <a:r>
              <a:rPr sz="1100" spc="15" dirty="0">
                <a:latin typeface="Times New Roman"/>
                <a:cs typeface="Times New Roman"/>
              </a:rPr>
              <a:t>While </a:t>
            </a:r>
            <a:r>
              <a:rPr sz="1100" spc="10" dirty="0">
                <a:latin typeface="Times New Roman"/>
                <a:cs typeface="Times New Roman"/>
              </a:rPr>
              <a:t>carrying out the process of normalization,  it should be applied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each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database.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performed </a:t>
            </a:r>
            <a:r>
              <a:rPr sz="1100" spc="5" dirty="0">
                <a:latin typeface="Times New Roman"/>
                <a:cs typeface="Times New Roman"/>
              </a:rPr>
              <a:t>after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logical  </a:t>
            </a:r>
            <a:r>
              <a:rPr sz="1100" spc="10" dirty="0">
                <a:latin typeface="Times New Roman"/>
                <a:cs typeface="Times New Roman"/>
              </a:rPr>
              <a:t>database design. This process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also being followed informally during conceptual  database design as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well.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0947" y="2518526"/>
            <a:ext cx="5006340" cy="482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i="1" spc="25" dirty="0">
                <a:latin typeface="Times New Roman"/>
                <a:cs typeface="Times New Roman"/>
              </a:rPr>
              <a:t>Normalization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1100" spc="10" dirty="0">
                <a:latin typeface="Times New Roman"/>
                <a:cs typeface="Times New Roman"/>
              </a:rPr>
              <a:t>There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different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levels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normalization.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called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first,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second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on. Each normalized form has </a:t>
            </a:r>
            <a:r>
              <a:rPr sz="1100" spc="5" dirty="0">
                <a:latin typeface="Times New Roman"/>
                <a:cs typeface="Times New Roman"/>
              </a:rPr>
              <a:t>certain </a:t>
            </a:r>
            <a:r>
              <a:rPr sz="1100" spc="10" dirty="0">
                <a:latin typeface="Times New Roman"/>
                <a:cs typeface="Times New Roman"/>
              </a:rPr>
              <a:t>requirements or conditions, which must  be </a:t>
            </a:r>
            <a:r>
              <a:rPr sz="1100" spc="5" dirty="0">
                <a:latin typeface="Times New Roman"/>
                <a:cs typeface="Times New Roman"/>
              </a:rPr>
              <a:t>fulfilled.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or relation fulfills any particular form then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0" dirty="0">
                <a:latin typeface="Times New Roman"/>
                <a:cs typeface="Times New Roman"/>
              </a:rPr>
              <a:t>said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that  normal form. </a:t>
            </a:r>
            <a:r>
              <a:rPr sz="1100" spc="15" dirty="0">
                <a:latin typeface="Times New Roman"/>
                <a:cs typeface="Times New Roman"/>
              </a:rPr>
              <a:t>The process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each relation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database.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minimum  </a:t>
            </a:r>
            <a:r>
              <a:rPr sz="1100" spc="10" dirty="0">
                <a:latin typeface="Times New Roman"/>
                <a:cs typeface="Times New Roman"/>
              </a:rPr>
              <a:t>form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tables are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called the normal form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entire database. </a:t>
            </a:r>
            <a:r>
              <a:rPr sz="1100" spc="2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main </a:t>
            </a:r>
            <a:r>
              <a:rPr sz="1100" spc="10" dirty="0">
                <a:latin typeface="Times New Roman"/>
                <a:cs typeface="Times New Roman"/>
              </a:rPr>
              <a:t>objective of normalization </a:t>
            </a:r>
            <a:r>
              <a:rPr sz="1100" spc="5" dirty="0">
                <a:latin typeface="Times New Roman"/>
                <a:cs typeface="Times New Roman"/>
              </a:rPr>
              <a:t>is to </a:t>
            </a:r>
            <a:r>
              <a:rPr sz="1100" spc="10" dirty="0">
                <a:latin typeface="Times New Roman"/>
                <a:cs typeface="Times New Roman"/>
              </a:rPr>
              <a:t>place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highest form of  normalization.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i="1" spc="50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studied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different types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joins, with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help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which  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can join different </a:t>
            </a:r>
            <a:r>
              <a:rPr sz="1100" spc="5" dirty="0">
                <a:latin typeface="Times New Roman"/>
                <a:cs typeface="Times New Roman"/>
              </a:rPr>
              <a:t>tables.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can get </a:t>
            </a:r>
            <a:r>
              <a:rPr sz="1100" spc="10" dirty="0">
                <a:latin typeface="Times New Roman"/>
                <a:cs typeface="Times New Roman"/>
              </a:rPr>
              <a:t>different types of outputs from joins. Then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studied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calculus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briefly touched </a:t>
            </a:r>
            <a:r>
              <a:rPr sz="1100" spc="15" dirty="0">
                <a:latin typeface="Times New Roman"/>
                <a:cs typeface="Times New Roman"/>
              </a:rPr>
              <a:t>upon </a:t>
            </a:r>
            <a:r>
              <a:rPr sz="1100" spc="10" dirty="0">
                <a:latin typeface="Times New Roman"/>
                <a:cs typeface="Times New Roman"/>
              </a:rPr>
              <a:t>tuple and domain  oriented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calculus. Lastly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started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process of normalization 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 </a:t>
            </a:r>
            <a:r>
              <a:rPr sz="1100" spc="15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important topic and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discuss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detail </a:t>
            </a:r>
            <a:r>
              <a:rPr sz="1100" spc="10" dirty="0">
                <a:latin typeface="Times New Roman"/>
                <a:cs typeface="Times New Roman"/>
              </a:rPr>
              <a:t>this topic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coming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i="1" spc="20" dirty="0">
                <a:latin typeface="Times New Roman"/>
                <a:cs typeface="Times New Roman"/>
              </a:rPr>
              <a:t>Exercise: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1100" spc="15" dirty="0">
                <a:latin typeface="Times New Roman"/>
                <a:cs typeface="Times New Roman"/>
              </a:rPr>
              <a:t>Draw </a:t>
            </a:r>
            <a:r>
              <a:rPr sz="1100" spc="10" dirty="0">
                <a:latin typeface="Times New Roman"/>
                <a:cs typeface="Times New Roman"/>
              </a:rPr>
              <a:t>two tables of </a:t>
            </a:r>
            <a:r>
              <a:rPr sz="1100" spc="20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EMPLOYEE </a:t>
            </a:r>
            <a:r>
              <a:rPr sz="1100" spc="15" dirty="0">
                <a:latin typeface="Times New Roman"/>
                <a:cs typeface="Times New Roman"/>
              </a:rPr>
              <a:t>along </a:t>
            </a:r>
            <a:r>
              <a:rPr sz="1100" spc="10" dirty="0">
                <a:latin typeface="Times New Roman"/>
                <a:cs typeface="Times New Roman"/>
              </a:rPr>
              <a:t>with different </a:t>
            </a:r>
            <a:r>
              <a:rPr sz="1100" spc="5" dirty="0">
                <a:latin typeface="Times New Roman"/>
                <a:cs typeface="Times New Roman"/>
              </a:rPr>
              <a:t>attribute,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include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common </a:t>
            </a:r>
            <a:r>
              <a:rPr sz="1100" spc="10" dirty="0">
                <a:latin typeface="Times New Roman"/>
                <a:cs typeface="Times New Roman"/>
              </a:rPr>
              <a:t>attribute between the two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implement </a:t>
            </a:r>
            <a:r>
              <a:rPr sz="1100" spc="15" dirty="0">
                <a:latin typeface="Times New Roman"/>
                <a:cs typeface="Times New Roman"/>
              </a:rPr>
              <a:t>the PK/FK </a:t>
            </a:r>
            <a:r>
              <a:rPr sz="1100" spc="10" dirty="0">
                <a:latin typeface="Times New Roman"/>
                <a:cs typeface="Times New Roman"/>
              </a:rPr>
              <a:t>relationship and  populate </a:t>
            </a:r>
            <a:r>
              <a:rPr sz="1100" spc="15" dirty="0">
                <a:latin typeface="Times New Roman"/>
                <a:cs typeface="Times New Roman"/>
              </a:rPr>
              <a:t>both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tables.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15" dirty="0">
                <a:latin typeface="Times New Roman"/>
                <a:cs typeface="Times New Roman"/>
              </a:rPr>
              <a:t>apply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types of joins and observe the difference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19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23" y="1761026"/>
            <a:ext cx="12719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36708" y="2150923"/>
          <a:ext cx="5350510" cy="124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0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 marR="46990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958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Section 7.1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7.7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8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85">
                <a:tc gridSpan="2">
                  <a:txBody>
                    <a:bodyPr/>
                    <a:lstStyle/>
                    <a:p>
                      <a:pPr marL="60325" marR="49530">
                        <a:lnSpc>
                          <a:spcPts val="1939"/>
                        </a:lnSpc>
                        <a:spcBef>
                          <a:spcPts val="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Systems”,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25" spc="-7" baseline="37037" dirty="0">
                          <a:latin typeface="Times New Roman"/>
                          <a:cs typeface="Times New Roman"/>
                        </a:rPr>
                        <a:t>nd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edition, Raghu Ramakrishnan, Johannes Gehrke,  McGraw-Hill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1175" y="3858778"/>
            <a:ext cx="5005705" cy="274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Lecture: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Functional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Dependency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Inference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Rules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Normal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5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previous 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studied different </a:t>
            </a:r>
            <a:r>
              <a:rPr sz="1100" spc="5" dirty="0">
                <a:latin typeface="Times New Roman"/>
                <a:cs typeface="Times New Roman"/>
              </a:rPr>
              <a:t>types </a:t>
            </a:r>
            <a:r>
              <a:rPr sz="1100" spc="10" dirty="0">
                <a:latin typeface="Times New Roman"/>
                <a:cs typeface="Times New Roman"/>
              </a:rPr>
              <a:t>of joins, which are used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connect two different tables and give different </a:t>
            </a:r>
            <a:r>
              <a:rPr sz="1100" spc="15" dirty="0">
                <a:latin typeface="Times New Roman"/>
                <a:cs typeface="Times New Roman"/>
              </a:rPr>
              <a:t>output </a:t>
            </a:r>
            <a:r>
              <a:rPr sz="1100" spc="10" dirty="0">
                <a:latin typeface="Times New Roman"/>
                <a:cs typeface="Times New Roman"/>
              </a:rPr>
              <a:t>relations.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started the  basics of normalization. From this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15" dirty="0">
                <a:latin typeface="Times New Roman"/>
                <a:cs typeface="Times New Roman"/>
              </a:rPr>
              <a:t>we will study in </a:t>
            </a:r>
            <a:r>
              <a:rPr sz="1100" spc="10" dirty="0">
                <a:latin typeface="Times New Roman"/>
                <a:cs typeface="Times New Roman"/>
              </a:rPr>
              <a:t>length different </a:t>
            </a:r>
            <a:r>
              <a:rPr sz="1100" spc="5" dirty="0">
                <a:latin typeface="Times New Roman"/>
                <a:cs typeface="Times New Roman"/>
              </a:rPr>
              <a:t>aspects </a:t>
            </a:r>
            <a:r>
              <a:rPr sz="1100" spc="10" dirty="0">
                <a:latin typeface="Times New Roman"/>
                <a:cs typeface="Times New Roman"/>
              </a:rPr>
              <a:t>of  normalization.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Functional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Dependency</a:t>
            </a:r>
            <a:endParaRPr sz="13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ts val="1300"/>
              </a:lnSpc>
              <a:spcBef>
                <a:spcPts val="295"/>
              </a:spcBef>
            </a:pPr>
            <a:r>
              <a:rPr sz="1100" spc="10" dirty="0">
                <a:latin typeface="Times New Roman"/>
                <a:cs typeface="Times New Roman"/>
              </a:rPr>
              <a:t>Normalization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concept of functional dependency.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functional 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type of relationship between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9727"/>
            <a:ext cx="5039995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00"/>
              </a:lnSpc>
            </a:pPr>
            <a:r>
              <a:rPr sz="1100" spc="30" dirty="0">
                <a:latin typeface="Times New Roman"/>
                <a:cs typeface="Times New Roman"/>
              </a:rPr>
              <a:t>Definition </a:t>
            </a:r>
            <a:r>
              <a:rPr sz="1100" spc="5" dirty="0">
                <a:latin typeface="Times New Roman"/>
                <a:cs typeface="Times New Roman"/>
              </a:rPr>
              <a:t>of </a:t>
            </a:r>
            <a:r>
              <a:rPr sz="1100" spc="45" dirty="0">
                <a:latin typeface="Times New Roman"/>
                <a:cs typeface="Times New Roman"/>
              </a:rPr>
              <a:t>Functional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Dependency</a:t>
            </a:r>
            <a:endParaRPr sz="1100">
              <a:latin typeface="Times New Roman"/>
              <a:cs typeface="Times New Roman"/>
            </a:endParaRPr>
          </a:p>
          <a:p>
            <a:pPr marL="12700" marR="41275" algn="just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0" dirty="0">
                <a:latin typeface="Times New Roman"/>
                <a:cs typeface="Times New Roman"/>
              </a:rPr>
              <a:t>are attributes or sets of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relation R, </a:t>
            </a:r>
            <a:r>
              <a:rPr sz="1100" spc="15" dirty="0">
                <a:latin typeface="Times New Roman"/>
                <a:cs typeface="Times New Roman"/>
              </a:rPr>
              <a:t>we say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functionally dependent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if each </a:t>
            </a:r>
            <a:r>
              <a:rPr sz="1100" spc="10" dirty="0">
                <a:latin typeface="Times New Roman"/>
                <a:cs typeface="Times New Roman"/>
              </a:rPr>
              <a:t>value of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has associated with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exactly </a:t>
            </a:r>
            <a:r>
              <a:rPr sz="1100" spc="15" dirty="0">
                <a:latin typeface="Times New Roman"/>
                <a:cs typeface="Times New Roman"/>
              </a:rPr>
              <a:t>one  </a:t>
            </a:r>
            <a:r>
              <a:rPr sz="1100" spc="10" dirty="0">
                <a:latin typeface="Times New Roman"/>
                <a:cs typeface="Times New Roman"/>
              </a:rPr>
              <a:t>value of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5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write </a:t>
            </a:r>
            <a:r>
              <a:rPr sz="1100" spc="10" dirty="0">
                <a:latin typeface="Times New Roman"/>
                <a:cs typeface="Times New Roman"/>
              </a:rPr>
              <a:t>this as </a:t>
            </a:r>
            <a:r>
              <a:rPr sz="1100" spc="20" dirty="0">
                <a:latin typeface="Times New Roman"/>
                <a:cs typeface="Times New Roman"/>
              </a:rPr>
              <a:t>A       </a:t>
            </a:r>
            <a:r>
              <a:rPr sz="1100" spc="5" dirty="0">
                <a:latin typeface="Times New Roman"/>
                <a:cs typeface="Times New Roman"/>
              </a:rPr>
              <a:t>B, read as </a:t>
            </a:r>
            <a:r>
              <a:rPr sz="1100" spc="15" dirty="0">
                <a:latin typeface="Times New Roman"/>
                <a:cs typeface="Times New Roman"/>
              </a:rPr>
              <a:t>“A </a:t>
            </a:r>
            <a:r>
              <a:rPr sz="1100" spc="10" dirty="0">
                <a:latin typeface="Times New Roman"/>
                <a:cs typeface="Times New Roman"/>
              </a:rPr>
              <a:t>functionally determines </a:t>
            </a:r>
            <a:r>
              <a:rPr sz="1100" spc="15" dirty="0">
                <a:latin typeface="Times New Roman"/>
                <a:cs typeface="Times New Roman"/>
              </a:rPr>
              <a:t>B” </a:t>
            </a:r>
            <a:r>
              <a:rPr sz="1100" spc="10" dirty="0">
                <a:latin typeface="Times New Roman"/>
                <a:cs typeface="Times New Roman"/>
              </a:rPr>
              <a:t>or “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determines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B”.</a:t>
            </a:r>
            <a:endParaRPr sz="1100">
              <a:latin typeface="Times New Roman"/>
              <a:cs typeface="Times New Roman"/>
            </a:endParaRPr>
          </a:p>
          <a:p>
            <a:pPr marL="12700" marR="40005" algn="just">
              <a:lnSpc>
                <a:spcPct val="984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This does not </a:t>
            </a:r>
            <a:r>
              <a:rPr sz="1100" spc="15" dirty="0">
                <a:latin typeface="Times New Roman"/>
                <a:cs typeface="Times New Roman"/>
              </a:rPr>
              <a:t>mean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causes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 of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calculated from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value of </a:t>
            </a:r>
            <a:r>
              <a:rPr sz="1100" spc="20" dirty="0">
                <a:latin typeface="Times New Roman"/>
                <a:cs typeface="Times New Roman"/>
              </a:rPr>
              <a:t>A by </a:t>
            </a:r>
            <a:r>
              <a:rPr sz="1100" spc="10" dirty="0">
                <a:latin typeface="Times New Roman"/>
                <a:cs typeface="Times New Roman"/>
              </a:rPr>
              <a:t>a formula, although sometimes </a:t>
            </a:r>
            <a:r>
              <a:rPr sz="1100" spc="5" dirty="0">
                <a:latin typeface="Times New Roman"/>
                <a:cs typeface="Times New Roman"/>
              </a:rPr>
              <a:t>that 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case.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simply 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if  </a:t>
            </a:r>
            <a:r>
              <a:rPr sz="1100" spc="15" dirty="0">
                <a:latin typeface="Times New Roman"/>
                <a:cs typeface="Times New Roman"/>
              </a:rPr>
              <a:t>we know the </a:t>
            </a:r>
            <a:r>
              <a:rPr sz="1100" spc="10" dirty="0">
                <a:latin typeface="Times New Roman"/>
                <a:cs typeface="Times New Roman"/>
              </a:rPr>
              <a:t>value of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examine </a:t>
            </a:r>
            <a:r>
              <a:rPr sz="1100" spc="10" dirty="0">
                <a:latin typeface="Times New Roman"/>
                <a:cs typeface="Times New Roman"/>
              </a:rPr>
              <a:t>the table of relation R, we will find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one  value of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rows </a:t>
            </a:r>
            <a:r>
              <a:rPr sz="1100" spc="10" dirty="0">
                <a:latin typeface="Times New Roman"/>
                <a:cs typeface="Times New Roman"/>
              </a:rPr>
              <a:t>that 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given </a:t>
            </a:r>
            <a:r>
              <a:rPr sz="1100" spc="15" dirty="0">
                <a:latin typeface="Times New Roman"/>
                <a:cs typeface="Times New Roman"/>
              </a:rPr>
              <a:t>value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at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one time. </a:t>
            </a:r>
            <a:r>
              <a:rPr sz="1100" spc="15" dirty="0">
                <a:latin typeface="Times New Roman"/>
                <a:cs typeface="Times New Roman"/>
              </a:rPr>
              <a:t>Thus </a:t>
            </a:r>
            <a:r>
              <a:rPr sz="1100" spc="10" dirty="0">
                <a:latin typeface="Times New Roman"/>
                <a:cs typeface="Times New Roman"/>
              </a:rPr>
              <a:t>then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two rows have the </a:t>
            </a:r>
            <a:r>
              <a:rPr sz="1100" spc="20" dirty="0">
                <a:latin typeface="Times New Roman"/>
                <a:cs typeface="Times New Roman"/>
              </a:rPr>
              <a:t>same A </a:t>
            </a:r>
            <a:r>
              <a:rPr sz="1100" spc="10" dirty="0">
                <a:latin typeface="Times New Roman"/>
                <a:cs typeface="Times New Roman"/>
              </a:rPr>
              <a:t>value,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must also 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same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0" dirty="0">
                <a:latin typeface="Times New Roman"/>
                <a:cs typeface="Times New Roman"/>
              </a:rPr>
              <a:t>value. However,  for a </a:t>
            </a:r>
            <a:r>
              <a:rPr sz="1100" spc="5" dirty="0">
                <a:latin typeface="Times New Roman"/>
                <a:cs typeface="Times New Roman"/>
              </a:rPr>
              <a:t>given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0" dirty="0">
                <a:latin typeface="Times New Roman"/>
                <a:cs typeface="Times New Roman"/>
              </a:rPr>
              <a:t>value, there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be several different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values.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a functional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10" dirty="0">
                <a:latin typeface="Times New Roman"/>
                <a:cs typeface="Times New Roman"/>
              </a:rPr>
              <a:t>exits,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attributes or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on the </a:t>
            </a:r>
            <a:r>
              <a:rPr sz="1100" spc="10" dirty="0">
                <a:latin typeface="Times New Roman"/>
                <a:cs typeface="Times New Roman"/>
              </a:rPr>
              <a:t>left side </a:t>
            </a:r>
            <a:r>
              <a:rPr sz="1100" spc="15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arrow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5" dirty="0">
                <a:latin typeface="Times New Roman"/>
                <a:cs typeface="Times New Roman"/>
              </a:rPr>
              <a:t>called </a:t>
            </a:r>
            <a:r>
              <a:rPr sz="1100" spc="10" dirty="0">
                <a:latin typeface="Times New Roman"/>
                <a:cs typeface="Times New Roman"/>
              </a:rPr>
              <a:t>a determinant. Attribute of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left </a:t>
            </a:r>
            <a:r>
              <a:rPr sz="1100" spc="10" dirty="0">
                <a:latin typeface="Times New Roman"/>
                <a:cs typeface="Times New Roman"/>
              </a:rPr>
              <a:t>side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called determinant  and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right </a:t>
            </a:r>
            <a:r>
              <a:rPr sz="1100" spc="5" dirty="0">
                <a:latin typeface="Times New Roman"/>
                <a:cs typeface="Times New Roman"/>
              </a:rPr>
              <a:t>are called </a:t>
            </a:r>
            <a:r>
              <a:rPr sz="1100" spc="10" dirty="0">
                <a:latin typeface="Times New Roman"/>
                <a:cs typeface="Times New Roman"/>
              </a:rPr>
              <a:t>dependants. 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relation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attributes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(a,b,c,d,e)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023" y="3203755"/>
            <a:ext cx="97155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a  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802" y="3203755"/>
            <a:ext cx="30353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b</a:t>
            </a:r>
            <a:r>
              <a:rPr sz="1100" spc="-5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c</a:t>
            </a:r>
            <a:r>
              <a:rPr sz="1100" spc="-5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d  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023" y="3699073"/>
            <a:ext cx="500570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student with following </a:t>
            </a:r>
            <a:r>
              <a:rPr sz="1100" spc="5" dirty="0">
                <a:latin typeface="Times New Roman"/>
                <a:cs typeface="Times New Roman"/>
              </a:rPr>
              <a:t>attributes.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establish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functional dependency of different attributes: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</a:pPr>
            <a:r>
              <a:rPr sz="1100" spc="15" dirty="0">
                <a:latin typeface="Times New Roman"/>
                <a:cs typeface="Times New Roman"/>
              </a:rPr>
              <a:t>STD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(stId,stName,stAdr,prName,credits)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0947" y="4195409"/>
            <a:ext cx="48831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stId  </a:t>
            </a:r>
            <a:r>
              <a:rPr sz="1100" spc="15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Nam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5085" y="4195409"/>
            <a:ext cx="17399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marR="5080" indent="-288925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stName,stAdr,prName,credits  credits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0947" y="4685455"/>
            <a:ext cx="5006340" cy="265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8600"/>
              </a:lnSpc>
            </a:pPr>
            <a:r>
              <a:rPr sz="1100" spc="15" dirty="0">
                <a:latin typeface="Times New Roman"/>
                <a:cs typeface="Times New Roman"/>
              </a:rPr>
              <a:t>Now in </a:t>
            </a:r>
            <a:r>
              <a:rPr sz="1100" spc="10" dirty="0">
                <a:latin typeface="Times New Roman"/>
                <a:cs typeface="Times New Roman"/>
              </a:rPr>
              <a:t>this example if </a:t>
            </a:r>
            <a:r>
              <a:rPr sz="1100" spc="15" dirty="0">
                <a:latin typeface="Times New Roman"/>
                <a:cs typeface="Times New Roman"/>
              </a:rPr>
              <a:t>we know </a:t>
            </a:r>
            <a:r>
              <a:rPr sz="1100" spc="10" dirty="0">
                <a:latin typeface="Times New Roman"/>
                <a:cs typeface="Times New Roman"/>
              </a:rPr>
              <a:t>the stID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tell </a:t>
            </a:r>
            <a:r>
              <a:rPr sz="1100" spc="10" dirty="0">
                <a:latin typeface="Times New Roman"/>
                <a:cs typeface="Times New Roman"/>
              </a:rPr>
              <a:t>the complete information about  that student. Similarly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know the </a:t>
            </a:r>
            <a:r>
              <a:rPr sz="1100" spc="10" dirty="0">
                <a:latin typeface="Times New Roman"/>
                <a:cs typeface="Times New Roman"/>
              </a:rPr>
              <a:t>prName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tell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credit </a:t>
            </a:r>
            <a:r>
              <a:rPr sz="1100" spc="10" dirty="0">
                <a:latin typeface="Times New Roman"/>
                <a:cs typeface="Times New Roman"/>
              </a:rPr>
              <a:t>hours for </a:t>
            </a:r>
            <a:r>
              <a:rPr sz="1100" spc="15" dirty="0">
                <a:latin typeface="Times New Roman"/>
                <a:cs typeface="Times New Roman"/>
              </a:rPr>
              <a:t>any  </a:t>
            </a:r>
            <a:r>
              <a:rPr sz="1100" spc="10" dirty="0">
                <a:latin typeface="Times New Roman"/>
                <a:cs typeface="Times New Roman"/>
              </a:rPr>
              <a:t>particular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subject.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45" dirty="0">
                <a:latin typeface="Times New Roman"/>
                <a:cs typeface="Times New Roman"/>
              </a:rPr>
              <a:t>Functional </a:t>
            </a:r>
            <a:r>
              <a:rPr sz="1100" spc="30" dirty="0">
                <a:latin typeface="Times New Roman"/>
                <a:cs typeface="Times New Roman"/>
              </a:rPr>
              <a:t>Dependencies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Keys: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determine the keys of 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after seeing </a:t>
            </a:r>
            <a:r>
              <a:rPr sz="1100" spc="5" dirty="0">
                <a:latin typeface="Times New Roman"/>
                <a:cs typeface="Times New Roman"/>
              </a:rPr>
              <a:t>its </a:t>
            </a:r>
            <a:r>
              <a:rPr sz="1100" spc="10" dirty="0">
                <a:latin typeface="Times New Roman"/>
                <a:cs typeface="Times New Roman"/>
              </a:rPr>
              <a:t>functional dependencies.  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3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determinant of functional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10" dirty="0">
                <a:latin typeface="Times New Roman"/>
                <a:cs typeface="Times New Roman"/>
              </a:rPr>
              <a:t>that determines all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that table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 super key. Super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attribute or a set of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that identifies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entity  uniquely.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table, a super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is any </a:t>
            </a:r>
            <a:r>
              <a:rPr sz="1100" spc="10" dirty="0">
                <a:latin typeface="Times New Roman"/>
                <a:cs typeface="Times New Roman"/>
              </a:rPr>
              <a:t>column or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columns </a:t>
            </a:r>
            <a:r>
              <a:rPr sz="1100" spc="15" dirty="0">
                <a:latin typeface="Times New Roman"/>
                <a:cs typeface="Times New Roman"/>
              </a:rPr>
              <a:t>whose </a:t>
            </a:r>
            <a:r>
              <a:rPr sz="1100" spc="10" dirty="0">
                <a:latin typeface="Times New Roman"/>
                <a:cs typeface="Times New Roman"/>
              </a:rPr>
              <a:t>values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 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distinguish </a:t>
            </a:r>
            <a:r>
              <a:rPr sz="1100" spc="15" dirty="0">
                <a:latin typeface="Times New Roman"/>
                <a:cs typeface="Times New Roman"/>
              </a:rPr>
              <a:t>one row </a:t>
            </a:r>
            <a:r>
              <a:rPr sz="1100" spc="10" dirty="0">
                <a:latin typeface="Times New Roman"/>
                <a:cs typeface="Times New Roman"/>
              </a:rPr>
              <a:t>from another.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minimal super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candidate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if a determinant of functional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10" dirty="0">
                <a:latin typeface="Times New Roman"/>
                <a:cs typeface="Times New Roman"/>
              </a:rPr>
              <a:t>determines all attributes of that </a:t>
            </a:r>
            <a:r>
              <a:rPr sz="1100" spc="5" dirty="0">
                <a:latin typeface="Times New Roman"/>
                <a:cs typeface="Times New Roman"/>
              </a:rPr>
              <a:t>relation 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0" dirty="0">
                <a:latin typeface="Times New Roman"/>
                <a:cs typeface="Times New Roman"/>
              </a:rPr>
              <a:t>definitely a super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 other functional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10" dirty="0">
                <a:latin typeface="Times New Roman"/>
                <a:cs typeface="Times New Roman"/>
              </a:rPr>
              <a:t>whereas  a subset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determinant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super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then 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candidate </a:t>
            </a:r>
            <a:r>
              <a:rPr sz="1100" spc="15" dirty="0">
                <a:latin typeface="Times New Roman"/>
                <a:cs typeface="Times New Roman"/>
              </a:rPr>
              <a:t>key. </a:t>
            </a:r>
            <a:r>
              <a:rPr sz="1100" spc="10" dirty="0">
                <a:latin typeface="Times New Roman"/>
                <a:cs typeface="Times New Roman"/>
              </a:rPr>
              <a:t>So the functional  dependencies help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identify keys.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example as under: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20" dirty="0">
                <a:latin typeface="Times New Roman"/>
                <a:cs typeface="Times New Roman"/>
              </a:rPr>
              <a:t>EMP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(eId,eName,eAdr,eDept,prId,prSal)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1023" y="7330396"/>
            <a:ext cx="48387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eId  </a:t>
            </a:r>
            <a:r>
              <a:rPr sz="1100" spc="2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,</a:t>
            </a:r>
            <a:r>
              <a:rPr sz="1100" spc="15" dirty="0">
                <a:latin typeface="Times New Roman"/>
                <a:cs typeface="Times New Roman"/>
              </a:rPr>
              <a:t>p</a:t>
            </a:r>
            <a:r>
              <a:rPr sz="1100" spc="2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1323" y="7330396"/>
            <a:ext cx="123253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 marR="5080" indent="-311785">
              <a:lnSpc>
                <a:spcPts val="1300"/>
              </a:lnSpc>
            </a:pP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e,e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,</a:t>
            </a:r>
            <a:r>
              <a:rPr sz="1100" spc="15" dirty="0">
                <a:latin typeface="Times New Roman"/>
                <a:cs typeface="Times New Roman"/>
              </a:rPr>
              <a:t>eDep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)  </a:t>
            </a:r>
            <a:r>
              <a:rPr sz="1100" spc="10" dirty="0">
                <a:latin typeface="Times New Roman"/>
                <a:cs typeface="Times New Roman"/>
              </a:rPr>
              <a:t>prSal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0947" y="7825715"/>
            <a:ext cx="5006340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this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employee </a:t>
            </a:r>
            <a:r>
              <a:rPr sz="1100" spc="5" dirty="0">
                <a:latin typeface="Times New Roman"/>
                <a:cs typeface="Times New Roman"/>
              </a:rPr>
              <a:t>relation eId 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15" dirty="0">
                <a:latin typeface="Times New Roman"/>
                <a:cs typeface="Times New Roman"/>
              </a:rPr>
              <a:t>which </a:t>
            </a:r>
            <a:r>
              <a:rPr sz="1100" spc="1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can  uniquely </a:t>
            </a:r>
            <a:r>
              <a:rPr sz="1100" spc="10" dirty="0">
                <a:latin typeface="Times New Roman"/>
                <a:cs typeface="Times New Roman"/>
              </a:rPr>
              <a:t>determine the employee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address and department </a:t>
            </a:r>
            <a:r>
              <a:rPr sz="1100" spc="5" dirty="0">
                <a:latin typeface="Times New Roman"/>
                <a:cs typeface="Times New Roman"/>
              </a:rPr>
              <a:t>. </a:t>
            </a:r>
            <a:r>
              <a:rPr sz="1100" spc="10" dirty="0">
                <a:latin typeface="Times New Roman"/>
                <a:cs typeface="Times New Roman"/>
              </a:rPr>
              <a:t>Similarly if </a:t>
            </a:r>
            <a:r>
              <a:rPr sz="1100" spc="20" dirty="0">
                <a:latin typeface="Times New Roman"/>
                <a:cs typeface="Times New Roman"/>
              </a:rPr>
              <a:t>we 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10" dirty="0">
                <a:latin typeface="Times New Roman"/>
                <a:cs typeface="Times New Roman"/>
              </a:rPr>
              <a:t>the employee </a:t>
            </a:r>
            <a:r>
              <a:rPr sz="1100" spc="5" dirty="0">
                <a:latin typeface="Times New Roman"/>
                <a:cs typeface="Times New Roman"/>
              </a:rPr>
              <a:t>ID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project </a:t>
            </a:r>
            <a:r>
              <a:rPr sz="1100" dirty="0">
                <a:latin typeface="Times New Roman"/>
                <a:cs typeface="Times New Roman"/>
              </a:rPr>
              <a:t>ID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find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salary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well. </a:t>
            </a:r>
            <a:r>
              <a:rPr sz="1100" spc="15" dirty="0">
                <a:latin typeface="Times New Roman"/>
                <a:cs typeface="Times New Roman"/>
              </a:rPr>
              <a:t>So FDs  </a:t>
            </a:r>
            <a:r>
              <a:rPr sz="1100" spc="10" dirty="0">
                <a:latin typeface="Times New Roman"/>
                <a:cs typeface="Times New Roman"/>
              </a:rPr>
              <a:t>help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finding out the keys and their relation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well.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7493" y="1606699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2007"/>
                </a:moveTo>
                <a:lnTo>
                  <a:pt x="1524" y="32007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5">
                <a:moveTo>
                  <a:pt x="210528" y="32007"/>
                </a:moveTo>
                <a:lnTo>
                  <a:pt x="163087" y="32007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07437" y="3263488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3087" y="39628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9260" y="3426576"/>
            <a:ext cx="221615" cy="71755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9370" y="0"/>
                </a:moveTo>
                <a:lnTo>
                  <a:pt x="149370" y="71636"/>
                </a:lnTo>
                <a:lnTo>
                  <a:pt x="214777" y="39628"/>
                </a:lnTo>
                <a:lnTo>
                  <a:pt x="164611" y="39628"/>
                </a:lnTo>
                <a:lnTo>
                  <a:pt x="164611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1754">
                <a:moveTo>
                  <a:pt x="149370" y="32007"/>
                </a:moveTo>
                <a:lnTo>
                  <a:pt x="1524" y="32007"/>
                </a:lnTo>
                <a:lnTo>
                  <a:pt x="0" y="36580"/>
                </a:lnTo>
                <a:lnTo>
                  <a:pt x="1524" y="39628"/>
                </a:lnTo>
                <a:lnTo>
                  <a:pt x="149370" y="39628"/>
                </a:lnTo>
                <a:lnTo>
                  <a:pt x="149370" y="32007"/>
                </a:lnTo>
                <a:close/>
              </a:path>
              <a:path w="221614" h="71754">
                <a:moveTo>
                  <a:pt x="212052" y="32007"/>
                </a:moveTo>
                <a:lnTo>
                  <a:pt x="164611" y="32007"/>
                </a:lnTo>
                <a:lnTo>
                  <a:pt x="164611" y="39628"/>
                </a:lnTo>
                <a:lnTo>
                  <a:pt x="214777" y="39628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1864" y="4258786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4694" y="4427970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0711" y="7395574"/>
            <a:ext cx="221615" cy="73660"/>
          </a:xfrm>
          <a:custGeom>
            <a:avLst/>
            <a:gdLst/>
            <a:ahLst/>
            <a:cxnLst/>
            <a:rect l="l" t="t" r="r" b="b"/>
            <a:pathLst>
              <a:path w="221614" h="73659">
                <a:moveTo>
                  <a:pt x="149370" y="0"/>
                </a:moveTo>
                <a:lnTo>
                  <a:pt x="149370" y="73160"/>
                </a:lnTo>
                <a:lnTo>
                  <a:pt x="212052" y="41152"/>
                </a:lnTo>
                <a:lnTo>
                  <a:pt x="160039" y="41152"/>
                </a:lnTo>
                <a:lnTo>
                  <a:pt x="164611" y="39628"/>
                </a:lnTo>
                <a:lnTo>
                  <a:pt x="164611" y="33532"/>
                </a:lnTo>
                <a:lnTo>
                  <a:pt x="160039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3659">
                <a:moveTo>
                  <a:pt x="149370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3659">
                <a:moveTo>
                  <a:pt x="212052" y="32007"/>
                </a:moveTo>
                <a:lnTo>
                  <a:pt x="160039" y="32007"/>
                </a:lnTo>
                <a:lnTo>
                  <a:pt x="164611" y="33532"/>
                </a:lnTo>
                <a:lnTo>
                  <a:pt x="164611" y="39628"/>
                </a:lnTo>
                <a:lnTo>
                  <a:pt x="160039" y="41152"/>
                </a:lnTo>
                <a:lnTo>
                  <a:pt x="21205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7259" y="7564760"/>
            <a:ext cx="221615" cy="73660"/>
          </a:xfrm>
          <a:custGeom>
            <a:avLst/>
            <a:gdLst/>
            <a:ahLst/>
            <a:cxnLst/>
            <a:rect l="l" t="t" r="r" b="b"/>
            <a:pathLst>
              <a:path w="221614" h="73659">
                <a:moveTo>
                  <a:pt x="149370" y="0"/>
                </a:moveTo>
                <a:lnTo>
                  <a:pt x="149370" y="73160"/>
                </a:lnTo>
                <a:lnTo>
                  <a:pt x="212052" y="41152"/>
                </a:lnTo>
                <a:lnTo>
                  <a:pt x="160039" y="41152"/>
                </a:lnTo>
                <a:lnTo>
                  <a:pt x="164611" y="39628"/>
                </a:lnTo>
                <a:lnTo>
                  <a:pt x="164611" y="33532"/>
                </a:lnTo>
                <a:lnTo>
                  <a:pt x="160039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3659">
                <a:moveTo>
                  <a:pt x="149370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3659">
                <a:moveTo>
                  <a:pt x="212052" y="32007"/>
                </a:moveTo>
                <a:lnTo>
                  <a:pt x="160039" y="32007"/>
                </a:lnTo>
                <a:lnTo>
                  <a:pt x="164611" y="33532"/>
                </a:lnTo>
                <a:lnTo>
                  <a:pt x="164611" y="39628"/>
                </a:lnTo>
                <a:lnTo>
                  <a:pt x="160039" y="41152"/>
                </a:lnTo>
                <a:lnTo>
                  <a:pt x="21205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7200"/>
            <a:ext cx="500570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5" dirty="0">
                <a:latin typeface="Times New Roman"/>
                <a:cs typeface="Times New Roman"/>
              </a:rPr>
              <a:t>Inference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Rules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5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Rules of Inference </a:t>
            </a:r>
            <a:r>
              <a:rPr sz="1100" spc="1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functional dependencies, called inference </a:t>
            </a:r>
            <a:r>
              <a:rPr sz="1100" spc="15" dirty="0">
                <a:latin typeface="Times New Roman"/>
                <a:cs typeface="Times New Roman"/>
              </a:rPr>
              <a:t>axioms </a:t>
            </a:r>
            <a:r>
              <a:rPr sz="1100" spc="10" dirty="0">
                <a:latin typeface="Times New Roman"/>
                <a:cs typeface="Times New Roman"/>
              </a:rPr>
              <a:t>or Armstrong  axioms, </a:t>
            </a:r>
            <a:r>
              <a:rPr sz="1100" spc="5" dirty="0">
                <a:latin typeface="Times New Roman"/>
                <a:cs typeface="Times New Roman"/>
              </a:rPr>
              <a:t>after </a:t>
            </a:r>
            <a:r>
              <a:rPr sz="1100" spc="10" dirty="0">
                <a:latin typeface="Times New Roman"/>
                <a:cs typeface="Times New Roman"/>
              </a:rPr>
              <a:t>their developer, can </a:t>
            </a:r>
            <a:r>
              <a:rPr sz="1100" spc="15" dirty="0">
                <a:latin typeface="Times New Roman"/>
                <a:cs typeface="Times New Roman"/>
              </a:rPr>
              <a:t>be 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find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FDs </a:t>
            </a:r>
            <a:r>
              <a:rPr sz="1100" spc="10" dirty="0">
                <a:latin typeface="Times New Roman"/>
                <a:cs typeface="Times New Roman"/>
              </a:rPr>
              <a:t>logically implied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set  of FDs.These rules are </a:t>
            </a:r>
            <a:r>
              <a:rPr sz="1100" spc="15" dirty="0">
                <a:latin typeface="Times New Roman"/>
                <a:cs typeface="Times New Roman"/>
              </a:rPr>
              <a:t>sound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5" dirty="0">
                <a:latin typeface="Times New Roman"/>
                <a:cs typeface="Times New Roman"/>
              </a:rPr>
              <a:t>meaning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are an immediate consequence of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definition of functional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10" dirty="0">
                <a:latin typeface="Times New Roman"/>
                <a:cs typeface="Times New Roman"/>
              </a:rPr>
              <a:t>and that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5" dirty="0">
                <a:latin typeface="Times New Roman"/>
                <a:cs typeface="Times New Roman"/>
              </a:rPr>
              <a:t>FD </a:t>
            </a:r>
            <a:r>
              <a:rPr sz="1100" spc="10" dirty="0">
                <a:latin typeface="Times New Roman"/>
                <a:cs typeface="Times New Roman"/>
              </a:rPr>
              <a:t>that can </a:t>
            </a:r>
            <a:r>
              <a:rPr sz="1100" spc="20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derived from a  given set of FDs </a:t>
            </a:r>
            <a:r>
              <a:rPr sz="1100" spc="15" dirty="0">
                <a:latin typeface="Times New Roman"/>
                <a:cs typeface="Times New Roman"/>
              </a:rPr>
              <a:t>using them is </a:t>
            </a:r>
            <a:r>
              <a:rPr sz="1100" spc="5" dirty="0">
                <a:latin typeface="Times New Roman"/>
                <a:cs typeface="Times New Roman"/>
              </a:rPr>
              <a:t>true. </a:t>
            </a:r>
            <a:r>
              <a:rPr sz="1100" spc="20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complete, meaning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used  to </a:t>
            </a:r>
            <a:r>
              <a:rPr sz="1100" spc="10" dirty="0">
                <a:latin typeface="Times New Roman"/>
                <a:cs typeface="Times New Roman"/>
              </a:rPr>
              <a:t>derive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valid reference about dependencies .Let </a:t>
            </a:r>
            <a:r>
              <a:rPr sz="1100" spc="15" dirty="0">
                <a:latin typeface="Times New Roman"/>
                <a:cs typeface="Times New Roman"/>
              </a:rPr>
              <a:t>A,B,C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D </a:t>
            </a:r>
            <a:r>
              <a:rPr sz="1100" spc="10" dirty="0">
                <a:latin typeface="Times New Roman"/>
                <a:cs typeface="Times New Roman"/>
              </a:rPr>
              <a:t>be subsets of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a relation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0" dirty="0">
                <a:latin typeface="Times New Roman"/>
                <a:cs typeface="Times New Roman"/>
              </a:rPr>
              <a:t>then following are the different inference rules: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5" dirty="0">
                <a:latin typeface="Times New Roman"/>
                <a:cs typeface="Times New Roman"/>
              </a:rPr>
              <a:t>Reflexivity: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ts val="1300"/>
              </a:lnSpc>
              <a:spcBef>
                <a:spcPts val="55"/>
              </a:spcBef>
              <a:tabLst>
                <a:tab pos="1154430" algn="l"/>
                <a:tab pos="1954530" algn="l"/>
                <a:tab pos="4003675" algn="l"/>
              </a:tabLst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subset of A,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	</a:t>
            </a:r>
            <a:r>
              <a:rPr sz="1100" spc="5" dirty="0">
                <a:latin typeface="Times New Roman"/>
                <a:cs typeface="Times New Roman"/>
              </a:rPr>
              <a:t>B.  </a:t>
            </a:r>
            <a:r>
              <a:rPr sz="1100" spc="10" dirty="0">
                <a:latin typeface="Times New Roman"/>
                <a:cs typeface="Times New Roman"/>
              </a:rPr>
              <a:t>This  also  implies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28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	A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always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holds.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Functional dependencies of this </a:t>
            </a:r>
            <a:r>
              <a:rPr sz="1100" spc="5" dirty="0">
                <a:latin typeface="Times New Roman"/>
                <a:cs typeface="Times New Roman"/>
              </a:rPr>
              <a:t>type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called trivial dependencies. For </a:t>
            </a:r>
            <a:r>
              <a:rPr sz="1100" spc="15" dirty="0">
                <a:latin typeface="Times New Roman"/>
                <a:cs typeface="Times New Roman"/>
              </a:rPr>
              <a:t>Example  </a:t>
            </a:r>
            <a:r>
              <a:rPr sz="1100" spc="10" dirty="0">
                <a:latin typeface="Times New Roman"/>
                <a:cs typeface="Times New Roman"/>
              </a:rPr>
              <a:t>StName,stAdr	</a:t>
            </a:r>
            <a:r>
              <a:rPr sz="1100" spc="15" dirty="0">
                <a:latin typeface="Times New Roman"/>
                <a:cs typeface="Times New Roman"/>
              </a:rPr>
              <a:t>stName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  <a:tabLst>
                <a:tab pos="810895" algn="l"/>
              </a:tabLst>
            </a:pPr>
            <a:r>
              <a:rPr sz="1100" spc="10" dirty="0">
                <a:latin typeface="Times New Roman"/>
                <a:cs typeface="Times New Roman"/>
              </a:rPr>
              <a:t>stName	</a:t>
            </a:r>
            <a:r>
              <a:rPr sz="1100" spc="15" dirty="0">
                <a:latin typeface="Times New Roman"/>
                <a:cs typeface="Times New Roman"/>
              </a:rPr>
              <a:t>stName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023" y="3433401"/>
            <a:ext cx="8883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Au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spc="2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on: 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0259" y="3590379"/>
            <a:ext cx="67500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Times New Roman"/>
                <a:cs typeface="Times New Roman"/>
              </a:rPr>
              <a:t>B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AC.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0895" y="3590379"/>
            <a:ext cx="103505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BC. For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023" y="3764122"/>
            <a:ext cx="62039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stId  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,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Adr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7693" y="3764122"/>
            <a:ext cx="99123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 marR="5080" indent="-211454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stName then  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,s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dr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1023" y="4251821"/>
            <a:ext cx="73406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Transitivity: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1164" y="4416419"/>
            <a:ext cx="137350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4545" algn="l"/>
              </a:tabLst>
            </a:pP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B	</a:t>
            </a:r>
            <a:r>
              <a:rPr sz="1100" spc="10" dirty="0">
                <a:latin typeface="Times New Roman"/>
                <a:cs typeface="Times New Roman"/>
              </a:rPr>
              <a:t>C, </a:t>
            </a:r>
            <a:r>
              <a:rPr sz="1100" spc="5" dirty="0">
                <a:latin typeface="Times New Roman"/>
                <a:cs typeface="Times New Roman"/>
              </a:rPr>
              <a:t>then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7568" y="4416419"/>
            <a:ext cx="69215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10"/>
              </a:lnSpc>
            </a:pPr>
            <a:r>
              <a:rPr sz="1100" spc="2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spc="5" dirty="0">
                <a:latin typeface="Times New Roman"/>
                <a:cs typeface="Times New Roman"/>
              </a:rPr>
              <a:t>credits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1023" y="4424039"/>
            <a:ext cx="372110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A 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stId  stId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5085" y="4588637"/>
            <a:ext cx="132778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prName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prName  </a:t>
            </a:r>
            <a:r>
              <a:rPr sz="1100" spc="10" dirty="0">
                <a:latin typeface="Times New Roman"/>
                <a:cs typeface="Times New Roman"/>
              </a:rPr>
              <a:t>credits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1023" y="5076336"/>
            <a:ext cx="120777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Additivity or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4424" y="5240934"/>
            <a:ext cx="134747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7240" algn="l"/>
              </a:tabLst>
            </a:pP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	</a:t>
            </a:r>
            <a:r>
              <a:rPr sz="1100" spc="10" dirty="0">
                <a:latin typeface="Times New Roman"/>
                <a:cs typeface="Times New Roman"/>
              </a:rPr>
              <a:t>C, then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3376" y="5240934"/>
            <a:ext cx="185801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15" dirty="0">
                <a:latin typeface="Times New Roman"/>
                <a:cs typeface="Times New Roman"/>
              </a:rPr>
              <a:t>BC</a:t>
            </a:r>
            <a:endParaRPr sz="1100">
              <a:latin typeface="Times New Roman"/>
              <a:cs typeface="Times New Roman"/>
            </a:endParaRPr>
          </a:p>
          <a:p>
            <a:pPr marL="187960">
              <a:lnSpc>
                <a:spcPts val="1315"/>
              </a:lnSpc>
            </a:pPr>
            <a:r>
              <a:rPr sz="1100" spc="10" dirty="0">
                <a:latin typeface="Times New Roman"/>
                <a:cs typeface="Times New Roman"/>
              </a:rPr>
              <a:t>qual  </a:t>
            </a:r>
            <a:r>
              <a:rPr sz="1100" spc="15" dirty="0">
                <a:latin typeface="Times New Roman"/>
                <a:cs typeface="Times New Roman"/>
              </a:rPr>
              <a:t>Then we </a:t>
            </a:r>
            <a:r>
              <a:rPr sz="1100" spc="10" dirty="0">
                <a:latin typeface="Times New Roman"/>
                <a:cs typeface="Times New Roman"/>
              </a:rPr>
              <a:t>can write </a:t>
            </a:r>
            <a:r>
              <a:rPr sz="1100" spc="5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1023" y="5240934"/>
            <a:ext cx="52324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empId  empId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5884" y="5414677"/>
            <a:ext cx="12820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eName and empId  qual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1023" y="5900851"/>
            <a:ext cx="1767839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Projectivity 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Decomposition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6182" y="6066974"/>
            <a:ext cx="14420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1230" algn="l"/>
              </a:tabLst>
            </a:pPr>
            <a:r>
              <a:rPr sz="1100" spc="15" dirty="0">
                <a:latin typeface="Times New Roman"/>
                <a:cs typeface="Times New Roman"/>
              </a:rPr>
              <a:t>BC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	B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61755" y="6066974"/>
            <a:ext cx="1212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7057" y="6231572"/>
            <a:ext cx="20897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eName,qual Then </a:t>
            </a:r>
            <a:r>
              <a:rPr sz="1100" spc="15" dirty="0">
                <a:latin typeface="Times New Roman"/>
                <a:cs typeface="Times New Roman"/>
              </a:rPr>
              <a:t>we can </a:t>
            </a:r>
            <a:r>
              <a:rPr sz="1100" spc="5" dirty="0">
                <a:latin typeface="Times New Roman"/>
                <a:cs typeface="Times New Roman"/>
              </a:rPr>
              <a:t>write </a:t>
            </a:r>
            <a:r>
              <a:rPr sz="1100" spc="10" dirty="0">
                <a:latin typeface="Times New Roman"/>
                <a:cs typeface="Times New Roman"/>
              </a:rPr>
              <a:t>it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1023" y="6066974"/>
            <a:ext cx="523240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45"/>
              </a:spcBef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empId  empId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1045" y="6396170"/>
            <a:ext cx="17176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56690" algn="l"/>
              </a:tabLst>
            </a:pPr>
            <a:r>
              <a:rPr sz="1100" spc="15" dirty="0">
                <a:latin typeface="Times New Roman"/>
                <a:cs typeface="Times New Roman"/>
              </a:rPr>
              <a:t>eNam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5" dirty="0">
                <a:latin typeface="Times New Roman"/>
                <a:cs typeface="Times New Roman"/>
              </a:rPr>
              <a:t>q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1023" y="6891489"/>
            <a:ext cx="209677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Pseudo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transitivity: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  <a:tabLst>
                <a:tab pos="535940" algn="l"/>
                <a:tab pos="1425575" algn="l"/>
              </a:tabLst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20" dirty="0">
                <a:latin typeface="Times New Roman"/>
                <a:cs typeface="Times New Roman"/>
              </a:rPr>
              <a:t> A	B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CB	</a:t>
            </a:r>
            <a:r>
              <a:rPr sz="1100" spc="10" dirty="0">
                <a:latin typeface="Times New Roman"/>
                <a:cs typeface="Times New Roman"/>
              </a:rPr>
              <a:t>D, then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6153" y="7056087"/>
            <a:ext cx="129539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1023" y="7222210"/>
            <a:ext cx="227711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2620" algn="l"/>
              </a:tabLst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stID	</a:t>
            </a:r>
            <a:r>
              <a:rPr sz="1100" spc="15" dirty="0">
                <a:latin typeface="Times New Roman"/>
                <a:cs typeface="Times New Roman"/>
              </a:rPr>
              <a:t>stName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stName,fName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66552" y="7222210"/>
            <a:ext cx="1717039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stAdr Then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write </a:t>
            </a:r>
            <a:r>
              <a:rPr sz="1100" spc="5" dirty="0">
                <a:latin typeface="Times New Roman"/>
                <a:cs typeface="Times New Roman"/>
              </a:rPr>
              <a:t>it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0947" y="7386808"/>
            <a:ext cx="5005705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StId,fName      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stAdr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5" dirty="0">
                <a:latin typeface="Times New Roman"/>
                <a:cs typeface="Times New Roman"/>
              </a:rPr>
              <a:t>Normal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Forms</a:t>
            </a:r>
            <a:endParaRPr sz="13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984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Normalization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basically; a process of efficiently organizing </a:t>
            </a:r>
            <a:r>
              <a:rPr sz="1100" spc="15" dirty="0">
                <a:latin typeface="Times New Roman"/>
                <a:cs typeface="Times New Roman"/>
              </a:rPr>
              <a:t>data in </a:t>
            </a:r>
            <a:r>
              <a:rPr sz="1100" spc="10" dirty="0">
                <a:latin typeface="Times New Roman"/>
                <a:cs typeface="Times New Roman"/>
              </a:rPr>
              <a:t>a database.  There are two goals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normalization process: eliminate redundant data </a:t>
            </a:r>
            <a:r>
              <a:rPr sz="1100" spc="5" dirty="0">
                <a:latin typeface="Times New Roman"/>
                <a:cs typeface="Times New Roman"/>
              </a:rPr>
              <a:t>(for  </a:t>
            </a:r>
            <a:r>
              <a:rPr sz="1100" spc="10" dirty="0">
                <a:latin typeface="Times New Roman"/>
                <a:cs typeface="Times New Roman"/>
              </a:rPr>
              <a:t>example, storing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same data </a:t>
            </a:r>
            <a:r>
              <a:rPr sz="1100" spc="15" dirty="0">
                <a:latin typeface="Times New Roman"/>
                <a:cs typeface="Times New Roman"/>
              </a:rPr>
              <a:t>in more </a:t>
            </a:r>
            <a:r>
              <a:rPr sz="1100" spc="10" dirty="0">
                <a:latin typeface="Times New Roman"/>
                <a:cs typeface="Times New Roman"/>
              </a:rPr>
              <a:t>than one table) and ensure data dependencies  </a:t>
            </a:r>
            <a:r>
              <a:rPr sz="1100" spc="15" dirty="0">
                <a:latin typeface="Times New Roman"/>
                <a:cs typeface="Times New Roman"/>
              </a:rPr>
              <a:t>make </a:t>
            </a:r>
            <a:r>
              <a:rPr sz="1100" spc="10" dirty="0">
                <a:latin typeface="Times New Roman"/>
                <a:cs typeface="Times New Roman"/>
              </a:rPr>
              <a:t>sense </a:t>
            </a:r>
            <a:r>
              <a:rPr sz="1100" spc="15" dirty="0">
                <a:latin typeface="Times New Roman"/>
                <a:cs typeface="Times New Roman"/>
              </a:rPr>
              <a:t>(only </a:t>
            </a:r>
            <a:r>
              <a:rPr sz="1100" spc="10" dirty="0">
                <a:latin typeface="Times New Roman"/>
                <a:cs typeface="Times New Roman"/>
              </a:rPr>
              <a:t>storing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table). Both of these are </a:t>
            </a:r>
            <a:r>
              <a:rPr sz="1100" spc="15" dirty="0">
                <a:latin typeface="Times New Roman"/>
                <a:cs typeface="Times New Roman"/>
              </a:rPr>
              <a:t>worthy </a:t>
            </a:r>
            <a:r>
              <a:rPr sz="1100" spc="10" dirty="0">
                <a:latin typeface="Times New Roman"/>
                <a:cs typeface="Times New Roman"/>
              </a:rPr>
              <a:t>goals as 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reduce the </a:t>
            </a:r>
            <a:r>
              <a:rPr sz="1100" spc="15" dirty="0">
                <a:latin typeface="Times New Roman"/>
                <a:cs typeface="Times New Roman"/>
              </a:rPr>
              <a:t>amount of </a:t>
            </a:r>
            <a:r>
              <a:rPr sz="1100" spc="10" dirty="0">
                <a:latin typeface="Times New Roman"/>
                <a:cs typeface="Times New Roman"/>
              </a:rPr>
              <a:t>space a database consumes and ensure that data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logically  stored.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study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first normal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81926" y="2661449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0483"/>
                </a:moveTo>
                <a:lnTo>
                  <a:pt x="4572" y="30483"/>
                </a:lnTo>
                <a:lnTo>
                  <a:pt x="0" y="32007"/>
                </a:lnTo>
                <a:lnTo>
                  <a:pt x="0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5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12753" y="2656876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3087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2007"/>
                </a:moveTo>
                <a:lnTo>
                  <a:pt x="0" y="32007"/>
                </a:lnTo>
                <a:lnTo>
                  <a:pt x="0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5">
                <a:moveTo>
                  <a:pt x="210528" y="32007"/>
                </a:moveTo>
                <a:lnTo>
                  <a:pt x="163087" y="32007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60391" y="2993723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3087" y="39628"/>
                </a:lnTo>
                <a:lnTo>
                  <a:pt x="164611" y="35056"/>
                </a:lnTo>
                <a:lnTo>
                  <a:pt x="163087" y="32007"/>
                </a:lnTo>
                <a:lnTo>
                  <a:pt x="213253" y="32007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2007"/>
                </a:moveTo>
                <a:lnTo>
                  <a:pt x="1524" y="32007"/>
                </a:lnTo>
                <a:lnTo>
                  <a:pt x="0" y="35056"/>
                </a:lnTo>
                <a:lnTo>
                  <a:pt x="1524" y="39628"/>
                </a:lnTo>
                <a:lnTo>
                  <a:pt x="147845" y="39628"/>
                </a:lnTo>
                <a:lnTo>
                  <a:pt x="147845" y="32007"/>
                </a:lnTo>
                <a:close/>
              </a:path>
              <a:path w="219710" h="71755">
                <a:moveTo>
                  <a:pt x="213253" y="32007"/>
                </a:moveTo>
                <a:lnTo>
                  <a:pt x="163087" y="32007"/>
                </a:lnTo>
                <a:lnTo>
                  <a:pt x="164611" y="35056"/>
                </a:lnTo>
                <a:lnTo>
                  <a:pt x="163087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3253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2206" y="3167480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58515" y="39628"/>
                </a:lnTo>
                <a:lnTo>
                  <a:pt x="163087" y="38104"/>
                </a:lnTo>
                <a:lnTo>
                  <a:pt x="163087" y="32007"/>
                </a:lnTo>
                <a:lnTo>
                  <a:pt x="158515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0483"/>
                </a:moveTo>
                <a:lnTo>
                  <a:pt x="3048" y="30483"/>
                </a:lnTo>
                <a:lnTo>
                  <a:pt x="0" y="32007"/>
                </a:lnTo>
                <a:lnTo>
                  <a:pt x="0" y="38104"/>
                </a:lnTo>
                <a:lnTo>
                  <a:pt x="3048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5">
                <a:moveTo>
                  <a:pt x="210138" y="30483"/>
                </a:moveTo>
                <a:lnTo>
                  <a:pt x="158515" y="30483"/>
                </a:lnTo>
                <a:lnTo>
                  <a:pt x="163087" y="32007"/>
                </a:lnTo>
                <a:lnTo>
                  <a:pt x="163087" y="38104"/>
                </a:lnTo>
                <a:lnTo>
                  <a:pt x="158515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10093" y="3662841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3253" y="39628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1524" y="32007"/>
                </a:lnTo>
                <a:lnTo>
                  <a:pt x="0" y="36580"/>
                </a:lnTo>
                <a:lnTo>
                  <a:pt x="1524" y="39628"/>
                </a:lnTo>
                <a:lnTo>
                  <a:pt x="147845" y="39628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3087" y="32007"/>
                </a:lnTo>
                <a:lnTo>
                  <a:pt x="164611" y="36580"/>
                </a:lnTo>
                <a:lnTo>
                  <a:pt x="163087" y="39628"/>
                </a:lnTo>
                <a:lnTo>
                  <a:pt x="213253" y="39628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9479" y="3652172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0" y="33532"/>
                </a:lnTo>
                <a:lnTo>
                  <a:pt x="0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30569" y="3821357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45479" y="4005784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85770" y="4479807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76825" y="4464566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3048" y="30483"/>
                </a:lnTo>
                <a:lnTo>
                  <a:pt x="0" y="32007"/>
                </a:lnTo>
                <a:lnTo>
                  <a:pt x="0" y="38104"/>
                </a:lnTo>
                <a:lnTo>
                  <a:pt x="3048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68476" y="4479807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3048" y="32007"/>
                </a:lnTo>
                <a:lnTo>
                  <a:pt x="0" y="33532"/>
                </a:lnTo>
                <a:lnTo>
                  <a:pt x="0" y="39628"/>
                </a:lnTo>
                <a:lnTo>
                  <a:pt x="3048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30573" y="4642896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10" h="73660">
                <a:moveTo>
                  <a:pt x="147845" y="0"/>
                </a:moveTo>
                <a:lnTo>
                  <a:pt x="147845" y="73160"/>
                </a:lnTo>
                <a:lnTo>
                  <a:pt x="21052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3660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3660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52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37999" y="4642896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10" h="73660">
                <a:moveTo>
                  <a:pt x="147845" y="0"/>
                </a:moveTo>
                <a:lnTo>
                  <a:pt x="147845" y="73160"/>
                </a:lnTo>
                <a:lnTo>
                  <a:pt x="210528" y="41152"/>
                </a:lnTo>
                <a:lnTo>
                  <a:pt x="158515" y="41152"/>
                </a:lnTo>
                <a:lnTo>
                  <a:pt x="163087" y="39628"/>
                </a:lnTo>
                <a:lnTo>
                  <a:pt x="163087" y="33532"/>
                </a:lnTo>
                <a:lnTo>
                  <a:pt x="158515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3660">
                <a:moveTo>
                  <a:pt x="147845" y="32007"/>
                </a:moveTo>
                <a:lnTo>
                  <a:pt x="3048" y="32007"/>
                </a:lnTo>
                <a:lnTo>
                  <a:pt x="0" y="33532"/>
                </a:lnTo>
                <a:lnTo>
                  <a:pt x="0" y="39628"/>
                </a:lnTo>
                <a:lnTo>
                  <a:pt x="3048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3660">
                <a:moveTo>
                  <a:pt x="210528" y="32007"/>
                </a:moveTo>
                <a:lnTo>
                  <a:pt x="158515" y="32007"/>
                </a:lnTo>
                <a:lnTo>
                  <a:pt x="163087" y="33532"/>
                </a:lnTo>
                <a:lnTo>
                  <a:pt x="163087" y="39628"/>
                </a:lnTo>
                <a:lnTo>
                  <a:pt x="158515" y="41152"/>
                </a:lnTo>
                <a:lnTo>
                  <a:pt x="21052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02548" y="4822751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65968" y="5302870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76837" y="5302870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3048" y="30483"/>
                </a:lnTo>
                <a:lnTo>
                  <a:pt x="0" y="32007"/>
                </a:lnTo>
                <a:lnTo>
                  <a:pt x="0" y="38104"/>
                </a:lnTo>
                <a:lnTo>
                  <a:pt x="3048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0755" y="5302870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58611" y="5482725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14214" y="5472055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3087" y="39628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30586" y="5654957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02554" y="6124409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46029" y="6121361"/>
            <a:ext cx="221615" cy="71755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7845" y="0"/>
                </a:moveTo>
                <a:lnTo>
                  <a:pt x="147845" y="71636"/>
                </a:lnTo>
                <a:lnTo>
                  <a:pt x="211861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1464" y="30483"/>
                </a:lnTo>
                <a:lnTo>
                  <a:pt x="147845" y="0"/>
                </a:lnTo>
                <a:close/>
              </a:path>
              <a:path w="221614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21614" h="71754">
                <a:moveTo>
                  <a:pt x="211464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1861" y="39628"/>
                </a:lnTo>
                <a:lnTo>
                  <a:pt x="221006" y="35056"/>
                </a:lnTo>
                <a:lnTo>
                  <a:pt x="211464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81285" y="6130506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37286" y="6293594"/>
            <a:ext cx="221615" cy="71755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9370" y="0"/>
                </a:moveTo>
                <a:lnTo>
                  <a:pt x="149370" y="71636"/>
                </a:lnTo>
                <a:lnTo>
                  <a:pt x="211662" y="41152"/>
                </a:lnTo>
                <a:lnTo>
                  <a:pt x="160039" y="41152"/>
                </a:lnTo>
                <a:lnTo>
                  <a:pt x="164611" y="39628"/>
                </a:lnTo>
                <a:lnTo>
                  <a:pt x="164611" y="33532"/>
                </a:lnTo>
                <a:lnTo>
                  <a:pt x="160039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1754">
                <a:moveTo>
                  <a:pt x="149370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1754">
                <a:moveTo>
                  <a:pt x="212052" y="32007"/>
                </a:moveTo>
                <a:lnTo>
                  <a:pt x="160039" y="32007"/>
                </a:lnTo>
                <a:lnTo>
                  <a:pt x="164611" y="33532"/>
                </a:lnTo>
                <a:lnTo>
                  <a:pt x="164611" y="39628"/>
                </a:lnTo>
                <a:lnTo>
                  <a:pt x="160039" y="41152"/>
                </a:lnTo>
                <a:lnTo>
                  <a:pt x="21166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30592" y="6468877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29800" y="6468877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76656" y="7131901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0" y="33532"/>
                </a:lnTo>
                <a:lnTo>
                  <a:pt x="0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42396" y="7112086"/>
            <a:ext cx="221615" cy="71755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9370" y="0"/>
                </a:moveTo>
                <a:lnTo>
                  <a:pt x="149370" y="71636"/>
                </a:lnTo>
                <a:lnTo>
                  <a:pt x="211662" y="41152"/>
                </a:lnTo>
                <a:lnTo>
                  <a:pt x="160039" y="41152"/>
                </a:lnTo>
                <a:lnTo>
                  <a:pt x="164611" y="39628"/>
                </a:lnTo>
                <a:lnTo>
                  <a:pt x="164611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1754">
                <a:moveTo>
                  <a:pt x="149370" y="32007"/>
                </a:moveTo>
                <a:lnTo>
                  <a:pt x="1524" y="32007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1754">
                <a:moveTo>
                  <a:pt x="212052" y="32007"/>
                </a:moveTo>
                <a:lnTo>
                  <a:pt x="164611" y="32007"/>
                </a:lnTo>
                <a:lnTo>
                  <a:pt x="164611" y="39628"/>
                </a:lnTo>
                <a:lnTo>
                  <a:pt x="160039" y="41152"/>
                </a:lnTo>
                <a:lnTo>
                  <a:pt x="21166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05686" y="7131901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8598" y="7294990"/>
            <a:ext cx="221615" cy="71755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9370" y="0"/>
                </a:moveTo>
                <a:lnTo>
                  <a:pt x="149370" y="71636"/>
                </a:lnTo>
                <a:lnTo>
                  <a:pt x="211662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1754">
                <a:moveTo>
                  <a:pt x="149370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1754">
                <a:moveTo>
                  <a:pt x="212052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166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1466" y="7305659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06499" y="7459602"/>
            <a:ext cx="219710" cy="71755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60" y="889727"/>
            <a:ext cx="5005070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300"/>
              </a:lnSpc>
            </a:pPr>
            <a:r>
              <a:rPr sz="1100" spc="55" dirty="0">
                <a:latin typeface="Times New Roman"/>
                <a:cs typeface="Times New Roman"/>
              </a:rPr>
              <a:t>First </a:t>
            </a:r>
            <a:r>
              <a:rPr sz="1100" spc="50" dirty="0">
                <a:latin typeface="Times New Roman"/>
                <a:cs typeface="Times New Roman"/>
              </a:rPr>
              <a:t>Normal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Form: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300"/>
              </a:lnSpc>
              <a:spcBef>
                <a:spcPts val="5"/>
              </a:spcBef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in first </a:t>
            </a:r>
            <a:r>
              <a:rPr sz="1100" spc="15" dirty="0">
                <a:latin typeface="Times New Roman"/>
                <a:cs typeface="Times New Roman"/>
              </a:rPr>
              <a:t>normal </a:t>
            </a:r>
            <a:r>
              <a:rPr sz="1100" spc="10" dirty="0">
                <a:latin typeface="Times New Roman"/>
                <a:cs typeface="Times New Roman"/>
              </a:rPr>
              <a:t>form if and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every attribute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single valued for each  tuple. This means that each attribute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each </a:t>
            </a:r>
            <a:r>
              <a:rPr sz="1100" spc="15" dirty="0">
                <a:latin typeface="Times New Roman"/>
                <a:cs typeface="Times New Roman"/>
              </a:rPr>
              <a:t>row 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or each </a:t>
            </a:r>
            <a:r>
              <a:rPr sz="1100" spc="5" dirty="0">
                <a:latin typeface="Times New Roman"/>
                <a:cs typeface="Times New Roman"/>
              </a:rPr>
              <a:t>cell </a:t>
            </a:r>
            <a:r>
              <a:rPr sz="1100" spc="10" dirty="0">
                <a:latin typeface="Times New Roman"/>
                <a:cs typeface="Times New Roman"/>
              </a:rPr>
              <a:t>of the table, contains  </a:t>
            </a:r>
            <a:r>
              <a:rPr sz="1100" spc="15" dirty="0">
                <a:latin typeface="Times New Roman"/>
                <a:cs typeface="Times New Roman"/>
              </a:rPr>
              <a:t>only one </a:t>
            </a:r>
            <a:r>
              <a:rPr sz="1100" spc="10" dirty="0">
                <a:latin typeface="Times New Roman"/>
                <a:cs typeface="Times New Roman"/>
              </a:rPr>
              <a:t>value.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repeating fields or groups are allowed. </a:t>
            </a:r>
            <a:r>
              <a:rPr sz="1100" spc="1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alternative </a:t>
            </a:r>
            <a:r>
              <a:rPr sz="1100" spc="25" dirty="0">
                <a:latin typeface="Times New Roman"/>
                <a:cs typeface="Times New Roman"/>
              </a:rPr>
              <a:t>way </a:t>
            </a:r>
            <a:r>
              <a:rPr sz="1100" spc="15" dirty="0">
                <a:latin typeface="Times New Roman"/>
                <a:cs typeface="Times New Roman"/>
              </a:rPr>
              <a:t>of  </a:t>
            </a:r>
            <a:r>
              <a:rPr sz="1100" spc="10" dirty="0">
                <a:latin typeface="Times New Roman"/>
                <a:cs typeface="Times New Roman"/>
              </a:rPr>
              <a:t>describing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normal form </a:t>
            </a:r>
            <a:r>
              <a:rPr sz="1100" spc="5" dirty="0">
                <a:latin typeface="Times New Roman"/>
                <a:cs typeface="Times New Roman"/>
              </a:rPr>
              <a:t>is to </a:t>
            </a:r>
            <a:r>
              <a:rPr sz="1100" spc="15" dirty="0">
                <a:latin typeface="Times New Roman"/>
                <a:cs typeface="Times New Roman"/>
              </a:rPr>
              <a:t>say </a:t>
            </a:r>
            <a:r>
              <a:rPr sz="1100" spc="10" dirty="0">
                <a:latin typeface="Times New Roman"/>
                <a:cs typeface="Times New Roman"/>
              </a:rPr>
              <a:t>that the domains of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of a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are  atomic,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consist of single units that cannot be broken </a:t>
            </a:r>
            <a:r>
              <a:rPr sz="1100" spc="15" dirty="0">
                <a:latin typeface="Times New Roman"/>
                <a:cs typeface="Times New Roman"/>
              </a:rPr>
              <a:t>down </a:t>
            </a:r>
            <a:r>
              <a:rPr sz="1100" spc="10" dirty="0">
                <a:latin typeface="Times New Roman"/>
                <a:cs typeface="Times New Roman"/>
              </a:rPr>
              <a:t>further. </a:t>
            </a:r>
            <a:r>
              <a:rPr sz="1100" spc="15" dirty="0">
                <a:latin typeface="Times New Roman"/>
                <a:cs typeface="Times New Roman"/>
              </a:rPr>
              <a:t>There  is no </a:t>
            </a:r>
            <a:r>
              <a:rPr sz="1100" spc="10" dirty="0">
                <a:latin typeface="Times New Roman"/>
                <a:cs typeface="Times New Roman"/>
              </a:rPr>
              <a:t>multivalued (repeating group)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 multiple values create </a:t>
            </a:r>
            <a:r>
              <a:rPr sz="1100" spc="15" dirty="0">
                <a:latin typeface="Times New Roman"/>
                <a:cs typeface="Times New Roman"/>
              </a:rPr>
              <a:t>problems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performing operations like </a:t>
            </a:r>
            <a:r>
              <a:rPr sz="1100" spc="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or join. </a:t>
            </a:r>
            <a:r>
              <a:rPr sz="1100" spc="5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relation 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50" dirty="0">
                <a:latin typeface="Times New Roman"/>
                <a:cs typeface="Times New Roman"/>
              </a:rPr>
              <a:t>STD(stIdstName,stAdr,prName,bkId)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2547184"/>
          <a:ext cx="5109845" cy="11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734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65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I-8</a:t>
                      </a:r>
                      <a:r>
                        <a:rPr sz="1100" spc="-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B00129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75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G-6</a:t>
                      </a:r>
                      <a:r>
                        <a:rPr sz="1100" spc="-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B00327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01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indent="6350">
                        <a:lnSpc>
                          <a:spcPts val="123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B08945,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131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B06352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23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2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E-8,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1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B08474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398" y="3899461"/>
            <a:ext cx="500443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Now in </a:t>
            </a:r>
            <a:r>
              <a:rPr sz="1100" spc="10" dirty="0">
                <a:latin typeface="Times New Roman"/>
                <a:cs typeface="Times New Roman"/>
              </a:rPr>
              <a:t>this table there </a:t>
            </a:r>
            <a:r>
              <a:rPr sz="1100" spc="15" dirty="0">
                <a:latin typeface="Times New Roman"/>
                <a:cs typeface="Times New Roman"/>
              </a:rPr>
              <a:t>is no </a:t>
            </a:r>
            <a:r>
              <a:rPr sz="1100" spc="10" dirty="0">
                <a:latin typeface="Times New Roman"/>
                <a:cs typeface="Times New Roman"/>
              </a:rPr>
              <a:t>unique value for every tuple, like for </a:t>
            </a:r>
            <a:r>
              <a:rPr sz="1100" spc="15" dirty="0">
                <a:latin typeface="Times New Roman"/>
                <a:cs typeface="Times New Roman"/>
              </a:rPr>
              <a:t>S1015 </a:t>
            </a:r>
            <a:r>
              <a:rPr sz="1100" spc="10" dirty="0">
                <a:latin typeface="Times New Roman"/>
                <a:cs typeface="Times New Roman"/>
              </a:rPr>
              <a:t>there are two  values for bookId.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bring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5" dirty="0">
                <a:latin typeface="Times New Roman"/>
                <a:cs typeface="Times New Roman"/>
              </a:rPr>
              <a:t>normal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37165" y="4232393"/>
          <a:ext cx="511111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814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5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55"/>
                        </a:lnSpc>
                      </a:pPr>
                      <a:r>
                        <a:rPr sz="1100" spc="80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11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30"/>
                        </a:lnSpc>
                      </a:pP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I-8</a:t>
                      </a:r>
                      <a:r>
                        <a:rPr sz="1100" spc="-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30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3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B00129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24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G-6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B00327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26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B08945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37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B06352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34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3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E-8,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1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B08474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1845" y="5582804"/>
            <a:ext cx="5006340" cy="352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table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normal form and for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tuple 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unique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35" dirty="0">
                <a:latin typeface="Times New Roman"/>
                <a:cs typeface="Times New Roman"/>
              </a:rPr>
              <a:t>Second </a:t>
            </a:r>
            <a:r>
              <a:rPr sz="1100" spc="55" dirty="0">
                <a:latin typeface="Times New Roman"/>
                <a:cs typeface="Times New Roman"/>
              </a:rPr>
              <a:t>Normal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Form: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second normal form (2NF) if and only </a:t>
            </a:r>
            <a:r>
              <a:rPr sz="1100" spc="5" dirty="0">
                <a:latin typeface="Times New Roman"/>
                <a:cs typeface="Times New Roman"/>
              </a:rPr>
              <a:t>if it is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5" dirty="0">
                <a:latin typeface="Times New Roman"/>
                <a:cs typeface="Times New Roman"/>
              </a:rPr>
              <a:t>normal </a:t>
            </a:r>
            <a:r>
              <a:rPr sz="1100" spc="10" dirty="0">
                <a:latin typeface="Times New Roman"/>
                <a:cs typeface="Times New Roman"/>
              </a:rPr>
              <a:t>form 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all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nonkey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fully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functionally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dependent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key.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Clearly,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if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75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relation is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1NF </a:t>
            </a:r>
            <a:r>
              <a:rPr sz="1100" spc="10" dirty="0">
                <a:latin typeface="Times New Roman"/>
                <a:cs typeface="Times New Roman"/>
              </a:rPr>
              <a:t>and the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consists of a single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0" dirty="0">
                <a:latin typeface="Times New Roman"/>
                <a:cs typeface="Times New Roman"/>
              </a:rPr>
              <a:t>the relation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automatically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2NF. </a:t>
            </a:r>
            <a:r>
              <a:rPr sz="1100" spc="15" dirty="0">
                <a:latin typeface="Times New Roman"/>
                <a:cs typeface="Times New Roman"/>
              </a:rPr>
              <a:t>The only time 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concerned about </a:t>
            </a:r>
            <a:r>
              <a:rPr sz="1100" spc="20" dirty="0">
                <a:latin typeface="Times New Roman"/>
                <a:cs typeface="Times New Roman"/>
              </a:rPr>
              <a:t>2NF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when the  </a:t>
            </a:r>
            <a:r>
              <a:rPr sz="1100" spc="15" dirty="0">
                <a:latin typeface="Times New Roman"/>
                <a:cs typeface="Times New Roman"/>
              </a:rPr>
              <a:t>key is </a:t>
            </a:r>
            <a:r>
              <a:rPr sz="1100" spc="10" dirty="0">
                <a:latin typeface="Times New Roman"/>
                <a:cs typeface="Times New Roman"/>
              </a:rPr>
              <a:t>composite. </a:t>
            </a:r>
            <a:r>
              <a:rPr sz="1100" spc="15" dirty="0">
                <a:latin typeface="Times New Roman"/>
                <a:cs typeface="Times New Roman"/>
              </a:rPr>
              <a:t>Second </a:t>
            </a:r>
            <a:r>
              <a:rPr sz="1100" spc="10" dirty="0">
                <a:latin typeface="Times New Roman"/>
                <a:cs typeface="Times New Roman"/>
              </a:rPr>
              <a:t>normal form (2NF) addresses the concept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removing  duplicative </a:t>
            </a:r>
            <a:r>
              <a:rPr sz="1100" spc="5" dirty="0">
                <a:latin typeface="Times New Roman"/>
                <a:cs typeface="Times New Roman"/>
              </a:rPr>
              <a:t>data.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remove </a:t>
            </a:r>
            <a:r>
              <a:rPr sz="1100" spc="10" dirty="0">
                <a:latin typeface="Times New Roman"/>
                <a:cs typeface="Times New Roman"/>
              </a:rPr>
              <a:t>subsets of data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apply to </a:t>
            </a:r>
            <a:r>
              <a:rPr sz="1100" spc="10" dirty="0">
                <a:latin typeface="Times New Roman"/>
                <a:cs typeface="Times New Roman"/>
              </a:rPr>
              <a:t>multiple rows of a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and  place them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separate tables. </a:t>
            </a:r>
            <a:r>
              <a:rPr sz="1100" spc="5" dirty="0">
                <a:latin typeface="Times New Roman"/>
                <a:cs typeface="Times New Roman"/>
              </a:rPr>
              <a:t>It creates </a:t>
            </a:r>
            <a:r>
              <a:rPr sz="1100" spc="10" dirty="0">
                <a:latin typeface="Times New Roman"/>
                <a:cs typeface="Times New Roman"/>
              </a:rPr>
              <a:t>relationships between </a:t>
            </a:r>
            <a:r>
              <a:rPr sz="1100" spc="5" dirty="0">
                <a:latin typeface="Times New Roman"/>
                <a:cs typeface="Times New Roman"/>
              </a:rPr>
              <a:t>these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5" dirty="0">
                <a:latin typeface="Times New Roman"/>
                <a:cs typeface="Times New Roman"/>
              </a:rPr>
              <a:t>tables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their predecessors through </a:t>
            </a:r>
            <a:r>
              <a:rPr sz="1100" spc="15" dirty="0">
                <a:latin typeface="Times New Roman"/>
                <a:cs typeface="Times New Roman"/>
              </a:rPr>
              <a:t>the use of </a:t>
            </a:r>
            <a:r>
              <a:rPr sz="1100" spc="10" dirty="0">
                <a:latin typeface="Times New Roman"/>
                <a:cs typeface="Times New Roman"/>
              </a:rPr>
              <a:t>foreign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70" dirty="0">
                <a:latin typeface="Times New Roman"/>
                <a:cs typeface="Times New Roman"/>
              </a:rPr>
              <a:t>Summary</a:t>
            </a:r>
            <a:endParaRPr sz="13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985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Normalization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process of structuring relational database </a:t>
            </a:r>
            <a:r>
              <a:rPr sz="1100" spc="15" dirty="0">
                <a:latin typeface="Times New Roman"/>
                <a:cs typeface="Times New Roman"/>
              </a:rPr>
              <a:t>schema </a:t>
            </a:r>
            <a:r>
              <a:rPr sz="1100" spc="10" dirty="0">
                <a:latin typeface="Times New Roman"/>
                <a:cs typeface="Times New Roman"/>
              </a:rPr>
              <a:t>such that most  ambiguity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removed.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stages of normalization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referred </a:t>
            </a:r>
            <a:r>
              <a:rPr sz="1100" spc="5" dirty="0">
                <a:latin typeface="Times New Roman"/>
                <a:cs typeface="Times New Roman"/>
              </a:rPr>
              <a:t>to as </a:t>
            </a:r>
            <a:r>
              <a:rPr sz="1100" spc="10" dirty="0">
                <a:latin typeface="Times New Roman"/>
                <a:cs typeface="Times New Roman"/>
              </a:rPr>
              <a:t>normal forms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progress from the least </a:t>
            </a:r>
            <a:r>
              <a:rPr sz="1100" spc="5" dirty="0">
                <a:latin typeface="Times New Roman"/>
                <a:cs typeface="Times New Roman"/>
              </a:rPr>
              <a:t>restrictive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(First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 </a:t>
            </a:r>
            <a:r>
              <a:rPr sz="1100" spc="15" dirty="0">
                <a:latin typeface="Times New Roman"/>
                <a:cs typeface="Times New Roman"/>
              </a:rPr>
              <a:t>Form) through the </a:t>
            </a:r>
            <a:r>
              <a:rPr sz="1100" spc="10" dirty="0">
                <a:latin typeface="Times New Roman"/>
                <a:cs typeface="Times New Roman"/>
              </a:rPr>
              <a:t>most  </a:t>
            </a:r>
            <a:r>
              <a:rPr sz="1100" spc="5" dirty="0">
                <a:latin typeface="Times New Roman"/>
                <a:cs typeface="Times New Roman"/>
              </a:rPr>
              <a:t>restrictive (Fifth </a:t>
            </a:r>
            <a:r>
              <a:rPr sz="1100" spc="10" dirty="0">
                <a:latin typeface="Times New Roman"/>
                <a:cs typeface="Times New Roman"/>
              </a:rPr>
              <a:t>Normal Form). Generally, most database designers </a:t>
            </a:r>
            <a:r>
              <a:rPr sz="1100" spc="15" dirty="0">
                <a:latin typeface="Times New Roman"/>
                <a:cs typeface="Times New Roman"/>
              </a:rPr>
              <a:t>do not </a:t>
            </a:r>
            <a:r>
              <a:rPr sz="1100" spc="10" dirty="0">
                <a:latin typeface="Times New Roman"/>
                <a:cs typeface="Times New Roman"/>
              </a:rPr>
              <a:t>attempt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implement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anything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higher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than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Third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Boyce-Codd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Normal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93295"/>
            <a:ext cx="5006975" cy="112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started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process of normalization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this lecture.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cover this topic 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detail 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coming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40" dirty="0">
                <a:latin typeface="Times New Roman"/>
                <a:cs typeface="Times New Roman"/>
              </a:rPr>
              <a:t>Exercise: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spc="15" dirty="0">
                <a:latin typeface="Times New Roman"/>
                <a:cs typeface="Times New Roman"/>
              </a:rPr>
              <a:t>Draw  the  </a:t>
            </a:r>
            <a:r>
              <a:rPr sz="1100" spc="10" dirty="0">
                <a:latin typeface="Times New Roman"/>
                <a:cs typeface="Times New Roman"/>
              </a:rPr>
              <a:t>tables  of  an  examination  </a:t>
            </a:r>
            <a:r>
              <a:rPr sz="1100" spc="5" dirty="0">
                <a:latin typeface="Times New Roman"/>
                <a:cs typeface="Times New Roman"/>
              </a:rPr>
              <a:t>system  </a:t>
            </a:r>
            <a:r>
              <a:rPr sz="1100" spc="15" dirty="0">
                <a:latin typeface="Times New Roman"/>
                <a:cs typeface="Times New Roman"/>
              </a:rPr>
              <a:t>along  </a:t>
            </a:r>
            <a:r>
              <a:rPr sz="1100" spc="10" dirty="0">
                <a:latin typeface="Times New Roman"/>
                <a:cs typeface="Times New Roman"/>
              </a:rPr>
              <a:t>with  </a:t>
            </a:r>
            <a:r>
              <a:rPr sz="1100" spc="5" dirty="0">
                <a:latin typeface="Times New Roman"/>
                <a:cs typeface="Times New Roman"/>
              </a:rPr>
              <a:t>attributes  </a:t>
            </a:r>
            <a:r>
              <a:rPr sz="1100" spc="10" dirty="0">
                <a:latin typeface="Times New Roman"/>
                <a:cs typeface="Times New Roman"/>
              </a:rPr>
              <a:t>and  bring</a:t>
            </a:r>
            <a:r>
              <a:rPr sz="1100" spc="2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those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relations in First </a:t>
            </a:r>
            <a:r>
              <a:rPr sz="1100" spc="10" dirty="0">
                <a:latin typeface="Times New Roman"/>
                <a:cs typeface="Times New Roman"/>
              </a:rPr>
              <a:t>Normal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7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20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1984788"/>
          <a:ext cx="535051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0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 marR="46990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95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Section 7.7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7.10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8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85">
                <a:tc gridSpan="2">
                  <a:txBody>
                    <a:bodyPr/>
                    <a:lstStyle/>
                    <a:p>
                      <a:pPr marL="60325" marR="49530">
                        <a:lnSpc>
                          <a:spcPts val="1939"/>
                        </a:lnSpc>
                        <a:spcBef>
                          <a:spcPts val="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Systems”,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25" spc="-7" baseline="40740" dirty="0">
                          <a:latin typeface="Times New Roman"/>
                          <a:cs typeface="Times New Roman"/>
                        </a:rPr>
                        <a:t>nd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edition, Raghu Ramakrishnan, Johannes Gehrke,  McGraw-Hill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240" y="3694150"/>
            <a:ext cx="5003800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Lecture: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Second and Third </a:t>
            </a:r>
            <a:r>
              <a:rPr sz="1100" spc="15" dirty="0">
                <a:latin typeface="Times New Roman"/>
                <a:cs typeface="Times New Roman"/>
              </a:rPr>
              <a:t>Normal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Boyce - </a:t>
            </a:r>
            <a:r>
              <a:rPr sz="1100" spc="15" dirty="0">
                <a:latin typeface="Times New Roman"/>
                <a:cs typeface="Times New Roman"/>
              </a:rPr>
              <a:t>Codd </a:t>
            </a:r>
            <a:r>
              <a:rPr sz="1100" spc="10" dirty="0">
                <a:latin typeface="Times New Roman"/>
                <a:cs typeface="Times New Roman"/>
              </a:rPr>
              <a:t>Normal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Form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Higher Normal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previous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discussed functional dependency,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inference </a:t>
            </a:r>
            <a:r>
              <a:rPr sz="1100" spc="5" dirty="0">
                <a:latin typeface="Times New Roman"/>
                <a:cs typeface="Times New Roman"/>
              </a:rPr>
              <a:t>rules  </a:t>
            </a:r>
            <a:r>
              <a:rPr sz="1100" spc="10" dirty="0">
                <a:latin typeface="Times New Roman"/>
                <a:cs typeface="Times New Roman"/>
              </a:rPr>
              <a:t>and the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normal forms. From this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length the second  and third normal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240" y="6021269"/>
            <a:ext cx="5005070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35" dirty="0">
                <a:latin typeface="Times New Roman"/>
                <a:cs typeface="Times New Roman"/>
              </a:rPr>
              <a:t>Second </a:t>
            </a:r>
            <a:r>
              <a:rPr sz="1300" spc="55" dirty="0">
                <a:latin typeface="Times New Roman"/>
                <a:cs typeface="Times New Roman"/>
              </a:rPr>
              <a:t>Normal</a:t>
            </a:r>
            <a:r>
              <a:rPr sz="1300" spc="-100" dirty="0">
                <a:latin typeface="Times New Roman"/>
                <a:cs typeface="Times New Roman"/>
              </a:rPr>
              <a:t> </a:t>
            </a:r>
            <a:r>
              <a:rPr sz="1300" spc="80" dirty="0">
                <a:latin typeface="Times New Roman"/>
                <a:cs typeface="Times New Roman"/>
              </a:rPr>
              <a:t>Form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35"/>
              </a:spcBef>
            </a:pP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second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if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only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if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first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form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all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nonkey </a:t>
            </a:r>
            <a:r>
              <a:rPr sz="1100" spc="10" dirty="0">
                <a:latin typeface="Times New Roman"/>
                <a:cs typeface="Times New Roman"/>
              </a:rPr>
              <a:t>attributes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fully functionally dependent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key. </a:t>
            </a:r>
            <a:r>
              <a:rPr sz="1100" spc="15" dirty="0">
                <a:latin typeface="Times New Roman"/>
                <a:cs typeface="Times New Roman"/>
              </a:rPr>
              <a:t>Clearly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 relation </a:t>
            </a:r>
            <a:r>
              <a:rPr sz="1100" spc="15" dirty="0">
                <a:latin typeface="Times New Roman"/>
                <a:cs typeface="Times New Roman"/>
              </a:rPr>
              <a:t>is  in </a:t>
            </a:r>
            <a:r>
              <a:rPr sz="1100" spc="10" dirty="0">
                <a:latin typeface="Times New Roman"/>
                <a:cs typeface="Times New Roman"/>
              </a:rPr>
              <a:t>1NF and the </a:t>
            </a:r>
            <a:r>
              <a:rPr sz="1100" spc="1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consists of a single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automatically </a:t>
            </a:r>
            <a:r>
              <a:rPr sz="1100" spc="15" dirty="0">
                <a:latin typeface="Times New Roman"/>
                <a:cs typeface="Times New Roman"/>
              </a:rPr>
              <a:t>2NF.  The only </a:t>
            </a:r>
            <a:r>
              <a:rPr sz="1100" spc="10" dirty="0">
                <a:latin typeface="Times New Roman"/>
                <a:cs typeface="Times New Roman"/>
              </a:rPr>
              <a:t>time we </a:t>
            </a:r>
            <a:r>
              <a:rPr sz="1100" spc="15" dirty="0">
                <a:latin typeface="Times New Roman"/>
                <a:cs typeface="Times New Roman"/>
              </a:rPr>
              <a:t>have to </a:t>
            </a:r>
            <a:r>
              <a:rPr sz="1100" spc="10" dirty="0">
                <a:latin typeface="Times New Roman"/>
                <a:cs typeface="Times New Roman"/>
              </a:rPr>
              <a:t>be concerned </a:t>
            </a:r>
            <a:r>
              <a:rPr sz="1100" spc="15" dirty="0">
                <a:latin typeface="Times New Roman"/>
                <a:cs typeface="Times New Roman"/>
              </a:rPr>
              <a:t>2NF is when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composite.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relation 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spc="15" dirty="0">
                <a:latin typeface="Times New Roman"/>
                <a:cs typeface="Times New Roman"/>
              </a:rPr>
              <a:t>in 2NF </a:t>
            </a:r>
            <a:r>
              <a:rPr sz="1100" spc="10" dirty="0">
                <a:latin typeface="Times New Roman"/>
                <a:cs typeface="Times New Roman"/>
              </a:rPr>
              <a:t>exhibits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update, insertion and deletion anomalies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20" dirty="0">
                <a:latin typeface="Times New Roman"/>
                <a:cs typeface="Times New Roman"/>
              </a:rPr>
              <a:t>now  </a:t>
            </a:r>
            <a:r>
              <a:rPr sz="1100" spc="10" dirty="0">
                <a:latin typeface="Times New Roman"/>
                <a:cs typeface="Times New Roman"/>
              </a:rPr>
              <a:t>see it with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example. Consider the following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CLASS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crId, </a:t>
            </a:r>
            <a:r>
              <a:rPr sz="1100" u="sng" spc="10" dirty="0">
                <a:latin typeface="Times New Roman"/>
                <a:cs typeface="Times New Roman"/>
              </a:rPr>
              <a:t>stId, </a:t>
            </a:r>
            <a:r>
              <a:rPr sz="1100" spc="10" dirty="0">
                <a:latin typeface="Times New Roman"/>
                <a:cs typeface="Times New Roman"/>
              </a:rPr>
              <a:t>stName, </a:t>
            </a:r>
            <a:r>
              <a:rPr sz="1100" spc="5" dirty="0">
                <a:latin typeface="Times New Roman"/>
                <a:cs typeface="Times New Roman"/>
              </a:rPr>
              <a:t>fId, </a:t>
            </a:r>
            <a:r>
              <a:rPr sz="1100" spc="10" dirty="0">
                <a:latin typeface="Times New Roman"/>
                <a:cs typeface="Times New Roman"/>
              </a:rPr>
              <a:t>room,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grade)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241" y="7904571"/>
            <a:ext cx="54292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1100" spc="5" dirty="0">
                <a:latin typeface="Times New Roman"/>
                <a:cs typeface="Times New Roman"/>
              </a:rPr>
              <a:t>crId,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stId  stId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Times New Roman"/>
                <a:cs typeface="Times New Roman"/>
              </a:rPr>
              <a:t>crId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7080" y="7904571"/>
            <a:ext cx="1776730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3530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stName, </a:t>
            </a:r>
            <a:r>
              <a:rPr sz="1100" spc="5" dirty="0">
                <a:latin typeface="Times New Roman"/>
                <a:cs typeface="Times New Roman"/>
              </a:rPr>
              <a:t>fId, </a:t>
            </a:r>
            <a:r>
              <a:rPr sz="1100" spc="10" dirty="0">
                <a:latin typeface="Times New Roman"/>
                <a:cs typeface="Times New Roman"/>
              </a:rPr>
              <a:t>room, grade  </a:t>
            </a:r>
            <a:r>
              <a:rPr sz="1100" spc="15" dirty="0">
                <a:latin typeface="Times New Roman"/>
                <a:cs typeface="Times New Roman"/>
              </a:rPr>
              <a:t>stName</a:t>
            </a:r>
            <a:endParaRPr sz="11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fId,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room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1165" y="8645351"/>
            <a:ext cx="500443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8200"/>
              </a:lnSpc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this relation </a:t>
            </a:r>
            <a:r>
              <a:rPr sz="1100" spc="10" dirty="0">
                <a:latin typeface="Times New Roman"/>
                <a:cs typeface="Times New Roman"/>
              </a:rPr>
              <a:t>the key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course </a:t>
            </a:r>
            <a:r>
              <a:rPr sz="1100" spc="5" dirty="0">
                <a:latin typeface="Times New Roman"/>
                <a:cs typeface="Times New Roman"/>
              </a:rPr>
              <a:t>ID </a:t>
            </a:r>
            <a:r>
              <a:rPr sz="1100" spc="10" dirty="0">
                <a:latin typeface="Times New Roman"/>
                <a:cs typeface="Times New Roman"/>
              </a:rPr>
              <a:t>and student </a:t>
            </a:r>
            <a:r>
              <a:rPr sz="1100" dirty="0">
                <a:latin typeface="Times New Roman"/>
                <a:cs typeface="Times New Roman"/>
              </a:rPr>
              <a:t>ID.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requirement of </a:t>
            </a:r>
            <a:r>
              <a:rPr sz="1100" spc="15" dirty="0">
                <a:latin typeface="Times New Roman"/>
                <a:cs typeface="Times New Roman"/>
              </a:rPr>
              <a:t>2NF is 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all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non-key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should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fully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dependent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key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there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should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9389" y="8046109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13" y="0"/>
                </a:moveTo>
                <a:lnTo>
                  <a:pt x="256113" y="71650"/>
                </a:lnTo>
                <a:lnTo>
                  <a:pt x="318807" y="39636"/>
                </a:lnTo>
                <a:lnTo>
                  <a:pt x="266784" y="39636"/>
                </a:lnTo>
                <a:lnTo>
                  <a:pt x="269833" y="38112"/>
                </a:lnTo>
                <a:lnTo>
                  <a:pt x="271358" y="35063"/>
                </a:lnTo>
                <a:lnTo>
                  <a:pt x="269833" y="32014"/>
                </a:lnTo>
                <a:lnTo>
                  <a:pt x="266784" y="30489"/>
                </a:lnTo>
                <a:lnTo>
                  <a:pt x="318418" y="30489"/>
                </a:lnTo>
                <a:lnTo>
                  <a:pt x="256113" y="0"/>
                </a:lnTo>
                <a:close/>
              </a:path>
              <a:path w="328294" h="71754">
                <a:moveTo>
                  <a:pt x="256113" y="30489"/>
                </a:moveTo>
                <a:lnTo>
                  <a:pt x="4573" y="30489"/>
                </a:lnTo>
                <a:lnTo>
                  <a:pt x="1524" y="32014"/>
                </a:lnTo>
                <a:lnTo>
                  <a:pt x="0" y="35063"/>
                </a:lnTo>
                <a:lnTo>
                  <a:pt x="1524" y="38112"/>
                </a:lnTo>
                <a:lnTo>
                  <a:pt x="4573" y="39636"/>
                </a:lnTo>
                <a:lnTo>
                  <a:pt x="256113" y="39636"/>
                </a:lnTo>
                <a:lnTo>
                  <a:pt x="256113" y="30489"/>
                </a:lnTo>
                <a:close/>
              </a:path>
              <a:path w="328294" h="71754">
                <a:moveTo>
                  <a:pt x="318418" y="30489"/>
                </a:moveTo>
                <a:lnTo>
                  <a:pt x="266784" y="30489"/>
                </a:lnTo>
                <a:lnTo>
                  <a:pt x="269833" y="32014"/>
                </a:lnTo>
                <a:lnTo>
                  <a:pt x="271358" y="35063"/>
                </a:lnTo>
                <a:lnTo>
                  <a:pt x="269833" y="38112"/>
                </a:lnTo>
                <a:lnTo>
                  <a:pt x="266784" y="39636"/>
                </a:lnTo>
                <a:lnTo>
                  <a:pt x="318807" y="39636"/>
                </a:lnTo>
                <a:lnTo>
                  <a:pt x="327764" y="35063"/>
                </a:lnTo>
                <a:lnTo>
                  <a:pt x="318418" y="30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6014" y="8311371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13" y="0"/>
                </a:moveTo>
                <a:lnTo>
                  <a:pt x="256113" y="71650"/>
                </a:lnTo>
                <a:lnTo>
                  <a:pt x="318418" y="41161"/>
                </a:lnTo>
                <a:lnTo>
                  <a:pt x="268309" y="41161"/>
                </a:lnTo>
                <a:lnTo>
                  <a:pt x="271358" y="39636"/>
                </a:lnTo>
                <a:lnTo>
                  <a:pt x="272882" y="36587"/>
                </a:lnTo>
                <a:lnTo>
                  <a:pt x="271358" y="33538"/>
                </a:lnTo>
                <a:lnTo>
                  <a:pt x="268309" y="32014"/>
                </a:lnTo>
                <a:lnTo>
                  <a:pt x="318807" y="32014"/>
                </a:lnTo>
                <a:lnTo>
                  <a:pt x="256113" y="0"/>
                </a:lnTo>
                <a:close/>
              </a:path>
              <a:path w="328294" h="71754">
                <a:moveTo>
                  <a:pt x="256113" y="32014"/>
                </a:moveTo>
                <a:lnTo>
                  <a:pt x="4573" y="32014"/>
                </a:lnTo>
                <a:lnTo>
                  <a:pt x="1524" y="33538"/>
                </a:lnTo>
                <a:lnTo>
                  <a:pt x="0" y="36587"/>
                </a:lnTo>
                <a:lnTo>
                  <a:pt x="1524" y="39636"/>
                </a:lnTo>
                <a:lnTo>
                  <a:pt x="4573" y="41161"/>
                </a:lnTo>
                <a:lnTo>
                  <a:pt x="256113" y="41161"/>
                </a:lnTo>
                <a:lnTo>
                  <a:pt x="256113" y="32014"/>
                </a:lnTo>
                <a:close/>
              </a:path>
              <a:path w="328294" h="71754">
                <a:moveTo>
                  <a:pt x="318807" y="32014"/>
                </a:moveTo>
                <a:lnTo>
                  <a:pt x="268309" y="32014"/>
                </a:lnTo>
                <a:lnTo>
                  <a:pt x="271358" y="33538"/>
                </a:lnTo>
                <a:lnTo>
                  <a:pt x="272882" y="36587"/>
                </a:lnTo>
                <a:lnTo>
                  <a:pt x="271358" y="39636"/>
                </a:lnTo>
                <a:lnTo>
                  <a:pt x="268309" y="41161"/>
                </a:lnTo>
                <a:lnTo>
                  <a:pt x="318418" y="41161"/>
                </a:lnTo>
                <a:lnTo>
                  <a:pt x="327764" y="36587"/>
                </a:lnTo>
                <a:lnTo>
                  <a:pt x="318807" y="32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6014" y="8556814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13" y="0"/>
                </a:moveTo>
                <a:lnTo>
                  <a:pt x="256113" y="71650"/>
                </a:lnTo>
                <a:lnTo>
                  <a:pt x="318418" y="41161"/>
                </a:lnTo>
                <a:lnTo>
                  <a:pt x="268309" y="41161"/>
                </a:lnTo>
                <a:lnTo>
                  <a:pt x="271358" y="39636"/>
                </a:lnTo>
                <a:lnTo>
                  <a:pt x="272882" y="36587"/>
                </a:lnTo>
                <a:lnTo>
                  <a:pt x="271358" y="33538"/>
                </a:lnTo>
                <a:lnTo>
                  <a:pt x="268309" y="32014"/>
                </a:lnTo>
                <a:lnTo>
                  <a:pt x="318807" y="32014"/>
                </a:lnTo>
                <a:lnTo>
                  <a:pt x="256113" y="0"/>
                </a:lnTo>
                <a:close/>
              </a:path>
              <a:path w="328294" h="71754">
                <a:moveTo>
                  <a:pt x="256113" y="32014"/>
                </a:moveTo>
                <a:lnTo>
                  <a:pt x="4573" y="32014"/>
                </a:lnTo>
                <a:lnTo>
                  <a:pt x="1524" y="33538"/>
                </a:lnTo>
                <a:lnTo>
                  <a:pt x="0" y="36587"/>
                </a:lnTo>
                <a:lnTo>
                  <a:pt x="1524" y="39636"/>
                </a:lnTo>
                <a:lnTo>
                  <a:pt x="4573" y="41161"/>
                </a:lnTo>
                <a:lnTo>
                  <a:pt x="256113" y="41161"/>
                </a:lnTo>
                <a:lnTo>
                  <a:pt x="256113" y="32014"/>
                </a:lnTo>
                <a:close/>
              </a:path>
              <a:path w="328294" h="71754">
                <a:moveTo>
                  <a:pt x="318807" y="32014"/>
                </a:moveTo>
                <a:lnTo>
                  <a:pt x="268309" y="32014"/>
                </a:lnTo>
                <a:lnTo>
                  <a:pt x="271358" y="33538"/>
                </a:lnTo>
                <a:lnTo>
                  <a:pt x="272882" y="36587"/>
                </a:lnTo>
                <a:lnTo>
                  <a:pt x="271358" y="39636"/>
                </a:lnTo>
                <a:lnTo>
                  <a:pt x="268309" y="41161"/>
                </a:lnTo>
                <a:lnTo>
                  <a:pt x="318418" y="41161"/>
                </a:lnTo>
                <a:lnTo>
                  <a:pt x="327764" y="36587"/>
                </a:lnTo>
                <a:lnTo>
                  <a:pt x="318807" y="32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169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89310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766604"/>
            <a:ext cx="4079875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Catherine Ricardo, Maxwell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Macmillan.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597" y="2185976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1471" y="2185976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549" y="2182928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7597" y="2893196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8422" y="2182928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1471" y="2893196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4498" y="2182928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0406" y="3386228"/>
            <a:ext cx="5523865" cy="292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Additional Advantages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Costs </a:t>
            </a:r>
            <a:r>
              <a:rPr sz="1200" spc="-5" dirty="0">
                <a:latin typeface="Times New Roman"/>
                <a:cs typeface="Times New Roman"/>
              </a:rPr>
              <a:t>involved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Levels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20" dirty="0">
                <a:latin typeface="Times New Roman"/>
                <a:cs typeface="Times New Roman"/>
              </a:rPr>
              <a:t>Difference </a:t>
            </a:r>
            <a:r>
              <a:rPr sz="1400" spc="30" dirty="0">
                <a:latin typeface="Times New Roman"/>
                <a:cs typeface="Times New Roman"/>
              </a:rPr>
              <a:t>between </a:t>
            </a:r>
            <a:r>
              <a:rPr sz="1400" spc="60" dirty="0">
                <a:latin typeface="Times New Roman"/>
                <a:cs typeface="Times New Roman"/>
              </a:rPr>
              <a:t>Data </a:t>
            </a:r>
            <a:r>
              <a:rPr sz="1400" spc="80" dirty="0">
                <a:latin typeface="Times New Roman"/>
                <a:cs typeface="Times New Roman"/>
              </a:rPr>
              <a:t>and</a:t>
            </a:r>
            <a:r>
              <a:rPr sz="1400" spc="-18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Information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raw facts collected from </a:t>
            </a:r>
            <a:r>
              <a:rPr sz="1200" spc="-1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environment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specific  </a:t>
            </a:r>
            <a:r>
              <a:rPr sz="1200" spc="-5" dirty="0">
                <a:latin typeface="Times New Roman"/>
                <a:cs typeface="Times New Roman"/>
              </a:rPr>
              <a:t>purpose. </a:t>
            </a:r>
            <a:r>
              <a:rPr sz="1200" dirty="0">
                <a:latin typeface="Times New Roman"/>
                <a:cs typeface="Times New Roman"/>
              </a:rPr>
              <a:t>Data in </a:t>
            </a:r>
            <a:r>
              <a:rPr sz="1200" spc="-5" dirty="0">
                <a:latin typeface="Times New Roman"/>
                <a:cs typeface="Times New Roman"/>
              </a:rPr>
              <a:t>itself </a:t>
            </a:r>
            <a:r>
              <a:rPr sz="1200" dirty="0">
                <a:latin typeface="Times New Roman"/>
                <a:cs typeface="Times New Roman"/>
              </a:rPr>
              <a:t>does not show </a:t>
            </a:r>
            <a:r>
              <a:rPr sz="1200" spc="-5" dirty="0">
                <a:latin typeface="Times New Roman"/>
                <a:cs typeface="Times New Roman"/>
              </a:rPr>
              <a:t>anything about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environment, </a:t>
            </a:r>
            <a:r>
              <a:rPr sz="1200" dirty="0">
                <a:latin typeface="Times New Roman"/>
                <a:cs typeface="Times New Roman"/>
              </a:rPr>
              <a:t>so to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desired  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results from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transform </a:t>
            </a:r>
            <a:r>
              <a:rPr sz="1200" dirty="0">
                <a:latin typeface="Times New Roman"/>
                <a:cs typeface="Times New Roman"/>
              </a:rPr>
              <a:t>it into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applying </a:t>
            </a:r>
            <a:r>
              <a:rPr sz="1200" spc="-5" dirty="0">
                <a:latin typeface="Times New Roman"/>
                <a:cs typeface="Times New Roman"/>
              </a:rPr>
              <a:t>certain  processing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processed data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methods data is </a:t>
            </a:r>
            <a:r>
              <a:rPr sz="1200" spc="-5" dirty="0">
                <a:latin typeface="Times New Roman"/>
                <a:cs typeface="Times New Roman"/>
              </a:rPr>
              <a:t>converted 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meaningful </a:t>
            </a:r>
            <a:r>
              <a:rPr sz="1200" dirty="0">
                <a:latin typeface="Times New Roman"/>
                <a:cs typeface="Times New Roman"/>
              </a:rPr>
              <a:t>form and </a:t>
            </a:r>
            <a:r>
              <a:rPr sz="1200" spc="-5" dirty="0">
                <a:latin typeface="Times New Roman"/>
                <a:cs typeface="Times New Roman"/>
              </a:rPr>
              <a:t>that form </a:t>
            </a:r>
            <a:r>
              <a:rPr sz="1200" dirty="0">
                <a:latin typeface="Times New Roman"/>
                <a:cs typeface="Times New Roman"/>
              </a:rPr>
              <a:t>of the Data is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40"/>
              </a:lnSpc>
            </a:pPr>
            <a:r>
              <a:rPr sz="1200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35"/>
              </a:lnSpc>
            </a:pPr>
            <a:r>
              <a:rPr sz="1200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389" y="6383414"/>
            <a:ext cx="3040855" cy="1960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545" y="6363913"/>
            <a:ext cx="3041650" cy="0"/>
          </a:xfrm>
          <a:custGeom>
            <a:avLst/>
            <a:gdLst/>
            <a:ahLst/>
            <a:cxnLst/>
            <a:rect l="l" t="t" r="r" b="b"/>
            <a:pathLst>
              <a:path w="3041650">
                <a:moveTo>
                  <a:pt x="0" y="0"/>
                </a:moveTo>
                <a:lnTo>
                  <a:pt x="3041234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0489" y="6344857"/>
            <a:ext cx="0" cy="2037080"/>
          </a:xfrm>
          <a:custGeom>
            <a:avLst/>
            <a:gdLst/>
            <a:ahLst/>
            <a:cxnLst/>
            <a:rect l="l" t="t" r="r" b="b"/>
            <a:pathLst>
              <a:path h="2037079">
                <a:moveTo>
                  <a:pt x="0" y="0"/>
                </a:moveTo>
                <a:lnTo>
                  <a:pt x="0" y="203663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7946" y="6382968"/>
            <a:ext cx="0" cy="1960880"/>
          </a:xfrm>
          <a:custGeom>
            <a:avLst/>
            <a:gdLst/>
            <a:ahLst/>
            <a:cxnLst/>
            <a:rect l="l" t="t" r="r" b="b"/>
            <a:pathLst>
              <a:path h="1960879">
                <a:moveTo>
                  <a:pt x="0" y="0"/>
                </a:moveTo>
                <a:lnTo>
                  <a:pt x="0" y="1960415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9835" y="6344857"/>
            <a:ext cx="0" cy="2037080"/>
          </a:xfrm>
          <a:custGeom>
            <a:avLst/>
            <a:gdLst/>
            <a:ahLst/>
            <a:cxnLst/>
            <a:rect l="l" t="t" r="r" b="b"/>
            <a:pathLst>
              <a:path h="2037079">
                <a:moveTo>
                  <a:pt x="0" y="0"/>
                </a:moveTo>
                <a:lnTo>
                  <a:pt x="0" y="203663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9545" y="8381494"/>
            <a:ext cx="3041650" cy="38100"/>
          </a:xfrm>
          <a:custGeom>
            <a:avLst/>
            <a:gdLst/>
            <a:ahLst/>
            <a:cxnLst/>
            <a:rect l="l" t="t" r="r" b="b"/>
            <a:pathLst>
              <a:path w="3041650" h="38100">
                <a:moveTo>
                  <a:pt x="0" y="38110"/>
                </a:moveTo>
                <a:lnTo>
                  <a:pt x="3041234" y="38110"/>
                </a:lnTo>
                <a:lnTo>
                  <a:pt x="3041234" y="0"/>
                </a:lnTo>
                <a:lnTo>
                  <a:pt x="0" y="0"/>
                </a:lnTo>
                <a:lnTo>
                  <a:pt x="0" y="3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9545" y="8343383"/>
            <a:ext cx="3041650" cy="38100"/>
          </a:xfrm>
          <a:custGeom>
            <a:avLst/>
            <a:gdLst/>
            <a:ahLst/>
            <a:cxnLst/>
            <a:rect l="l" t="t" r="r" b="b"/>
            <a:pathLst>
              <a:path w="3041650" h="38100">
                <a:moveTo>
                  <a:pt x="0" y="38110"/>
                </a:moveTo>
                <a:lnTo>
                  <a:pt x="3041234" y="38110"/>
                </a:lnTo>
                <a:lnTo>
                  <a:pt x="3041234" y="0"/>
                </a:lnTo>
                <a:lnTo>
                  <a:pt x="0" y="0"/>
                </a:lnTo>
                <a:lnTo>
                  <a:pt x="0" y="3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7946" y="8343383"/>
            <a:ext cx="0" cy="76835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22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0780" y="8400550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221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7813" y="6128242"/>
            <a:ext cx="5447030" cy="0"/>
          </a:xfrm>
          <a:custGeom>
            <a:avLst/>
            <a:gdLst/>
            <a:ahLst/>
            <a:cxnLst/>
            <a:rect l="l" t="t" r="r" b="b"/>
            <a:pathLst>
              <a:path w="5447030">
                <a:moveTo>
                  <a:pt x="0" y="0"/>
                </a:moveTo>
                <a:lnTo>
                  <a:pt x="544698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0672" y="8518671"/>
            <a:ext cx="223647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Fig. </a:t>
            </a:r>
            <a:r>
              <a:rPr sz="1200" dirty="0">
                <a:latin typeface="Verdana"/>
                <a:cs typeface="Verdana"/>
              </a:rPr>
              <a:t>1: Data </a:t>
            </a:r>
            <a:r>
              <a:rPr sz="1200" spc="-5" dirty="0">
                <a:latin typeface="Verdana"/>
                <a:cs typeface="Verdana"/>
              </a:rPr>
              <a:t>and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Information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77853" y="8515529"/>
            <a:ext cx="5447665" cy="0"/>
          </a:xfrm>
          <a:custGeom>
            <a:avLst/>
            <a:gdLst/>
            <a:ahLst/>
            <a:cxnLst/>
            <a:rect l="l" t="t" r="r" b="b"/>
            <a:pathLst>
              <a:path w="5447665">
                <a:moveTo>
                  <a:pt x="0" y="0"/>
                </a:moveTo>
                <a:lnTo>
                  <a:pt x="5447187" y="0"/>
                </a:lnTo>
              </a:path>
            </a:pathLst>
          </a:custGeom>
          <a:ln w="6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4784" y="6125193"/>
            <a:ext cx="0" cy="2679065"/>
          </a:xfrm>
          <a:custGeom>
            <a:avLst/>
            <a:gdLst/>
            <a:ahLst/>
            <a:cxnLst/>
            <a:rect l="l" t="t" r="r" b="b"/>
            <a:pathLst>
              <a:path h="2679065">
                <a:moveTo>
                  <a:pt x="0" y="0"/>
                </a:moveTo>
                <a:lnTo>
                  <a:pt x="0" y="2678473"/>
                </a:lnTo>
              </a:path>
            </a:pathLst>
          </a:custGeom>
          <a:ln w="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7853" y="8800618"/>
            <a:ext cx="5447665" cy="0"/>
          </a:xfrm>
          <a:custGeom>
            <a:avLst/>
            <a:gdLst/>
            <a:ahLst/>
            <a:cxnLst/>
            <a:rect l="l" t="t" r="r" b="b"/>
            <a:pathLst>
              <a:path w="5447665">
                <a:moveTo>
                  <a:pt x="0" y="0"/>
                </a:moveTo>
                <a:lnTo>
                  <a:pt x="5447187" y="0"/>
                </a:lnTo>
              </a:path>
            </a:pathLst>
          </a:custGeom>
          <a:ln w="6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7968" y="6125193"/>
            <a:ext cx="0" cy="2679065"/>
          </a:xfrm>
          <a:custGeom>
            <a:avLst/>
            <a:gdLst/>
            <a:ahLst/>
            <a:cxnLst/>
            <a:rect l="l" t="t" r="r" b="b"/>
            <a:pathLst>
              <a:path h="2679065">
                <a:moveTo>
                  <a:pt x="0" y="0"/>
                </a:moveTo>
                <a:lnTo>
                  <a:pt x="0" y="2678473"/>
                </a:lnTo>
              </a:path>
            </a:pathLst>
          </a:custGeom>
          <a:ln w="6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7" y="808251"/>
            <a:ext cx="5006340" cy="494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700"/>
              </a:lnSpc>
            </a:pPr>
            <a:r>
              <a:rPr sz="1100" spc="5" dirty="0">
                <a:latin typeface="Times New Roman"/>
                <a:cs typeface="Times New Roman"/>
              </a:rPr>
              <a:t>partial </a:t>
            </a:r>
            <a:r>
              <a:rPr sz="1100" spc="15" dirty="0">
                <a:latin typeface="Times New Roman"/>
                <a:cs typeface="Times New Roman"/>
              </a:rPr>
              <a:t>dependency of the </a:t>
            </a:r>
            <a:r>
              <a:rPr sz="1100" spc="5" dirty="0">
                <a:latin typeface="Times New Roman"/>
                <a:cs typeface="Times New Roman"/>
              </a:rPr>
              <a:t>attributes. </a:t>
            </a:r>
            <a:r>
              <a:rPr sz="1100" spc="10" dirty="0">
                <a:latin typeface="Times New Roman"/>
                <a:cs typeface="Times New Roman"/>
              </a:rPr>
              <a:t>But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student </a:t>
            </a:r>
            <a:r>
              <a:rPr sz="1100" spc="5" dirty="0">
                <a:latin typeface="Times New Roman"/>
                <a:cs typeface="Times New Roman"/>
              </a:rPr>
              <a:t>ID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dependent </a:t>
            </a:r>
            <a:r>
              <a:rPr sz="1100" spc="15" dirty="0">
                <a:latin typeface="Times New Roman"/>
                <a:cs typeface="Times New Roman"/>
              </a:rPr>
              <a:t>on  </a:t>
            </a:r>
            <a:r>
              <a:rPr sz="1100" spc="10" dirty="0">
                <a:latin typeface="Times New Roman"/>
                <a:cs typeface="Times New Roman"/>
              </a:rPr>
              <a:t>student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and similarly course </a:t>
            </a:r>
            <a:r>
              <a:rPr sz="1100" spc="5" dirty="0">
                <a:latin typeface="Times New Roman"/>
                <a:cs typeface="Times New Roman"/>
              </a:rPr>
              <a:t>ID is </a:t>
            </a:r>
            <a:r>
              <a:rPr sz="1100" spc="10" dirty="0">
                <a:latin typeface="Times New Roman"/>
                <a:cs typeface="Times New Roman"/>
              </a:rPr>
              <a:t>partially dependent </a:t>
            </a:r>
            <a:r>
              <a:rPr sz="1100" spc="15" dirty="0">
                <a:latin typeface="Times New Roman"/>
                <a:cs typeface="Times New Roman"/>
              </a:rPr>
              <a:t>on faculty </a:t>
            </a:r>
            <a:r>
              <a:rPr sz="1100" spc="5" dirty="0">
                <a:latin typeface="Times New Roman"/>
                <a:cs typeface="Times New Roman"/>
              </a:rPr>
              <a:t>ID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room,  so </a:t>
            </a:r>
            <a:r>
              <a:rPr sz="1100" spc="5" dirty="0">
                <a:latin typeface="Times New Roman"/>
                <a:cs typeface="Times New Roman"/>
              </a:rPr>
              <a:t>it is not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second normal form. </a:t>
            </a:r>
            <a:r>
              <a:rPr sz="1100" spc="1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level </a:t>
            </a:r>
            <a:r>
              <a:rPr sz="1100" spc="10" dirty="0">
                <a:latin typeface="Times New Roman"/>
                <a:cs typeface="Times New Roman"/>
              </a:rPr>
              <a:t>of normalization, </a:t>
            </a:r>
            <a:r>
              <a:rPr sz="1100" spc="5" dirty="0">
                <a:latin typeface="Times New Roman"/>
                <a:cs typeface="Times New Roman"/>
              </a:rPr>
              <a:t>each </a:t>
            </a:r>
            <a:r>
              <a:rPr sz="1100" spc="15" dirty="0">
                <a:latin typeface="Times New Roman"/>
                <a:cs typeface="Times New Roman"/>
              </a:rPr>
              <a:t>column 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a determiner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contents </a:t>
            </a:r>
            <a:r>
              <a:rPr sz="1100" spc="2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another column must itself be a  function of the other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10" dirty="0">
                <a:latin typeface="Times New Roman"/>
                <a:cs typeface="Times New Roman"/>
              </a:rPr>
              <a:t>For example,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with three </a:t>
            </a:r>
            <a:r>
              <a:rPr sz="1100" spc="15" dirty="0">
                <a:latin typeface="Times New Roman"/>
                <a:cs typeface="Times New Roman"/>
              </a:rPr>
              <a:t>columns  </a:t>
            </a:r>
            <a:r>
              <a:rPr sz="1100" spc="10" dirty="0">
                <a:latin typeface="Times New Roman"/>
                <a:cs typeface="Times New Roman"/>
              </a:rPr>
              <a:t>containing customer </a:t>
            </a:r>
            <a:r>
              <a:rPr sz="1100" spc="5" dirty="0">
                <a:latin typeface="Times New Roman"/>
                <a:cs typeface="Times New Roman"/>
              </a:rPr>
              <a:t>ID, </a:t>
            </a:r>
            <a:r>
              <a:rPr sz="1100" spc="10" dirty="0">
                <a:latin typeface="Times New Roman"/>
                <a:cs typeface="Times New Roman"/>
              </a:rPr>
              <a:t>product sold, and price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product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sold,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price 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a function of the customer </a:t>
            </a:r>
            <a:r>
              <a:rPr sz="1100" spc="5" dirty="0">
                <a:latin typeface="Times New Roman"/>
                <a:cs typeface="Times New Roman"/>
              </a:rPr>
              <a:t>ID </a:t>
            </a:r>
            <a:r>
              <a:rPr sz="1100" spc="10" dirty="0">
                <a:latin typeface="Times New Roman"/>
                <a:cs typeface="Times New Roman"/>
              </a:rPr>
              <a:t>(entitled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discount)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specific  product.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 relation </a:t>
            </a:r>
            <a:r>
              <a:rPr sz="1100" spc="5" dirty="0">
                <a:latin typeface="Times New Roman"/>
                <a:cs typeface="Times New Roman"/>
              </a:rPr>
              <a:t>is not in </a:t>
            </a:r>
            <a:r>
              <a:rPr sz="1100" spc="15" dirty="0">
                <a:latin typeface="Times New Roman"/>
                <a:cs typeface="Times New Roman"/>
              </a:rPr>
              <a:t>2NF </a:t>
            </a:r>
            <a:r>
              <a:rPr sz="1100" spc="10" dirty="0">
                <a:latin typeface="Times New Roman"/>
                <a:cs typeface="Times New Roman"/>
              </a:rPr>
              <a:t>then there are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anomalies, which are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Redundancy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Insertion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Anomaly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Deletion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Anomaly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Updation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Anomaly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general requirements of </a:t>
            </a:r>
            <a:r>
              <a:rPr sz="1100" spc="15" dirty="0">
                <a:latin typeface="Times New Roman"/>
                <a:cs typeface="Times New Roman"/>
              </a:rPr>
              <a:t>2NF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are:-</a:t>
            </a:r>
            <a:endParaRPr sz="1100">
              <a:latin typeface="Times New Roman"/>
              <a:cs typeface="Times New Roman"/>
            </a:endParaRPr>
          </a:p>
          <a:p>
            <a:pPr marL="443865" marR="7620" indent="-215265">
              <a:lnSpc>
                <a:spcPct val="148200"/>
              </a:lnSpc>
              <a:spcBef>
                <a:spcPts val="6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Remove </a:t>
            </a:r>
            <a:r>
              <a:rPr sz="1100" spc="10" dirty="0">
                <a:latin typeface="Times New Roman"/>
                <a:cs typeface="Times New Roman"/>
              </a:rPr>
              <a:t>subsets of data that </a:t>
            </a:r>
            <a:r>
              <a:rPr sz="1100" spc="15" dirty="0">
                <a:latin typeface="Times New Roman"/>
                <a:cs typeface="Times New Roman"/>
              </a:rPr>
              <a:t>apply to </a:t>
            </a:r>
            <a:r>
              <a:rPr sz="1100" spc="10" dirty="0">
                <a:latin typeface="Times New Roman"/>
                <a:cs typeface="Times New Roman"/>
              </a:rPr>
              <a:t>multiple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of a table and place </a:t>
            </a:r>
            <a:r>
              <a:rPr sz="1100" spc="15" dirty="0">
                <a:latin typeface="Times New Roman"/>
                <a:cs typeface="Times New Roman"/>
              </a:rPr>
              <a:t>them  </a:t>
            </a:r>
            <a:r>
              <a:rPr sz="1100" spc="5" dirty="0">
                <a:latin typeface="Times New Roman"/>
                <a:cs typeface="Times New Roman"/>
              </a:rPr>
              <a:t>in separate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rows.</a:t>
            </a:r>
            <a:endParaRPr sz="1100">
              <a:latin typeface="Times New Roman"/>
              <a:cs typeface="Times New Roman"/>
            </a:endParaRPr>
          </a:p>
          <a:p>
            <a:pPr marL="443865" marR="9525" indent="-215265">
              <a:lnSpc>
                <a:spcPct val="148200"/>
              </a:lnSpc>
              <a:spcBef>
                <a:spcPts val="7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relationships between these new tables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their predecessors through  the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10" dirty="0">
                <a:latin typeface="Times New Roman"/>
                <a:cs typeface="Times New Roman"/>
              </a:rPr>
              <a:t>of foreign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100" spc="10" dirty="0">
                <a:latin typeface="Times New Roman"/>
                <a:cs typeface="Times New Roman"/>
              </a:rPr>
              <a:t>Consider the following table which has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anomalies:-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5996415"/>
          <a:ext cx="5109845" cy="8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246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fId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room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grade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04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17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748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398" y="6935662"/>
            <a:ext cx="5005705" cy="224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47800"/>
              </a:lnSpc>
            </a:pPr>
            <a:r>
              <a:rPr sz="1100" spc="15" dirty="0">
                <a:latin typeface="Times New Roman"/>
                <a:cs typeface="Times New Roman"/>
              </a:rPr>
              <a:t>Now 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thing </a:t>
            </a:r>
            <a:r>
              <a:rPr sz="1100" spc="5" dirty="0">
                <a:latin typeface="Times New Roman"/>
                <a:cs typeface="Times New Roman"/>
              </a:rPr>
              <a:t>is that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is </a:t>
            </a:r>
            <a:r>
              <a:rPr sz="1100" spc="15" dirty="0">
                <a:latin typeface="Times New Roman"/>
                <a:cs typeface="Times New Roman"/>
              </a:rPr>
              <a:t>in 1NF </a:t>
            </a:r>
            <a:r>
              <a:rPr sz="1100" spc="10" dirty="0">
                <a:latin typeface="Times New Roman"/>
                <a:cs typeface="Times New Roman"/>
              </a:rPr>
              <a:t>because there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duplicate values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tuple and all cells contain atomic value.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first thing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redundancy. Like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CLASS </a:t>
            </a:r>
            <a:r>
              <a:rPr sz="1100" spc="10" dirty="0">
                <a:latin typeface="Times New Roman"/>
                <a:cs typeface="Times New Roman"/>
              </a:rPr>
              <a:t>the course </a:t>
            </a:r>
            <a:r>
              <a:rPr sz="1100" spc="5" dirty="0">
                <a:latin typeface="Times New Roman"/>
                <a:cs typeface="Times New Roman"/>
              </a:rPr>
              <a:t>ID </a:t>
            </a:r>
            <a:r>
              <a:rPr sz="1100" spc="15" dirty="0">
                <a:latin typeface="Times New Roman"/>
                <a:cs typeface="Times New Roman"/>
              </a:rPr>
              <a:t>C3456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being repeated for faculty </a:t>
            </a:r>
            <a:r>
              <a:rPr sz="1100" spc="5" dirty="0">
                <a:latin typeface="Times New Roman"/>
                <a:cs typeface="Times New Roman"/>
              </a:rPr>
              <a:t>ID </a:t>
            </a:r>
            <a:r>
              <a:rPr sz="1100" spc="10" dirty="0">
                <a:latin typeface="Times New Roman"/>
                <a:cs typeface="Times New Roman"/>
              </a:rPr>
              <a:t>F2345  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similarly the </a:t>
            </a:r>
            <a:r>
              <a:rPr sz="1100" spc="15" dirty="0">
                <a:latin typeface="Times New Roman"/>
                <a:cs typeface="Times New Roman"/>
              </a:rPr>
              <a:t>room no 104 is </a:t>
            </a:r>
            <a:r>
              <a:rPr sz="1100" spc="10" dirty="0">
                <a:latin typeface="Times New Roman"/>
                <a:cs typeface="Times New Roman"/>
              </a:rPr>
              <a:t>being repeated </a:t>
            </a:r>
            <a:r>
              <a:rPr sz="1100" spc="5" dirty="0">
                <a:latin typeface="Times New Roman"/>
                <a:cs typeface="Times New Roman"/>
              </a:rPr>
              <a:t>twice. </a:t>
            </a:r>
            <a:r>
              <a:rPr sz="1100" spc="10" dirty="0">
                <a:latin typeface="Times New Roman"/>
                <a:cs typeface="Times New Roman"/>
              </a:rPr>
              <a:t>Second </a:t>
            </a:r>
            <a:r>
              <a:rPr sz="1100" spc="15" dirty="0">
                <a:latin typeface="Times New Roman"/>
                <a:cs typeface="Times New Roman"/>
              </a:rPr>
              <a:t>is the </a:t>
            </a:r>
            <a:r>
              <a:rPr sz="1100" spc="10" dirty="0">
                <a:latin typeface="Times New Roman"/>
                <a:cs typeface="Times New Roman"/>
              </a:rPr>
              <a:t>insertion anomaly.  </a:t>
            </a:r>
            <a:r>
              <a:rPr sz="1100" spc="15" dirty="0">
                <a:latin typeface="Times New Roman"/>
                <a:cs typeface="Times New Roman"/>
              </a:rPr>
              <a:t>Suppose 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to insert </a:t>
            </a:r>
            <a:r>
              <a:rPr sz="1100" spc="10" dirty="0">
                <a:latin typeface="Times New Roman"/>
                <a:cs typeface="Times New Roman"/>
              </a:rPr>
              <a:t>a course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table, </a:t>
            </a:r>
            <a:r>
              <a:rPr sz="1100" spc="10" dirty="0">
                <a:latin typeface="Times New Roman"/>
                <a:cs typeface="Times New Roman"/>
              </a:rPr>
              <a:t>but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course has not </a:t>
            </a:r>
            <a:r>
              <a:rPr sz="1100" spc="5" dirty="0">
                <a:latin typeface="Times New Roman"/>
                <a:cs typeface="Times New Roman"/>
              </a:rPr>
              <a:t>been registered 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any student. But we cannot enter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 ID, because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student has </a:t>
            </a:r>
            <a:r>
              <a:rPr sz="1100" spc="5" dirty="0">
                <a:latin typeface="Times New Roman"/>
                <a:cs typeface="Times New Roman"/>
              </a:rPr>
              <a:t>registered  </a:t>
            </a:r>
            <a:r>
              <a:rPr sz="1100" spc="10" dirty="0">
                <a:latin typeface="Times New Roman"/>
                <a:cs typeface="Times New Roman"/>
              </a:rPr>
              <a:t>this course </a:t>
            </a:r>
            <a:r>
              <a:rPr sz="1100" dirty="0">
                <a:latin typeface="Times New Roman"/>
                <a:cs typeface="Times New Roman"/>
              </a:rPr>
              <a:t>yet. </a:t>
            </a:r>
            <a:r>
              <a:rPr sz="1100" spc="15" dirty="0">
                <a:latin typeface="Times New Roman"/>
                <a:cs typeface="Times New Roman"/>
              </a:rPr>
              <a:t>So we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spc="5" dirty="0">
                <a:latin typeface="Times New Roman"/>
                <a:cs typeface="Times New Roman"/>
              </a:rPr>
              <a:t>insert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course.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called </a:t>
            </a:r>
            <a:r>
              <a:rPr sz="1100" spc="10" dirty="0">
                <a:latin typeface="Times New Roman"/>
                <a:cs typeface="Times New Roman"/>
              </a:rPr>
              <a:t>as insertion  </a:t>
            </a:r>
            <a:r>
              <a:rPr sz="1100" spc="15" dirty="0">
                <a:latin typeface="Times New Roman"/>
                <a:cs typeface="Times New Roman"/>
              </a:rPr>
              <a:t>anomaly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wrong state of database. </a:t>
            </a:r>
            <a:r>
              <a:rPr sz="1100" spc="15" dirty="0">
                <a:latin typeface="Times New Roman"/>
                <a:cs typeface="Times New Roman"/>
              </a:rPr>
              <a:t>Next is </a:t>
            </a:r>
            <a:r>
              <a:rPr sz="1100" spc="10" dirty="0">
                <a:latin typeface="Times New Roman"/>
                <a:cs typeface="Times New Roman"/>
              </a:rPr>
              <a:t>the deletion </a:t>
            </a:r>
            <a:r>
              <a:rPr sz="1100" spc="5" dirty="0">
                <a:latin typeface="Times New Roman"/>
                <a:cs typeface="Times New Roman"/>
              </a:rPr>
              <a:t>anomaly. </a:t>
            </a:r>
            <a:r>
              <a:rPr sz="1100" spc="15" dirty="0">
                <a:latin typeface="Times New Roman"/>
                <a:cs typeface="Times New Roman"/>
              </a:rPr>
              <a:t>Suppose  </a:t>
            </a:r>
            <a:r>
              <a:rPr sz="1100" spc="10" dirty="0">
                <a:latin typeface="Times New Roman"/>
                <a:cs typeface="Times New Roman"/>
              </a:rPr>
              <a:t>there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course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has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been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enrolled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by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only.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Now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due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some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12" y="808251"/>
            <a:ext cx="5006340" cy="8274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700"/>
              </a:lnSpc>
            </a:pPr>
            <a:r>
              <a:rPr sz="1100" spc="10" dirty="0">
                <a:latin typeface="Times New Roman"/>
                <a:cs typeface="Times New Roman"/>
              </a:rPr>
              <a:t>reason,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delete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record of student. But here the information about the  course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also be deleted,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20" dirty="0">
                <a:latin typeface="Times New Roman"/>
                <a:cs typeface="Times New Roman"/>
              </a:rPr>
              <a:t>way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incorrect </a:t>
            </a:r>
            <a:r>
              <a:rPr sz="1100" spc="10" dirty="0">
                <a:latin typeface="Times New Roman"/>
                <a:cs typeface="Times New Roman"/>
              </a:rPr>
              <a:t>state of database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infact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to delete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information about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 record but along with  this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course information has also been deleted. So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reflecting the actual  system. </a:t>
            </a:r>
            <a:r>
              <a:rPr sz="1100" spc="15" dirty="0">
                <a:latin typeface="Times New Roman"/>
                <a:cs typeface="Times New Roman"/>
              </a:rPr>
              <a:t>Now the next is </a:t>
            </a:r>
            <a:r>
              <a:rPr sz="1100" spc="10" dirty="0">
                <a:latin typeface="Times New Roman"/>
                <a:cs typeface="Times New Roman"/>
              </a:rPr>
              <a:t>updation anomaly. </a:t>
            </a:r>
            <a:r>
              <a:rPr sz="1100" spc="15" dirty="0">
                <a:latin typeface="Times New Roman"/>
                <a:cs typeface="Times New Roman"/>
              </a:rPr>
              <a:t>Suppose </a:t>
            </a:r>
            <a:r>
              <a:rPr sz="1100" spc="10" dirty="0">
                <a:latin typeface="Times New Roman"/>
                <a:cs typeface="Times New Roman"/>
              </a:rPr>
              <a:t>a course has been registered </a:t>
            </a:r>
            <a:r>
              <a:rPr sz="1100" spc="20" dirty="0">
                <a:latin typeface="Times New Roman"/>
                <a:cs typeface="Times New Roman"/>
              </a:rPr>
              <a:t>by  </a:t>
            </a:r>
            <a:r>
              <a:rPr sz="1100" spc="15" dirty="0">
                <a:latin typeface="Times New Roman"/>
                <a:cs typeface="Times New Roman"/>
              </a:rPr>
              <a:t>50 </a:t>
            </a:r>
            <a:r>
              <a:rPr sz="1100" spc="10" dirty="0">
                <a:latin typeface="Times New Roman"/>
                <a:cs typeface="Times New Roman"/>
              </a:rPr>
              <a:t>students and </a:t>
            </a:r>
            <a:r>
              <a:rPr sz="1100" spc="15" dirty="0">
                <a:latin typeface="Times New Roman"/>
                <a:cs typeface="Times New Roman"/>
              </a:rPr>
              <a:t>now 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change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class </a:t>
            </a:r>
            <a:r>
              <a:rPr sz="1100" spc="15" dirty="0">
                <a:latin typeface="Times New Roman"/>
                <a:cs typeface="Times New Roman"/>
              </a:rPr>
              <a:t>rooms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students.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 case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change the records of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50 </a:t>
            </a:r>
            <a:r>
              <a:rPr sz="1100" spc="10" dirty="0">
                <a:latin typeface="Times New Roman"/>
                <a:cs typeface="Times New Roman"/>
              </a:rPr>
              <a:t>students.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again a  deletion anomaly. The process for transforming a 1NF </a:t>
            </a:r>
            <a:r>
              <a:rPr sz="1100" spc="5" dirty="0">
                <a:latin typeface="Times New Roman"/>
                <a:cs typeface="Times New Roman"/>
              </a:rPr>
              <a:t>table to </a:t>
            </a:r>
            <a:r>
              <a:rPr sz="1100" spc="20" dirty="0">
                <a:latin typeface="Times New Roman"/>
                <a:cs typeface="Times New Roman"/>
              </a:rPr>
              <a:t>2NF </a:t>
            </a:r>
            <a:r>
              <a:rPr sz="1100" spc="5" dirty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443865" marR="6350" indent="-215265">
              <a:lnSpc>
                <a:spcPct val="1182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Identify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determinants other than the composite </a:t>
            </a:r>
            <a:r>
              <a:rPr sz="1100" spc="5" dirty="0">
                <a:latin typeface="Times New Roman"/>
                <a:cs typeface="Times New Roman"/>
              </a:rPr>
              <a:t>key, </a:t>
            </a:r>
            <a:r>
              <a:rPr sz="1100" spc="10" dirty="0">
                <a:latin typeface="Times New Roman"/>
                <a:cs typeface="Times New Roman"/>
              </a:rPr>
              <a:t>and the columns </a:t>
            </a:r>
            <a:r>
              <a:rPr sz="1100" spc="15" dirty="0">
                <a:latin typeface="Times New Roman"/>
                <a:cs typeface="Times New Roman"/>
              </a:rPr>
              <a:t>they  </a:t>
            </a:r>
            <a:r>
              <a:rPr sz="1100" spc="10" dirty="0">
                <a:latin typeface="Times New Roman"/>
                <a:cs typeface="Times New Roman"/>
              </a:rPr>
              <a:t>determine.</a:t>
            </a:r>
            <a:endParaRPr sz="1100">
              <a:latin typeface="Times New Roman"/>
              <a:cs typeface="Times New Roman"/>
            </a:endParaRPr>
          </a:p>
          <a:p>
            <a:pPr marL="443865" marR="6350" indent="-215265">
              <a:lnSpc>
                <a:spcPct val="119100"/>
              </a:lnSpc>
              <a:spcBef>
                <a:spcPts val="1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0" dirty="0">
                <a:latin typeface="Times New Roman"/>
                <a:cs typeface="Times New Roman"/>
              </a:rPr>
              <a:t>new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5" dirty="0">
                <a:latin typeface="Times New Roman"/>
                <a:cs typeface="Times New Roman"/>
              </a:rPr>
              <a:t>each </a:t>
            </a:r>
            <a:r>
              <a:rPr sz="1100" spc="10" dirty="0">
                <a:latin typeface="Times New Roman"/>
                <a:cs typeface="Times New Roman"/>
              </a:rPr>
              <a:t>determinant and the </a:t>
            </a:r>
            <a:r>
              <a:rPr sz="1100" spc="15" dirty="0">
                <a:latin typeface="Times New Roman"/>
                <a:cs typeface="Times New Roman"/>
              </a:rPr>
              <a:t>unique </a:t>
            </a:r>
            <a:r>
              <a:rPr sz="1100" spc="10" dirty="0">
                <a:latin typeface="Times New Roman"/>
                <a:cs typeface="Times New Roman"/>
              </a:rPr>
              <a:t>columns </a:t>
            </a:r>
            <a:r>
              <a:rPr sz="1100" spc="5" dirty="0">
                <a:latin typeface="Times New Roman"/>
                <a:cs typeface="Times New Roman"/>
              </a:rPr>
              <a:t>it  </a:t>
            </a:r>
            <a:r>
              <a:rPr sz="1100" spc="10" dirty="0">
                <a:latin typeface="Times New Roman"/>
                <a:cs typeface="Times New Roman"/>
              </a:rPr>
              <a:t>determines.</a:t>
            </a:r>
            <a:endParaRPr sz="1100">
              <a:latin typeface="Times New Roman"/>
              <a:cs typeface="Times New Roman"/>
            </a:endParaRPr>
          </a:p>
          <a:p>
            <a:pPr marL="443865" marR="7620" indent="-215265">
              <a:lnSpc>
                <a:spcPct val="119100"/>
              </a:lnSpc>
              <a:spcBef>
                <a:spcPts val="9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Move </a:t>
            </a:r>
            <a:r>
              <a:rPr sz="1100" spc="10" dirty="0">
                <a:latin typeface="Times New Roman"/>
                <a:cs typeface="Times New Roman"/>
              </a:rPr>
              <a:t>the determined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10" dirty="0">
                <a:latin typeface="Times New Roman"/>
                <a:cs typeface="Times New Roman"/>
              </a:rPr>
              <a:t>from the </a:t>
            </a:r>
            <a:r>
              <a:rPr sz="1100" spc="5" dirty="0">
                <a:latin typeface="Times New Roman"/>
                <a:cs typeface="Times New Roman"/>
              </a:rPr>
              <a:t>original table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table.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determinate becomes the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new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  <a:p>
            <a:pPr marL="443865" marR="7620" indent="-215265">
              <a:lnSpc>
                <a:spcPct val="119100"/>
              </a:lnSpc>
              <a:spcBef>
                <a:spcPts val="9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Delete </a:t>
            </a:r>
            <a:r>
              <a:rPr sz="1100" spc="10" dirty="0">
                <a:latin typeface="Times New Roman"/>
                <a:cs typeface="Times New Roman"/>
              </a:rPr>
              <a:t>the columns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just </a:t>
            </a:r>
            <a:r>
              <a:rPr sz="1100" spc="15" dirty="0">
                <a:latin typeface="Times New Roman"/>
                <a:cs typeface="Times New Roman"/>
              </a:rPr>
              <a:t>moved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original table </a:t>
            </a:r>
            <a:r>
              <a:rPr sz="1100" spc="10" dirty="0">
                <a:latin typeface="Times New Roman"/>
                <a:cs typeface="Times New Roman"/>
              </a:rPr>
              <a:t>except for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determinant which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serve as a foreign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original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renamed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maintain semantic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meaning.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remove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anomalies from the table 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decompose </a:t>
            </a:r>
            <a:r>
              <a:rPr sz="1100" spc="10" dirty="0">
                <a:latin typeface="Times New Roman"/>
                <a:cs typeface="Times New Roman"/>
              </a:rPr>
              <a:t>this  table, into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5" dirty="0">
                <a:latin typeface="Times New Roman"/>
                <a:cs typeface="Times New Roman"/>
              </a:rPr>
              <a:t>tables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 marL="12700" marR="2371090">
              <a:lnSpc>
                <a:spcPct val="147300"/>
              </a:lnSpc>
              <a:spcBef>
                <a:spcPts val="10"/>
              </a:spcBef>
              <a:tabLst>
                <a:tab pos="962025" algn="l"/>
              </a:tabLst>
            </a:pPr>
            <a:r>
              <a:rPr sz="1100" spc="15" dirty="0">
                <a:latin typeface="Times New Roman"/>
                <a:cs typeface="Times New Roman"/>
              </a:rPr>
              <a:t>CLASS </a:t>
            </a:r>
            <a:r>
              <a:rPr sz="1100" spc="5" dirty="0">
                <a:latin typeface="Times New Roman"/>
                <a:cs typeface="Times New Roman"/>
              </a:rPr>
              <a:t>(crId, </a:t>
            </a:r>
            <a:r>
              <a:rPr sz="1100" spc="10" dirty="0">
                <a:latin typeface="Times New Roman"/>
                <a:cs typeface="Times New Roman"/>
              </a:rPr>
              <a:t>stId, stName, </a:t>
            </a:r>
            <a:r>
              <a:rPr sz="1100" spc="5" dirty="0">
                <a:latin typeface="Times New Roman"/>
                <a:cs typeface="Times New Roman"/>
              </a:rPr>
              <a:t>fId, </a:t>
            </a:r>
            <a:r>
              <a:rPr sz="1100" spc="10" dirty="0">
                <a:latin typeface="Times New Roman"/>
                <a:cs typeface="Times New Roman"/>
              </a:rPr>
              <a:t>room, </a:t>
            </a:r>
            <a:r>
              <a:rPr sz="1100" spc="5" dirty="0">
                <a:latin typeface="Times New Roman"/>
                <a:cs typeface="Times New Roman"/>
              </a:rPr>
              <a:t>grade)  crId, </a:t>
            </a:r>
            <a:r>
              <a:rPr sz="1100" spc="10" dirty="0">
                <a:latin typeface="Times New Roman"/>
                <a:cs typeface="Times New Roman"/>
              </a:rPr>
              <a:t>stId	stName, </a:t>
            </a:r>
            <a:r>
              <a:rPr sz="1100" spc="5" dirty="0">
                <a:latin typeface="Times New Roman"/>
                <a:cs typeface="Times New Roman"/>
              </a:rPr>
              <a:t>fId, </a:t>
            </a:r>
            <a:r>
              <a:rPr sz="1100" spc="10" dirty="0">
                <a:latin typeface="Times New Roman"/>
                <a:cs typeface="Times New Roman"/>
              </a:rPr>
              <a:t>room,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grade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  <a:tabLst>
                <a:tab pos="622935" algn="l"/>
                <a:tab pos="1494790" algn="l"/>
                <a:tab pos="2120900" algn="l"/>
              </a:tabLst>
            </a:pPr>
            <a:r>
              <a:rPr sz="1100" spc="10" dirty="0">
                <a:latin typeface="Times New Roman"/>
                <a:cs typeface="Times New Roman"/>
              </a:rPr>
              <a:t>stId	stName	</a:t>
            </a:r>
            <a:r>
              <a:rPr sz="1100" spc="5" dirty="0">
                <a:latin typeface="Times New Roman"/>
                <a:cs typeface="Times New Roman"/>
              </a:rPr>
              <a:t>crId	</a:t>
            </a:r>
            <a:r>
              <a:rPr sz="1100" spc="10" dirty="0">
                <a:latin typeface="Times New Roman"/>
                <a:cs typeface="Times New Roman"/>
              </a:rPr>
              <a:t>fId,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room</a:t>
            </a:r>
            <a:endParaRPr sz="1100">
              <a:latin typeface="Times New Roman"/>
              <a:cs typeface="Times New Roman"/>
            </a:endParaRPr>
          </a:p>
          <a:p>
            <a:pPr marL="12700" marR="1296670" indent="-635">
              <a:lnSpc>
                <a:spcPct val="1473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table has been decomposed </a:t>
            </a:r>
            <a:r>
              <a:rPr sz="1100" spc="5" dirty="0">
                <a:latin typeface="Times New Roman"/>
                <a:cs typeface="Times New Roman"/>
              </a:rPr>
              <a:t>into </a:t>
            </a:r>
            <a:r>
              <a:rPr sz="1100" spc="10" dirty="0">
                <a:latin typeface="Times New Roman"/>
                <a:cs typeface="Times New Roman"/>
              </a:rPr>
              <a:t>three tables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under:-  </a:t>
            </a: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(stId,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stName)</a:t>
            </a:r>
            <a:endParaRPr sz="1100">
              <a:latin typeface="Times New Roman"/>
              <a:cs typeface="Times New Roman"/>
            </a:endParaRPr>
          </a:p>
          <a:p>
            <a:pPr marL="12700" marR="3439795">
              <a:lnSpc>
                <a:spcPct val="147300"/>
              </a:lnSpc>
              <a:spcBef>
                <a:spcPts val="10"/>
              </a:spcBef>
            </a:pPr>
            <a:r>
              <a:rPr sz="1100" spc="20" dirty="0">
                <a:latin typeface="Times New Roman"/>
                <a:cs typeface="Times New Roman"/>
              </a:rPr>
              <a:t>COURSE </a:t>
            </a:r>
            <a:r>
              <a:rPr sz="1100" spc="5" dirty="0">
                <a:latin typeface="Times New Roman"/>
                <a:cs typeface="Times New Roman"/>
              </a:rPr>
              <a:t>(crId, fId, </a:t>
            </a:r>
            <a:r>
              <a:rPr sz="1100" spc="10" dirty="0">
                <a:latin typeface="Times New Roman"/>
                <a:cs typeface="Times New Roman"/>
              </a:rPr>
              <a:t>room)  </a:t>
            </a:r>
            <a:r>
              <a:rPr sz="1100" spc="15" dirty="0">
                <a:latin typeface="Times New Roman"/>
                <a:cs typeface="Times New Roman"/>
              </a:rPr>
              <a:t>CLASS </a:t>
            </a:r>
            <a:r>
              <a:rPr sz="1100" spc="5" dirty="0">
                <a:latin typeface="Times New Roman"/>
                <a:cs typeface="Times New Roman"/>
              </a:rPr>
              <a:t>(crId, </a:t>
            </a:r>
            <a:r>
              <a:rPr sz="1100" spc="10" dirty="0">
                <a:latin typeface="Times New Roman"/>
                <a:cs typeface="Times New Roman"/>
              </a:rPr>
              <a:t>stId,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grade)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473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So now </a:t>
            </a:r>
            <a:r>
              <a:rPr sz="1100" spc="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three tables are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second </a:t>
            </a:r>
            <a:r>
              <a:rPr sz="1100" spc="15" dirty="0">
                <a:latin typeface="Times New Roman"/>
                <a:cs typeface="Times New Roman"/>
              </a:rPr>
              <a:t>normal </a:t>
            </a:r>
            <a:r>
              <a:rPr sz="1100" spc="10" dirty="0">
                <a:latin typeface="Times New Roman"/>
                <a:cs typeface="Times New Roman"/>
              </a:rPr>
              <a:t>form. There are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anomalies  available </a:t>
            </a:r>
            <a:r>
              <a:rPr sz="1100" spc="15" dirty="0">
                <a:latin typeface="Times New Roman"/>
                <a:cs typeface="Times New Roman"/>
              </a:rPr>
              <a:t>now 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form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20" dirty="0">
                <a:latin typeface="Times New Roman"/>
                <a:cs typeface="Times New Roman"/>
              </a:rPr>
              <a:t>say </a:t>
            </a:r>
            <a:r>
              <a:rPr sz="1100" spc="10" dirty="0">
                <a:latin typeface="Times New Roman"/>
                <a:cs typeface="Times New Roman"/>
              </a:rPr>
              <a:t>this as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2NF.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80" dirty="0">
                <a:latin typeface="Times New Roman"/>
                <a:cs typeface="Times New Roman"/>
              </a:rPr>
              <a:t>Third </a:t>
            </a:r>
            <a:r>
              <a:rPr sz="1300" spc="55" dirty="0">
                <a:latin typeface="Times New Roman"/>
                <a:cs typeface="Times New Roman"/>
              </a:rPr>
              <a:t>Normal</a:t>
            </a:r>
            <a:r>
              <a:rPr sz="1300" spc="-125" dirty="0">
                <a:latin typeface="Times New Roman"/>
                <a:cs typeface="Times New Roman"/>
              </a:rPr>
              <a:t> </a:t>
            </a:r>
            <a:r>
              <a:rPr sz="1300" spc="80" dirty="0">
                <a:latin typeface="Times New Roman"/>
                <a:cs typeface="Times New Roman"/>
              </a:rPr>
              <a:t>Form</a:t>
            </a:r>
            <a:endParaRPr sz="1300">
              <a:latin typeface="Times New Roman"/>
              <a:cs typeface="Times New Roman"/>
            </a:endParaRPr>
          </a:p>
          <a:p>
            <a:pPr marL="12700" marR="438150">
              <a:lnSpc>
                <a:spcPct val="120000"/>
              </a:lnSpc>
              <a:spcBef>
                <a:spcPts val="1015"/>
              </a:spcBef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table </a:t>
            </a:r>
            <a:r>
              <a:rPr sz="1100" spc="5" dirty="0">
                <a:latin typeface="Times New Roman"/>
                <a:cs typeface="Times New Roman"/>
              </a:rPr>
              <a:t>is in </a:t>
            </a:r>
            <a:r>
              <a:rPr sz="1100" spc="10" dirty="0">
                <a:latin typeface="Times New Roman"/>
                <a:cs typeface="Times New Roman"/>
              </a:rPr>
              <a:t>third normal form (3NF) </a:t>
            </a:r>
            <a:r>
              <a:rPr sz="1100" spc="5" dirty="0">
                <a:latin typeface="Times New Roman"/>
                <a:cs typeface="Times New Roman"/>
              </a:rPr>
              <a:t>if 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already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2NF </a:t>
            </a:r>
            <a:r>
              <a:rPr sz="1100" spc="10" dirty="0">
                <a:latin typeface="Times New Roman"/>
                <a:cs typeface="Times New Roman"/>
              </a:rPr>
              <a:t>and  every </a:t>
            </a:r>
            <a:r>
              <a:rPr sz="1100" spc="15" dirty="0">
                <a:latin typeface="Times New Roman"/>
                <a:cs typeface="Times New Roman"/>
              </a:rPr>
              <a:t>non-key column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non-transitively dependent </a:t>
            </a:r>
            <a:r>
              <a:rPr sz="1100" spc="15" dirty="0">
                <a:latin typeface="Times New Roman"/>
                <a:cs typeface="Times New Roman"/>
              </a:rPr>
              <a:t>upon </a:t>
            </a:r>
            <a:r>
              <a:rPr sz="1100" spc="10" dirty="0">
                <a:latin typeface="Times New Roman"/>
                <a:cs typeface="Times New Roman"/>
              </a:rPr>
              <a:t>its primary </a:t>
            </a:r>
            <a:r>
              <a:rPr sz="1100" spc="15" dirty="0">
                <a:latin typeface="Times New Roman"/>
                <a:cs typeface="Times New Roman"/>
              </a:rPr>
              <a:t>key. 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9075" y="6124414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063" y="0"/>
                </a:moveTo>
                <a:lnTo>
                  <a:pt x="256063" y="71636"/>
                </a:lnTo>
                <a:lnTo>
                  <a:pt x="318355" y="41152"/>
                </a:lnTo>
                <a:lnTo>
                  <a:pt x="266732" y="41152"/>
                </a:lnTo>
                <a:lnTo>
                  <a:pt x="269780" y="39628"/>
                </a:lnTo>
                <a:lnTo>
                  <a:pt x="271304" y="36580"/>
                </a:lnTo>
                <a:lnTo>
                  <a:pt x="269780" y="33532"/>
                </a:lnTo>
                <a:lnTo>
                  <a:pt x="266732" y="32007"/>
                </a:lnTo>
                <a:lnTo>
                  <a:pt x="318745" y="32007"/>
                </a:lnTo>
                <a:lnTo>
                  <a:pt x="256063" y="0"/>
                </a:lnTo>
                <a:close/>
              </a:path>
              <a:path w="328294" h="71754">
                <a:moveTo>
                  <a:pt x="256063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256063" y="41152"/>
                </a:lnTo>
                <a:lnTo>
                  <a:pt x="256063" y="32007"/>
                </a:lnTo>
                <a:close/>
              </a:path>
              <a:path w="328294" h="71754">
                <a:moveTo>
                  <a:pt x="318745" y="32007"/>
                </a:moveTo>
                <a:lnTo>
                  <a:pt x="266732" y="32007"/>
                </a:lnTo>
                <a:lnTo>
                  <a:pt x="269780" y="33532"/>
                </a:lnTo>
                <a:lnTo>
                  <a:pt x="271304" y="36580"/>
                </a:lnTo>
                <a:lnTo>
                  <a:pt x="269780" y="39628"/>
                </a:lnTo>
                <a:lnTo>
                  <a:pt x="266732" y="41152"/>
                </a:lnTo>
                <a:lnTo>
                  <a:pt x="318355" y="41152"/>
                </a:lnTo>
                <a:lnTo>
                  <a:pt x="327699" y="36580"/>
                </a:lnTo>
                <a:lnTo>
                  <a:pt x="318745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0519" y="6375904"/>
            <a:ext cx="326390" cy="73660"/>
          </a:xfrm>
          <a:custGeom>
            <a:avLst/>
            <a:gdLst/>
            <a:ahLst/>
            <a:cxnLst/>
            <a:rect l="l" t="t" r="r" b="b"/>
            <a:pathLst>
              <a:path w="326389" h="73660">
                <a:moveTo>
                  <a:pt x="254538" y="0"/>
                </a:moveTo>
                <a:lnTo>
                  <a:pt x="254538" y="73160"/>
                </a:lnTo>
                <a:lnTo>
                  <a:pt x="317221" y="41152"/>
                </a:lnTo>
                <a:lnTo>
                  <a:pt x="266732" y="41152"/>
                </a:lnTo>
                <a:lnTo>
                  <a:pt x="269780" y="39628"/>
                </a:lnTo>
                <a:lnTo>
                  <a:pt x="271304" y="36580"/>
                </a:lnTo>
                <a:lnTo>
                  <a:pt x="269780" y="33532"/>
                </a:lnTo>
                <a:lnTo>
                  <a:pt x="266732" y="32007"/>
                </a:lnTo>
                <a:lnTo>
                  <a:pt x="317221" y="32007"/>
                </a:lnTo>
                <a:lnTo>
                  <a:pt x="254538" y="0"/>
                </a:lnTo>
                <a:close/>
              </a:path>
              <a:path w="326389" h="73660">
                <a:moveTo>
                  <a:pt x="254538" y="32007"/>
                </a:moveTo>
                <a:lnTo>
                  <a:pt x="4572" y="32007"/>
                </a:lnTo>
                <a:lnTo>
                  <a:pt x="0" y="33532"/>
                </a:lnTo>
                <a:lnTo>
                  <a:pt x="0" y="39628"/>
                </a:lnTo>
                <a:lnTo>
                  <a:pt x="4572" y="41152"/>
                </a:lnTo>
                <a:lnTo>
                  <a:pt x="254538" y="41152"/>
                </a:lnTo>
                <a:lnTo>
                  <a:pt x="254538" y="32007"/>
                </a:lnTo>
                <a:close/>
              </a:path>
              <a:path w="326389" h="73660">
                <a:moveTo>
                  <a:pt x="317221" y="32007"/>
                </a:moveTo>
                <a:lnTo>
                  <a:pt x="266732" y="32007"/>
                </a:lnTo>
                <a:lnTo>
                  <a:pt x="269780" y="33532"/>
                </a:lnTo>
                <a:lnTo>
                  <a:pt x="271304" y="36580"/>
                </a:lnTo>
                <a:lnTo>
                  <a:pt x="269780" y="39628"/>
                </a:lnTo>
                <a:lnTo>
                  <a:pt x="266732" y="41152"/>
                </a:lnTo>
                <a:lnTo>
                  <a:pt x="317221" y="41152"/>
                </a:lnTo>
                <a:lnTo>
                  <a:pt x="326175" y="36580"/>
                </a:lnTo>
                <a:lnTo>
                  <a:pt x="317221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702" y="6375904"/>
            <a:ext cx="328295" cy="73660"/>
          </a:xfrm>
          <a:custGeom>
            <a:avLst/>
            <a:gdLst/>
            <a:ahLst/>
            <a:cxnLst/>
            <a:rect l="l" t="t" r="r" b="b"/>
            <a:pathLst>
              <a:path w="328295" h="73660">
                <a:moveTo>
                  <a:pt x="256063" y="0"/>
                </a:moveTo>
                <a:lnTo>
                  <a:pt x="256063" y="73160"/>
                </a:lnTo>
                <a:lnTo>
                  <a:pt x="318745" y="41152"/>
                </a:lnTo>
                <a:lnTo>
                  <a:pt x="268256" y="41152"/>
                </a:lnTo>
                <a:lnTo>
                  <a:pt x="271304" y="39628"/>
                </a:lnTo>
                <a:lnTo>
                  <a:pt x="271304" y="33532"/>
                </a:lnTo>
                <a:lnTo>
                  <a:pt x="268256" y="32007"/>
                </a:lnTo>
                <a:lnTo>
                  <a:pt x="318745" y="32007"/>
                </a:lnTo>
                <a:lnTo>
                  <a:pt x="256063" y="0"/>
                </a:lnTo>
                <a:close/>
              </a:path>
              <a:path w="328295" h="73660">
                <a:moveTo>
                  <a:pt x="256063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256063" y="41152"/>
                </a:lnTo>
                <a:lnTo>
                  <a:pt x="256063" y="32007"/>
                </a:lnTo>
                <a:close/>
              </a:path>
              <a:path w="328295" h="73660">
                <a:moveTo>
                  <a:pt x="318745" y="32007"/>
                </a:moveTo>
                <a:lnTo>
                  <a:pt x="268256" y="32007"/>
                </a:lnTo>
                <a:lnTo>
                  <a:pt x="271304" y="33532"/>
                </a:lnTo>
                <a:lnTo>
                  <a:pt x="271304" y="39628"/>
                </a:lnTo>
                <a:lnTo>
                  <a:pt x="268256" y="41152"/>
                </a:lnTo>
                <a:lnTo>
                  <a:pt x="318745" y="41152"/>
                </a:lnTo>
                <a:lnTo>
                  <a:pt x="327699" y="36580"/>
                </a:lnTo>
                <a:lnTo>
                  <a:pt x="318745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7" y="853163"/>
            <a:ext cx="4574540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20000"/>
              </a:lnSpc>
            </a:pPr>
            <a:r>
              <a:rPr sz="1100" spc="10" dirty="0">
                <a:latin typeface="Times New Roman"/>
                <a:cs typeface="Times New Roman"/>
              </a:rPr>
              <a:t>other words, all </a:t>
            </a:r>
            <a:r>
              <a:rPr sz="1100" spc="15" dirty="0">
                <a:latin typeface="Times New Roman"/>
                <a:cs typeface="Times New Roman"/>
              </a:rPr>
              <a:t>nonkey </a:t>
            </a:r>
            <a:r>
              <a:rPr sz="1100" spc="10" dirty="0">
                <a:latin typeface="Times New Roman"/>
                <a:cs typeface="Times New Roman"/>
              </a:rPr>
              <a:t>attributes are functionally dependent </a:t>
            </a:r>
            <a:r>
              <a:rPr sz="1100" spc="15" dirty="0">
                <a:latin typeface="Times New Roman"/>
                <a:cs typeface="Times New Roman"/>
              </a:rPr>
              <a:t>only upon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primary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45" dirty="0">
                <a:latin typeface="Times New Roman"/>
                <a:cs typeface="Times New Roman"/>
              </a:rPr>
              <a:t>Transitive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Dependency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9600"/>
              </a:lnSpc>
            </a:pPr>
            <a:r>
              <a:rPr sz="1100" spc="10" dirty="0">
                <a:latin typeface="Times New Roman"/>
                <a:cs typeface="Times New Roman"/>
              </a:rPr>
              <a:t>Transitive </a:t>
            </a:r>
            <a:r>
              <a:rPr sz="1100" spc="15" dirty="0">
                <a:latin typeface="Times New Roman"/>
                <a:cs typeface="Times New Roman"/>
              </a:rPr>
              <a:t>dependency is </a:t>
            </a:r>
            <a:r>
              <a:rPr sz="1100" spc="10" dirty="0">
                <a:latin typeface="Times New Roman"/>
                <a:cs typeface="Times New Roman"/>
              </a:rPr>
              <a:t>one that </a:t>
            </a:r>
            <a:r>
              <a:rPr sz="1100" spc="5" dirty="0">
                <a:latin typeface="Times New Roman"/>
                <a:cs typeface="Times New Roman"/>
              </a:rPr>
              <a:t>carries </a:t>
            </a:r>
            <a:r>
              <a:rPr sz="1100" spc="10" dirty="0">
                <a:latin typeface="Times New Roman"/>
                <a:cs typeface="Times New Roman"/>
              </a:rPr>
              <a:t>over another attribute. Transitive 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10" dirty="0">
                <a:latin typeface="Times New Roman"/>
                <a:cs typeface="Times New Roman"/>
              </a:rPr>
              <a:t>occurs </a:t>
            </a:r>
            <a:r>
              <a:rPr sz="1100" spc="20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one </a:t>
            </a:r>
            <a:r>
              <a:rPr sz="1100" spc="15" dirty="0">
                <a:latin typeface="Times New Roman"/>
                <a:cs typeface="Times New Roman"/>
              </a:rPr>
              <a:t>non-key </a:t>
            </a:r>
            <a:r>
              <a:rPr sz="1100" spc="10" dirty="0">
                <a:latin typeface="Times New Roman"/>
                <a:cs typeface="Times New Roman"/>
              </a:rPr>
              <a:t>attribute determines another </a:t>
            </a:r>
            <a:r>
              <a:rPr sz="1100" spc="15" dirty="0">
                <a:latin typeface="Times New Roman"/>
                <a:cs typeface="Times New Roman"/>
              </a:rPr>
              <a:t>non-key  </a:t>
            </a:r>
            <a:r>
              <a:rPr sz="1100" spc="5" dirty="0">
                <a:latin typeface="Times New Roman"/>
                <a:cs typeface="Times New Roman"/>
              </a:rPr>
              <a:t>attribute.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 third </a:t>
            </a:r>
            <a:r>
              <a:rPr sz="1100" spc="15" dirty="0">
                <a:latin typeface="Times New Roman"/>
                <a:cs typeface="Times New Roman"/>
              </a:rPr>
              <a:t>normal </a:t>
            </a:r>
            <a:r>
              <a:rPr sz="1100" spc="10" dirty="0">
                <a:latin typeface="Times New Roman"/>
                <a:cs typeface="Times New Roman"/>
              </a:rPr>
              <a:t>form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concentrate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relations with one  candidate key, and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eliminate transitive dependencies. Transitive  dependencies cause insertion, deletion, and update anomalies.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 </a:t>
            </a:r>
            <a:r>
              <a:rPr sz="1100" spc="10" dirty="0">
                <a:latin typeface="Times New Roman"/>
                <a:cs typeface="Times New Roman"/>
              </a:rPr>
              <a:t>see it with </a:t>
            </a:r>
            <a:r>
              <a:rPr sz="1100" spc="5" dirty="0">
                <a:latin typeface="Times New Roman"/>
                <a:cs typeface="Times New Roman"/>
              </a:rPr>
              <a:t>an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STD(stId, stName, stAdr, prName,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prCrdts)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947" y="3331238"/>
            <a:ext cx="48831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stId  </a:t>
            </a:r>
            <a:r>
              <a:rPr sz="1100" spc="15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Nam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8600" y="3331238"/>
            <a:ext cx="189547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" marR="5080" indent="-140970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stName, stAdr, prName, prCrdts  prCrdts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947" y="3824697"/>
            <a:ext cx="5005705" cy="16687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indent="-635" algn="just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here the table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second normal </a:t>
            </a:r>
            <a:r>
              <a:rPr sz="1100" spc="15" dirty="0">
                <a:latin typeface="Times New Roman"/>
                <a:cs typeface="Times New Roman"/>
              </a:rPr>
              <a:t>form. As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5" dirty="0">
                <a:latin typeface="Times New Roman"/>
                <a:cs typeface="Times New Roman"/>
              </a:rPr>
              <a:t>partial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any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3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attributes here.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student </a:t>
            </a:r>
            <a:r>
              <a:rPr sz="1100" dirty="0">
                <a:latin typeface="Times New Roman"/>
                <a:cs typeface="Times New Roman"/>
              </a:rPr>
              <a:t>ID </a:t>
            </a:r>
            <a:r>
              <a:rPr sz="1100" spc="5" dirty="0">
                <a:latin typeface="Times New Roman"/>
                <a:cs typeface="Times New Roman"/>
              </a:rPr>
              <a:t>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problem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of transitive dependency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which a </a:t>
            </a:r>
            <a:r>
              <a:rPr sz="1100" spc="15" dirty="0">
                <a:latin typeface="Times New Roman"/>
                <a:cs typeface="Times New Roman"/>
              </a:rPr>
              <a:t>non-key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determined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non-key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10" dirty="0">
                <a:latin typeface="Times New Roman"/>
                <a:cs typeface="Times New Roman"/>
              </a:rPr>
              <a:t>Like here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program credits 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determined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program name, 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3NF.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causes same four anomalies, which are due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transitive dependencies. For</a:t>
            </a:r>
            <a:r>
              <a:rPr sz="1100" spc="15" dirty="0">
                <a:latin typeface="Times New Roman"/>
                <a:cs typeface="Times New Roman"/>
              </a:rPr>
              <a:t> Example:-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15"/>
              </a:spcBef>
            </a:pPr>
            <a:r>
              <a:rPr sz="1100" spc="4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36708" y="5734255"/>
          <a:ext cx="5110480" cy="119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723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0"/>
                        </a:lnSpc>
                      </a:pPr>
                      <a:r>
                        <a:rPr sz="1100" spc="80" dirty="0">
                          <a:latin typeface="Times New Roman"/>
                          <a:cs typeface="Times New Roman"/>
                        </a:rPr>
                        <a:t>prCrdts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58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I-8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94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G-6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132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07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855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39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E-8,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91438" y="7009596"/>
            <a:ext cx="5006975" cy="117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table all the four anomalies are exists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10" dirty="0">
                <a:latin typeface="Times New Roman"/>
                <a:cs typeface="Times New Roman"/>
              </a:rPr>
              <a:t>So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have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remove </a:t>
            </a:r>
            <a:r>
              <a:rPr sz="1100" spc="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anomalies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decomposing </a:t>
            </a:r>
            <a:r>
              <a:rPr sz="1100" spc="10" dirty="0">
                <a:latin typeface="Times New Roman"/>
                <a:cs typeface="Times New Roman"/>
              </a:rPr>
              <a:t>this table after removing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transitive  dependency.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see </a:t>
            </a:r>
            <a:r>
              <a:rPr sz="1100" spc="5" dirty="0">
                <a:latin typeface="Times New Roman"/>
                <a:cs typeface="Times New Roman"/>
              </a:rPr>
              <a:t>it as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(stId, </a:t>
            </a:r>
            <a:r>
              <a:rPr sz="1100" spc="10" dirty="0">
                <a:latin typeface="Times New Roman"/>
                <a:cs typeface="Times New Roman"/>
              </a:rPr>
              <a:t>stName, stAdr, prName,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prCrdts)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1425" y="8165164"/>
            <a:ext cx="48831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200"/>
              </a:lnSpc>
            </a:pPr>
            <a:r>
              <a:rPr sz="1100" spc="10" dirty="0">
                <a:latin typeface="Times New Roman"/>
                <a:cs typeface="Times New Roman"/>
              </a:rPr>
              <a:t>stId  </a:t>
            </a:r>
            <a:r>
              <a:rPr sz="1100" spc="15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Nam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2219" y="8165164"/>
            <a:ext cx="189420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470" marR="5080" indent="-319405">
              <a:lnSpc>
                <a:spcPct val="148200"/>
              </a:lnSpc>
            </a:pPr>
            <a:r>
              <a:rPr sz="1100" spc="10" dirty="0">
                <a:latin typeface="Times New Roman"/>
                <a:cs typeface="Times New Roman"/>
              </a:rPr>
              <a:t>stName, stAdr, prName, prCrdts  prCrdts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1501" y="8907677"/>
            <a:ext cx="27901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process of transforming a table into </a:t>
            </a:r>
            <a:r>
              <a:rPr sz="1100" spc="15" dirty="0">
                <a:latin typeface="Times New Roman"/>
                <a:cs typeface="Times New Roman"/>
              </a:rPr>
              <a:t>3NF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2962" y="3473027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51" y="0"/>
                </a:moveTo>
                <a:lnTo>
                  <a:pt x="256151" y="71661"/>
                </a:lnTo>
                <a:lnTo>
                  <a:pt x="318855" y="39642"/>
                </a:lnTo>
                <a:lnTo>
                  <a:pt x="268349" y="39642"/>
                </a:lnTo>
                <a:lnTo>
                  <a:pt x="271398" y="38117"/>
                </a:lnTo>
                <a:lnTo>
                  <a:pt x="272923" y="35068"/>
                </a:lnTo>
                <a:lnTo>
                  <a:pt x="271398" y="32018"/>
                </a:lnTo>
                <a:lnTo>
                  <a:pt x="268349" y="30494"/>
                </a:lnTo>
                <a:lnTo>
                  <a:pt x="318466" y="30494"/>
                </a:lnTo>
                <a:lnTo>
                  <a:pt x="256151" y="0"/>
                </a:lnTo>
                <a:close/>
              </a:path>
              <a:path w="328294" h="71754">
                <a:moveTo>
                  <a:pt x="256151" y="30494"/>
                </a:moveTo>
                <a:lnTo>
                  <a:pt x="4574" y="30494"/>
                </a:lnTo>
                <a:lnTo>
                  <a:pt x="1524" y="32018"/>
                </a:lnTo>
                <a:lnTo>
                  <a:pt x="0" y="35068"/>
                </a:lnTo>
                <a:lnTo>
                  <a:pt x="1524" y="38117"/>
                </a:lnTo>
                <a:lnTo>
                  <a:pt x="4574" y="39642"/>
                </a:lnTo>
                <a:lnTo>
                  <a:pt x="256151" y="39642"/>
                </a:lnTo>
                <a:lnTo>
                  <a:pt x="256151" y="30494"/>
                </a:lnTo>
                <a:close/>
              </a:path>
              <a:path w="328294" h="71754">
                <a:moveTo>
                  <a:pt x="318466" y="30494"/>
                </a:moveTo>
                <a:lnTo>
                  <a:pt x="268349" y="30494"/>
                </a:lnTo>
                <a:lnTo>
                  <a:pt x="271398" y="32018"/>
                </a:lnTo>
                <a:lnTo>
                  <a:pt x="272923" y="35068"/>
                </a:lnTo>
                <a:lnTo>
                  <a:pt x="271398" y="38117"/>
                </a:lnTo>
                <a:lnTo>
                  <a:pt x="268349" y="39642"/>
                </a:lnTo>
                <a:lnTo>
                  <a:pt x="318855" y="39642"/>
                </a:lnTo>
                <a:lnTo>
                  <a:pt x="327813" y="35068"/>
                </a:lnTo>
                <a:lnTo>
                  <a:pt x="318466" y="3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1039" y="3729182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51" y="0"/>
                </a:moveTo>
                <a:lnTo>
                  <a:pt x="256151" y="71661"/>
                </a:lnTo>
                <a:lnTo>
                  <a:pt x="318855" y="39642"/>
                </a:lnTo>
                <a:lnTo>
                  <a:pt x="268349" y="39642"/>
                </a:lnTo>
                <a:lnTo>
                  <a:pt x="271398" y="38117"/>
                </a:lnTo>
                <a:lnTo>
                  <a:pt x="272923" y="35068"/>
                </a:lnTo>
                <a:lnTo>
                  <a:pt x="271398" y="32018"/>
                </a:lnTo>
                <a:lnTo>
                  <a:pt x="268349" y="30494"/>
                </a:lnTo>
                <a:lnTo>
                  <a:pt x="318466" y="30494"/>
                </a:lnTo>
                <a:lnTo>
                  <a:pt x="256151" y="0"/>
                </a:lnTo>
                <a:close/>
              </a:path>
              <a:path w="328294" h="71754">
                <a:moveTo>
                  <a:pt x="256151" y="30494"/>
                </a:moveTo>
                <a:lnTo>
                  <a:pt x="4574" y="30494"/>
                </a:lnTo>
                <a:lnTo>
                  <a:pt x="1524" y="32018"/>
                </a:lnTo>
                <a:lnTo>
                  <a:pt x="0" y="35068"/>
                </a:lnTo>
                <a:lnTo>
                  <a:pt x="1524" y="38117"/>
                </a:lnTo>
                <a:lnTo>
                  <a:pt x="4574" y="39642"/>
                </a:lnTo>
                <a:lnTo>
                  <a:pt x="256151" y="39642"/>
                </a:lnTo>
                <a:lnTo>
                  <a:pt x="256151" y="30494"/>
                </a:lnTo>
                <a:close/>
              </a:path>
              <a:path w="328294" h="71754">
                <a:moveTo>
                  <a:pt x="318466" y="30494"/>
                </a:moveTo>
                <a:lnTo>
                  <a:pt x="268349" y="30494"/>
                </a:lnTo>
                <a:lnTo>
                  <a:pt x="271398" y="32018"/>
                </a:lnTo>
                <a:lnTo>
                  <a:pt x="272923" y="35068"/>
                </a:lnTo>
                <a:lnTo>
                  <a:pt x="271398" y="38117"/>
                </a:lnTo>
                <a:lnTo>
                  <a:pt x="268349" y="39642"/>
                </a:lnTo>
                <a:lnTo>
                  <a:pt x="318855" y="39642"/>
                </a:lnTo>
                <a:lnTo>
                  <a:pt x="327813" y="35068"/>
                </a:lnTo>
                <a:lnTo>
                  <a:pt x="318466" y="3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5875" y="8324714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51" y="0"/>
                </a:moveTo>
                <a:lnTo>
                  <a:pt x="256151" y="71661"/>
                </a:lnTo>
                <a:lnTo>
                  <a:pt x="318855" y="39642"/>
                </a:lnTo>
                <a:lnTo>
                  <a:pt x="268349" y="39642"/>
                </a:lnTo>
                <a:lnTo>
                  <a:pt x="271398" y="38117"/>
                </a:lnTo>
                <a:lnTo>
                  <a:pt x="272923" y="35068"/>
                </a:lnTo>
                <a:lnTo>
                  <a:pt x="271398" y="32018"/>
                </a:lnTo>
                <a:lnTo>
                  <a:pt x="268349" y="30494"/>
                </a:lnTo>
                <a:lnTo>
                  <a:pt x="318466" y="30494"/>
                </a:lnTo>
                <a:lnTo>
                  <a:pt x="256151" y="0"/>
                </a:lnTo>
                <a:close/>
              </a:path>
              <a:path w="328294" h="71754">
                <a:moveTo>
                  <a:pt x="256151" y="30494"/>
                </a:moveTo>
                <a:lnTo>
                  <a:pt x="4574" y="30494"/>
                </a:lnTo>
                <a:lnTo>
                  <a:pt x="1524" y="32018"/>
                </a:lnTo>
                <a:lnTo>
                  <a:pt x="0" y="35068"/>
                </a:lnTo>
                <a:lnTo>
                  <a:pt x="1524" y="38117"/>
                </a:lnTo>
                <a:lnTo>
                  <a:pt x="4574" y="39642"/>
                </a:lnTo>
                <a:lnTo>
                  <a:pt x="256151" y="39642"/>
                </a:lnTo>
                <a:lnTo>
                  <a:pt x="256151" y="30494"/>
                </a:lnTo>
                <a:close/>
              </a:path>
              <a:path w="328294" h="71754">
                <a:moveTo>
                  <a:pt x="318466" y="30494"/>
                </a:moveTo>
                <a:lnTo>
                  <a:pt x="268349" y="30494"/>
                </a:lnTo>
                <a:lnTo>
                  <a:pt x="271398" y="32018"/>
                </a:lnTo>
                <a:lnTo>
                  <a:pt x="272923" y="35068"/>
                </a:lnTo>
                <a:lnTo>
                  <a:pt x="271398" y="38117"/>
                </a:lnTo>
                <a:lnTo>
                  <a:pt x="268349" y="39642"/>
                </a:lnTo>
                <a:lnTo>
                  <a:pt x="318855" y="39642"/>
                </a:lnTo>
                <a:lnTo>
                  <a:pt x="327813" y="35068"/>
                </a:lnTo>
                <a:lnTo>
                  <a:pt x="318466" y="3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1176" y="8559523"/>
            <a:ext cx="328295" cy="71755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51" y="0"/>
                </a:moveTo>
                <a:lnTo>
                  <a:pt x="256151" y="71661"/>
                </a:lnTo>
                <a:lnTo>
                  <a:pt x="321581" y="39642"/>
                </a:lnTo>
                <a:lnTo>
                  <a:pt x="271398" y="39642"/>
                </a:lnTo>
                <a:lnTo>
                  <a:pt x="272923" y="36593"/>
                </a:lnTo>
                <a:lnTo>
                  <a:pt x="271398" y="32018"/>
                </a:lnTo>
                <a:lnTo>
                  <a:pt x="318855" y="32018"/>
                </a:lnTo>
                <a:lnTo>
                  <a:pt x="256151" y="0"/>
                </a:lnTo>
                <a:close/>
              </a:path>
              <a:path w="328294" h="71754">
                <a:moveTo>
                  <a:pt x="256151" y="32018"/>
                </a:moveTo>
                <a:lnTo>
                  <a:pt x="1524" y="32018"/>
                </a:lnTo>
                <a:lnTo>
                  <a:pt x="0" y="36593"/>
                </a:lnTo>
                <a:lnTo>
                  <a:pt x="1524" y="39642"/>
                </a:lnTo>
                <a:lnTo>
                  <a:pt x="256151" y="39642"/>
                </a:lnTo>
                <a:lnTo>
                  <a:pt x="256151" y="32018"/>
                </a:lnTo>
                <a:close/>
              </a:path>
              <a:path w="328294" h="71754">
                <a:moveTo>
                  <a:pt x="318855" y="32018"/>
                </a:moveTo>
                <a:lnTo>
                  <a:pt x="271398" y="32018"/>
                </a:lnTo>
                <a:lnTo>
                  <a:pt x="272923" y="36593"/>
                </a:lnTo>
                <a:lnTo>
                  <a:pt x="271398" y="39642"/>
                </a:lnTo>
                <a:lnTo>
                  <a:pt x="321581" y="39642"/>
                </a:lnTo>
                <a:lnTo>
                  <a:pt x="327813" y="36593"/>
                </a:lnTo>
                <a:lnTo>
                  <a:pt x="318855" y="3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03" y="819590"/>
            <a:ext cx="5005070" cy="818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-215265">
              <a:lnSpc>
                <a:spcPct val="1473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Identify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determinants, other the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5" dirty="0">
                <a:latin typeface="Times New Roman"/>
                <a:cs typeface="Times New Roman"/>
              </a:rPr>
              <a:t>key, and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columns they  </a:t>
            </a:r>
            <a:r>
              <a:rPr sz="1100" spc="10" dirty="0">
                <a:latin typeface="Times New Roman"/>
                <a:cs typeface="Times New Roman"/>
              </a:rPr>
              <a:t>determine.</a:t>
            </a:r>
            <a:endParaRPr sz="1100">
              <a:latin typeface="Times New Roman"/>
              <a:cs typeface="Times New Roman"/>
            </a:endParaRPr>
          </a:p>
          <a:p>
            <a:pPr marL="443865" marR="5080" indent="-215265">
              <a:lnSpc>
                <a:spcPct val="148200"/>
              </a:lnSpc>
              <a:spcBef>
                <a:spcPts val="7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0" dirty="0">
                <a:latin typeface="Times New Roman"/>
                <a:cs typeface="Times New Roman"/>
              </a:rPr>
              <a:t>new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5" dirty="0">
                <a:latin typeface="Times New Roman"/>
                <a:cs typeface="Times New Roman"/>
              </a:rPr>
              <a:t>each </a:t>
            </a:r>
            <a:r>
              <a:rPr sz="1100" spc="10" dirty="0">
                <a:latin typeface="Times New Roman"/>
                <a:cs typeface="Times New Roman"/>
              </a:rPr>
              <a:t>determinant and the </a:t>
            </a:r>
            <a:r>
              <a:rPr sz="1100" spc="15" dirty="0">
                <a:latin typeface="Times New Roman"/>
                <a:cs typeface="Times New Roman"/>
              </a:rPr>
              <a:t>unique </a:t>
            </a:r>
            <a:r>
              <a:rPr sz="1100" spc="10" dirty="0">
                <a:latin typeface="Times New Roman"/>
                <a:cs typeface="Times New Roman"/>
              </a:rPr>
              <a:t>columns </a:t>
            </a:r>
            <a:r>
              <a:rPr sz="1100" spc="5" dirty="0">
                <a:latin typeface="Times New Roman"/>
                <a:cs typeface="Times New Roman"/>
              </a:rPr>
              <a:t>it  </a:t>
            </a:r>
            <a:r>
              <a:rPr sz="1100" spc="10" dirty="0">
                <a:latin typeface="Times New Roman"/>
                <a:cs typeface="Times New Roman"/>
              </a:rPr>
              <a:t>determines.</a:t>
            </a:r>
            <a:endParaRPr sz="1100">
              <a:latin typeface="Times New Roman"/>
              <a:cs typeface="Times New Roman"/>
            </a:endParaRPr>
          </a:p>
          <a:p>
            <a:pPr marL="443865" marR="6350" indent="-215265">
              <a:lnSpc>
                <a:spcPct val="148200"/>
              </a:lnSpc>
              <a:spcBef>
                <a:spcPts val="7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Move </a:t>
            </a:r>
            <a:r>
              <a:rPr sz="1100" spc="10" dirty="0">
                <a:latin typeface="Times New Roman"/>
                <a:cs typeface="Times New Roman"/>
              </a:rPr>
              <a:t>the determined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10" dirty="0">
                <a:latin typeface="Times New Roman"/>
                <a:cs typeface="Times New Roman"/>
              </a:rPr>
              <a:t>from the </a:t>
            </a:r>
            <a:r>
              <a:rPr sz="1100" spc="5" dirty="0">
                <a:latin typeface="Times New Roman"/>
                <a:cs typeface="Times New Roman"/>
              </a:rPr>
              <a:t>original table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table.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determinate becomes the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new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  <a:p>
            <a:pPr marL="443865" marR="5715" indent="-215265">
              <a:lnSpc>
                <a:spcPct val="148200"/>
              </a:lnSpc>
              <a:spcBef>
                <a:spcPts val="6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Delete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just </a:t>
            </a:r>
            <a:r>
              <a:rPr sz="1100" spc="15" dirty="0">
                <a:latin typeface="Times New Roman"/>
                <a:cs typeface="Times New Roman"/>
              </a:rPr>
              <a:t>moved </a:t>
            </a:r>
            <a:r>
              <a:rPr sz="1100" spc="10" dirty="0">
                <a:latin typeface="Times New Roman"/>
                <a:cs typeface="Times New Roman"/>
              </a:rPr>
              <a:t>from the </a:t>
            </a:r>
            <a:r>
              <a:rPr sz="1100" spc="5" dirty="0">
                <a:latin typeface="Times New Roman"/>
                <a:cs typeface="Times New Roman"/>
              </a:rPr>
              <a:t>original table </a:t>
            </a:r>
            <a:r>
              <a:rPr sz="1100" spc="10" dirty="0">
                <a:latin typeface="Times New Roman"/>
                <a:cs typeface="Times New Roman"/>
              </a:rPr>
              <a:t>except for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determinate which will </a:t>
            </a:r>
            <a:r>
              <a:rPr sz="1100" spc="5" dirty="0">
                <a:latin typeface="Times New Roman"/>
                <a:cs typeface="Times New Roman"/>
              </a:rPr>
              <a:t>serve as </a:t>
            </a:r>
            <a:r>
              <a:rPr sz="1100" spc="10" dirty="0">
                <a:latin typeface="Times New Roman"/>
                <a:cs typeface="Times New Roman"/>
              </a:rPr>
              <a:t>a foreign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original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renamed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maintain semantic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meaning.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2926715">
              <a:lnSpc>
                <a:spcPct val="148200"/>
              </a:lnSpc>
              <a:spcBef>
                <a:spcPts val="735"/>
              </a:spcBef>
            </a:pPr>
            <a:r>
              <a:rPr sz="1100" spc="15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(stId, </a:t>
            </a:r>
            <a:r>
              <a:rPr sz="1100" spc="10" dirty="0">
                <a:latin typeface="Times New Roman"/>
                <a:cs typeface="Times New Roman"/>
              </a:rPr>
              <a:t>stName, stAdr, prName)  </a:t>
            </a:r>
            <a:r>
              <a:rPr sz="1100" spc="20" dirty="0">
                <a:latin typeface="Times New Roman"/>
                <a:cs typeface="Times New Roman"/>
              </a:rPr>
              <a:t>PROGRAM </a:t>
            </a:r>
            <a:r>
              <a:rPr sz="1100" spc="10" dirty="0">
                <a:latin typeface="Times New Roman"/>
                <a:cs typeface="Times New Roman"/>
              </a:rPr>
              <a:t>(prName,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prCrdts)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ct val="1473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decomposed the relation into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0" dirty="0">
                <a:latin typeface="Times New Roman"/>
                <a:cs typeface="Times New Roman"/>
              </a:rPr>
              <a:t>of student and program. So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relations are </a:t>
            </a:r>
            <a:r>
              <a:rPr sz="1100" spc="5" dirty="0">
                <a:latin typeface="Times New Roman"/>
                <a:cs typeface="Times New Roman"/>
              </a:rPr>
              <a:t>in third </a:t>
            </a:r>
            <a:r>
              <a:rPr sz="1100" spc="10" dirty="0">
                <a:latin typeface="Times New Roman"/>
                <a:cs typeface="Times New Roman"/>
              </a:rPr>
              <a:t>normal form and are free of all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anomalies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10" dirty="0">
                <a:latin typeface="Times New Roman"/>
                <a:cs typeface="Times New Roman"/>
              </a:rPr>
              <a:t>Boyce </a:t>
            </a:r>
            <a:r>
              <a:rPr sz="1300" spc="5" dirty="0">
                <a:latin typeface="Times New Roman"/>
                <a:cs typeface="Times New Roman"/>
              </a:rPr>
              <a:t>- </a:t>
            </a:r>
            <a:r>
              <a:rPr sz="1300" spc="65" dirty="0">
                <a:latin typeface="Times New Roman"/>
                <a:cs typeface="Times New Roman"/>
              </a:rPr>
              <a:t>Codd </a:t>
            </a:r>
            <a:r>
              <a:rPr sz="1300" spc="55" dirty="0">
                <a:latin typeface="Times New Roman"/>
                <a:cs typeface="Times New Roman"/>
              </a:rPr>
              <a:t>Normal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spc="80" dirty="0">
                <a:latin typeface="Times New Roman"/>
                <a:cs typeface="Times New Roman"/>
              </a:rPr>
              <a:t>Form</a:t>
            </a:r>
            <a:endParaRPr sz="13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9700"/>
              </a:lnSpc>
              <a:spcBef>
                <a:spcPts val="950"/>
              </a:spcBef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relation is in </a:t>
            </a:r>
            <a:r>
              <a:rPr sz="1100" spc="15" dirty="0">
                <a:latin typeface="Times New Roman"/>
                <a:cs typeface="Times New Roman"/>
              </a:rPr>
              <a:t>Boyce-Codd </a:t>
            </a:r>
            <a:r>
              <a:rPr sz="1100" spc="10" dirty="0">
                <a:latin typeface="Times New Roman"/>
                <a:cs typeface="Times New Roman"/>
              </a:rPr>
              <a:t>normal form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determinant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 candidate key.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2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said to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BCNF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whenever </a:t>
            </a:r>
            <a:r>
              <a:rPr sz="1100" spc="20" dirty="0">
                <a:latin typeface="Times New Roman"/>
                <a:cs typeface="Times New Roman"/>
              </a:rPr>
              <a:t>X </a:t>
            </a:r>
            <a:r>
              <a:rPr sz="1100" spc="10" dirty="0">
                <a:latin typeface="Times New Roman"/>
                <a:cs typeface="Times New Roman"/>
              </a:rPr>
              <a:t>-&gt;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holds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R, and 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X, then </a:t>
            </a:r>
            <a:r>
              <a:rPr sz="1100" spc="20" dirty="0">
                <a:latin typeface="Times New Roman"/>
                <a:cs typeface="Times New Roman"/>
              </a:rPr>
              <a:t>X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candidate </a:t>
            </a:r>
            <a:r>
              <a:rPr sz="1100" spc="2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i="1" spc="-1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should be noted that </a:t>
            </a:r>
            <a:r>
              <a:rPr sz="1100" spc="15" dirty="0">
                <a:latin typeface="Times New Roman"/>
                <a:cs typeface="Times New Roman"/>
              </a:rPr>
              <a:t>most </a:t>
            </a:r>
            <a:r>
              <a:rPr sz="1100" spc="10" dirty="0">
                <a:latin typeface="Times New Roman"/>
                <a:cs typeface="Times New Roman"/>
              </a:rPr>
              <a:t>relations  that are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3NF </a:t>
            </a:r>
            <a:r>
              <a:rPr sz="1100" spc="10" dirty="0">
                <a:latin typeface="Times New Roman"/>
                <a:cs typeface="Times New Roman"/>
              </a:rPr>
              <a:t>are also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BCNF. Infrequently, a </a:t>
            </a:r>
            <a:r>
              <a:rPr sz="1100" spc="15" dirty="0">
                <a:latin typeface="Times New Roman"/>
                <a:cs typeface="Times New Roman"/>
              </a:rPr>
              <a:t>3NF </a:t>
            </a:r>
            <a:r>
              <a:rPr sz="1100" spc="10" dirty="0">
                <a:latin typeface="Times New Roman"/>
                <a:cs typeface="Times New Roman"/>
              </a:rPr>
              <a:t>relation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BCNF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 happens </a:t>
            </a:r>
            <a:r>
              <a:rPr sz="1100" spc="15" dirty="0">
                <a:latin typeface="Times New Roman"/>
                <a:cs typeface="Times New Roman"/>
              </a:rPr>
              <a:t>only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if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8200"/>
              </a:lnSpc>
              <a:buAutoNum type="alphaLcParenBoth"/>
              <a:tabLst>
                <a:tab pos="220979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candidate keys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are composite keys </a:t>
            </a:r>
            <a:r>
              <a:rPr sz="1100" spc="5" dirty="0">
                <a:latin typeface="Times New Roman"/>
                <a:cs typeface="Times New Roman"/>
              </a:rPr>
              <a:t>(that is,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are not single  </a:t>
            </a:r>
            <a:r>
              <a:rPr sz="1100" spc="5" dirty="0">
                <a:latin typeface="Times New Roman"/>
                <a:cs typeface="Times New Roman"/>
              </a:rPr>
              <a:t>attributes),</a:t>
            </a:r>
            <a:endParaRPr sz="1100">
              <a:latin typeface="Times New Roman"/>
              <a:cs typeface="Times New Roman"/>
            </a:endParaRPr>
          </a:p>
          <a:p>
            <a:pPr marL="356235" indent="-343535" algn="just">
              <a:lnSpc>
                <a:spcPct val="100000"/>
              </a:lnSpc>
              <a:spcBef>
                <a:spcPts val="950"/>
              </a:spcBef>
              <a:buAutoNum type="alphaLcParenBoth"/>
              <a:tabLst>
                <a:tab pos="35687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there are more than one candidate </a:t>
            </a:r>
            <a:r>
              <a:rPr sz="1100" spc="15" dirty="0">
                <a:latin typeface="Times New Roman"/>
                <a:cs typeface="Times New Roman"/>
              </a:rPr>
              <a:t>keys </a:t>
            </a:r>
            <a:r>
              <a:rPr sz="1100" spc="10" dirty="0">
                <a:latin typeface="Times New Roman"/>
                <a:cs typeface="Times New Roman"/>
              </a:rPr>
              <a:t>in the relation,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206375" indent="-193675" algn="just">
              <a:lnSpc>
                <a:spcPct val="100000"/>
              </a:lnSpc>
              <a:spcBef>
                <a:spcPts val="740"/>
              </a:spcBef>
              <a:buAutoNum type="alphaLcParenBoth"/>
              <a:tabLst>
                <a:tab pos="207010" algn="l"/>
              </a:tabLst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keys are not disjoint, that is,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5" dirty="0">
                <a:latin typeface="Times New Roman"/>
                <a:cs typeface="Times New Roman"/>
              </a:rPr>
              <a:t>attributes in </a:t>
            </a:r>
            <a:r>
              <a:rPr sz="1100" spc="10" dirty="0">
                <a:latin typeface="Times New Roman"/>
                <a:cs typeface="Times New Roman"/>
              </a:rPr>
              <a:t>the keys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47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BCNF </a:t>
            </a:r>
            <a:r>
              <a:rPr sz="1100" spc="5" dirty="0">
                <a:latin typeface="Times New Roman"/>
                <a:cs typeface="Times New Roman"/>
              </a:rPr>
              <a:t>differs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15" dirty="0">
                <a:latin typeface="Times New Roman"/>
                <a:cs typeface="Times New Roman"/>
              </a:rPr>
              <a:t>the 3NF only when there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than one </a:t>
            </a:r>
            <a:r>
              <a:rPr sz="1100" spc="15" dirty="0">
                <a:latin typeface="Times New Roman"/>
                <a:cs typeface="Times New Roman"/>
              </a:rPr>
              <a:t>candidate </a:t>
            </a:r>
            <a:r>
              <a:rPr sz="1100" spc="10" dirty="0">
                <a:latin typeface="Times New Roman"/>
                <a:cs typeface="Times New Roman"/>
              </a:rPr>
              <a:t>keys 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keys are </a:t>
            </a:r>
            <a:r>
              <a:rPr sz="1100" spc="15" dirty="0">
                <a:latin typeface="Times New Roman"/>
                <a:cs typeface="Times New Roman"/>
              </a:rPr>
              <a:t>composite </a:t>
            </a:r>
            <a:r>
              <a:rPr sz="1100" spc="10" dirty="0">
                <a:latin typeface="Times New Roman"/>
                <a:cs typeface="Times New Roman"/>
              </a:rPr>
              <a:t>and overlapping. Consider for example, 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100" spc="10" dirty="0">
                <a:latin typeface="Times New Roman"/>
                <a:cs typeface="Times New Roman"/>
              </a:rPr>
              <a:t>enrol (sno, sname, cno, cname,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date-enrolled)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100" spc="5" dirty="0">
                <a:latin typeface="Times New Roman"/>
                <a:cs typeface="Times New Roman"/>
              </a:rPr>
              <a:t>Let </a:t>
            </a:r>
            <a:r>
              <a:rPr sz="1100" spc="10" dirty="0">
                <a:latin typeface="Times New Roman"/>
                <a:cs typeface="Times New Roman"/>
              </a:rPr>
              <a:t>us </a:t>
            </a:r>
            <a:r>
              <a:rPr sz="1100" spc="15" dirty="0">
                <a:latin typeface="Times New Roman"/>
                <a:cs typeface="Times New Roman"/>
              </a:rPr>
              <a:t>assume </a:t>
            </a:r>
            <a:r>
              <a:rPr sz="1100" spc="10" dirty="0">
                <a:latin typeface="Times New Roman"/>
                <a:cs typeface="Times New Roman"/>
              </a:rPr>
              <a:t>that the relation has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following candidate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7" y="808418"/>
            <a:ext cx="5006975" cy="753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79900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(sno,cno) 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15" dirty="0">
                <a:latin typeface="Times New Roman"/>
                <a:cs typeface="Times New Roman"/>
              </a:rPr>
              <a:t>sno</a:t>
            </a:r>
            <a:r>
              <a:rPr sz="1100" spc="10" dirty="0">
                <a:latin typeface="Times New Roman"/>
                <a:cs typeface="Times New Roman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na</a:t>
            </a:r>
            <a:r>
              <a:rPr sz="1100" spc="15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e)</a:t>
            </a:r>
            <a:endParaRPr sz="1100">
              <a:latin typeface="Times New Roman"/>
              <a:cs typeface="Times New Roman"/>
            </a:endParaRPr>
          </a:p>
          <a:p>
            <a:pPr marL="12700" marR="4076700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(sname,cno)  (sname,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cname)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48200"/>
              </a:lnSpc>
            </a:pPr>
            <a:r>
              <a:rPr sz="1100" spc="10" dirty="0">
                <a:latin typeface="Times New Roman"/>
                <a:cs typeface="Times New Roman"/>
              </a:rPr>
              <a:t>(we have </a:t>
            </a:r>
            <a:r>
              <a:rPr sz="1100" spc="15" dirty="0">
                <a:latin typeface="Times New Roman"/>
                <a:cs typeface="Times New Roman"/>
              </a:rPr>
              <a:t>assumed sname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cname </a:t>
            </a:r>
            <a:r>
              <a:rPr sz="1100" spc="10" dirty="0">
                <a:latin typeface="Times New Roman"/>
                <a:cs typeface="Times New Roman"/>
              </a:rPr>
              <a:t>are unique </a:t>
            </a:r>
            <a:r>
              <a:rPr sz="1100" spc="5" dirty="0">
                <a:latin typeface="Times New Roman"/>
                <a:cs typeface="Times New Roman"/>
              </a:rPr>
              <a:t>identifiers). </a:t>
            </a:r>
            <a:r>
              <a:rPr sz="1100" spc="10" dirty="0">
                <a:latin typeface="Times New Roman"/>
                <a:cs typeface="Times New Roman"/>
              </a:rPr>
              <a:t>The relation </a:t>
            </a:r>
            <a:r>
              <a:rPr sz="1100" spc="15" dirty="0">
                <a:latin typeface="Times New Roman"/>
                <a:cs typeface="Times New Roman"/>
              </a:rPr>
              <a:t>is in </a:t>
            </a:r>
            <a:r>
              <a:rPr sz="1100" spc="10" dirty="0">
                <a:latin typeface="Times New Roman"/>
                <a:cs typeface="Times New Roman"/>
              </a:rPr>
              <a:t>3NF  but </a:t>
            </a:r>
            <a:r>
              <a:rPr sz="1100" spc="15" dirty="0">
                <a:latin typeface="Times New Roman"/>
                <a:cs typeface="Times New Roman"/>
              </a:rPr>
              <a:t>not in BCNF </a:t>
            </a:r>
            <a:r>
              <a:rPr sz="1100" spc="10" dirty="0">
                <a:latin typeface="Times New Roman"/>
                <a:cs typeface="Times New Roman"/>
              </a:rPr>
              <a:t>because there are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dependencies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203065">
              <a:lnSpc>
                <a:spcPct val="148200"/>
              </a:lnSpc>
            </a:pPr>
            <a:r>
              <a:rPr sz="1100" spc="15" dirty="0">
                <a:latin typeface="Times New Roman"/>
                <a:cs typeface="Times New Roman"/>
              </a:rPr>
              <a:t>sno </a:t>
            </a:r>
            <a:r>
              <a:rPr sz="1100" spc="10" dirty="0">
                <a:latin typeface="Times New Roman"/>
                <a:cs typeface="Times New Roman"/>
              </a:rPr>
              <a:t>-&gt; </a:t>
            </a:r>
            <a:r>
              <a:rPr sz="1100" spc="15" dirty="0">
                <a:latin typeface="Times New Roman"/>
                <a:cs typeface="Times New Roman"/>
              </a:rPr>
              <a:t>sname  </a:t>
            </a:r>
            <a:r>
              <a:rPr sz="1100" spc="10" dirty="0">
                <a:latin typeface="Times New Roman"/>
                <a:cs typeface="Times New Roman"/>
              </a:rPr>
              <a:t>cno -&gt;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cname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Where </a:t>
            </a:r>
            <a:r>
              <a:rPr sz="1100" spc="5" dirty="0">
                <a:latin typeface="Times New Roman"/>
                <a:cs typeface="Times New Roman"/>
              </a:rPr>
              <a:t>attributes are </a:t>
            </a:r>
            <a:r>
              <a:rPr sz="1100" spc="10" dirty="0">
                <a:latin typeface="Times New Roman"/>
                <a:cs typeface="Times New Roman"/>
              </a:rPr>
              <a:t>part of a candidate </a:t>
            </a:r>
            <a:r>
              <a:rPr sz="1100" spc="25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dependent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part of another  candidate key. Such dependencies indicate that although the </a:t>
            </a:r>
            <a:r>
              <a:rPr sz="1100" spc="5" dirty="0">
                <a:latin typeface="Times New Roman"/>
                <a:cs typeface="Times New Roman"/>
              </a:rPr>
              <a:t>relation is </a:t>
            </a:r>
            <a:r>
              <a:rPr sz="1100" spc="10" dirty="0">
                <a:latin typeface="Times New Roman"/>
                <a:cs typeface="Times New Roman"/>
              </a:rPr>
              <a:t>about </a:t>
            </a:r>
            <a:r>
              <a:rPr sz="1100" spc="15" dirty="0">
                <a:latin typeface="Times New Roman"/>
                <a:cs typeface="Times New Roman"/>
              </a:rPr>
              <a:t>some  </a:t>
            </a:r>
            <a:r>
              <a:rPr sz="1100" spc="10" dirty="0">
                <a:latin typeface="Times New Roman"/>
                <a:cs typeface="Times New Roman"/>
              </a:rPr>
              <a:t>entity or association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identified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candidate keys </a:t>
            </a:r>
            <a:r>
              <a:rPr sz="1100" spc="5" dirty="0">
                <a:latin typeface="Times New Roman"/>
                <a:cs typeface="Times New Roman"/>
              </a:rPr>
              <a:t>e.g. </a:t>
            </a:r>
            <a:r>
              <a:rPr sz="1100" spc="10" dirty="0">
                <a:latin typeface="Times New Roman"/>
                <a:cs typeface="Times New Roman"/>
              </a:rPr>
              <a:t>(sno, cno), there are  </a:t>
            </a:r>
            <a:r>
              <a:rPr sz="1100" spc="5" dirty="0">
                <a:latin typeface="Times New Roman"/>
                <a:cs typeface="Times New Roman"/>
              </a:rPr>
              <a:t>attributes that </a:t>
            </a:r>
            <a:r>
              <a:rPr sz="1100" spc="10" dirty="0">
                <a:latin typeface="Times New Roman"/>
                <a:cs typeface="Times New Roman"/>
              </a:rPr>
              <a:t>are not </a:t>
            </a:r>
            <a:r>
              <a:rPr sz="1100" spc="15" dirty="0">
                <a:latin typeface="Times New Roman"/>
                <a:cs typeface="Times New Roman"/>
              </a:rPr>
              <a:t>about the whole thing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keys identify. For example, the  above </a:t>
            </a:r>
            <a:r>
              <a:rPr sz="1100" spc="5" dirty="0">
                <a:latin typeface="Times New Roman"/>
                <a:cs typeface="Times New Roman"/>
              </a:rPr>
              <a:t>relation is </a:t>
            </a:r>
            <a:r>
              <a:rPr sz="1100" spc="10" dirty="0">
                <a:latin typeface="Times New Roman"/>
                <a:cs typeface="Times New Roman"/>
              </a:rPr>
              <a:t>about </a:t>
            </a:r>
            <a:r>
              <a:rPr sz="1100" spc="20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association (enrolment) between students and subjects and  therefore the relation </a:t>
            </a:r>
            <a:r>
              <a:rPr sz="1100" spc="15" dirty="0">
                <a:latin typeface="Times New Roman"/>
                <a:cs typeface="Times New Roman"/>
              </a:rPr>
              <a:t>needs to </a:t>
            </a:r>
            <a:r>
              <a:rPr sz="1100" spc="10" dirty="0">
                <a:latin typeface="Times New Roman"/>
                <a:cs typeface="Times New Roman"/>
              </a:rPr>
              <a:t>include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one identifier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identify students and one  identifier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identify subjects. Provided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10" dirty="0">
                <a:latin typeface="Times New Roman"/>
                <a:cs typeface="Times New Roman"/>
              </a:rPr>
              <a:t>two </a:t>
            </a:r>
            <a:r>
              <a:rPr sz="1100" spc="5" dirty="0">
                <a:latin typeface="Times New Roman"/>
                <a:cs typeface="Times New Roman"/>
              </a:rPr>
              <a:t>identifiers </a:t>
            </a:r>
            <a:r>
              <a:rPr sz="1100" spc="10" dirty="0">
                <a:latin typeface="Times New Roman"/>
                <a:cs typeface="Times New Roman"/>
              </a:rPr>
              <a:t>about the </a:t>
            </a:r>
            <a:r>
              <a:rPr sz="1100" spc="5" dirty="0">
                <a:latin typeface="Times New Roman"/>
                <a:cs typeface="Times New Roman"/>
              </a:rPr>
              <a:t>students </a:t>
            </a:r>
            <a:r>
              <a:rPr sz="1100" spc="10" dirty="0">
                <a:latin typeface="Times New Roman"/>
                <a:cs typeface="Times New Roman"/>
              </a:rPr>
              <a:t>(sno,  sname) and two keys </a:t>
            </a:r>
            <a:r>
              <a:rPr sz="1100" spc="15" dirty="0">
                <a:latin typeface="Times New Roman"/>
                <a:cs typeface="Times New Roman"/>
              </a:rPr>
              <a:t>about </a:t>
            </a:r>
            <a:r>
              <a:rPr sz="1100" spc="10" dirty="0">
                <a:latin typeface="Times New Roman"/>
                <a:cs typeface="Times New Roman"/>
              </a:rPr>
              <a:t>subjects </a:t>
            </a:r>
            <a:r>
              <a:rPr sz="1100" spc="5" dirty="0">
                <a:latin typeface="Times New Roman"/>
                <a:cs typeface="Times New Roman"/>
              </a:rPr>
              <a:t>(cno, </a:t>
            </a:r>
            <a:r>
              <a:rPr sz="1100" spc="10" dirty="0">
                <a:latin typeface="Times New Roman"/>
                <a:cs typeface="Times New Roman"/>
              </a:rPr>
              <a:t>cname)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information about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students and </a:t>
            </a:r>
            <a:r>
              <a:rPr sz="1100" spc="5" dirty="0">
                <a:latin typeface="Times New Roman"/>
                <a:cs typeface="Times New Roman"/>
              </a:rPr>
              <a:t>subjects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needed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being provided. This provision of  information will </a:t>
            </a:r>
            <a:r>
              <a:rPr sz="1100" spc="5" dirty="0">
                <a:latin typeface="Times New Roman"/>
                <a:cs typeface="Times New Roman"/>
              </a:rPr>
              <a:t>result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repetition of information and the anomalies that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discussed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the beginning of this </a:t>
            </a:r>
            <a:r>
              <a:rPr sz="1100" spc="5" dirty="0">
                <a:latin typeface="Times New Roman"/>
                <a:cs typeface="Times New Roman"/>
              </a:rPr>
              <a:t>chapter.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wish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include </a:t>
            </a:r>
            <a:r>
              <a:rPr sz="1100" spc="5" dirty="0">
                <a:latin typeface="Times New Roman"/>
                <a:cs typeface="Times New Roman"/>
              </a:rPr>
              <a:t>further </a:t>
            </a:r>
            <a:r>
              <a:rPr sz="1100" spc="10" dirty="0">
                <a:latin typeface="Times New Roman"/>
                <a:cs typeface="Times New Roman"/>
              </a:rPr>
              <a:t>information  about students and courses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database,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should not </a:t>
            </a:r>
            <a:r>
              <a:rPr sz="1100" spc="15" dirty="0">
                <a:latin typeface="Times New Roman"/>
                <a:cs typeface="Times New Roman"/>
              </a:rPr>
              <a:t>be done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putting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information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present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but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creating </a:t>
            </a:r>
            <a:r>
              <a:rPr sz="1100" spc="20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relations that represent  information about </a:t>
            </a:r>
            <a:r>
              <a:rPr sz="1100" spc="5" dirty="0">
                <a:latin typeface="Times New Roman"/>
                <a:cs typeface="Times New Roman"/>
              </a:rPr>
              <a:t>entities </a:t>
            </a:r>
            <a:r>
              <a:rPr sz="1100" spc="10" dirty="0">
                <a:latin typeface="Times New Roman"/>
                <a:cs typeface="Times New Roman"/>
              </a:rPr>
              <a:t>student 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subject.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48200"/>
              </a:lnSpc>
            </a:pPr>
            <a:r>
              <a:rPr sz="1100" spc="10" dirty="0">
                <a:latin typeface="Times New Roman"/>
                <a:cs typeface="Times New Roman"/>
              </a:rPr>
              <a:t>These difficulties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overcome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decomposing </a:t>
            </a:r>
            <a:r>
              <a:rPr sz="1100" spc="10" dirty="0">
                <a:latin typeface="Times New Roman"/>
                <a:cs typeface="Times New Roman"/>
              </a:rPr>
              <a:t>the above relation </a:t>
            </a:r>
            <a:r>
              <a:rPr sz="1100" spc="15" dirty="0">
                <a:latin typeface="Times New Roman"/>
                <a:cs typeface="Times New Roman"/>
              </a:rPr>
              <a:t>in the  </a:t>
            </a:r>
            <a:r>
              <a:rPr sz="1100" spc="10" dirty="0">
                <a:latin typeface="Times New Roman"/>
                <a:cs typeface="Times New Roman"/>
              </a:rPr>
              <a:t>following three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235450">
              <a:lnSpc>
                <a:spcPct val="147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(sno, sname)  (cno,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cname)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(sno, cno,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date-of-enrolment)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60" y="808251"/>
            <a:ext cx="5006340" cy="626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477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have a relation that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has information about students, another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about  subjects and the third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about enrolments. </a:t>
            </a:r>
            <a:r>
              <a:rPr sz="1100" spc="1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anomalies and repetition of  information have been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removed.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1300" spc="60" dirty="0">
                <a:latin typeface="Times New Roman"/>
                <a:cs typeface="Times New Roman"/>
              </a:rPr>
              <a:t>Higher </a:t>
            </a:r>
            <a:r>
              <a:rPr sz="1300" spc="55" dirty="0">
                <a:latin typeface="Times New Roman"/>
                <a:cs typeface="Times New Roman"/>
              </a:rPr>
              <a:t>Normal</a:t>
            </a:r>
            <a:r>
              <a:rPr sz="1300" spc="-1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Forms</a:t>
            </a:r>
            <a:endParaRPr sz="13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7700"/>
              </a:lnSpc>
              <a:spcBef>
                <a:spcPts val="915"/>
              </a:spcBef>
            </a:pPr>
            <a:r>
              <a:rPr sz="1100" spc="5" dirty="0">
                <a:latin typeface="Times New Roman"/>
                <a:cs typeface="Times New Roman"/>
              </a:rPr>
              <a:t>After </a:t>
            </a:r>
            <a:r>
              <a:rPr sz="1100" spc="15" dirty="0">
                <a:latin typeface="Times New Roman"/>
                <a:cs typeface="Times New Roman"/>
              </a:rPr>
              <a:t>BCNF </a:t>
            </a:r>
            <a:r>
              <a:rPr sz="1100" spc="10" dirty="0">
                <a:latin typeface="Times New Roman"/>
                <a:cs typeface="Times New Roman"/>
              </a:rPr>
              <a:t>are the fourth, a </a:t>
            </a:r>
            <a:r>
              <a:rPr sz="1100" spc="5" dirty="0">
                <a:latin typeface="Times New Roman"/>
                <a:cs typeface="Times New Roman"/>
              </a:rPr>
              <a:t>fifth </a:t>
            </a:r>
            <a:r>
              <a:rPr sz="1100" spc="10" dirty="0">
                <a:latin typeface="Times New Roman"/>
                <a:cs typeface="Times New Roman"/>
              </a:rPr>
              <a:t>and domain </a:t>
            </a:r>
            <a:r>
              <a:rPr sz="1100" spc="15" dirty="0">
                <a:latin typeface="Times New Roman"/>
                <a:cs typeface="Times New Roman"/>
              </a:rPr>
              <a:t>key normal </a:t>
            </a:r>
            <a:r>
              <a:rPr sz="1100" spc="10" dirty="0">
                <a:latin typeface="Times New Roman"/>
                <a:cs typeface="Times New Roman"/>
              </a:rPr>
              <a:t>form exists. Although </a:t>
            </a:r>
            <a:r>
              <a:rPr sz="1100" spc="5" dirty="0">
                <a:latin typeface="Times New Roman"/>
                <a:cs typeface="Times New Roman"/>
              </a:rPr>
              <a:t>till  </a:t>
            </a:r>
            <a:r>
              <a:rPr sz="1100" spc="15" dirty="0">
                <a:latin typeface="Times New Roman"/>
                <a:cs typeface="Times New Roman"/>
              </a:rPr>
              <a:t>BCNF </a:t>
            </a:r>
            <a:r>
              <a:rPr sz="1100" spc="10" dirty="0">
                <a:latin typeface="Times New Roman"/>
                <a:cs typeface="Times New Roman"/>
              </a:rPr>
              <a:t>normal form tables are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required form, but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move on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fourth and </a:t>
            </a:r>
            <a:r>
              <a:rPr sz="1100" spc="5" dirty="0">
                <a:latin typeface="Times New Roman"/>
                <a:cs typeface="Times New Roman"/>
              </a:rPr>
              <a:t>fifth </a:t>
            </a:r>
            <a:r>
              <a:rPr sz="1100" spc="10" dirty="0">
                <a:latin typeface="Times New Roman"/>
                <a:cs typeface="Times New Roman"/>
              </a:rPr>
              <a:t>normal forms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well. </a:t>
            </a:r>
            <a:r>
              <a:rPr sz="1100" spc="15" dirty="0">
                <a:latin typeface="Times New Roman"/>
                <a:cs typeface="Times New Roman"/>
              </a:rPr>
              <a:t>4NF </a:t>
            </a:r>
            <a:r>
              <a:rPr sz="1100" spc="10" dirty="0">
                <a:latin typeface="Times New Roman"/>
                <a:cs typeface="Times New Roman"/>
              </a:rPr>
              <a:t>deals </a:t>
            </a:r>
            <a:r>
              <a:rPr sz="1100" spc="5" dirty="0">
                <a:latin typeface="Times New Roman"/>
                <a:cs typeface="Times New Roman"/>
              </a:rPr>
              <a:t>with </a:t>
            </a:r>
            <a:r>
              <a:rPr sz="1100" spc="10" dirty="0">
                <a:latin typeface="Times New Roman"/>
                <a:cs typeface="Times New Roman"/>
              </a:rPr>
              <a:t>multivalued dependency, </a:t>
            </a:r>
            <a:r>
              <a:rPr sz="1100" spc="5" dirty="0">
                <a:latin typeface="Times New Roman"/>
                <a:cs typeface="Times New Roman"/>
              </a:rPr>
              <a:t>fifth  </a:t>
            </a:r>
            <a:r>
              <a:rPr sz="1100" spc="10" dirty="0">
                <a:latin typeface="Times New Roman"/>
                <a:cs typeface="Times New Roman"/>
              </a:rPr>
              <a:t>deals with possible loss less decompositions; </a:t>
            </a:r>
            <a:r>
              <a:rPr sz="1100" spc="15" dirty="0">
                <a:latin typeface="Times New Roman"/>
                <a:cs typeface="Times New Roman"/>
              </a:rPr>
              <a:t>DKNF </a:t>
            </a:r>
            <a:r>
              <a:rPr sz="1100" spc="10" dirty="0">
                <a:latin typeface="Times New Roman"/>
                <a:cs typeface="Times New Roman"/>
              </a:rPr>
              <a:t>reduces further chances of </a:t>
            </a:r>
            <a:r>
              <a:rPr sz="1100" spc="15" dirty="0">
                <a:latin typeface="Times New Roman"/>
                <a:cs typeface="Times New Roman"/>
              </a:rPr>
              <a:t>any  </a:t>
            </a:r>
            <a:r>
              <a:rPr sz="1100" spc="10" dirty="0">
                <a:latin typeface="Times New Roman"/>
                <a:cs typeface="Times New Roman"/>
              </a:rPr>
              <a:t>possible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inconsistency.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70" dirty="0">
                <a:latin typeface="Times New Roman"/>
                <a:cs typeface="Times New Roman"/>
              </a:rPr>
              <a:t>Summary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goal  </a:t>
            </a:r>
            <a:r>
              <a:rPr sz="1100" spc="10" dirty="0">
                <a:latin typeface="Times New Roman"/>
                <a:cs typeface="Times New Roman"/>
              </a:rPr>
              <a:t>of  normalization  </a:t>
            </a:r>
            <a:r>
              <a:rPr sz="1100" spc="15" dirty="0">
                <a:latin typeface="Times New Roman"/>
                <a:cs typeface="Times New Roman"/>
              </a:rPr>
              <a:t>is  to  </a:t>
            </a:r>
            <a:r>
              <a:rPr sz="1100" spc="10" dirty="0">
                <a:latin typeface="Times New Roman"/>
                <a:cs typeface="Times New Roman"/>
              </a:rPr>
              <a:t>create  a  set  of  </a:t>
            </a:r>
            <a:r>
              <a:rPr sz="1100" spc="5" dirty="0">
                <a:latin typeface="Times New Roman"/>
                <a:cs typeface="Times New Roman"/>
              </a:rPr>
              <a:t>relational  </a:t>
            </a:r>
            <a:r>
              <a:rPr sz="1100" spc="10" dirty="0">
                <a:latin typeface="Times New Roman"/>
                <a:cs typeface="Times New Roman"/>
              </a:rPr>
              <a:t>tables  that  </a:t>
            </a:r>
            <a:r>
              <a:rPr sz="1100" spc="15" dirty="0">
                <a:latin typeface="Times New Roman"/>
                <a:cs typeface="Times New Roman"/>
              </a:rPr>
              <a:t>are  </a:t>
            </a:r>
            <a:r>
              <a:rPr sz="1100" spc="10" dirty="0">
                <a:latin typeface="Times New Roman"/>
                <a:cs typeface="Times New Roman"/>
              </a:rPr>
              <a:t>free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redundant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data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can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consistently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correctly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modified.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means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5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tables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relational database should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third normal form (3NF). </a:t>
            </a:r>
            <a:r>
              <a:rPr sz="1100" spc="20" dirty="0">
                <a:latin typeface="Times New Roman"/>
                <a:cs typeface="Times New Roman"/>
              </a:rPr>
              <a:t>A  </a:t>
            </a:r>
            <a:r>
              <a:rPr sz="1100" spc="5" dirty="0">
                <a:latin typeface="Times New Roman"/>
                <a:cs typeface="Times New Roman"/>
              </a:rPr>
              <a:t>relational table is </a:t>
            </a:r>
            <a:r>
              <a:rPr sz="1100" spc="15" dirty="0">
                <a:latin typeface="Times New Roman"/>
                <a:cs typeface="Times New Roman"/>
              </a:rPr>
              <a:t>in 3NF </a:t>
            </a:r>
            <a:r>
              <a:rPr sz="1100" spc="10" dirty="0">
                <a:latin typeface="Times New Roman"/>
                <a:cs typeface="Times New Roman"/>
              </a:rPr>
              <a:t>if and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if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non-key </a:t>
            </a:r>
            <a:r>
              <a:rPr sz="1100" spc="10" dirty="0">
                <a:latin typeface="Times New Roman"/>
                <a:cs typeface="Times New Roman"/>
              </a:rPr>
              <a:t>columns are </a:t>
            </a:r>
            <a:r>
              <a:rPr sz="1100" spc="5" dirty="0">
                <a:latin typeface="Times New Roman"/>
                <a:cs typeface="Times New Roman"/>
              </a:rPr>
              <a:t>(a) </a:t>
            </a:r>
            <a:r>
              <a:rPr sz="1100" spc="15" dirty="0">
                <a:latin typeface="Times New Roman"/>
                <a:cs typeface="Times New Roman"/>
              </a:rPr>
              <a:t>mutually  </a:t>
            </a:r>
            <a:r>
              <a:rPr sz="1100" spc="10" dirty="0">
                <a:latin typeface="Times New Roman"/>
                <a:cs typeface="Times New Roman"/>
              </a:rPr>
              <a:t>independent and (b) </a:t>
            </a:r>
            <a:r>
              <a:rPr sz="1100" spc="15" dirty="0">
                <a:latin typeface="Times New Roman"/>
                <a:cs typeface="Times New Roman"/>
              </a:rPr>
              <a:t>fully </a:t>
            </a:r>
            <a:r>
              <a:rPr sz="1100" spc="10" dirty="0">
                <a:latin typeface="Times New Roman"/>
                <a:cs typeface="Times New Roman"/>
              </a:rPr>
              <a:t>dependent </a:t>
            </a:r>
            <a:r>
              <a:rPr sz="1100" spc="15" dirty="0">
                <a:latin typeface="Times New Roman"/>
                <a:cs typeface="Times New Roman"/>
              </a:rPr>
              <a:t>upon </a:t>
            </a:r>
            <a:r>
              <a:rPr sz="1100" spc="10" dirty="0">
                <a:latin typeface="Times New Roman"/>
                <a:cs typeface="Times New Roman"/>
              </a:rPr>
              <a:t>the primary key. Mutual independence 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no non-key column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dependent </a:t>
            </a:r>
            <a:r>
              <a:rPr sz="1100" spc="15" dirty="0">
                <a:latin typeface="Times New Roman"/>
                <a:cs typeface="Times New Roman"/>
              </a:rPr>
              <a:t>upon any </a:t>
            </a:r>
            <a:r>
              <a:rPr sz="1100" spc="10" dirty="0">
                <a:latin typeface="Times New Roman"/>
                <a:cs typeface="Times New Roman"/>
              </a:rPr>
              <a:t>combination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other  </a:t>
            </a:r>
            <a:r>
              <a:rPr sz="1100" spc="15" dirty="0">
                <a:latin typeface="Times New Roman"/>
                <a:cs typeface="Times New Roman"/>
              </a:rPr>
              <a:t>columns.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normal forms are intermediate steps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achieve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goal </a:t>
            </a:r>
            <a:r>
              <a:rPr sz="1100" spc="10" dirty="0">
                <a:latin typeface="Times New Roman"/>
                <a:cs typeface="Times New Roman"/>
              </a:rPr>
              <a:t>of  having all tables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3NF. </a:t>
            </a:r>
            <a:r>
              <a:rPr sz="1100" spc="-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order to better </a:t>
            </a:r>
            <a:r>
              <a:rPr sz="1100" spc="10" dirty="0">
                <a:latin typeface="Times New Roman"/>
                <a:cs typeface="Times New Roman"/>
              </a:rPr>
              <a:t>understand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2NF and higher forms, it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necessary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understand the concepts of functional dependencies and loss </a:t>
            </a:r>
            <a:r>
              <a:rPr sz="1100" spc="5" dirty="0">
                <a:latin typeface="Times New Roman"/>
                <a:cs typeface="Times New Roman"/>
              </a:rPr>
              <a:t>less  </a:t>
            </a:r>
            <a:r>
              <a:rPr sz="1100" spc="10" dirty="0">
                <a:latin typeface="Times New Roman"/>
                <a:cs typeface="Times New Roman"/>
              </a:rPr>
              <a:t>decomposition.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40" dirty="0">
                <a:latin typeface="Times New Roman"/>
                <a:cs typeface="Times New Roman"/>
              </a:rPr>
              <a:t>Exercise: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tables  of Examination  System  which </a:t>
            </a:r>
            <a:r>
              <a:rPr sz="1100" spc="15" dirty="0">
                <a:latin typeface="Times New Roman"/>
                <a:cs typeface="Times New Roman"/>
              </a:rPr>
              <a:t>were  </a:t>
            </a:r>
            <a:r>
              <a:rPr sz="1100" spc="10" dirty="0">
                <a:latin typeface="Times New Roman"/>
                <a:cs typeface="Times New Roman"/>
              </a:rPr>
              <a:t>brought 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1NF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previous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bring those tables into </a:t>
            </a:r>
            <a:r>
              <a:rPr sz="1100" spc="15" dirty="0">
                <a:latin typeface="Times New Roman"/>
                <a:cs typeface="Times New Roman"/>
              </a:rPr>
              <a:t>2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3NF.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192521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21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23" y="1927165"/>
            <a:ext cx="12719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36708" y="2315535"/>
          <a:ext cx="5350510" cy="105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91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 marR="47625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04">
                <a:tc>
                  <a:txBody>
                    <a:bodyPr/>
                    <a:lstStyle/>
                    <a:p>
                      <a:pPr marL="60325" marR="53340">
                        <a:lnSpc>
                          <a:spcPts val="1310"/>
                        </a:lnSpc>
                        <a:spcBef>
                          <a:spcPts val="1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“Modern Database Management”,  Hoffer,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Benjamin/Cummings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Fred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McFadden,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Jeffrey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1163" y="3838965"/>
            <a:ext cx="5039995" cy="489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Lecture:</a:t>
            </a:r>
            <a:endParaRPr sz="1200">
              <a:latin typeface="Arial"/>
              <a:cs typeface="Arial"/>
            </a:endParaRPr>
          </a:p>
          <a:p>
            <a:pPr marL="443865" indent="-214629">
              <a:lnSpc>
                <a:spcPts val="1300"/>
              </a:lnSpc>
              <a:spcBef>
                <a:spcPts val="244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Summary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normalization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29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normalization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Introduction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physical DB design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phase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35"/>
              </a:spcBef>
            </a:pPr>
            <a:r>
              <a:rPr sz="1300" spc="45" dirty="0">
                <a:latin typeface="Times New Roman"/>
                <a:cs typeface="Times New Roman"/>
              </a:rPr>
              <a:t>Normalization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Summary</a:t>
            </a:r>
            <a:endParaRPr sz="1300">
              <a:latin typeface="Times New Roman"/>
              <a:cs typeface="Times New Roman"/>
            </a:endParaRPr>
          </a:p>
          <a:p>
            <a:pPr marL="12700" indent="-635" algn="just">
              <a:lnSpc>
                <a:spcPct val="100000"/>
              </a:lnSpc>
              <a:spcBef>
                <a:spcPts val="260"/>
              </a:spcBef>
            </a:pPr>
            <a:r>
              <a:rPr sz="1100" spc="10" dirty="0">
                <a:latin typeface="Times New Roman"/>
                <a:cs typeface="Times New Roman"/>
              </a:rPr>
              <a:t>Normalization 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a  </a:t>
            </a:r>
            <a:r>
              <a:rPr sz="1100" spc="5" dirty="0">
                <a:latin typeface="Times New Roman"/>
                <a:cs typeface="Times New Roman"/>
              </a:rPr>
              <a:t>step  </a:t>
            </a:r>
            <a:r>
              <a:rPr sz="1100" spc="20" dirty="0">
                <a:latin typeface="Times New Roman"/>
                <a:cs typeface="Times New Roman"/>
              </a:rPr>
              <a:t>by  </a:t>
            </a:r>
            <a:r>
              <a:rPr sz="1100" spc="5" dirty="0">
                <a:latin typeface="Times New Roman"/>
                <a:cs typeface="Times New Roman"/>
              </a:rPr>
              <a:t>step  </a:t>
            </a:r>
            <a:r>
              <a:rPr sz="1100" spc="10" dirty="0">
                <a:latin typeface="Times New Roman"/>
                <a:cs typeface="Times New Roman"/>
              </a:rPr>
              <a:t>process 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5" dirty="0">
                <a:latin typeface="Times New Roman"/>
                <a:cs typeface="Times New Roman"/>
              </a:rPr>
              <a:t>make  </a:t>
            </a:r>
            <a:r>
              <a:rPr sz="1100" spc="10" dirty="0">
                <a:latin typeface="Times New Roman"/>
                <a:cs typeface="Times New Roman"/>
              </a:rPr>
              <a:t>DB  design  </a:t>
            </a:r>
            <a:r>
              <a:rPr sz="1100" spc="15" dirty="0">
                <a:latin typeface="Times New Roman"/>
                <a:cs typeface="Times New Roman"/>
              </a:rPr>
              <a:t>more  </a:t>
            </a:r>
            <a:r>
              <a:rPr sz="1100" spc="5" dirty="0">
                <a:latin typeface="Times New Roman"/>
                <a:cs typeface="Times New Roman"/>
              </a:rPr>
              <a:t>efficient 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300"/>
              </a:lnSpc>
            </a:pPr>
            <a:r>
              <a:rPr sz="1100" spc="5" dirty="0">
                <a:latin typeface="Times New Roman"/>
                <a:cs typeface="Times New Roman"/>
              </a:rPr>
              <a:t>accurate.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normalized database helps the </a:t>
            </a:r>
            <a:r>
              <a:rPr sz="1100" spc="20" dirty="0">
                <a:latin typeface="Times New Roman"/>
                <a:cs typeface="Times New Roman"/>
              </a:rPr>
              <a:t>DBA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maintain the </a:t>
            </a:r>
            <a:r>
              <a:rPr sz="1100" spc="15" dirty="0">
                <a:latin typeface="Times New Roman"/>
                <a:cs typeface="Times New Roman"/>
              </a:rPr>
              <a:t>consistency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database. However, the normalization process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a must, rather 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strongly  recommended activity performed </a:t>
            </a:r>
            <a:r>
              <a:rPr sz="1100" spc="5" dirty="0">
                <a:latin typeface="Times New Roman"/>
                <a:cs typeface="Times New Roman"/>
              </a:rPr>
              <a:t>after </a:t>
            </a:r>
            <a:r>
              <a:rPr sz="1100" spc="10" dirty="0">
                <a:latin typeface="Times New Roman"/>
                <a:cs typeface="Times New Roman"/>
              </a:rPr>
              <a:t>the logical </a:t>
            </a:r>
            <a:r>
              <a:rPr sz="1100" spc="20" dirty="0">
                <a:latin typeface="Times New Roman"/>
                <a:cs typeface="Times New Roman"/>
              </a:rPr>
              <a:t>DB </a:t>
            </a:r>
            <a:r>
              <a:rPr sz="1100" spc="10" dirty="0">
                <a:latin typeface="Times New Roman"/>
                <a:cs typeface="Times New Roman"/>
              </a:rPr>
              <a:t>design phase.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a must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means,</a:t>
            </a:r>
            <a:endParaRPr sz="1100">
              <a:latin typeface="Times New Roman"/>
              <a:cs typeface="Times New Roman"/>
            </a:endParaRPr>
          </a:p>
          <a:p>
            <a:pPr marL="12700" marR="3937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consistency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can be maintained even with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un-normalized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 design, </a:t>
            </a:r>
            <a:r>
              <a:rPr sz="1100" spc="15" dirty="0">
                <a:latin typeface="Times New Roman"/>
                <a:cs typeface="Times New Roman"/>
              </a:rPr>
              <a:t>however,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make </a:t>
            </a:r>
            <a:r>
              <a:rPr sz="1100" spc="5" dirty="0">
                <a:latin typeface="Times New Roman"/>
                <a:cs typeface="Times New Roman"/>
              </a:rPr>
              <a:t>it difficult </a:t>
            </a:r>
            <a:r>
              <a:rPr sz="1100" spc="10" dirty="0">
                <a:latin typeface="Times New Roman"/>
                <a:cs typeface="Times New Roman"/>
              </a:rPr>
              <a:t>for the designer. Un-normalized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relations are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prone </a:t>
            </a:r>
            <a:r>
              <a:rPr sz="1100" spc="5" dirty="0">
                <a:latin typeface="Times New Roman"/>
                <a:cs typeface="Times New Roman"/>
              </a:rPr>
              <a:t>to errors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inconsistencies.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normalization 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based  </a:t>
            </a:r>
            <a:r>
              <a:rPr sz="1100" spc="15" dirty="0">
                <a:latin typeface="Times New Roman"/>
                <a:cs typeface="Times New Roman"/>
              </a:rPr>
              <a:t>on the </a:t>
            </a:r>
            <a:r>
              <a:rPr sz="1100" spc="10" dirty="0">
                <a:latin typeface="Times New Roman"/>
                <a:cs typeface="Times New Roman"/>
              </a:rPr>
              <a:t>FDs.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FDs  are  not  </a:t>
            </a:r>
            <a:r>
              <a:rPr sz="1100" spc="5" dirty="0">
                <a:latin typeface="Times New Roman"/>
                <a:cs typeface="Times New Roman"/>
              </a:rPr>
              <a:t>created 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designer,</a:t>
            </a:r>
            <a:endParaRPr sz="1100">
              <a:latin typeface="Times New Roman"/>
              <a:cs typeface="Times New Roman"/>
            </a:endParaRPr>
          </a:p>
          <a:p>
            <a:pPr marL="12700" marR="39370" algn="just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rather </a:t>
            </a:r>
            <a:r>
              <a:rPr sz="1100" spc="20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exist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system </a:t>
            </a:r>
            <a:r>
              <a:rPr sz="1100" spc="15" dirty="0">
                <a:latin typeface="Times New Roman"/>
                <a:cs typeface="Times New Roman"/>
              </a:rPr>
              <a:t>being </a:t>
            </a:r>
            <a:r>
              <a:rPr sz="1100" spc="10" dirty="0">
                <a:latin typeface="Times New Roman"/>
                <a:cs typeface="Times New Roman"/>
              </a:rPr>
              <a:t>developed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designer identifies </a:t>
            </a:r>
            <a:r>
              <a:rPr sz="1100" spc="15" dirty="0">
                <a:latin typeface="Times New Roman"/>
                <a:cs typeface="Times New Roman"/>
              </a:rPr>
              <a:t>them.  </a:t>
            </a:r>
            <a:r>
              <a:rPr sz="1100" spc="10" dirty="0">
                <a:latin typeface="Times New Roman"/>
                <a:cs typeface="Times New Roman"/>
              </a:rPr>
              <a:t>Normalization forms exist </a:t>
            </a:r>
            <a:r>
              <a:rPr sz="1100" spc="15" dirty="0">
                <a:latin typeface="Times New Roman"/>
                <a:cs typeface="Times New Roman"/>
              </a:rPr>
              <a:t>up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6NF </a:t>
            </a:r>
            <a:r>
              <a:rPr sz="1100" spc="10" dirty="0">
                <a:latin typeface="Times New Roman"/>
                <a:cs typeface="Times New Roman"/>
              </a:rPr>
              <a:t>starting from </a:t>
            </a:r>
            <a:r>
              <a:rPr sz="1100" spc="5" dirty="0">
                <a:latin typeface="Times New Roman"/>
                <a:cs typeface="Times New Roman"/>
              </a:rPr>
              <a:t>1NF, </a:t>
            </a:r>
            <a:r>
              <a:rPr sz="1100" spc="10" dirty="0">
                <a:latin typeface="Times New Roman"/>
                <a:cs typeface="Times New Roman"/>
              </a:rPr>
              <a:t>however, for </a:t>
            </a:r>
            <a:r>
              <a:rPr sz="1100" spc="15" dirty="0">
                <a:latin typeface="Times New Roman"/>
                <a:cs typeface="Times New Roman"/>
              </a:rPr>
              <a:t>most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situations </a:t>
            </a:r>
            <a:r>
              <a:rPr sz="1100" spc="15" dirty="0">
                <a:latin typeface="Times New Roman"/>
                <a:cs typeface="Times New Roman"/>
              </a:rPr>
              <a:t>3NF is </a:t>
            </a:r>
            <a:r>
              <a:rPr sz="1100" spc="5" dirty="0">
                <a:latin typeface="Times New Roman"/>
                <a:cs typeface="Times New Roman"/>
              </a:rPr>
              <a:t>sufficient. </a:t>
            </a:r>
            <a:r>
              <a:rPr sz="1100" spc="10" dirty="0">
                <a:latin typeface="Times New Roman"/>
                <a:cs typeface="Times New Roman"/>
              </a:rPr>
              <a:t>Normalization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performed through Analysis or  Synthesis process. The </a:t>
            </a:r>
            <a:r>
              <a:rPr sz="1100" spc="15" dirty="0">
                <a:latin typeface="Times New Roman"/>
                <a:cs typeface="Times New Roman"/>
              </a:rPr>
              <a:t>input to </a:t>
            </a:r>
            <a:r>
              <a:rPr sz="1100" spc="10" dirty="0">
                <a:latin typeface="Times New Roman"/>
                <a:cs typeface="Times New Roman"/>
              </a:rPr>
              <a:t>the process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 design and the </a:t>
            </a:r>
            <a:r>
              <a:rPr sz="1100" spc="15" dirty="0">
                <a:latin typeface="Times New Roman"/>
                <a:cs typeface="Times New Roman"/>
              </a:rPr>
              <a:t>FDs  </a:t>
            </a:r>
            <a:r>
              <a:rPr sz="1100" spc="10" dirty="0">
                <a:latin typeface="Times New Roman"/>
                <a:cs typeface="Times New Roman"/>
              </a:rPr>
              <a:t>that exist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system. Each individual table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checked for the normalization  considering the relevant FDs;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normalization requirement for a particular normal  form 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being  violated,  then  </a:t>
            </a:r>
            <a:r>
              <a:rPr sz="1100" spc="5" dirty="0">
                <a:latin typeface="Times New Roman"/>
                <a:cs typeface="Times New Roman"/>
              </a:rPr>
              <a:t>it  is  </a:t>
            </a:r>
            <a:r>
              <a:rPr sz="1100" spc="10" dirty="0">
                <a:latin typeface="Times New Roman"/>
                <a:cs typeface="Times New Roman"/>
              </a:rPr>
              <a:t>sorted  out  generally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splitting  the 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7" y="808921"/>
            <a:ext cx="5006975" cy="739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process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design hence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is called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 particular </a:t>
            </a:r>
            <a:r>
              <a:rPr sz="1100" spc="15" dirty="0">
                <a:latin typeface="Times New Roman"/>
                <a:cs typeface="Times New Roman"/>
              </a:rPr>
              <a:t>normal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45" dirty="0">
                <a:latin typeface="Times New Roman"/>
                <a:cs typeface="Times New Roman"/>
              </a:rPr>
              <a:t>Normalization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Example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35"/>
              </a:spcBef>
            </a:pP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following  an  example  of  normalization  process  has  been  discussed.  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example  is  </a:t>
            </a:r>
            <a:r>
              <a:rPr sz="1100" spc="10" dirty="0">
                <a:latin typeface="Times New Roman"/>
                <a:cs typeface="Times New Roman"/>
              </a:rPr>
              <a:t>taken  from  Ricardo  book,  page  </a:t>
            </a:r>
            <a:r>
              <a:rPr sz="1100" spc="15" dirty="0">
                <a:latin typeface="Times New Roman"/>
                <a:cs typeface="Times New Roman"/>
              </a:rPr>
              <a:t>238. 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example  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comprehensively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explains the stages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normalization process. The approach adopted for the  normalization </a:t>
            </a:r>
            <a:r>
              <a:rPr sz="1100" spc="5" dirty="0">
                <a:latin typeface="Times New Roman"/>
                <a:cs typeface="Times New Roman"/>
              </a:rPr>
              <a:t>is analysis </a:t>
            </a:r>
            <a:r>
              <a:rPr sz="1100" spc="10" dirty="0">
                <a:latin typeface="Times New Roman"/>
                <a:cs typeface="Times New Roman"/>
              </a:rPr>
              <a:t>approach, </a:t>
            </a:r>
            <a:r>
              <a:rPr sz="1100" spc="15" dirty="0">
                <a:latin typeface="Times New Roman"/>
                <a:cs typeface="Times New Roman"/>
              </a:rPr>
              <a:t>whereby </a:t>
            </a:r>
            <a:r>
              <a:rPr sz="1100" spc="10" dirty="0">
                <a:latin typeface="Times New Roman"/>
                <a:cs typeface="Times New Roman"/>
              </a:rPr>
              <a:t>a singe large table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assumed involving 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attributes required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system. Later, </a:t>
            </a:r>
            <a:r>
              <a:rPr sz="1100" spc="10" dirty="0">
                <a:latin typeface="Times New Roman"/>
                <a:cs typeface="Times New Roman"/>
              </a:rPr>
              <a:t>the table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decomposed </a:t>
            </a:r>
            <a:r>
              <a:rPr sz="1100" spc="5" dirty="0">
                <a:latin typeface="Times New Roman"/>
                <a:cs typeface="Times New Roman"/>
              </a:rPr>
              <a:t>into </a:t>
            </a:r>
            <a:r>
              <a:rPr sz="1100" spc="10" dirty="0">
                <a:latin typeface="Times New Roman"/>
                <a:cs typeface="Times New Roman"/>
              </a:rPr>
              <a:t>smaller  tables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considering the </a:t>
            </a:r>
            <a:r>
              <a:rPr sz="1100" spc="15" dirty="0">
                <a:latin typeface="Times New Roman"/>
                <a:cs typeface="Times New Roman"/>
              </a:rPr>
              <a:t>FDs </a:t>
            </a:r>
            <a:r>
              <a:rPr sz="1100" spc="10" dirty="0">
                <a:latin typeface="Times New Roman"/>
                <a:cs typeface="Times New Roman"/>
              </a:rPr>
              <a:t>existing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system. </a:t>
            </a:r>
            <a:r>
              <a:rPr sz="1100" spc="1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has </a:t>
            </a:r>
            <a:r>
              <a:rPr sz="1100" spc="15" dirty="0">
                <a:latin typeface="Times New Roman"/>
                <a:cs typeface="Times New Roman"/>
              </a:rPr>
              <a:t>been </a:t>
            </a:r>
            <a:r>
              <a:rPr sz="1100" spc="10" dirty="0">
                <a:latin typeface="Times New Roman"/>
                <a:cs typeface="Times New Roman"/>
              </a:rPr>
              <a:t>discussed before,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FDs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identified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the designer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not described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regular from </a:t>
            </a:r>
            <a:r>
              <a:rPr sz="1100" spc="15" dirty="0">
                <a:latin typeface="Times New Roman"/>
                <a:cs typeface="Times New Roman"/>
              </a:rPr>
              <a:t>b  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users.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 example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explains the transforming of real-world scenarios into  FDs.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</a:pPr>
            <a:r>
              <a:rPr sz="1100" spc="15" dirty="0">
                <a:latin typeface="Times New Roman"/>
                <a:cs typeface="Times New Roman"/>
              </a:rPr>
              <a:t>An example </a:t>
            </a:r>
            <a:r>
              <a:rPr sz="1100" spc="5" dirty="0">
                <a:latin typeface="Times New Roman"/>
                <a:cs typeface="Times New Roman"/>
              </a:rPr>
              <a:t>table is </a:t>
            </a:r>
            <a:r>
              <a:rPr sz="1100" spc="10" dirty="0">
                <a:latin typeface="Times New Roman"/>
                <a:cs typeface="Times New Roman"/>
              </a:rPr>
              <a:t>given containing 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that are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in different  </a:t>
            </a:r>
            <a:r>
              <a:rPr sz="1100" spc="10" dirty="0">
                <a:latin typeface="Times New Roman"/>
                <a:cs typeface="Times New Roman"/>
              </a:rPr>
              <a:t>applications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system under study. The table named </a:t>
            </a:r>
            <a:r>
              <a:rPr sz="1100" spc="25" dirty="0">
                <a:latin typeface="Times New Roman"/>
                <a:cs typeface="Times New Roman"/>
              </a:rPr>
              <a:t>WORK </a:t>
            </a:r>
            <a:r>
              <a:rPr sz="1100" spc="10" dirty="0">
                <a:latin typeface="Times New Roman"/>
                <a:cs typeface="Times New Roman"/>
              </a:rPr>
              <a:t>consists of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attributes: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8200"/>
              </a:lnSpc>
              <a:spcBef>
                <a:spcPts val="680"/>
              </a:spcBef>
            </a:pPr>
            <a:r>
              <a:rPr sz="1100" spc="25" dirty="0">
                <a:latin typeface="Times New Roman"/>
                <a:cs typeface="Times New Roman"/>
              </a:rPr>
              <a:t>WORK </a:t>
            </a:r>
            <a:r>
              <a:rPr sz="1100" spc="10" dirty="0">
                <a:latin typeface="Times New Roman"/>
                <a:cs typeface="Times New Roman"/>
              </a:rPr>
              <a:t>(projName, projMgr, empId, hours, </a:t>
            </a:r>
            <a:r>
              <a:rPr sz="1100" spc="15" dirty="0">
                <a:latin typeface="Times New Roman"/>
                <a:cs typeface="Times New Roman"/>
              </a:rPr>
              <a:t>empName, </a:t>
            </a:r>
            <a:r>
              <a:rPr sz="1100" spc="10" dirty="0">
                <a:latin typeface="Times New Roman"/>
                <a:cs typeface="Times New Roman"/>
              </a:rPr>
              <a:t>budget, </a:t>
            </a:r>
            <a:r>
              <a:rPr sz="1100" spc="5" dirty="0">
                <a:latin typeface="Times New Roman"/>
                <a:cs typeface="Times New Roman"/>
              </a:rPr>
              <a:t>startDate, </a:t>
            </a:r>
            <a:r>
              <a:rPr sz="1100" spc="10" dirty="0">
                <a:latin typeface="Times New Roman"/>
                <a:cs typeface="Times New Roman"/>
              </a:rPr>
              <a:t>salary,  empMgr, empDept,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rating)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7300"/>
              </a:lnSpc>
              <a:spcBef>
                <a:spcPts val="690"/>
              </a:spcBef>
            </a:pPr>
            <a:r>
              <a:rPr sz="1100" spc="15" dirty="0">
                <a:latin typeface="Times New Roman"/>
                <a:cs typeface="Times New Roman"/>
              </a:rPr>
              <a:t>The purpose </a:t>
            </a:r>
            <a:r>
              <a:rPr sz="1100" spc="10" dirty="0">
                <a:latin typeface="Times New Roman"/>
                <a:cs typeface="Times New Roman"/>
              </a:rPr>
              <a:t>of most of the attributes </a:t>
            </a:r>
            <a:r>
              <a:rPr sz="1100" spc="5" dirty="0">
                <a:latin typeface="Times New Roman"/>
                <a:cs typeface="Times New Roman"/>
              </a:rPr>
              <a:t>is clear </a:t>
            </a:r>
            <a:r>
              <a:rPr sz="1100" spc="10" dirty="0">
                <a:latin typeface="Times New Roman"/>
                <a:cs typeface="Times New Roman"/>
              </a:rPr>
              <a:t>from the name, however,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are  explained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following facts about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system.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facts </a:t>
            </a:r>
            <a:r>
              <a:rPr sz="1100" spc="10" dirty="0">
                <a:latin typeface="Times New Roman"/>
                <a:cs typeface="Times New Roman"/>
              </a:rPr>
              <a:t>mentioned </a:t>
            </a:r>
            <a:r>
              <a:rPr sz="1100" spc="15" dirty="0">
                <a:latin typeface="Times New Roman"/>
                <a:cs typeface="Times New Roman"/>
              </a:rPr>
              <a:t>in the book </a:t>
            </a:r>
            <a:r>
              <a:rPr sz="1100" spc="10" dirty="0">
                <a:latin typeface="Times New Roman"/>
                <a:cs typeface="Times New Roman"/>
              </a:rPr>
              <a:t>are  italicized and numbered followed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explanation.</a:t>
            </a:r>
            <a:endParaRPr sz="1100">
              <a:latin typeface="Times New Roman"/>
              <a:cs typeface="Times New Roman"/>
            </a:endParaRPr>
          </a:p>
          <a:p>
            <a:pPr marL="228600" marR="6985" indent="-215900">
              <a:lnSpc>
                <a:spcPts val="1960"/>
              </a:lnSpc>
              <a:spcBef>
                <a:spcPts val="145"/>
              </a:spcBef>
              <a:buAutoNum type="arabicPlain"/>
              <a:tabLst>
                <a:tab pos="229235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Each project has </a:t>
            </a:r>
            <a:r>
              <a:rPr sz="1100" i="1" spc="15" dirty="0">
                <a:latin typeface="Times New Roman"/>
                <a:cs typeface="Times New Roman"/>
              </a:rPr>
              <a:t>a </a:t>
            </a:r>
            <a:r>
              <a:rPr sz="1100" i="1" spc="10" dirty="0">
                <a:latin typeface="Times New Roman"/>
                <a:cs typeface="Times New Roman"/>
              </a:rPr>
              <a:t>unique </a:t>
            </a:r>
            <a:r>
              <a:rPr sz="1100" i="1" spc="15" dirty="0">
                <a:latin typeface="Times New Roman"/>
                <a:cs typeface="Times New Roman"/>
              </a:rPr>
              <a:t>name, </a:t>
            </a:r>
            <a:r>
              <a:rPr sz="1100" i="1" spc="10" dirty="0">
                <a:latin typeface="Times New Roman"/>
                <a:cs typeface="Times New Roman"/>
              </a:rPr>
              <a:t>but names of employees </a:t>
            </a:r>
            <a:r>
              <a:rPr sz="1100" i="1" spc="15" dirty="0">
                <a:latin typeface="Times New Roman"/>
                <a:cs typeface="Times New Roman"/>
              </a:rPr>
              <a:t>and managers </a:t>
            </a:r>
            <a:r>
              <a:rPr sz="1100" i="1" spc="10" dirty="0">
                <a:latin typeface="Times New Roman"/>
                <a:cs typeface="Times New Roman"/>
              </a:rPr>
              <a:t>are </a:t>
            </a:r>
            <a:r>
              <a:rPr sz="1100" i="1" spc="5" dirty="0">
                <a:latin typeface="Times New Roman"/>
                <a:cs typeface="Times New Roman"/>
              </a:rPr>
              <a:t>not  </a:t>
            </a:r>
            <a:r>
              <a:rPr sz="1100" i="1" spc="10" dirty="0">
                <a:latin typeface="Times New Roman"/>
                <a:cs typeface="Times New Roman"/>
              </a:rPr>
              <a:t>unique.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64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fact </a:t>
            </a:r>
            <a:r>
              <a:rPr sz="1100" spc="15" dirty="0">
                <a:latin typeface="Times New Roman"/>
                <a:cs typeface="Times New Roman"/>
              </a:rPr>
              <a:t>simply </a:t>
            </a:r>
            <a:r>
              <a:rPr sz="1100" spc="10" dirty="0">
                <a:latin typeface="Times New Roman"/>
                <a:cs typeface="Times New Roman"/>
              </a:rPr>
              <a:t>illustrates that values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projName attribute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unique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73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0" dirty="0">
                <a:latin typeface="Times New Roman"/>
                <a:cs typeface="Times New Roman"/>
              </a:rPr>
              <a:t>can be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as identifier if required however the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empName,  empMgr and projMgr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unique </a:t>
            </a:r>
            <a:r>
              <a:rPr sz="1100" spc="15" dirty="0">
                <a:latin typeface="Times New Roman"/>
                <a:cs typeface="Times New Roman"/>
              </a:rPr>
              <a:t>so they cannot </a:t>
            </a:r>
            <a:r>
              <a:rPr sz="1100" spc="10" dirty="0">
                <a:latin typeface="Times New Roman"/>
                <a:cs typeface="Times New Roman"/>
              </a:rPr>
              <a:t>be used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identifiers</a:t>
            </a:r>
            <a:endParaRPr sz="1100">
              <a:latin typeface="Times New Roman"/>
              <a:cs typeface="Times New Roman"/>
            </a:endParaRPr>
          </a:p>
          <a:p>
            <a:pPr marL="228600" indent="-215900" algn="just">
              <a:lnSpc>
                <a:spcPct val="100000"/>
              </a:lnSpc>
              <a:spcBef>
                <a:spcPts val="625"/>
              </a:spcBef>
              <a:buAutoNum type="arabicPlain" startAt="2"/>
              <a:tabLst>
                <a:tab pos="229235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Each project has one manager, whose </a:t>
            </a:r>
            <a:r>
              <a:rPr sz="1100" i="1" spc="15" dirty="0">
                <a:latin typeface="Times New Roman"/>
                <a:cs typeface="Times New Roman"/>
              </a:rPr>
              <a:t>name </a:t>
            </a:r>
            <a:r>
              <a:rPr sz="1100" i="1" spc="5" dirty="0">
                <a:latin typeface="Times New Roman"/>
                <a:cs typeface="Times New Roman"/>
              </a:rPr>
              <a:t>is </a:t>
            </a:r>
            <a:r>
              <a:rPr sz="1100" i="1" spc="10" dirty="0">
                <a:latin typeface="Times New Roman"/>
                <a:cs typeface="Times New Roman"/>
              </a:rPr>
              <a:t>stored </a:t>
            </a:r>
            <a:r>
              <a:rPr sz="1100" i="1" spc="15" dirty="0">
                <a:latin typeface="Times New Roman"/>
                <a:cs typeface="Times New Roman"/>
              </a:rPr>
              <a:t>in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projMgr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7" y="808251"/>
            <a:ext cx="5006340" cy="793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47700"/>
              </a:lnSpc>
            </a:pPr>
            <a:r>
              <a:rPr sz="1100" spc="15" dirty="0">
                <a:latin typeface="Times New Roman"/>
                <a:cs typeface="Times New Roman"/>
              </a:rPr>
              <a:t>The projMgr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spc="15" dirty="0">
                <a:latin typeface="Times New Roman"/>
                <a:cs typeface="Times New Roman"/>
              </a:rPr>
              <a:t>unique </a:t>
            </a:r>
            <a:r>
              <a:rPr sz="1100" spc="10" dirty="0">
                <a:latin typeface="Times New Roman"/>
                <a:cs typeface="Times New Roman"/>
              </a:rPr>
              <a:t>as mentioned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1, however, </a:t>
            </a:r>
            <a:r>
              <a:rPr sz="1100" spc="15" dirty="0">
                <a:latin typeface="Times New Roman"/>
                <a:cs typeface="Times New Roman"/>
              </a:rPr>
              <a:t>since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only </a:t>
            </a:r>
            <a:r>
              <a:rPr sz="1100" spc="10" dirty="0">
                <a:latin typeface="Times New Roman"/>
                <a:cs typeface="Times New Roman"/>
              </a:rPr>
              <a:t>one  manager for a project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project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unique, so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20" dirty="0">
                <a:latin typeface="Times New Roman"/>
                <a:cs typeface="Times New Roman"/>
              </a:rPr>
              <a:t>say </a:t>
            </a:r>
            <a:r>
              <a:rPr sz="1100" spc="10" dirty="0">
                <a:latin typeface="Times New Roman"/>
                <a:cs typeface="Times New Roman"/>
              </a:rPr>
              <a:t>that 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10" dirty="0">
                <a:latin typeface="Times New Roman"/>
                <a:cs typeface="Times New Roman"/>
              </a:rPr>
              <a:t>the  project </a:t>
            </a:r>
            <a:r>
              <a:rPr sz="1100" spc="15" dirty="0">
                <a:latin typeface="Times New Roman"/>
                <a:cs typeface="Times New Roman"/>
              </a:rPr>
              <a:t>name we can </a:t>
            </a:r>
            <a:r>
              <a:rPr sz="1100" spc="10" dirty="0">
                <a:latin typeface="Times New Roman"/>
                <a:cs typeface="Times New Roman"/>
              </a:rPr>
              <a:t>determine a single </a:t>
            </a:r>
            <a:r>
              <a:rPr sz="1100" spc="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manager, hence 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FD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projName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projMgr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28600" marR="5080" indent="-215900" algn="just">
              <a:lnSpc>
                <a:spcPct val="147600"/>
              </a:lnSpc>
              <a:spcBef>
                <a:spcPts val="675"/>
              </a:spcBef>
              <a:buAutoNum type="arabicPlain" startAt="3"/>
              <a:tabLst>
                <a:tab pos="229235" algn="l"/>
              </a:tabLst>
            </a:pPr>
            <a:r>
              <a:rPr sz="1100" i="1" spc="15" dirty="0">
                <a:latin typeface="Times New Roman"/>
                <a:cs typeface="Times New Roman"/>
              </a:rPr>
              <a:t>Many </a:t>
            </a:r>
            <a:r>
              <a:rPr sz="1100" i="1" spc="10" dirty="0">
                <a:latin typeface="Times New Roman"/>
                <a:cs typeface="Times New Roman"/>
              </a:rPr>
              <a:t>employees </a:t>
            </a:r>
            <a:r>
              <a:rPr sz="1100" i="1" spc="15" dirty="0">
                <a:latin typeface="Times New Roman"/>
                <a:cs typeface="Times New Roman"/>
              </a:rPr>
              <a:t>may </a:t>
            </a:r>
            <a:r>
              <a:rPr sz="1100" i="1" spc="10" dirty="0">
                <a:latin typeface="Times New Roman"/>
                <a:cs typeface="Times New Roman"/>
              </a:rPr>
              <a:t>be assigned </a:t>
            </a:r>
            <a:r>
              <a:rPr sz="1100" i="1" spc="5" dirty="0">
                <a:latin typeface="Times New Roman"/>
                <a:cs typeface="Times New Roman"/>
              </a:rPr>
              <a:t>to </a:t>
            </a:r>
            <a:r>
              <a:rPr sz="1100" i="1" spc="10" dirty="0">
                <a:latin typeface="Times New Roman"/>
                <a:cs typeface="Times New Roman"/>
              </a:rPr>
              <a:t>work </a:t>
            </a:r>
            <a:r>
              <a:rPr sz="1100" i="1" spc="15" dirty="0">
                <a:latin typeface="Times New Roman"/>
                <a:cs typeface="Times New Roman"/>
              </a:rPr>
              <a:t>on each </a:t>
            </a:r>
            <a:r>
              <a:rPr sz="1100" i="1" spc="10" dirty="0">
                <a:latin typeface="Times New Roman"/>
                <a:cs typeface="Times New Roman"/>
              </a:rPr>
              <a:t>project, </a:t>
            </a:r>
            <a:r>
              <a:rPr sz="1100" i="1" spc="15" dirty="0">
                <a:latin typeface="Times New Roman"/>
                <a:cs typeface="Times New Roman"/>
              </a:rPr>
              <a:t>and an </a:t>
            </a:r>
            <a:r>
              <a:rPr sz="1100" i="1" spc="10" dirty="0">
                <a:latin typeface="Times New Roman"/>
                <a:cs typeface="Times New Roman"/>
              </a:rPr>
              <a:t>employee may  be assigned </a:t>
            </a:r>
            <a:r>
              <a:rPr sz="1100" i="1" spc="15" dirty="0">
                <a:latin typeface="Times New Roman"/>
                <a:cs typeface="Times New Roman"/>
              </a:rPr>
              <a:t>to more </a:t>
            </a:r>
            <a:r>
              <a:rPr sz="1100" i="1" spc="10" dirty="0">
                <a:latin typeface="Times New Roman"/>
                <a:cs typeface="Times New Roman"/>
              </a:rPr>
              <a:t>than one project. The </a:t>
            </a:r>
            <a:r>
              <a:rPr sz="1100" i="1" spc="5" dirty="0">
                <a:latin typeface="Times New Roman"/>
                <a:cs typeface="Times New Roman"/>
              </a:rPr>
              <a:t>attribute </a:t>
            </a:r>
            <a:r>
              <a:rPr sz="1100" i="1" spc="10" dirty="0">
                <a:latin typeface="Times New Roman"/>
                <a:cs typeface="Times New Roman"/>
              </a:rPr>
              <a:t>‘hours’ tells the number of </a:t>
            </a:r>
            <a:r>
              <a:rPr sz="1100" i="1" spc="29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hours per </a:t>
            </a:r>
            <a:r>
              <a:rPr sz="1100" i="1" spc="15" dirty="0">
                <a:latin typeface="Times New Roman"/>
                <a:cs typeface="Times New Roman"/>
              </a:rPr>
              <a:t>week </a:t>
            </a:r>
            <a:r>
              <a:rPr sz="1100" i="1" spc="10" dirty="0">
                <a:latin typeface="Times New Roman"/>
                <a:cs typeface="Times New Roman"/>
              </a:rPr>
              <a:t>that </a:t>
            </a:r>
            <a:r>
              <a:rPr sz="1100" i="1" spc="15" dirty="0">
                <a:latin typeface="Times New Roman"/>
                <a:cs typeface="Times New Roman"/>
              </a:rPr>
              <a:t>a </a:t>
            </a:r>
            <a:r>
              <a:rPr sz="1100" i="1" spc="10" dirty="0">
                <a:latin typeface="Times New Roman"/>
                <a:cs typeface="Times New Roman"/>
              </a:rPr>
              <a:t>particular </a:t>
            </a:r>
            <a:r>
              <a:rPr sz="1100" i="1" spc="15" dirty="0">
                <a:latin typeface="Times New Roman"/>
                <a:cs typeface="Times New Roman"/>
              </a:rPr>
              <a:t>employee </a:t>
            </a:r>
            <a:r>
              <a:rPr sz="1100" i="1" spc="5" dirty="0">
                <a:latin typeface="Times New Roman"/>
                <a:cs typeface="Times New Roman"/>
              </a:rPr>
              <a:t>is </a:t>
            </a:r>
            <a:r>
              <a:rPr sz="1100" i="1" spc="10" dirty="0">
                <a:latin typeface="Times New Roman"/>
                <a:cs typeface="Times New Roman"/>
              </a:rPr>
              <a:t>assigned </a:t>
            </a:r>
            <a:r>
              <a:rPr sz="1100" i="1" spc="5" dirty="0">
                <a:latin typeface="Times New Roman"/>
                <a:cs typeface="Times New Roman"/>
              </a:rPr>
              <a:t>to </a:t>
            </a:r>
            <a:r>
              <a:rPr sz="1100" i="1" spc="15" dirty="0">
                <a:latin typeface="Times New Roman"/>
                <a:cs typeface="Times New Roman"/>
              </a:rPr>
              <a:t>work on a </a:t>
            </a:r>
            <a:r>
              <a:rPr sz="1100" i="1" spc="10" dirty="0">
                <a:latin typeface="Times New Roman"/>
                <a:cs typeface="Times New Roman"/>
              </a:rPr>
              <a:t>particular </a:t>
            </a:r>
            <a:r>
              <a:rPr sz="1100" i="1" spc="29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 startAt="3"/>
            </a:pP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600"/>
              </a:lnSpc>
              <a:spcBef>
                <a:spcPts val="695"/>
              </a:spcBef>
            </a:pPr>
            <a:r>
              <a:rPr sz="1100" spc="10" dirty="0">
                <a:latin typeface="Times New Roman"/>
                <a:cs typeface="Times New Roman"/>
              </a:rPr>
              <a:t>Since there are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employees </a:t>
            </a:r>
            <a:r>
              <a:rPr sz="1100" spc="15" dirty="0">
                <a:latin typeface="Times New Roman"/>
                <a:cs typeface="Times New Roman"/>
              </a:rPr>
              <a:t>working on </a:t>
            </a:r>
            <a:r>
              <a:rPr sz="1100" spc="10" dirty="0">
                <a:latin typeface="Times New Roman"/>
                <a:cs typeface="Times New Roman"/>
              </a:rPr>
              <a:t>each </a:t>
            </a:r>
            <a:r>
              <a:rPr sz="1100" spc="5" dirty="0">
                <a:latin typeface="Times New Roman"/>
                <a:cs typeface="Times New Roman"/>
              </a:rPr>
              <a:t>project so </a:t>
            </a:r>
            <a:r>
              <a:rPr sz="1100" spc="15" dirty="0">
                <a:latin typeface="Times New Roman"/>
                <a:cs typeface="Times New Roman"/>
              </a:rPr>
              <a:t>the projName </a:t>
            </a:r>
            <a:r>
              <a:rPr sz="1100" spc="10" dirty="0">
                <a:latin typeface="Times New Roman"/>
                <a:cs typeface="Times New Roman"/>
              </a:rPr>
              <a:t>attribute  cannot determine the </a:t>
            </a:r>
            <a:r>
              <a:rPr sz="1100" spc="15" dirty="0">
                <a:latin typeface="Times New Roman"/>
                <a:cs typeface="Times New Roman"/>
              </a:rPr>
              <a:t>employee </a:t>
            </a:r>
            <a:r>
              <a:rPr sz="1100" spc="10" dirty="0">
                <a:latin typeface="Times New Roman"/>
                <a:cs typeface="Times New Roman"/>
              </a:rPr>
              <a:t>working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project,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case </a:t>
            </a:r>
            <a:r>
              <a:rPr sz="1100" spc="10" dirty="0">
                <a:latin typeface="Times New Roman"/>
                <a:cs typeface="Times New Roman"/>
              </a:rPr>
              <a:t>with empId that  it cannot determine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particular project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5" dirty="0">
                <a:latin typeface="Times New Roman"/>
                <a:cs typeface="Times New Roman"/>
              </a:rPr>
              <a:t>employee is </a:t>
            </a:r>
            <a:r>
              <a:rPr sz="1100" spc="10" dirty="0">
                <a:latin typeface="Times New Roman"/>
                <a:cs typeface="Times New Roman"/>
              </a:rPr>
              <a:t>working since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employee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working </a:t>
            </a:r>
            <a:r>
              <a:rPr sz="1100" spc="15" dirty="0">
                <a:latin typeface="Times New Roman"/>
                <a:cs typeface="Times New Roman"/>
              </a:rPr>
              <a:t>on many </a:t>
            </a:r>
            <a:r>
              <a:rPr sz="1100" spc="10" dirty="0">
                <a:latin typeface="Times New Roman"/>
                <a:cs typeface="Times New Roman"/>
              </a:rPr>
              <a:t>projects. However,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combine both the </a:t>
            </a:r>
            <a:r>
              <a:rPr sz="1100" spc="5" dirty="0">
                <a:latin typeface="Times New Roman"/>
                <a:cs typeface="Times New Roman"/>
              </a:rPr>
              <a:t>empId </a:t>
            </a:r>
            <a:r>
              <a:rPr sz="1100" spc="10" dirty="0">
                <a:latin typeface="Times New Roman"/>
                <a:cs typeface="Times New Roman"/>
              </a:rPr>
              <a:t>and projName  then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determine the number of hours </a:t>
            </a:r>
            <a:r>
              <a:rPr sz="1100" spc="5" dirty="0">
                <a:latin typeface="Times New Roman"/>
                <a:cs typeface="Times New Roman"/>
              </a:rPr>
              <a:t>that an </a:t>
            </a:r>
            <a:r>
              <a:rPr sz="1100" spc="10" dirty="0">
                <a:latin typeface="Times New Roman"/>
                <a:cs typeface="Times New Roman"/>
              </a:rPr>
              <a:t>employee worked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particular  </a:t>
            </a:r>
            <a:r>
              <a:rPr sz="1100" spc="10" dirty="0">
                <a:latin typeface="Times New Roman"/>
                <a:cs typeface="Times New Roman"/>
              </a:rPr>
              <a:t>project within a week, </a:t>
            </a:r>
            <a:r>
              <a:rPr sz="1100" spc="15" dirty="0">
                <a:latin typeface="Times New Roman"/>
                <a:cs typeface="Times New Roman"/>
              </a:rPr>
              <a:t>so the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FD</a:t>
            </a:r>
            <a:endParaRPr sz="11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empId, </a:t>
            </a:r>
            <a:r>
              <a:rPr sz="1100" spc="15" dirty="0">
                <a:latin typeface="Times New Roman"/>
                <a:cs typeface="Times New Roman"/>
              </a:rPr>
              <a:t>projName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hours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29235" marR="6350" indent="-216535" algn="just">
              <a:lnSpc>
                <a:spcPct val="148200"/>
              </a:lnSpc>
              <a:spcBef>
                <a:spcPts val="665"/>
              </a:spcBef>
              <a:buAutoNum type="arabicPlain" startAt="4"/>
              <a:tabLst>
                <a:tab pos="229235" algn="l"/>
              </a:tabLst>
            </a:pPr>
            <a:r>
              <a:rPr sz="1100" i="1" spc="15" dirty="0">
                <a:latin typeface="Times New Roman"/>
                <a:cs typeface="Times New Roman"/>
              </a:rPr>
              <a:t>Budget </a:t>
            </a:r>
            <a:r>
              <a:rPr sz="1100" i="1" spc="10" dirty="0">
                <a:latin typeface="Times New Roman"/>
                <a:cs typeface="Times New Roman"/>
              </a:rPr>
              <a:t>stores </a:t>
            </a:r>
            <a:r>
              <a:rPr sz="1100" i="1" spc="15" dirty="0">
                <a:latin typeface="Times New Roman"/>
                <a:cs typeface="Times New Roman"/>
              </a:rPr>
              <a:t>the </a:t>
            </a:r>
            <a:r>
              <a:rPr sz="1100" i="1" spc="10" dirty="0">
                <a:latin typeface="Times New Roman"/>
                <a:cs typeface="Times New Roman"/>
              </a:rPr>
              <a:t>budget allocated </a:t>
            </a:r>
            <a:r>
              <a:rPr sz="1100" i="1" spc="15" dirty="0">
                <a:latin typeface="Times New Roman"/>
                <a:cs typeface="Times New Roman"/>
              </a:rPr>
              <a:t>for a </a:t>
            </a:r>
            <a:r>
              <a:rPr sz="1100" i="1" spc="10" dirty="0">
                <a:latin typeface="Times New Roman"/>
                <a:cs typeface="Times New Roman"/>
              </a:rPr>
              <a:t>project and startDate stores the starting  date of </a:t>
            </a:r>
            <a:r>
              <a:rPr sz="1100" i="1" spc="15" dirty="0">
                <a:latin typeface="Times New Roman"/>
                <a:cs typeface="Times New Roman"/>
              </a:rPr>
              <a:t>a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Since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project </a:t>
            </a:r>
            <a:r>
              <a:rPr sz="1100" spc="15" dirty="0">
                <a:latin typeface="Times New Roman"/>
                <a:cs typeface="Times New Roman"/>
              </a:rPr>
              <a:t>name is </a:t>
            </a:r>
            <a:r>
              <a:rPr sz="1100" spc="10" dirty="0">
                <a:latin typeface="Times New Roman"/>
                <a:cs typeface="Times New Roman"/>
              </a:rPr>
              <a:t>unique,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know the </a:t>
            </a:r>
            <a:r>
              <a:rPr sz="1100" spc="10" dirty="0">
                <a:latin typeface="Times New Roman"/>
                <a:cs typeface="Times New Roman"/>
              </a:rPr>
              <a:t>project </a:t>
            </a:r>
            <a:r>
              <a:rPr sz="1100" spc="15" dirty="0">
                <a:latin typeface="Times New Roman"/>
                <a:cs typeface="Times New Roman"/>
              </a:rPr>
              <a:t>name we can </a:t>
            </a:r>
            <a:r>
              <a:rPr sz="1100" spc="10" dirty="0">
                <a:latin typeface="Times New Roman"/>
                <a:cs typeface="Times New Roman"/>
              </a:rPr>
              <a:t>determine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budget allocated for it and also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starting </a:t>
            </a:r>
            <a:r>
              <a:rPr sz="1100" spc="15" dirty="0">
                <a:latin typeface="Times New Roman"/>
                <a:cs typeface="Times New Roman"/>
              </a:rPr>
              <a:t>date of the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projName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budget, startDate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29235" indent="-216535" algn="just">
              <a:lnSpc>
                <a:spcPct val="100000"/>
              </a:lnSpc>
              <a:buAutoNum type="arabicPlain" startAt="5"/>
              <a:tabLst>
                <a:tab pos="229235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Salary gives </a:t>
            </a:r>
            <a:r>
              <a:rPr sz="1100" i="1" spc="15" dirty="0">
                <a:latin typeface="Times New Roman"/>
                <a:cs typeface="Times New Roman"/>
              </a:rPr>
              <a:t>the </a:t>
            </a:r>
            <a:r>
              <a:rPr sz="1100" i="1" spc="10" dirty="0">
                <a:latin typeface="Times New Roman"/>
                <a:cs typeface="Times New Roman"/>
              </a:rPr>
              <a:t>annual salary of the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employee</a:t>
            </a:r>
            <a:endParaRPr sz="1100">
              <a:latin typeface="Times New Roman"/>
              <a:cs typeface="Times New Roman"/>
            </a:endParaRPr>
          </a:p>
          <a:p>
            <a:pPr marL="873760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empId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salary,</a:t>
            </a:r>
            <a:r>
              <a:rPr sz="1100" spc="-18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empName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7300"/>
              </a:lnSpc>
              <a:spcBef>
                <a:spcPts val="690"/>
              </a:spcBef>
            </a:pPr>
            <a:r>
              <a:rPr sz="1100" spc="10" dirty="0">
                <a:latin typeface="Times New Roman"/>
                <a:cs typeface="Times New Roman"/>
              </a:rPr>
              <a:t>Although </a:t>
            </a:r>
            <a:r>
              <a:rPr sz="1100" spc="15" dirty="0">
                <a:latin typeface="Times New Roman"/>
                <a:cs typeface="Times New Roman"/>
              </a:rPr>
              <a:t>empId </a:t>
            </a:r>
            <a:r>
              <a:rPr sz="1100" spc="10" dirty="0">
                <a:latin typeface="Times New Roman"/>
                <a:cs typeface="Times New Roman"/>
              </a:rPr>
              <a:t>has not been mentioned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unique, however,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0" dirty="0">
                <a:latin typeface="Times New Roman"/>
                <a:cs typeface="Times New Roman"/>
              </a:rPr>
              <a:t>generally assumed  that attribute describing Id of something are unique,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define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above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FD.</a:t>
            </a:r>
            <a:endParaRPr sz="1100">
              <a:latin typeface="Times New Roman"/>
              <a:cs typeface="Times New Roman"/>
            </a:endParaRPr>
          </a:p>
          <a:p>
            <a:pPr marL="228600" marR="6985" indent="-215900" algn="just">
              <a:lnSpc>
                <a:spcPts val="1960"/>
              </a:lnSpc>
              <a:spcBef>
                <a:spcPts val="145"/>
              </a:spcBef>
              <a:buAutoNum type="arabicPlain" startAt="6"/>
              <a:tabLst>
                <a:tab pos="229235" algn="l"/>
              </a:tabLst>
            </a:pPr>
            <a:r>
              <a:rPr sz="1100" i="1" spc="15" dirty="0">
                <a:latin typeface="Times New Roman"/>
                <a:cs typeface="Times New Roman"/>
              </a:rPr>
              <a:t>empMgr </a:t>
            </a:r>
            <a:r>
              <a:rPr sz="1100" i="1" spc="10" dirty="0">
                <a:latin typeface="Times New Roman"/>
                <a:cs typeface="Times New Roman"/>
              </a:rPr>
              <a:t>gives the name of the employee’s manager, </a:t>
            </a:r>
            <a:r>
              <a:rPr sz="1100" i="1" spc="15" dirty="0">
                <a:latin typeface="Times New Roman"/>
                <a:cs typeface="Times New Roman"/>
              </a:rPr>
              <a:t>who </a:t>
            </a:r>
            <a:r>
              <a:rPr sz="1100" i="1" spc="5" dirty="0">
                <a:latin typeface="Times New Roman"/>
                <a:cs typeface="Times New Roman"/>
              </a:rPr>
              <a:t>is </a:t>
            </a:r>
            <a:r>
              <a:rPr sz="1100" i="1" spc="15" dirty="0">
                <a:latin typeface="Times New Roman"/>
                <a:cs typeface="Times New Roman"/>
              </a:rPr>
              <a:t>not the </a:t>
            </a:r>
            <a:r>
              <a:rPr sz="1100" i="1" spc="10" dirty="0">
                <a:latin typeface="Times New Roman"/>
                <a:cs typeface="Times New Roman"/>
              </a:rPr>
              <a:t>same as  project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manager.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74" y="808418"/>
            <a:ext cx="5006340" cy="834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Project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determined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project </a:t>
            </a:r>
            <a:r>
              <a:rPr sz="1100" spc="15" dirty="0">
                <a:latin typeface="Times New Roman"/>
                <a:cs typeface="Times New Roman"/>
              </a:rPr>
              <a:t>name, </a:t>
            </a:r>
            <a:r>
              <a:rPr sz="1100" spc="10" dirty="0">
                <a:latin typeface="Times New Roman"/>
                <a:cs typeface="Times New Roman"/>
              </a:rPr>
              <a:t>however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employee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work on  many </a:t>
            </a:r>
            <a:r>
              <a:rPr sz="1100" spc="10" dirty="0">
                <a:latin typeface="Times New Roman"/>
                <a:cs typeface="Times New Roman"/>
              </a:rPr>
              <a:t>projects,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not determine the project manager of an employee  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thourgh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73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Id </a:t>
            </a:r>
            <a:r>
              <a:rPr sz="1100" spc="10" dirty="0">
                <a:latin typeface="Times New Roman"/>
                <a:cs typeface="Times New Roman"/>
              </a:rPr>
              <a:t>of employee. However, </a:t>
            </a:r>
            <a:r>
              <a:rPr sz="1100" spc="15" dirty="0">
                <a:latin typeface="Times New Roman"/>
                <a:cs typeface="Times New Roman"/>
              </a:rPr>
              <a:t>empMgr is </a:t>
            </a:r>
            <a:r>
              <a:rPr sz="1100" spc="10" dirty="0">
                <a:latin typeface="Times New Roman"/>
                <a:cs typeface="Times New Roman"/>
              </a:rPr>
              <a:t>the manager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employee and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known  </a:t>
            </a:r>
            <a:r>
              <a:rPr sz="1100" spc="10" dirty="0">
                <a:latin typeface="Times New Roman"/>
                <a:cs typeface="Times New Roman"/>
              </a:rPr>
              <a:t>from employee </a:t>
            </a:r>
            <a:r>
              <a:rPr sz="1100" spc="5" dirty="0">
                <a:latin typeface="Times New Roman"/>
                <a:cs typeface="Times New Roman"/>
              </a:rPr>
              <a:t>Id, so </a:t>
            </a:r>
            <a:r>
              <a:rPr sz="1100" spc="15" dirty="0">
                <a:latin typeface="Times New Roman"/>
                <a:cs typeface="Times New Roman"/>
              </a:rPr>
              <a:t>FD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5 </a:t>
            </a:r>
            <a:r>
              <a:rPr sz="1100" spc="10" dirty="0">
                <a:latin typeface="Times New Roman"/>
                <a:cs typeface="Times New Roman"/>
              </a:rPr>
              <a:t>can be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extended</a:t>
            </a:r>
            <a:endParaRPr sz="11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empId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salary, </a:t>
            </a:r>
            <a:r>
              <a:rPr sz="1100" spc="15" dirty="0">
                <a:latin typeface="Times New Roman"/>
                <a:cs typeface="Times New Roman"/>
              </a:rPr>
              <a:t>empName,</a:t>
            </a:r>
            <a:r>
              <a:rPr sz="1100" spc="-18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empMgr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28600" marR="6985" indent="-215900">
              <a:lnSpc>
                <a:spcPct val="147300"/>
              </a:lnSpc>
              <a:spcBef>
                <a:spcPts val="675"/>
              </a:spcBef>
              <a:buAutoNum type="arabicPlain" startAt="7"/>
              <a:tabLst>
                <a:tab pos="229235" algn="l"/>
              </a:tabLst>
            </a:pPr>
            <a:r>
              <a:rPr sz="1100" i="1" spc="15" dirty="0">
                <a:latin typeface="Times New Roman"/>
                <a:cs typeface="Times New Roman"/>
              </a:rPr>
              <a:t>empDept </a:t>
            </a:r>
            <a:r>
              <a:rPr sz="1100" i="1" spc="5" dirty="0">
                <a:latin typeface="Times New Roman"/>
                <a:cs typeface="Times New Roman"/>
              </a:rPr>
              <a:t>give </a:t>
            </a:r>
            <a:r>
              <a:rPr sz="1100" i="1" spc="15" dirty="0">
                <a:latin typeface="Times New Roman"/>
                <a:cs typeface="Times New Roman"/>
              </a:rPr>
              <a:t>the </a:t>
            </a:r>
            <a:r>
              <a:rPr sz="1100" i="1" spc="10" dirty="0">
                <a:latin typeface="Times New Roman"/>
                <a:cs typeface="Times New Roman"/>
              </a:rPr>
              <a:t>employee’s department. Department </a:t>
            </a:r>
            <a:r>
              <a:rPr sz="1100" i="1" spc="15" dirty="0">
                <a:latin typeface="Times New Roman"/>
                <a:cs typeface="Times New Roman"/>
              </a:rPr>
              <a:t>names </a:t>
            </a:r>
            <a:r>
              <a:rPr sz="1100" i="1" spc="10" dirty="0">
                <a:latin typeface="Times New Roman"/>
                <a:cs typeface="Times New Roman"/>
              </a:rPr>
              <a:t>are unique. The  employee’s manager </a:t>
            </a:r>
            <a:r>
              <a:rPr sz="1100" i="1" spc="5" dirty="0">
                <a:latin typeface="Times New Roman"/>
                <a:cs typeface="Times New Roman"/>
              </a:rPr>
              <a:t>is </a:t>
            </a:r>
            <a:r>
              <a:rPr sz="1100" i="1" spc="10" dirty="0">
                <a:latin typeface="Times New Roman"/>
                <a:cs typeface="Times New Roman"/>
              </a:rPr>
              <a:t>the manager </a:t>
            </a:r>
            <a:r>
              <a:rPr sz="1100" i="1" spc="15" dirty="0">
                <a:latin typeface="Times New Roman"/>
                <a:cs typeface="Times New Roman"/>
              </a:rPr>
              <a:t>of </a:t>
            </a:r>
            <a:r>
              <a:rPr sz="1100" i="1" spc="10" dirty="0">
                <a:latin typeface="Times New Roman"/>
                <a:cs typeface="Times New Roman"/>
              </a:rPr>
              <a:t>the employee’s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department.</a:t>
            </a:r>
            <a:endParaRPr sz="1100">
              <a:latin typeface="Times New Roman"/>
              <a:cs typeface="Times New Roman"/>
            </a:endParaRPr>
          </a:p>
          <a:p>
            <a:pPr marL="873760">
              <a:lnSpc>
                <a:spcPct val="100000"/>
              </a:lnSpc>
              <a:spcBef>
                <a:spcPts val="645"/>
              </a:spcBef>
            </a:pPr>
            <a:r>
              <a:rPr sz="1100" spc="15" dirty="0">
                <a:latin typeface="Times New Roman"/>
                <a:cs typeface="Times New Roman"/>
              </a:rPr>
              <a:t>empDept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empMgr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300"/>
              </a:lnSpc>
              <a:spcBef>
                <a:spcPts val="690"/>
              </a:spcBef>
            </a:pPr>
            <a:r>
              <a:rPr sz="1100" spc="10" dirty="0">
                <a:latin typeface="Times New Roman"/>
                <a:cs typeface="Times New Roman"/>
              </a:rPr>
              <a:t>Because </a:t>
            </a:r>
            <a:r>
              <a:rPr sz="1100" spc="15" dirty="0">
                <a:latin typeface="Times New Roman"/>
                <a:cs typeface="Times New Roman"/>
              </a:rPr>
              <a:t>empDept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unique and 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one manager for </a:t>
            </a:r>
            <a:r>
              <a:rPr sz="1100" spc="5" dirty="0">
                <a:latin typeface="Times New Roman"/>
                <a:cs typeface="Times New Roman"/>
              </a:rPr>
              <a:t>each </a:t>
            </a:r>
            <a:r>
              <a:rPr sz="1100" spc="10" dirty="0">
                <a:latin typeface="Times New Roman"/>
                <a:cs typeface="Times New Roman"/>
              </a:rPr>
              <a:t>department.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5" dirty="0">
                <a:latin typeface="Times New Roman"/>
                <a:cs typeface="Times New Roman"/>
              </a:rPr>
              <a:t>the  same </a:t>
            </a:r>
            <a:r>
              <a:rPr sz="1100" spc="10" dirty="0">
                <a:latin typeface="Times New Roman"/>
                <a:cs typeface="Times New Roman"/>
              </a:rPr>
              <a:t>time, because each employee works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one department, we can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5" dirty="0">
                <a:latin typeface="Times New Roman"/>
                <a:cs typeface="Times New Roman"/>
              </a:rPr>
              <a:t>say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  <a:p>
            <a:pPr marL="874394" marR="901700" indent="-635">
              <a:lnSpc>
                <a:spcPct val="147300"/>
              </a:lnSpc>
              <a:tabLst>
                <a:tab pos="2167890" algn="l"/>
              </a:tabLst>
            </a:pPr>
            <a:r>
              <a:rPr sz="1100" spc="10" dirty="0">
                <a:latin typeface="Times New Roman"/>
                <a:cs typeface="Times New Roman"/>
              </a:rPr>
              <a:t>empId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empDept	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FD in </a:t>
            </a:r>
            <a:r>
              <a:rPr sz="1100" spc="15" dirty="0">
                <a:latin typeface="Times New Roman"/>
                <a:cs typeface="Times New Roman"/>
              </a:rPr>
              <a:t>6 is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further extended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empId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salary, </a:t>
            </a:r>
            <a:r>
              <a:rPr sz="1100" spc="15" dirty="0">
                <a:latin typeface="Times New Roman"/>
                <a:cs typeface="Times New Roman"/>
              </a:rPr>
              <a:t>empName, empMgr,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empDept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28600" marR="6350" indent="-215900">
              <a:lnSpc>
                <a:spcPct val="148200"/>
              </a:lnSpc>
              <a:spcBef>
                <a:spcPts val="665"/>
              </a:spcBef>
              <a:buAutoNum type="arabicPlain" startAt="8"/>
              <a:tabLst>
                <a:tab pos="229235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Rating give the employee’s rating </a:t>
            </a:r>
            <a:r>
              <a:rPr sz="1100" i="1" spc="15" dirty="0">
                <a:latin typeface="Times New Roman"/>
                <a:cs typeface="Times New Roman"/>
              </a:rPr>
              <a:t>for a </a:t>
            </a:r>
            <a:r>
              <a:rPr sz="1100" i="1" spc="5" dirty="0">
                <a:latin typeface="Times New Roman"/>
                <a:cs typeface="Times New Roman"/>
              </a:rPr>
              <a:t>particular </a:t>
            </a:r>
            <a:r>
              <a:rPr sz="1100" i="1" spc="10" dirty="0">
                <a:latin typeface="Times New Roman"/>
                <a:cs typeface="Times New Roman"/>
              </a:rPr>
              <a:t>project. The project </a:t>
            </a:r>
            <a:r>
              <a:rPr sz="1100" i="1" spc="15" dirty="0">
                <a:latin typeface="Times New Roman"/>
                <a:cs typeface="Times New Roman"/>
              </a:rPr>
              <a:t>manager  </a:t>
            </a:r>
            <a:r>
              <a:rPr sz="1100" i="1" spc="10" dirty="0">
                <a:latin typeface="Times New Roman"/>
                <a:cs typeface="Times New Roman"/>
              </a:rPr>
              <a:t>assigns the rating at </a:t>
            </a:r>
            <a:r>
              <a:rPr sz="1100" i="1" spc="5" dirty="0">
                <a:latin typeface="Times New Roman"/>
                <a:cs typeface="Times New Roman"/>
              </a:rPr>
              <a:t>the </a:t>
            </a:r>
            <a:r>
              <a:rPr sz="1100" i="1" spc="10" dirty="0">
                <a:latin typeface="Times New Roman"/>
                <a:cs typeface="Times New Roman"/>
              </a:rPr>
              <a:t>end of employee’s work </a:t>
            </a:r>
            <a:r>
              <a:rPr sz="1100" i="1" spc="5" dirty="0">
                <a:latin typeface="Times New Roman"/>
                <a:cs typeface="Times New Roman"/>
              </a:rPr>
              <a:t>on </a:t>
            </a:r>
            <a:r>
              <a:rPr sz="1100" i="1" spc="10" dirty="0">
                <a:latin typeface="Times New Roman"/>
                <a:cs typeface="Times New Roman"/>
              </a:rPr>
              <a:t>that</a:t>
            </a:r>
            <a:r>
              <a:rPr sz="1100" i="1" spc="3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 startAt="8"/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695"/>
              </a:spcBef>
            </a:pPr>
            <a:r>
              <a:rPr sz="1100" spc="10" dirty="0">
                <a:latin typeface="Times New Roman"/>
                <a:cs typeface="Times New Roman"/>
              </a:rPr>
              <a:t>Like ‘hours’ </a:t>
            </a:r>
            <a:r>
              <a:rPr sz="1100" spc="5" dirty="0">
                <a:latin typeface="Times New Roman"/>
                <a:cs typeface="Times New Roman"/>
              </a:rPr>
              <a:t>attribute, </a:t>
            </a:r>
            <a:r>
              <a:rPr sz="1100" spc="10" dirty="0">
                <a:latin typeface="Times New Roman"/>
                <a:cs typeface="Times New Roman"/>
              </a:rPr>
              <a:t>the attribute </a:t>
            </a:r>
            <a:r>
              <a:rPr sz="1100" spc="5" dirty="0">
                <a:latin typeface="Times New Roman"/>
                <a:cs typeface="Times New Roman"/>
              </a:rPr>
              <a:t>‘rating’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also determined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two attributes, </a:t>
            </a:r>
            <a:r>
              <a:rPr sz="1100" spc="15" dirty="0">
                <a:latin typeface="Times New Roman"/>
                <a:cs typeface="Times New Roman"/>
              </a:rPr>
              <a:t>the  projName </a:t>
            </a:r>
            <a:r>
              <a:rPr sz="1100" spc="10" dirty="0">
                <a:latin typeface="Times New Roman"/>
                <a:cs typeface="Times New Roman"/>
              </a:rPr>
              <a:t>and empId, because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employees work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one project and one  employee </a:t>
            </a:r>
            <a:r>
              <a:rPr sz="1100" spc="25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work </a:t>
            </a:r>
            <a:r>
              <a:rPr sz="1100" spc="15" dirty="0">
                <a:latin typeface="Times New Roman"/>
                <a:cs typeface="Times New Roman"/>
              </a:rPr>
              <a:t>on many </a:t>
            </a:r>
            <a:r>
              <a:rPr sz="1100" spc="5" dirty="0">
                <a:latin typeface="Times New Roman"/>
                <a:cs typeface="Times New Roman"/>
              </a:rPr>
              <a:t>projects.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10" dirty="0">
                <a:latin typeface="Times New Roman"/>
                <a:cs typeface="Times New Roman"/>
              </a:rPr>
              <a:t>the rating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an </a:t>
            </a:r>
            <a:r>
              <a:rPr sz="1100" spc="15" dirty="0">
                <a:latin typeface="Times New Roman"/>
                <a:cs typeface="Times New Roman"/>
              </a:rPr>
              <a:t>employee on </a:t>
            </a:r>
            <a:r>
              <a:rPr sz="1100" spc="10" dirty="0">
                <a:latin typeface="Times New Roman"/>
                <a:cs typeface="Times New Roman"/>
              </a:rPr>
              <a:t>a  particular project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10" dirty="0">
                <a:latin typeface="Times New Roman"/>
                <a:cs typeface="Times New Roman"/>
              </a:rPr>
              <a:t>the both, </a:t>
            </a:r>
            <a:r>
              <a:rPr sz="1100" spc="15" dirty="0">
                <a:latin typeface="Times New Roman"/>
                <a:cs typeface="Times New Roman"/>
              </a:rPr>
              <a:t>so the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FD</a:t>
            </a:r>
            <a:endParaRPr sz="11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projName, empId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rating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all we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10" dirty="0">
                <a:latin typeface="Times New Roman"/>
                <a:cs typeface="Times New Roman"/>
              </a:rPr>
              <a:t>the following four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FDs:</a:t>
            </a:r>
            <a:endParaRPr sz="1100">
              <a:latin typeface="Times New Roman"/>
              <a:cs typeface="Times New Roman"/>
            </a:endParaRPr>
          </a:p>
          <a:p>
            <a:pPr marL="443865" lvl="1" indent="-215265">
              <a:lnSpc>
                <a:spcPct val="100000"/>
              </a:lnSpc>
              <a:spcBef>
                <a:spcPts val="635"/>
              </a:spcBef>
              <a:buAutoNum type="arabicParenR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empId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salary, </a:t>
            </a:r>
            <a:r>
              <a:rPr sz="1100" spc="15" dirty="0">
                <a:latin typeface="Times New Roman"/>
                <a:cs typeface="Times New Roman"/>
              </a:rPr>
              <a:t>empName, </a:t>
            </a:r>
            <a:r>
              <a:rPr sz="1100" spc="10" dirty="0">
                <a:latin typeface="Times New Roman"/>
                <a:cs typeface="Times New Roman"/>
              </a:rPr>
              <a:t>empMgr,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empDept</a:t>
            </a:r>
            <a:endParaRPr sz="1100">
              <a:latin typeface="Times New Roman"/>
              <a:cs typeface="Times New Roman"/>
            </a:endParaRPr>
          </a:p>
          <a:p>
            <a:pPr marL="443865" lvl="1" indent="-215265">
              <a:lnSpc>
                <a:spcPct val="100000"/>
              </a:lnSpc>
              <a:spcBef>
                <a:spcPts val="625"/>
              </a:spcBef>
              <a:buAutoNum type="arabicParenR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projName, empId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rating,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hours</a:t>
            </a:r>
            <a:endParaRPr sz="1100">
              <a:latin typeface="Times New Roman"/>
              <a:cs typeface="Times New Roman"/>
            </a:endParaRPr>
          </a:p>
          <a:p>
            <a:pPr marL="443865" lvl="1" indent="-215265">
              <a:lnSpc>
                <a:spcPct val="100000"/>
              </a:lnSpc>
              <a:spcBef>
                <a:spcPts val="635"/>
              </a:spcBef>
              <a:buAutoNum type="arabicParenR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projName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projMgr, budget,</a:t>
            </a:r>
            <a:r>
              <a:rPr sz="1100" spc="-1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startDate</a:t>
            </a:r>
            <a:endParaRPr sz="1100">
              <a:latin typeface="Times New Roman"/>
              <a:cs typeface="Times New Roman"/>
            </a:endParaRPr>
          </a:p>
          <a:p>
            <a:pPr marL="443865" lvl="1" indent="-214629">
              <a:lnSpc>
                <a:spcPct val="100000"/>
              </a:lnSpc>
              <a:spcBef>
                <a:spcPts val="625"/>
              </a:spcBef>
              <a:buAutoNum type="arabicParenR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empDept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empMgr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spc="45" dirty="0">
                <a:latin typeface="Times New Roman"/>
                <a:cs typeface="Times New Roman"/>
              </a:rPr>
              <a:t>Normalization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So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identified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FDs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our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scenario,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now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perform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normalization</a:t>
            </a:r>
            <a:endParaRPr sz="11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process. For this </a:t>
            </a:r>
            <a:r>
              <a:rPr sz="1100" spc="15" dirty="0">
                <a:latin typeface="Times New Roman"/>
                <a:cs typeface="Times New Roman"/>
              </a:rPr>
              <a:t>we have to apply </a:t>
            </a:r>
            <a:r>
              <a:rPr sz="1100" spc="10" dirty="0">
                <a:latin typeface="Times New Roman"/>
                <a:cs typeface="Times New Roman"/>
              </a:rPr>
              <a:t>the conditions of the normal </a:t>
            </a:r>
            <a:r>
              <a:rPr sz="1100" spc="15" dirty="0">
                <a:latin typeface="Times New Roman"/>
                <a:cs typeface="Times New Roman"/>
              </a:rPr>
              <a:t>forms on </a:t>
            </a:r>
            <a:r>
              <a:rPr sz="1100" spc="10" dirty="0">
                <a:latin typeface="Times New Roman"/>
                <a:cs typeface="Times New Roman"/>
              </a:rPr>
              <a:t>our tables.  Since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got </a:t>
            </a:r>
            <a:r>
              <a:rPr sz="1100" spc="10" dirty="0">
                <a:latin typeface="Times New Roman"/>
                <a:cs typeface="Times New Roman"/>
              </a:rPr>
              <a:t>just one table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begin with </a:t>
            </a:r>
            <a:r>
              <a:rPr sz="1100" spc="15" dirty="0">
                <a:latin typeface="Times New Roman"/>
                <a:cs typeface="Times New Roman"/>
              </a:rPr>
              <a:t>so we </a:t>
            </a:r>
            <a:r>
              <a:rPr sz="1100" spc="5" dirty="0">
                <a:latin typeface="Times New Roman"/>
                <a:cs typeface="Times New Roman"/>
              </a:rPr>
              <a:t>start </a:t>
            </a:r>
            <a:r>
              <a:rPr sz="1100" spc="10" dirty="0">
                <a:latin typeface="Times New Roman"/>
                <a:cs typeface="Times New Roman"/>
              </a:rPr>
              <a:t>our process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179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1002009"/>
            <a:ext cx="5525135" cy="771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consider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above figure without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titles </a:t>
            </a:r>
            <a:r>
              <a:rPr sz="1200" dirty="0">
                <a:latin typeface="Times New Roman"/>
                <a:cs typeface="Times New Roman"/>
              </a:rPr>
              <a:t>or the </a:t>
            </a:r>
            <a:r>
              <a:rPr sz="1200" spc="-5" dirty="0">
                <a:latin typeface="Times New Roman"/>
                <a:cs typeface="Times New Roman"/>
              </a:rPr>
              <a:t>labels associated with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(EmpName, age, </a:t>
            </a:r>
            <a:r>
              <a:rPr sz="1200" spc="-5" dirty="0">
                <a:latin typeface="Times New Roman"/>
                <a:cs typeface="Times New Roman"/>
              </a:rPr>
              <a:t>salary) then </a:t>
            </a:r>
            <a:r>
              <a:rPr sz="1200" dirty="0">
                <a:latin typeface="Times New Roman"/>
                <a:cs typeface="Times New Roman"/>
              </a:rPr>
              <a:t>it is not much </a:t>
            </a:r>
            <a:r>
              <a:rPr sz="1200" spc="-5" dirty="0">
                <a:latin typeface="Times New Roman"/>
                <a:cs typeface="Times New Roman"/>
              </a:rPr>
              <a:t>useful. However, after </a:t>
            </a:r>
            <a:r>
              <a:rPr sz="1200" dirty="0">
                <a:latin typeface="Times New Roman"/>
                <a:cs typeface="Times New Roman"/>
              </a:rPr>
              <a:t>attaching  </a:t>
            </a:r>
            <a:r>
              <a:rPr sz="1200" spc="-5" dirty="0">
                <a:latin typeface="Times New Roman"/>
                <a:cs typeface="Times New Roman"/>
              </a:rPr>
              <a:t>these labels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brings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meanings </a:t>
            </a:r>
            <a:r>
              <a:rPr sz="1200" dirty="0">
                <a:latin typeface="Times New Roman"/>
                <a:cs typeface="Times New Roman"/>
              </a:rPr>
              <a:t>to us, this </a:t>
            </a:r>
            <a:r>
              <a:rPr sz="1200" spc="-5" dirty="0">
                <a:latin typeface="Times New Roman"/>
                <a:cs typeface="Times New Roman"/>
              </a:rPr>
              <a:t>meaningfulness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increased </a:t>
            </a:r>
            <a:r>
              <a:rPr sz="1200" spc="-5" dirty="0">
                <a:latin typeface="Times New Roman"/>
                <a:cs typeface="Times New Roman"/>
              </a:rPr>
              <a:t>when  we associate </a:t>
            </a:r>
            <a:r>
              <a:rPr sz="1200" dirty="0">
                <a:latin typeface="Times New Roman"/>
                <a:cs typeface="Times New Roman"/>
              </a:rPr>
              <a:t>some other </a:t>
            </a:r>
            <a:r>
              <a:rPr sz="1200" spc="-5" dirty="0">
                <a:latin typeface="Times New Roman"/>
                <a:cs typeface="Times New Roman"/>
              </a:rPr>
              <a:t>labels, </a:t>
            </a:r>
            <a:r>
              <a:rPr sz="1200" dirty="0">
                <a:latin typeface="Times New Roman"/>
                <a:cs typeface="Times New Roman"/>
              </a:rPr>
              <a:t>like the company </a:t>
            </a:r>
            <a:r>
              <a:rPr sz="1200" spc="-5" dirty="0">
                <a:latin typeface="Times New Roman"/>
                <a:cs typeface="Times New Roman"/>
              </a:rPr>
              <a:t>name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department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etc. </a:t>
            </a:r>
            <a:r>
              <a:rPr sz="1200" dirty="0">
                <a:latin typeface="Times New Roman"/>
                <a:cs typeface="Times New Roman"/>
              </a:rPr>
              <a:t>So  this is a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simple example of </a:t>
            </a:r>
            <a:r>
              <a:rPr sz="1200" spc="-5" dirty="0">
                <a:latin typeface="Times New Roman"/>
                <a:cs typeface="Times New Roman"/>
              </a:rPr>
              <a:t>processing that we can </a:t>
            </a:r>
            <a:r>
              <a:rPr sz="1200" dirty="0">
                <a:latin typeface="Times New Roman"/>
                <a:cs typeface="Times New Roman"/>
              </a:rPr>
              <a:t>do on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to make it 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Once 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clear </a:t>
            </a:r>
            <a:r>
              <a:rPr sz="1200" dirty="0">
                <a:latin typeface="Times New Roman"/>
                <a:cs typeface="Times New Roman"/>
              </a:rPr>
              <a:t>idea of what data </a:t>
            </a:r>
            <a:r>
              <a:rPr sz="1200" spc="-5" dirty="0">
                <a:latin typeface="Times New Roman"/>
                <a:cs typeface="Times New Roman"/>
              </a:rPr>
              <a:t>and information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proceed </a:t>
            </a:r>
            <a:r>
              <a:rPr sz="1200" spc="-5" dirty="0">
                <a:latin typeface="Times New Roman"/>
                <a:cs typeface="Times New Roman"/>
              </a:rPr>
              <a:t>with another term  knows as “schema” </a:t>
            </a:r>
            <a:r>
              <a:rPr sz="1200" dirty="0">
                <a:latin typeface="Times New Roman"/>
                <a:cs typeface="Times New Roman"/>
              </a:rPr>
              <a:t>Schema is a </a:t>
            </a:r>
            <a:r>
              <a:rPr sz="1200" spc="-5" dirty="0">
                <a:latin typeface="Times New Roman"/>
                <a:cs typeface="Times New Roman"/>
              </a:rPr>
              <a:t>repository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express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format and other  different </a:t>
            </a:r>
            <a:r>
              <a:rPr sz="1200" dirty="0">
                <a:latin typeface="Times New Roman"/>
                <a:cs typeface="Times New Roman"/>
              </a:rPr>
              <a:t>information about </a:t>
            </a:r>
            <a:r>
              <a:rPr sz="1200" spc="-5" dirty="0">
                <a:latin typeface="Times New Roman"/>
                <a:cs typeface="Times New Roman"/>
              </a:rPr>
              <a:t>data and database, as </a:t>
            </a:r>
            <a:r>
              <a:rPr sz="1200" spc="-1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see from </a:t>
            </a:r>
            <a:r>
              <a:rPr sz="1200" dirty="0">
                <a:latin typeface="Times New Roman"/>
                <a:cs typeface="Times New Roman"/>
              </a:rPr>
              <a:t>the database </a:t>
            </a:r>
            <a:r>
              <a:rPr sz="1200" spc="-5" dirty="0">
                <a:latin typeface="Times New Roman"/>
                <a:cs typeface="Times New Roman"/>
              </a:rPr>
              <a:t>definition  “Database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self </a:t>
            </a:r>
            <a:r>
              <a:rPr sz="1200" dirty="0">
                <a:latin typeface="Times New Roman"/>
                <a:cs typeface="Times New Roman"/>
              </a:rPr>
              <a:t>describing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interrelated records.”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word self  describing means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storage and retrieval </a:t>
            </a:r>
            <a:r>
              <a:rPr sz="1200" dirty="0">
                <a:latin typeface="Times New Roman"/>
                <a:cs typeface="Times New Roman"/>
              </a:rPr>
              <a:t>mechanism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described </a:t>
            </a:r>
            <a:r>
              <a:rPr sz="1200" dirty="0">
                <a:latin typeface="Times New Roman"/>
                <a:cs typeface="Times New Roman"/>
              </a:rPr>
              <a:t>in the database, </a:t>
            </a:r>
            <a:r>
              <a:rPr sz="1200" spc="-5" dirty="0">
                <a:latin typeface="Times New Roman"/>
                <a:cs typeface="Times New Roman"/>
              </a:rPr>
              <a:t>Actual </a:t>
            </a:r>
            <a:r>
              <a:rPr sz="1200" dirty="0">
                <a:latin typeface="Times New Roman"/>
                <a:cs typeface="Times New Roman"/>
              </a:rPr>
              <a:t>place </a:t>
            </a:r>
            <a:r>
              <a:rPr sz="1200" spc="-5" dirty="0">
                <a:latin typeface="Times New Roman"/>
                <a:cs typeface="Times New Roman"/>
              </a:rPr>
              <a:t>where these </a:t>
            </a:r>
            <a:r>
              <a:rPr sz="1200" dirty="0">
                <a:latin typeface="Times New Roman"/>
                <a:cs typeface="Times New Roman"/>
              </a:rPr>
              <a:t>definitions </a:t>
            </a:r>
            <a:r>
              <a:rPr sz="1200" spc="-5" dirty="0">
                <a:latin typeface="Times New Roman"/>
                <a:cs typeface="Times New Roman"/>
              </a:rPr>
              <a:t>and descriptions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performed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spcBef>
                <a:spcPts val="730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Database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Application: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Database Application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group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programs </a:t>
            </a:r>
            <a:r>
              <a:rPr sz="1200" dirty="0">
                <a:latin typeface="Times New Roman"/>
                <a:cs typeface="Times New Roman"/>
              </a:rPr>
              <a:t>which 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performing  </a:t>
            </a:r>
            <a:r>
              <a:rPr sz="1200" spc="-5" dirty="0">
                <a:latin typeface="Times New Roman"/>
                <a:cs typeface="Times New Roman"/>
              </a:rPr>
              <a:t>certain operations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data 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database.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operations </a:t>
            </a:r>
            <a:r>
              <a:rPr sz="1200" dirty="0">
                <a:latin typeface="Times New Roman"/>
                <a:cs typeface="Times New Roman"/>
              </a:rPr>
              <a:t>may contain  </a:t>
            </a:r>
            <a:r>
              <a:rPr sz="1200" spc="-5" dirty="0">
                <a:latin typeface="Times New Roman"/>
                <a:cs typeface="Times New Roman"/>
              </a:rPr>
              <a:t>insertion </a:t>
            </a:r>
            <a:r>
              <a:rPr sz="1200" dirty="0">
                <a:latin typeface="Times New Roman"/>
                <a:cs typeface="Times New Roman"/>
              </a:rPr>
              <a:t>of data into a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extracting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data from </a:t>
            </a:r>
            <a:r>
              <a:rPr sz="1200" dirty="0">
                <a:latin typeface="Times New Roman"/>
                <a:cs typeface="Times New Roman"/>
              </a:rPr>
              <a:t>the database based on a  </a:t>
            </a:r>
            <a:r>
              <a:rPr sz="1200" spc="-5" dirty="0">
                <a:latin typeface="Times New Roman"/>
                <a:cs typeface="Times New Roman"/>
              </a:rPr>
              <a:t>certain condition, updating </a:t>
            </a:r>
            <a:r>
              <a:rPr sz="1200" dirty="0">
                <a:latin typeface="Times New Roman"/>
                <a:cs typeface="Times New Roman"/>
              </a:rPr>
              <a:t>data in the </a:t>
            </a:r>
            <a:r>
              <a:rPr sz="1200" spc="-5" dirty="0">
                <a:latin typeface="Times New Roman"/>
                <a:cs typeface="Times New Roman"/>
              </a:rPr>
              <a:t>database, producing </a:t>
            </a:r>
            <a:r>
              <a:rPr sz="1200" dirty="0">
                <a:latin typeface="Times New Roman"/>
                <a:cs typeface="Times New Roman"/>
              </a:rPr>
              <a:t>the data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output on any  </a:t>
            </a:r>
            <a:r>
              <a:rPr sz="1200" spc="-5" dirty="0">
                <a:latin typeface="Times New Roman"/>
                <a:cs typeface="Times New Roman"/>
              </a:rPr>
              <a:t>device such as Screen, </a:t>
            </a:r>
            <a:r>
              <a:rPr sz="1200" dirty="0">
                <a:latin typeface="Times New Roman"/>
                <a:cs typeface="Times New Roman"/>
              </a:rPr>
              <a:t>disk 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spcBef>
                <a:spcPts val="730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Database </a:t>
            </a:r>
            <a:r>
              <a:rPr sz="1200" spc="45" dirty="0">
                <a:latin typeface="Times New Roman"/>
                <a:cs typeface="Times New Roman"/>
              </a:rPr>
              <a:t>Management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Systems: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Database management system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small </a:t>
            </a:r>
            <a:r>
              <a:rPr sz="1200" spc="-5" dirty="0">
                <a:latin typeface="Times New Roman"/>
                <a:cs typeface="Times New Roman"/>
              </a:rPr>
              <a:t>programs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perform  certain operation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data and manage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Two basic operations performed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DBMS 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8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Users associated 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r>
              <a:rPr sz="1200" spc="-10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300"/>
              </a:lnSpc>
              <a:spcBef>
                <a:spcPts val="875"/>
              </a:spcBef>
            </a:pP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 means </a:t>
            </a:r>
            <a:r>
              <a:rPr sz="1200" dirty="0">
                <a:latin typeface="Times New Roman"/>
                <a:cs typeface="Times New Roman"/>
              </a:rPr>
              <a:t>to specify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data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stored, structured and  accessed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of database </a:t>
            </a:r>
            <a:r>
              <a:rPr sz="1200" spc="-5" dirty="0">
                <a:latin typeface="Times New Roman"/>
                <a:cs typeface="Times New Roman"/>
              </a:rPr>
              <a:t>users means </a:t>
            </a:r>
            <a:r>
              <a:rPr sz="1200" dirty="0">
                <a:latin typeface="Times New Roman"/>
                <a:cs typeface="Times New Roman"/>
              </a:rPr>
              <a:t>to manage the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10" dirty="0">
                <a:latin typeface="Times New Roman"/>
                <a:cs typeface="Times New Roman"/>
              </a:rPr>
              <a:t>way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can  perform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desired operations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database. DBMS also ensures that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user can </a:t>
            </a:r>
            <a:r>
              <a:rPr sz="1200" dirty="0">
                <a:latin typeface="Times New Roman"/>
                <a:cs typeface="Times New Roman"/>
              </a:rPr>
              <a:t>not  </a:t>
            </a:r>
            <a:r>
              <a:rPr sz="1200" spc="-5" dirty="0">
                <a:latin typeface="Times New Roman"/>
                <a:cs typeface="Times New Roman"/>
              </a:rPr>
              <a:t>perform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operation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he is not </a:t>
            </a:r>
            <a:r>
              <a:rPr sz="1200" spc="-5" dirty="0">
                <a:latin typeface="Times New Roman"/>
                <a:cs typeface="Times New Roman"/>
              </a:rPr>
              <a:t>allowed. And also an authorized user </a:t>
            </a:r>
            <a:r>
              <a:rPr sz="1200" dirty="0">
                <a:latin typeface="Times New Roman"/>
                <a:cs typeface="Times New Roman"/>
              </a:rPr>
              <a:t>is not  </a:t>
            </a:r>
            <a:r>
              <a:rPr sz="1200" spc="-5" dirty="0">
                <a:latin typeface="Times New Roman"/>
                <a:cs typeface="Times New Roman"/>
              </a:rPr>
              <a:t>allowed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perform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action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restricted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2080"/>
              </a:lnSpc>
              <a:spcBef>
                <a:spcPts val="16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General </a:t>
            </a:r>
            <a:r>
              <a:rPr sz="1200" dirty="0">
                <a:latin typeface="Times New Roman"/>
                <a:cs typeface="Times New Roman"/>
              </a:rPr>
              <a:t>DBMS is a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Programs performing all </a:t>
            </a:r>
            <a:r>
              <a:rPr sz="1200" dirty="0">
                <a:latin typeface="Times New Roman"/>
                <a:cs typeface="Times New Roman"/>
              </a:rPr>
              <a:t>necessary actions </a:t>
            </a:r>
            <a:r>
              <a:rPr sz="1200" spc="-5" dirty="0">
                <a:latin typeface="Times New Roman"/>
                <a:cs typeface="Times New Roman"/>
              </a:rPr>
              <a:t>associated  </a:t>
            </a:r>
            <a:r>
              <a:rPr sz="1200" dirty="0">
                <a:latin typeface="Times New Roman"/>
                <a:cs typeface="Times New Roman"/>
              </a:rPr>
              <a:t>to 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2" y="1054310"/>
            <a:ext cx="5039995" cy="8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910">
              <a:lnSpc>
                <a:spcPct val="148200"/>
              </a:lnSpc>
            </a:pPr>
            <a:r>
              <a:rPr sz="1100" spc="15" dirty="0">
                <a:latin typeface="Times New Roman"/>
                <a:cs typeface="Times New Roman"/>
              </a:rPr>
              <a:t>WORK(projName, </a:t>
            </a:r>
            <a:r>
              <a:rPr sz="1100" spc="10" dirty="0">
                <a:latin typeface="Times New Roman"/>
                <a:cs typeface="Times New Roman"/>
              </a:rPr>
              <a:t>projMgr, empId, hours, </a:t>
            </a:r>
            <a:r>
              <a:rPr sz="1100" spc="15" dirty="0">
                <a:latin typeface="Times New Roman"/>
                <a:cs typeface="Times New Roman"/>
              </a:rPr>
              <a:t>empName, </a:t>
            </a:r>
            <a:r>
              <a:rPr sz="1100" spc="10" dirty="0">
                <a:latin typeface="Times New Roman"/>
                <a:cs typeface="Times New Roman"/>
              </a:rPr>
              <a:t>budget, startDate, salary,  empMgr, empDept,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rating)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  <a:spcBef>
                <a:spcPts val="5"/>
              </a:spcBef>
            </a:pPr>
            <a:r>
              <a:rPr sz="1100" spc="55" dirty="0">
                <a:latin typeface="Times New Roman"/>
                <a:cs typeface="Times New Roman"/>
              </a:rPr>
              <a:t>First </a:t>
            </a:r>
            <a:r>
              <a:rPr sz="1100" spc="50" dirty="0">
                <a:latin typeface="Times New Roman"/>
                <a:cs typeface="Times New Roman"/>
              </a:rPr>
              <a:t>Normal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Form: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Seeing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book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assuming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otherwise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contain the atomic value,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find </a:t>
            </a:r>
            <a:r>
              <a:rPr sz="1100" spc="10" dirty="0">
                <a:latin typeface="Times New Roman"/>
                <a:cs typeface="Times New Roman"/>
              </a:rPr>
              <a:t>out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is </a:t>
            </a:r>
            <a:r>
              <a:rPr sz="1100" spc="2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1NF.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35" dirty="0">
                <a:latin typeface="Times New Roman"/>
                <a:cs typeface="Times New Roman"/>
              </a:rPr>
              <a:t>Second </a:t>
            </a:r>
            <a:r>
              <a:rPr sz="1100" spc="55" dirty="0">
                <a:latin typeface="Times New Roman"/>
                <a:cs typeface="Times New Roman"/>
              </a:rPr>
              <a:t>Normal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Form: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10" dirty="0">
                <a:latin typeface="Times New Roman"/>
                <a:cs typeface="Times New Roman"/>
              </a:rPr>
              <a:t>Seeing the </a:t>
            </a:r>
            <a:r>
              <a:rPr sz="1100" spc="15" dirty="0">
                <a:latin typeface="Times New Roman"/>
                <a:cs typeface="Times New Roman"/>
              </a:rPr>
              <a:t>FDs, </a:t>
            </a:r>
            <a:r>
              <a:rPr sz="1100" spc="10" dirty="0">
                <a:latin typeface="Times New Roman"/>
                <a:cs typeface="Times New Roman"/>
              </a:rPr>
              <a:t>we find </a:t>
            </a:r>
            <a:r>
              <a:rPr sz="1100" spc="15" dirty="0">
                <a:latin typeface="Times New Roman"/>
                <a:cs typeface="Times New Roman"/>
              </a:rPr>
              <a:t>out </a:t>
            </a:r>
            <a:r>
              <a:rPr sz="1100" spc="10" dirty="0">
                <a:latin typeface="Times New Roman"/>
                <a:cs typeface="Times New Roman"/>
              </a:rPr>
              <a:t>that the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is </a:t>
            </a:r>
            <a:r>
              <a:rPr sz="1100" spc="10" dirty="0">
                <a:latin typeface="Times New Roman"/>
                <a:cs typeface="Times New Roman"/>
              </a:rPr>
              <a:t>a composite one, comprising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 marR="40005" algn="just">
              <a:lnSpc>
                <a:spcPct val="147600"/>
              </a:lnSpc>
              <a:spcBef>
                <a:spcPts val="110"/>
              </a:spcBef>
            </a:pPr>
            <a:r>
              <a:rPr sz="1100" spc="5" dirty="0">
                <a:latin typeface="Times New Roman"/>
                <a:cs typeface="Times New Roman"/>
              </a:rPr>
              <a:t>empId, </a:t>
            </a:r>
            <a:r>
              <a:rPr sz="1100" spc="10" dirty="0">
                <a:latin typeface="Times New Roman"/>
                <a:cs typeface="Times New Roman"/>
              </a:rPr>
              <a:t>projName.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did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include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determinant of fourth </a:t>
            </a:r>
            <a:r>
              <a:rPr sz="1100" spc="5" dirty="0">
                <a:latin typeface="Times New Roman"/>
                <a:cs typeface="Times New Roman"/>
              </a:rPr>
              <a:t>FD,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empDept,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PK </a:t>
            </a:r>
            <a:r>
              <a:rPr sz="1100" spc="10" dirty="0">
                <a:latin typeface="Times New Roman"/>
                <a:cs typeface="Times New Roman"/>
              </a:rPr>
              <a:t>because </a:t>
            </a:r>
            <a:r>
              <a:rPr sz="1100" spc="15" dirty="0">
                <a:latin typeface="Times New Roman"/>
                <a:cs typeface="Times New Roman"/>
              </a:rPr>
              <a:t>empDept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dependent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empId and empID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included 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our proposed PK. However, with this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(empID, projName)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got </a:t>
            </a:r>
            <a:r>
              <a:rPr sz="1100" spc="10" dirty="0">
                <a:latin typeface="Times New Roman"/>
                <a:cs typeface="Times New Roman"/>
              </a:rPr>
              <a:t>partial  dependencies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through FDs </a:t>
            </a: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3 </a:t>
            </a:r>
            <a:r>
              <a:rPr sz="1100" spc="10" dirty="0">
                <a:latin typeface="Times New Roman"/>
                <a:cs typeface="Times New Roman"/>
              </a:rPr>
              <a:t>where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see that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attributes are  being determined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subset of </a:t>
            </a:r>
            <a:r>
              <a:rPr sz="1100" spc="15" dirty="0">
                <a:latin typeface="Times New Roman"/>
                <a:cs typeface="Times New Roman"/>
              </a:rPr>
              <a:t>our </a:t>
            </a:r>
            <a:r>
              <a:rPr sz="1100" spc="20" dirty="0">
                <a:latin typeface="Times New Roman"/>
                <a:cs typeface="Times New Roman"/>
              </a:rPr>
              <a:t>PK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violation of the requirement for the  2NF. </a:t>
            </a:r>
            <a:r>
              <a:rPr sz="1100" spc="15" dirty="0">
                <a:latin typeface="Times New Roman"/>
                <a:cs typeface="Times New Roman"/>
              </a:rPr>
              <a:t>So we </a:t>
            </a:r>
            <a:r>
              <a:rPr sz="1100" spc="10" dirty="0">
                <a:latin typeface="Times New Roman"/>
                <a:cs typeface="Times New Roman"/>
              </a:rPr>
              <a:t>split our </a:t>
            </a:r>
            <a:r>
              <a:rPr sz="1100" spc="1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based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FDs 1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3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follows: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strike="sngStrike" spc="10" dirty="0">
                <a:latin typeface="Times New Roman"/>
                <a:cs typeface="Times New Roman"/>
              </a:rPr>
              <a:t>projName</a:t>
            </a:r>
            <a:r>
              <a:rPr sz="1100" strike="noStrike" spc="10" dirty="0">
                <a:latin typeface="Times New Roman"/>
                <a:cs typeface="Times New Roman"/>
              </a:rPr>
              <a:t>, projMgr,</a:t>
            </a:r>
            <a:r>
              <a:rPr sz="1100" strike="noStrike" spc="-45" dirty="0">
                <a:latin typeface="Times New Roman"/>
                <a:cs typeface="Times New Roman"/>
              </a:rPr>
              <a:t> </a:t>
            </a:r>
            <a:r>
              <a:rPr sz="1100" strike="noStrike" spc="10" dirty="0">
                <a:latin typeface="Times New Roman"/>
                <a:cs typeface="Times New Roman"/>
              </a:rPr>
              <a:t>startDate)</a:t>
            </a:r>
            <a:endParaRPr sz="1100">
              <a:latin typeface="Times New Roman"/>
              <a:cs typeface="Times New Roman"/>
            </a:endParaRPr>
          </a:p>
          <a:p>
            <a:pPr marL="12700" marR="1476375">
              <a:lnSpc>
                <a:spcPct val="1472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EMPLOYEE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trike="sngStrike" spc="5" dirty="0">
                <a:latin typeface="Times New Roman"/>
                <a:cs typeface="Times New Roman"/>
              </a:rPr>
              <a:t>empId</a:t>
            </a:r>
            <a:r>
              <a:rPr sz="1100" strike="noStrike" spc="5" dirty="0">
                <a:latin typeface="Times New Roman"/>
                <a:cs typeface="Times New Roman"/>
              </a:rPr>
              <a:t>, </a:t>
            </a:r>
            <a:r>
              <a:rPr sz="1100" strike="noStrike" spc="15" dirty="0">
                <a:latin typeface="Times New Roman"/>
                <a:cs typeface="Times New Roman"/>
              </a:rPr>
              <a:t>empName, </a:t>
            </a:r>
            <a:r>
              <a:rPr sz="1100" strike="noStrike" spc="5" dirty="0">
                <a:latin typeface="Times New Roman"/>
                <a:cs typeface="Times New Roman"/>
              </a:rPr>
              <a:t>salary, </a:t>
            </a:r>
            <a:r>
              <a:rPr sz="1100" strike="noStrike" spc="15" dirty="0">
                <a:latin typeface="Times New Roman"/>
                <a:cs typeface="Times New Roman"/>
              </a:rPr>
              <a:t>empMgr, </a:t>
            </a:r>
            <a:r>
              <a:rPr sz="1100" strike="noStrike" spc="10" dirty="0">
                <a:latin typeface="Times New Roman"/>
                <a:cs typeface="Times New Roman"/>
              </a:rPr>
              <a:t>empDept)  </a:t>
            </a:r>
            <a:r>
              <a:rPr sz="1100" strike="noStrike" spc="25" dirty="0">
                <a:latin typeface="Times New Roman"/>
                <a:cs typeface="Times New Roman"/>
              </a:rPr>
              <a:t>WORK </a:t>
            </a:r>
            <a:r>
              <a:rPr sz="1100" strike="noStrike" spc="10" dirty="0">
                <a:latin typeface="Times New Roman"/>
                <a:cs typeface="Times New Roman"/>
              </a:rPr>
              <a:t>(</a:t>
            </a:r>
            <a:r>
              <a:rPr sz="1100" strike="sngStrike" spc="10" dirty="0">
                <a:latin typeface="Times New Roman"/>
                <a:cs typeface="Times New Roman"/>
              </a:rPr>
              <a:t>projName, empId</a:t>
            </a:r>
            <a:r>
              <a:rPr sz="1100" strike="noStrike" spc="10" dirty="0">
                <a:latin typeface="Times New Roman"/>
                <a:cs typeface="Times New Roman"/>
              </a:rPr>
              <a:t>, hours,</a:t>
            </a:r>
            <a:r>
              <a:rPr sz="1100" strike="noStrike" spc="-80" dirty="0">
                <a:latin typeface="Times New Roman"/>
                <a:cs typeface="Times New Roman"/>
              </a:rPr>
              <a:t> </a:t>
            </a:r>
            <a:r>
              <a:rPr sz="1100" strike="noStrike" spc="10" dirty="0">
                <a:latin typeface="Times New Roman"/>
                <a:cs typeface="Times New Roman"/>
              </a:rPr>
              <a:t>rating)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40640">
              <a:lnSpc>
                <a:spcPct val="147300"/>
              </a:lnSpc>
              <a:spcBef>
                <a:spcPts val="685"/>
              </a:spcBef>
            </a:pPr>
            <a:r>
              <a:rPr sz="1100" spc="10" dirty="0">
                <a:latin typeface="Times New Roman"/>
                <a:cs typeface="Times New Roman"/>
              </a:rPr>
              <a:t>All the above three tables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in 2NF </a:t>
            </a:r>
            <a:r>
              <a:rPr sz="1100" spc="10" dirty="0">
                <a:latin typeface="Times New Roman"/>
                <a:cs typeface="Times New Roman"/>
              </a:rPr>
              <a:t>since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in 1NF </a:t>
            </a:r>
            <a:r>
              <a:rPr sz="1100" spc="10" dirty="0">
                <a:latin typeface="Times New Roman"/>
                <a:cs typeface="Times New Roman"/>
              </a:rPr>
              <a:t>and there </a:t>
            </a:r>
            <a:r>
              <a:rPr sz="1100" spc="15" dirty="0">
                <a:latin typeface="Times New Roman"/>
                <a:cs typeface="Times New Roman"/>
              </a:rPr>
              <a:t>is no </a:t>
            </a:r>
            <a:r>
              <a:rPr sz="1100" spc="5" dirty="0">
                <a:latin typeface="Times New Roman"/>
                <a:cs typeface="Times New Roman"/>
              </a:rPr>
              <a:t>partial 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75" dirty="0">
                <a:latin typeface="Times New Roman"/>
                <a:cs typeface="Times New Roman"/>
              </a:rPr>
              <a:t>Third </a:t>
            </a:r>
            <a:r>
              <a:rPr sz="1100" spc="50" dirty="0">
                <a:latin typeface="Times New Roman"/>
                <a:cs typeface="Times New Roman"/>
              </a:rPr>
              <a:t>Normal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Form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7800"/>
              </a:lnSpc>
              <a:spcBef>
                <a:spcPts val="640"/>
              </a:spcBef>
            </a:pPr>
            <a:r>
              <a:rPr sz="1100" spc="10" dirty="0">
                <a:latin typeface="Times New Roman"/>
                <a:cs typeface="Times New Roman"/>
              </a:rPr>
              <a:t>Seeing the four FDs,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find out that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tables </a:t>
            </a:r>
            <a:r>
              <a:rPr sz="1100" spc="5" dirty="0">
                <a:latin typeface="Times New Roman"/>
                <a:cs typeface="Times New Roman"/>
              </a:rPr>
              <a:t>are in </a:t>
            </a:r>
            <a:r>
              <a:rPr sz="1100" spc="15" dirty="0">
                <a:latin typeface="Times New Roman"/>
                <a:cs typeface="Times New Roman"/>
              </a:rPr>
              <a:t>2NF </a:t>
            </a:r>
            <a:r>
              <a:rPr sz="1100" spc="10" dirty="0">
                <a:latin typeface="Times New Roman"/>
                <a:cs typeface="Times New Roman"/>
              </a:rPr>
              <a:t>and there </a:t>
            </a:r>
            <a:r>
              <a:rPr sz="1100" spc="15" dirty="0">
                <a:latin typeface="Times New Roman"/>
                <a:cs typeface="Times New Roman"/>
              </a:rPr>
              <a:t>is no </a:t>
            </a:r>
            <a:r>
              <a:rPr sz="1100" spc="10" dirty="0">
                <a:latin typeface="Times New Roman"/>
                <a:cs typeface="Times New Roman"/>
              </a:rPr>
              <a:t>transitive  </a:t>
            </a:r>
            <a:r>
              <a:rPr sz="1100" spc="15" dirty="0">
                <a:latin typeface="Times New Roman"/>
                <a:cs typeface="Times New Roman"/>
              </a:rPr>
              <a:t>dependency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WORK </a:t>
            </a:r>
            <a:r>
              <a:rPr sz="1100" spc="5" dirty="0">
                <a:latin typeface="Times New Roman"/>
                <a:cs typeface="Times New Roman"/>
              </a:rPr>
              <a:t>tables, </a:t>
            </a:r>
            <a:r>
              <a:rPr sz="1100" spc="15" dirty="0">
                <a:latin typeface="Times New Roman"/>
                <a:cs typeface="Times New Roman"/>
              </a:rPr>
              <a:t>so these </a:t>
            </a:r>
            <a:r>
              <a:rPr sz="1100" spc="10" dirty="0">
                <a:latin typeface="Times New Roman"/>
                <a:cs typeface="Times New Roman"/>
              </a:rPr>
              <a:t>two tables are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3NF. </a:t>
            </a:r>
            <a:r>
              <a:rPr sz="1100" spc="10" dirty="0">
                <a:latin typeface="Times New Roman"/>
                <a:cs typeface="Times New Roman"/>
              </a:rPr>
              <a:t>However,  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transitive dependency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EMNPLOYEE </a:t>
            </a:r>
            <a:r>
              <a:rPr sz="1100" spc="10" dirty="0">
                <a:latin typeface="Times New Roman"/>
                <a:cs typeface="Times New Roman"/>
              </a:rPr>
              <a:t>table since </a:t>
            </a:r>
            <a:r>
              <a:rPr sz="1100" spc="15" dirty="0">
                <a:latin typeface="Times New Roman"/>
                <a:cs typeface="Times New Roman"/>
              </a:rPr>
              <a:t>FD 1 </a:t>
            </a:r>
            <a:r>
              <a:rPr sz="1100" spc="10" dirty="0">
                <a:latin typeface="Times New Roman"/>
                <a:cs typeface="Times New Roman"/>
              </a:rPr>
              <a:t>say empId </a:t>
            </a:r>
            <a:r>
              <a:rPr sz="1100" spc="125" dirty="0">
                <a:latin typeface="Wingdings"/>
                <a:cs typeface="Wingdings"/>
              </a:rPr>
              <a:t>€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empDept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FD 4 </a:t>
            </a:r>
            <a:r>
              <a:rPr sz="1100" spc="20" dirty="0">
                <a:latin typeface="Times New Roman"/>
                <a:cs typeface="Times New Roman"/>
              </a:rPr>
              <a:t>say </a:t>
            </a:r>
            <a:r>
              <a:rPr sz="1100" spc="10" dirty="0">
                <a:latin typeface="Times New Roman"/>
                <a:cs typeface="Times New Roman"/>
              </a:rPr>
              <a:t>empDept </a:t>
            </a:r>
            <a:r>
              <a:rPr sz="1100" spc="125" dirty="0">
                <a:latin typeface="Wingdings"/>
                <a:cs typeface="Wingdings"/>
              </a:rPr>
              <a:t>€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empMgr. </a:t>
            </a:r>
            <a:r>
              <a:rPr sz="1100" spc="2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remove this transitive </a:t>
            </a:r>
            <a:r>
              <a:rPr sz="1100" spc="15" dirty="0">
                <a:latin typeface="Times New Roman"/>
                <a:cs typeface="Times New Roman"/>
              </a:rPr>
              <a:t>dependency  we </a:t>
            </a:r>
            <a:r>
              <a:rPr sz="1100" spc="10" dirty="0">
                <a:latin typeface="Times New Roman"/>
                <a:cs typeface="Times New Roman"/>
              </a:rPr>
              <a:t>further </a:t>
            </a:r>
            <a:r>
              <a:rPr sz="1100" spc="5" dirty="0">
                <a:latin typeface="Times New Roman"/>
                <a:cs typeface="Times New Roman"/>
              </a:rPr>
              <a:t>split </a:t>
            </a:r>
            <a:r>
              <a:rPr sz="1100" spc="15" dirty="0">
                <a:latin typeface="Times New Roman"/>
                <a:cs typeface="Times New Roman"/>
              </a:rPr>
              <a:t>the EMPLOYEE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into following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2040889" indent="-635">
              <a:lnSpc>
                <a:spcPct val="148200"/>
              </a:lnSpc>
              <a:spcBef>
                <a:spcPts val="680"/>
              </a:spcBef>
            </a:pPr>
            <a:r>
              <a:rPr sz="1100" spc="15" dirty="0">
                <a:latin typeface="Times New Roman"/>
                <a:cs typeface="Times New Roman"/>
              </a:rPr>
              <a:t>EMPLOYEE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trike="sngStrike" spc="5" dirty="0">
                <a:latin typeface="Times New Roman"/>
                <a:cs typeface="Times New Roman"/>
              </a:rPr>
              <a:t>empId</a:t>
            </a:r>
            <a:r>
              <a:rPr sz="1100" strike="noStrike" spc="5" dirty="0">
                <a:latin typeface="Times New Roman"/>
                <a:cs typeface="Times New Roman"/>
              </a:rPr>
              <a:t>, </a:t>
            </a:r>
            <a:r>
              <a:rPr sz="1100" strike="noStrike" spc="15" dirty="0">
                <a:latin typeface="Times New Roman"/>
                <a:cs typeface="Times New Roman"/>
              </a:rPr>
              <a:t>empName, </a:t>
            </a:r>
            <a:r>
              <a:rPr sz="1100" strike="noStrike" spc="5" dirty="0">
                <a:latin typeface="Times New Roman"/>
                <a:cs typeface="Times New Roman"/>
              </a:rPr>
              <a:t>salary, </a:t>
            </a:r>
            <a:r>
              <a:rPr sz="1100" strike="noStrike" spc="10" dirty="0">
                <a:latin typeface="Times New Roman"/>
                <a:cs typeface="Times New Roman"/>
              </a:rPr>
              <a:t>empDept)  </a:t>
            </a:r>
            <a:r>
              <a:rPr sz="1100" strike="noStrike" spc="15" dirty="0">
                <a:latin typeface="Times New Roman"/>
                <a:cs typeface="Times New Roman"/>
              </a:rPr>
              <a:t>DEPT </a:t>
            </a:r>
            <a:r>
              <a:rPr sz="1100" strike="noStrike" spc="10" dirty="0">
                <a:latin typeface="Times New Roman"/>
                <a:cs typeface="Times New Roman"/>
              </a:rPr>
              <a:t>(</a:t>
            </a:r>
            <a:r>
              <a:rPr sz="1100" strike="sngStrike" spc="10" dirty="0">
                <a:latin typeface="Times New Roman"/>
                <a:cs typeface="Times New Roman"/>
              </a:rPr>
              <a:t>empDept</a:t>
            </a:r>
            <a:r>
              <a:rPr sz="1100" strike="noStrike" spc="10" dirty="0">
                <a:latin typeface="Times New Roman"/>
                <a:cs typeface="Times New Roman"/>
              </a:rPr>
              <a:t>,</a:t>
            </a:r>
            <a:r>
              <a:rPr sz="1100" strike="noStrike" spc="-65" dirty="0">
                <a:latin typeface="Times New Roman"/>
                <a:cs typeface="Times New Roman"/>
              </a:rPr>
              <a:t> </a:t>
            </a:r>
            <a:r>
              <a:rPr sz="1100" strike="noStrike" spc="15" dirty="0">
                <a:latin typeface="Times New Roman"/>
                <a:cs typeface="Times New Roman"/>
              </a:rPr>
              <a:t>empMgr)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100" spc="10" dirty="0">
                <a:latin typeface="Times New Roman"/>
                <a:cs typeface="Times New Roman"/>
              </a:rPr>
              <a:t>Hence finally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got </a:t>
            </a:r>
            <a:r>
              <a:rPr sz="1100" spc="10" dirty="0">
                <a:latin typeface="Times New Roman"/>
                <a:cs typeface="Times New Roman"/>
              </a:rPr>
              <a:t>four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418"/>
            <a:ext cx="5006340" cy="775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07870" indent="-635">
              <a:lnSpc>
                <a:spcPct val="147600"/>
              </a:lnSpc>
            </a:pPr>
            <a:r>
              <a:rPr sz="1100" spc="15" dirty="0">
                <a:latin typeface="Times New Roman"/>
                <a:cs typeface="Times New Roman"/>
              </a:rPr>
              <a:t>PROJECT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u="sng" spc="10" dirty="0">
                <a:latin typeface="Times New Roman"/>
                <a:cs typeface="Times New Roman"/>
              </a:rPr>
              <a:t>projName</a:t>
            </a:r>
            <a:r>
              <a:rPr sz="1100" spc="10" dirty="0">
                <a:latin typeface="Times New Roman"/>
                <a:cs typeface="Times New Roman"/>
              </a:rPr>
              <a:t>, projMgr, startDate)  </a:t>
            </a:r>
            <a:r>
              <a:rPr sz="1100" spc="15" dirty="0">
                <a:latin typeface="Times New Roman"/>
                <a:cs typeface="Times New Roman"/>
              </a:rPr>
              <a:t>EMPLOYEE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empId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5" dirty="0">
                <a:latin typeface="Times New Roman"/>
                <a:cs typeface="Times New Roman"/>
              </a:rPr>
              <a:t>empName, </a:t>
            </a:r>
            <a:r>
              <a:rPr sz="1100" spc="5" dirty="0">
                <a:latin typeface="Times New Roman"/>
                <a:cs typeface="Times New Roman"/>
              </a:rPr>
              <a:t>salary, </a:t>
            </a:r>
            <a:r>
              <a:rPr sz="1100" spc="10" dirty="0">
                <a:latin typeface="Times New Roman"/>
                <a:cs typeface="Times New Roman"/>
              </a:rPr>
              <a:t>empDept)  </a:t>
            </a:r>
            <a:r>
              <a:rPr sz="1100" spc="25" dirty="0">
                <a:latin typeface="Times New Roman"/>
                <a:cs typeface="Times New Roman"/>
              </a:rPr>
              <a:t>WORK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u="sng" spc="10" dirty="0">
                <a:latin typeface="Times New Roman"/>
                <a:cs typeface="Times New Roman"/>
              </a:rPr>
              <a:t>projName, empId</a:t>
            </a:r>
            <a:r>
              <a:rPr sz="1100" spc="10" dirty="0">
                <a:latin typeface="Times New Roman"/>
                <a:cs typeface="Times New Roman"/>
              </a:rPr>
              <a:t>, hours,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rating)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100" spc="15" dirty="0">
                <a:latin typeface="Times New Roman"/>
                <a:cs typeface="Times New Roman"/>
              </a:rPr>
              <a:t>DEPT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u="sng" spc="10" dirty="0">
                <a:latin typeface="Times New Roman"/>
                <a:cs typeface="Times New Roman"/>
              </a:rPr>
              <a:t>empDept</a:t>
            </a:r>
            <a:r>
              <a:rPr sz="1100" spc="10" dirty="0">
                <a:latin typeface="Times New Roman"/>
                <a:cs typeface="Times New Roman"/>
              </a:rPr>
              <a:t>,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empMgr)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48200"/>
              </a:lnSpc>
              <a:spcBef>
                <a:spcPts val="675"/>
              </a:spcBef>
            </a:pPr>
            <a:r>
              <a:rPr sz="1100" spc="10" dirty="0">
                <a:latin typeface="Times New Roman"/>
                <a:cs typeface="Times New Roman"/>
              </a:rPr>
              <a:t>These four tables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3NF </a:t>
            </a:r>
            <a:r>
              <a:rPr sz="1100" spc="10" dirty="0">
                <a:latin typeface="Times New Roman"/>
                <a:cs typeface="Times New Roman"/>
              </a:rPr>
              <a:t>based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given FD, hence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has been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normalized </a:t>
            </a:r>
            <a:r>
              <a:rPr sz="1100" spc="15" dirty="0">
                <a:latin typeface="Times New Roman"/>
                <a:cs typeface="Times New Roman"/>
              </a:rPr>
              <a:t>up to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3NF.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35" dirty="0">
                <a:latin typeface="Times New Roman"/>
                <a:cs typeface="Times New Roman"/>
              </a:rPr>
              <a:t>Physical </a:t>
            </a:r>
            <a:r>
              <a:rPr sz="1300" spc="50" dirty="0">
                <a:latin typeface="Times New Roman"/>
                <a:cs typeface="Times New Roman"/>
              </a:rPr>
              <a:t>Database</a:t>
            </a:r>
            <a:r>
              <a:rPr sz="1300" spc="-8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Design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spc="10" dirty="0">
                <a:latin typeface="Times New Roman"/>
                <a:cs typeface="Times New Roman"/>
              </a:rPr>
              <a:t>After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completing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logical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normalizing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it,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have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establish the </a:t>
            </a:r>
            <a:r>
              <a:rPr sz="1100" spc="5" dirty="0">
                <a:latin typeface="Times New Roman"/>
                <a:cs typeface="Times New Roman"/>
              </a:rPr>
              <a:t>physical </a:t>
            </a:r>
            <a:r>
              <a:rPr sz="1100" spc="10" dirty="0">
                <a:latin typeface="Times New Roman"/>
                <a:cs typeface="Times New Roman"/>
              </a:rPr>
              <a:t>database design. Throughout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processes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conceptual and 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database designs and the normalization, the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objective </a:t>
            </a:r>
            <a:r>
              <a:rPr sz="1100" spc="15" dirty="0">
                <a:latin typeface="Times New Roman"/>
                <a:cs typeface="Times New Roman"/>
              </a:rPr>
              <a:t>has </a:t>
            </a:r>
            <a:r>
              <a:rPr sz="1100" spc="10" dirty="0">
                <a:latin typeface="Times New Roman"/>
                <a:cs typeface="Times New Roman"/>
              </a:rPr>
              <a:t>been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storage efficiency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consistency of the database. </a:t>
            </a:r>
            <a:r>
              <a:rPr sz="1100" spc="15" dirty="0">
                <a:latin typeface="Times New Roman"/>
                <a:cs typeface="Times New Roman"/>
              </a:rPr>
              <a:t>So 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been </a:t>
            </a:r>
            <a:r>
              <a:rPr sz="1100" spc="10" dirty="0">
                <a:latin typeface="Times New Roman"/>
                <a:cs typeface="Times New Roman"/>
              </a:rPr>
              <a:t>following  good design principles.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physical database </a:t>
            </a:r>
            <a:r>
              <a:rPr sz="1100" spc="5" dirty="0">
                <a:latin typeface="Times New Roman"/>
                <a:cs typeface="Times New Roman"/>
              </a:rPr>
              <a:t>design, </a:t>
            </a:r>
            <a:r>
              <a:rPr sz="1100" spc="10" dirty="0">
                <a:latin typeface="Times New Roman"/>
                <a:cs typeface="Times New Roman"/>
              </a:rPr>
              <a:t>however, the focus shifts  from storage efficiency </a:t>
            </a:r>
            <a:r>
              <a:rPr sz="1100" spc="15" dirty="0">
                <a:latin typeface="Times New Roman"/>
                <a:cs typeface="Times New Roman"/>
              </a:rPr>
              <a:t>to the </a:t>
            </a:r>
            <a:r>
              <a:rPr sz="1100" spc="10" dirty="0">
                <a:latin typeface="Times New Roman"/>
                <a:cs typeface="Times New Roman"/>
              </a:rPr>
              <a:t>efficiency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execution. </a:t>
            </a:r>
            <a:r>
              <a:rPr sz="1100" spc="15" dirty="0">
                <a:latin typeface="Times New Roman"/>
                <a:cs typeface="Times New Roman"/>
              </a:rPr>
              <a:t>So we </a:t>
            </a:r>
            <a:r>
              <a:rPr sz="1100" spc="10" dirty="0">
                <a:latin typeface="Times New Roman"/>
                <a:cs typeface="Times New Roman"/>
              </a:rPr>
              <a:t>deliberately violate </a:t>
            </a:r>
            <a:r>
              <a:rPr sz="1100" spc="15" dirty="0">
                <a:latin typeface="Times New Roman"/>
                <a:cs typeface="Times New Roman"/>
              </a:rPr>
              <a:t>some  </a:t>
            </a:r>
            <a:r>
              <a:rPr sz="1100" spc="10" dirty="0">
                <a:latin typeface="Times New Roman"/>
                <a:cs typeface="Times New Roman"/>
              </a:rPr>
              <a:t>of the rules that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studied </a:t>
            </a:r>
            <a:r>
              <a:rPr sz="1100" spc="5" dirty="0">
                <a:latin typeface="Times New Roman"/>
                <a:cs typeface="Times New Roman"/>
              </a:rPr>
              <a:t>earlier, </a:t>
            </a:r>
            <a:r>
              <a:rPr sz="1100" spc="10" dirty="0">
                <a:latin typeface="Times New Roman"/>
                <a:cs typeface="Times New Roman"/>
              </a:rPr>
              <a:t>however, this </a:t>
            </a:r>
            <a:r>
              <a:rPr sz="1100" spc="5" dirty="0">
                <a:latin typeface="Times New Roman"/>
                <a:cs typeface="Times New Roman"/>
              </a:rPr>
              <a:t>shift in </a:t>
            </a:r>
            <a:r>
              <a:rPr sz="1100" spc="10" dirty="0">
                <a:latin typeface="Times New Roman"/>
                <a:cs typeface="Times New Roman"/>
              </a:rPr>
              <a:t>focus </a:t>
            </a:r>
            <a:r>
              <a:rPr sz="1100" spc="15" dirty="0">
                <a:latin typeface="Times New Roman"/>
                <a:cs typeface="Times New Roman"/>
              </a:rPr>
              <a:t>should </a:t>
            </a:r>
            <a:r>
              <a:rPr sz="1100" spc="10" dirty="0">
                <a:latin typeface="Times New Roman"/>
                <a:cs typeface="Times New Roman"/>
              </a:rPr>
              <a:t>never ever </a:t>
            </a:r>
            <a:r>
              <a:rPr sz="1100" spc="5" dirty="0">
                <a:latin typeface="Times New Roman"/>
                <a:cs typeface="Times New Roman"/>
              </a:rPr>
              <a:t>lead 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incorrect state </a:t>
            </a:r>
            <a:r>
              <a:rPr sz="1100" spc="15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database.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correctness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15" dirty="0">
                <a:latin typeface="Times New Roman"/>
                <a:cs typeface="Times New Roman"/>
              </a:rPr>
              <a:t>we have to </a:t>
            </a:r>
            <a:r>
              <a:rPr sz="1100" spc="10" dirty="0">
                <a:latin typeface="Times New Roman"/>
                <a:cs typeface="Times New Roman"/>
              </a:rPr>
              <a:t>maintain 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5" dirty="0">
                <a:latin typeface="Times New Roman"/>
                <a:cs typeface="Times New Roman"/>
              </a:rPr>
              <a:t>case.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do not </a:t>
            </a:r>
            <a:r>
              <a:rPr sz="1100" spc="10" dirty="0">
                <a:latin typeface="Times New Roman"/>
                <a:cs typeface="Times New Roman"/>
              </a:rPr>
              <a:t>follow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good design principles then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makes </a:t>
            </a:r>
            <a:r>
              <a:rPr sz="1100" spc="5" dirty="0">
                <a:latin typeface="Times New Roman"/>
                <a:cs typeface="Times New Roman"/>
              </a:rPr>
              <a:t>it  difficult to </a:t>
            </a:r>
            <a:r>
              <a:rPr sz="1100" spc="10" dirty="0">
                <a:latin typeface="Times New Roman"/>
                <a:cs typeface="Times New Roman"/>
              </a:rPr>
              <a:t>maintain the consistency or </a:t>
            </a:r>
            <a:r>
              <a:rPr sz="1100" spc="5" dirty="0">
                <a:latin typeface="Times New Roman"/>
                <a:cs typeface="Times New Roman"/>
              </a:rPr>
              <a:t>correctness </a:t>
            </a:r>
            <a:r>
              <a:rPr sz="1100" spc="10" dirty="0">
                <a:latin typeface="Times New Roman"/>
                <a:cs typeface="Times New Roman"/>
              </a:rPr>
              <a:t>of the database. Since the violation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deliberate,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aware of the dangers due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violations and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10" dirty="0">
                <a:latin typeface="Times New Roman"/>
                <a:cs typeface="Times New Roman"/>
              </a:rPr>
              <a:t>the  reasons for these violations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we 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take </a:t>
            </a:r>
            <a:r>
              <a:rPr sz="1100" spc="5" dirty="0">
                <a:latin typeface="Times New Roman"/>
                <a:cs typeface="Times New Roman"/>
              </a:rPr>
              <a:t>care </a:t>
            </a:r>
            <a:r>
              <a:rPr sz="1100" spc="10" dirty="0">
                <a:latin typeface="Times New Roman"/>
                <a:cs typeface="Times New Roman"/>
              </a:rPr>
              <a:t>of the possible threats and adopt  appropriate measures. </a:t>
            </a:r>
            <a:r>
              <a:rPr sz="1100" spc="5" dirty="0">
                <a:latin typeface="Times New Roman"/>
                <a:cs typeface="Times New Roman"/>
              </a:rPr>
              <a:t>Finally, </a:t>
            </a:r>
            <a:r>
              <a:rPr sz="1100" spc="10" dirty="0">
                <a:latin typeface="Times New Roman"/>
                <a:cs typeface="Times New Roman"/>
              </a:rPr>
              <a:t>there are different possibilities and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designers  have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adopt particular ones based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certain reasons or objectives.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to be  </a:t>
            </a:r>
            <a:r>
              <a:rPr sz="1100" spc="5" dirty="0">
                <a:latin typeface="Times New Roman"/>
                <a:cs typeface="Times New Roman"/>
              </a:rPr>
              <a:t>clear </a:t>
            </a:r>
            <a:r>
              <a:rPr sz="1100" spc="10" dirty="0">
                <a:latin typeface="Times New Roman"/>
                <a:cs typeface="Times New Roman"/>
              </a:rPr>
              <a:t>about our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objectives.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physical </a:t>
            </a:r>
            <a:r>
              <a:rPr sz="1100" spc="25" dirty="0">
                <a:latin typeface="Times New Roman"/>
                <a:cs typeface="Times New Roman"/>
              </a:rPr>
              <a:t>DB </a:t>
            </a:r>
            <a:r>
              <a:rPr sz="1100" spc="10" dirty="0">
                <a:latin typeface="Times New Roman"/>
                <a:cs typeface="Times New Roman"/>
              </a:rPr>
              <a:t>design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involves:</a:t>
            </a:r>
            <a:endParaRPr sz="1100">
              <a:latin typeface="Times New Roman"/>
              <a:cs typeface="Times New Roman"/>
            </a:endParaRPr>
          </a:p>
          <a:p>
            <a:pPr marL="443865" marR="7620" indent="-214629">
              <a:lnSpc>
                <a:spcPct val="147300"/>
              </a:lnSpc>
              <a:spcBef>
                <a:spcPts val="8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Transforms logical DB </a:t>
            </a:r>
            <a:r>
              <a:rPr sz="1100" spc="5" dirty="0">
                <a:latin typeface="Times New Roman"/>
                <a:cs typeface="Times New Roman"/>
              </a:rPr>
              <a:t>design </a:t>
            </a:r>
            <a:r>
              <a:rPr sz="1100" spc="10" dirty="0">
                <a:latin typeface="Times New Roman"/>
                <a:cs typeface="Times New Roman"/>
              </a:rPr>
              <a:t>into technical specifications for storing and  retrieving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443865" marR="5080" indent="-214629">
              <a:lnSpc>
                <a:spcPct val="148200"/>
              </a:lnSpc>
              <a:spcBef>
                <a:spcPts val="7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Does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include practically implementing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design </a:t>
            </a:r>
            <a:r>
              <a:rPr sz="1100" spc="15" dirty="0">
                <a:latin typeface="Times New Roman"/>
                <a:cs typeface="Times New Roman"/>
              </a:rPr>
              <a:t>however </a:t>
            </a:r>
            <a:r>
              <a:rPr sz="1100" spc="10" dirty="0">
                <a:latin typeface="Times New Roman"/>
                <a:cs typeface="Times New Roman"/>
              </a:rPr>
              <a:t>tool specific  decisions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involved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requires the following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input: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Normalized relations (the process performed </a:t>
            </a:r>
            <a:r>
              <a:rPr sz="1100" spc="5" dirty="0">
                <a:latin typeface="Times New Roman"/>
                <a:cs typeface="Times New Roman"/>
              </a:rPr>
              <a:t>just </a:t>
            </a:r>
            <a:r>
              <a:rPr sz="1100" spc="10" dirty="0">
                <a:latin typeface="Times New Roman"/>
                <a:cs typeface="Times New Roman"/>
              </a:rPr>
              <a:t>before)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60" y="818919"/>
            <a:ext cx="5006340" cy="442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6985" indent="-215265" algn="just">
              <a:lnSpc>
                <a:spcPct val="147700"/>
              </a:lnSpc>
              <a:buFont typeface="Symbol"/>
              <a:buChar char="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Definitions of each attribute (means the purpose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objective </a:t>
            </a:r>
            <a:r>
              <a:rPr sz="1100" spc="15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attributes.  Normally </a:t>
            </a:r>
            <a:r>
              <a:rPr sz="1100" spc="5" dirty="0">
                <a:latin typeface="Times New Roman"/>
                <a:cs typeface="Times New Roman"/>
              </a:rPr>
              <a:t>stored </a:t>
            </a:r>
            <a:r>
              <a:rPr sz="1100" spc="15" dirty="0">
                <a:latin typeface="Times New Roman"/>
                <a:cs typeface="Times New Roman"/>
              </a:rPr>
              <a:t>in some </a:t>
            </a:r>
            <a:r>
              <a:rPr sz="1100" spc="10" dirty="0">
                <a:latin typeface="Times New Roman"/>
                <a:cs typeface="Times New Roman"/>
              </a:rPr>
              <a:t>form of data dictionary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a case tool or </a:t>
            </a:r>
            <a:r>
              <a:rPr sz="1100" spc="15" dirty="0">
                <a:latin typeface="Times New Roman"/>
                <a:cs typeface="Times New Roman"/>
              </a:rPr>
              <a:t>may be on  </a:t>
            </a:r>
            <a:r>
              <a:rPr sz="1100" spc="10" dirty="0">
                <a:latin typeface="Times New Roman"/>
                <a:cs typeface="Times New Roman"/>
              </a:rPr>
              <a:t>paper)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Descriptions of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usage </a:t>
            </a:r>
            <a:r>
              <a:rPr sz="1100" spc="10" dirty="0">
                <a:latin typeface="Times New Roman"/>
                <a:cs typeface="Times New Roman"/>
              </a:rPr>
              <a:t>(how and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whom data </a:t>
            </a:r>
            <a:r>
              <a:rPr sz="1100" spc="10" dirty="0">
                <a:latin typeface="Times New Roman"/>
                <a:cs typeface="Times New Roman"/>
              </a:rPr>
              <a:t>will be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used)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Requirements for response time, data security, </a:t>
            </a:r>
            <a:r>
              <a:rPr sz="1100" spc="15" dirty="0">
                <a:latin typeface="Times New Roman"/>
                <a:cs typeface="Times New Roman"/>
              </a:rPr>
              <a:t>backup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Tool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used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Decisions that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made </a:t>
            </a:r>
            <a:r>
              <a:rPr sz="1100" spc="10" dirty="0">
                <a:latin typeface="Times New Roman"/>
                <a:cs typeface="Times New Roman"/>
              </a:rPr>
              <a:t>during this process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Choosing data types (precise data types depend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tool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used)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Grouping attributes (although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normalized)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Deciding file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organizations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Selecting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structures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Preparing strategies for efficient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access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all about today’s lecture, the discussion continues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10" dirty="0">
                <a:latin typeface="Times New Roman"/>
                <a:cs typeface="Times New Roman"/>
              </a:rPr>
              <a:t>next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70" dirty="0">
                <a:latin typeface="Times New Roman"/>
                <a:cs typeface="Times New Roman"/>
              </a:rPr>
              <a:t>Summary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today’s lecture we </a:t>
            </a:r>
            <a:r>
              <a:rPr sz="1100" spc="15" dirty="0">
                <a:latin typeface="Times New Roman"/>
                <a:cs typeface="Times New Roman"/>
              </a:rPr>
              <a:t>summarized </a:t>
            </a:r>
            <a:r>
              <a:rPr sz="1100" spc="10" dirty="0">
                <a:latin typeface="Times New Roman"/>
                <a:cs typeface="Times New Roman"/>
              </a:rPr>
              <a:t>the normalization process and also </a:t>
            </a:r>
            <a:r>
              <a:rPr sz="1100" spc="15" dirty="0">
                <a:latin typeface="Times New Roman"/>
                <a:cs typeface="Times New Roman"/>
              </a:rPr>
              <a:t>saw </a:t>
            </a:r>
            <a:r>
              <a:rPr sz="1100" spc="10" dirty="0">
                <a:latin typeface="Times New Roman"/>
                <a:cs typeface="Times New Roman"/>
              </a:rPr>
              <a:t>an 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ts val="1960"/>
              </a:lnSpc>
              <a:spcBef>
                <a:spcPts val="145"/>
              </a:spcBef>
            </a:pP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practically implement the process.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introduced </a:t>
            </a:r>
            <a:r>
              <a:rPr sz="1100" spc="10" dirty="0">
                <a:latin typeface="Times New Roman"/>
                <a:cs typeface="Times New Roman"/>
              </a:rPr>
              <a:t>our next topic that </a:t>
            </a:r>
            <a:r>
              <a:rPr sz="1100" spc="15" dirty="0">
                <a:latin typeface="Times New Roman"/>
                <a:cs typeface="Times New Roman"/>
              </a:rPr>
              <a:t>is the  </a:t>
            </a:r>
            <a:r>
              <a:rPr sz="1100" spc="10" dirty="0">
                <a:latin typeface="Times New Roman"/>
                <a:cs typeface="Times New Roman"/>
              </a:rPr>
              <a:t>physical </a:t>
            </a:r>
            <a:r>
              <a:rPr sz="1100" spc="20" dirty="0">
                <a:latin typeface="Times New Roman"/>
                <a:cs typeface="Times New Roman"/>
              </a:rPr>
              <a:t>DB </a:t>
            </a:r>
            <a:r>
              <a:rPr sz="1100" spc="10" dirty="0">
                <a:latin typeface="Times New Roman"/>
                <a:cs typeface="Times New Roman"/>
              </a:rPr>
              <a:t>design.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discuss this topic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lectures </a:t>
            </a:r>
            <a:r>
              <a:rPr sz="1100" spc="15" dirty="0">
                <a:latin typeface="Times New Roman"/>
                <a:cs typeface="Times New Roman"/>
              </a:rPr>
              <a:t>to be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followed.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22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0933" y="1761026"/>
            <a:ext cx="5006975" cy="736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43865" indent="-215265">
              <a:lnSpc>
                <a:spcPts val="131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Volume </a:t>
            </a:r>
            <a:r>
              <a:rPr sz="1100" spc="10" dirty="0">
                <a:latin typeface="Times New Roman"/>
                <a:cs typeface="Times New Roman"/>
              </a:rPr>
              <a:t>and Usage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Analysis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Designing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Fields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295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Choosing Data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Type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Coding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Techniques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Coding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ts val="131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Controlling Data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Integrity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300" spc="60" dirty="0">
                <a:latin typeface="Times New Roman"/>
                <a:cs typeface="Times New Roman"/>
              </a:rPr>
              <a:t>The </a:t>
            </a:r>
            <a:r>
              <a:rPr sz="1300" spc="35" dirty="0">
                <a:latin typeface="Times New Roman"/>
                <a:cs typeface="Times New Roman"/>
              </a:rPr>
              <a:t>Physical </a:t>
            </a:r>
            <a:r>
              <a:rPr sz="1300" spc="50" dirty="0">
                <a:latin typeface="Times New Roman"/>
                <a:cs typeface="Times New Roman"/>
              </a:rPr>
              <a:t>Database </a:t>
            </a:r>
            <a:r>
              <a:rPr sz="1300" spc="15" dirty="0">
                <a:latin typeface="Times New Roman"/>
                <a:cs typeface="Times New Roman"/>
              </a:rPr>
              <a:t>Design </a:t>
            </a:r>
            <a:r>
              <a:rPr sz="1300" spc="45" dirty="0">
                <a:latin typeface="Times New Roman"/>
                <a:cs typeface="Times New Roman"/>
              </a:rPr>
              <a:t>Considerations </a:t>
            </a:r>
            <a:r>
              <a:rPr sz="1300" spc="85" dirty="0">
                <a:latin typeface="Times New Roman"/>
                <a:cs typeface="Times New Roman"/>
              </a:rPr>
              <a:t>and</a:t>
            </a:r>
            <a:r>
              <a:rPr sz="1300" spc="-16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Implementation</a:t>
            </a:r>
            <a:endParaRPr sz="13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400"/>
              </a:lnSpc>
              <a:spcBef>
                <a:spcPts val="254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physical design of the database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one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most important phases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computerization of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organization. There are a number of important steps involved 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physical </a:t>
            </a:r>
            <a:r>
              <a:rPr sz="1100" spc="10" dirty="0">
                <a:latin typeface="Times New Roman"/>
                <a:cs typeface="Times New Roman"/>
              </a:rPr>
              <a:t>design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database. Steps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carried </a:t>
            </a:r>
            <a:r>
              <a:rPr sz="1100" spc="10" dirty="0">
                <a:latin typeface="Times New Roman"/>
                <a:cs typeface="Times New Roman"/>
              </a:rPr>
              <a:t>out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sequence and need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be performed precisely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10" dirty="0">
                <a:latin typeface="Times New Roman"/>
                <a:cs typeface="Times New Roman"/>
              </a:rPr>
              <a:t>the result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first </a:t>
            </a:r>
            <a:r>
              <a:rPr sz="1100" spc="5" dirty="0">
                <a:latin typeface="Times New Roman"/>
                <a:cs typeface="Times New Roman"/>
              </a:rPr>
              <a:t>step is </a:t>
            </a:r>
            <a:r>
              <a:rPr sz="1100" spc="10" dirty="0">
                <a:latin typeface="Times New Roman"/>
                <a:cs typeface="Times New Roman"/>
              </a:rPr>
              <a:t>properly used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input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next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step.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00"/>
              </a:lnSpc>
              <a:spcBef>
                <a:spcPts val="45"/>
              </a:spcBef>
            </a:pPr>
            <a:r>
              <a:rPr sz="1100" spc="10" dirty="0">
                <a:latin typeface="Times New Roman"/>
                <a:cs typeface="Times New Roman"/>
              </a:rPr>
              <a:t>Before </a:t>
            </a:r>
            <a:r>
              <a:rPr sz="1100" spc="15" dirty="0">
                <a:latin typeface="Times New Roman"/>
                <a:cs typeface="Times New Roman"/>
              </a:rPr>
              <a:t>moving </a:t>
            </a:r>
            <a:r>
              <a:rPr sz="1100" spc="10" dirty="0">
                <a:latin typeface="Times New Roman"/>
                <a:cs typeface="Times New Roman"/>
              </a:rPr>
              <a:t>onto the </a:t>
            </a:r>
            <a:r>
              <a:rPr sz="1100" spc="5" dirty="0">
                <a:latin typeface="Times New Roman"/>
                <a:cs typeface="Times New Roman"/>
              </a:rPr>
              <a:t>Physical </a:t>
            </a:r>
            <a:r>
              <a:rPr sz="1100" spc="10" dirty="0">
                <a:latin typeface="Times New Roman"/>
                <a:cs typeface="Times New Roman"/>
              </a:rPr>
              <a:t>database design the design </a:t>
            </a:r>
            <a:r>
              <a:rPr sz="1100" spc="15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database should  have undergone the following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steps,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50"/>
              </a:lnSpc>
            </a:pPr>
            <a:r>
              <a:rPr sz="1100" spc="10" dirty="0">
                <a:latin typeface="Times New Roman"/>
                <a:cs typeface="Times New Roman"/>
              </a:rPr>
              <a:t>Normalization of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</a:t>
            </a:r>
            <a:endParaRPr sz="1100">
              <a:latin typeface="Times New Roman"/>
              <a:cs typeface="Times New Roman"/>
            </a:endParaRPr>
          </a:p>
          <a:p>
            <a:pPr marL="12700" marR="3423920">
              <a:lnSpc>
                <a:spcPts val="1300"/>
              </a:lnSpc>
              <a:spcBef>
                <a:spcPts val="55"/>
              </a:spcBef>
            </a:pPr>
            <a:r>
              <a:rPr sz="1100" spc="15" dirty="0">
                <a:latin typeface="Times New Roman"/>
                <a:cs typeface="Times New Roman"/>
              </a:rPr>
              <a:t>Volume </a:t>
            </a:r>
            <a:r>
              <a:rPr sz="1100" spc="10" dirty="0">
                <a:latin typeface="Times New Roman"/>
                <a:cs typeface="Times New Roman"/>
              </a:rPr>
              <a:t>estimate  Definition of each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45"/>
              </a:lnSpc>
            </a:pPr>
            <a:r>
              <a:rPr sz="1100" spc="10" dirty="0">
                <a:latin typeface="Times New Roman"/>
                <a:cs typeface="Times New Roman"/>
              </a:rPr>
              <a:t>Description of </a:t>
            </a:r>
            <a:r>
              <a:rPr sz="1100" spc="15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and when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(with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frequencies)</a:t>
            </a:r>
            <a:endParaRPr sz="1100">
              <a:latin typeface="Times New Roman"/>
              <a:cs typeface="Times New Roman"/>
            </a:endParaRPr>
          </a:p>
          <a:p>
            <a:pPr marL="12700" marR="1326515">
              <a:lnSpc>
                <a:spcPts val="1310"/>
              </a:lnSpc>
              <a:spcBef>
                <a:spcPts val="40"/>
              </a:spcBef>
            </a:pPr>
            <a:r>
              <a:rPr sz="1100" spc="10" dirty="0">
                <a:latin typeface="Times New Roman"/>
                <a:cs typeface="Times New Roman"/>
              </a:rPr>
              <a:t>Expectation or requirements of response time and data </a:t>
            </a:r>
            <a:r>
              <a:rPr sz="1100" spc="5" dirty="0">
                <a:latin typeface="Times New Roman"/>
                <a:cs typeface="Times New Roman"/>
              </a:rPr>
              <a:t>security.  </a:t>
            </a:r>
            <a:r>
              <a:rPr sz="1100" spc="10" dirty="0">
                <a:latin typeface="Times New Roman"/>
                <a:cs typeface="Times New Roman"/>
              </a:rPr>
              <a:t>Description of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technologies.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500"/>
              </a:lnSpc>
            </a:pPr>
            <a:r>
              <a:rPr sz="1100" spc="10" dirty="0">
                <a:latin typeface="Times New Roman"/>
                <a:cs typeface="Times New Roman"/>
              </a:rPr>
              <a:t>For the physical database design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check the usage of the data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term of </a:t>
            </a:r>
            <a:r>
              <a:rPr sz="1100" spc="5" dirty="0">
                <a:latin typeface="Times New Roman"/>
                <a:cs typeface="Times New Roman"/>
              </a:rPr>
              <a:t>its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size </a:t>
            </a:r>
            <a:r>
              <a:rPr sz="1100" spc="10" dirty="0">
                <a:latin typeface="Times New Roman"/>
                <a:cs typeface="Times New Roman"/>
              </a:rPr>
              <a:t>and the frequency. This </a:t>
            </a:r>
            <a:r>
              <a:rPr sz="1100" spc="5" dirty="0">
                <a:latin typeface="Times New Roman"/>
                <a:cs typeface="Times New Roman"/>
              </a:rPr>
              <a:t>critical </a:t>
            </a:r>
            <a:r>
              <a:rPr sz="1100" spc="10" dirty="0">
                <a:latin typeface="Times New Roman"/>
                <a:cs typeface="Times New Roman"/>
              </a:rPr>
              <a:t>decision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to be </a:t>
            </a:r>
            <a:r>
              <a:rPr sz="1100" spc="15" dirty="0">
                <a:latin typeface="Times New Roman"/>
                <a:cs typeface="Times New Roman"/>
              </a:rPr>
              <a:t>made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ensure that proper  structures are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optimized </a:t>
            </a:r>
            <a:r>
              <a:rPr sz="1100" spc="5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maximum </a:t>
            </a:r>
            <a:r>
              <a:rPr sz="1100" spc="10" dirty="0">
                <a:latin typeface="Times New Roman"/>
                <a:cs typeface="Times New Roman"/>
              </a:rPr>
              <a:t>performance and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efficiency.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following steps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necessary </a:t>
            </a:r>
            <a:r>
              <a:rPr sz="1100" spc="10" dirty="0">
                <a:latin typeface="Times New Roman"/>
                <a:cs typeface="Times New Roman"/>
              </a:rPr>
              <a:t>once </a:t>
            </a:r>
            <a:r>
              <a:rPr sz="1100" spc="15" dirty="0">
                <a:latin typeface="Times New Roman"/>
                <a:cs typeface="Times New Roman"/>
              </a:rPr>
              <a:t>we have </a:t>
            </a:r>
            <a:r>
              <a:rPr sz="1100" spc="10" dirty="0">
                <a:latin typeface="Times New Roman"/>
                <a:cs typeface="Times New Roman"/>
              </a:rPr>
              <a:t>the prerequisite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complete: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Select the appropriate attribute and a corresponding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type for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986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process of selecting the attribute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placed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specific relation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physical  design. </a:t>
            </a:r>
            <a:r>
              <a:rPr sz="1100" spc="15" dirty="0">
                <a:latin typeface="Times New Roman"/>
                <a:cs typeface="Times New Roman"/>
              </a:rPr>
              <a:t>Need </a:t>
            </a:r>
            <a:r>
              <a:rPr sz="1100" spc="10" dirty="0">
                <a:latin typeface="Times New Roman"/>
                <a:cs typeface="Times New Roman"/>
              </a:rPr>
              <a:t>considerable </a:t>
            </a:r>
            <a:r>
              <a:rPr sz="1100" spc="5" dirty="0">
                <a:latin typeface="Times New Roman"/>
                <a:cs typeface="Times New Roman"/>
              </a:rPr>
              <a:t>care as it is </a:t>
            </a:r>
            <a:r>
              <a:rPr sz="1100" spc="10" dirty="0">
                <a:latin typeface="Times New Roman"/>
                <a:cs typeface="Times New Roman"/>
              </a:rPr>
              <a:t>one of the most important and basic </a:t>
            </a:r>
            <a:r>
              <a:rPr sz="1100" spc="5" dirty="0">
                <a:latin typeface="Times New Roman"/>
                <a:cs typeface="Times New Roman"/>
              </a:rPr>
              <a:t>aspects </a:t>
            </a:r>
            <a:r>
              <a:rPr sz="1100" spc="10" dirty="0">
                <a:latin typeface="Times New Roman"/>
                <a:cs typeface="Times New Roman"/>
              </a:rPr>
              <a:t>for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creation </a:t>
            </a:r>
            <a:r>
              <a:rPr sz="1100" spc="15" dirty="0">
                <a:latin typeface="Times New Roman"/>
                <a:cs typeface="Times New Roman"/>
              </a:rPr>
              <a:t>of the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77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Grouping of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order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that the </a:t>
            </a:r>
            <a:r>
              <a:rPr sz="1100" spc="5" dirty="0">
                <a:latin typeface="Times New Roman"/>
                <a:cs typeface="Times New Roman"/>
              </a:rPr>
              <a:t>relation is created in </a:t>
            </a:r>
            <a:r>
              <a:rPr sz="1100" spc="10" dirty="0">
                <a:latin typeface="Times New Roman"/>
                <a:cs typeface="Times New Roman"/>
              </a:rPr>
              <a:t>such a </a:t>
            </a:r>
            <a:r>
              <a:rPr sz="1100" spc="20" dirty="0">
                <a:latin typeface="Times New Roman"/>
                <a:cs typeface="Times New Roman"/>
              </a:rPr>
              <a:t>way 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information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missing from the relation and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redundant or unnecessary  information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placed </a:t>
            </a:r>
            <a:r>
              <a:rPr sz="1100" spc="15" dirty="0">
                <a:latin typeface="Times New Roman"/>
                <a:cs typeface="Times New Roman"/>
              </a:rPr>
              <a:t>in the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spc="10" dirty="0">
                <a:latin typeface="Times New Roman"/>
                <a:cs typeface="Times New Roman"/>
              </a:rPr>
              <a:t>Looking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the logical design at the time of transformation into physical design 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there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00"/>
              </a:lnSpc>
              <a:spcBef>
                <a:spcPts val="55"/>
              </a:spcBef>
            </a:pP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stages when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information combined logically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logical design looks  </a:t>
            </a:r>
            <a:r>
              <a:rPr sz="1100" spc="15" dirty="0">
                <a:latin typeface="Times New Roman"/>
                <a:cs typeface="Times New Roman"/>
              </a:rPr>
              <a:t>odd </a:t>
            </a:r>
            <a:r>
              <a:rPr sz="1100" spc="10" dirty="0">
                <a:latin typeface="Times New Roman"/>
                <a:cs typeface="Times New Roman"/>
              </a:rPr>
              <a:t>when transforming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design into a physical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one.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Arrangement of Similar records </a:t>
            </a:r>
            <a:r>
              <a:rPr sz="1100" spc="5" dirty="0">
                <a:latin typeface="Times New Roman"/>
                <a:cs typeface="Times New Roman"/>
              </a:rPr>
              <a:t>into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secondary memory </a:t>
            </a:r>
            <a:r>
              <a:rPr sz="1100" spc="10" dirty="0">
                <a:latin typeface="Times New Roman"/>
                <a:cs typeface="Times New Roman"/>
              </a:rPr>
              <a:t>(hard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disk)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60" y="889038"/>
            <a:ext cx="5006340" cy="500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986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scheme of storage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hard </a:t>
            </a:r>
            <a:r>
              <a:rPr sz="1100" spc="10" dirty="0">
                <a:latin typeface="Times New Roman"/>
                <a:cs typeface="Times New Roman"/>
              </a:rPr>
              <a:t>disk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important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leads </a:t>
            </a:r>
            <a:r>
              <a:rPr sz="1100" spc="15" dirty="0">
                <a:latin typeface="Times New Roman"/>
                <a:cs typeface="Times New Roman"/>
              </a:rPr>
              <a:t>to the </a:t>
            </a:r>
            <a:r>
              <a:rPr sz="1100" spc="10" dirty="0">
                <a:latin typeface="Times New Roman"/>
                <a:cs typeface="Times New Roman"/>
              </a:rPr>
              <a:t>efficiency and  management </a:t>
            </a:r>
            <a:r>
              <a:rPr sz="1100" spc="2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data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disk. Different types of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access </a:t>
            </a:r>
            <a:r>
              <a:rPr sz="1100" spc="15" dirty="0">
                <a:latin typeface="Times New Roman"/>
                <a:cs typeface="Times New Roman"/>
              </a:rPr>
              <a:t>mechanism </a:t>
            </a:r>
            <a:r>
              <a:rPr sz="1100" spc="10" dirty="0">
                <a:latin typeface="Times New Roman"/>
                <a:cs typeface="Times New Roman"/>
              </a:rPr>
              <a:t>are  available and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useful for rapid </a:t>
            </a:r>
            <a:r>
              <a:rPr sz="1100" spc="5" dirty="0">
                <a:latin typeface="Times New Roman"/>
                <a:cs typeface="Times New Roman"/>
              </a:rPr>
              <a:t>access, </a:t>
            </a:r>
            <a:r>
              <a:rPr sz="1100" spc="10" dirty="0">
                <a:latin typeface="Times New Roman"/>
                <a:cs typeface="Times New Roman"/>
              </a:rPr>
              <a:t>storage, and modification 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Different types of database structures can be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for placement of </a:t>
            </a:r>
            <a:r>
              <a:rPr sz="1100" spc="15" dirty="0">
                <a:latin typeface="Times New Roman"/>
                <a:cs typeface="Times New Roman"/>
              </a:rPr>
              <a:t>data on </a:t>
            </a:r>
            <a:r>
              <a:rPr sz="1100" spc="10" dirty="0">
                <a:latin typeface="Times New Roman"/>
                <a:cs typeface="Times New Roman"/>
              </a:rPr>
              <a:t>disks,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management </a:t>
            </a:r>
            <a:r>
              <a:rPr sz="1100" spc="15" dirty="0">
                <a:latin typeface="Times New Roman"/>
                <a:cs typeface="Times New Roman"/>
              </a:rPr>
              <a:t>of data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forms of indexes and different database architecture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vital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spc="10" dirty="0">
                <a:latin typeface="Times New Roman"/>
                <a:cs typeface="Times New Roman"/>
              </a:rPr>
              <a:t>and leads </a:t>
            </a:r>
            <a:r>
              <a:rPr sz="1100" spc="5" dirty="0">
                <a:latin typeface="Times New Roman"/>
                <a:cs typeface="Times New Roman"/>
              </a:rPr>
              <a:t>to better retrieval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recovery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records.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8600"/>
              </a:lnSpc>
            </a:pPr>
            <a:r>
              <a:rPr sz="1100" spc="10" dirty="0">
                <a:latin typeface="Times New Roman"/>
                <a:cs typeface="Times New Roman"/>
              </a:rPr>
              <a:t>Preparing </a:t>
            </a:r>
            <a:r>
              <a:rPr sz="1100" spc="5" dirty="0">
                <a:latin typeface="Times New Roman"/>
                <a:cs typeface="Times New Roman"/>
              </a:rPr>
              <a:t>queries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handling </a:t>
            </a:r>
            <a:r>
              <a:rPr sz="1100" spc="5" dirty="0">
                <a:latin typeface="Times New Roman"/>
                <a:cs typeface="Times New Roman"/>
              </a:rPr>
              <a:t>strategies </a:t>
            </a:r>
            <a:r>
              <a:rPr sz="1100" spc="10" dirty="0">
                <a:latin typeface="Times New Roman"/>
                <a:cs typeface="Times New Roman"/>
              </a:rPr>
              <a:t>for the proper usage of the database,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that 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type of input or </a:t>
            </a:r>
            <a:r>
              <a:rPr sz="1100" spc="15" dirty="0">
                <a:latin typeface="Times New Roman"/>
                <a:cs typeface="Times New Roman"/>
              </a:rPr>
              <a:t>output </a:t>
            </a:r>
            <a:r>
              <a:rPr sz="1100" spc="10" dirty="0">
                <a:latin typeface="Times New Roman"/>
                <a:cs typeface="Times New Roman"/>
              </a:rPr>
              <a:t>operation performed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database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executed </a:t>
            </a:r>
            <a:r>
              <a:rPr sz="1100" spc="5" dirty="0">
                <a:latin typeface="Times New Roman"/>
                <a:cs typeface="Times New Roman"/>
              </a:rPr>
              <a:t>in an  </a:t>
            </a:r>
            <a:r>
              <a:rPr sz="1100" spc="10" dirty="0">
                <a:latin typeface="Times New Roman"/>
                <a:cs typeface="Times New Roman"/>
              </a:rPr>
              <a:t>optimized and </a:t>
            </a:r>
            <a:r>
              <a:rPr sz="1100" spc="5" dirty="0">
                <a:latin typeface="Times New Roman"/>
                <a:cs typeface="Times New Roman"/>
              </a:rPr>
              <a:t>efficient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way.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DESIGNING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FIELDS</a:t>
            </a:r>
            <a:endParaRPr sz="13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10"/>
              </a:lnSpc>
              <a:spcBef>
                <a:spcPts val="275"/>
              </a:spcBef>
            </a:pPr>
            <a:r>
              <a:rPr sz="1100" spc="5" dirty="0">
                <a:latin typeface="Times New Roman"/>
                <a:cs typeface="Times New Roman"/>
              </a:rPr>
              <a:t>Field 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smallest unit of application data recognized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system software, such as a  programming language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15" dirty="0">
                <a:latin typeface="Times New Roman"/>
                <a:cs typeface="Times New Roman"/>
              </a:rPr>
              <a:t>management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40"/>
              </a:lnSpc>
            </a:pPr>
            <a:r>
              <a:rPr sz="1100" spc="10" dirty="0">
                <a:latin typeface="Times New Roman"/>
                <a:cs typeface="Times New Roman"/>
              </a:rPr>
              <a:t>Designing fields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databases’ physical design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discussed earlier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major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issue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and needs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dealt with </a:t>
            </a:r>
            <a:r>
              <a:rPr sz="1100" spc="5" dirty="0">
                <a:latin typeface="Times New Roman"/>
                <a:cs typeface="Times New Roman"/>
              </a:rPr>
              <a:t>great </a:t>
            </a:r>
            <a:r>
              <a:rPr sz="1100" spc="10" dirty="0">
                <a:latin typeface="Times New Roman"/>
                <a:cs typeface="Times New Roman"/>
              </a:rPr>
              <a:t>care and accuracy. Data types are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structure  defined for placing data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attributes. Each data type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appropriate </a:t>
            </a:r>
            <a:r>
              <a:rPr sz="1100" spc="1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use with  </a:t>
            </a:r>
            <a:r>
              <a:rPr sz="1100" spc="5" dirty="0">
                <a:latin typeface="Times New Roman"/>
                <a:cs typeface="Times New Roman"/>
              </a:rPr>
              <a:t>certain </a:t>
            </a:r>
            <a:r>
              <a:rPr sz="1100" spc="10" dirty="0">
                <a:latin typeface="Times New Roman"/>
                <a:cs typeface="Times New Roman"/>
              </a:rPr>
              <a:t>type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00"/>
              </a:lnSpc>
              <a:spcBef>
                <a:spcPts val="35"/>
              </a:spcBef>
            </a:pPr>
            <a:r>
              <a:rPr sz="1100" spc="15" dirty="0">
                <a:latin typeface="Times New Roman"/>
                <a:cs typeface="Times New Roman"/>
              </a:rPr>
              <a:t>4 major </a:t>
            </a:r>
            <a:r>
              <a:rPr sz="1100" spc="10" dirty="0">
                <a:latin typeface="Times New Roman"/>
                <a:cs typeface="Times New Roman"/>
              </a:rPr>
              <a:t>objectives for </a:t>
            </a:r>
            <a:r>
              <a:rPr sz="1100" spc="15" dirty="0">
                <a:latin typeface="Times New Roman"/>
                <a:cs typeface="Times New Roman"/>
              </a:rPr>
              <a:t>using </a:t>
            </a:r>
            <a:r>
              <a:rPr sz="1100" spc="10" dirty="0">
                <a:latin typeface="Times New Roman"/>
                <a:cs typeface="Times New Roman"/>
              </a:rPr>
              <a:t>data types when specifying </a:t>
            </a:r>
            <a:r>
              <a:rPr sz="1100" spc="5" dirty="0">
                <a:latin typeface="Times New Roman"/>
                <a:cs typeface="Times New Roman"/>
              </a:rPr>
              <a:t>attributes in </a:t>
            </a:r>
            <a:r>
              <a:rPr sz="1100" spc="10" dirty="0">
                <a:latin typeface="Times New Roman"/>
                <a:cs typeface="Times New Roman"/>
              </a:rPr>
              <a:t>a database are  given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 marL="12700" marR="3029585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Minimized usage of storage space  Represent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possible values  Improve data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integrity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spc="10" dirty="0">
                <a:latin typeface="Times New Roman"/>
                <a:cs typeface="Times New Roman"/>
              </a:rPr>
              <a:t>Support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manipulation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correct data type selection and decision for proper </a:t>
            </a:r>
            <a:r>
              <a:rPr sz="1100" spc="15" dirty="0">
                <a:latin typeface="Times New Roman"/>
                <a:cs typeface="Times New Roman"/>
              </a:rPr>
              <a:t>domain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 </a:t>
            </a:r>
            <a:r>
              <a:rPr sz="1100" spc="15" dirty="0">
                <a:latin typeface="Times New Roman"/>
                <a:cs typeface="Times New Roman"/>
              </a:rPr>
              <a:t>is very  </a:t>
            </a:r>
            <a:r>
              <a:rPr sz="1100" spc="10" dirty="0">
                <a:latin typeface="Times New Roman"/>
                <a:cs typeface="Times New Roman"/>
              </a:rPr>
              <a:t>necessary as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provides a number of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benefits.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Most common </a:t>
            </a:r>
            <a:r>
              <a:rPr sz="1100" spc="10" dirty="0">
                <a:latin typeface="Times New Roman"/>
                <a:cs typeface="Times New Roman"/>
              </a:rPr>
              <a:t>data types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available </a:t>
            </a:r>
            <a:r>
              <a:rPr sz="1100" spc="20" dirty="0">
                <a:latin typeface="Times New Roman"/>
                <a:cs typeface="Times New Roman"/>
              </a:rPr>
              <a:t>DBMS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day </a:t>
            </a:r>
            <a:r>
              <a:rPr sz="1100" spc="10" dirty="0">
                <a:latin typeface="Times New Roman"/>
                <a:cs typeface="Times New Roman"/>
              </a:rPr>
              <a:t>have the following 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common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23" y="6155090"/>
            <a:ext cx="52006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5" dirty="0">
                <a:latin typeface="Times New Roman"/>
                <a:cs typeface="Times New Roman"/>
              </a:rPr>
              <a:t>Data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type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7103" y="6155090"/>
            <a:ext cx="61722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5" dirty="0">
                <a:latin typeface="Times New Roman"/>
                <a:cs typeface="Times New Roman"/>
              </a:rPr>
              <a:t>Description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6105" y="6086358"/>
            <a:ext cx="106426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900" spc="85" dirty="0">
                <a:latin typeface="Times New Roman"/>
                <a:cs typeface="Times New Roman"/>
              </a:rPr>
              <a:t>M</a:t>
            </a:r>
            <a:r>
              <a:rPr sz="900" spc="40" dirty="0">
                <a:latin typeface="Times New Roman"/>
                <a:cs typeface="Times New Roman"/>
              </a:rPr>
              <a:t>ax	</a:t>
            </a:r>
            <a:r>
              <a:rPr sz="900" spc="15" dirty="0">
                <a:latin typeface="Times New Roman"/>
                <a:cs typeface="Times New Roman"/>
              </a:rPr>
              <a:t>S</a:t>
            </a:r>
            <a:r>
              <a:rPr sz="900" spc="10" dirty="0">
                <a:latin typeface="Times New Roman"/>
                <a:cs typeface="Times New Roman"/>
              </a:rPr>
              <a:t>iz</a:t>
            </a:r>
            <a:r>
              <a:rPr sz="900" spc="5" dirty="0">
                <a:latin typeface="Times New Roman"/>
                <a:cs typeface="Times New Roman"/>
              </a:rPr>
              <a:t>e</a:t>
            </a:r>
            <a:r>
              <a:rPr sz="900" spc="6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55" dirty="0">
                <a:latin typeface="Times New Roman"/>
                <a:cs typeface="Times New Roman"/>
              </a:rPr>
              <a:t>PL/SQL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259" y="6539155"/>
            <a:ext cx="93726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VARCHAR2(size)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7204" y="6539168"/>
            <a:ext cx="13500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6970" algn="l"/>
              </a:tabLst>
            </a:pPr>
            <a:r>
              <a:rPr sz="900" spc="10" dirty="0">
                <a:latin typeface="Times New Roman"/>
                <a:cs typeface="Times New Roman"/>
              </a:rPr>
              <a:t>le</a:t>
            </a:r>
            <a:r>
              <a:rPr sz="900" dirty="0">
                <a:latin typeface="Times New Roman"/>
                <a:cs typeface="Times New Roman"/>
              </a:rPr>
              <a:t>n</a:t>
            </a:r>
            <a:r>
              <a:rPr sz="900" spc="25" dirty="0">
                <a:latin typeface="Times New Roman"/>
                <a:cs typeface="Times New Roman"/>
              </a:rPr>
              <a:t>g</a:t>
            </a:r>
            <a:r>
              <a:rPr sz="900" spc="10" dirty="0">
                <a:latin typeface="Times New Roman"/>
                <a:cs typeface="Times New Roman"/>
              </a:rPr>
              <a:t>th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i="1" spc="5" dirty="0">
                <a:latin typeface="Times New Roman"/>
                <a:cs typeface="Times New Roman"/>
              </a:rPr>
              <a:t>s</a:t>
            </a:r>
            <a:r>
              <a:rPr sz="900" i="1" spc="10" dirty="0">
                <a:latin typeface="Times New Roman"/>
                <a:cs typeface="Times New Roman"/>
              </a:rPr>
              <a:t>i</a:t>
            </a:r>
            <a:r>
              <a:rPr sz="900" i="1" spc="15" dirty="0">
                <a:latin typeface="Times New Roman"/>
                <a:cs typeface="Times New Roman"/>
              </a:rPr>
              <a:t>ze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Times New Roman"/>
                <a:cs typeface="Times New Roman"/>
              </a:rPr>
              <a:t>You </a:t>
            </a:r>
            <a:r>
              <a:rPr sz="900" spc="10" dirty="0">
                <a:latin typeface="Times New Roman"/>
                <a:cs typeface="Times New Roman"/>
              </a:rPr>
              <a:t>must </a:t>
            </a:r>
            <a:r>
              <a:rPr sz="900" spc="15" dirty="0">
                <a:latin typeface="Times New Roman"/>
                <a:cs typeface="Times New Roman"/>
              </a:rPr>
              <a:t>specify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size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7296" y="6401863"/>
            <a:ext cx="28136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Variable </a:t>
            </a:r>
            <a:r>
              <a:rPr sz="900" spc="10" dirty="0">
                <a:latin typeface="Times New Roman"/>
                <a:cs typeface="Times New Roman"/>
              </a:rPr>
              <a:t>length character </a:t>
            </a:r>
            <a:r>
              <a:rPr sz="900" spc="15" dirty="0">
                <a:latin typeface="Times New Roman"/>
                <a:cs typeface="Times New Roman"/>
              </a:rPr>
              <a:t>string having </a:t>
            </a:r>
            <a:r>
              <a:rPr sz="900" spc="20" dirty="0">
                <a:latin typeface="Times New Roman"/>
                <a:cs typeface="Times New Roman"/>
              </a:rPr>
              <a:t>maximum  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1350" spc="30" baseline="-33950" dirty="0">
                <a:latin typeface="Times New Roman"/>
                <a:cs typeface="Times New Roman"/>
              </a:rPr>
              <a:t>32767</a:t>
            </a:r>
            <a:endParaRPr sz="1350" baseline="-33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3917" y="6469061"/>
            <a:ext cx="27686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b</a:t>
            </a:r>
            <a:r>
              <a:rPr sz="900" spc="-10" dirty="0">
                <a:latin typeface="Times New Roman"/>
                <a:cs typeface="Times New Roman"/>
              </a:rPr>
              <a:t>y</a:t>
            </a:r>
            <a:r>
              <a:rPr sz="900" spc="10" dirty="0">
                <a:latin typeface="Times New Roman"/>
                <a:cs typeface="Times New Roman"/>
              </a:rPr>
              <a:t>tes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8983" y="6607750"/>
            <a:ext cx="100711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baseline="33950" dirty="0">
                <a:latin typeface="Times New Roman"/>
                <a:cs typeface="Times New Roman"/>
              </a:rPr>
              <a:t>bytes. </a:t>
            </a:r>
            <a:r>
              <a:rPr sz="900" spc="20" dirty="0">
                <a:latin typeface="Times New Roman"/>
                <a:cs typeface="Times New Roman"/>
              </a:rPr>
              <a:t>minimum is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1264" y="6991813"/>
            <a:ext cx="61214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VARCHAR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7204" y="6853825"/>
            <a:ext cx="248221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</a:pPr>
            <a:r>
              <a:rPr sz="900" spc="25" dirty="0">
                <a:latin typeface="Times New Roman"/>
                <a:cs typeface="Times New Roman"/>
              </a:rPr>
              <a:t>Now </a:t>
            </a:r>
            <a:r>
              <a:rPr sz="900" spc="15" dirty="0">
                <a:latin typeface="Times New Roman"/>
                <a:cs typeface="Times New Roman"/>
              </a:rPr>
              <a:t>deprecated </a:t>
            </a:r>
            <a:r>
              <a:rPr sz="900" spc="10" dirty="0">
                <a:latin typeface="Times New Roman"/>
                <a:cs typeface="Times New Roman"/>
              </a:rPr>
              <a:t>- </a:t>
            </a:r>
            <a:r>
              <a:rPr sz="900" spc="25" dirty="0">
                <a:latin typeface="Times New Roman"/>
                <a:cs typeface="Times New Roman"/>
              </a:rPr>
              <a:t>VARCHAR </a:t>
            </a:r>
            <a:r>
              <a:rPr sz="900" spc="5" dirty="0">
                <a:latin typeface="Times New Roman"/>
                <a:cs typeface="Times New Roman"/>
              </a:rPr>
              <a:t>is </a:t>
            </a:r>
            <a:r>
              <a:rPr sz="900" spc="15" dirty="0">
                <a:latin typeface="Times New Roman"/>
                <a:cs typeface="Times New Roman"/>
              </a:rPr>
              <a:t>a synonym </a:t>
            </a:r>
            <a:r>
              <a:rPr sz="900" spc="10" dirty="0">
                <a:latin typeface="Times New Roman"/>
                <a:cs typeface="Times New Roman"/>
              </a:rPr>
              <a:t>for  </a:t>
            </a:r>
            <a:r>
              <a:rPr sz="900" spc="25" dirty="0">
                <a:latin typeface="Times New Roman"/>
                <a:cs typeface="Times New Roman"/>
              </a:rPr>
              <a:t>VARCHAR2 </a:t>
            </a:r>
            <a:r>
              <a:rPr sz="900" spc="10" dirty="0">
                <a:latin typeface="Times New Roman"/>
                <a:cs typeface="Times New Roman"/>
              </a:rPr>
              <a:t>but this </a:t>
            </a:r>
            <a:r>
              <a:rPr sz="900" spc="15" dirty="0">
                <a:latin typeface="Times New Roman"/>
                <a:cs typeface="Times New Roman"/>
              </a:rPr>
              <a:t>usage </a:t>
            </a:r>
            <a:r>
              <a:rPr sz="900" spc="20" dirty="0">
                <a:latin typeface="Times New Roman"/>
                <a:cs typeface="Times New Roman"/>
              </a:rPr>
              <a:t>may </a:t>
            </a:r>
            <a:r>
              <a:rPr sz="900" spc="15" dirty="0">
                <a:latin typeface="Times New Roman"/>
                <a:cs typeface="Times New Roman"/>
              </a:rPr>
              <a:t>change </a:t>
            </a:r>
            <a:r>
              <a:rPr sz="900" spc="5" dirty="0">
                <a:latin typeface="Times New Roman"/>
                <a:cs typeface="Times New Roman"/>
              </a:rPr>
              <a:t>in </a:t>
            </a:r>
            <a:r>
              <a:rPr sz="900" spc="15" dirty="0">
                <a:latin typeface="Times New Roman"/>
                <a:cs typeface="Times New Roman"/>
              </a:rPr>
              <a:t>future  versions.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1112" y="7514590"/>
            <a:ext cx="62420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CHAR(size)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97204" y="7653305"/>
            <a:ext cx="100647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codes A100,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B102...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7296" y="7377345"/>
            <a:ext cx="28136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Fixed  length  </a:t>
            </a:r>
            <a:r>
              <a:rPr sz="900" spc="10" dirty="0">
                <a:latin typeface="Times New Roman"/>
                <a:cs typeface="Times New Roman"/>
              </a:rPr>
              <a:t>character  </a:t>
            </a:r>
            <a:r>
              <a:rPr sz="900" spc="15" dirty="0">
                <a:latin typeface="Times New Roman"/>
                <a:cs typeface="Times New Roman"/>
              </a:rPr>
              <a:t>data </a:t>
            </a:r>
            <a:r>
              <a:rPr sz="900" spc="20" dirty="0">
                <a:latin typeface="Times New Roman"/>
                <a:cs typeface="Times New Roman"/>
              </a:rPr>
              <a:t>of  </a:t>
            </a:r>
            <a:r>
              <a:rPr sz="900" spc="10" dirty="0">
                <a:latin typeface="Times New Roman"/>
                <a:cs typeface="Times New Roman"/>
              </a:rPr>
              <a:t>length  size  </a:t>
            </a:r>
            <a:r>
              <a:rPr sz="900" spc="15" dirty="0">
                <a:latin typeface="Times New Roman"/>
                <a:cs typeface="Times New Roman"/>
              </a:rPr>
              <a:t>bytes.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1350" spc="30" baseline="33950" dirty="0">
                <a:latin typeface="Times New Roman"/>
                <a:cs typeface="Times New Roman"/>
              </a:rPr>
              <a:t>32767</a:t>
            </a:r>
            <a:endParaRPr sz="1350" baseline="33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7296" y="7516047"/>
            <a:ext cx="287337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This should be used </a:t>
            </a:r>
            <a:r>
              <a:rPr sz="900" spc="10" dirty="0">
                <a:latin typeface="Times New Roman"/>
                <a:cs typeface="Times New Roman"/>
              </a:rPr>
              <a:t>for fixed </a:t>
            </a:r>
            <a:r>
              <a:rPr sz="900" spc="15" dirty="0">
                <a:latin typeface="Times New Roman"/>
                <a:cs typeface="Times New Roman"/>
              </a:rPr>
              <a:t>length </a:t>
            </a:r>
            <a:r>
              <a:rPr sz="900" spc="10" dirty="0">
                <a:latin typeface="Times New Roman"/>
                <a:cs typeface="Times New Roman"/>
              </a:rPr>
              <a:t>data. </a:t>
            </a:r>
            <a:r>
              <a:rPr sz="900" spc="20" dirty="0">
                <a:latin typeface="Times New Roman"/>
                <a:cs typeface="Times New Roman"/>
              </a:rPr>
              <a:t>Such </a:t>
            </a:r>
            <a:r>
              <a:rPr sz="900" spc="15" dirty="0">
                <a:latin typeface="Times New Roman"/>
                <a:cs typeface="Times New Roman"/>
              </a:rPr>
              <a:t>as  </a:t>
            </a:r>
            <a:r>
              <a:rPr sz="900" spc="65" dirty="0">
                <a:latin typeface="Times New Roman"/>
                <a:cs typeface="Times New Roman"/>
              </a:rPr>
              <a:t> </a:t>
            </a:r>
            <a:r>
              <a:rPr sz="1350" spc="22" baseline="33950" dirty="0">
                <a:latin typeface="Times New Roman"/>
                <a:cs typeface="Times New Roman"/>
              </a:rPr>
              <a:t>Default</a:t>
            </a:r>
            <a:endParaRPr sz="1350" baseline="33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73917" y="7307496"/>
            <a:ext cx="27686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 marR="5080" indent="-78740">
              <a:lnSpc>
                <a:spcPct val="101000"/>
              </a:lnSpc>
            </a:pPr>
            <a:r>
              <a:rPr sz="900" spc="25" dirty="0">
                <a:latin typeface="Times New Roman"/>
                <a:cs typeface="Times New Roman"/>
              </a:rPr>
              <a:t>b</a:t>
            </a:r>
            <a:r>
              <a:rPr sz="900" spc="-10" dirty="0">
                <a:latin typeface="Times New Roman"/>
                <a:cs typeface="Times New Roman"/>
              </a:rPr>
              <a:t>y</a:t>
            </a:r>
            <a:r>
              <a:rPr sz="900" spc="10" dirty="0">
                <a:latin typeface="Times New Roman"/>
                <a:cs typeface="Times New Roman"/>
              </a:rPr>
              <a:t>tes  </a:t>
            </a:r>
            <a:r>
              <a:rPr sz="900" spc="25" dirty="0">
                <a:latin typeface="Times New Roman"/>
                <a:cs typeface="Times New Roman"/>
              </a:rPr>
              <a:t>a</a:t>
            </a:r>
            <a:r>
              <a:rPr sz="900" dirty="0">
                <a:latin typeface="Times New Roman"/>
                <a:cs typeface="Times New Roman"/>
              </a:rPr>
              <a:t>n</a:t>
            </a:r>
            <a:r>
              <a:rPr sz="900" spc="15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6291" y="7584629"/>
            <a:ext cx="106362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minimum   </a:t>
            </a:r>
            <a:r>
              <a:rPr sz="900" spc="10" dirty="0">
                <a:latin typeface="Times New Roman"/>
                <a:cs typeface="Times New Roman"/>
              </a:rPr>
              <a:t>size   is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6042" y="7721888"/>
            <a:ext cx="26035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b</a:t>
            </a:r>
            <a:r>
              <a:rPr sz="900" spc="-10" dirty="0">
                <a:latin typeface="Times New Roman"/>
                <a:cs typeface="Times New Roman"/>
              </a:rPr>
              <a:t>y</a:t>
            </a:r>
            <a:r>
              <a:rPr sz="900" spc="10" dirty="0">
                <a:latin typeface="Times New Roman"/>
                <a:cs typeface="Times New Roman"/>
              </a:rPr>
              <a:t>te.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1201" y="8314746"/>
            <a:ext cx="75374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NUMBER(p,s)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7204" y="7901726"/>
            <a:ext cx="3553460" cy="28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090"/>
              </a:lnSpc>
              <a:spcBef>
                <a:spcPts val="25"/>
              </a:spcBef>
              <a:tabLst>
                <a:tab pos="1271270" algn="l"/>
                <a:tab pos="2367280" algn="l"/>
                <a:tab pos="3167380" algn="l"/>
              </a:tabLst>
            </a:pPr>
            <a:r>
              <a:rPr sz="900" spc="35" dirty="0">
                <a:latin typeface="Times New Roman"/>
                <a:cs typeface="Times New Roman"/>
              </a:rPr>
              <a:t>M</a:t>
            </a:r>
            <a:r>
              <a:rPr sz="900" spc="15" dirty="0">
                <a:latin typeface="Times New Roman"/>
                <a:cs typeface="Times New Roman"/>
              </a:rPr>
              <a:t>a</a:t>
            </a:r>
            <a:r>
              <a:rPr sz="900" dirty="0">
                <a:latin typeface="Times New Roman"/>
                <a:cs typeface="Times New Roman"/>
              </a:rPr>
              <a:t>g</a:t>
            </a:r>
            <a:r>
              <a:rPr sz="900" spc="25" dirty="0">
                <a:latin typeface="Times New Roman"/>
                <a:cs typeface="Times New Roman"/>
              </a:rPr>
              <a:t>n</a:t>
            </a:r>
            <a:r>
              <a:rPr sz="900" spc="10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t</a:t>
            </a:r>
            <a:r>
              <a:rPr sz="900" spc="15" dirty="0">
                <a:latin typeface="Times New Roman"/>
                <a:cs typeface="Times New Roman"/>
              </a:rPr>
              <a:t>ude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25" dirty="0">
                <a:latin typeface="Times New Roman"/>
                <a:cs typeface="Times New Roman"/>
              </a:rPr>
              <a:t>1</a:t>
            </a:r>
            <a:r>
              <a:rPr sz="900" spc="15" dirty="0">
                <a:latin typeface="Times New Roman"/>
                <a:cs typeface="Times New Roman"/>
              </a:rPr>
              <a:t>E-</a:t>
            </a:r>
            <a:r>
              <a:rPr sz="900" spc="25" dirty="0">
                <a:latin typeface="Times New Roman"/>
                <a:cs typeface="Times New Roman"/>
              </a:rPr>
              <a:t>1</a:t>
            </a:r>
            <a:r>
              <a:rPr sz="900" spc="15" dirty="0">
                <a:latin typeface="Times New Roman"/>
                <a:cs typeface="Times New Roman"/>
              </a:rPr>
              <a:t>30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5" dirty="0">
                <a:latin typeface="Times New Roman"/>
                <a:cs typeface="Times New Roman"/>
              </a:rPr>
              <a:t>.</a:t>
            </a:r>
            <a:r>
              <a:rPr sz="900" spc="5" dirty="0">
                <a:latin typeface="Times New Roman"/>
                <a:cs typeface="Times New Roman"/>
              </a:rPr>
              <a:t>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25" dirty="0">
                <a:latin typeface="Times New Roman"/>
                <a:cs typeface="Times New Roman"/>
              </a:rPr>
              <a:t>1</a:t>
            </a:r>
            <a:r>
              <a:rPr sz="900" spc="15" dirty="0">
                <a:latin typeface="Times New Roman"/>
                <a:cs typeface="Times New Roman"/>
              </a:rPr>
              <a:t>0</a:t>
            </a:r>
            <a:r>
              <a:rPr sz="900" spc="10" dirty="0">
                <a:latin typeface="Times New Roman"/>
                <a:cs typeface="Times New Roman"/>
              </a:rPr>
              <a:t>E</a:t>
            </a:r>
            <a:r>
              <a:rPr sz="900" spc="25" dirty="0">
                <a:latin typeface="Times New Roman"/>
                <a:cs typeface="Times New Roman"/>
              </a:rPr>
              <a:t>1</a:t>
            </a:r>
            <a:r>
              <a:rPr sz="900" spc="10" dirty="0">
                <a:latin typeface="Times New Roman"/>
                <a:cs typeface="Times New Roman"/>
              </a:rPr>
              <a:t>25  </a:t>
            </a:r>
            <a:r>
              <a:rPr sz="900" spc="20" dirty="0">
                <a:latin typeface="Times New Roman"/>
                <a:cs typeface="Times New Roman"/>
              </a:rPr>
              <a:t>maximum </a:t>
            </a:r>
            <a:r>
              <a:rPr sz="900" spc="15" dirty="0">
                <a:latin typeface="Times New Roman"/>
                <a:cs typeface="Times New Roman"/>
              </a:rPr>
              <a:t>precision </a:t>
            </a:r>
            <a:r>
              <a:rPr sz="900" spc="20" dirty="0">
                <a:latin typeface="Times New Roman"/>
                <a:cs typeface="Times New Roman"/>
              </a:rPr>
              <a:t>of 126 </a:t>
            </a:r>
            <a:r>
              <a:rPr sz="900" spc="15" dirty="0">
                <a:latin typeface="Times New Roman"/>
                <a:cs typeface="Times New Roman"/>
              </a:rPr>
              <a:t>binary </a:t>
            </a:r>
            <a:r>
              <a:rPr sz="900" spc="10" dirty="0">
                <a:latin typeface="Times New Roman"/>
                <a:cs typeface="Times New Roman"/>
              </a:rPr>
              <a:t>digits, </a:t>
            </a:r>
            <a:r>
              <a:rPr sz="900" spc="20" dirty="0">
                <a:latin typeface="Times New Roman"/>
                <a:cs typeface="Times New Roman"/>
              </a:rPr>
              <a:t>which </a:t>
            </a:r>
            <a:r>
              <a:rPr sz="900" spc="10" dirty="0">
                <a:latin typeface="Times New Roman"/>
                <a:cs typeface="Times New Roman"/>
              </a:rPr>
              <a:t>is </a:t>
            </a:r>
            <a:r>
              <a:rPr sz="900" spc="15" dirty="0">
                <a:latin typeface="Times New Roman"/>
                <a:cs typeface="Times New Roman"/>
              </a:rPr>
              <a:t>roughly equivalent  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to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267" y="8314772"/>
            <a:ext cx="95885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  <a:tab pos="780415" algn="l"/>
              </a:tabLst>
            </a:pPr>
            <a:r>
              <a:rPr sz="900" spc="5" dirty="0">
                <a:latin typeface="Times New Roman"/>
                <a:cs typeface="Times New Roman"/>
              </a:rPr>
              <a:t>s</a:t>
            </a:r>
            <a:r>
              <a:rPr sz="900" spc="15" dirty="0">
                <a:latin typeface="Times New Roman"/>
                <a:cs typeface="Times New Roman"/>
              </a:rPr>
              <a:t>ca</a:t>
            </a:r>
            <a:r>
              <a:rPr sz="900" dirty="0">
                <a:latin typeface="Times New Roman"/>
                <a:cs typeface="Times New Roman"/>
              </a:rPr>
              <a:t>l</a:t>
            </a:r>
            <a:r>
              <a:rPr sz="900" spc="1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0" dirty="0">
                <a:latin typeface="Times New Roman"/>
                <a:cs typeface="Times New Roman"/>
              </a:rPr>
              <a:t>s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5" dirty="0">
                <a:latin typeface="Times New Roman"/>
                <a:cs typeface="Times New Roman"/>
              </a:rPr>
              <a:t>c</a:t>
            </a:r>
            <a:r>
              <a:rPr sz="900" spc="5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6839" y="8177607"/>
            <a:ext cx="40386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d</a:t>
            </a:r>
            <a:r>
              <a:rPr sz="900" spc="15" dirty="0">
                <a:latin typeface="Times New Roman"/>
                <a:cs typeface="Times New Roman"/>
              </a:rPr>
              <a:t>e</a:t>
            </a:r>
            <a:r>
              <a:rPr sz="900" spc="5" dirty="0">
                <a:latin typeface="Times New Roman"/>
                <a:cs typeface="Times New Roman"/>
              </a:rPr>
              <a:t>c</a:t>
            </a:r>
            <a:r>
              <a:rPr sz="900" spc="25" dirty="0">
                <a:latin typeface="Times New Roman"/>
                <a:cs typeface="Times New Roman"/>
              </a:rPr>
              <a:t>i</a:t>
            </a:r>
            <a:r>
              <a:rPr sz="900" spc="5" dirty="0">
                <a:latin typeface="Times New Roman"/>
                <a:cs typeface="Times New Roman"/>
              </a:rPr>
              <a:t>m</a:t>
            </a:r>
            <a:r>
              <a:rPr sz="900" spc="10" dirty="0">
                <a:latin typeface="Times New Roman"/>
                <a:cs typeface="Times New Roman"/>
              </a:rPr>
              <a:t>al  range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7204" y="8177607"/>
            <a:ext cx="2127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38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ts val="1090"/>
              </a:lnSpc>
              <a:spcBef>
                <a:spcPts val="25"/>
              </a:spcBef>
            </a:pPr>
            <a:r>
              <a:rPr sz="900" spc="30" dirty="0">
                <a:latin typeface="Times New Roman"/>
                <a:cs typeface="Times New Roman"/>
              </a:rPr>
              <a:t>T</a:t>
            </a:r>
            <a:r>
              <a:rPr sz="900" spc="10" dirty="0">
                <a:latin typeface="Times New Roman"/>
                <a:cs typeface="Times New Roman"/>
              </a:rPr>
              <a:t>he  </a:t>
            </a:r>
            <a:r>
              <a:rPr sz="900" spc="15" dirty="0">
                <a:latin typeface="Times New Roman"/>
                <a:cs typeface="Times New Roman"/>
              </a:rPr>
              <a:t>For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1352" y="8453473"/>
            <a:ext cx="10483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8035" algn="l"/>
              </a:tabLst>
            </a:pPr>
            <a:r>
              <a:rPr sz="900" spc="-5" dirty="0">
                <a:latin typeface="Times New Roman"/>
                <a:cs typeface="Times New Roman"/>
              </a:rPr>
              <a:t>f</a:t>
            </a:r>
            <a:r>
              <a:rPr sz="900" spc="10" dirty="0">
                <a:latin typeface="Times New Roman"/>
                <a:cs typeface="Times New Roman"/>
              </a:rPr>
              <a:t>l</a:t>
            </a:r>
            <a:r>
              <a:rPr sz="900" spc="25" dirty="0">
                <a:latin typeface="Times New Roman"/>
                <a:cs typeface="Times New Roman"/>
              </a:rPr>
              <a:t>o</a:t>
            </a:r>
            <a:r>
              <a:rPr sz="900" spc="5" dirty="0">
                <a:latin typeface="Times New Roman"/>
                <a:cs typeface="Times New Roman"/>
              </a:rPr>
              <a:t>a</a:t>
            </a:r>
            <a:r>
              <a:rPr sz="900" spc="10" dirty="0">
                <a:latin typeface="Times New Roman"/>
                <a:cs typeface="Times New Roman"/>
              </a:rPr>
              <a:t>ti</a:t>
            </a:r>
            <a:r>
              <a:rPr sz="900" dirty="0">
                <a:latin typeface="Times New Roman"/>
                <a:cs typeface="Times New Roman"/>
              </a:rPr>
              <a:t>n</a:t>
            </a:r>
            <a:r>
              <a:rPr sz="900" spc="15" dirty="0">
                <a:latin typeface="Times New Roman"/>
                <a:cs typeface="Times New Roman"/>
              </a:rPr>
              <a:t>g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25" dirty="0">
                <a:latin typeface="Times New Roman"/>
                <a:cs typeface="Times New Roman"/>
              </a:rPr>
              <a:t>po</a:t>
            </a:r>
            <a:r>
              <a:rPr sz="900" dirty="0">
                <a:latin typeface="Times New Roman"/>
                <a:cs typeface="Times New Roman"/>
              </a:rPr>
              <a:t>i</a:t>
            </a:r>
            <a:r>
              <a:rPr sz="900" spc="10" dirty="0">
                <a:latin typeface="Times New Roman"/>
                <a:cs typeface="Times New Roman"/>
              </a:rPr>
              <a:t>nt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00528" y="8314772"/>
            <a:ext cx="109918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ct val="100000"/>
              </a:lnSpc>
              <a:tabLst>
                <a:tab pos="595630" algn="l"/>
                <a:tab pos="992505" algn="l"/>
              </a:tabLst>
            </a:pPr>
            <a:r>
              <a:rPr sz="900" spc="-5" dirty="0">
                <a:latin typeface="Times New Roman"/>
                <a:cs typeface="Times New Roman"/>
              </a:rPr>
              <a:t>f</a:t>
            </a:r>
            <a:r>
              <a:rPr sz="900" spc="10" dirty="0">
                <a:latin typeface="Times New Roman"/>
                <a:cs typeface="Times New Roman"/>
              </a:rPr>
              <a:t>r</a:t>
            </a:r>
            <a:r>
              <a:rPr sz="900" spc="30" dirty="0">
                <a:latin typeface="Times New Roman"/>
                <a:cs typeface="Times New Roman"/>
              </a:rPr>
              <a:t>o</a:t>
            </a:r>
            <a:r>
              <a:rPr sz="900" spc="25" dirty="0">
                <a:latin typeface="Times New Roman"/>
                <a:cs typeface="Times New Roman"/>
              </a:rPr>
              <a:t>m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30" dirty="0">
                <a:latin typeface="Times New Roman"/>
                <a:cs typeface="Times New Roman"/>
              </a:rPr>
              <a:t>-</a:t>
            </a:r>
            <a:r>
              <a:rPr sz="900" spc="15" dirty="0">
                <a:latin typeface="Times New Roman"/>
                <a:cs typeface="Times New Roman"/>
              </a:rPr>
              <a:t>84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653415" algn="l"/>
              </a:tabLst>
            </a:pPr>
            <a:r>
              <a:rPr sz="900" spc="15" dirty="0">
                <a:latin typeface="Times New Roman"/>
                <a:cs typeface="Times New Roman"/>
              </a:rPr>
              <a:t>don't	specify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57317" y="8177607"/>
            <a:ext cx="2978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 marR="7620" indent="-58419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dig</a:t>
            </a:r>
            <a:r>
              <a:rPr sz="900" dirty="0">
                <a:latin typeface="Times New Roman"/>
                <a:cs typeface="Times New Roman"/>
              </a:rPr>
              <a:t>i</a:t>
            </a:r>
            <a:r>
              <a:rPr sz="900" spc="25" dirty="0">
                <a:latin typeface="Times New Roman"/>
                <a:cs typeface="Times New Roman"/>
              </a:rPr>
              <a:t>t</a:t>
            </a:r>
            <a:r>
              <a:rPr sz="900" spc="10" dirty="0">
                <a:latin typeface="Times New Roman"/>
                <a:cs typeface="Times New Roman"/>
              </a:rPr>
              <a:t>s  </a:t>
            </a:r>
            <a:r>
              <a:rPr sz="900" spc="25" dirty="0">
                <a:latin typeface="Times New Roman"/>
                <a:cs typeface="Times New Roman"/>
              </a:rPr>
              <a:t>1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spc="25" dirty="0">
                <a:latin typeface="Times New Roman"/>
                <a:cs typeface="Times New Roman"/>
              </a:rPr>
              <a:t>7</a:t>
            </a:r>
            <a:r>
              <a:rPr sz="900" spc="5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900" spc="25" dirty="0">
                <a:latin typeface="Times New Roman"/>
                <a:cs typeface="Times New Roman"/>
              </a:rPr>
              <a:t>p</a:t>
            </a:r>
            <a:r>
              <a:rPr sz="900" spc="10" dirty="0">
                <a:latin typeface="Times New Roman"/>
                <a:cs typeface="Times New Roman"/>
              </a:rPr>
              <a:t>,s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7204" y="8587423"/>
            <a:ext cx="355917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900" spc="25" dirty="0">
                <a:latin typeface="Times New Roman"/>
                <a:cs typeface="Times New Roman"/>
              </a:rPr>
              <a:t>REAL </a:t>
            </a:r>
            <a:r>
              <a:rPr sz="900" spc="10" dirty="0">
                <a:latin typeface="Times New Roman"/>
                <a:cs typeface="Times New Roman"/>
              </a:rPr>
              <a:t>has </a:t>
            </a:r>
            <a:r>
              <a:rPr sz="900" spc="15" dirty="0">
                <a:latin typeface="Times New Roman"/>
                <a:cs typeface="Times New Roman"/>
              </a:rPr>
              <a:t>a </a:t>
            </a:r>
            <a:r>
              <a:rPr sz="900" spc="20" dirty="0">
                <a:latin typeface="Times New Roman"/>
                <a:cs typeface="Times New Roman"/>
              </a:rPr>
              <a:t>maximum </a:t>
            </a:r>
            <a:r>
              <a:rPr sz="900" spc="10" dirty="0">
                <a:latin typeface="Times New Roman"/>
                <a:cs typeface="Times New Roman"/>
              </a:rPr>
              <a:t>precision </a:t>
            </a:r>
            <a:r>
              <a:rPr sz="900" spc="15" dirty="0">
                <a:latin typeface="Times New Roman"/>
                <a:cs typeface="Times New Roman"/>
              </a:rPr>
              <a:t>of </a:t>
            </a:r>
            <a:r>
              <a:rPr sz="900" spc="20" dirty="0">
                <a:latin typeface="Times New Roman"/>
                <a:cs typeface="Times New Roman"/>
              </a:rPr>
              <a:t>63 </a:t>
            </a:r>
            <a:r>
              <a:rPr sz="900" spc="15" dirty="0">
                <a:latin typeface="Times New Roman"/>
                <a:cs typeface="Times New Roman"/>
              </a:rPr>
              <a:t>binary </a:t>
            </a:r>
            <a:r>
              <a:rPr sz="900" spc="10" dirty="0">
                <a:latin typeface="Times New Roman"/>
                <a:cs typeface="Times New Roman"/>
              </a:rPr>
              <a:t>digits, </a:t>
            </a:r>
            <a:r>
              <a:rPr sz="900" spc="15" dirty="0">
                <a:latin typeface="Times New Roman"/>
                <a:cs typeface="Times New Roman"/>
              </a:rPr>
              <a:t>which </a:t>
            </a:r>
            <a:r>
              <a:rPr sz="900" spc="10" dirty="0">
                <a:latin typeface="Times New Roman"/>
                <a:cs typeface="Times New Roman"/>
              </a:rPr>
              <a:t>is </a:t>
            </a:r>
            <a:r>
              <a:rPr sz="900" spc="20" dirty="0">
                <a:latin typeface="Times New Roman"/>
                <a:cs typeface="Times New Roman"/>
              </a:rPr>
              <a:t>roughly  </a:t>
            </a:r>
            <a:r>
              <a:rPr sz="900" spc="10" dirty="0">
                <a:latin typeface="Times New Roman"/>
                <a:cs typeface="Times New Roman"/>
              </a:rPr>
              <a:t>equivalent </a:t>
            </a:r>
            <a:r>
              <a:rPr sz="900" spc="5" dirty="0">
                <a:latin typeface="Times New Roman"/>
                <a:cs typeface="Times New Roman"/>
              </a:rPr>
              <a:t>to </a:t>
            </a:r>
            <a:r>
              <a:rPr sz="900" spc="15" dirty="0">
                <a:latin typeface="Times New Roman"/>
                <a:cs typeface="Times New Roman"/>
              </a:rPr>
              <a:t>18 decimal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digits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183386"/>
            <a:ext cx="35623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Times New Roman"/>
                <a:cs typeface="Times New Roman"/>
              </a:rPr>
              <a:t>L</a:t>
            </a:r>
            <a:r>
              <a:rPr sz="900" spc="30" dirty="0">
                <a:latin typeface="Times New Roman"/>
                <a:cs typeface="Times New Roman"/>
              </a:rPr>
              <a:t>O</a:t>
            </a:r>
            <a:r>
              <a:rPr sz="900" spc="20" dirty="0">
                <a:latin typeface="Times New Roman"/>
                <a:cs typeface="Times New Roman"/>
              </a:rPr>
              <a:t>N</a:t>
            </a:r>
            <a:r>
              <a:rPr sz="900" spc="25" dirty="0">
                <a:latin typeface="Times New Roman"/>
                <a:cs typeface="Times New Roman"/>
              </a:rPr>
              <a:t>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2697204" y="1251969"/>
            <a:ext cx="17341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version the </a:t>
            </a:r>
            <a:r>
              <a:rPr sz="900" spc="25" dirty="0">
                <a:latin typeface="Times New Roman"/>
                <a:cs typeface="Times New Roman"/>
              </a:rPr>
              <a:t>VARCHAR2 </a:t>
            </a:r>
            <a:r>
              <a:rPr sz="900" spc="15" dirty="0">
                <a:latin typeface="Times New Roman"/>
                <a:cs typeface="Times New Roman"/>
              </a:rPr>
              <a:t>data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type)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4509" y="909056"/>
            <a:ext cx="52705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32760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15" dirty="0">
                <a:latin typeface="Times New Roman"/>
                <a:cs typeface="Times New Roman"/>
              </a:rPr>
              <a:t>Note 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this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3230" y="909056"/>
            <a:ext cx="55753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8765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b</a:t>
            </a:r>
            <a:r>
              <a:rPr sz="900" spc="-10" dirty="0">
                <a:latin typeface="Times New Roman"/>
                <a:cs typeface="Times New Roman"/>
              </a:rPr>
              <a:t>y</a:t>
            </a:r>
            <a:r>
              <a:rPr sz="900" spc="10" dirty="0">
                <a:latin typeface="Times New Roman"/>
                <a:cs typeface="Times New Roman"/>
              </a:rPr>
              <a:t>t</a:t>
            </a:r>
            <a:r>
              <a:rPr sz="900" spc="25" dirty="0">
                <a:latin typeface="Times New Roman"/>
                <a:cs typeface="Times New Roman"/>
              </a:rPr>
              <a:t>e</a:t>
            </a:r>
            <a:r>
              <a:rPr sz="900" spc="10" dirty="0">
                <a:latin typeface="Times New Roman"/>
                <a:cs typeface="Times New Roman"/>
              </a:rPr>
              <a:t>s  </a:t>
            </a:r>
            <a:r>
              <a:rPr sz="900" spc="20" dirty="0">
                <a:latin typeface="Times New Roman"/>
                <a:cs typeface="Times New Roman"/>
              </a:rPr>
              <a:t>is 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smaller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7115" y="1114804"/>
            <a:ext cx="262826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Character   data   of   variable  </a:t>
            </a:r>
            <a:r>
              <a:rPr sz="900" spc="10" dirty="0">
                <a:latin typeface="Times New Roman"/>
                <a:cs typeface="Times New Roman"/>
              </a:rPr>
              <a:t>length   </a:t>
            </a:r>
            <a:r>
              <a:rPr sz="900" spc="25" dirty="0">
                <a:latin typeface="Times New Roman"/>
                <a:cs typeface="Times New Roman"/>
              </a:rPr>
              <a:t>(A  </a:t>
            </a:r>
            <a:r>
              <a:rPr sz="900" spc="15" dirty="0">
                <a:latin typeface="Times New Roman"/>
                <a:cs typeface="Times New Roman"/>
              </a:rPr>
              <a:t>bigger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1350" spc="15" baseline="-33950" dirty="0">
                <a:latin typeface="Times New Roman"/>
                <a:cs typeface="Times New Roman"/>
              </a:rPr>
              <a:t>than</a:t>
            </a:r>
            <a:endParaRPr sz="1350" baseline="-33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6005" y="1183061"/>
            <a:ext cx="80581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7340" algn="l"/>
              </a:tabLst>
            </a:pPr>
            <a:r>
              <a:rPr sz="900" spc="15" dirty="0">
                <a:latin typeface="Times New Roman"/>
                <a:cs typeface="Times New Roman"/>
              </a:rPr>
              <a:t>the	ma</a:t>
            </a:r>
            <a:r>
              <a:rPr sz="900" dirty="0">
                <a:latin typeface="Times New Roman"/>
                <a:cs typeface="Times New Roman"/>
              </a:rPr>
              <a:t>x</a:t>
            </a:r>
            <a:r>
              <a:rPr sz="900" spc="2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Times New Roman"/>
                <a:cs typeface="Times New Roman"/>
              </a:rPr>
              <a:t>m</a:t>
            </a:r>
            <a:r>
              <a:rPr sz="900" spc="30" dirty="0">
                <a:latin typeface="Times New Roman"/>
                <a:cs typeface="Times New Roman"/>
              </a:rPr>
              <a:t>u</a:t>
            </a:r>
            <a:r>
              <a:rPr sz="900" spc="25" dirty="0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1264" y="1907314"/>
            <a:ext cx="34417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latin typeface="Times New Roman"/>
                <a:cs typeface="Times New Roman"/>
              </a:rPr>
              <a:t>D</a:t>
            </a:r>
            <a:r>
              <a:rPr sz="900" spc="5" dirty="0">
                <a:latin typeface="Times New Roman"/>
                <a:cs typeface="Times New Roman"/>
              </a:rPr>
              <a:t>A</a:t>
            </a:r>
            <a:r>
              <a:rPr sz="900" spc="30" dirty="0">
                <a:latin typeface="Times New Roman"/>
                <a:cs typeface="Times New Roman"/>
              </a:rPr>
              <a:t>T</a:t>
            </a:r>
            <a:r>
              <a:rPr sz="900" spc="2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9893" y="1907314"/>
            <a:ext cx="81597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Valid date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range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4662" y="1321763"/>
            <a:ext cx="115760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width of a </a:t>
            </a:r>
            <a:r>
              <a:rPr sz="900" spc="20" dirty="0">
                <a:latin typeface="Times New Roman"/>
                <a:cs typeface="Times New Roman"/>
              </a:rPr>
              <a:t>LONG  </a:t>
            </a:r>
            <a:r>
              <a:rPr sz="900" spc="15" dirty="0">
                <a:latin typeface="Times New Roman"/>
                <a:cs typeface="Times New Roman"/>
              </a:rPr>
              <a:t>column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900" spc="15" dirty="0">
                <a:latin typeface="Times New Roman"/>
                <a:cs typeface="Times New Roman"/>
              </a:rPr>
              <a:t>from January 1, </a:t>
            </a:r>
            <a:r>
              <a:rPr sz="900" spc="20" dirty="0">
                <a:latin typeface="Times New Roman"/>
                <a:cs typeface="Times New Roman"/>
              </a:rPr>
              <a:t>4712  </a:t>
            </a:r>
            <a:r>
              <a:rPr sz="900" spc="30" dirty="0">
                <a:latin typeface="Times New Roman"/>
                <a:cs typeface="Times New Roman"/>
              </a:rPr>
              <a:t>BC  </a:t>
            </a:r>
            <a:r>
              <a:rPr sz="900" spc="10" dirty="0">
                <a:latin typeface="Times New Roman"/>
                <a:cs typeface="Times New Roman"/>
              </a:rPr>
              <a:t>to   </a:t>
            </a:r>
            <a:r>
              <a:rPr sz="900" spc="15" dirty="0">
                <a:latin typeface="Times New Roman"/>
                <a:cs typeface="Times New Roman"/>
              </a:rPr>
              <a:t>December 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31,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4198" y="1908574"/>
            <a:ext cx="43624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ts val="1075"/>
              </a:lnSpc>
            </a:pPr>
            <a:r>
              <a:rPr sz="900" spc="20" dirty="0">
                <a:latin typeface="Times New Roman"/>
                <a:cs typeface="Times New Roman"/>
              </a:rPr>
              <a:t>AD</a:t>
            </a:r>
            <a:r>
              <a:rPr sz="900" spc="5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75"/>
              </a:lnSpc>
            </a:pPr>
            <a:r>
              <a:rPr sz="900" spc="20" dirty="0">
                <a:latin typeface="Times New Roman"/>
                <a:cs typeface="Times New Roman"/>
              </a:rPr>
              <a:t>= 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4712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1264" y="2425532"/>
            <a:ext cx="57086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RAW(size)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7204" y="2356949"/>
            <a:ext cx="239077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124585" algn="l"/>
                <a:tab pos="1353185" algn="l"/>
                <a:tab pos="1781175" algn="l"/>
                <a:tab pos="2095500" algn="l"/>
              </a:tabLst>
            </a:pPr>
            <a:r>
              <a:rPr sz="900" spc="25" dirty="0">
                <a:latin typeface="Times New Roman"/>
                <a:cs typeface="Times New Roman"/>
              </a:rPr>
              <a:t>Raw</a:t>
            </a:r>
            <a:r>
              <a:rPr sz="900" dirty="0">
                <a:latin typeface="Times New Roman"/>
                <a:cs typeface="Times New Roman"/>
              </a:rPr>
              <a:t>   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b</a:t>
            </a:r>
            <a:r>
              <a:rPr sz="900" spc="15" dirty="0">
                <a:latin typeface="Times New Roman"/>
                <a:cs typeface="Times New Roman"/>
              </a:rPr>
              <a:t>ina</a:t>
            </a:r>
            <a:r>
              <a:rPr sz="900" spc="20" dirty="0">
                <a:latin typeface="Times New Roman"/>
                <a:cs typeface="Times New Roman"/>
              </a:rPr>
              <a:t>r</a:t>
            </a:r>
            <a:r>
              <a:rPr sz="900" spc="15" dirty="0">
                <a:latin typeface="Times New Roman"/>
                <a:cs typeface="Times New Roman"/>
              </a:rPr>
              <a:t>y</a:t>
            </a:r>
            <a:r>
              <a:rPr sz="900" dirty="0">
                <a:latin typeface="Times New Roman"/>
                <a:cs typeface="Times New Roman"/>
              </a:rPr>
              <a:t>   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d</a:t>
            </a:r>
            <a:r>
              <a:rPr sz="900" spc="10" dirty="0">
                <a:latin typeface="Times New Roman"/>
                <a:cs typeface="Times New Roman"/>
              </a:rPr>
              <a:t>ata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25" dirty="0">
                <a:latin typeface="Times New Roman"/>
                <a:cs typeface="Times New Roman"/>
              </a:rPr>
              <a:t>o</a:t>
            </a:r>
            <a:r>
              <a:rPr sz="900" spc="10" dirty="0">
                <a:latin typeface="Times New Roman"/>
                <a:cs typeface="Times New Roman"/>
              </a:rPr>
              <a:t>f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0" dirty="0">
                <a:latin typeface="Times New Roman"/>
                <a:cs typeface="Times New Roman"/>
              </a:rPr>
              <a:t>l</a:t>
            </a:r>
            <a:r>
              <a:rPr sz="900" spc="5" dirty="0">
                <a:latin typeface="Times New Roman"/>
                <a:cs typeface="Times New Roman"/>
              </a:rPr>
              <a:t>e</a:t>
            </a:r>
            <a:r>
              <a:rPr sz="900" spc="15" dirty="0">
                <a:latin typeface="Times New Roman"/>
                <a:cs typeface="Times New Roman"/>
              </a:rPr>
              <a:t>ngth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5" dirty="0">
                <a:latin typeface="Times New Roman"/>
                <a:cs typeface="Times New Roman"/>
              </a:rPr>
              <a:t>s</a:t>
            </a:r>
            <a:r>
              <a:rPr sz="900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Times New Roman"/>
                <a:cs typeface="Times New Roman"/>
              </a:rPr>
              <a:t>ze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25" dirty="0">
                <a:latin typeface="Times New Roman"/>
                <a:cs typeface="Times New Roman"/>
              </a:rPr>
              <a:t>b</a:t>
            </a:r>
            <a:r>
              <a:rPr sz="900" dirty="0">
                <a:latin typeface="Times New Roman"/>
                <a:cs typeface="Times New Roman"/>
              </a:rPr>
              <a:t>y</a:t>
            </a:r>
            <a:r>
              <a:rPr sz="900" spc="10" dirty="0">
                <a:latin typeface="Times New Roman"/>
                <a:cs typeface="Times New Roman"/>
              </a:rPr>
              <a:t>te</a:t>
            </a:r>
            <a:r>
              <a:rPr sz="900" spc="5" dirty="0">
                <a:latin typeface="Times New Roman"/>
                <a:cs typeface="Times New Roman"/>
              </a:rPr>
              <a:t>s.  </a:t>
            </a:r>
            <a:r>
              <a:rPr sz="900" spc="20" dirty="0">
                <a:latin typeface="Times New Roman"/>
                <a:cs typeface="Times New Roman"/>
              </a:rPr>
              <a:t>You </a:t>
            </a:r>
            <a:r>
              <a:rPr sz="900" spc="10" dirty="0">
                <a:latin typeface="Times New Roman"/>
                <a:cs typeface="Times New Roman"/>
              </a:rPr>
              <a:t>must </a:t>
            </a:r>
            <a:r>
              <a:rPr sz="900" spc="15" dirty="0">
                <a:latin typeface="Times New Roman"/>
                <a:cs typeface="Times New Roman"/>
              </a:rPr>
              <a:t>specify </a:t>
            </a:r>
            <a:r>
              <a:rPr sz="900" spc="10" dirty="0">
                <a:latin typeface="Times New Roman"/>
                <a:cs typeface="Times New Roman"/>
              </a:rPr>
              <a:t>size for </a:t>
            </a:r>
            <a:r>
              <a:rPr sz="900" spc="15" dirty="0">
                <a:latin typeface="Times New Roman"/>
                <a:cs typeface="Times New Roman"/>
              </a:rPr>
              <a:t>a </a:t>
            </a:r>
            <a:r>
              <a:rPr sz="900" spc="25" dirty="0">
                <a:latin typeface="Times New Roman"/>
                <a:cs typeface="Times New Roman"/>
              </a:rPr>
              <a:t>RAW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value.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4509" y="1908864"/>
            <a:ext cx="64008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spc="15" dirty="0">
                <a:latin typeface="Times New Roman"/>
                <a:cs typeface="Times New Roman"/>
              </a:rPr>
              <a:t>9999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ts val="1090"/>
              </a:lnSpc>
              <a:spcBef>
                <a:spcPts val="20"/>
              </a:spcBef>
            </a:pPr>
            <a:r>
              <a:rPr sz="900" spc="10" dirty="0">
                <a:latin typeface="Times New Roman"/>
                <a:cs typeface="Times New Roman"/>
              </a:rPr>
              <a:t>(in </a:t>
            </a:r>
            <a:r>
              <a:rPr sz="900" spc="15" dirty="0">
                <a:latin typeface="Times New Roman"/>
                <a:cs typeface="Times New Roman"/>
              </a:rPr>
              <a:t>Oracle7  AD)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00" spc="20" dirty="0">
                <a:latin typeface="Times New Roman"/>
                <a:cs typeface="Times New Roman"/>
              </a:rPr>
              <a:t>32767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bytes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1112" y="2945248"/>
            <a:ext cx="66675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LONG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RAW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5051" y="2874899"/>
            <a:ext cx="40957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Times New Roman"/>
                <a:cs typeface="Times New Roman"/>
              </a:rPr>
              <a:t>variable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5220" y="2874899"/>
            <a:ext cx="35306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l</a:t>
            </a:r>
            <a:r>
              <a:rPr sz="900" spc="15" dirty="0">
                <a:latin typeface="Times New Roman"/>
                <a:cs typeface="Times New Roman"/>
              </a:rPr>
              <a:t>e</a:t>
            </a:r>
            <a:r>
              <a:rPr sz="900" spc="25" dirty="0">
                <a:latin typeface="Times New Roman"/>
                <a:cs typeface="Times New Roman"/>
              </a:rPr>
              <a:t>n</a:t>
            </a:r>
            <a:r>
              <a:rPr sz="900" dirty="0">
                <a:latin typeface="Times New Roman"/>
                <a:cs typeface="Times New Roman"/>
              </a:rPr>
              <a:t>g</a:t>
            </a:r>
            <a:r>
              <a:rPr sz="900" spc="10" dirty="0">
                <a:latin typeface="Times New Roman"/>
                <a:cs typeface="Times New Roman"/>
              </a:rPr>
              <a:t>th.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7204" y="2873116"/>
            <a:ext cx="116840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900" spc="25" dirty="0">
                <a:latin typeface="Times New Roman"/>
                <a:cs typeface="Times New Roman"/>
              </a:rPr>
              <a:t>Raw </a:t>
            </a:r>
            <a:r>
              <a:rPr sz="900" spc="15" dirty="0">
                <a:latin typeface="Times New Roman"/>
                <a:cs typeface="Times New Roman"/>
              </a:rPr>
              <a:t>binary data </a:t>
            </a:r>
            <a:r>
              <a:rPr sz="900" spc="25" dirty="0">
                <a:latin typeface="Times New Roman"/>
                <a:cs typeface="Times New Roman"/>
              </a:rPr>
              <a:t>of  </a:t>
            </a:r>
            <a:r>
              <a:rPr sz="900" spc="10" dirty="0">
                <a:latin typeface="Times New Roman"/>
                <a:cs typeface="Times New Roman"/>
              </a:rPr>
              <a:t>interpreted </a:t>
            </a:r>
            <a:r>
              <a:rPr sz="900" spc="15" dirty="0">
                <a:latin typeface="Times New Roman"/>
                <a:cs typeface="Times New Roman"/>
              </a:rPr>
              <a:t>by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PL/SQL)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4509" y="2670943"/>
            <a:ext cx="52705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900" spc="20" dirty="0">
                <a:latin typeface="Times New Roman"/>
                <a:cs typeface="Times New Roman"/>
              </a:rPr>
              <a:t>32760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80"/>
              </a:lnSpc>
            </a:pPr>
            <a:r>
              <a:rPr sz="900" spc="15" dirty="0">
                <a:latin typeface="Times New Roman"/>
                <a:cs typeface="Times New Roman"/>
              </a:rPr>
              <a:t>Note 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this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7497" y="2874899"/>
            <a:ext cx="457834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(not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1350" spc="15" baseline="-33950" dirty="0">
                <a:latin typeface="Times New Roman"/>
                <a:cs typeface="Times New Roman"/>
              </a:rPr>
              <a:t>than</a:t>
            </a:r>
            <a:endParaRPr sz="1350" baseline="-33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4847" y="3082196"/>
            <a:ext cx="52197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width  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of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46005" y="2670943"/>
            <a:ext cx="80581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715" marR="5715" indent="278765">
              <a:lnSpc>
                <a:spcPct val="100000"/>
              </a:lnSpc>
            </a:pPr>
            <a:r>
              <a:rPr sz="900" spc="25" dirty="0">
                <a:latin typeface="Times New Roman"/>
                <a:cs typeface="Times New Roman"/>
              </a:rPr>
              <a:t>b</a:t>
            </a:r>
            <a:r>
              <a:rPr sz="900" spc="-10" dirty="0">
                <a:latin typeface="Times New Roman"/>
                <a:cs typeface="Times New Roman"/>
              </a:rPr>
              <a:t>y</a:t>
            </a:r>
            <a:r>
              <a:rPr sz="900" spc="10" dirty="0">
                <a:latin typeface="Times New Roman"/>
                <a:cs typeface="Times New Roman"/>
              </a:rPr>
              <a:t>t</a:t>
            </a:r>
            <a:r>
              <a:rPr sz="900" spc="25" dirty="0">
                <a:latin typeface="Times New Roman"/>
                <a:cs typeface="Times New Roman"/>
              </a:rPr>
              <a:t>e</a:t>
            </a:r>
            <a:r>
              <a:rPr sz="900" spc="10" dirty="0">
                <a:latin typeface="Times New Roman"/>
                <a:cs typeface="Times New Roman"/>
              </a:rPr>
              <a:t>s  </a:t>
            </a:r>
            <a:r>
              <a:rPr sz="900" spc="20" dirty="0">
                <a:latin typeface="Times New Roman"/>
                <a:cs typeface="Times New Roman"/>
              </a:rPr>
              <a:t>is 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smaller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7340" algn="l"/>
              </a:tabLst>
            </a:pPr>
            <a:r>
              <a:rPr sz="900" spc="15" dirty="0">
                <a:latin typeface="Times New Roman"/>
                <a:cs typeface="Times New Roman"/>
              </a:rPr>
              <a:t>the	ma</a:t>
            </a:r>
            <a:r>
              <a:rPr sz="900" dirty="0">
                <a:latin typeface="Times New Roman"/>
                <a:cs typeface="Times New Roman"/>
              </a:rPr>
              <a:t>x</a:t>
            </a:r>
            <a:r>
              <a:rPr sz="900" spc="2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Times New Roman"/>
                <a:cs typeface="Times New Roman"/>
              </a:rPr>
              <a:t>m</a:t>
            </a:r>
            <a:r>
              <a:rPr sz="900" spc="30" dirty="0">
                <a:latin typeface="Times New Roman"/>
                <a:cs typeface="Times New Roman"/>
              </a:rPr>
              <a:t>u</a:t>
            </a:r>
            <a:r>
              <a:rPr sz="900" spc="25" dirty="0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a  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LONG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1264" y="3393360"/>
            <a:ext cx="34480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5" dirty="0">
                <a:latin typeface="Times New Roman"/>
                <a:cs typeface="Times New Roman"/>
              </a:rPr>
              <a:t>B</a:t>
            </a:r>
            <a:r>
              <a:rPr sz="900" spc="10" dirty="0">
                <a:latin typeface="Times New Roman"/>
                <a:cs typeface="Times New Roman"/>
              </a:rPr>
              <a:t>L</a:t>
            </a:r>
            <a:r>
              <a:rPr sz="900" spc="30" dirty="0">
                <a:latin typeface="Times New Roman"/>
                <a:cs typeface="Times New Roman"/>
              </a:rPr>
              <a:t>O</a:t>
            </a:r>
            <a:r>
              <a:rPr sz="900" spc="25" dirty="0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7372" y="3393360"/>
            <a:ext cx="101155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Binary Large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Object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94614" y="3182995"/>
            <a:ext cx="6927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sz="900" spc="25" dirty="0">
                <a:latin typeface="Times New Roman"/>
                <a:cs typeface="Times New Roman"/>
              </a:rPr>
              <a:t>RAW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column  4Gigabytes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1038" y="3862291"/>
            <a:ext cx="5004435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60" dirty="0">
                <a:latin typeface="Times New Roman"/>
                <a:cs typeface="Times New Roman"/>
              </a:rPr>
              <a:t>CODING </a:t>
            </a:r>
            <a:r>
              <a:rPr sz="1300" spc="5" dirty="0">
                <a:latin typeface="Times New Roman"/>
                <a:cs typeface="Times New Roman"/>
              </a:rPr>
              <a:t>AND </a:t>
            </a:r>
            <a:r>
              <a:rPr sz="1300" spc="65" dirty="0">
                <a:latin typeface="Times New Roman"/>
                <a:cs typeface="Times New Roman"/>
              </a:rPr>
              <a:t>COMPRESSION</a:t>
            </a:r>
            <a:r>
              <a:rPr sz="1300" spc="-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TECHNIQUES: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5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There a </a:t>
            </a:r>
            <a:r>
              <a:rPr sz="1100" spc="5" dirty="0">
                <a:latin typeface="Times New Roman"/>
                <a:cs typeface="Times New Roman"/>
              </a:rPr>
              <a:t>re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attributes which </a:t>
            </a:r>
            <a:r>
              <a:rPr sz="1100" spc="15" dirty="0">
                <a:latin typeface="Times New Roman"/>
                <a:cs typeface="Times New Roman"/>
              </a:rPr>
              <a:t>have some </a:t>
            </a:r>
            <a:r>
              <a:rPr sz="1100" spc="10" dirty="0">
                <a:latin typeface="Times New Roman"/>
                <a:cs typeface="Times New Roman"/>
              </a:rPr>
              <a:t>sparse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values, </a:t>
            </a:r>
            <a:r>
              <a:rPr sz="1100" spc="5" dirty="0">
                <a:latin typeface="Times New Roman"/>
                <a:cs typeface="Times New Roman"/>
              </a:rPr>
              <a:t>these </a:t>
            </a:r>
            <a:r>
              <a:rPr sz="1100" spc="10" dirty="0">
                <a:latin typeface="Times New Roman"/>
                <a:cs typeface="Times New Roman"/>
              </a:rPr>
              <a:t>values when 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are represented </a:t>
            </a:r>
            <a:r>
              <a:rPr sz="1100" spc="15" dirty="0">
                <a:latin typeface="Times New Roman"/>
                <a:cs typeface="Times New Roman"/>
              </a:rPr>
              <a:t>in any </a:t>
            </a:r>
            <a:r>
              <a:rPr sz="1100" spc="10" dirty="0">
                <a:latin typeface="Times New Roman"/>
                <a:cs typeface="Times New Roman"/>
              </a:rPr>
              <a:t>data type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hard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express, for this purpose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codes  are used. </a:t>
            </a:r>
            <a:r>
              <a:rPr sz="1100" spc="15" dirty="0">
                <a:latin typeface="Times New Roman"/>
                <a:cs typeface="Times New Roman"/>
              </a:rPr>
              <a:t>As the </a:t>
            </a:r>
            <a:r>
              <a:rPr sz="1100" spc="10" dirty="0">
                <a:latin typeface="Times New Roman"/>
                <a:cs typeface="Times New Roman"/>
              </a:rPr>
              <a:t>codes defined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administrator or the programmer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consume </a:t>
            </a:r>
            <a:r>
              <a:rPr sz="1100" spc="5" dirty="0">
                <a:latin typeface="Times New Roman"/>
                <a:cs typeface="Times New Roman"/>
              </a:rPr>
              <a:t>less </a:t>
            </a:r>
            <a:r>
              <a:rPr sz="1100" spc="10" dirty="0">
                <a:latin typeface="Times New Roman"/>
                <a:cs typeface="Times New Roman"/>
              </a:rPr>
              <a:t>space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they are better for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situations where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large  </a:t>
            </a:r>
            <a:r>
              <a:rPr sz="1100" spc="15" dirty="0">
                <a:latin typeface="Times New Roman"/>
                <a:cs typeface="Times New Roman"/>
              </a:rPr>
              <a:t>number </a:t>
            </a:r>
            <a:r>
              <a:rPr sz="1100" spc="10" dirty="0">
                <a:latin typeface="Times New Roman"/>
                <a:cs typeface="Times New Roman"/>
              </a:rPr>
              <a:t>of records and wastage of small </a:t>
            </a:r>
            <a:r>
              <a:rPr sz="1100" spc="15" dirty="0">
                <a:latin typeface="Times New Roman"/>
                <a:cs typeface="Times New Roman"/>
              </a:rPr>
              <a:t>amount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space in </a:t>
            </a:r>
            <a:r>
              <a:rPr sz="1100" spc="10" dirty="0">
                <a:latin typeface="Times New Roman"/>
                <a:cs typeface="Times New Roman"/>
              </a:rPr>
              <a:t>each record </a:t>
            </a:r>
            <a:r>
              <a:rPr sz="1100" spc="5" dirty="0">
                <a:latin typeface="Times New Roman"/>
                <a:cs typeface="Times New Roman"/>
              </a:rPr>
              <a:t>can lead to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loss of huge </a:t>
            </a:r>
            <a:r>
              <a:rPr sz="1100" spc="15" dirty="0">
                <a:latin typeface="Times New Roman"/>
                <a:cs typeface="Times New Roman"/>
              </a:rPr>
              <a:t>amount </a:t>
            </a:r>
            <a:r>
              <a:rPr sz="1100" spc="10" dirty="0">
                <a:latin typeface="Times New Roman"/>
                <a:cs typeface="Times New Roman"/>
              </a:rPr>
              <a:t>of data storage space. </a:t>
            </a:r>
            <a:r>
              <a:rPr sz="1100" spc="15" dirty="0">
                <a:latin typeface="Times New Roman"/>
                <a:cs typeface="Times New Roman"/>
              </a:rPr>
              <a:t>Thus </a:t>
            </a:r>
            <a:r>
              <a:rPr sz="1100" spc="10" dirty="0">
                <a:latin typeface="Times New Roman"/>
                <a:cs typeface="Times New Roman"/>
              </a:rPr>
              <a:t>causing lowered database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efficiency.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781768" y="5092573"/>
          <a:ext cx="4225925" cy="1113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910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100" i="1" spc="60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6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100" i="1" spc="8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100" i="1" spc="65" dirty="0">
                          <a:latin typeface="Times New Roman"/>
                          <a:cs typeface="Times New Roman"/>
                        </a:rPr>
                        <a:t>HOBBY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011"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5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16782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16782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16782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98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8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Gardening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1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9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385"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9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9147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9147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Movie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9147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960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1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182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182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182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91438" y="6369198"/>
            <a:ext cx="5005070" cy="149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Coding </a:t>
            </a:r>
            <a:r>
              <a:rPr sz="1100" spc="10" dirty="0">
                <a:latin typeface="Times New Roman"/>
                <a:cs typeface="Times New Roman"/>
              </a:rPr>
              <a:t>techniques are also useful for compression </a:t>
            </a:r>
            <a:r>
              <a:rPr sz="1100" spc="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data values appearing the data, 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replacing </a:t>
            </a:r>
            <a:r>
              <a:rPr sz="1100" spc="15" dirty="0">
                <a:latin typeface="Times New Roman"/>
                <a:cs typeface="Times New Roman"/>
              </a:rPr>
              <a:t>those </a:t>
            </a:r>
            <a:r>
              <a:rPr sz="1100" spc="10" dirty="0">
                <a:latin typeface="Times New Roman"/>
                <a:cs typeface="Times New Roman"/>
              </a:rPr>
              <a:t>data values with the smaller sized codes we can </a:t>
            </a:r>
            <a:r>
              <a:rPr sz="1100" spc="5" dirty="0">
                <a:latin typeface="Times New Roman"/>
                <a:cs typeface="Times New Roman"/>
              </a:rPr>
              <a:t>further </a:t>
            </a:r>
            <a:r>
              <a:rPr sz="1100" spc="10" dirty="0">
                <a:latin typeface="Times New Roman"/>
                <a:cs typeface="Times New Roman"/>
              </a:rPr>
              <a:t>reduce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space needed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the data for </a:t>
            </a:r>
            <a:r>
              <a:rPr sz="1100" spc="5" dirty="0">
                <a:latin typeface="Times New Roman"/>
                <a:cs typeface="Times New Roman"/>
              </a:rPr>
              <a:t>storage </a:t>
            </a:r>
            <a:r>
              <a:rPr sz="1100" spc="15" dirty="0">
                <a:latin typeface="Times New Roman"/>
                <a:cs typeface="Times New Roman"/>
              </a:rPr>
              <a:t>in the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Following tables </a:t>
            </a:r>
            <a:r>
              <a:rPr sz="1100" spc="5" dirty="0">
                <a:latin typeface="Times New Roman"/>
                <a:cs typeface="Times New Roman"/>
              </a:rPr>
              <a:t>give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10" dirty="0">
                <a:latin typeface="Times New Roman"/>
                <a:cs typeface="Times New Roman"/>
              </a:rPr>
              <a:t>of codes and </a:t>
            </a:r>
            <a:r>
              <a:rPr sz="1100" spc="5" dirty="0">
                <a:latin typeface="Times New Roman"/>
                <a:cs typeface="Times New Roman"/>
              </a:rPr>
              <a:t>their </a:t>
            </a:r>
            <a:r>
              <a:rPr sz="1100" spc="10" dirty="0">
                <a:latin typeface="Times New Roman"/>
                <a:cs typeface="Times New Roman"/>
              </a:rPr>
              <a:t>utilization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database  environment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spc="15" dirty="0">
                <a:latin typeface="Times New Roman"/>
                <a:cs typeface="Times New Roman"/>
              </a:rPr>
              <a:t>Coding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5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782382" y="7858207"/>
          <a:ext cx="4227195" cy="1113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448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sz="1100" i="1" spc="60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1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71">
                      <a:solidFill>
                        <a:srgbClr val="000000"/>
                      </a:solidFill>
                      <a:prstDash val="solid"/>
                    </a:lnT>
                    <a:lnB w="1678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sz="1100" i="1" spc="8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71">
                      <a:solidFill>
                        <a:srgbClr val="000000"/>
                      </a:solidFill>
                      <a:prstDash val="solid"/>
                    </a:lnT>
                    <a:lnB w="1678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sz="1100" i="1" spc="65" dirty="0">
                          <a:latin typeface="Times New Roman"/>
                          <a:cs typeface="Times New Roman"/>
                        </a:rPr>
                        <a:t>HOBBY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71">
                      <a:solidFill>
                        <a:srgbClr val="000000"/>
                      </a:solidFill>
                      <a:prstDash val="solid"/>
                    </a:lnT>
                    <a:lnB w="1678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52"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1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87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87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87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058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4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11"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4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14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5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0">
                      <a:solidFill>
                        <a:srgbClr val="000000"/>
                      </a:solidFill>
                      <a:prstDash val="solid"/>
                    </a:lnT>
                    <a:lnB w="91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0">
                      <a:solidFill>
                        <a:srgbClr val="000000"/>
                      </a:solidFill>
                      <a:prstDash val="solid"/>
                    </a:lnT>
                    <a:lnB w="91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0">
                      <a:solidFill>
                        <a:srgbClr val="000000"/>
                      </a:solidFill>
                      <a:prstDash val="solid"/>
                    </a:lnT>
                    <a:lnB w="915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89"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7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1">
                      <a:solidFill>
                        <a:srgbClr val="000000"/>
                      </a:solidFill>
                      <a:prstDash val="solid"/>
                    </a:lnT>
                    <a:lnB w="16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1">
                      <a:solidFill>
                        <a:srgbClr val="000000"/>
                      </a:solidFill>
                      <a:prstDash val="solid"/>
                    </a:lnT>
                    <a:lnB w="16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1">
                      <a:solidFill>
                        <a:srgbClr val="000000"/>
                      </a:solidFill>
                      <a:prstDash val="solid"/>
                    </a:lnT>
                    <a:lnB w="1677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9727"/>
            <a:ext cx="82994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5" dirty="0">
                <a:latin typeface="Times New Roman"/>
                <a:cs typeface="Times New Roman"/>
              </a:rPr>
              <a:t>Hobby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81770" y="1064152"/>
          <a:ext cx="4225290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155"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6">
                      <a:solidFill>
                        <a:srgbClr val="000000"/>
                      </a:solidFill>
                      <a:prstDash val="solid"/>
                    </a:lnL>
                    <a:lnR w="9285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832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280"/>
                        </a:lnSpc>
                      </a:pPr>
                      <a:r>
                        <a:rPr sz="1100" i="1" spc="70" dirty="0">
                          <a:latin typeface="Times New Roman"/>
                          <a:cs typeface="Times New Roman"/>
                        </a:rPr>
                        <a:t>HOBBY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285">
                      <a:solidFill>
                        <a:srgbClr val="000000"/>
                      </a:solidFill>
                      <a:prstDash val="solid"/>
                    </a:lnL>
                    <a:lnR w="18293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832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52">
                <a:tc>
                  <a:txBody>
                    <a:bodyPr/>
                    <a:lstStyle/>
                    <a:p>
                      <a:pPr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5">
                      <a:solidFill>
                        <a:srgbClr val="000000"/>
                      </a:solidFill>
                      <a:prstDash val="solid"/>
                    </a:lnL>
                    <a:lnR w="9285">
                      <a:solidFill>
                        <a:srgbClr val="000000"/>
                      </a:solidFill>
                      <a:prstDash val="solid"/>
                    </a:lnR>
                    <a:lnT w="1832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285">
                      <a:solidFill>
                        <a:srgbClr val="000000"/>
                      </a:solidFill>
                      <a:prstDash val="solid"/>
                    </a:lnL>
                    <a:lnR w="18293">
                      <a:solidFill>
                        <a:srgbClr val="000000"/>
                      </a:solidFill>
                      <a:prstDash val="solid"/>
                    </a:lnR>
                    <a:lnT w="1832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8">
                      <a:solidFill>
                        <a:srgbClr val="000000"/>
                      </a:solidFill>
                      <a:prstDash val="solid"/>
                    </a:lnL>
                    <a:lnR w="9285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27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Gardening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285">
                      <a:solidFill>
                        <a:srgbClr val="000000"/>
                      </a:solidFill>
                      <a:prstDash val="solid"/>
                    </a:lnL>
                    <a:lnR w="18293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494"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9">
                      <a:solidFill>
                        <a:srgbClr val="000000"/>
                      </a:solidFill>
                      <a:prstDash val="solid"/>
                    </a:lnL>
                    <a:lnR w="9285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167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28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Movies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285">
                      <a:solidFill>
                        <a:srgbClr val="000000"/>
                      </a:solidFill>
                      <a:prstDash val="solid"/>
                    </a:lnL>
                    <a:lnR w="18293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167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283" y="1966177"/>
            <a:ext cx="5005070" cy="381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986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above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we have </a:t>
            </a:r>
            <a:r>
              <a:rPr sz="1100" spc="5" dirty="0">
                <a:latin typeface="Times New Roman"/>
                <a:cs typeface="Times New Roman"/>
              </a:rPr>
              <a:t>seen </a:t>
            </a:r>
            <a:r>
              <a:rPr sz="1100" spc="10" dirty="0">
                <a:latin typeface="Times New Roman"/>
                <a:cs typeface="Times New Roman"/>
              </a:rPr>
              <a:t>the implementation of the codes as replacement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actual </a:t>
            </a:r>
            <a:r>
              <a:rPr sz="1100" spc="5" dirty="0">
                <a:latin typeface="Times New Roman"/>
                <a:cs typeface="Times New Roman"/>
              </a:rPr>
              <a:t>table, </a:t>
            </a:r>
            <a:r>
              <a:rPr sz="1100" spc="10" dirty="0">
                <a:latin typeface="Times New Roman"/>
                <a:cs typeface="Times New Roman"/>
              </a:rPr>
              <a:t>here </a:t>
            </a:r>
            <a:r>
              <a:rPr sz="1100" spc="15" dirty="0">
                <a:latin typeface="Times New Roman"/>
                <a:cs typeface="Times New Roman"/>
              </a:rPr>
              <a:t>we actually </a:t>
            </a:r>
            <a:r>
              <a:rPr sz="1100" spc="5" dirty="0">
                <a:latin typeface="Times New Roman"/>
                <a:cs typeface="Times New Roman"/>
              </a:rPr>
              <a:t>allocated </a:t>
            </a:r>
            <a:r>
              <a:rPr sz="1100" spc="10" dirty="0">
                <a:latin typeface="Times New Roman"/>
                <a:cs typeface="Times New Roman"/>
              </a:rPr>
              <a:t>codes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hobbies and  then replace the codes instead of writing the </a:t>
            </a:r>
            <a:r>
              <a:rPr sz="1100" spc="15" dirty="0">
                <a:latin typeface="Times New Roman"/>
                <a:cs typeface="Times New Roman"/>
              </a:rPr>
              <a:t>codes in the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>
              <a:lnSpc>
                <a:spcPts val="13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get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number of </a:t>
            </a:r>
            <a:r>
              <a:rPr sz="1100" spc="10" dirty="0">
                <a:latin typeface="Times New Roman"/>
                <a:cs typeface="Times New Roman"/>
              </a:rPr>
              <a:t>benefits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types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benefit can be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 </a:t>
            </a:r>
            <a:r>
              <a:rPr sz="1100" spc="15" dirty="0">
                <a:latin typeface="Times New Roman"/>
                <a:cs typeface="Times New Roman"/>
              </a:rPr>
              <a:t>number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dimensions.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i="1" spc="30" dirty="0">
                <a:latin typeface="Times New Roman"/>
                <a:cs typeface="Times New Roman"/>
              </a:rPr>
              <a:t>Default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value</a:t>
            </a:r>
            <a:endParaRPr sz="1100">
              <a:latin typeface="Times New Roman"/>
              <a:cs typeface="Times New Roman"/>
            </a:endParaRPr>
          </a:p>
          <a:p>
            <a:pPr marL="443865" marR="5080" algn="just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Default values are the values 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associated with a </a:t>
            </a:r>
            <a:r>
              <a:rPr sz="1100" spc="5" dirty="0">
                <a:latin typeface="Times New Roman"/>
                <a:cs typeface="Times New Roman"/>
              </a:rPr>
              <a:t>specific </a:t>
            </a:r>
            <a:r>
              <a:rPr sz="1100" spc="10" dirty="0">
                <a:latin typeface="Times New Roman"/>
                <a:cs typeface="Times New Roman"/>
              </a:rPr>
              <a:t>attribute and  can help us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reduce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chances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inserting </a:t>
            </a:r>
            <a:r>
              <a:rPr sz="1100" spc="5" dirty="0">
                <a:latin typeface="Times New Roman"/>
                <a:cs typeface="Times New Roman"/>
              </a:rPr>
              <a:t>incorrect </a:t>
            </a:r>
            <a:r>
              <a:rPr sz="1100" spc="10" dirty="0">
                <a:latin typeface="Times New Roman"/>
                <a:cs typeface="Times New Roman"/>
              </a:rPr>
              <a:t>values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attribute  </a:t>
            </a:r>
            <a:r>
              <a:rPr sz="1100" spc="5" dirty="0">
                <a:latin typeface="Times New Roman"/>
                <a:cs typeface="Times New Roman"/>
              </a:rPr>
              <a:t>space.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also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help </a:t>
            </a:r>
            <a:r>
              <a:rPr sz="1100" spc="10" dirty="0">
                <a:latin typeface="Times New Roman"/>
                <a:cs typeface="Times New Roman"/>
              </a:rPr>
              <a:t>us preventing the attribute value be left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empty.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i="1" spc="35" dirty="0">
                <a:latin typeface="Times New Roman"/>
                <a:cs typeface="Times New Roman"/>
              </a:rPr>
              <a:t>Range</a:t>
            </a:r>
            <a:r>
              <a:rPr sz="1100" i="1" spc="-5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Control</a:t>
            </a:r>
            <a:endParaRPr sz="1100">
              <a:latin typeface="Times New Roman"/>
              <a:cs typeface="Times New Roman"/>
            </a:endParaRPr>
          </a:p>
          <a:p>
            <a:pPr marL="443865" marR="5080" algn="just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Range control implemented over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 can be </a:t>
            </a:r>
            <a:r>
              <a:rPr sz="1100" spc="15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easily achieved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using  </a:t>
            </a:r>
            <a:r>
              <a:rPr sz="1100" spc="10" dirty="0">
                <a:latin typeface="Times New Roman"/>
                <a:cs typeface="Times New Roman"/>
              </a:rPr>
              <a:t>any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type.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enforces the </a:t>
            </a:r>
            <a:r>
              <a:rPr sz="1100" spc="15" dirty="0">
                <a:latin typeface="Times New Roman"/>
                <a:cs typeface="Times New Roman"/>
              </a:rPr>
              <a:t>entry </a:t>
            </a:r>
            <a:r>
              <a:rPr sz="1100" spc="10" dirty="0">
                <a:latin typeface="Times New Roman"/>
                <a:cs typeface="Times New Roman"/>
              </a:rPr>
              <a:t>of data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5" dirty="0">
                <a:latin typeface="Times New Roman"/>
                <a:cs typeface="Times New Roman"/>
              </a:rPr>
              <a:t>field </a:t>
            </a:r>
            <a:r>
              <a:rPr sz="1100" spc="10" dirty="0">
                <a:latin typeface="Times New Roman"/>
                <a:cs typeface="Times New Roman"/>
              </a:rPr>
              <a:t>according 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limitations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type.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5"/>
              </a:lnSpc>
            </a:pPr>
            <a:r>
              <a:rPr sz="1100" i="1" spc="40" dirty="0">
                <a:latin typeface="Times New Roman"/>
                <a:cs typeface="Times New Roman"/>
              </a:rPr>
              <a:t>Null </a:t>
            </a:r>
            <a:r>
              <a:rPr sz="1100" i="1" spc="35" dirty="0">
                <a:latin typeface="Times New Roman"/>
                <a:cs typeface="Times New Roman"/>
              </a:rPr>
              <a:t>Value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Control</a:t>
            </a:r>
            <a:endParaRPr sz="1100">
              <a:latin typeface="Times New Roman"/>
              <a:cs typeface="Times New Roman"/>
            </a:endParaRPr>
          </a:p>
          <a:p>
            <a:pPr marL="443865" marR="5080" algn="just">
              <a:lnSpc>
                <a:spcPts val="1300"/>
              </a:lnSpc>
              <a:spcBef>
                <a:spcPts val="30"/>
              </a:spcBef>
            </a:pPr>
            <a:r>
              <a:rPr sz="1100" spc="15" dirty="0">
                <a:latin typeface="Times New Roman"/>
                <a:cs typeface="Times New Roman"/>
              </a:rPr>
              <a:t>As we </a:t>
            </a:r>
            <a:r>
              <a:rPr sz="1100" spc="10" dirty="0">
                <a:latin typeface="Times New Roman"/>
                <a:cs typeface="Times New Roman"/>
              </a:rPr>
              <a:t>already </a:t>
            </a:r>
            <a:r>
              <a:rPr sz="1100" spc="15" dirty="0">
                <a:latin typeface="Times New Roman"/>
                <a:cs typeface="Times New Roman"/>
              </a:rPr>
              <a:t>know </a:t>
            </a:r>
            <a:r>
              <a:rPr sz="1100" spc="10" dirty="0">
                <a:latin typeface="Times New Roman"/>
                <a:cs typeface="Times New Roman"/>
              </a:rPr>
              <a:t>that a null value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an empty value and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distinct from  zero and spaces, Databases can implement </a:t>
            </a:r>
            <a:r>
              <a:rPr sz="1100" spc="15" dirty="0">
                <a:latin typeface="Times New Roman"/>
                <a:cs typeface="Times New Roman"/>
              </a:rPr>
              <a:t>the null </a:t>
            </a:r>
            <a:r>
              <a:rPr sz="1100" spc="10" dirty="0">
                <a:latin typeface="Times New Roman"/>
                <a:cs typeface="Times New Roman"/>
              </a:rPr>
              <a:t>value control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using 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443865" algn="just">
              <a:lnSpc>
                <a:spcPts val="1270"/>
              </a:lnSpc>
            </a:pP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data types or their build </a:t>
            </a:r>
            <a:r>
              <a:rPr sz="1100" spc="15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mechanisms.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  <a:spcBef>
                <a:spcPts val="10"/>
              </a:spcBef>
            </a:pPr>
            <a:r>
              <a:rPr sz="1100" i="1" spc="25" dirty="0">
                <a:latin typeface="Times New Roman"/>
                <a:cs typeface="Times New Roman"/>
              </a:rPr>
              <a:t>Referential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Integrity</a:t>
            </a:r>
            <a:endParaRPr sz="1100">
              <a:latin typeface="Times New Roman"/>
              <a:cs typeface="Times New Roman"/>
            </a:endParaRPr>
          </a:p>
          <a:p>
            <a:pPr marL="443865" algn="just">
              <a:lnSpc>
                <a:spcPts val="1285"/>
              </a:lnSpc>
            </a:pPr>
            <a:r>
              <a:rPr sz="1100" spc="5" dirty="0">
                <a:latin typeface="Times New Roman"/>
                <a:cs typeface="Times New Roman"/>
              </a:rPr>
              <a:t>Referential </a:t>
            </a:r>
            <a:r>
              <a:rPr sz="1100" spc="10" dirty="0">
                <a:latin typeface="Times New Roman"/>
                <a:cs typeface="Times New Roman"/>
              </a:rPr>
              <a:t>Integrity </a:t>
            </a:r>
            <a:r>
              <a:rPr sz="1100" spc="15" dirty="0">
                <a:latin typeface="Times New Roman"/>
                <a:cs typeface="Times New Roman"/>
              </a:rPr>
              <a:t>means to </a:t>
            </a:r>
            <a:r>
              <a:rPr sz="1100" spc="10" dirty="0">
                <a:latin typeface="Times New Roman"/>
                <a:cs typeface="Times New Roman"/>
              </a:rPr>
              <a:t>keep the input values for a specific attribute   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443865" marR="5080" algn="just">
              <a:lnSpc>
                <a:spcPts val="1300"/>
              </a:lnSpc>
              <a:spcBef>
                <a:spcPts val="55"/>
              </a:spcBef>
            </a:pPr>
            <a:r>
              <a:rPr sz="1100" spc="5" dirty="0">
                <a:latin typeface="Times New Roman"/>
                <a:cs typeface="Times New Roman"/>
              </a:rPr>
              <a:t>specific </a:t>
            </a:r>
            <a:r>
              <a:rPr sz="1100" spc="10" dirty="0">
                <a:latin typeface="Times New Roman"/>
                <a:cs typeface="Times New Roman"/>
              </a:rPr>
              <a:t>limits </a:t>
            </a:r>
            <a:r>
              <a:rPr sz="1100" spc="15" dirty="0">
                <a:latin typeface="Times New Roman"/>
                <a:cs typeface="Times New Roman"/>
              </a:rPr>
              <a:t>in comparison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other attribute of </a:t>
            </a:r>
            <a:r>
              <a:rPr sz="1100" spc="15" dirty="0">
                <a:latin typeface="Times New Roman"/>
                <a:cs typeface="Times New Roman"/>
              </a:rPr>
              <a:t>the same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other  relation.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23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804" y="2153210"/>
            <a:ext cx="5333365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1000" y="1761026"/>
            <a:ext cx="524383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Catherine Ricardo,  Maxwell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Macmillan.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ts val="1300"/>
              </a:lnSpc>
              <a:spcBef>
                <a:spcPts val="445"/>
              </a:spcBef>
            </a:pPr>
            <a:r>
              <a:rPr sz="1100" spc="10" dirty="0">
                <a:latin typeface="Times New Roman"/>
                <a:cs typeface="Times New Roman"/>
              </a:rPr>
              <a:t>“Database </a:t>
            </a:r>
            <a:r>
              <a:rPr sz="1100" spc="15" dirty="0">
                <a:latin typeface="Times New Roman"/>
                <a:cs typeface="Times New Roman"/>
              </a:rPr>
              <a:t>Management </a:t>
            </a:r>
            <a:r>
              <a:rPr sz="1100" spc="10" dirty="0">
                <a:latin typeface="Times New Roman"/>
                <a:cs typeface="Times New Roman"/>
              </a:rPr>
              <a:t>Systems”,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25" spc="-7" baseline="40740" dirty="0">
                <a:latin typeface="Times New Roman"/>
                <a:cs typeface="Times New Roman"/>
              </a:rPr>
              <a:t>nd </a:t>
            </a:r>
            <a:r>
              <a:rPr sz="1100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023" y="2652695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9865" y="2150923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5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3023" y="30399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9503" y="2150923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5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1242" y="3508168"/>
            <a:ext cx="5038725" cy="559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Physical Record </a:t>
            </a:r>
            <a:r>
              <a:rPr sz="1300" spc="10" dirty="0">
                <a:latin typeface="Times New Roman"/>
                <a:cs typeface="Times New Roman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De-normalization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15"/>
              </a:spcBef>
            </a:pPr>
            <a:r>
              <a:rPr sz="1300" spc="50" dirty="0">
                <a:latin typeface="Times New Roman"/>
                <a:cs typeface="Times New Roman"/>
              </a:rPr>
              <a:t>Partitioning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5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previous </a:t>
            </a:r>
            <a:r>
              <a:rPr sz="1100" spc="5" dirty="0">
                <a:latin typeface="Times New Roman"/>
                <a:cs typeface="Times New Roman"/>
              </a:rPr>
              <a:t>lecture,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studied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types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the coding </a:t>
            </a:r>
            <a:r>
              <a:rPr sz="1100" spc="10" dirty="0">
                <a:latin typeface="Times New Roman"/>
                <a:cs typeface="Times New Roman"/>
              </a:rPr>
              <a:t>techniques. 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reached </a:t>
            </a:r>
            <a:r>
              <a:rPr sz="1100" spc="15" dirty="0">
                <a:latin typeface="Times New Roman"/>
                <a:cs typeface="Times New Roman"/>
              </a:rPr>
              <a:t>now on </a:t>
            </a:r>
            <a:r>
              <a:rPr sz="1100" spc="10" dirty="0">
                <a:latin typeface="Times New Roman"/>
                <a:cs typeface="Times New Roman"/>
              </a:rPr>
              <a:t>implementing </a:t>
            </a:r>
            <a:r>
              <a:rPr sz="1100" spc="15" dirty="0">
                <a:latin typeface="Times New Roman"/>
                <a:cs typeface="Times New Roman"/>
              </a:rPr>
              <a:t>our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relations are </a:t>
            </a:r>
            <a:r>
              <a:rPr sz="1100" spc="20" dirty="0">
                <a:latin typeface="Times New Roman"/>
                <a:cs typeface="Times New Roman"/>
              </a:rPr>
              <a:t>now  </a:t>
            </a:r>
            <a:r>
              <a:rPr sz="1100" spc="10" dirty="0">
                <a:latin typeface="Times New Roman"/>
                <a:cs typeface="Times New Roman"/>
              </a:rPr>
              <a:t>normalized. Now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make </a:t>
            </a:r>
            <a:r>
              <a:rPr sz="1100" spc="10" dirty="0">
                <a:latin typeface="Times New Roman"/>
                <a:cs typeface="Times New Roman"/>
              </a:rPr>
              <a:t>this database efficient form implementation point of  view.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35" dirty="0">
                <a:latin typeface="Times New Roman"/>
                <a:cs typeface="Times New Roman"/>
              </a:rPr>
              <a:t>Physical </a:t>
            </a:r>
            <a:r>
              <a:rPr sz="1300" spc="55" dirty="0">
                <a:latin typeface="Times New Roman"/>
                <a:cs typeface="Times New Roman"/>
              </a:rPr>
              <a:t>Record </a:t>
            </a:r>
            <a:r>
              <a:rPr sz="1300" spc="80" dirty="0">
                <a:latin typeface="Times New Roman"/>
                <a:cs typeface="Times New Roman"/>
              </a:rPr>
              <a:t>and</a:t>
            </a:r>
            <a:r>
              <a:rPr sz="1300" spc="-1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Denormalization</a:t>
            </a:r>
            <a:endParaRPr sz="1300">
              <a:latin typeface="Times New Roman"/>
              <a:cs typeface="Times New Roman"/>
            </a:endParaRPr>
          </a:p>
          <a:p>
            <a:pPr marL="12700" marR="36195" algn="just">
              <a:lnSpc>
                <a:spcPct val="985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Denormalization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technique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move </a:t>
            </a:r>
            <a:r>
              <a:rPr sz="1100" spc="10" dirty="0">
                <a:latin typeface="Times New Roman"/>
                <a:cs typeface="Times New Roman"/>
              </a:rPr>
              <a:t>from higher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lower normal forms of  database </a:t>
            </a:r>
            <a:r>
              <a:rPr sz="1100" spc="15" dirty="0">
                <a:latin typeface="Times New Roman"/>
                <a:cs typeface="Times New Roman"/>
              </a:rPr>
              <a:t>modeling in </a:t>
            </a:r>
            <a:r>
              <a:rPr sz="1100" spc="10" dirty="0">
                <a:latin typeface="Times New Roman"/>
                <a:cs typeface="Times New Roman"/>
              </a:rPr>
              <a:t>order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speed </a:t>
            </a:r>
            <a:r>
              <a:rPr sz="1100" spc="15" dirty="0">
                <a:latin typeface="Times New Roman"/>
                <a:cs typeface="Times New Roman"/>
              </a:rPr>
              <a:t>up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access.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Denormalization </a:t>
            </a:r>
            <a:r>
              <a:rPr sz="1100" spc="5" dirty="0">
                <a:latin typeface="Times New Roman"/>
                <a:cs typeface="Times New Roman"/>
              </a:rPr>
              <a:t>process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applied for deriving a physical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10" dirty="0">
                <a:latin typeface="Times New Roman"/>
                <a:cs typeface="Times New Roman"/>
              </a:rPr>
              <a:t>from a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form.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logical data base  design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group things logically related through </a:t>
            </a:r>
            <a:r>
              <a:rPr sz="1100" spc="15" dirty="0">
                <a:latin typeface="Times New Roman"/>
                <a:cs typeface="Times New Roman"/>
              </a:rPr>
              <a:t>same primary </a:t>
            </a:r>
            <a:r>
              <a:rPr sz="1100" spc="10" dirty="0">
                <a:latin typeface="Times New Roman"/>
                <a:cs typeface="Times New Roman"/>
              </a:rPr>
              <a:t>key.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physical  database design fields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grouped, as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stored </a:t>
            </a:r>
            <a:r>
              <a:rPr sz="1100" spc="10" dirty="0">
                <a:latin typeface="Times New Roman"/>
                <a:cs typeface="Times New Roman"/>
              </a:rPr>
              <a:t>physically and accessed </a:t>
            </a:r>
            <a:r>
              <a:rPr sz="1100" spc="25" dirty="0">
                <a:latin typeface="Times New Roman"/>
                <a:cs typeface="Times New Roman"/>
              </a:rPr>
              <a:t>by  </a:t>
            </a:r>
            <a:r>
              <a:rPr sz="1100" spc="15" dirty="0">
                <a:latin typeface="Times New Roman"/>
                <a:cs typeface="Times New Roman"/>
              </a:rPr>
              <a:t>DBMS.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general it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decompose one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relation into separate physical  records, combine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10" dirty="0">
                <a:latin typeface="Times New Roman"/>
                <a:cs typeface="Times New Roman"/>
              </a:rPr>
              <a:t>both. 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valid </a:t>
            </a:r>
            <a:r>
              <a:rPr sz="1100" spc="10" dirty="0">
                <a:latin typeface="Times New Roman"/>
                <a:cs typeface="Times New Roman"/>
              </a:rPr>
              <a:t>reason for denormalization that </a:t>
            </a:r>
            <a:r>
              <a:rPr sz="1100" spc="15" dirty="0">
                <a:latin typeface="Times New Roman"/>
                <a:cs typeface="Times New Roman"/>
              </a:rPr>
              <a:t>is  to </a:t>
            </a:r>
            <a:r>
              <a:rPr sz="1100" spc="10" dirty="0">
                <a:latin typeface="Times New Roman"/>
                <a:cs typeface="Times New Roman"/>
              </a:rPr>
              <a:t>enhance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performance. </a:t>
            </a:r>
            <a:r>
              <a:rPr sz="1100" spc="15" dirty="0">
                <a:latin typeface="Times New Roman"/>
                <a:cs typeface="Times New Roman"/>
              </a:rPr>
              <a:t>However,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several indicators, which will </a:t>
            </a:r>
            <a:r>
              <a:rPr sz="1100" spc="5" dirty="0">
                <a:latin typeface="Times New Roman"/>
                <a:cs typeface="Times New Roman"/>
              </a:rPr>
              <a:t>help to  </a:t>
            </a:r>
            <a:r>
              <a:rPr sz="1100" spc="10" dirty="0">
                <a:latin typeface="Times New Roman"/>
                <a:cs typeface="Times New Roman"/>
              </a:rPr>
              <a:t>identify systems, and tables, 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potential denormalization candidates. </a:t>
            </a:r>
            <a:r>
              <a:rPr sz="1100" spc="15" dirty="0">
                <a:latin typeface="Times New Roman"/>
                <a:cs typeface="Times New Roman"/>
              </a:rPr>
              <a:t>These  </a:t>
            </a:r>
            <a:r>
              <a:rPr sz="1100" spc="5" dirty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35"/>
              </a:spcBef>
            </a:pP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critical queries and </a:t>
            </a:r>
            <a:r>
              <a:rPr sz="1100" spc="5" dirty="0">
                <a:latin typeface="Times New Roman"/>
                <a:cs typeface="Times New Roman"/>
              </a:rPr>
              <a:t>reports </a:t>
            </a:r>
            <a:r>
              <a:rPr sz="1100" spc="10" dirty="0">
                <a:latin typeface="Times New Roman"/>
                <a:cs typeface="Times New Roman"/>
              </a:rPr>
              <a:t>exist which rely </a:t>
            </a:r>
            <a:r>
              <a:rPr sz="1100" spc="15" dirty="0">
                <a:latin typeface="Times New Roman"/>
                <a:cs typeface="Times New Roman"/>
              </a:rPr>
              <a:t>upon </a:t>
            </a:r>
            <a:r>
              <a:rPr sz="1100" spc="10" dirty="0">
                <a:latin typeface="Times New Roman"/>
                <a:cs typeface="Times New Roman"/>
              </a:rPr>
              <a:t>data from more than one </a:t>
            </a:r>
            <a:r>
              <a:rPr sz="1100" spc="5" dirty="0">
                <a:latin typeface="Times New Roman"/>
                <a:cs typeface="Times New Roman"/>
              </a:rPr>
              <a:t>table.  </a:t>
            </a:r>
            <a:r>
              <a:rPr sz="1100" spc="10" dirty="0">
                <a:latin typeface="Times New Roman"/>
                <a:cs typeface="Times New Roman"/>
              </a:rPr>
              <a:t>Often times these requests 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processed </a:t>
            </a:r>
            <a:r>
              <a:rPr sz="1100" spc="5" dirty="0">
                <a:latin typeface="Times New Roman"/>
                <a:cs typeface="Times New Roman"/>
              </a:rPr>
              <a:t>in an </a:t>
            </a:r>
            <a:r>
              <a:rPr sz="1100" spc="10" dirty="0">
                <a:latin typeface="Times New Roman"/>
                <a:cs typeface="Times New Roman"/>
              </a:rPr>
              <a:t>on-line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environment.</a:t>
            </a:r>
            <a:endParaRPr sz="1100">
              <a:latin typeface="Times New Roman"/>
              <a:cs typeface="Times New Roman"/>
            </a:endParaRPr>
          </a:p>
          <a:p>
            <a:pPr marL="12700" marR="38735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Repeating groups exist which need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processed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group instead of individually. 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calculations 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applied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one </a:t>
            </a:r>
            <a:r>
              <a:rPr sz="1100" spc="15" dirty="0">
                <a:latin typeface="Times New Roman"/>
                <a:cs typeface="Times New Roman"/>
              </a:rPr>
              <a:t>or many </a:t>
            </a:r>
            <a:r>
              <a:rPr sz="1100" spc="10" dirty="0">
                <a:latin typeface="Times New Roman"/>
                <a:cs typeface="Times New Roman"/>
              </a:rPr>
              <a:t>columns before queries can </a:t>
            </a:r>
            <a:r>
              <a:rPr sz="1100" spc="15" dirty="0">
                <a:latin typeface="Times New Roman"/>
                <a:cs typeface="Times New Roman"/>
              </a:rPr>
              <a:t>be  </a:t>
            </a:r>
            <a:r>
              <a:rPr sz="1100" spc="10" dirty="0">
                <a:latin typeface="Times New Roman"/>
                <a:cs typeface="Times New Roman"/>
              </a:rPr>
              <a:t>successfully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answered.</a:t>
            </a:r>
            <a:endParaRPr sz="1100">
              <a:latin typeface="Times New Roman"/>
              <a:cs typeface="Times New Roman"/>
            </a:endParaRPr>
          </a:p>
          <a:p>
            <a:pPr marL="12700" marR="38735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Tables need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accessed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5" dirty="0">
                <a:latin typeface="Times New Roman"/>
                <a:cs typeface="Times New Roman"/>
              </a:rPr>
              <a:t>ways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users </a:t>
            </a:r>
            <a:r>
              <a:rPr sz="1100" spc="15" dirty="0">
                <a:latin typeface="Times New Roman"/>
                <a:cs typeface="Times New Roman"/>
              </a:rPr>
              <a:t>during the same  </a:t>
            </a:r>
            <a:r>
              <a:rPr sz="1100" spc="10" dirty="0">
                <a:latin typeface="Times New Roman"/>
                <a:cs typeface="Times New Roman"/>
              </a:rPr>
              <a:t>timeframe.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45"/>
              </a:lnSpc>
            </a:pPr>
            <a:r>
              <a:rPr sz="1100" spc="10" dirty="0">
                <a:latin typeface="Times New Roman"/>
                <a:cs typeface="Times New Roman"/>
              </a:rPr>
              <a:t>Certain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columns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queried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large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percentage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time.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Consider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60%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greater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a cautionary </a:t>
            </a:r>
            <a:r>
              <a:rPr sz="1100" spc="15" dirty="0">
                <a:latin typeface="Times New Roman"/>
                <a:cs typeface="Times New Roman"/>
              </a:rPr>
              <a:t>number </a:t>
            </a:r>
            <a:r>
              <a:rPr sz="1100" spc="10" dirty="0">
                <a:latin typeface="Times New Roman"/>
                <a:cs typeface="Times New Roman"/>
              </a:rPr>
              <a:t>flagging denormalization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7" y="889206"/>
            <a:ext cx="5038090" cy="814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295"/>
              </a:lnSpc>
            </a:pPr>
            <a:r>
              <a:rPr sz="1100" spc="25" dirty="0">
                <a:latin typeface="Times New Roman"/>
                <a:cs typeface="Times New Roman"/>
              </a:rPr>
              <a:t>We  </a:t>
            </a:r>
            <a:r>
              <a:rPr sz="1100" spc="15" dirty="0">
                <a:latin typeface="Times New Roman"/>
                <a:cs typeface="Times New Roman"/>
              </a:rPr>
              <a:t>should  </a:t>
            </a:r>
            <a:r>
              <a:rPr sz="1100" spc="10" dirty="0">
                <a:latin typeface="Times New Roman"/>
                <a:cs typeface="Times New Roman"/>
              </a:rPr>
              <a:t>be  aware   that  each   new   </a:t>
            </a:r>
            <a:r>
              <a:rPr sz="1100" spc="20" dirty="0">
                <a:latin typeface="Times New Roman"/>
                <a:cs typeface="Times New Roman"/>
              </a:rPr>
              <a:t>RDBMS  </a:t>
            </a:r>
            <a:r>
              <a:rPr sz="1100" spc="10" dirty="0">
                <a:latin typeface="Times New Roman"/>
                <a:cs typeface="Times New Roman"/>
              </a:rPr>
              <a:t>release  </a:t>
            </a:r>
            <a:r>
              <a:rPr sz="1100" spc="15" dirty="0">
                <a:latin typeface="Times New Roman"/>
                <a:cs typeface="Times New Roman"/>
              </a:rPr>
              <a:t>usually  </a:t>
            </a:r>
            <a:r>
              <a:rPr sz="1100" spc="10" dirty="0">
                <a:latin typeface="Times New Roman"/>
                <a:cs typeface="Times New Roman"/>
              </a:rPr>
              <a:t>bring  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enhanced</a:t>
            </a:r>
            <a:endParaRPr sz="1100">
              <a:latin typeface="Times New Roman"/>
              <a:cs typeface="Times New Roman"/>
            </a:endParaRPr>
          </a:p>
          <a:p>
            <a:pPr marL="12700" marR="37465" indent="-635" algn="just">
              <a:lnSpc>
                <a:spcPct val="984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performance and </a:t>
            </a:r>
            <a:r>
              <a:rPr sz="1100" spc="15" dirty="0">
                <a:latin typeface="Times New Roman"/>
                <a:cs typeface="Times New Roman"/>
              </a:rPr>
              <a:t>improved </a:t>
            </a:r>
            <a:r>
              <a:rPr sz="1100" spc="5" dirty="0">
                <a:latin typeface="Times New Roman"/>
                <a:cs typeface="Times New Roman"/>
              </a:rPr>
              <a:t>access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options that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reduce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need for  denormalization. However, most of the popular </a:t>
            </a:r>
            <a:r>
              <a:rPr sz="1100" spc="20" dirty="0">
                <a:latin typeface="Times New Roman"/>
                <a:cs typeface="Times New Roman"/>
              </a:rPr>
              <a:t>RDBMS </a:t>
            </a:r>
            <a:r>
              <a:rPr sz="1100" spc="10" dirty="0">
                <a:latin typeface="Times New Roman"/>
                <a:cs typeface="Times New Roman"/>
              </a:rPr>
              <a:t>products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occasion will  require denormalized data structures. There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types of denormalized  tables, which can resolve the performance </a:t>
            </a:r>
            <a:r>
              <a:rPr sz="1100" spc="15" dirty="0">
                <a:latin typeface="Times New Roman"/>
                <a:cs typeface="Times New Roman"/>
              </a:rPr>
              <a:t>problems </a:t>
            </a:r>
            <a:r>
              <a:rPr sz="1100" spc="10" dirty="0">
                <a:latin typeface="Times New Roman"/>
                <a:cs typeface="Times New Roman"/>
              </a:rPr>
              <a:t>caused when accessing </a:t>
            </a:r>
            <a:r>
              <a:rPr sz="1100" spc="15" dirty="0">
                <a:latin typeface="Times New Roman"/>
                <a:cs typeface="Times New Roman"/>
              </a:rPr>
              <a:t>fully  </a:t>
            </a:r>
            <a:r>
              <a:rPr sz="1100" spc="10" dirty="0">
                <a:latin typeface="Times New Roman"/>
                <a:cs typeface="Times New Roman"/>
              </a:rPr>
              <a:t>normalized </a:t>
            </a:r>
            <a:r>
              <a:rPr sz="1100" spc="5" dirty="0">
                <a:latin typeface="Times New Roman"/>
                <a:cs typeface="Times New Roman"/>
              </a:rPr>
              <a:t>data. </a:t>
            </a:r>
            <a:r>
              <a:rPr sz="1100" spc="10" dirty="0">
                <a:latin typeface="Times New Roman"/>
                <a:cs typeface="Times New Roman"/>
              </a:rPr>
              <a:t>Denormalization must balance the need for good </a:t>
            </a:r>
            <a:r>
              <a:rPr sz="1100" spc="15" dirty="0">
                <a:latin typeface="Times New Roman"/>
                <a:cs typeface="Times New Roman"/>
              </a:rPr>
              <a:t>system </a:t>
            </a:r>
            <a:r>
              <a:rPr sz="1100" spc="10" dirty="0">
                <a:latin typeface="Times New Roman"/>
                <a:cs typeface="Times New Roman"/>
              </a:rPr>
              <a:t>response  time with the 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maintain </a:t>
            </a:r>
            <a:r>
              <a:rPr sz="1100" spc="5" dirty="0">
                <a:latin typeface="Times New Roman"/>
                <a:cs typeface="Times New Roman"/>
              </a:rPr>
              <a:t>data, </a:t>
            </a:r>
            <a:r>
              <a:rPr sz="1100" spc="10" dirty="0">
                <a:latin typeface="Times New Roman"/>
                <a:cs typeface="Times New Roman"/>
              </a:rPr>
              <a:t>while avoiding the various anomalies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problems  associated with denormalized table structures. Denormalization </a:t>
            </a:r>
            <a:r>
              <a:rPr sz="1100" spc="5" dirty="0">
                <a:latin typeface="Times New Roman"/>
                <a:cs typeface="Times New Roman"/>
              </a:rPr>
              <a:t>goes </a:t>
            </a:r>
            <a:r>
              <a:rPr sz="1100" spc="10" dirty="0">
                <a:latin typeface="Times New Roman"/>
                <a:cs typeface="Times New Roman"/>
              </a:rPr>
              <a:t>hand-in-hand  with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detailed analysis of </a:t>
            </a:r>
            <a:r>
              <a:rPr sz="1100" spc="5" dirty="0">
                <a:latin typeface="Times New Roman"/>
                <a:cs typeface="Times New Roman"/>
              </a:rPr>
              <a:t>critical </a:t>
            </a:r>
            <a:r>
              <a:rPr sz="1100" spc="10" dirty="0">
                <a:latin typeface="Times New Roman"/>
                <a:cs typeface="Times New Roman"/>
              </a:rPr>
              <a:t>transactions through </a:t>
            </a:r>
            <a:r>
              <a:rPr sz="1100" spc="15" dirty="0">
                <a:latin typeface="Times New Roman"/>
                <a:cs typeface="Times New Roman"/>
              </a:rPr>
              <a:t>view </a:t>
            </a:r>
            <a:r>
              <a:rPr sz="1100" spc="10" dirty="0">
                <a:latin typeface="Times New Roman"/>
                <a:cs typeface="Times New Roman"/>
              </a:rPr>
              <a:t>analysis. </a:t>
            </a:r>
            <a:r>
              <a:rPr sz="1100" spc="15" dirty="0">
                <a:latin typeface="Times New Roman"/>
                <a:cs typeface="Times New Roman"/>
              </a:rPr>
              <a:t>View  </a:t>
            </a:r>
            <a:r>
              <a:rPr sz="1100" spc="10" dirty="0">
                <a:latin typeface="Times New Roman"/>
                <a:cs typeface="Times New Roman"/>
              </a:rPr>
              <a:t>analysis must include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specification of primary and </a:t>
            </a:r>
            <a:r>
              <a:rPr sz="1100" spc="15" dirty="0">
                <a:latin typeface="Times New Roman"/>
                <a:cs typeface="Times New Roman"/>
              </a:rPr>
              <a:t>secondary </a:t>
            </a:r>
            <a:r>
              <a:rPr sz="1100" spc="10" dirty="0">
                <a:latin typeface="Times New Roman"/>
                <a:cs typeface="Times New Roman"/>
              </a:rPr>
              <a:t>access paths for  tables that comprise end-user views </a:t>
            </a:r>
            <a:r>
              <a:rPr sz="1100" spc="15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database.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fully normalized database  schema can fail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provide adequate system response time due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excessive table join  operations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Denormalization Situation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1:</a:t>
            </a:r>
            <a:endParaRPr sz="1300">
              <a:latin typeface="Times New Roman"/>
              <a:cs typeface="Times New Roman"/>
            </a:endParaRPr>
          </a:p>
          <a:p>
            <a:pPr marL="12700" marR="36195" algn="just">
              <a:lnSpc>
                <a:spcPct val="98500"/>
              </a:lnSpc>
              <a:spcBef>
                <a:spcPts val="290"/>
              </a:spcBef>
            </a:pPr>
            <a:r>
              <a:rPr sz="1100" spc="10" dirty="0">
                <a:latin typeface="Times New Roman"/>
                <a:cs typeface="Times New Roman"/>
              </a:rPr>
              <a:t>Merge two </a:t>
            </a:r>
            <a:r>
              <a:rPr sz="1100" spc="15" dirty="0">
                <a:latin typeface="Times New Roman"/>
                <a:cs typeface="Times New Roman"/>
              </a:rPr>
              <a:t>Entity </a:t>
            </a:r>
            <a:r>
              <a:rPr sz="1100" spc="10" dirty="0">
                <a:latin typeface="Times New Roman"/>
                <a:cs typeface="Times New Roman"/>
              </a:rPr>
              <a:t>types into one with one </a:t>
            </a:r>
            <a:r>
              <a:rPr sz="1100" spc="15" dirty="0">
                <a:latin typeface="Times New Roman"/>
                <a:cs typeface="Times New Roman"/>
              </a:rPr>
              <a:t>to one </a:t>
            </a:r>
            <a:r>
              <a:rPr sz="1100" spc="10" dirty="0">
                <a:latin typeface="Times New Roman"/>
                <a:cs typeface="Times New Roman"/>
              </a:rPr>
              <a:t>relationship. Even if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entity  type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optional,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joining can </a:t>
            </a:r>
            <a:r>
              <a:rPr sz="1100" spc="5" dirty="0">
                <a:latin typeface="Times New Roman"/>
                <a:cs typeface="Times New Roman"/>
              </a:rPr>
              <a:t>lead to </a:t>
            </a:r>
            <a:r>
              <a:rPr sz="1100" spc="10" dirty="0">
                <a:latin typeface="Times New Roman"/>
                <a:cs typeface="Times New Roman"/>
              </a:rPr>
              <a:t>wastage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storage, </a:t>
            </a:r>
            <a:r>
              <a:rPr sz="1100" spc="15" dirty="0">
                <a:latin typeface="Times New Roman"/>
                <a:cs typeface="Times New Roman"/>
              </a:rPr>
              <a:t>however </a:t>
            </a:r>
            <a:r>
              <a:rPr sz="1100" spc="1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accessed  together </a:t>
            </a:r>
            <a:r>
              <a:rPr sz="1100" spc="15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frequently their </a:t>
            </a:r>
            <a:r>
              <a:rPr sz="1100" spc="15" dirty="0">
                <a:latin typeface="Times New Roman"/>
                <a:cs typeface="Times New Roman"/>
              </a:rPr>
              <a:t>merging </a:t>
            </a:r>
            <a:r>
              <a:rPr sz="1100" spc="10" dirty="0">
                <a:latin typeface="Times New Roman"/>
                <a:cs typeface="Times New Roman"/>
              </a:rPr>
              <a:t>might be a wise decision.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those two 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0" dirty="0">
                <a:latin typeface="Times New Roman"/>
                <a:cs typeface="Times New Roman"/>
              </a:rPr>
              <a:t>must be merged for better performance, </a:t>
            </a:r>
            <a:r>
              <a:rPr sz="1100" spc="5" dirty="0">
                <a:latin typeface="Times New Roman"/>
                <a:cs typeface="Times New Roman"/>
              </a:rPr>
              <a:t>which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one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45" dirty="0">
                <a:latin typeface="Times New Roman"/>
                <a:cs typeface="Times New Roman"/>
              </a:rPr>
              <a:t>Denormalization Situation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2: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500"/>
              </a:lnSpc>
            </a:pP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5" dirty="0">
                <a:latin typeface="Times New Roman"/>
                <a:cs typeface="Times New Roman"/>
              </a:rPr>
              <a:t>binary </a:t>
            </a:r>
            <a:r>
              <a:rPr sz="1100" spc="10" dirty="0">
                <a:latin typeface="Times New Roman"/>
                <a:cs typeface="Times New Roman"/>
              </a:rPr>
              <a:t>relationships mapped </a:t>
            </a:r>
            <a:r>
              <a:rPr sz="1100" spc="5" dirty="0">
                <a:latin typeface="Times New Roman"/>
                <a:cs typeface="Times New Roman"/>
              </a:rPr>
              <a:t>to three </a:t>
            </a:r>
            <a:r>
              <a:rPr sz="1100" spc="10" dirty="0">
                <a:latin typeface="Times New Roman"/>
                <a:cs typeface="Times New Roman"/>
              </a:rPr>
              <a:t>relations. Queries needing </a:t>
            </a:r>
            <a:r>
              <a:rPr sz="1100" spc="15" dirty="0">
                <a:latin typeface="Times New Roman"/>
                <a:cs typeface="Times New Roman"/>
              </a:rPr>
              <a:t>data 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participating </a:t>
            </a:r>
            <a:r>
              <a:rPr sz="1100" spc="15" dirty="0">
                <a:latin typeface="Times New Roman"/>
                <a:cs typeface="Times New Roman"/>
              </a:rPr>
              <a:t>ETs </a:t>
            </a:r>
            <a:r>
              <a:rPr sz="1100" spc="10" dirty="0">
                <a:latin typeface="Times New Roman"/>
                <a:cs typeface="Times New Roman"/>
              </a:rPr>
              <a:t>need </a:t>
            </a:r>
            <a:r>
              <a:rPr sz="1100" spc="15" dirty="0">
                <a:latin typeface="Times New Roman"/>
                <a:cs typeface="Times New Roman"/>
              </a:rPr>
              <a:t>joining </a:t>
            </a:r>
            <a:r>
              <a:rPr sz="1100" spc="10" dirty="0">
                <a:latin typeface="Times New Roman"/>
                <a:cs typeface="Times New Roman"/>
              </a:rPr>
              <a:t>of three relations that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expensive. </a:t>
            </a:r>
            <a:r>
              <a:rPr sz="1100" spc="15" dirty="0">
                <a:latin typeface="Times New Roman"/>
                <a:cs typeface="Times New Roman"/>
              </a:rPr>
              <a:t>Join is </a:t>
            </a:r>
            <a:r>
              <a:rPr sz="1100" spc="5" dirty="0">
                <a:latin typeface="Times New Roman"/>
                <a:cs typeface="Times New Roman"/>
              </a:rPr>
              <a:t>an  </a:t>
            </a:r>
            <a:r>
              <a:rPr sz="1100" spc="10" dirty="0">
                <a:latin typeface="Times New Roman"/>
                <a:cs typeface="Times New Roman"/>
              </a:rPr>
              <a:t>expensive operation from execution point of view.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takes </a:t>
            </a:r>
            <a:r>
              <a:rPr sz="1100" spc="10" dirty="0">
                <a:latin typeface="Times New Roman"/>
                <a:cs typeface="Times New Roman"/>
              </a:rPr>
              <a:t>time and </a:t>
            </a:r>
            <a:r>
              <a:rPr sz="1100" spc="5" dirty="0">
                <a:latin typeface="Times New Roman"/>
                <a:cs typeface="Times New Roman"/>
              </a:rPr>
              <a:t>lot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resources. 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suppose there are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5" dirty="0">
                <a:latin typeface="Times New Roman"/>
                <a:cs typeface="Times New Roman"/>
              </a:rPr>
              <a:t>relations </a:t>
            </a:r>
            <a:r>
              <a:rPr sz="1100" spc="15" dirty="0">
                <a:latin typeface="Times New Roman"/>
                <a:cs typeface="Times New Roman"/>
              </a:rPr>
              <a:t>STUDENT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COURSE </a:t>
            </a:r>
            <a:r>
              <a:rPr sz="1100" spc="10" dirty="0">
                <a:latin typeface="Times New Roman"/>
                <a:cs typeface="Times New Roman"/>
              </a:rPr>
              <a:t>and there exits a </a:t>
            </a:r>
            <a:r>
              <a:rPr sz="1100" spc="15" dirty="0">
                <a:latin typeface="Times New Roman"/>
                <a:cs typeface="Times New Roman"/>
              </a:rPr>
              <a:t>many  to many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</a:t>
            </a:r>
            <a:r>
              <a:rPr sz="1100" spc="15" dirty="0">
                <a:latin typeface="Times New Roman"/>
                <a:cs typeface="Times New Roman"/>
              </a:rPr>
              <a:t>them. So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three relations </a:t>
            </a:r>
            <a:r>
              <a:rPr sz="1100" spc="15" dirty="0">
                <a:latin typeface="Times New Roman"/>
                <a:cs typeface="Times New Roman"/>
              </a:rPr>
              <a:t>STUDENT,  </a:t>
            </a:r>
            <a:r>
              <a:rPr sz="1100" spc="20" dirty="0">
                <a:latin typeface="Times New Roman"/>
                <a:cs typeface="Times New Roman"/>
              </a:rPr>
              <a:t>COURSE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ENROLLED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them.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want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see that a student  has enrolled </a:t>
            </a:r>
            <a:r>
              <a:rPr sz="1100" spc="20" dirty="0">
                <a:latin typeface="Times New Roman"/>
                <a:cs typeface="Times New Roman"/>
              </a:rPr>
              <a:t>how many </a:t>
            </a:r>
            <a:r>
              <a:rPr sz="1100" spc="10" dirty="0">
                <a:latin typeface="Times New Roman"/>
                <a:cs typeface="Times New Roman"/>
              </a:rPr>
              <a:t>courses. </a:t>
            </a:r>
            <a:r>
              <a:rPr sz="1100" spc="15" dirty="0">
                <a:latin typeface="Times New Roman"/>
                <a:cs typeface="Times New Roman"/>
              </a:rPr>
              <a:t>So to </a:t>
            </a:r>
            <a:r>
              <a:rPr sz="1100" spc="10" dirty="0">
                <a:latin typeface="Times New Roman"/>
                <a:cs typeface="Times New Roman"/>
              </a:rPr>
              <a:t>get this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have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join three relations, </a:t>
            </a:r>
            <a:r>
              <a:rPr sz="1100" spc="5" dirty="0">
                <a:latin typeface="Times New Roman"/>
                <a:cs typeface="Times New Roman"/>
              </a:rPr>
              <a:t>first  </a:t>
            </a:r>
            <a:r>
              <a:rPr sz="1100" spc="15" dirty="0">
                <a:latin typeface="Times New Roman"/>
                <a:cs typeface="Times New Roman"/>
              </a:rPr>
              <a:t>the STUDENT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ENROLLED </a:t>
            </a:r>
            <a:r>
              <a:rPr sz="1100" spc="10" dirty="0">
                <a:latin typeface="Times New Roman"/>
                <a:cs typeface="Times New Roman"/>
              </a:rPr>
              <a:t>and then joining it with </a:t>
            </a:r>
            <a:r>
              <a:rPr sz="1100" spc="15" dirty="0">
                <a:latin typeface="Times New Roman"/>
                <a:cs typeface="Times New Roman"/>
              </a:rPr>
              <a:t>COURSE,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quite  expensive. The </a:t>
            </a:r>
            <a:r>
              <a:rPr sz="1100" spc="5" dirty="0">
                <a:latin typeface="Times New Roman"/>
                <a:cs typeface="Times New Roman"/>
              </a:rPr>
              <a:t>relation created </a:t>
            </a:r>
            <a:r>
              <a:rPr sz="1100" spc="10" dirty="0">
                <a:latin typeface="Times New Roman"/>
                <a:cs typeface="Times New Roman"/>
              </a:rPr>
              <a:t>against relationship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merged with </a:t>
            </a:r>
            <a:r>
              <a:rPr sz="1100" spc="15" dirty="0">
                <a:latin typeface="Times New Roman"/>
                <a:cs typeface="Times New Roman"/>
              </a:rPr>
              <a:t>one 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relation  </a:t>
            </a:r>
            <a:r>
              <a:rPr sz="1100" spc="10" dirty="0">
                <a:latin typeface="Times New Roman"/>
                <a:cs typeface="Times New Roman"/>
              </a:rPr>
              <a:t>created against participating </a:t>
            </a:r>
            <a:r>
              <a:rPr sz="1100" spc="15" dirty="0">
                <a:latin typeface="Times New Roman"/>
                <a:cs typeface="Times New Roman"/>
              </a:rPr>
              <a:t>ETs. Now </a:t>
            </a:r>
            <a:r>
              <a:rPr sz="1100" spc="10" dirty="0">
                <a:latin typeface="Times New Roman"/>
                <a:cs typeface="Times New Roman"/>
              </a:rPr>
              <a:t>the join operation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performed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once.  Consider the following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many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relationship:-</a:t>
            </a:r>
            <a:endParaRPr sz="1100">
              <a:latin typeface="Times New Roman"/>
              <a:cs typeface="Times New Roman"/>
            </a:endParaRPr>
          </a:p>
          <a:p>
            <a:pPr marL="12700" marR="3223895">
              <a:lnSpc>
                <a:spcPts val="1300"/>
              </a:lnSpc>
              <a:spcBef>
                <a:spcPts val="35"/>
              </a:spcBef>
            </a:pP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(e</a:t>
            </a:r>
            <a:r>
              <a:rPr sz="1100" u="sng" spc="10" dirty="0">
                <a:latin typeface="Times New Roman"/>
                <a:cs typeface="Times New Roman"/>
              </a:rPr>
              <a:t>mpID</a:t>
            </a:r>
            <a:r>
              <a:rPr sz="1100" spc="10" dirty="0">
                <a:latin typeface="Times New Roman"/>
                <a:cs typeface="Times New Roman"/>
              </a:rPr>
              <a:t>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eName,pjId,Sal)  </a:t>
            </a:r>
            <a:r>
              <a:rPr sz="1100" spc="15" dirty="0">
                <a:latin typeface="Times New Roman"/>
                <a:cs typeface="Times New Roman"/>
              </a:rPr>
              <a:t>PROJ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u="sng" spc="10" dirty="0">
                <a:latin typeface="Times New Roman"/>
                <a:cs typeface="Times New Roman"/>
              </a:rPr>
              <a:t>(pjId,</a:t>
            </a:r>
            <a:r>
              <a:rPr sz="1100" spc="10" dirty="0">
                <a:latin typeface="Times New Roman"/>
                <a:cs typeface="Times New Roman"/>
              </a:rPr>
              <a:t>pjName)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50"/>
              </a:lnSpc>
            </a:pPr>
            <a:r>
              <a:rPr sz="1100" spc="25" dirty="0">
                <a:latin typeface="Times New Roman"/>
                <a:cs typeface="Times New Roman"/>
              </a:rPr>
              <a:t>WORK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(empId.pjId,dtHired,Sal)</a:t>
            </a:r>
            <a:endParaRPr sz="1100">
              <a:latin typeface="Times New Roman"/>
              <a:cs typeface="Times New Roman"/>
            </a:endParaRPr>
          </a:p>
          <a:p>
            <a:pPr marL="12700" marR="38100" algn="just">
              <a:lnSpc>
                <a:spcPct val="984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many to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between </a:t>
            </a: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PROJ </a:t>
            </a:r>
            <a:r>
              <a:rPr sz="1100" spc="10" dirty="0">
                <a:latin typeface="Times New Roman"/>
                <a:cs typeface="Times New Roman"/>
              </a:rPr>
              <a:t>with a relationship of  </a:t>
            </a:r>
            <a:r>
              <a:rPr sz="1100" spc="15" dirty="0">
                <a:latin typeface="Times New Roman"/>
                <a:cs typeface="Times New Roman"/>
              </a:rPr>
              <a:t>WORK. So now </a:t>
            </a:r>
            <a:r>
              <a:rPr sz="1100" spc="1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de-normalizing these relations and merge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5" dirty="0">
                <a:latin typeface="Times New Roman"/>
                <a:cs typeface="Times New Roman"/>
              </a:rPr>
              <a:t>WORK 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15" dirty="0">
                <a:latin typeface="Times New Roman"/>
                <a:cs typeface="Times New Roman"/>
              </a:rPr>
              <a:t>PROJ </a:t>
            </a:r>
            <a:r>
              <a:rPr sz="1100" spc="5" dirty="0">
                <a:latin typeface="Times New Roman"/>
                <a:cs typeface="Times New Roman"/>
              </a:rPr>
              <a:t>relation,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comparatively smaller </a:t>
            </a:r>
            <a:r>
              <a:rPr sz="1100" spc="15" dirty="0">
                <a:latin typeface="Times New Roman"/>
                <a:cs typeface="Times New Roman"/>
              </a:rPr>
              <a:t>one. </a:t>
            </a:r>
            <a:r>
              <a:rPr sz="1100" spc="10" dirty="0">
                <a:latin typeface="Times New Roman"/>
                <a:cs typeface="Times New Roman"/>
              </a:rPr>
              <a:t>But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case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violating </a:t>
            </a:r>
            <a:r>
              <a:rPr sz="1100" spc="20" dirty="0">
                <a:latin typeface="Times New Roman"/>
                <a:cs typeface="Times New Roman"/>
              </a:rPr>
              <a:t>2NF </a:t>
            </a:r>
            <a:r>
              <a:rPr sz="1100" spc="10" dirty="0">
                <a:latin typeface="Times New Roman"/>
                <a:cs typeface="Times New Roman"/>
              </a:rPr>
              <a:t>and anomalies of </a:t>
            </a:r>
            <a:r>
              <a:rPr sz="1100" spc="20" dirty="0">
                <a:latin typeface="Times New Roman"/>
                <a:cs typeface="Times New Roman"/>
              </a:rPr>
              <a:t>2NF </a:t>
            </a:r>
            <a:r>
              <a:rPr sz="1100" spc="10" dirty="0">
                <a:latin typeface="Times New Roman"/>
                <a:cs typeface="Times New Roman"/>
              </a:rPr>
              <a:t>would be there. But there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join  operation involved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joining two tables, which increases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efficiency.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spc="20" dirty="0">
                <a:latin typeface="Times New Roman"/>
                <a:cs typeface="Times New Roman"/>
              </a:rPr>
              <a:t>EMP </a:t>
            </a:r>
            <a:r>
              <a:rPr sz="1100" spc="10" dirty="0">
                <a:latin typeface="Times New Roman"/>
                <a:cs typeface="Times New Roman"/>
              </a:rPr>
              <a:t>(empID,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eName,pjId,Sal)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PROJ </a:t>
            </a:r>
            <a:r>
              <a:rPr sz="1100" spc="10" dirty="0">
                <a:latin typeface="Times New Roman"/>
                <a:cs typeface="Times New Roman"/>
              </a:rPr>
              <a:t>(pjId,pjName,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empId,dtHired,Sal)</a:t>
            </a:r>
            <a:endParaRPr sz="1100">
              <a:latin typeface="Times New Roman"/>
              <a:cs typeface="Times New Roman"/>
            </a:endParaRPr>
          </a:p>
          <a:p>
            <a:pPr marL="12700" marR="38735" algn="just">
              <a:lnSpc>
                <a:spcPts val="1300"/>
              </a:lnSpc>
              <a:spcBef>
                <a:spcPts val="45"/>
              </a:spcBef>
            </a:pPr>
            <a:r>
              <a:rPr sz="1100" spc="15" dirty="0">
                <a:latin typeface="Times New Roman"/>
                <a:cs typeface="Times New Roman"/>
              </a:rPr>
              <a:t>So now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up to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weigh the drawbacks and advantages of  denormalization.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45" dirty="0">
                <a:latin typeface="Times New Roman"/>
                <a:cs typeface="Times New Roman"/>
              </a:rPr>
              <a:t>Denormalization Situation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3:</a:t>
            </a:r>
            <a:endParaRPr sz="1100">
              <a:latin typeface="Times New Roman"/>
              <a:cs typeface="Times New Roman"/>
            </a:endParaRPr>
          </a:p>
          <a:p>
            <a:pPr marL="12700" marR="38100" algn="just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Reference Data: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situation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ET </a:t>
            </a:r>
            <a:r>
              <a:rPr sz="1100" spc="10" dirty="0">
                <a:latin typeface="Times New Roman"/>
                <a:cs typeface="Times New Roman"/>
              </a:rPr>
              <a:t>on side does not participate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other relationship, then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side </a:t>
            </a:r>
            <a:r>
              <a:rPr sz="1100" spc="15" dirty="0">
                <a:latin typeface="Times New Roman"/>
                <a:cs typeface="Times New Roman"/>
              </a:rPr>
              <a:t>ET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appended with reference data </a:t>
            </a:r>
            <a:r>
              <a:rPr sz="1100" spc="5" dirty="0">
                <a:latin typeface="Times New Roman"/>
                <a:cs typeface="Times New Roman"/>
              </a:rPr>
              <a:t>rather 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than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foreign key.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case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reference table should be merged with </a:t>
            </a:r>
            <a:r>
              <a:rPr sz="1100" spc="15" dirty="0">
                <a:latin typeface="Times New Roman"/>
                <a:cs typeface="Times New Roman"/>
              </a:rPr>
              <a:t>the main 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1826" y="6729524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127" y="0"/>
                </a:lnTo>
              </a:path>
            </a:pathLst>
          </a:custGeom>
          <a:ln w="8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262" y="6729524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4">
                <a:moveTo>
                  <a:pt x="0" y="0"/>
                </a:moveTo>
                <a:lnTo>
                  <a:pt x="429820" y="0"/>
                </a:lnTo>
              </a:path>
            </a:pathLst>
          </a:custGeom>
          <a:ln w="8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6" y="889348"/>
            <a:ext cx="5006975" cy="823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295"/>
              </a:lnSpc>
            </a:pPr>
            <a:r>
              <a:rPr sz="1100" spc="25" dirty="0">
                <a:latin typeface="Times New Roman"/>
                <a:cs typeface="Times New Roman"/>
              </a:rPr>
              <a:t>We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can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STUDENT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HOBBY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relations.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One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can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have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55"/>
              </a:spcBef>
            </a:pPr>
            <a:r>
              <a:rPr sz="1100" spc="15" dirty="0">
                <a:latin typeface="Times New Roman"/>
                <a:cs typeface="Times New Roman"/>
              </a:rPr>
              <a:t>hobby </a:t>
            </a:r>
            <a:r>
              <a:rPr sz="1100" spc="10" dirty="0">
                <a:latin typeface="Times New Roman"/>
                <a:cs typeface="Times New Roman"/>
              </a:rPr>
              <a:t>and one </a:t>
            </a:r>
            <a:r>
              <a:rPr sz="1100" spc="15" dirty="0">
                <a:latin typeface="Times New Roman"/>
                <a:cs typeface="Times New Roman"/>
              </a:rPr>
              <a:t>hobby </a:t>
            </a:r>
            <a:r>
              <a:rPr sz="1100" spc="10" dirty="0">
                <a:latin typeface="Times New Roman"/>
                <a:cs typeface="Times New Roman"/>
              </a:rPr>
              <a:t>can be adopted </a:t>
            </a:r>
            <a:r>
              <a:rPr sz="1100" spc="20" dirty="0">
                <a:latin typeface="Times New Roman"/>
                <a:cs typeface="Times New Roman"/>
              </a:rPr>
              <a:t>by many </a:t>
            </a:r>
            <a:r>
              <a:rPr sz="1100" spc="10" dirty="0">
                <a:latin typeface="Times New Roman"/>
                <a:cs typeface="Times New Roman"/>
              </a:rPr>
              <a:t>students.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this case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hobby  </a:t>
            </a:r>
            <a:r>
              <a:rPr sz="1100" spc="10" dirty="0">
                <a:latin typeface="Times New Roman"/>
                <a:cs typeface="Times New Roman"/>
              </a:rPr>
              <a:t>can be merged with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 relation. So </a:t>
            </a:r>
            <a:r>
              <a:rPr sz="1100" spc="5" dirty="0">
                <a:latin typeface="Times New Roman"/>
                <a:cs typeface="Times New Roman"/>
              </a:rPr>
              <a:t>in this </a:t>
            </a:r>
            <a:r>
              <a:rPr sz="1100" spc="10" dirty="0">
                <a:latin typeface="Times New Roman"/>
                <a:cs typeface="Times New Roman"/>
              </a:rPr>
              <a:t>case although </a:t>
            </a:r>
            <a:r>
              <a:rPr sz="1100" spc="15" dirty="0">
                <a:latin typeface="Times New Roman"/>
                <a:cs typeface="Times New Roman"/>
              </a:rPr>
              <a:t>redundancy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data  would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there, </a:t>
            </a:r>
            <a:r>
              <a:rPr sz="1100" spc="15" dirty="0">
                <a:latin typeface="Times New Roman"/>
                <a:cs typeface="Times New Roman"/>
              </a:rPr>
              <a:t>but </a:t>
            </a:r>
            <a:r>
              <a:rPr sz="1100" spc="10" dirty="0">
                <a:latin typeface="Times New Roman"/>
                <a:cs typeface="Times New Roman"/>
              </a:rPr>
              <a:t>there would not be any joining of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relations, which will have a  better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performance.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5" dirty="0">
                <a:latin typeface="Times New Roman"/>
                <a:cs typeface="Times New Roman"/>
              </a:rPr>
              <a:t>Partitioning</a:t>
            </a:r>
            <a:endParaRPr sz="13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00"/>
              </a:lnSpc>
              <a:spcBef>
                <a:spcPts val="295"/>
              </a:spcBef>
            </a:pPr>
            <a:r>
              <a:rPr sz="1100" spc="10" dirty="0">
                <a:latin typeface="Times New Roman"/>
                <a:cs typeface="Times New Roman"/>
              </a:rPr>
              <a:t>De-normalization </a:t>
            </a:r>
            <a:r>
              <a:rPr sz="1100" spc="5" dirty="0">
                <a:latin typeface="Times New Roman"/>
                <a:cs typeface="Times New Roman"/>
              </a:rPr>
              <a:t>leads to </a:t>
            </a:r>
            <a:r>
              <a:rPr sz="1100" spc="10" dirty="0">
                <a:latin typeface="Times New Roman"/>
                <a:cs typeface="Times New Roman"/>
              </a:rPr>
              <a:t>merging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relations, whereas partitioning splits  same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into two. The </a:t>
            </a:r>
            <a:r>
              <a:rPr sz="1100" spc="5" dirty="0">
                <a:latin typeface="Times New Roman"/>
                <a:cs typeface="Times New Roman"/>
              </a:rPr>
              <a:t>general </a:t>
            </a:r>
            <a:r>
              <a:rPr sz="1100" spc="10" dirty="0">
                <a:latin typeface="Times New Roman"/>
                <a:cs typeface="Times New Roman"/>
              </a:rPr>
              <a:t>aims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data partitioning and placement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ts val="1420"/>
              </a:lnSpc>
              <a:buAutoNum type="arabicPeriod"/>
              <a:tabLst>
                <a:tab pos="199390" algn="l"/>
              </a:tabLst>
            </a:pPr>
            <a:r>
              <a:rPr sz="1200" i="1" spc="30" dirty="0">
                <a:latin typeface="Times New Roman"/>
                <a:cs typeface="Times New Roman"/>
              </a:rPr>
              <a:t>Reduce </a:t>
            </a:r>
            <a:r>
              <a:rPr sz="1200" i="1" spc="15" dirty="0">
                <a:latin typeface="Times New Roman"/>
                <a:cs typeface="Times New Roman"/>
              </a:rPr>
              <a:t>workload  </a:t>
            </a:r>
            <a:r>
              <a:rPr sz="1200" i="1" dirty="0">
                <a:latin typeface="Times New Roman"/>
                <a:cs typeface="Times New Roman"/>
              </a:rPr>
              <a:t>(e.g.  </a:t>
            </a:r>
            <a:r>
              <a:rPr sz="1200" i="1" spc="5" dirty="0">
                <a:latin typeface="Times New Roman"/>
                <a:cs typeface="Times New Roman"/>
              </a:rPr>
              <a:t>data  access,  </a:t>
            </a:r>
            <a:r>
              <a:rPr sz="1200" i="1" spc="35" dirty="0">
                <a:latin typeface="Times New Roman"/>
                <a:cs typeface="Times New Roman"/>
              </a:rPr>
              <a:t>communication </a:t>
            </a:r>
            <a:r>
              <a:rPr sz="1200" i="1" dirty="0">
                <a:latin typeface="Times New Roman"/>
                <a:cs typeface="Times New Roman"/>
              </a:rPr>
              <a:t>costs,  </a:t>
            </a:r>
            <a:r>
              <a:rPr sz="1200" i="1" spc="15" dirty="0">
                <a:latin typeface="Times New Roman"/>
                <a:cs typeface="Times New Roman"/>
              </a:rPr>
              <a:t>search  </a:t>
            </a:r>
            <a:r>
              <a:rPr sz="1200" i="1" spc="5" dirty="0">
                <a:latin typeface="Times New Roman"/>
                <a:cs typeface="Times New Roman"/>
              </a:rPr>
              <a:t>space)</a:t>
            </a:r>
            <a:endParaRPr sz="1200">
              <a:latin typeface="Times New Roman"/>
              <a:cs typeface="Times New Roman"/>
            </a:endParaRPr>
          </a:p>
          <a:p>
            <a:pPr marL="1993900" indent="-1981200" algn="just">
              <a:lnSpc>
                <a:spcPts val="1405"/>
              </a:lnSpc>
              <a:buAutoNum type="arabicPeriod"/>
              <a:tabLst>
                <a:tab pos="1993900" algn="l"/>
                <a:tab pos="1994535" algn="l"/>
                <a:tab pos="4385310" algn="l"/>
              </a:tabLst>
            </a:pPr>
            <a:r>
              <a:rPr sz="1200" i="1" spc="25" dirty="0">
                <a:latin typeface="Times New Roman"/>
                <a:cs typeface="Times New Roman"/>
              </a:rPr>
              <a:t>Balance	</a:t>
            </a:r>
            <a:r>
              <a:rPr sz="1200" i="1" spc="15" dirty="0">
                <a:latin typeface="Times New Roman"/>
                <a:cs typeface="Times New Roman"/>
              </a:rPr>
              <a:t>workload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1420"/>
              </a:lnSpc>
              <a:spcBef>
                <a:spcPts val="45"/>
              </a:spcBef>
              <a:buAutoNum type="arabicPeriod"/>
              <a:tabLst>
                <a:tab pos="179705" algn="l"/>
              </a:tabLst>
            </a:pPr>
            <a:r>
              <a:rPr sz="1200" i="1" spc="20" dirty="0">
                <a:latin typeface="Times New Roman"/>
                <a:cs typeface="Times New Roman"/>
              </a:rPr>
              <a:t>Speed </a:t>
            </a:r>
            <a:r>
              <a:rPr sz="1200" i="1" spc="50" dirty="0">
                <a:latin typeface="Times New Roman"/>
                <a:cs typeface="Times New Roman"/>
              </a:rPr>
              <a:t>up </a:t>
            </a:r>
            <a:r>
              <a:rPr sz="1200" i="1" spc="30" dirty="0">
                <a:latin typeface="Times New Roman"/>
                <a:cs typeface="Times New Roman"/>
              </a:rPr>
              <a:t>the </a:t>
            </a:r>
            <a:r>
              <a:rPr sz="1200" i="1" spc="5" dirty="0">
                <a:latin typeface="Times New Roman"/>
                <a:cs typeface="Times New Roman"/>
              </a:rPr>
              <a:t>rate </a:t>
            </a:r>
            <a:r>
              <a:rPr sz="1200" i="1" spc="35" dirty="0">
                <a:latin typeface="Times New Roman"/>
                <a:cs typeface="Times New Roman"/>
              </a:rPr>
              <a:t>of </a:t>
            </a:r>
            <a:r>
              <a:rPr sz="1200" i="1" spc="45" dirty="0">
                <a:latin typeface="Times New Roman"/>
                <a:cs typeface="Times New Roman"/>
              </a:rPr>
              <a:t>useful </a:t>
            </a:r>
            <a:r>
              <a:rPr sz="1200" i="1" spc="20" dirty="0">
                <a:latin typeface="Times New Roman"/>
                <a:cs typeface="Times New Roman"/>
              </a:rPr>
              <a:t>work </a:t>
            </a:r>
            <a:r>
              <a:rPr sz="1200" i="1" dirty="0">
                <a:latin typeface="Times New Roman"/>
                <a:cs typeface="Times New Roman"/>
              </a:rPr>
              <a:t>(e.g. </a:t>
            </a:r>
            <a:r>
              <a:rPr sz="1200" i="1" spc="25" dirty="0">
                <a:latin typeface="Times New Roman"/>
                <a:cs typeface="Times New Roman"/>
              </a:rPr>
              <a:t>frequently </a:t>
            </a:r>
            <a:r>
              <a:rPr sz="1200" i="1" spc="5" dirty="0">
                <a:latin typeface="Times New Roman"/>
                <a:cs typeface="Times New Roman"/>
              </a:rPr>
              <a:t>accessed objects </a:t>
            </a:r>
            <a:r>
              <a:rPr sz="1200" i="1" spc="30" dirty="0">
                <a:latin typeface="Times New Roman"/>
                <a:cs typeface="Times New Roman"/>
              </a:rPr>
              <a:t>in </a:t>
            </a:r>
            <a:r>
              <a:rPr sz="1200" i="1" spc="45" dirty="0">
                <a:latin typeface="Times New Roman"/>
                <a:cs typeface="Times New Roman"/>
              </a:rPr>
              <a:t>main  </a:t>
            </a:r>
            <a:r>
              <a:rPr sz="1200" i="1" spc="30" dirty="0">
                <a:latin typeface="Times New Roman"/>
                <a:cs typeface="Times New Roman"/>
              </a:rPr>
              <a:t>memory)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5"/>
              </a:spcBef>
            </a:pPr>
            <a:r>
              <a:rPr sz="1100" spc="10" dirty="0">
                <a:latin typeface="Times New Roman"/>
                <a:cs typeface="Times New Roman"/>
              </a:rPr>
              <a:t>There are two </a:t>
            </a:r>
            <a:r>
              <a:rPr sz="1100" spc="5" dirty="0">
                <a:latin typeface="Times New Roman"/>
                <a:cs typeface="Times New Roman"/>
              </a:rPr>
              <a:t>types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partitioning:-</a:t>
            </a:r>
            <a:endParaRPr sz="1100">
              <a:latin typeface="Times New Roman"/>
              <a:cs typeface="Times New Roman"/>
            </a:endParaRPr>
          </a:p>
          <a:p>
            <a:pPr marL="12700" marR="3477260" indent="-635">
              <a:lnSpc>
                <a:spcPct val="176700"/>
              </a:lnSpc>
              <a:spcBef>
                <a:spcPts val="30"/>
              </a:spcBef>
            </a:pPr>
            <a:r>
              <a:rPr sz="1200" i="1" spc="20" dirty="0">
                <a:latin typeface="Times New Roman"/>
                <a:cs typeface="Times New Roman"/>
              </a:rPr>
              <a:t>Horizontal </a:t>
            </a:r>
            <a:r>
              <a:rPr sz="1200" i="1" spc="15" dirty="0">
                <a:latin typeface="Times New Roman"/>
                <a:cs typeface="Times New Roman"/>
              </a:rPr>
              <a:t>Partitioning  Vertical</a:t>
            </a:r>
            <a:r>
              <a:rPr sz="1200" i="1" spc="-60" dirty="0">
                <a:latin typeface="Times New Roman"/>
                <a:cs typeface="Times New Roman"/>
              </a:rPr>
              <a:t> </a:t>
            </a:r>
            <a:r>
              <a:rPr sz="1200" i="1" spc="20" dirty="0">
                <a:latin typeface="Times New Roman"/>
                <a:cs typeface="Times New Roman"/>
              </a:rPr>
              <a:t>Partitioning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50" dirty="0">
                <a:latin typeface="Times New Roman"/>
                <a:cs typeface="Times New Roman"/>
              </a:rPr>
              <a:t>Horizontal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Partitioning: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spc="10" dirty="0">
                <a:latin typeface="Times New Roman"/>
                <a:cs typeface="Times New Roman"/>
              </a:rPr>
              <a:t>Table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split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basis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rows,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means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larger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split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into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smaller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984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tables.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the advantage of 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that time </a:t>
            </a:r>
            <a:r>
              <a:rPr sz="1100" spc="5" dirty="0">
                <a:latin typeface="Times New Roman"/>
                <a:cs typeface="Times New Roman"/>
              </a:rPr>
              <a:t>in accessing </a:t>
            </a:r>
            <a:r>
              <a:rPr sz="1100" spc="10" dirty="0">
                <a:latin typeface="Times New Roman"/>
                <a:cs typeface="Times New Roman"/>
              </a:rPr>
              <a:t>the records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larger </a:t>
            </a:r>
            <a:r>
              <a:rPr sz="1100" spc="5" dirty="0">
                <a:latin typeface="Times New Roman"/>
                <a:cs typeface="Times New Roman"/>
              </a:rPr>
              <a:t>table  </a:t>
            </a:r>
            <a:r>
              <a:rPr sz="1100" spc="15" dirty="0">
                <a:latin typeface="Times New Roman"/>
                <a:cs typeface="Times New Roman"/>
              </a:rPr>
              <a:t>is much more </a:t>
            </a:r>
            <a:r>
              <a:rPr sz="1100" spc="5" dirty="0">
                <a:latin typeface="Times New Roman"/>
                <a:cs typeface="Times New Roman"/>
              </a:rPr>
              <a:t>than </a:t>
            </a:r>
            <a:r>
              <a:rPr sz="1100" spc="10" dirty="0">
                <a:latin typeface="Times New Roman"/>
                <a:cs typeface="Times New Roman"/>
              </a:rPr>
              <a:t>a smaller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also helps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10" dirty="0">
                <a:latin typeface="Times New Roman"/>
                <a:cs typeface="Times New Roman"/>
              </a:rPr>
              <a:t>maintenance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tables, </a:t>
            </a:r>
            <a:r>
              <a:rPr sz="1100" spc="5" dirty="0">
                <a:latin typeface="Times New Roman"/>
                <a:cs typeface="Times New Roman"/>
              </a:rPr>
              <a:t>security,  </a:t>
            </a:r>
            <a:r>
              <a:rPr sz="1100" spc="10" dirty="0">
                <a:latin typeface="Times New Roman"/>
                <a:cs typeface="Times New Roman"/>
              </a:rPr>
              <a:t>authorization and </a:t>
            </a:r>
            <a:r>
              <a:rPr sz="1100" spc="15" dirty="0">
                <a:latin typeface="Times New Roman"/>
                <a:cs typeface="Times New Roman"/>
              </a:rPr>
              <a:t>backup. </a:t>
            </a:r>
            <a:r>
              <a:rPr sz="1100" spc="10" dirty="0">
                <a:latin typeface="Times New Roman"/>
                <a:cs typeface="Times New Roman"/>
              </a:rPr>
              <a:t>These smaller partitions can also be placed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different  disks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reduce disk contention. </a:t>
            </a:r>
            <a:r>
              <a:rPr sz="1100" spc="20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of the types of horizontal partitioning are as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50" dirty="0">
                <a:latin typeface="Times New Roman"/>
                <a:cs typeface="Times New Roman"/>
              </a:rPr>
              <a:t>Range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Partitioning: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984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type of partitioning range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imposed on </a:t>
            </a:r>
            <a:r>
              <a:rPr sz="1100" spc="10" dirty="0">
                <a:latin typeface="Times New Roman"/>
                <a:cs typeface="Times New Roman"/>
              </a:rPr>
              <a:t>any particular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in this  </a:t>
            </a:r>
            <a:r>
              <a:rPr sz="1100" spc="20" dirty="0">
                <a:latin typeface="Times New Roman"/>
                <a:cs typeface="Times New Roman"/>
              </a:rPr>
              <a:t>way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partitions are </a:t>
            </a:r>
            <a:r>
              <a:rPr sz="1100" spc="15" dirty="0">
                <a:latin typeface="Times New Roman"/>
                <a:cs typeface="Times New Roman"/>
              </a:rPr>
              <a:t>made on the </a:t>
            </a:r>
            <a:r>
              <a:rPr sz="1100" spc="10" dirty="0">
                <a:latin typeface="Times New Roman"/>
                <a:cs typeface="Times New Roman"/>
              </a:rPr>
              <a:t>basis of those </a:t>
            </a:r>
            <a:r>
              <a:rPr sz="1100" spc="5" dirty="0">
                <a:latin typeface="Times New Roman"/>
                <a:cs typeface="Times New Roman"/>
              </a:rPr>
              <a:t>ranges </a:t>
            </a:r>
            <a:r>
              <a:rPr sz="1100" spc="10" dirty="0">
                <a:latin typeface="Times New Roman"/>
                <a:cs typeface="Times New Roman"/>
              </a:rPr>
              <a:t>with the </a:t>
            </a:r>
            <a:r>
              <a:rPr sz="1100" spc="15" dirty="0">
                <a:latin typeface="Times New Roman"/>
                <a:cs typeface="Times New Roman"/>
              </a:rPr>
              <a:t>help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select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statement. For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for those students </a:t>
            </a:r>
            <a:r>
              <a:rPr sz="1100" spc="15" dirty="0">
                <a:latin typeface="Times New Roman"/>
                <a:cs typeface="Times New Roman"/>
              </a:rPr>
              <a:t>whose </a:t>
            </a:r>
            <a:r>
              <a:rPr sz="1100" spc="5" dirty="0">
                <a:latin typeface="Times New Roman"/>
                <a:cs typeface="Times New Roman"/>
              </a:rPr>
              <a:t>ID is </a:t>
            </a:r>
            <a:r>
              <a:rPr sz="1100" spc="10" dirty="0">
                <a:latin typeface="Times New Roman"/>
                <a:cs typeface="Times New Roman"/>
              </a:rPr>
              <a:t>from 1-1000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partition </a:t>
            </a:r>
            <a:r>
              <a:rPr sz="1100" spc="15" dirty="0">
                <a:latin typeface="Times New Roman"/>
                <a:cs typeface="Times New Roman"/>
              </a:rPr>
              <a:t>1 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on. This will improve the overall efficiency of the database.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range </a:t>
            </a:r>
            <a:r>
              <a:rPr sz="1100" spc="10" dirty="0">
                <a:latin typeface="Times New Roman"/>
                <a:cs typeface="Times New Roman"/>
              </a:rPr>
              <a:t>partition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partitions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become </a:t>
            </a:r>
            <a:r>
              <a:rPr sz="1100" spc="10" dirty="0">
                <a:latin typeface="Times New Roman"/>
                <a:cs typeface="Times New Roman"/>
              </a:rPr>
              <a:t>unbalanced. So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way few </a:t>
            </a:r>
            <a:r>
              <a:rPr sz="1100" spc="10" dirty="0">
                <a:latin typeface="Times New Roman"/>
                <a:cs typeface="Times New Roman"/>
              </a:rPr>
              <a:t>partitions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be  </a:t>
            </a:r>
            <a:r>
              <a:rPr sz="1100" spc="10" dirty="0">
                <a:latin typeface="Times New Roman"/>
                <a:cs typeface="Times New Roman"/>
              </a:rPr>
              <a:t>overloaded.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65" dirty="0">
                <a:latin typeface="Times New Roman"/>
                <a:cs typeface="Times New Roman"/>
              </a:rPr>
              <a:t>Hash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Partitioning: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ts val="13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type of horizontal partitioning.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type </a:t>
            </a:r>
            <a:r>
              <a:rPr sz="1100" spc="5" dirty="0">
                <a:latin typeface="Times New Roman"/>
                <a:cs typeface="Times New Roman"/>
              </a:rPr>
              <a:t>particular </a:t>
            </a:r>
            <a:r>
              <a:rPr sz="1100" spc="10" dirty="0">
                <a:latin typeface="Times New Roman"/>
                <a:cs typeface="Times New Roman"/>
              </a:rPr>
              <a:t>algorithm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applied and  </a:t>
            </a:r>
            <a:r>
              <a:rPr sz="1100" spc="20" dirty="0">
                <a:latin typeface="Times New Roman"/>
                <a:cs typeface="Times New Roman"/>
              </a:rPr>
              <a:t>DBMS </a:t>
            </a:r>
            <a:r>
              <a:rPr sz="1100" spc="15" dirty="0">
                <a:latin typeface="Times New Roman"/>
                <a:cs typeface="Times New Roman"/>
              </a:rPr>
              <a:t>knows </a:t>
            </a:r>
            <a:r>
              <a:rPr sz="1100" spc="10" dirty="0">
                <a:latin typeface="Times New Roman"/>
                <a:cs typeface="Times New Roman"/>
              </a:rPr>
              <a:t>that algorithm.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hash partitioning </a:t>
            </a:r>
            <a:r>
              <a:rPr sz="1100" spc="5" dirty="0">
                <a:latin typeface="Times New Roman"/>
                <a:cs typeface="Times New Roman"/>
              </a:rPr>
              <a:t>reduces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chances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unbalanced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spc="10" dirty="0">
                <a:latin typeface="Times New Roman"/>
                <a:cs typeface="Times New Roman"/>
              </a:rPr>
              <a:t>partitions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large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extent.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40" dirty="0">
                <a:latin typeface="Times New Roman"/>
                <a:cs typeface="Times New Roman"/>
              </a:rPr>
              <a:t>List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Partitioning: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type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partitioning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specified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every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partition.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So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there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ts val="1300"/>
              </a:lnSpc>
              <a:spcBef>
                <a:spcPts val="55"/>
              </a:spcBef>
            </a:pPr>
            <a:r>
              <a:rPr sz="1100" spc="5" dirty="0">
                <a:latin typeface="Times New Roman"/>
                <a:cs typeface="Times New Roman"/>
              </a:rPr>
              <a:t>specified list </a:t>
            </a:r>
            <a:r>
              <a:rPr sz="1100" spc="10" dirty="0">
                <a:latin typeface="Times New Roman"/>
                <a:cs typeface="Times New Roman"/>
              </a:rPr>
              <a:t>for all the partitions.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no </a:t>
            </a:r>
            <a:r>
              <a:rPr sz="1100" spc="10" dirty="0">
                <a:latin typeface="Times New Roman"/>
                <a:cs typeface="Times New Roman"/>
              </a:rPr>
              <a:t>range involved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rather 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 list of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values.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50"/>
              </a:lnSpc>
            </a:pPr>
            <a:r>
              <a:rPr sz="1100" spc="10" dirty="0">
                <a:latin typeface="Times New Roman"/>
                <a:cs typeface="Times New Roman"/>
              </a:rPr>
              <a:t>Summary: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Times New Roman"/>
                <a:cs typeface="Times New Roman"/>
              </a:rPr>
              <a:t>De-normalization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lead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improved processing efficiency.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objective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improve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system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response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time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without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incurring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prohibitive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amount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additional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189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2" y="991849"/>
            <a:ext cx="5526405" cy="788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85" dirty="0">
                <a:latin typeface="Times New Roman"/>
                <a:cs typeface="Times New Roman"/>
              </a:rPr>
              <a:t>Further </a:t>
            </a:r>
            <a:r>
              <a:rPr sz="1400" spc="35" dirty="0">
                <a:latin typeface="Times New Roman"/>
                <a:cs typeface="Times New Roman"/>
              </a:rPr>
              <a:t>Advantages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45" dirty="0">
                <a:latin typeface="Times New Roman"/>
                <a:cs typeface="Times New Roman"/>
              </a:rPr>
              <a:t>Database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very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beneficent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enterprises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latin typeface="Times New Roman"/>
                <a:cs typeface="Times New Roman"/>
              </a:rPr>
              <a:t>advantages are listed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r>
              <a:rPr sz="1200" spc="-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consistency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Faster </a:t>
            </a:r>
            <a:r>
              <a:rPr sz="1200" dirty="0">
                <a:latin typeface="Times New Roman"/>
                <a:cs typeface="Times New Roman"/>
              </a:rPr>
              <a:t>development of </a:t>
            </a:r>
            <a:r>
              <a:rPr sz="1200" spc="5" dirty="0">
                <a:latin typeface="Times New Roman"/>
                <a:cs typeface="Times New Roman"/>
              </a:rPr>
              <a:t>new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Economy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concurrency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backup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recovery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procedures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Consistency: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consistency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occurrence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controlled and managed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occurrences </a:t>
            </a:r>
            <a:r>
              <a:rPr sz="1200" dirty="0">
                <a:latin typeface="Times New Roman"/>
                <a:cs typeface="Times New Roman"/>
              </a:rPr>
              <a:t>have same </a:t>
            </a:r>
            <a:r>
              <a:rPr sz="1200" spc="-5" dirty="0">
                <a:latin typeface="Times New Roman"/>
                <a:cs typeface="Times New Roman"/>
              </a:rPr>
              <a:t>value for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data item. </a:t>
            </a:r>
            <a:r>
              <a:rPr sz="1200" spc="-5" dirty="0">
                <a:latin typeface="Times New Roman"/>
                <a:cs typeface="Times New Roman"/>
              </a:rPr>
              <a:t>Data inconsistency </a:t>
            </a:r>
            <a:r>
              <a:rPr sz="1200" dirty="0">
                <a:latin typeface="Times New Roman"/>
                <a:cs typeface="Times New Roman"/>
              </a:rPr>
              <a:t>leads to a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problems, including loss of  </a:t>
            </a:r>
            <a:r>
              <a:rPr sz="1200" spc="-5" dirty="0">
                <a:latin typeface="Times New Roman"/>
                <a:cs typeface="Times New Roman"/>
              </a:rPr>
              <a:t>information and </a:t>
            </a:r>
            <a:r>
              <a:rPr sz="1200" dirty="0">
                <a:latin typeface="Times New Roman"/>
                <a:cs typeface="Times New Roman"/>
              </a:rPr>
              <a:t>incorrect </a:t>
            </a:r>
            <a:r>
              <a:rPr sz="1200" spc="-5" dirty="0">
                <a:latin typeface="Times New Roman"/>
                <a:cs typeface="Times New Roman"/>
              </a:rPr>
              <a:t>results.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database </a:t>
            </a:r>
            <a:r>
              <a:rPr sz="1200" spc="-5" dirty="0">
                <a:latin typeface="Times New Roman"/>
                <a:cs typeface="Times New Roman"/>
              </a:rPr>
              <a:t>approach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controlled because data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shared and </a:t>
            </a:r>
            <a:r>
              <a:rPr sz="1200" dirty="0">
                <a:latin typeface="Times New Roman"/>
                <a:cs typeface="Times New Roman"/>
              </a:rPr>
              <a:t>consistency is </a:t>
            </a:r>
            <a:r>
              <a:rPr sz="1200" spc="-5" dirty="0">
                <a:latin typeface="Times New Roman"/>
                <a:cs typeface="Times New Roman"/>
              </a:rPr>
              <a:t>controlled 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Better </a:t>
            </a: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Security: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All  application  programs  access  data  through  </a:t>
            </a:r>
            <a:r>
              <a:rPr sz="1200" dirty="0">
                <a:latin typeface="Times New Roman"/>
                <a:cs typeface="Times New Roman"/>
              </a:rPr>
              <a:t>DBMS, So  </a:t>
            </a:r>
            <a:r>
              <a:rPr sz="1200" spc="-5" dirty="0">
                <a:latin typeface="Times New Roman"/>
                <a:cs typeface="Times New Roman"/>
              </a:rPr>
              <a:t>DBMS  can 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efficiently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check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user is </a:t>
            </a:r>
            <a:r>
              <a:rPr sz="1200" spc="-5" dirty="0">
                <a:latin typeface="Times New Roman"/>
                <a:cs typeface="Times New Roman"/>
              </a:rPr>
              <a:t>performing </a:t>
            </a:r>
            <a:r>
              <a:rPr sz="1200" dirty="0">
                <a:latin typeface="Times New Roman"/>
                <a:cs typeface="Times New Roman"/>
              </a:rPr>
              <a:t>which action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accessing which part 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, So A  </a:t>
            </a:r>
            <a:r>
              <a:rPr sz="1200" spc="-5" dirty="0">
                <a:latin typeface="Times New Roman"/>
                <a:cs typeface="Times New Roman"/>
              </a:rPr>
              <a:t>DBMS </a:t>
            </a:r>
            <a:r>
              <a:rPr sz="1200" dirty="0">
                <a:latin typeface="Times New Roman"/>
                <a:cs typeface="Times New Roman"/>
              </a:rPr>
              <a:t>is the most </a:t>
            </a:r>
            <a:r>
              <a:rPr sz="1200" spc="-5" dirty="0">
                <a:latin typeface="Times New Roman"/>
                <a:cs typeface="Times New Roman"/>
              </a:rPr>
              <a:t>effectively control and </a:t>
            </a:r>
            <a:r>
              <a:rPr sz="1200" dirty="0">
                <a:latin typeface="Times New Roman"/>
                <a:cs typeface="Times New Roman"/>
              </a:rPr>
              <a:t>maintain security of Data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50" dirty="0">
                <a:latin typeface="Times New Roman"/>
                <a:cs typeface="Times New Roman"/>
              </a:rPr>
              <a:t>Faster </a:t>
            </a:r>
            <a:r>
              <a:rPr sz="1200" spc="30" dirty="0">
                <a:latin typeface="Times New Roman"/>
                <a:cs typeface="Times New Roman"/>
              </a:rPr>
              <a:t>Application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Development: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environment </a:t>
            </a:r>
            <a:r>
              <a:rPr sz="1200" spc="-5" dirty="0">
                <a:latin typeface="Times New Roman"/>
                <a:cs typeface="Times New Roman"/>
              </a:rPr>
              <a:t>allows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faster application development </a:t>
            </a:r>
            <a:r>
              <a:rPr sz="1200" dirty="0">
                <a:latin typeface="Times New Roman"/>
                <a:cs typeface="Times New Roman"/>
              </a:rPr>
              <a:t>because of its  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many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reasons. As we </a:t>
            </a:r>
            <a:r>
              <a:rPr sz="1200" dirty="0">
                <a:latin typeface="Times New Roman"/>
                <a:cs typeface="Times New Roman"/>
              </a:rPr>
              <a:t>know that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designed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factor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future development </a:t>
            </a:r>
            <a:r>
              <a:rPr sz="1200" dirty="0">
                <a:latin typeface="Times New Roman"/>
                <a:cs typeface="Times New Roman"/>
              </a:rPr>
              <a:t>in  mind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2060"/>
              </a:lnSpc>
            </a:pP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whenever we </a:t>
            </a:r>
            <a:r>
              <a:rPr sz="1200" dirty="0">
                <a:latin typeface="Times New Roman"/>
                <a:cs typeface="Times New Roman"/>
              </a:rPr>
              <a:t>have to build a </a:t>
            </a:r>
            <a:r>
              <a:rPr sz="1200" spc="-5" dirty="0">
                <a:latin typeface="Times New Roman"/>
                <a:cs typeface="Times New Roman"/>
              </a:rPr>
              <a:t>new application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growing needs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computerized </a:t>
            </a:r>
            <a:r>
              <a:rPr sz="1200" dirty="0">
                <a:latin typeface="Times New Roman"/>
                <a:cs typeface="Times New Roman"/>
              </a:rPr>
              <a:t>environment, it may be </a:t>
            </a:r>
            <a:r>
              <a:rPr sz="1200" spc="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due to 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needed for </a:t>
            </a:r>
            <a:r>
              <a:rPr sz="1200" dirty="0">
                <a:latin typeface="Times New Roman"/>
                <a:cs typeface="Times New Roman"/>
              </a:rPr>
              <a:t>the new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already </a:t>
            </a:r>
            <a:r>
              <a:rPr sz="1200" spc="-5" dirty="0">
                <a:latin typeface="Times New Roman"/>
                <a:cs typeface="Times New Roman"/>
              </a:rPr>
              <a:t>resides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r>
              <a:rPr sz="1200" spc="-10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19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9038"/>
            <a:ext cx="5006975" cy="19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</a:pPr>
            <a:r>
              <a:rPr sz="1100" spc="10" dirty="0">
                <a:latin typeface="Times New Roman"/>
                <a:cs typeface="Times New Roman"/>
              </a:rPr>
              <a:t>data maintenance requirements. This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especially important for client-server  systems. Denormalization requires thorough system testing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prove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effect </a:t>
            </a:r>
            <a:r>
              <a:rPr sz="1100" spc="10" dirty="0">
                <a:latin typeface="Times New Roman"/>
                <a:cs typeface="Times New Roman"/>
              </a:rPr>
              <a:t>that  denormalized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structures </a:t>
            </a:r>
            <a:r>
              <a:rPr sz="1100" spc="15" dirty="0">
                <a:latin typeface="Times New Roman"/>
                <a:cs typeface="Times New Roman"/>
              </a:rPr>
              <a:t>have on </a:t>
            </a:r>
            <a:r>
              <a:rPr sz="1100" spc="10" dirty="0">
                <a:latin typeface="Times New Roman"/>
                <a:cs typeface="Times New Roman"/>
              </a:rPr>
              <a:t>processing </a:t>
            </a:r>
            <a:r>
              <a:rPr sz="1100" spc="5" dirty="0">
                <a:latin typeface="Times New Roman"/>
                <a:cs typeface="Times New Roman"/>
              </a:rPr>
              <a:t>efficiency. </a:t>
            </a:r>
            <a:r>
              <a:rPr sz="1100" spc="10" dirty="0">
                <a:latin typeface="Times New Roman"/>
                <a:cs typeface="Times New Roman"/>
              </a:rPr>
              <a:t>Furthermore, unseen </a:t>
            </a:r>
            <a:r>
              <a:rPr sz="1100" spc="5" dirty="0">
                <a:latin typeface="Times New Roman"/>
                <a:cs typeface="Times New Roman"/>
              </a:rPr>
              <a:t>ad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hoc data queries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be adversely affected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denormalized </a:t>
            </a:r>
            <a:r>
              <a:rPr sz="1100" spc="5" dirty="0">
                <a:latin typeface="Times New Roman"/>
                <a:cs typeface="Times New Roman"/>
              </a:rPr>
              <a:t>table  </a:t>
            </a:r>
            <a:r>
              <a:rPr sz="1100" spc="10" dirty="0">
                <a:latin typeface="Times New Roman"/>
                <a:cs typeface="Times New Roman"/>
              </a:rPr>
              <a:t>structures. Denormalization must be accomplished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conjunction with a detailed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analysis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tables required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support various end-user views of the database. This  analysis must include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identification of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secondary </a:t>
            </a:r>
            <a:r>
              <a:rPr sz="1100" spc="10" dirty="0">
                <a:latin typeface="Times New Roman"/>
                <a:cs typeface="Times New Roman"/>
              </a:rPr>
              <a:t>access paths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data.  Similarly before carrying </a:t>
            </a:r>
            <a:r>
              <a:rPr sz="1100" spc="15" dirty="0">
                <a:latin typeface="Times New Roman"/>
                <a:cs typeface="Times New Roman"/>
              </a:rPr>
              <a:t>out </a:t>
            </a:r>
            <a:r>
              <a:rPr sz="1100" spc="10" dirty="0">
                <a:latin typeface="Times New Roman"/>
                <a:cs typeface="Times New Roman"/>
              </a:rPr>
              <a:t>partitioning of the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thorough analysis of the  </a:t>
            </a:r>
            <a:r>
              <a:rPr sz="1100" spc="5" dirty="0">
                <a:latin typeface="Times New Roman"/>
                <a:cs typeface="Times New Roman"/>
              </a:rPr>
              <a:t>relations 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must.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85"/>
              </a:lnSpc>
            </a:pPr>
            <a:r>
              <a:rPr sz="1100" spc="10" dirty="0">
                <a:latin typeface="Times New Roman"/>
                <a:cs typeface="Times New Roman"/>
              </a:rPr>
              <a:t>Exercise: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00"/>
              </a:lnSpc>
              <a:spcBef>
                <a:spcPts val="45"/>
              </a:spcBef>
            </a:pPr>
            <a:r>
              <a:rPr sz="1100" spc="10" dirty="0">
                <a:latin typeface="Times New Roman"/>
                <a:cs typeface="Times New Roman"/>
              </a:rPr>
              <a:t>Critically examine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tables </a:t>
            </a:r>
            <a:r>
              <a:rPr sz="1100" spc="15" dirty="0">
                <a:latin typeface="Times New Roman"/>
                <a:cs typeface="Times New Roman"/>
              </a:rPr>
              <a:t>drawn </a:t>
            </a:r>
            <a:r>
              <a:rPr sz="1100" spc="10" dirty="0">
                <a:latin typeface="Times New Roman"/>
                <a:cs typeface="Times New Roman"/>
              </a:rPr>
              <a:t>for Examination system and see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 requirement of denormalization and partitioning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15" dirty="0">
                <a:latin typeface="Times New Roman"/>
                <a:cs typeface="Times New Roman"/>
              </a:rPr>
              <a:t>carry </a:t>
            </a:r>
            <a:r>
              <a:rPr sz="1100" spc="10" dirty="0">
                <a:latin typeface="Times New Roman"/>
                <a:cs typeface="Times New Roman"/>
              </a:rPr>
              <a:t>out 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process.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24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804" y="2153210"/>
            <a:ext cx="5333365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1000" y="1761026"/>
            <a:ext cx="524383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30" dirty="0">
                <a:latin typeface="Arial"/>
                <a:cs typeface="Arial"/>
              </a:rPr>
              <a:t> </a:t>
            </a:r>
            <a:r>
              <a:rPr sz="1200" u="heavy" spc="40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Catherine Ricardo,  Maxwell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Macmillan.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ts val="1300"/>
              </a:lnSpc>
              <a:spcBef>
                <a:spcPts val="445"/>
              </a:spcBef>
            </a:pPr>
            <a:r>
              <a:rPr sz="1100" spc="10" dirty="0">
                <a:latin typeface="Times New Roman"/>
                <a:cs typeface="Times New Roman"/>
              </a:rPr>
              <a:t>“Database </a:t>
            </a:r>
            <a:r>
              <a:rPr sz="1100" spc="15" dirty="0">
                <a:latin typeface="Times New Roman"/>
                <a:cs typeface="Times New Roman"/>
              </a:rPr>
              <a:t>Management </a:t>
            </a:r>
            <a:r>
              <a:rPr sz="1100" spc="10" dirty="0">
                <a:latin typeface="Times New Roman"/>
                <a:cs typeface="Times New Roman"/>
              </a:rPr>
              <a:t>Systems”,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25" spc="-7" baseline="40740" dirty="0">
                <a:latin typeface="Times New Roman"/>
                <a:cs typeface="Times New Roman"/>
              </a:rPr>
              <a:t>nd </a:t>
            </a:r>
            <a:r>
              <a:rPr sz="1100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023" y="2652695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9865" y="2150923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5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3023" y="30399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9503" y="2150923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5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1164" y="3508168"/>
            <a:ext cx="5006340" cy="538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Vertical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Partitioning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Replication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Structured </a:t>
            </a:r>
            <a:r>
              <a:rPr sz="1100" spc="15" dirty="0">
                <a:latin typeface="Times New Roman"/>
                <a:cs typeface="Times New Roman"/>
              </a:rPr>
              <a:t>Query </a:t>
            </a:r>
            <a:r>
              <a:rPr sz="1100" spc="10" dirty="0">
                <a:latin typeface="Times New Roman"/>
                <a:cs typeface="Times New Roman"/>
              </a:rPr>
              <a:t>Language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(SQL)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7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previous 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were discussing physical data base design,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20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studied denormalization and its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aspects.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also studied the horizontal  </a:t>
            </a:r>
            <a:r>
              <a:rPr sz="1100" spc="5" dirty="0">
                <a:latin typeface="Times New Roman"/>
                <a:cs typeface="Times New Roman"/>
              </a:rPr>
              <a:t>partitioning.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lecture we will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vertical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partitioning.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45" dirty="0">
                <a:latin typeface="Times New Roman"/>
                <a:cs typeface="Times New Roman"/>
              </a:rPr>
              <a:t>Vertical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Partitioning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100" spc="5" dirty="0">
                <a:latin typeface="Times New Roman"/>
                <a:cs typeface="Times New Roman"/>
              </a:rPr>
              <a:t>Vertical </a:t>
            </a:r>
            <a:r>
              <a:rPr sz="1100" spc="10" dirty="0">
                <a:latin typeface="Times New Roman"/>
                <a:cs typeface="Times New Roman"/>
              </a:rPr>
              <a:t>partitioning </a:t>
            </a:r>
            <a:r>
              <a:rPr sz="1100" spc="15" dirty="0">
                <a:latin typeface="Times New Roman"/>
                <a:cs typeface="Times New Roman"/>
              </a:rPr>
              <a:t>is done on </a:t>
            </a:r>
            <a:r>
              <a:rPr sz="1100" spc="10" dirty="0">
                <a:latin typeface="Times New Roman"/>
                <a:cs typeface="Times New Roman"/>
              </a:rPr>
              <a:t>the basis of attributes. </a:t>
            </a:r>
            <a:r>
              <a:rPr sz="1100" spc="15" dirty="0">
                <a:latin typeface="Times New Roman"/>
                <a:cs typeface="Times New Roman"/>
              </a:rPr>
              <a:t>Same </a:t>
            </a:r>
            <a:r>
              <a:rPr sz="1100" spc="5" dirty="0">
                <a:latin typeface="Times New Roman"/>
                <a:cs typeface="Times New Roman"/>
              </a:rPr>
              <a:t>table is </a:t>
            </a:r>
            <a:r>
              <a:rPr sz="1100" spc="10" dirty="0">
                <a:latin typeface="Times New Roman"/>
                <a:cs typeface="Times New Roman"/>
              </a:rPr>
              <a:t>split into different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physical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records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depending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nature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accesses.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Primary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key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repeated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all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6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vertical </a:t>
            </a:r>
            <a:r>
              <a:rPr sz="1100" spc="10" dirty="0">
                <a:latin typeface="Times New Roman"/>
                <a:cs typeface="Times New Roman"/>
              </a:rPr>
              <a:t>partitions of a table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get </a:t>
            </a:r>
            <a:r>
              <a:rPr sz="1100" spc="10" dirty="0">
                <a:latin typeface="Times New Roman"/>
                <a:cs typeface="Times New Roman"/>
              </a:rPr>
              <a:t>the original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contrast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horizontal  </a:t>
            </a:r>
            <a:r>
              <a:rPr sz="1100" spc="5" dirty="0">
                <a:latin typeface="Times New Roman"/>
                <a:cs typeface="Times New Roman"/>
              </a:rPr>
              <a:t>partitioning, vertical </a:t>
            </a:r>
            <a:r>
              <a:rPr sz="1100" spc="10" dirty="0">
                <a:latin typeface="Times New Roman"/>
                <a:cs typeface="Times New Roman"/>
              </a:rPr>
              <a:t>partitioning </a:t>
            </a:r>
            <a:r>
              <a:rPr sz="1100" spc="5" dirty="0">
                <a:latin typeface="Times New Roman"/>
                <a:cs typeface="Times New Roman"/>
              </a:rPr>
              <a:t>lets you restrict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dirty="0">
                <a:latin typeface="Times New Roman"/>
                <a:cs typeface="Times New Roman"/>
              </a:rPr>
              <a:t>you </a:t>
            </a:r>
            <a:r>
              <a:rPr sz="1100" spc="15" dirty="0">
                <a:latin typeface="Times New Roman"/>
                <a:cs typeface="Times New Roman"/>
              </a:rPr>
              <a:t>send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other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destinations,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dirty="0">
                <a:latin typeface="Times New Roman"/>
                <a:cs typeface="Times New Roman"/>
              </a:rPr>
              <a:t>you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replicate </a:t>
            </a:r>
            <a:r>
              <a:rPr sz="1100" spc="10" dirty="0">
                <a:latin typeface="Times New Roman"/>
                <a:cs typeface="Times New Roman"/>
              </a:rPr>
              <a:t>a limited subset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table's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5" dirty="0">
                <a:latin typeface="Times New Roman"/>
                <a:cs typeface="Times New Roman"/>
              </a:rPr>
              <a:t>to other  </a:t>
            </a:r>
            <a:r>
              <a:rPr sz="1100" spc="10" dirty="0">
                <a:latin typeface="Times New Roman"/>
                <a:cs typeface="Times New Roman"/>
              </a:rPr>
              <a:t>machines.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it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15" dirty="0">
                <a:latin typeface="Times New Roman"/>
                <a:cs typeface="Times New Roman"/>
              </a:rPr>
              <a:t>the example </a:t>
            </a:r>
            <a:r>
              <a:rPr sz="1100" spc="10" dirty="0">
                <a:latin typeface="Times New Roman"/>
                <a:cs typeface="Times New Roman"/>
              </a:rPr>
              <a:t>of a student relation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12700" marR="7620" indent="-635" algn="just">
              <a:lnSpc>
                <a:spcPts val="1300"/>
              </a:lnSpc>
              <a:spcBef>
                <a:spcPts val="670"/>
              </a:spcBef>
            </a:pPr>
            <a:r>
              <a:rPr sz="1100" spc="40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(stId, </a:t>
            </a:r>
            <a:r>
              <a:rPr sz="1100" spc="10" dirty="0">
                <a:latin typeface="Times New Roman"/>
                <a:cs typeface="Times New Roman"/>
              </a:rPr>
              <a:t>sName, </a:t>
            </a:r>
            <a:r>
              <a:rPr sz="1100" spc="15" dirty="0">
                <a:latin typeface="Times New Roman"/>
                <a:cs typeface="Times New Roman"/>
              </a:rPr>
              <a:t>sAdr, </a:t>
            </a:r>
            <a:r>
              <a:rPr sz="1100" spc="10" dirty="0">
                <a:latin typeface="Times New Roman"/>
                <a:cs typeface="Times New Roman"/>
              </a:rPr>
              <a:t>sPhone, </a:t>
            </a:r>
            <a:r>
              <a:rPr sz="1100" spc="5" dirty="0">
                <a:latin typeface="Times New Roman"/>
                <a:cs typeface="Times New Roman"/>
              </a:rPr>
              <a:t>cgpa, </a:t>
            </a:r>
            <a:r>
              <a:rPr sz="1100" spc="10" dirty="0">
                <a:latin typeface="Times New Roman"/>
                <a:cs typeface="Times New Roman"/>
              </a:rPr>
              <a:t>prName, school, </a:t>
            </a:r>
            <a:r>
              <a:rPr sz="1100" spc="15" dirty="0">
                <a:latin typeface="Times New Roman"/>
                <a:cs typeface="Times New Roman"/>
              </a:rPr>
              <a:t>mtMrks, mtSubs, </a:t>
            </a:r>
            <a:r>
              <a:rPr sz="1100" spc="10" dirty="0">
                <a:latin typeface="Times New Roman"/>
                <a:cs typeface="Times New Roman"/>
              </a:rPr>
              <a:t>clgName,  intMarks, intSubs, dClg, bMarks,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bSubs)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98700"/>
              </a:lnSpc>
              <a:spcBef>
                <a:spcPts val="665"/>
              </a:spcBef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 </a:t>
            </a:r>
            <a:r>
              <a:rPr sz="1100" spc="5" dirty="0">
                <a:latin typeface="Times New Roman"/>
                <a:cs typeface="Times New Roman"/>
              </a:rPr>
              <a:t>relation </a:t>
            </a:r>
            <a:r>
              <a:rPr sz="1100" spc="10" dirty="0">
                <a:latin typeface="Times New Roman"/>
                <a:cs typeface="Times New Roman"/>
              </a:rPr>
              <a:t>has </a:t>
            </a:r>
            <a:r>
              <a:rPr sz="1100" spc="15" dirty="0">
                <a:latin typeface="Times New Roman"/>
                <a:cs typeface="Times New Roman"/>
              </a:rPr>
              <a:t>number </a:t>
            </a:r>
            <a:r>
              <a:rPr sz="1100" spc="10" dirty="0">
                <a:latin typeface="Times New Roman"/>
                <a:cs typeface="Times New Roman"/>
              </a:rPr>
              <a:t>of attributes.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3NF </a:t>
            </a:r>
            <a:r>
              <a:rPr sz="1100" spc="5" dirty="0">
                <a:latin typeface="Times New Roman"/>
                <a:cs typeface="Times New Roman"/>
              </a:rPr>
              <a:t>. </a:t>
            </a:r>
            <a:r>
              <a:rPr sz="1100" spc="10" dirty="0">
                <a:latin typeface="Times New Roman"/>
                <a:cs typeface="Times New Roman"/>
              </a:rPr>
              <a:t>But the  nature of accesses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relation </a:t>
            </a:r>
            <a:r>
              <a:rPr sz="1100" spc="5" dirty="0">
                <a:latin typeface="Times New Roman"/>
                <a:cs typeface="Times New Roman"/>
              </a:rPr>
              <a:t>is different. </a:t>
            </a:r>
            <a:r>
              <a:rPr sz="1100" spc="10" dirty="0">
                <a:latin typeface="Times New Roman"/>
                <a:cs typeface="Times New Roman"/>
              </a:rPr>
              <a:t>So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partition </a:t>
            </a:r>
            <a:r>
              <a:rPr sz="1100" spc="5" dirty="0">
                <a:latin typeface="Times New Roman"/>
                <a:cs typeface="Times New Roman"/>
              </a:rPr>
              <a:t>this relation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vertically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40" dirty="0">
                <a:latin typeface="Times New Roman"/>
                <a:cs typeface="Times New Roman"/>
              </a:rPr>
              <a:t>STD </a:t>
            </a:r>
            <a:r>
              <a:rPr sz="1100" spc="5" dirty="0">
                <a:latin typeface="Times New Roman"/>
                <a:cs typeface="Times New Roman"/>
              </a:rPr>
              <a:t>(stId, </a:t>
            </a:r>
            <a:r>
              <a:rPr sz="1100" spc="10" dirty="0">
                <a:latin typeface="Times New Roman"/>
                <a:cs typeface="Times New Roman"/>
              </a:rPr>
              <a:t>sName, sAdr, sPhone, </a:t>
            </a:r>
            <a:r>
              <a:rPr sz="1100" spc="5" dirty="0">
                <a:latin typeface="Times New Roman"/>
                <a:cs typeface="Times New Roman"/>
              </a:rPr>
              <a:t>cgpa,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prName)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9" y="893295"/>
            <a:ext cx="5006975" cy="815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ts val="1310"/>
              </a:lnSpc>
            </a:pPr>
            <a:r>
              <a:rPr sz="1100" spc="40" dirty="0">
                <a:latin typeface="Times New Roman"/>
                <a:cs typeface="Times New Roman"/>
              </a:rPr>
              <a:t>STDACD </a:t>
            </a:r>
            <a:r>
              <a:rPr sz="1100" spc="5" dirty="0">
                <a:latin typeface="Times New Roman"/>
                <a:cs typeface="Times New Roman"/>
              </a:rPr>
              <a:t>(sId, </a:t>
            </a:r>
            <a:r>
              <a:rPr sz="1100" spc="10" dirty="0">
                <a:latin typeface="Times New Roman"/>
                <a:cs typeface="Times New Roman"/>
              </a:rPr>
              <a:t>school, mtMrks, </a:t>
            </a:r>
            <a:r>
              <a:rPr sz="1100" spc="15" dirty="0">
                <a:latin typeface="Times New Roman"/>
                <a:cs typeface="Times New Roman"/>
              </a:rPr>
              <a:t>mtSubs, </a:t>
            </a:r>
            <a:r>
              <a:rPr sz="1100" spc="10" dirty="0">
                <a:latin typeface="Times New Roman"/>
                <a:cs typeface="Times New Roman"/>
              </a:rPr>
              <a:t>clgName, intMarks, intSubs, dClg, bMarks,  </a:t>
            </a:r>
            <a:r>
              <a:rPr sz="1100" spc="15" dirty="0">
                <a:latin typeface="Times New Roman"/>
                <a:cs typeface="Times New Roman"/>
              </a:rPr>
              <a:t>bSubs)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40" dirty="0">
                <a:latin typeface="Times New Roman"/>
                <a:cs typeface="Times New Roman"/>
              </a:rPr>
              <a:t>Replication</a:t>
            </a:r>
            <a:endParaRPr sz="13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7600"/>
              </a:lnSpc>
              <a:spcBef>
                <a:spcPts val="91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process of copying a portion of the database </a:t>
            </a:r>
            <a:r>
              <a:rPr sz="1100" spc="15" dirty="0">
                <a:latin typeface="Times New Roman"/>
                <a:cs typeface="Times New Roman"/>
              </a:rPr>
              <a:t>from </a:t>
            </a:r>
            <a:r>
              <a:rPr sz="1100" spc="10" dirty="0">
                <a:latin typeface="Times New Roman"/>
                <a:cs typeface="Times New Roman"/>
              </a:rPr>
              <a:t>one environment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another and  </a:t>
            </a:r>
            <a:r>
              <a:rPr sz="1100" spc="15" dirty="0">
                <a:latin typeface="Times New Roman"/>
                <a:cs typeface="Times New Roman"/>
              </a:rPr>
              <a:t>keeping </a:t>
            </a:r>
            <a:r>
              <a:rPr sz="1100" spc="10" dirty="0">
                <a:latin typeface="Times New Roman"/>
                <a:cs typeface="Times New Roman"/>
              </a:rPr>
              <a:t>subsequent copies of the data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synchronization with the </a:t>
            </a:r>
            <a:r>
              <a:rPr sz="1100" spc="5" dirty="0">
                <a:latin typeface="Times New Roman"/>
                <a:cs typeface="Times New Roman"/>
              </a:rPr>
              <a:t>original </a:t>
            </a:r>
            <a:r>
              <a:rPr sz="1100" spc="10" dirty="0">
                <a:latin typeface="Times New Roman"/>
                <a:cs typeface="Times New Roman"/>
              </a:rPr>
              <a:t>source  Changes </a:t>
            </a:r>
            <a:r>
              <a:rPr sz="1100" spc="15" dirty="0">
                <a:latin typeface="Times New Roman"/>
                <a:cs typeface="Times New Roman"/>
              </a:rPr>
              <a:t>made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original source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propagated </a:t>
            </a:r>
            <a:r>
              <a:rPr sz="1100" spc="15" dirty="0">
                <a:latin typeface="Times New Roman"/>
                <a:cs typeface="Times New Roman"/>
              </a:rPr>
              <a:t>to the </a:t>
            </a:r>
            <a:r>
              <a:rPr sz="1100" spc="10" dirty="0">
                <a:latin typeface="Times New Roman"/>
                <a:cs typeface="Times New Roman"/>
              </a:rPr>
              <a:t>copies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data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other  environments.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final form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denormalization.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increases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access speed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100" spc="10" dirty="0">
                <a:latin typeface="Times New Roman"/>
                <a:cs typeface="Times New Roman"/>
              </a:rPr>
              <a:t>decreases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failure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damage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replication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entire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part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ta-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7600"/>
              </a:lnSpc>
              <a:spcBef>
                <a:spcPts val="425"/>
              </a:spcBef>
            </a:pPr>
            <a:r>
              <a:rPr sz="1100" spc="15" dirty="0">
                <a:latin typeface="Times New Roman"/>
                <a:cs typeface="Times New Roman"/>
              </a:rPr>
              <a:t>ble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replicated. </a:t>
            </a:r>
            <a:r>
              <a:rPr sz="1100" spc="10" dirty="0">
                <a:latin typeface="Times New Roman"/>
                <a:cs typeface="Times New Roman"/>
              </a:rPr>
              <a:t>Replication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normally </a:t>
            </a:r>
            <a:r>
              <a:rPr sz="1100" spc="15" dirty="0">
                <a:latin typeface="Times New Roman"/>
                <a:cs typeface="Times New Roman"/>
              </a:rPr>
              <a:t>adopted in </a:t>
            </a:r>
            <a:r>
              <a:rPr sz="1100" spc="10" dirty="0">
                <a:latin typeface="Times New Roman"/>
                <a:cs typeface="Times New Roman"/>
              </a:rPr>
              <a:t>those applications, </a:t>
            </a:r>
            <a:r>
              <a:rPr sz="1100" spc="15" dirty="0">
                <a:latin typeface="Times New Roman"/>
                <a:cs typeface="Times New Roman"/>
              </a:rPr>
              <a:t>where  </a:t>
            </a:r>
            <a:r>
              <a:rPr sz="1100" spc="10" dirty="0">
                <a:latin typeface="Times New Roman"/>
                <a:cs typeface="Times New Roman"/>
              </a:rPr>
              <a:t>updation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very frequent, </a:t>
            </a:r>
            <a:r>
              <a:rPr sz="1100" spc="15" dirty="0">
                <a:latin typeface="Times New Roman"/>
                <a:cs typeface="Times New Roman"/>
              </a:rPr>
              <a:t>because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updation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frequent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5" dirty="0">
                <a:latin typeface="Times New Roman"/>
                <a:cs typeface="Times New Roman"/>
              </a:rPr>
              <a:t>it will </a:t>
            </a:r>
            <a:r>
              <a:rPr sz="1100" spc="10" dirty="0">
                <a:latin typeface="Times New Roman"/>
                <a:cs typeface="Times New Roman"/>
              </a:rPr>
              <a:t>have  problems of updation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all the copies of database relations. This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also slow </a:t>
            </a:r>
            <a:r>
              <a:rPr sz="1100" spc="15" dirty="0">
                <a:latin typeface="Times New Roman"/>
                <a:cs typeface="Times New Roman"/>
              </a:rPr>
              <a:t>down  </a:t>
            </a:r>
            <a:r>
              <a:rPr sz="1100" spc="10" dirty="0">
                <a:latin typeface="Times New Roman"/>
                <a:cs typeface="Times New Roman"/>
              </a:rPr>
              <a:t>the speed </a:t>
            </a:r>
            <a:r>
              <a:rPr sz="1100" spc="15" dirty="0">
                <a:latin typeface="Times New Roman"/>
                <a:cs typeface="Times New Roman"/>
              </a:rPr>
              <a:t>of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  <a:spcBef>
                <a:spcPts val="5"/>
              </a:spcBef>
            </a:pPr>
            <a:r>
              <a:rPr sz="1100" spc="45" dirty="0">
                <a:latin typeface="Times New Roman"/>
                <a:cs typeface="Times New Roman"/>
              </a:rPr>
              <a:t>Clustering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Files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Clustering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process,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place records from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tables </a:t>
            </a:r>
            <a:r>
              <a:rPr sz="1100" spc="5" dirty="0">
                <a:latin typeface="Times New Roman"/>
                <a:cs typeface="Times New Roman"/>
              </a:rPr>
              <a:t>to place 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adjacent physical locations, </a:t>
            </a:r>
            <a:r>
              <a:rPr sz="1100" spc="5" dirty="0">
                <a:latin typeface="Times New Roman"/>
                <a:cs typeface="Times New Roman"/>
              </a:rPr>
              <a:t>called </a:t>
            </a:r>
            <a:r>
              <a:rPr sz="1100" spc="10" dirty="0">
                <a:latin typeface="Times New Roman"/>
                <a:cs typeface="Times New Roman"/>
              </a:rPr>
              <a:t>clusters.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increases the efficiency since related  </a:t>
            </a:r>
            <a:r>
              <a:rPr sz="1100" spc="5" dirty="0">
                <a:latin typeface="Times New Roman"/>
                <a:cs typeface="Times New Roman"/>
              </a:rPr>
              <a:t>records </a:t>
            </a:r>
            <a:r>
              <a:rPr sz="1100" spc="10" dirty="0">
                <a:latin typeface="Times New Roman"/>
                <a:cs typeface="Times New Roman"/>
              </a:rPr>
              <a:t>are placed close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each </a:t>
            </a:r>
            <a:r>
              <a:rPr sz="1100" spc="10" dirty="0">
                <a:latin typeface="Times New Roman"/>
                <a:cs typeface="Times New Roman"/>
              </a:rPr>
              <a:t>other. Clustering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also suitable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relatively </a:t>
            </a:r>
            <a:r>
              <a:rPr sz="1100" spc="5" dirty="0">
                <a:latin typeface="Times New Roman"/>
                <a:cs typeface="Times New Roman"/>
              </a:rPr>
              <a:t>static  </a:t>
            </a:r>
            <a:r>
              <a:rPr sz="1100" spc="10" dirty="0">
                <a:latin typeface="Times New Roman"/>
                <a:cs typeface="Times New Roman"/>
              </a:rPr>
              <a:t>situations. The advantage of clustering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that while accessing the </a:t>
            </a:r>
            <a:r>
              <a:rPr sz="1100" spc="5" dirty="0">
                <a:latin typeface="Times New Roman"/>
                <a:cs typeface="Times New Roman"/>
              </a:rPr>
              <a:t>records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easy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access. Define </a:t>
            </a:r>
            <a:r>
              <a:rPr sz="1100" spc="5" dirty="0">
                <a:latin typeface="Times New Roman"/>
                <a:cs typeface="Times New Roman"/>
              </a:rPr>
              <a:t>cluster, </a:t>
            </a:r>
            <a:r>
              <a:rPr sz="1100" spc="10" dirty="0">
                <a:latin typeface="Times New Roman"/>
                <a:cs typeface="Times New Roman"/>
              </a:rPr>
              <a:t>define the </a:t>
            </a:r>
            <a:r>
              <a:rPr sz="1100" spc="25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of the </a:t>
            </a:r>
            <a:r>
              <a:rPr sz="1100" spc="5" dirty="0">
                <a:latin typeface="Times New Roman"/>
                <a:cs typeface="Times New Roman"/>
              </a:rPr>
              <a:t>cluster, </a:t>
            </a:r>
            <a:r>
              <a:rPr sz="1100" spc="10" dirty="0">
                <a:latin typeface="Times New Roman"/>
                <a:cs typeface="Times New Roman"/>
              </a:rPr>
              <a:t>and include the tables into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cluster while creating associating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65" dirty="0">
                <a:latin typeface="Times New Roman"/>
                <a:cs typeface="Times New Roman"/>
              </a:rPr>
              <a:t>Summary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30" dirty="0">
                <a:latin typeface="Times New Roman"/>
                <a:cs typeface="Times New Roman"/>
              </a:rPr>
              <a:t>Physical </a:t>
            </a:r>
            <a:r>
              <a:rPr sz="1100" spc="50" dirty="0">
                <a:latin typeface="Times New Roman"/>
                <a:cs typeface="Times New Roman"/>
              </a:rPr>
              <a:t>Database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Design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500"/>
              </a:lnSpc>
            </a:pPr>
            <a:r>
              <a:rPr sz="1100" spc="10" dirty="0">
                <a:latin typeface="Times New Roman"/>
                <a:cs typeface="Times New Roman"/>
              </a:rPr>
              <a:t>Database design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process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transforming a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 model into an actual  physical database.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logical data model </a:t>
            </a:r>
            <a:r>
              <a:rPr sz="1100" spc="5" dirty="0">
                <a:latin typeface="Times New Roman"/>
                <a:cs typeface="Times New Roman"/>
              </a:rPr>
              <a:t>is required </a:t>
            </a:r>
            <a:r>
              <a:rPr sz="1100" spc="10" dirty="0">
                <a:latin typeface="Times New Roman"/>
                <a:cs typeface="Times New Roman"/>
              </a:rPr>
              <a:t>before </a:t>
            </a:r>
            <a:r>
              <a:rPr sz="1100" spc="5" dirty="0">
                <a:latin typeface="Times New Roman"/>
                <a:cs typeface="Times New Roman"/>
              </a:rPr>
              <a:t>you can </a:t>
            </a:r>
            <a:r>
              <a:rPr sz="1100" spc="10" dirty="0">
                <a:latin typeface="Times New Roman"/>
                <a:cs typeface="Times New Roman"/>
              </a:rPr>
              <a:t>even </a:t>
            </a:r>
            <a:r>
              <a:rPr sz="1100" spc="5" dirty="0">
                <a:latin typeface="Times New Roman"/>
                <a:cs typeface="Times New Roman"/>
              </a:rPr>
              <a:t>begin to  </a:t>
            </a:r>
            <a:r>
              <a:rPr sz="1100" spc="10" dirty="0">
                <a:latin typeface="Times New Roman"/>
                <a:cs typeface="Times New Roman"/>
              </a:rPr>
              <a:t>design a physical database. The first step </a:t>
            </a:r>
            <a:r>
              <a:rPr sz="1100" spc="5" dirty="0">
                <a:latin typeface="Times New Roman"/>
                <a:cs typeface="Times New Roman"/>
              </a:rPr>
              <a:t>is to </a:t>
            </a:r>
            <a:r>
              <a:rPr sz="1100" spc="10" dirty="0">
                <a:latin typeface="Times New Roman"/>
                <a:cs typeface="Times New Roman"/>
              </a:rPr>
              <a:t>create </a:t>
            </a:r>
            <a:r>
              <a:rPr sz="1100" spc="5" dirty="0">
                <a:latin typeface="Times New Roman"/>
                <a:cs typeface="Times New Roman"/>
              </a:rPr>
              <a:t>an initial </a:t>
            </a:r>
            <a:r>
              <a:rPr sz="1100" spc="10" dirty="0">
                <a:latin typeface="Times New Roman"/>
                <a:cs typeface="Times New Roman"/>
              </a:rPr>
              <a:t>physical </a:t>
            </a:r>
            <a:r>
              <a:rPr sz="1100" spc="15" dirty="0">
                <a:latin typeface="Times New Roman"/>
                <a:cs typeface="Times New Roman"/>
              </a:rPr>
              <a:t>data model </a:t>
            </a:r>
            <a:r>
              <a:rPr sz="1100" spc="20" dirty="0">
                <a:latin typeface="Times New Roman"/>
                <a:cs typeface="Times New Roman"/>
              </a:rPr>
              <a:t>by  </a:t>
            </a:r>
            <a:r>
              <a:rPr sz="1100" spc="10" dirty="0">
                <a:latin typeface="Times New Roman"/>
                <a:cs typeface="Times New Roman"/>
              </a:rPr>
              <a:t>transforming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logical data model into a physical implementation based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an  </a:t>
            </a:r>
            <a:r>
              <a:rPr sz="1100" spc="10" dirty="0">
                <a:latin typeface="Times New Roman"/>
                <a:cs typeface="Times New Roman"/>
              </a:rPr>
              <a:t>understanding of the </a:t>
            </a:r>
            <a:r>
              <a:rPr sz="1100" spc="20" dirty="0">
                <a:latin typeface="Times New Roman"/>
                <a:cs typeface="Times New Roman"/>
              </a:rPr>
              <a:t>DBMS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used for deployment. To successfully create a  physical database design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5" dirty="0">
                <a:latin typeface="Times New Roman"/>
                <a:cs typeface="Times New Roman"/>
              </a:rPr>
              <a:t>need to </a:t>
            </a:r>
            <a:r>
              <a:rPr sz="1100" spc="10" dirty="0">
                <a:latin typeface="Times New Roman"/>
                <a:cs typeface="Times New Roman"/>
              </a:rPr>
              <a:t>have a good working knowledge of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features of the </a:t>
            </a:r>
            <a:r>
              <a:rPr sz="1100" spc="20" dirty="0">
                <a:latin typeface="Times New Roman"/>
                <a:cs typeface="Times New Roman"/>
              </a:rPr>
              <a:t>DBMS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including:</a:t>
            </a:r>
            <a:endParaRPr sz="1100">
              <a:latin typeface="Times New Roman"/>
              <a:cs typeface="Times New Roman"/>
            </a:endParaRPr>
          </a:p>
          <a:p>
            <a:pPr marL="443865" marR="5715" indent="-215265" algn="just">
              <a:lnSpc>
                <a:spcPct val="147300"/>
              </a:lnSpc>
              <a:spcBef>
                <a:spcPts val="685"/>
              </a:spcBef>
              <a:buSzPct val="81818"/>
              <a:buFont typeface="Symbol"/>
              <a:buChar char="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In-depth </a:t>
            </a:r>
            <a:r>
              <a:rPr sz="1100" spc="15" dirty="0">
                <a:latin typeface="Times New Roman"/>
                <a:cs typeface="Times New Roman"/>
              </a:rPr>
              <a:t>knowledge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objects supported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DBMS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physical </a:t>
            </a:r>
            <a:r>
              <a:rPr sz="1100" spc="10" dirty="0">
                <a:latin typeface="Times New Roman"/>
                <a:cs typeface="Times New Roman"/>
              </a:rPr>
              <a:t>structures and files required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support those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objects.</a:t>
            </a:r>
            <a:endParaRPr sz="1100">
              <a:latin typeface="Times New Roman"/>
              <a:cs typeface="Times New Roman"/>
            </a:endParaRPr>
          </a:p>
          <a:p>
            <a:pPr marL="443865" marR="8255" indent="-215265" algn="just">
              <a:lnSpc>
                <a:spcPct val="1477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Details regarding the manner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which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DBMS </a:t>
            </a:r>
            <a:r>
              <a:rPr sz="1100" spc="10" dirty="0">
                <a:latin typeface="Times New Roman"/>
                <a:cs typeface="Times New Roman"/>
              </a:rPr>
              <a:t>supports indexing,  </a:t>
            </a:r>
            <a:r>
              <a:rPr sz="1100" spc="5" dirty="0">
                <a:latin typeface="Times New Roman"/>
                <a:cs typeface="Times New Roman"/>
              </a:rPr>
              <a:t>referential </a:t>
            </a:r>
            <a:r>
              <a:rPr sz="1100" spc="10" dirty="0">
                <a:latin typeface="Times New Roman"/>
                <a:cs typeface="Times New Roman"/>
              </a:rPr>
              <a:t>integrity, constraints, data </a:t>
            </a:r>
            <a:r>
              <a:rPr sz="1100" spc="5" dirty="0">
                <a:latin typeface="Times New Roman"/>
                <a:cs typeface="Times New Roman"/>
              </a:rPr>
              <a:t>types, </a:t>
            </a:r>
            <a:r>
              <a:rPr sz="1100" spc="10" dirty="0">
                <a:latin typeface="Times New Roman"/>
                <a:cs typeface="Times New Roman"/>
              </a:rPr>
              <a:t>and other </a:t>
            </a:r>
            <a:r>
              <a:rPr sz="1100" spc="5" dirty="0">
                <a:latin typeface="Times New Roman"/>
                <a:cs typeface="Times New Roman"/>
              </a:rPr>
              <a:t>features that </a:t>
            </a:r>
            <a:r>
              <a:rPr sz="1100" spc="15" dirty="0">
                <a:latin typeface="Times New Roman"/>
                <a:cs typeface="Times New Roman"/>
              </a:rPr>
              <a:t>augment  </a:t>
            </a:r>
            <a:r>
              <a:rPr sz="1100" spc="10" dirty="0">
                <a:latin typeface="Times New Roman"/>
                <a:cs typeface="Times New Roman"/>
              </a:rPr>
              <a:t>the functionality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objects.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34" y="808921"/>
            <a:ext cx="5006975" cy="836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8255" indent="-215265">
              <a:lnSpc>
                <a:spcPct val="147300"/>
              </a:lnSpc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Detailed </a:t>
            </a:r>
            <a:r>
              <a:rPr sz="1100" spc="15" dirty="0">
                <a:latin typeface="Times New Roman"/>
                <a:cs typeface="Times New Roman"/>
              </a:rPr>
              <a:t>knowledge of new </a:t>
            </a:r>
            <a:r>
              <a:rPr sz="1100" spc="10" dirty="0">
                <a:latin typeface="Times New Roman"/>
                <a:cs typeface="Times New Roman"/>
              </a:rPr>
              <a:t>and obsolete features for particular versions or  releases of the </a:t>
            </a:r>
            <a:r>
              <a:rPr sz="1100" spc="20" dirty="0">
                <a:latin typeface="Times New Roman"/>
                <a:cs typeface="Times New Roman"/>
              </a:rPr>
              <a:t>DBMS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Knowledge </a:t>
            </a:r>
            <a:r>
              <a:rPr sz="1100" spc="15" dirty="0">
                <a:latin typeface="Times New Roman"/>
                <a:cs typeface="Times New Roman"/>
              </a:rPr>
              <a:t>of the DBMS </a:t>
            </a:r>
            <a:r>
              <a:rPr sz="1100" spc="10" dirty="0">
                <a:latin typeface="Times New Roman"/>
                <a:cs typeface="Times New Roman"/>
              </a:rPr>
              <a:t>configuration parameters that are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place.</a:t>
            </a:r>
            <a:endParaRPr sz="1100">
              <a:latin typeface="Times New Roman"/>
              <a:cs typeface="Times New Roman"/>
            </a:endParaRPr>
          </a:p>
          <a:p>
            <a:pPr marL="443865" marR="6985" indent="-215265">
              <a:lnSpc>
                <a:spcPts val="1960"/>
              </a:lnSpc>
              <a:spcBef>
                <a:spcPts val="15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Data definition language (DDL) skills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translate the physical design into  </a:t>
            </a:r>
            <a:r>
              <a:rPr sz="1100" spc="5" dirty="0">
                <a:latin typeface="Times New Roman"/>
                <a:cs typeface="Times New Roman"/>
              </a:rPr>
              <a:t>actual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objects.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9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600"/>
              </a:lnSpc>
            </a:pPr>
            <a:r>
              <a:rPr sz="1100" spc="15" dirty="0">
                <a:latin typeface="Times New Roman"/>
                <a:cs typeface="Times New Roman"/>
              </a:rPr>
              <a:t>Armed </a:t>
            </a:r>
            <a:r>
              <a:rPr sz="1100" spc="10" dirty="0">
                <a:latin typeface="Times New Roman"/>
                <a:cs typeface="Times New Roman"/>
              </a:rPr>
              <a:t>with the correct information,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can create an </a:t>
            </a:r>
            <a:r>
              <a:rPr sz="1100" spc="5" dirty="0">
                <a:latin typeface="Times New Roman"/>
                <a:cs typeface="Times New Roman"/>
              </a:rPr>
              <a:t>effective </a:t>
            </a:r>
            <a:r>
              <a:rPr sz="1100" spc="10" dirty="0">
                <a:latin typeface="Times New Roman"/>
                <a:cs typeface="Times New Roman"/>
              </a:rPr>
              <a:t>and efficient database  from a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data model. 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step </a:t>
            </a:r>
            <a:r>
              <a:rPr sz="1100" spc="5" dirty="0">
                <a:latin typeface="Times New Roman"/>
                <a:cs typeface="Times New Roman"/>
              </a:rPr>
              <a:t>in transforming </a:t>
            </a:r>
            <a:r>
              <a:rPr sz="1100" spc="10" dirty="0">
                <a:latin typeface="Times New Roman"/>
                <a:cs typeface="Times New Roman"/>
              </a:rPr>
              <a:t>a logical data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10" dirty="0">
                <a:latin typeface="Times New Roman"/>
                <a:cs typeface="Times New Roman"/>
              </a:rPr>
              <a:t>into a  physical </a:t>
            </a:r>
            <a:r>
              <a:rPr sz="1100" spc="15" dirty="0">
                <a:latin typeface="Times New Roman"/>
                <a:cs typeface="Times New Roman"/>
              </a:rPr>
              <a:t>model </a:t>
            </a:r>
            <a:r>
              <a:rPr sz="1100" spc="5" dirty="0">
                <a:latin typeface="Times New Roman"/>
                <a:cs typeface="Times New Roman"/>
              </a:rPr>
              <a:t>is to </a:t>
            </a:r>
            <a:r>
              <a:rPr sz="1100" spc="10" dirty="0">
                <a:latin typeface="Times New Roman"/>
                <a:cs typeface="Times New Roman"/>
              </a:rPr>
              <a:t>perform a simple translation from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terms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physical  objects.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course, this simple transformation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not result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complete and correct  physical database design </a:t>
            </a:r>
            <a:r>
              <a:rPr sz="1100" spc="15" dirty="0">
                <a:latin typeface="Times New Roman"/>
                <a:cs typeface="Times New Roman"/>
              </a:rPr>
              <a:t>–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simply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step.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transformation consists of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following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things: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80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Transforming entities into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Transforming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into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columns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2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Transforming </a:t>
            </a:r>
            <a:r>
              <a:rPr sz="1100" spc="15" dirty="0">
                <a:latin typeface="Times New Roman"/>
                <a:cs typeface="Times New Roman"/>
              </a:rPr>
              <a:t>domains into </a:t>
            </a:r>
            <a:r>
              <a:rPr sz="1100" spc="10" dirty="0">
                <a:latin typeface="Times New Roman"/>
                <a:cs typeface="Times New Roman"/>
              </a:rPr>
              <a:t>data types 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constraints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7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There are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decisions that must be </a:t>
            </a:r>
            <a:r>
              <a:rPr sz="1100" spc="15" dirty="0">
                <a:latin typeface="Times New Roman"/>
                <a:cs typeface="Times New Roman"/>
              </a:rPr>
              <a:t>made </a:t>
            </a:r>
            <a:r>
              <a:rPr sz="1100" spc="10" dirty="0">
                <a:latin typeface="Times New Roman"/>
                <a:cs typeface="Times New Roman"/>
              </a:rPr>
              <a:t>during the transition from logical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physical. </a:t>
            </a:r>
            <a:r>
              <a:rPr sz="1100" spc="10" dirty="0">
                <a:latin typeface="Times New Roman"/>
                <a:cs typeface="Times New Roman"/>
              </a:rPr>
              <a:t>For example, </a:t>
            </a:r>
            <a:r>
              <a:rPr sz="1100" spc="5" dirty="0">
                <a:latin typeface="Times New Roman"/>
                <a:cs typeface="Times New Roman"/>
              </a:rPr>
              <a:t>each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15" dirty="0">
                <a:latin typeface="Times New Roman"/>
                <a:cs typeface="Times New Roman"/>
              </a:rPr>
              <a:t>must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addressed: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80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nullability of each </a:t>
            </a:r>
            <a:r>
              <a:rPr sz="1100" spc="15" dirty="0">
                <a:latin typeface="Times New Roman"/>
                <a:cs typeface="Times New Roman"/>
              </a:rPr>
              <a:t>column in </a:t>
            </a:r>
            <a:r>
              <a:rPr sz="1100" spc="10" dirty="0">
                <a:latin typeface="Times New Roman"/>
                <a:cs typeface="Times New Roman"/>
              </a:rPr>
              <a:t>each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For character </a:t>
            </a:r>
            <a:r>
              <a:rPr sz="1100" spc="15" dirty="0">
                <a:latin typeface="Times New Roman"/>
                <a:cs typeface="Times New Roman"/>
              </a:rPr>
              <a:t>columns, </a:t>
            </a:r>
            <a:r>
              <a:rPr sz="1100" spc="10" dirty="0">
                <a:latin typeface="Times New Roman"/>
                <a:cs typeface="Times New Roman"/>
              </a:rPr>
              <a:t>should fixed length or variable length be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2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Should the </a:t>
            </a:r>
            <a:r>
              <a:rPr sz="1100" spc="20" dirty="0">
                <a:latin typeface="Times New Roman"/>
                <a:cs typeface="Times New Roman"/>
              </a:rPr>
              <a:t>DBMS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assign </a:t>
            </a:r>
            <a:r>
              <a:rPr sz="1100" spc="10" dirty="0">
                <a:latin typeface="Times New Roman"/>
                <a:cs typeface="Times New Roman"/>
              </a:rPr>
              <a:t>values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sequences or identity columns?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Implementing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relationships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assigning </a:t>
            </a:r>
            <a:r>
              <a:rPr sz="1100" spc="5" dirty="0">
                <a:latin typeface="Times New Roman"/>
                <a:cs typeface="Times New Roman"/>
              </a:rPr>
              <a:t>referential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constraints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2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Building indexes </a:t>
            </a:r>
            <a:r>
              <a:rPr sz="1100" spc="15" dirty="0">
                <a:latin typeface="Times New Roman"/>
                <a:cs typeface="Times New Roman"/>
              </a:rPr>
              <a:t>on columns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improve query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performance</a:t>
            </a:r>
            <a:endParaRPr sz="1100">
              <a:latin typeface="Times New Roman"/>
              <a:cs typeface="Times New Roman"/>
            </a:endParaRPr>
          </a:p>
          <a:p>
            <a:pPr marL="443865" marR="9525" indent="-215265">
              <a:lnSpc>
                <a:spcPct val="147300"/>
              </a:lnSpc>
              <a:spcBef>
                <a:spcPts val="10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Choosing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type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index </a:t>
            </a:r>
            <a:r>
              <a:rPr sz="1100" spc="5" dirty="0">
                <a:latin typeface="Times New Roman"/>
                <a:cs typeface="Times New Roman"/>
              </a:rPr>
              <a:t>to create: b-tree, bit </a:t>
            </a:r>
            <a:r>
              <a:rPr sz="1100" spc="10" dirty="0">
                <a:latin typeface="Times New Roman"/>
                <a:cs typeface="Times New Roman"/>
              </a:rPr>
              <a:t>map, reverse key, hash,  partitioning,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Deciding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clustering sequence for the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443865" marR="7620" indent="-215265">
              <a:lnSpc>
                <a:spcPct val="147300"/>
              </a:lnSpc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Other physical aspects such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10" dirty="0">
                <a:latin typeface="Times New Roman"/>
                <a:cs typeface="Times New Roman"/>
              </a:rPr>
              <a:t>ordering, buffer pool specification, data  </a:t>
            </a:r>
            <a:r>
              <a:rPr sz="1100" spc="5" dirty="0">
                <a:latin typeface="Times New Roman"/>
                <a:cs typeface="Times New Roman"/>
              </a:rPr>
              <a:t>files, </a:t>
            </a:r>
            <a:r>
              <a:rPr sz="1100" spc="10" dirty="0">
                <a:latin typeface="Times New Roman"/>
                <a:cs typeface="Times New Roman"/>
              </a:rPr>
              <a:t>denormalization, and </a:t>
            </a:r>
            <a:r>
              <a:rPr sz="1100" spc="15" dirty="0">
                <a:latin typeface="Times New Roman"/>
                <a:cs typeface="Times New Roman"/>
              </a:rPr>
              <a:t>so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100" spc="10" dirty="0">
                <a:latin typeface="Times New Roman"/>
                <a:cs typeface="Times New Roman"/>
              </a:rPr>
              <a:t>Structured </a:t>
            </a:r>
            <a:r>
              <a:rPr sz="1100" spc="15" dirty="0">
                <a:latin typeface="Times New Roman"/>
                <a:cs typeface="Times New Roman"/>
              </a:rPr>
              <a:t>Query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Language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300"/>
              </a:lnSpc>
              <a:spcBef>
                <a:spcPts val="680"/>
              </a:spcBef>
            </a:pP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5" dirty="0">
                <a:latin typeface="Times New Roman"/>
                <a:cs typeface="Times New Roman"/>
              </a:rPr>
              <a:t>is an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ANSI </a:t>
            </a:r>
            <a:r>
              <a:rPr sz="1100" spc="10" dirty="0">
                <a:latin typeface="Times New Roman"/>
                <a:cs typeface="Times New Roman"/>
              </a:rPr>
              <a:t>standard computer language for accessing and manipulating  databases.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standardized, and the current version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referred to as </a:t>
            </a:r>
            <a:r>
              <a:rPr sz="1100" spc="10" dirty="0">
                <a:latin typeface="Times New Roman"/>
                <a:cs typeface="Times New Roman"/>
              </a:rPr>
              <a:t>SQL-92. </a:t>
            </a:r>
            <a:r>
              <a:rPr sz="1100" spc="20" dirty="0">
                <a:latin typeface="Times New Roman"/>
                <a:cs typeface="Times New Roman"/>
              </a:rPr>
              <a:t>Any  </a:t>
            </a:r>
            <a:r>
              <a:rPr sz="1100" spc="10" dirty="0">
                <a:latin typeface="Times New Roman"/>
                <a:cs typeface="Times New Roman"/>
              </a:rPr>
              <a:t>SQL-compliant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should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conform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standards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SQL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time.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If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not,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6" y="808251"/>
            <a:ext cx="5006975" cy="8341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700"/>
              </a:lnSpc>
            </a:pP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should state which flavor of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(SQL-89 </a:t>
            </a:r>
            <a:r>
              <a:rPr sz="1100" spc="1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example) </a:t>
            </a:r>
            <a:r>
              <a:rPr sz="1100" spc="5" dirty="0">
                <a:latin typeface="Times New Roman"/>
                <a:cs typeface="Times New Roman"/>
              </a:rPr>
              <a:t>so that you can </a:t>
            </a:r>
            <a:r>
              <a:rPr sz="1100" spc="15" dirty="0">
                <a:latin typeface="Times New Roman"/>
                <a:cs typeface="Times New Roman"/>
              </a:rPr>
              <a:t>quickly  </a:t>
            </a:r>
            <a:r>
              <a:rPr sz="1100" spc="10" dirty="0">
                <a:latin typeface="Times New Roman"/>
                <a:cs typeface="Times New Roman"/>
              </a:rPr>
              <a:t>figure out what features are and are not available. The standardization of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makes 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excellent tool for </a:t>
            </a:r>
            <a:r>
              <a:rPr sz="1100" spc="15" dirty="0">
                <a:latin typeface="Times New Roman"/>
                <a:cs typeface="Times New Roman"/>
              </a:rPr>
              <a:t>use in Web </a:t>
            </a:r>
            <a:r>
              <a:rPr sz="1100" spc="10" dirty="0">
                <a:latin typeface="Times New Roman"/>
                <a:cs typeface="Times New Roman"/>
              </a:rPr>
              <a:t>site design. </a:t>
            </a:r>
            <a:r>
              <a:rPr sz="1100" spc="15" dirty="0">
                <a:latin typeface="Times New Roman"/>
                <a:cs typeface="Times New Roman"/>
              </a:rPr>
              <a:t>Most Web </a:t>
            </a:r>
            <a:r>
              <a:rPr sz="1100" spc="10" dirty="0">
                <a:latin typeface="Times New Roman"/>
                <a:cs typeface="Times New Roman"/>
              </a:rPr>
              <a:t>application development  toolkits, most </a:t>
            </a:r>
            <a:r>
              <a:rPr sz="1100" spc="15" dirty="0">
                <a:latin typeface="Times New Roman"/>
                <a:cs typeface="Times New Roman"/>
              </a:rPr>
              <a:t>notably </a:t>
            </a:r>
            <a:r>
              <a:rPr sz="1100" spc="10" dirty="0">
                <a:latin typeface="Times New Roman"/>
                <a:cs typeface="Times New Roman"/>
              </a:rPr>
              <a:t>Allaire's Cold Fusion and Microsoft's Visual InterDev, </a:t>
            </a:r>
            <a:r>
              <a:rPr sz="1100" spc="15" dirty="0">
                <a:latin typeface="Times New Roman"/>
                <a:cs typeface="Times New Roman"/>
              </a:rPr>
              <a:t>rely on 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SQL-like statements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connect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extract </a:t>
            </a:r>
            <a:r>
              <a:rPr sz="1100" spc="10" dirty="0">
                <a:latin typeface="Times New Roman"/>
                <a:cs typeface="Times New Roman"/>
              </a:rPr>
              <a:t>information from databases. </a:t>
            </a:r>
            <a:r>
              <a:rPr sz="1100" spc="20" dirty="0">
                <a:latin typeface="Times New Roman"/>
                <a:cs typeface="Times New Roman"/>
              </a:rPr>
              <a:t>A  </a:t>
            </a:r>
            <a:r>
              <a:rPr sz="1100" spc="10" dirty="0">
                <a:latin typeface="Times New Roman"/>
                <a:cs typeface="Times New Roman"/>
              </a:rPr>
              <a:t>solid foundation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makes hooking </a:t>
            </a:r>
            <a:r>
              <a:rPr sz="1100" spc="10" dirty="0">
                <a:latin typeface="Times New Roman"/>
                <a:cs typeface="Times New Roman"/>
              </a:rPr>
              <a:t>databases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Web </a:t>
            </a:r>
            <a:r>
              <a:rPr sz="1100" spc="5" dirty="0">
                <a:latin typeface="Times New Roman"/>
                <a:cs typeface="Times New Roman"/>
              </a:rPr>
              <a:t>sites </a:t>
            </a:r>
            <a:r>
              <a:rPr sz="1100" spc="10" dirty="0">
                <a:latin typeface="Times New Roman"/>
                <a:cs typeface="Times New Roman"/>
              </a:rPr>
              <a:t>all the simpler.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is  used to </a:t>
            </a:r>
            <a:r>
              <a:rPr sz="1100" spc="10" dirty="0">
                <a:latin typeface="Times New Roman"/>
                <a:cs typeface="Times New Roman"/>
              </a:rPr>
              <a:t>communicate with a database. </a:t>
            </a:r>
            <a:r>
              <a:rPr sz="1100" spc="15" dirty="0">
                <a:latin typeface="Times New Roman"/>
                <a:cs typeface="Times New Roman"/>
              </a:rPr>
              <a:t>According to </a:t>
            </a:r>
            <a:r>
              <a:rPr sz="1100" spc="20" dirty="0">
                <a:latin typeface="Times New Roman"/>
                <a:cs typeface="Times New Roman"/>
              </a:rPr>
              <a:t>ANSI </a:t>
            </a:r>
            <a:r>
              <a:rPr sz="1100" spc="10" dirty="0">
                <a:latin typeface="Times New Roman"/>
                <a:cs typeface="Times New Roman"/>
              </a:rPr>
              <a:t>(American National  Standards </a:t>
            </a:r>
            <a:r>
              <a:rPr sz="1100" spc="5" dirty="0">
                <a:latin typeface="Times New Roman"/>
                <a:cs typeface="Times New Roman"/>
              </a:rPr>
              <a:t>Institute),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standard language for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database management  systems.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perform </a:t>
            </a:r>
            <a:r>
              <a:rPr sz="1100" spc="15" dirty="0">
                <a:latin typeface="Times New Roman"/>
                <a:cs typeface="Times New Roman"/>
              </a:rPr>
              <a:t>tasks </a:t>
            </a:r>
            <a:r>
              <a:rPr sz="1100" spc="10" dirty="0">
                <a:latin typeface="Times New Roman"/>
                <a:cs typeface="Times New Roman"/>
              </a:rPr>
              <a:t>such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update data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database,  or </a:t>
            </a:r>
            <a:r>
              <a:rPr sz="1100" spc="5" dirty="0">
                <a:latin typeface="Times New Roman"/>
                <a:cs typeface="Times New Roman"/>
              </a:rPr>
              <a:t>retrieve </a:t>
            </a:r>
            <a:r>
              <a:rPr sz="1100" spc="10" dirty="0">
                <a:latin typeface="Times New Roman"/>
                <a:cs typeface="Times New Roman"/>
              </a:rPr>
              <a:t>data from a database. </a:t>
            </a:r>
            <a:r>
              <a:rPr sz="1100" spc="20" dirty="0">
                <a:latin typeface="Times New Roman"/>
                <a:cs typeface="Times New Roman"/>
              </a:rPr>
              <a:t>Some common </a:t>
            </a:r>
            <a:r>
              <a:rPr sz="1100" spc="10" dirty="0">
                <a:latin typeface="Times New Roman"/>
                <a:cs typeface="Times New Roman"/>
              </a:rPr>
              <a:t>relational database management  systems that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are: Oracle, Sybase, Microsoft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Server, Access, Ingres, </a:t>
            </a:r>
            <a:r>
              <a:rPr sz="1100" spc="5" dirty="0">
                <a:latin typeface="Times New Roman"/>
                <a:cs typeface="Times New Roman"/>
              </a:rPr>
              <a:t>etc.  </a:t>
            </a:r>
            <a:r>
              <a:rPr sz="1100" spc="10" dirty="0">
                <a:latin typeface="Times New Roman"/>
                <a:cs typeface="Times New Roman"/>
              </a:rPr>
              <a:t>Although most database systems </a:t>
            </a:r>
            <a:r>
              <a:rPr sz="1100" spc="15" dirty="0">
                <a:latin typeface="Times New Roman"/>
                <a:cs typeface="Times New Roman"/>
              </a:rPr>
              <a:t>use SQL, most </a:t>
            </a:r>
            <a:r>
              <a:rPr sz="1100" spc="10" dirty="0">
                <a:latin typeface="Times New Roman"/>
                <a:cs typeface="Times New Roman"/>
              </a:rPr>
              <a:t>of them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have their </a:t>
            </a:r>
            <a:r>
              <a:rPr sz="1100" spc="15" dirty="0">
                <a:latin typeface="Times New Roman"/>
                <a:cs typeface="Times New Roman"/>
              </a:rPr>
              <a:t>own  </a:t>
            </a:r>
            <a:r>
              <a:rPr sz="1100" spc="10" dirty="0">
                <a:latin typeface="Times New Roman"/>
                <a:cs typeface="Times New Roman"/>
              </a:rPr>
              <a:t>additional proprietary extensions that are </a:t>
            </a:r>
            <a:r>
              <a:rPr sz="1100" spc="15" dirty="0">
                <a:latin typeface="Times New Roman"/>
                <a:cs typeface="Times New Roman"/>
              </a:rPr>
              <a:t>usually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5" dirty="0">
                <a:latin typeface="Times New Roman"/>
                <a:cs typeface="Times New Roman"/>
              </a:rPr>
              <a:t>used on </a:t>
            </a:r>
            <a:r>
              <a:rPr sz="1100" spc="5" dirty="0">
                <a:latin typeface="Times New Roman"/>
                <a:cs typeface="Times New Roman"/>
              </a:rPr>
              <a:t>their </a:t>
            </a:r>
            <a:r>
              <a:rPr sz="1100" spc="10" dirty="0">
                <a:latin typeface="Times New Roman"/>
                <a:cs typeface="Times New Roman"/>
              </a:rPr>
              <a:t>system. However,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standard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10" dirty="0">
                <a:latin typeface="Times New Roman"/>
                <a:cs typeface="Times New Roman"/>
              </a:rPr>
              <a:t>such </a:t>
            </a:r>
            <a:r>
              <a:rPr sz="1100" spc="5" dirty="0">
                <a:latin typeface="Times New Roman"/>
                <a:cs typeface="Times New Roman"/>
              </a:rPr>
              <a:t>as "Select", "Insert", "Update", </a:t>
            </a:r>
            <a:r>
              <a:rPr sz="1100" spc="10" dirty="0">
                <a:latin typeface="Times New Roman"/>
                <a:cs typeface="Times New Roman"/>
              </a:rPr>
              <a:t>"Delete", "Create",  and </a:t>
            </a:r>
            <a:r>
              <a:rPr sz="1100" spc="15" dirty="0">
                <a:latin typeface="Times New Roman"/>
                <a:cs typeface="Times New Roman"/>
              </a:rPr>
              <a:t>"Drop"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be 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accomplish almost everything that </a:t>
            </a:r>
            <a:r>
              <a:rPr sz="1100" spc="20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needs </a:t>
            </a:r>
            <a:r>
              <a:rPr sz="1100" spc="15" dirty="0">
                <a:latin typeface="Times New Roman"/>
                <a:cs typeface="Times New Roman"/>
              </a:rPr>
              <a:t>to do </a:t>
            </a:r>
            <a:r>
              <a:rPr sz="1100" spc="10" dirty="0">
                <a:latin typeface="Times New Roman"/>
                <a:cs typeface="Times New Roman"/>
              </a:rPr>
              <a:t>with a  database. This tutorial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provide </a:t>
            </a:r>
            <a:r>
              <a:rPr sz="1100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with the instruction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basics of </a:t>
            </a:r>
            <a:r>
              <a:rPr sz="1100" spc="5" dirty="0">
                <a:latin typeface="Times New Roman"/>
                <a:cs typeface="Times New Roman"/>
              </a:rPr>
              <a:t>each </a:t>
            </a:r>
            <a:r>
              <a:rPr sz="1100" spc="10" dirty="0">
                <a:latin typeface="Times New Roman"/>
                <a:cs typeface="Times New Roman"/>
              </a:rPr>
              <a:t>of  these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well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allow </a:t>
            </a:r>
            <a:r>
              <a:rPr sz="1100" spc="5" dirty="0">
                <a:latin typeface="Times New Roman"/>
                <a:cs typeface="Times New Roman"/>
              </a:rPr>
              <a:t>you to </a:t>
            </a:r>
            <a:r>
              <a:rPr sz="1100" spc="10" dirty="0">
                <a:latin typeface="Times New Roman"/>
                <a:cs typeface="Times New Roman"/>
              </a:rPr>
              <a:t>put them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practice </a:t>
            </a:r>
            <a:r>
              <a:rPr sz="1100" spc="15" dirty="0">
                <a:latin typeface="Times New Roman"/>
                <a:cs typeface="Times New Roman"/>
              </a:rPr>
              <a:t>using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SQL  </a:t>
            </a:r>
            <a:r>
              <a:rPr sz="1100" spc="10" dirty="0">
                <a:latin typeface="Times New Roman"/>
                <a:cs typeface="Times New Roman"/>
              </a:rPr>
              <a:t>Interpreter.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690"/>
              </a:spcBef>
            </a:pPr>
            <a:r>
              <a:rPr sz="1100" spc="25" dirty="0">
                <a:latin typeface="Times New Roman"/>
                <a:cs typeface="Times New Roman"/>
              </a:rPr>
              <a:t>Benefits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75" dirty="0">
                <a:latin typeface="Times New Roman"/>
                <a:cs typeface="Times New Roman"/>
              </a:rPr>
              <a:t>Standard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SQL: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major </a:t>
            </a:r>
            <a:r>
              <a:rPr sz="1100" spc="5" dirty="0">
                <a:latin typeface="Times New Roman"/>
                <a:cs typeface="Times New Roman"/>
              </a:rPr>
              <a:t>benefits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SQL:-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45" dirty="0">
                <a:latin typeface="Times New Roman"/>
                <a:cs typeface="Times New Roman"/>
              </a:rPr>
              <a:t>Reduced </a:t>
            </a:r>
            <a:r>
              <a:rPr sz="1100" spc="55" dirty="0">
                <a:latin typeface="Times New Roman"/>
                <a:cs typeface="Times New Roman"/>
              </a:rPr>
              <a:t>training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cost</a:t>
            </a:r>
            <a:endParaRPr sz="1100">
              <a:latin typeface="Times New Roman"/>
              <a:cs typeface="Times New Roman"/>
            </a:endParaRPr>
          </a:p>
          <a:p>
            <a:pPr marL="12700" indent="215900">
              <a:lnSpc>
                <a:spcPct val="100000"/>
              </a:lnSpc>
              <a:spcBef>
                <a:spcPts val="32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Application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portability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Application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longevity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Reduced dependence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single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vendor</a:t>
            </a:r>
            <a:endParaRPr sz="1100">
              <a:latin typeface="Times New Roman"/>
              <a:cs typeface="Times New Roman"/>
            </a:endParaRPr>
          </a:p>
          <a:p>
            <a:pPr marL="12700" marR="5080" indent="215900" algn="just">
              <a:lnSpc>
                <a:spcPts val="1310"/>
              </a:lnSpc>
              <a:spcBef>
                <a:spcPts val="760"/>
              </a:spcBef>
              <a:buFont typeface="Symbol"/>
              <a:buChar char=""/>
              <a:tabLst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Cross-system </a:t>
            </a:r>
            <a:r>
              <a:rPr sz="1100" spc="20" dirty="0">
                <a:latin typeface="Times New Roman"/>
                <a:cs typeface="Times New Roman"/>
              </a:rPr>
              <a:t>communicationSQL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45" dirty="0">
                <a:latin typeface="Times New Roman"/>
                <a:cs typeface="Times New Roman"/>
              </a:rPr>
              <a:t>used </a:t>
            </a:r>
            <a:r>
              <a:rPr sz="1100" spc="55" dirty="0">
                <a:latin typeface="Times New Roman"/>
                <a:cs typeface="Times New Roman"/>
              </a:rPr>
              <a:t>for any </a:t>
            </a:r>
            <a:r>
              <a:rPr sz="1100" spc="40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0" dirty="0">
                <a:latin typeface="Times New Roman"/>
                <a:cs typeface="Times New Roman"/>
              </a:rPr>
              <a:t>interaction </a:t>
            </a:r>
            <a:r>
              <a:rPr sz="1100" spc="40" dirty="0">
                <a:latin typeface="Times New Roman"/>
                <a:cs typeface="Times New Roman"/>
              </a:rPr>
              <a:t>with  </a:t>
            </a:r>
            <a:r>
              <a:rPr sz="1100" spc="50" dirty="0">
                <a:latin typeface="Times New Roman"/>
                <a:cs typeface="Times New Roman"/>
              </a:rPr>
              <a:t>the </a:t>
            </a:r>
            <a:r>
              <a:rPr sz="1100" spc="60" dirty="0">
                <a:latin typeface="Times New Roman"/>
                <a:cs typeface="Times New Roman"/>
              </a:rPr>
              <a:t>database </a:t>
            </a:r>
            <a:r>
              <a:rPr sz="1100" spc="65" dirty="0">
                <a:latin typeface="Times New Roman"/>
                <a:cs typeface="Times New Roman"/>
              </a:rPr>
              <a:t>through </a:t>
            </a:r>
            <a:r>
              <a:rPr sz="1100" spc="25" dirty="0">
                <a:latin typeface="Times New Roman"/>
                <a:cs typeface="Times New Roman"/>
              </a:rPr>
              <a:t>DBMS. </a:t>
            </a:r>
            <a:r>
              <a:rPr sz="1100" spc="70" dirty="0">
                <a:latin typeface="Times New Roman"/>
                <a:cs typeface="Times New Roman"/>
              </a:rPr>
              <a:t>It </a:t>
            </a:r>
            <a:r>
              <a:rPr sz="1100" spc="55" dirty="0">
                <a:latin typeface="Times New Roman"/>
                <a:cs typeface="Times New Roman"/>
              </a:rPr>
              <a:t>can </a:t>
            </a:r>
            <a:r>
              <a:rPr sz="1100" spc="40" dirty="0">
                <a:latin typeface="Times New Roman"/>
                <a:cs typeface="Times New Roman"/>
              </a:rPr>
              <a:t>be used </a:t>
            </a:r>
            <a:r>
              <a:rPr sz="1100" spc="60" dirty="0">
                <a:latin typeface="Times New Roman"/>
                <a:cs typeface="Times New Roman"/>
              </a:rPr>
              <a:t>for </a:t>
            </a:r>
            <a:r>
              <a:rPr sz="1100" spc="45" dirty="0">
                <a:latin typeface="Times New Roman"/>
                <a:cs typeface="Times New Roman"/>
              </a:rPr>
              <a:t>creating </a:t>
            </a:r>
            <a:r>
              <a:rPr sz="1100" spc="35" dirty="0">
                <a:latin typeface="Times New Roman"/>
                <a:cs typeface="Times New Roman"/>
              </a:rPr>
              <a:t>tables, </a:t>
            </a:r>
            <a:r>
              <a:rPr sz="1100" spc="45" dirty="0">
                <a:latin typeface="Times New Roman"/>
                <a:cs typeface="Times New Roman"/>
              </a:rPr>
              <a:t>insertion </a:t>
            </a:r>
            <a:r>
              <a:rPr sz="1100" spc="40" dirty="0">
                <a:latin typeface="Times New Roman"/>
                <a:cs typeface="Times New Roman"/>
              </a:rPr>
              <a:t>in </a:t>
            </a:r>
            <a:r>
              <a:rPr sz="1100" spc="50" dirty="0">
                <a:latin typeface="Times New Roman"/>
                <a:cs typeface="Times New Roman"/>
              </a:rPr>
              <a:t>the  table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deletion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we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well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other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operations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also.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300" spc="50" dirty="0">
                <a:latin typeface="Times New Roman"/>
                <a:cs typeface="Times New Roman"/>
              </a:rPr>
              <a:t>MS </a:t>
            </a:r>
            <a:r>
              <a:rPr sz="1300" spc="60" dirty="0">
                <a:latin typeface="Times New Roman"/>
                <a:cs typeface="Times New Roman"/>
              </a:rPr>
              <a:t>SQL</a:t>
            </a:r>
            <a:r>
              <a:rPr sz="1300" spc="-1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Server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100" spc="15" dirty="0">
                <a:latin typeface="Times New Roman"/>
                <a:cs typeface="Times New Roman"/>
              </a:rPr>
              <a:t>The DBMS </a:t>
            </a:r>
            <a:r>
              <a:rPr sz="1100" spc="10" dirty="0">
                <a:latin typeface="Times New Roman"/>
                <a:cs typeface="Times New Roman"/>
              </a:rPr>
              <a:t>for our course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Microsoft’s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Server 2000 desktop edition. There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two main tools Query Analyzer and Enterprise Manager; both can be </a:t>
            </a:r>
            <a:r>
              <a:rPr sz="1100" spc="15" dirty="0">
                <a:latin typeface="Times New Roman"/>
                <a:cs typeface="Times New Roman"/>
              </a:rPr>
              <a:t>used.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20" dirty="0">
                <a:latin typeface="Times New Roman"/>
                <a:cs typeface="Times New Roman"/>
              </a:rPr>
              <a:t>SQL  </a:t>
            </a:r>
            <a:r>
              <a:rPr sz="1100" spc="5" dirty="0">
                <a:latin typeface="Times New Roman"/>
                <a:cs typeface="Times New Roman"/>
              </a:rPr>
              <a:t>practice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use </a:t>
            </a:r>
            <a:r>
              <a:rPr sz="1100" spc="15" dirty="0">
                <a:latin typeface="Times New Roman"/>
                <a:cs typeface="Times New Roman"/>
              </a:rPr>
              <a:t>Query </a:t>
            </a:r>
            <a:r>
              <a:rPr sz="1100" spc="10" dirty="0">
                <a:latin typeface="Times New Roman"/>
                <a:cs typeface="Times New Roman"/>
              </a:rPr>
              <a:t>Analyzer.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must use this </a:t>
            </a:r>
            <a:r>
              <a:rPr sz="1100" spc="5" dirty="0">
                <a:latin typeface="Times New Roman"/>
                <a:cs typeface="Times New Roman"/>
              </a:rPr>
              <a:t>software </a:t>
            </a:r>
            <a:r>
              <a:rPr sz="1100" spc="10" dirty="0">
                <a:latin typeface="Times New Roman"/>
                <a:cs typeface="Times New Roman"/>
              </a:rPr>
              <a:t>for the </a:t>
            </a:r>
            <a:r>
              <a:rPr sz="1100" spc="20" dirty="0">
                <a:latin typeface="Times New Roman"/>
                <a:cs typeface="Times New Roman"/>
              </a:rPr>
              <a:t>SQL  </a:t>
            </a:r>
            <a:r>
              <a:rPr sz="1100" spc="5" dirty="0">
                <a:latin typeface="Times New Roman"/>
                <a:cs typeface="Times New Roman"/>
              </a:rPr>
              <a:t>queries. </a:t>
            </a:r>
            <a:r>
              <a:rPr sz="1100" spc="10" dirty="0">
                <a:latin typeface="Times New Roman"/>
                <a:cs typeface="Times New Roman"/>
              </a:rPr>
              <a:t>So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15" dirty="0">
                <a:latin typeface="Times New Roman"/>
                <a:cs typeface="Times New Roman"/>
              </a:rPr>
              <a:t>using </a:t>
            </a:r>
            <a:r>
              <a:rPr sz="1100" spc="10" dirty="0">
                <a:latin typeface="Times New Roman"/>
                <a:cs typeface="Times New Roman"/>
              </a:rPr>
              <a:t>this software for </a:t>
            </a:r>
            <a:r>
              <a:rPr sz="1100" spc="20" dirty="0">
                <a:latin typeface="Times New Roman"/>
                <a:cs typeface="Times New Roman"/>
              </a:rPr>
              <a:t>our SQL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queries.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Summary: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251"/>
            <a:ext cx="5005705" cy="170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477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lecture </a:t>
            </a:r>
            <a:r>
              <a:rPr sz="1100" spc="15" dirty="0">
                <a:latin typeface="Times New Roman"/>
                <a:cs typeface="Times New Roman"/>
              </a:rPr>
              <a:t>we have </a:t>
            </a:r>
            <a:r>
              <a:rPr sz="1100" spc="10" dirty="0">
                <a:latin typeface="Times New Roman"/>
                <a:cs typeface="Times New Roman"/>
              </a:rPr>
              <a:t>studied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vertical partitioning, its importance and </a:t>
            </a:r>
            <a:r>
              <a:rPr sz="1100" spc="15" dirty="0">
                <a:latin typeface="Times New Roman"/>
                <a:cs typeface="Times New Roman"/>
              </a:rPr>
              <a:t>methods </a:t>
            </a:r>
            <a:r>
              <a:rPr sz="1100" spc="10" dirty="0">
                <a:latin typeface="Times New Roman"/>
                <a:cs typeface="Times New Roman"/>
              </a:rPr>
              <a:t>of  applying.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studied </a:t>
            </a:r>
            <a:r>
              <a:rPr sz="1100" spc="5" dirty="0">
                <a:latin typeface="Times New Roman"/>
                <a:cs typeface="Times New Roman"/>
              </a:rPr>
              <a:t>replication </a:t>
            </a:r>
            <a:r>
              <a:rPr sz="1100" spc="10" dirty="0">
                <a:latin typeface="Times New Roman"/>
                <a:cs typeface="Times New Roman"/>
              </a:rPr>
              <a:t>and clustering issues.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5" dirty="0">
                <a:latin typeface="Times New Roman"/>
                <a:cs typeface="Times New Roman"/>
              </a:rPr>
              <a:t>started </a:t>
            </a:r>
            <a:r>
              <a:rPr sz="1100" spc="10" dirty="0">
                <a:latin typeface="Times New Roman"/>
                <a:cs typeface="Times New Roman"/>
              </a:rPr>
              <a:t>with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basics of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10" dirty="0">
                <a:latin typeface="Times New Roman"/>
                <a:cs typeface="Times New Roman"/>
              </a:rPr>
              <a:t>next </a:t>
            </a:r>
            <a:r>
              <a:rPr sz="1100" spc="5" dirty="0">
                <a:latin typeface="Times New Roman"/>
                <a:cs typeface="Times New Roman"/>
              </a:rPr>
              <a:t>lectures </a:t>
            </a:r>
            <a:r>
              <a:rPr sz="1100" spc="10" dirty="0">
                <a:latin typeface="Times New Roman"/>
                <a:cs typeface="Times New Roman"/>
              </a:rPr>
              <a:t>we will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Server for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queries.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1100" spc="10" dirty="0">
                <a:latin typeface="Times New Roman"/>
                <a:cs typeface="Times New Roman"/>
              </a:rPr>
              <a:t>Exercise: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600"/>
              </a:lnSpc>
              <a:spcBef>
                <a:spcPts val="305"/>
              </a:spcBef>
            </a:pPr>
            <a:r>
              <a:rPr sz="1100" spc="40" dirty="0">
                <a:latin typeface="Times New Roman"/>
                <a:cs typeface="Times New Roman"/>
              </a:rPr>
              <a:t>Critically examine </a:t>
            </a:r>
            <a:r>
              <a:rPr sz="1100" spc="50" dirty="0">
                <a:latin typeface="Times New Roman"/>
                <a:cs typeface="Times New Roman"/>
              </a:rPr>
              <a:t>the </a:t>
            </a:r>
            <a:r>
              <a:rPr sz="1100" spc="40" dirty="0">
                <a:latin typeface="Times New Roman"/>
                <a:cs typeface="Times New Roman"/>
              </a:rPr>
              <a:t>tables </a:t>
            </a:r>
            <a:r>
              <a:rPr sz="1100" spc="75" dirty="0">
                <a:latin typeface="Times New Roman"/>
                <a:cs typeface="Times New Roman"/>
              </a:rPr>
              <a:t>drawn </a:t>
            </a:r>
            <a:r>
              <a:rPr sz="1100" spc="55" dirty="0">
                <a:latin typeface="Times New Roman"/>
                <a:cs typeface="Times New Roman"/>
              </a:rPr>
              <a:t>for </a:t>
            </a:r>
            <a:r>
              <a:rPr sz="1100" spc="50" dirty="0">
                <a:latin typeface="Times New Roman"/>
                <a:cs typeface="Times New Roman"/>
              </a:rPr>
              <a:t>Examination </a:t>
            </a:r>
            <a:r>
              <a:rPr sz="1100" spc="30" dirty="0">
                <a:latin typeface="Times New Roman"/>
                <a:cs typeface="Times New Roman"/>
              </a:rPr>
              <a:t>system </a:t>
            </a:r>
            <a:r>
              <a:rPr sz="1100" spc="7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6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75" dirty="0">
                <a:latin typeface="Times New Roman"/>
                <a:cs typeface="Times New Roman"/>
              </a:rPr>
              <a:t>a  </a:t>
            </a:r>
            <a:r>
              <a:rPr sz="1100" spc="60" dirty="0">
                <a:latin typeface="Times New Roman"/>
                <a:cs typeface="Times New Roman"/>
              </a:rPr>
              <a:t>requirement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40" dirty="0">
                <a:latin typeface="Times New Roman"/>
                <a:cs typeface="Times New Roman"/>
              </a:rPr>
              <a:t>vertical </a:t>
            </a:r>
            <a:r>
              <a:rPr sz="1100" spc="50" dirty="0">
                <a:latin typeface="Times New Roman"/>
                <a:cs typeface="Times New Roman"/>
              </a:rPr>
              <a:t>partitioning </a:t>
            </a:r>
            <a:r>
              <a:rPr sz="1100" spc="75" dirty="0">
                <a:latin typeface="Times New Roman"/>
                <a:cs typeface="Times New Roman"/>
              </a:rPr>
              <a:t>and </a:t>
            </a:r>
            <a:r>
              <a:rPr sz="1100" spc="55" dirty="0">
                <a:latin typeface="Times New Roman"/>
                <a:cs typeface="Times New Roman"/>
              </a:rPr>
              <a:t>then </a:t>
            </a:r>
            <a:r>
              <a:rPr sz="1100" spc="70" dirty="0">
                <a:latin typeface="Times New Roman"/>
                <a:cs typeface="Times New Roman"/>
              </a:rPr>
              <a:t>carry </a:t>
            </a:r>
            <a:r>
              <a:rPr sz="1100" spc="55" dirty="0">
                <a:latin typeface="Times New Roman"/>
                <a:cs typeface="Times New Roman"/>
              </a:rPr>
              <a:t>out </a:t>
            </a:r>
            <a:r>
              <a:rPr sz="1100" spc="50" dirty="0">
                <a:latin typeface="Times New Roman"/>
                <a:cs typeface="Times New Roman"/>
              </a:rPr>
              <a:t>the </a:t>
            </a:r>
            <a:r>
              <a:rPr sz="1100" spc="35" dirty="0">
                <a:latin typeface="Times New Roman"/>
                <a:cs typeface="Times New Roman"/>
              </a:rPr>
              <a:t>process. </a:t>
            </a:r>
            <a:r>
              <a:rPr sz="1100" spc="10" dirty="0">
                <a:latin typeface="Times New Roman"/>
                <a:cs typeface="Times New Roman"/>
              </a:rPr>
              <a:t>Also </a:t>
            </a:r>
            <a:r>
              <a:rPr sz="1100" spc="35" dirty="0">
                <a:latin typeface="Times New Roman"/>
                <a:cs typeface="Times New Roman"/>
              </a:rPr>
              <a:t>install  </a:t>
            </a:r>
            <a:r>
              <a:rPr sz="1100" spc="5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SQL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Server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acquaint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yourself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with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software.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7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u="heavy" spc="45" dirty="0">
                <a:latin typeface="Arial"/>
                <a:cs typeface="Arial"/>
              </a:rPr>
              <a:t>Reading</a:t>
            </a:r>
            <a:r>
              <a:rPr sz="1100" u="heavy" spc="-55" dirty="0">
                <a:latin typeface="Arial"/>
                <a:cs typeface="Arial"/>
              </a:rPr>
              <a:t> </a:t>
            </a:r>
            <a:r>
              <a:rPr sz="1100" u="heavy" spc="40" dirty="0">
                <a:latin typeface="Arial"/>
                <a:cs typeface="Arial"/>
              </a:rPr>
              <a:t>Material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39756" y="2056424"/>
            <a:ext cx="5339715" cy="38798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60960" marR="50165" indent="-635">
              <a:lnSpc>
                <a:spcPts val="1300"/>
              </a:lnSpc>
              <a:spcBef>
                <a:spcPts val="385"/>
              </a:spcBef>
            </a:pPr>
            <a:r>
              <a:rPr sz="1100" spc="10" dirty="0">
                <a:latin typeface="Times New Roman"/>
                <a:cs typeface="Times New Roman"/>
              </a:rPr>
              <a:t>“Database </a:t>
            </a:r>
            <a:r>
              <a:rPr sz="1100" spc="15" dirty="0">
                <a:latin typeface="Times New Roman"/>
                <a:cs typeface="Times New Roman"/>
              </a:rPr>
              <a:t>Management </a:t>
            </a:r>
            <a:r>
              <a:rPr sz="1100" spc="10" dirty="0">
                <a:latin typeface="Times New Roman"/>
                <a:cs typeface="Times New Roman"/>
              </a:rPr>
              <a:t>Systems”,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25" spc="-7" baseline="37037" dirty="0">
                <a:latin typeface="Times New Roman"/>
                <a:cs typeface="Times New Roman"/>
              </a:rPr>
              <a:t>nd </a:t>
            </a:r>
            <a:r>
              <a:rPr sz="1100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127" y="2746616"/>
            <a:ext cx="5005070" cy="628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tabLst>
                <a:tab pos="443865" algn="l"/>
              </a:tabLst>
            </a:pPr>
            <a:r>
              <a:rPr sz="1100" spc="15" dirty="0">
                <a:latin typeface="Courier New"/>
                <a:cs typeface="Courier New"/>
              </a:rPr>
              <a:t>o	</a:t>
            </a:r>
            <a:r>
              <a:rPr sz="1100" spc="10" dirty="0">
                <a:latin typeface="Times New Roman"/>
                <a:cs typeface="Times New Roman"/>
              </a:rPr>
              <a:t>Structured </a:t>
            </a:r>
            <a:r>
              <a:rPr sz="1100" spc="15" dirty="0">
                <a:latin typeface="Times New Roman"/>
                <a:cs typeface="Times New Roman"/>
              </a:rPr>
              <a:t>Query </a:t>
            </a:r>
            <a:r>
              <a:rPr sz="1100" spc="10" dirty="0">
                <a:latin typeface="Times New Roman"/>
                <a:cs typeface="Times New Roman"/>
              </a:rPr>
              <a:t>Language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(SQL)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previous 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studied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partitioning and replication of </a:t>
            </a:r>
            <a:r>
              <a:rPr sz="1100" spc="5" dirty="0">
                <a:latin typeface="Times New Roman"/>
                <a:cs typeface="Times New Roman"/>
              </a:rPr>
              <a:t>data. </a:t>
            </a:r>
            <a:r>
              <a:rPr sz="1100" spc="15" dirty="0">
                <a:latin typeface="Times New Roman"/>
                <a:cs typeface="Times New Roman"/>
              </a:rPr>
              <a:t>From 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lecture </a:t>
            </a:r>
            <a:r>
              <a:rPr sz="1100" spc="10" dirty="0">
                <a:latin typeface="Times New Roman"/>
                <a:cs typeface="Times New Roman"/>
              </a:rPr>
              <a:t>onwards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different rules of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for writing different  </a:t>
            </a:r>
            <a:r>
              <a:rPr sz="1100" spc="15" dirty="0">
                <a:latin typeface="Times New Roman"/>
                <a:cs typeface="Times New Roman"/>
              </a:rPr>
              <a:t>commands.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300" spc="5" dirty="0">
                <a:latin typeface="Times New Roman"/>
                <a:cs typeface="Times New Roman"/>
              </a:rPr>
              <a:t>Rules of SQL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Format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  <a:spcBef>
                <a:spcPts val="290"/>
              </a:spcBef>
            </a:pPr>
            <a:r>
              <a:rPr sz="1100" spc="10" dirty="0">
                <a:latin typeface="Times New Roman"/>
                <a:cs typeface="Times New Roman"/>
              </a:rPr>
              <a:t>SQL, </a:t>
            </a:r>
            <a:r>
              <a:rPr sz="1100" spc="5" dirty="0">
                <a:latin typeface="Times New Roman"/>
                <a:cs typeface="Times New Roman"/>
              </a:rPr>
              <a:t>at its </a:t>
            </a:r>
            <a:r>
              <a:rPr sz="1100" spc="10" dirty="0">
                <a:latin typeface="Times New Roman"/>
                <a:cs typeface="Times New Roman"/>
              </a:rPr>
              <a:t>simplest,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basic language that allows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"talk"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database and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extract useful information. With </a:t>
            </a:r>
            <a:r>
              <a:rPr sz="1100" spc="5" dirty="0">
                <a:latin typeface="Times New Roman"/>
                <a:cs typeface="Times New Roman"/>
              </a:rPr>
              <a:t>SQL, you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0" dirty="0">
                <a:latin typeface="Times New Roman"/>
                <a:cs typeface="Times New Roman"/>
              </a:rPr>
              <a:t>read, </a:t>
            </a:r>
            <a:r>
              <a:rPr sz="1100" spc="5" dirty="0">
                <a:latin typeface="Times New Roman"/>
                <a:cs typeface="Times New Roman"/>
              </a:rPr>
              <a:t>write, </a:t>
            </a:r>
            <a:r>
              <a:rPr sz="1100" spc="10" dirty="0">
                <a:latin typeface="Times New Roman"/>
                <a:cs typeface="Times New Roman"/>
              </a:rPr>
              <a:t>and remove information  from a database.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10" dirty="0">
                <a:latin typeface="Times New Roman"/>
                <a:cs typeface="Times New Roman"/>
              </a:rPr>
              <a:t>can be divided into two </a:t>
            </a:r>
            <a:r>
              <a:rPr sz="1100" spc="15" dirty="0">
                <a:latin typeface="Times New Roman"/>
                <a:cs typeface="Times New Roman"/>
              </a:rPr>
              <a:t>main </a:t>
            </a:r>
            <a:r>
              <a:rPr sz="1100" spc="10" dirty="0">
                <a:latin typeface="Times New Roman"/>
                <a:cs typeface="Times New Roman"/>
              </a:rPr>
              <a:t>sub languages. </a:t>
            </a:r>
            <a:r>
              <a:rPr sz="1100" spc="20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Data Definition Language </a:t>
            </a:r>
            <a:r>
              <a:rPr sz="1100" spc="15" dirty="0">
                <a:latin typeface="Times New Roman"/>
                <a:cs typeface="Times New Roman"/>
              </a:rPr>
              <a:t>(DDL) </a:t>
            </a:r>
            <a:r>
              <a:rPr sz="1100" spc="10" dirty="0">
                <a:latin typeface="Times New Roman"/>
                <a:cs typeface="Times New Roman"/>
              </a:rPr>
              <a:t>contains </a:t>
            </a:r>
            <a:r>
              <a:rPr sz="1100" spc="15" dirty="0">
                <a:latin typeface="Times New Roman"/>
                <a:cs typeface="Times New Roman"/>
              </a:rPr>
              <a:t>the commands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and destroy  databases and database </a:t>
            </a:r>
            <a:r>
              <a:rPr sz="1100" spc="5" dirty="0">
                <a:latin typeface="Times New Roman"/>
                <a:cs typeface="Times New Roman"/>
              </a:rPr>
              <a:t>objects. </a:t>
            </a:r>
            <a:r>
              <a:rPr sz="1100" spc="10" dirty="0">
                <a:latin typeface="Times New Roman"/>
                <a:cs typeface="Times New Roman"/>
              </a:rPr>
              <a:t>After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structure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defined with DDL,  database administrators and users can utilize </a:t>
            </a:r>
            <a:r>
              <a:rPr sz="1100" spc="5" dirty="0">
                <a:latin typeface="Times New Roman"/>
                <a:cs typeface="Times New Roman"/>
              </a:rPr>
              <a:t>the Data </a:t>
            </a:r>
            <a:r>
              <a:rPr sz="1100" spc="10" dirty="0">
                <a:latin typeface="Times New Roman"/>
                <a:cs typeface="Times New Roman"/>
              </a:rPr>
              <a:t>Manipulation Language </a:t>
            </a:r>
            <a:r>
              <a:rPr sz="1100" spc="5" dirty="0">
                <a:latin typeface="Times New Roman"/>
                <a:cs typeface="Times New Roman"/>
              </a:rPr>
              <a:t>to  insert, retrieve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modify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contained within </a:t>
            </a:r>
            <a:r>
              <a:rPr sz="1100" spc="5" dirty="0">
                <a:latin typeface="Times New Roman"/>
                <a:cs typeface="Times New Roman"/>
              </a:rPr>
              <a:t>it. </a:t>
            </a: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rules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writing the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SQL:-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Reserved words are written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capital </a:t>
            </a:r>
            <a:r>
              <a:rPr sz="1100" spc="10" dirty="0">
                <a:latin typeface="Times New Roman"/>
                <a:cs typeface="Times New Roman"/>
              </a:rPr>
              <a:t>like </a:t>
            </a: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INSERT.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User-defined identifiers are written </a:t>
            </a:r>
            <a:r>
              <a:rPr sz="1100" spc="15" dirty="0">
                <a:latin typeface="Times New Roman"/>
                <a:cs typeface="Times New Roman"/>
              </a:rPr>
              <a:t>in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lowercase</a:t>
            </a:r>
            <a:endParaRPr sz="1100">
              <a:latin typeface="Times New Roman"/>
              <a:cs typeface="Times New Roman"/>
            </a:endParaRPr>
          </a:p>
          <a:p>
            <a:pPr marL="443865" marR="6985" indent="-215265" algn="just">
              <a:lnSpc>
                <a:spcPct val="147300"/>
              </a:lnSpc>
              <a:spcBef>
                <a:spcPts val="95"/>
              </a:spcBef>
              <a:buFont typeface="Symbol"/>
              <a:buChar char=""/>
              <a:tabLst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Identifiers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should </a:t>
            </a:r>
            <a:r>
              <a:rPr sz="1100" spc="10" dirty="0">
                <a:latin typeface="Times New Roman"/>
                <a:cs typeface="Times New Roman"/>
              </a:rPr>
              <a:t>be valid, which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5" dirty="0">
                <a:latin typeface="Times New Roman"/>
                <a:cs typeface="Times New Roman"/>
              </a:rPr>
              <a:t>can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start with </a:t>
            </a:r>
            <a:r>
              <a:rPr sz="1100" spc="15" dirty="0">
                <a:latin typeface="Times New Roman"/>
                <a:cs typeface="Times New Roman"/>
              </a:rPr>
              <a:t>@,_  </a:t>
            </a:r>
            <a:r>
              <a:rPr sz="1100" spc="10" dirty="0">
                <a:latin typeface="Times New Roman"/>
                <a:cs typeface="Times New Roman"/>
              </a:rPr>
              <a:t>alphabets ,or with numbers. </a:t>
            </a:r>
            <a:r>
              <a:rPr sz="1100" spc="15" dirty="0">
                <a:latin typeface="Times New Roman"/>
                <a:cs typeface="Times New Roman"/>
              </a:rPr>
              <a:t>The maximum </a:t>
            </a:r>
            <a:r>
              <a:rPr sz="1100" spc="5" dirty="0">
                <a:latin typeface="Times New Roman"/>
                <a:cs typeface="Times New Roman"/>
              </a:rPr>
              <a:t>length </a:t>
            </a:r>
            <a:r>
              <a:rPr sz="1100" spc="10" dirty="0">
                <a:latin typeface="Times New Roman"/>
                <a:cs typeface="Times New Roman"/>
              </a:rPr>
              <a:t>can be of 256. The reserved  words should not be used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identifiers.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Those </a:t>
            </a:r>
            <a:r>
              <a:rPr sz="1100" spc="5" dirty="0">
                <a:latin typeface="Times New Roman"/>
                <a:cs typeface="Times New Roman"/>
              </a:rPr>
              <a:t>things </a:t>
            </a:r>
            <a:r>
              <a:rPr sz="1100" spc="15" dirty="0">
                <a:latin typeface="Times New Roman"/>
                <a:cs typeface="Times New Roman"/>
              </a:rPr>
              <a:t>in the command  </a:t>
            </a:r>
            <a:r>
              <a:rPr sz="1100" spc="10" dirty="0">
                <a:latin typeface="Times New Roman"/>
                <a:cs typeface="Times New Roman"/>
              </a:rPr>
              <a:t>which are optional are kept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[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Curly braces </a:t>
            </a:r>
            <a:r>
              <a:rPr sz="1100" spc="15" dirty="0">
                <a:latin typeface="Times New Roman"/>
                <a:cs typeface="Times New Roman"/>
              </a:rPr>
              <a:t>means </a:t>
            </a:r>
            <a:r>
              <a:rPr sz="1100" spc="10" dirty="0">
                <a:latin typeface="Times New Roman"/>
                <a:cs typeface="Times New Roman"/>
              </a:rPr>
              <a:t>required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items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means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choices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[,…..n] </a:t>
            </a:r>
            <a:r>
              <a:rPr sz="1100" spc="15" dirty="0">
                <a:latin typeface="Times New Roman"/>
                <a:cs typeface="Times New Roman"/>
              </a:rPr>
              <a:t>means n </a:t>
            </a:r>
            <a:r>
              <a:rPr sz="1100" spc="10" dirty="0">
                <a:latin typeface="Times New Roman"/>
                <a:cs typeface="Times New Roman"/>
              </a:rPr>
              <a:t>items </a:t>
            </a:r>
            <a:r>
              <a:rPr sz="1100" spc="5" dirty="0">
                <a:latin typeface="Times New Roman"/>
                <a:cs typeface="Times New Roman"/>
              </a:rPr>
              <a:t>separated </a:t>
            </a:r>
            <a:r>
              <a:rPr sz="1100" spc="25" dirty="0">
                <a:latin typeface="Times New Roman"/>
                <a:cs typeface="Times New Roman"/>
              </a:rPr>
              <a:t>by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comma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  <a:spcBef>
                <a:spcPts val="635"/>
              </a:spcBef>
            </a:pPr>
            <a:r>
              <a:rPr sz="1100" spc="50" dirty="0">
                <a:latin typeface="Times New Roman"/>
                <a:cs typeface="Times New Roman"/>
              </a:rPr>
              <a:t>Consider the </a:t>
            </a:r>
            <a:r>
              <a:rPr sz="1100" spc="20" dirty="0">
                <a:latin typeface="Times New Roman"/>
                <a:cs typeface="Times New Roman"/>
              </a:rPr>
              <a:t>following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example:-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SELECT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[ALL|DISTINCT]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{*|select_list}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FROM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{table|view[,…n]}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8215"/>
            <a:ext cx="500570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Select </a:t>
            </a:r>
            <a:r>
              <a:rPr sz="1100" spc="15" dirty="0">
                <a:latin typeface="Times New Roman"/>
                <a:cs typeface="Times New Roman"/>
              </a:rPr>
              <a:t>* </a:t>
            </a:r>
            <a:r>
              <a:rPr sz="1100" spc="10" dirty="0">
                <a:latin typeface="Times New Roman"/>
                <a:cs typeface="Times New Roman"/>
              </a:rPr>
              <a:t>from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std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Data </a:t>
            </a:r>
            <a:r>
              <a:rPr sz="1300" dirty="0">
                <a:latin typeface="Times New Roman"/>
                <a:cs typeface="Times New Roman"/>
              </a:rPr>
              <a:t>Types </a:t>
            </a:r>
            <a:r>
              <a:rPr sz="1300" spc="10" dirty="0">
                <a:latin typeface="Times New Roman"/>
                <a:cs typeface="Times New Roman"/>
              </a:rPr>
              <a:t>in SQL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Server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Microsoft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Server™, </a:t>
            </a:r>
            <a:r>
              <a:rPr sz="1100" spc="10" dirty="0">
                <a:latin typeface="Times New Roman"/>
                <a:cs typeface="Times New Roman"/>
              </a:rPr>
              <a:t>each column, </a:t>
            </a:r>
            <a:r>
              <a:rPr sz="1100" spc="5" dirty="0">
                <a:latin typeface="Times New Roman"/>
                <a:cs typeface="Times New Roman"/>
              </a:rPr>
              <a:t>local variable, </a:t>
            </a:r>
            <a:r>
              <a:rPr sz="1100" spc="10" dirty="0">
                <a:latin typeface="Times New Roman"/>
                <a:cs typeface="Times New Roman"/>
              </a:rPr>
              <a:t>expression, and </a:t>
            </a:r>
            <a:r>
              <a:rPr sz="1100" spc="5" dirty="0">
                <a:latin typeface="Times New Roman"/>
                <a:cs typeface="Times New Roman"/>
              </a:rPr>
              <a:t>parameter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has a </a:t>
            </a:r>
            <a:r>
              <a:rPr sz="1100" spc="5" dirty="0">
                <a:latin typeface="Times New Roman"/>
                <a:cs typeface="Times New Roman"/>
              </a:rPr>
              <a:t>related </a:t>
            </a:r>
            <a:r>
              <a:rPr sz="1100" spc="10" dirty="0">
                <a:latin typeface="Times New Roman"/>
                <a:cs typeface="Times New Roman"/>
              </a:rPr>
              <a:t>data type, which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an attribute that </a:t>
            </a:r>
            <a:r>
              <a:rPr sz="1100" spc="5" dirty="0">
                <a:latin typeface="Times New Roman"/>
                <a:cs typeface="Times New Roman"/>
              </a:rPr>
              <a:t>specifies </a:t>
            </a:r>
            <a:r>
              <a:rPr sz="1100" spc="10" dirty="0">
                <a:latin typeface="Times New Roman"/>
                <a:cs typeface="Times New Roman"/>
              </a:rPr>
              <a:t>the type </a:t>
            </a:r>
            <a:r>
              <a:rPr sz="1100" spc="15" dirty="0">
                <a:latin typeface="Times New Roman"/>
                <a:cs typeface="Times New Roman"/>
              </a:rPr>
              <a:t>of data </a:t>
            </a:r>
            <a:r>
              <a:rPr sz="1100" spc="10" dirty="0">
                <a:latin typeface="Times New Roman"/>
                <a:cs typeface="Times New Roman"/>
              </a:rPr>
              <a:t>(integer,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character, </a:t>
            </a:r>
            <a:r>
              <a:rPr sz="1100" spc="15" dirty="0">
                <a:latin typeface="Times New Roman"/>
                <a:cs typeface="Times New Roman"/>
              </a:rPr>
              <a:t>money,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on) that the object can hold.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Server supplies a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system data types that define all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types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data that can </a:t>
            </a:r>
            <a:r>
              <a:rPr sz="1100" spc="15" dirty="0">
                <a:latin typeface="Times New Roman"/>
                <a:cs typeface="Times New Roman"/>
              </a:rPr>
              <a:t>be used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25" dirty="0">
                <a:latin typeface="Times New Roman"/>
                <a:cs typeface="Times New Roman"/>
              </a:rPr>
              <a:t>SQL  </a:t>
            </a:r>
            <a:r>
              <a:rPr sz="1100" spc="10" dirty="0">
                <a:latin typeface="Times New Roman"/>
                <a:cs typeface="Times New Roman"/>
              </a:rPr>
              <a:t>Server.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set of system-supplied data types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shown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50" dirty="0">
                <a:latin typeface="Times New Roman"/>
                <a:cs typeface="Times New Roman"/>
              </a:rPr>
              <a:t>Integers: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Biggint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822366" y="3277974"/>
            <a:ext cx="43116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Integer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372" y="3256961"/>
            <a:ext cx="1225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Times New Roman"/>
                <a:cs typeface="Times New Roman"/>
              </a:rPr>
              <a:t>6</a:t>
            </a:r>
            <a:r>
              <a:rPr sz="750" dirty="0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0970" y="3277974"/>
            <a:ext cx="396684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30120" algn="l"/>
              </a:tabLst>
            </a:pPr>
            <a:r>
              <a:rPr sz="1100" spc="10" dirty="0">
                <a:latin typeface="Times New Roman"/>
                <a:cs typeface="Times New Roman"/>
              </a:rPr>
              <a:t>(whole   number)   data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–2	</a:t>
            </a:r>
            <a:r>
              <a:rPr sz="1100" spc="10" dirty="0">
                <a:latin typeface="Times New Roman"/>
                <a:cs typeface="Times New Roman"/>
              </a:rPr>
              <a:t>(-9,223,372,036,854,775,808)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0923" y="3492941"/>
            <a:ext cx="4994910" cy="563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through </a:t>
            </a:r>
            <a:r>
              <a:rPr sz="1100" spc="5" dirty="0">
                <a:latin typeface="Times New Roman"/>
                <a:cs typeface="Times New Roman"/>
              </a:rPr>
              <a:t>2</a:t>
            </a:r>
            <a:r>
              <a:rPr sz="1125" spc="7" baseline="37037" dirty="0">
                <a:latin typeface="Times New Roman"/>
                <a:cs typeface="Times New Roman"/>
              </a:rPr>
              <a:t>63</a:t>
            </a:r>
            <a:r>
              <a:rPr sz="1100" spc="5" dirty="0">
                <a:latin typeface="Times New Roman"/>
                <a:cs typeface="Times New Roman"/>
              </a:rPr>
              <a:t>-1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(9,223,372,036,854,775,807).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dirty="0">
                <a:latin typeface="Times New Roman"/>
                <a:cs typeface="Times New Roman"/>
              </a:rPr>
              <a:t>Int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tabLst>
                <a:tab pos="996315" algn="l"/>
              </a:tabLst>
            </a:pPr>
            <a:r>
              <a:rPr sz="1100" spc="5" dirty="0">
                <a:latin typeface="Times New Roman"/>
                <a:cs typeface="Times New Roman"/>
              </a:rPr>
              <a:t>Integer	</a:t>
            </a:r>
            <a:r>
              <a:rPr sz="1100" spc="15" dirty="0">
                <a:latin typeface="Times New Roman"/>
                <a:cs typeface="Times New Roman"/>
              </a:rPr>
              <a:t>(whole  number)  </a:t>
            </a:r>
            <a:r>
              <a:rPr sz="1100" spc="10" dirty="0">
                <a:latin typeface="Times New Roman"/>
                <a:cs typeface="Times New Roman"/>
              </a:rPr>
              <a:t>data  from  </a:t>
            </a:r>
            <a:r>
              <a:rPr sz="1100" spc="-5" dirty="0">
                <a:latin typeface="Times New Roman"/>
                <a:cs typeface="Times New Roman"/>
              </a:rPr>
              <a:t>-2</a:t>
            </a:r>
            <a:r>
              <a:rPr sz="1125" spc="-7" baseline="37037" dirty="0">
                <a:latin typeface="Times New Roman"/>
                <a:cs typeface="Times New Roman"/>
              </a:rPr>
              <a:t>31   </a:t>
            </a:r>
            <a:r>
              <a:rPr sz="1100" spc="10" dirty="0">
                <a:latin typeface="Times New Roman"/>
                <a:cs typeface="Times New Roman"/>
              </a:rPr>
              <a:t>(-2,147,483,648)  through 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25" spc="-7" baseline="37037" dirty="0">
                <a:latin typeface="Times New Roman"/>
                <a:cs typeface="Times New Roman"/>
              </a:rPr>
              <a:t>31   </a:t>
            </a:r>
            <a:r>
              <a:rPr sz="1100" spc="10" dirty="0">
                <a:latin typeface="Times New Roman"/>
                <a:cs typeface="Times New Roman"/>
              </a:rPr>
              <a:t>-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370"/>
              </a:spcBef>
            </a:pPr>
            <a:r>
              <a:rPr sz="1100" spc="10" dirty="0">
                <a:latin typeface="Times New Roman"/>
                <a:cs typeface="Times New Roman"/>
              </a:rPr>
              <a:t>(2,147,483,647).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Smallint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Integer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-2</a:t>
            </a:r>
            <a:r>
              <a:rPr sz="1125" baseline="37037" dirty="0">
                <a:latin typeface="Times New Roman"/>
                <a:cs typeface="Times New Roman"/>
              </a:rPr>
              <a:t>15 </a:t>
            </a:r>
            <a:r>
              <a:rPr sz="1100" spc="10" dirty="0">
                <a:latin typeface="Times New Roman"/>
                <a:cs typeface="Times New Roman"/>
              </a:rPr>
              <a:t>(-32,768) through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25" baseline="37037" dirty="0">
                <a:latin typeface="Times New Roman"/>
                <a:cs typeface="Times New Roman"/>
              </a:rPr>
              <a:t>15 </a:t>
            </a:r>
            <a:r>
              <a:rPr sz="1100" spc="10" dirty="0">
                <a:latin typeface="Times New Roman"/>
                <a:cs typeface="Times New Roman"/>
              </a:rPr>
              <a:t>- </a:t>
            </a:r>
            <a:r>
              <a:rPr sz="1100" spc="15" dirty="0">
                <a:latin typeface="Times New Roman"/>
                <a:cs typeface="Times New Roman"/>
              </a:rPr>
              <a:t>1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(32,767).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Tinyint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Integer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15" dirty="0">
                <a:latin typeface="Times New Roman"/>
                <a:cs typeface="Times New Roman"/>
              </a:rPr>
              <a:t>0 </a:t>
            </a:r>
            <a:r>
              <a:rPr sz="1100" spc="10" dirty="0">
                <a:latin typeface="Times New Roman"/>
                <a:cs typeface="Times New Roman"/>
              </a:rPr>
              <a:t>through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255.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0" dirty="0">
                <a:latin typeface="Times New Roman"/>
                <a:cs typeface="Times New Roman"/>
              </a:rPr>
              <a:t>bit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10" dirty="0">
                <a:latin typeface="Times New Roman"/>
                <a:cs typeface="Times New Roman"/>
              </a:rPr>
              <a:t>Integer data with </a:t>
            </a:r>
            <a:r>
              <a:rPr sz="1100" spc="5" dirty="0">
                <a:latin typeface="Times New Roman"/>
                <a:cs typeface="Times New Roman"/>
              </a:rPr>
              <a:t>either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1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0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30" dirty="0">
                <a:latin typeface="Times New Roman"/>
                <a:cs typeface="Times New Roman"/>
              </a:rPr>
              <a:t>Decimal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Numeric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Decimal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Fixed precision and scale numeric data from </a:t>
            </a:r>
            <a:r>
              <a:rPr sz="1100" dirty="0">
                <a:latin typeface="Times New Roman"/>
                <a:cs typeface="Times New Roman"/>
              </a:rPr>
              <a:t>-10</a:t>
            </a:r>
            <a:r>
              <a:rPr sz="1125" baseline="37037" dirty="0">
                <a:latin typeface="Times New Roman"/>
                <a:cs typeface="Times New Roman"/>
              </a:rPr>
              <a:t>38  </a:t>
            </a:r>
            <a:r>
              <a:rPr sz="1100" spc="5" dirty="0">
                <a:latin typeface="Times New Roman"/>
                <a:cs typeface="Times New Roman"/>
              </a:rPr>
              <a:t>+1 </a:t>
            </a:r>
            <a:r>
              <a:rPr sz="1100" spc="10" dirty="0">
                <a:latin typeface="Times New Roman"/>
                <a:cs typeface="Times New Roman"/>
              </a:rPr>
              <a:t>through </a:t>
            </a:r>
            <a:r>
              <a:rPr sz="1100" spc="5" dirty="0">
                <a:latin typeface="Times New Roman"/>
                <a:cs typeface="Times New Roman"/>
              </a:rPr>
              <a:t>10</a:t>
            </a:r>
            <a:r>
              <a:rPr sz="1125" spc="7" baseline="37037" dirty="0">
                <a:latin typeface="Times New Roman"/>
                <a:cs typeface="Times New Roman"/>
              </a:rPr>
              <a:t>38</a:t>
            </a:r>
            <a:r>
              <a:rPr sz="1125" spc="44" baseline="37037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–1.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Numeric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Functionally equivalent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decimal.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latin typeface="Times New Roman"/>
                <a:cs typeface="Times New Roman"/>
              </a:rPr>
              <a:t>Text: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handles the textual </a:t>
            </a:r>
            <a:r>
              <a:rPr sz="1100" spc="5" dirty="0">
                <a:latin typeface="Times New Roman"/>
                <a:cs typeface="Times New Roman"/>
              </a:rPr>
              <a:t>data. </a:t>
            </a:r>
            <a:r>
              <a:rPr sz="1100" spc="10" dirty="0">
                <a:latin typeface="Times New Roman"/>
                <a:cs typeface="Times New Roman"/>
              </a:rPr>
              <a:t>Following are the different data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types.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43865" algn="l"/>
                <a:tab pos="444500" algn="l"/>
                <a:tab pos="1264920" algn="l"/>
              </a:tabLst>
            </a:pPr>
            <a:r>
              <a:rPr sz="1100" spc="10" dirty="0">
                <a:latin typeface="Times New Roman"/>
                <a:cs typeface="Times New Roman"/>
              </a:rPr>
              <a:t>Char:	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default </a:t>
            </a:r>
            <a:r>
              <a:rPr sz="1100" spc="20" dirty="0">
                <a:latin typeface="Times New Roman"/>
                <a:cs typeface="Times New Roman"/>
              </a:rPr>
              <a:t>30 </a:t>
            </a:r>
            <a:r>
              <a:rPr sz="1100" spc="10" dirty="0">
                <a:latin typeface="Times New Roman"/>
                <a:cs typeface="Times New Roman"/>
              </a:rPr>
              <a:t>characters, </a:t>
            </a:r>
            <a:r>
              <a:rPr sz="1100" spc="15" dirty="0">
                <a:latin typeface="Times New Roman"/>
                <a:cs typeface="Times New Roman"/>
              </a:rPr>
              <a:t>max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8000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7452" y="898883"/>
            <a:ext cx="74168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1100" spc="2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c</a:t>
            </a:r>
            <a:r>
              <a:rPr sz="1100" spc="2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r:</a:t>
            </a:r>
            <a:endParaRPr sz="110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1100" spc="10" dirty="0">
                <a:latin typeface="Times New Roman"/>
                <a:cs typeface="Times New Roman"/>
              </a:rPr>
              <a:t>Text:</a:t>
            </a:r>
            <a:endParaRPr sz="110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1100" spc="5" dirty="0">
                <a:latin typeface="Times New Roman"/>
                <a:cs typeface="Times New Roman"/>
              </a:rPr>
              <a:t>nchar,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2685034" y="809028"/>
            <a:ext cx="1809114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53600"/>
              </a:lnSpc>
            </a:pPr>
            <a:r>
              <a:rPr sz="1100" spc="5" dirty="0">
                <a:latin typeface="Times New Roman"/>
                <a:cs typeface="Times New Roman"/>
              </a:rPr>
              <a:t>Variable </a:t>
            </a:r>
            <a:r>
              <a:rPr sz="1100" spc="10" dirty="0">
                <a:latin typeface="Times New Roman"/>
                <a:cs typeface="Times New Roman"/>
              </a:rPr>
              <a:t>length text, max </a:t>
            </a:r>
            <a:r>
              <a:rPr sz="1100" spc="15" dirty="0">
                <a:latin typeface="Times New Roman"/>
                <a:cs typeface="Times New Roman"/>
              </a:rPr>
              <a:t>8000  </a:t>
            </a:r>
            <a:r>
              <a:rPr sz="1100" spc="5" dirty="0">
                <a:latin typeface="Times New Roman"/>
                <a:cs typeface="Times New Roman"/>
              </a:rPr>
              <a:t>Variable </a:t>
            </a:r>
            <a:r>
              <a:rPr sz="1100" spc="10" dirty="0">
                <a:latin typeface="Times New Roman"/>
                <a:cs typeface="Times New Roman"/>
              </a:rPr>
              <a:t>length automatically  nvarchar,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ntext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018" y="1831607"/>
            <a:ext cx="2451735" cy="280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5" dirty="0">
                <a:latin typeface="Times New Roman"/>
                <a:cs typeface="Times New Roman"/>
              </a:rPr>
              <a:t>Money: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handle the </a:t>
            </a:r>
            <a:r>
              <a:rPr sz="1100" spc="15" dirty="0">
                <a:latin typeface="Times New Roman"/>
                <a:cs typeface="Times New Roman"/>
              </a:rPr>
              <a:t>monetary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6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Small money:  </a:t>
            </a:r>
            <a:r>
              <a:rPr sz="1100" spc="15" dirty="0">
                <a:latin typeface="Times New Roman"/>
                <a:cs typeface="Times New Roman"/>
              </a:rPr>
              <a:t>6 </a:t>
            </a:r>
            <a:r>
              <a:rPr sz="1100" spc="10" dirty="0">
                <a:latin typeface="Times New Roman"/>
                <a:cs typeface="Times New Roman"/>
              </a:rPr>
              <a:t>digits, </a:t>
            </a:r>
            <a:r>
              <a:rPr sz="1100" spc="15" dirty="0">
                <a:latin typeface="Times New Roman"/>
                <a:cs typeface="Times New Roman"/>
              </a:rPr>
              <a:t>4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decimal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43865" algn="l"/>
                <a:tab pos="444500" algn="l"/>
                <a:tab pos="1306195" algn="l"/>
              </a:tabLst>
            </a:pPr>
            <a:r>
              <a:rPr sz="1100" spc="10" dirty="0">
                <a:latin typeface="Times New Roman"/>
                <a:cs typeface="Times New Roman"/>
              </a:rPr>
              <a:t>Money:	</a:t>
            </a:r>
            <a:r>
              <a:rPr sz="1100" spc="15" dirty="0">
                <a:latin typeface="Times New Roman"/>
                <a:cs typeface="Times New Roman"/>
              </a:rPr>
              <a:t>15 </a:t>
            </a:r>
            <a:r>
              <a:rPr sz="1100" spc="10" dirty="0">
                <a:latin typeface="Times New Roman"/>
                <a:cs typeface="Times New Roman"/>
              </a:rPr>
              <a:t>digits, </a:t>
            </a:r>
            <a:r>
              <a:rPr sz="1100" spc="15" dirty="0">
                <a:latin typeface="Times New Roman"/>
                <a:cs typeface="Times New Roman"/>
              </a:rPr>
              <a:t>4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decimal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40" dirty="0">
                <a:latin typeface="Times New Roman"/>
                <a:cs typeface="Times New Roman"/>
              </a:rPr>
              <a:t>Floating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point: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Float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Real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45" dirty="0">
                <a:latin typeface="Times New Roman"/>
                <a:cs typeface="Times New Roman"/>
              </a:rPr>
              <a:t>Date: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8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Smalldatetime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datetime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8" y="1104631"/>
            <a:ext cx="199580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Examination System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Database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3723" y="1480573"/>
            <a:ext cx="4630304" cy="4104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0932" y="6169280"/>
            <a:ext cx="5001895" cy="116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transfer </a:t>
            </a:r>
            <a:r>
              <a:rPr sz="1100" spc="10" dirty="0">
                <a:latin typeface="Times New Roman"/>
                <a:cs typeface="Times New Roman"/>
              </a:rPr>
              <a:t>this conceptual database design </a:t>
            </a:r>
            <a:r>
              <a:rPr sz="1100" spc="5" dirty="0">
                <a:latin typeface="Times New Roman"/>
                <a:cs typeface="Times New Roman"/>
              </a:rPr>
              <a:t>into relational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design 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under:-</a:t>
            </a:r>
            <a:endParaRPr sz="1100">
              <a:latin typeface="Times New Roman"/>
              <a:cs typeface="Times New Roman"/>
            </a:endParaRPr>
          </a:p>
          <a:p>
            <a:pPr marL="12700" marR="2031364" indent="-635">
              <a:lnSpc>
                <a:spcPct val="147200"/>
              </a:lnSpc>
              <a:spcBef>
                <a:spcPts val="655"/>
              </a:spcBef>
              <a:tabLst>
                <a:tab pos="791210" algn="l"/>
              </a:tabLst>
            </a:pPr>
            <a:r>
              <a:rPr sz="1100" spc="70" dirty="0">
                <a:latin typeface="Times New Roman"/>
                <a:cs typeface="Times New Roman"/>
              </a:rPr>
              <a:t>PROGRAM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u="sng" spc="10" dirty="0">
                <a:latin typeface="Times New Roman"/>
                <a:cs typeface="Times New Roman"/>
              </a:rPr>
              <a:t>prName</a:t>
            </a:r>
            <a:r>
              <a:rPr sz="1100" spc="10" dirty="0">
                <a:latin typeface="Times New Roman"/>
                <a:cs typeface="Times New Roman"/>
              </a:rPr>
              <a:t>, totSem, prCredits)  </a:t>
            </a:r>
            <a:r>
              <a:rPr sz="1100" spc="60" dirty="0">
                <a:latin typeface="Times New Roman"/>
                <a:cs typeface="Times New Roman"/>
              </a:rPr>
              <a:t>COURSE	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u="sng" spc="10" dirty="0">
                <a:latin typeface="Times New Roman"/>
                <a:cs typeface="Times New Roman"/>
              </a:rPr>
              <a:t>crCode</a:t>
            </a:r>
            <a:r>
              <a:rPr sz="1100" spc="10" dirty="0">
                <a:latin typeface="Times New Roman"/>
                <a:cs typeface="Times New Roman"/>
              </a:rPr>
              <a:t>, crName,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crCredits,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prName)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SEMESTER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u="sng" spc="10" dirty="0">
                <a:latin typeface="Times New Roman"/>
                <a:cs typeface="Times New Roman"/>
              </a:rPr>
              <a:t>semName</a:t>
            </a:r>
            <a:r>
              <a:rPr sz="1100" spc="10" dirty="0">
                <a:latin typeface="Times New Roman"/>
                <a:cs typeface="Times New Roman"/>
              </a:rPr>
              <a:t>, stDate,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endDate)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199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1391230" y="7321986"/>
            <a:ext cx="720725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7700"/>
              </a:lnSpc>
            </a:pPr>
            <a:r>
              <a:rPr sz="1100" spc="70" dirty="0">
                <a:latin typeface="Times New Roman"/>
                <a:cs typeface="Times New Roman"/>
              </a:rPr>
              <a:t>CROFRD  F</a:t>
            </a:r>
            <a:r>
              <a:rPr sz="1100" spc="25" dirty="0">
                <a:latin typeface="Times New Roman"/>
                <a:cs typeface="Times New Roman"/>
              </a:rPr>
              <a:t>A</a:t>
            </a:r>
            <a:r>
              <a:rPr sz="1100" spc="65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spc="80" dirty="0">
                <a:latin typeface="Times New Roman"/>
                <a:cs typeface="Times New Roman"/>
              </a:rPr>
              <a:t>LT</a:t>
            </a:r>
            <a:r>
              <a:rPr sz="1100" spc="10" dirty="0">
                <a:latin typeface="Times New Roman"/>
                <a:cs typeface="Times New Roman"/>
              </a:rPr>
              <a:t>Y  </a:t>
            </a:r>
            <a:r>
              <a:rPr sz="1100" spc="4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 marL="12700" marR="34290">
              <a:lnSpc>
                <a:spcPct val="147300"/>
              </a:lnSpc>
              <a:spcBef>
                <a:spcPts val="10"/>
              </a:spcBef>
            </a:pPr>
            <a:r>
              <a:rPr sz="1100" spc="70" dirty="0">
                <a:latin typeface="Times New Roman"/>
                <a:cs typeface="Times New Roman"/>
              </a:rPr>
              <a:t>ENROLL  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spc="8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M</a:t>
            </a:r>
            <a:r>
              <a:rPr sz="1100" spc="15" dirty="0">
                <a:latin typeface="Times New Roman"/>
                <a:cs typeface="Times New Roman"/>
              </a:rPr>
              <a:t>_</a:t>
            </a:r>
            <a:r>
              <a:rPr sz="1100" spc="80" dirty="0">
                <a:latin typeface="Times New Roman"/>
                <a:cs typeface="Times New Roman"/>
              </a:rPr>
              <a:t>RE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3114" y="7321315"/>
            <a:ext cx="396875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1998980" indent="-44450">
              <a:lnSpc>
                <a:spcPct val="148100"/>
              </a:lnSpc>
            </a:pP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u="sng" spc="10" dirty="0">
                <a:latin typeface="Times New Roman"/>
                <a:cs typeface="Times New Roman"/>
              </a:rPr>
              <a:t>crCode, semName</a:t>
            </a:r>
            <a:r>
              <a:rPr sz="1100" spc="10" dirty="0">
                <a:latin typeface="Times New Roman"/>
                <a:cs typeface="Times New Roman"/>
              </a:rPr>
              <a:t>, facId) 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facId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5" dirty="0">
                <a:latin typeface="Times New Roman"/>
                <a:cs typeface="Times New Roman"/>
              </a:rPr>
              <a:t>fName, </a:t>
            </a:r>
            <a:r>
              <a:rPr sz="1100" spc="5" dirty="0">
                <a:latin typeface="Times New Roman"/>
                <a:cs typeface="Times New Roman"/>
              </a:rPr>
              <a:t>fQual, </a:t>
            </a:r>
            <a:r>
              <a:rPr sz="1100" spc="10" dirty="0">
                <a:latin typeface="Times New Roman"/>
                <a:cs typeface="Times New Roman"/>
              </a:rPr>
              <a:t>fSal,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rank)</a:t>
            </a:r>
            <a:endParaRPr sz="11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stId</a:t>
            </a:r>
            <a:r>
              <a:rPr sz="1100" spc="5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stName, stFName, stAdres,stPhone, prName, curSem,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cgpa)</a:t>
            </a:r>
            <a:endParaRPr sz="1100">
              <a:latin typeface="Times New Roman"/>
              <a:cs typeface="Times New Roman"/>
            </a:endParaRPr>
          </a:p>
          <a:p>
            <a:pPr marL="12700" marR="5080" indent="51435">
              <a:lnSpc>
                <a:spcPct val="1473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u="sng" spc="5" dirty="0">
                <a:latin typeface="Times New Roman"/>
                <a:cs typeface="Times New Roman"/>
              </a:rPr>
              <a:t>stId, </a:t>
            </a:r>
            <a:r>
              <a:rPr sz="1100" u="sng" spc="10" dirty="0">
                <a:latin typeface="Times New Roman"/>
                <a:cs typeface="Times New Roman"/>
              </a:rPr>
              <a:t>crCode, semName</a:t>
            </a:r>
            <a:r>
              <a:rPr sz="1100" spc="10" dirty="0">
                <a:latin typeface="Times New Roman"/>
                <a:cs typeface="Times New Roman"/>
              </a:rPr>
              <a:t>, </a:t>
            </a:r>
            <a:r>
              <a:rPr sz="1100" spc="15" dirty="0">
                <a:latin typeface="Times New Roman"/>
                <a:cs typeface="Times New Roman"/>
              </a:rPr>
              <a:t>mTerm,sMrks, </a:t>
            </a:r>
            <a:r>
              <a:rPr sz="1100" spc="10" dirty="0">
                <a:latin typeface="Times New Roman"/>
                <a:cs typeface="Times New Roman"/>
              </a:rPr>
              <a:t>fMrks, totMrks, grade, </a:t>
            </a:r>
            <a:r>
              <a:rPr sz="1100" spc="5" dirty="0">
                <a:latin typeface="Times New Roman"/>
                <a:cs typeface="Times New Roman"/>
              </a:rPr>
              <a:t>gp)  (</a:t>
            </a:r>
            <a:r>
              <a:rPr sz="1100" u="sng" spc="5" dirty="0">
                <a:latin typeface="Times New Roman"/>
                <a:cs typeface="Times New Roman"/>
              </a:rPr>
              <a:t>stId, </a:t>
            </a:r>
            <a:r>
              <a:rPr sz="1100" u="sng" spc="10" dirty="0">
                <a:latin typeface="Times New Roman"/>
                <a:cs typeface="Times New Roman"/>
              </a:rPr>
              <a:t>semName</a:t>
            </a:r>
            <a:r>
              <a:rPr sz="1100" spc="10" dirty="0">
                <a:latin typeface="Times New Roman"/>
                <a:cs typeface="Times New Roman"/>
              </a:rPr>
              <a:t>, totCrs, totCrdts, totGP,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gpa)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19" y="8812212"/>
            <a:ext cx="5004435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specify a database </a:t>
            </a:r>
            <a:r>
              <a:rPr sz="1100" spc="15" dirty="0">
                <a:latin typeface="Times New Roman"/>
                <a:cs typeface="Times New Roman"/>
              </a:rPr>
              <a:t>scheme </a:t>
            </a:r>
            <a:r>
              <a:rPr sz="1100" spc="10" dirty="0">
                <a:latin typeface="Times New Roman"/>
                <a:cs typeface="Times New Roman"/>
              </a:rPr>
              <a:t>as a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definitions expressed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DDL.  </a:t>
            </a:r>
            <a:r>
              <a:rPr sz="1100" spc="20" dirty="0">
                <a:latin typeface="Times New Roman"/>
                <a:cs typeface="Times New Roman"/>
              </a:rPr>
              <a:t>DDL </a:t>
            </a:r>
            <a:r>
              <a:rPr sz="1100" spc="10" dirty="0">
                <a:latin typeface="Times New Roman"/>
                <a:cs typeface="Times New Roman"/>
              </a:rPr>
              <a:t>statements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compiled, resulting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set of tables </a:t>
            </a:r>
            <a:r>
              <a:rPr sz="1100" spc="10" dirty="0">
                <a:latin typeface="Times New Roman"/>
                <a:cs typeface="Times New Roman"/>
              </a:rPr>
              <a:t>stored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special file 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called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3" y="1368798"/>
            <a:ext cx="5518785" cy="75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5420995" algn="l"/>
              </a:tabLst>
            </a:pPr>
            <a:r>
              <a:rPr sz="1000" spc="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A</a:t>
            </a:r>
            <a:r>
              <a:rPr sz="1000" spc="30" dirty="0">
                <a:latin typeface="Arial"/>
                <a:cs typeface="Arial"/>
              </a:rPr>
              <a:t>T</a:t>
            </a: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75" dirty="0">
                <a:latin typeface="Arial"/>
                <a:cs typeface="Arial"/>
              </a:rPr>
              <a:t>B</a:t>
            </a:r>
            <a:r>
              <a:rPr sz="1000" spc="2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MA</a:t>
            </a:r>
            <a:r>
              <a:rPr sz="1000" spc="20" dirty="0">
                <a:latin typeface="Arial"/>
                <a:cs typeface="Arial"/>
              </a:rPr>
              <a:t>N</a:t>
            </a: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NT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  <a:tabLst>
                <a:tab pos="542226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 marR="5080" indent="304800" algn="r">
              <a:lnSpc>
                <a:spcPct val="95800"/>
              </a:lnSpc>
              <a:spcBef>
                <a:spcPts val="600"/>
              </a:spcBef>
              <a:tabLst>
                <a:tab pos="4904740" algn="l"/>
                <a:tab pos="4975860" algn="l"/>
                <a:tab pos="5128895" algn="l"/>
                <a:tab pos="5433695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	</a:t>
            </a:r>
            <a:r>
              <a:rPr sz="1000" spc="-5" dirty="0">
                <a:latin typeface="Arial"/>
                <a:cs typeface="Arial"/>
              </a:rPr>
              <a:t>9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</a:t>
            </a:r>
            <a:r>
              <a:rPr sz="1000" spc="-5" dirty="0">
                <a:latin typeface="Arial"/>
                <a:cs typeface="Arial"/>
              </a:rPr>
              <a:t>9 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odu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5" dirty="0">
                <a:latin typeface="Arial"/>
                <a:cs typeface="Arial"/>
              </a:rPr>
              <a:t>9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0  I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aba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2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il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 </a:t>
            </a:r>
            <a:r>
              <a:rPr sz="1000" spc="1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van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900"/>
              </a:lnSpc>
              <a:spcBef>
                <a:spcPts val="610"/>
              </a:spcBef>
              <a:tabLst>
                <a:tab pos="5210175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7  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ff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A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age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9 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 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1  I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2  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3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800"/>
              </a:lnSpc>
              <a:spcBef>
                <a:spcPts val="615"/>
              </a:spcBef>
              <a:tabLst>
                <a:tab pos="5210175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1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3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(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ode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)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5 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ts val="1150"/>
              </a:lnSpc>
              <a:spcBef>
                <a:spcPts val="645"/>
              </a:spcBef>
              <a:tabLst>
                <a:tab pos="5209540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95" dirty="0">
                <a:latin typeface="Arial"/>
                <a:cs typeface="Arial"/>
              </a:rPr>
              <a:t>Ov</a:t>
            </a:r>
            <a:r>
              <a:rPr sz="1000" spc="85" dirty="0">
                <a:latin typeface="Arial"/>
                <a:cs typeface="Arial"/>
              </a:rPr>
              <a:t>e</a:t>
            </a:r>
            <a:r>
              <a:rPr sz="1000" spc="100" dirty="0">
                <a:latin typeface="Arial"/>
                <a:cs typeface="Arial"/>
              </a:rPr>
              <a:t>r</a:t>
            </a:r>
            <a:r>
              <a:rPr sz="1000" spc="95" dirty="0">
                <a:latin typeface="Arial"/>
                <a:cs typeface="Arial"/>
              </a:rPr>
              <a:t>v</a:t>
            </a:r>
            <a:r>
              <a:rPr sz="1000" spc="80" dirty="0">
                <a:latin typeface="Arial"/>
                <a:cs typeface="Arial"/>
              </a:rPr>
              <a:t>i</a:t>
            </a:r>
            <a:r>
              <a:rPr sz="1000" spc="1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L</a:t>
            </a:r>
            <a:r>
              <a:rPr sz="1000" spc="85" dirty="0">
                <a:latin typeface="Arial"/>
                <a:cs typeface="Arial"/>
              </a:rPr>
              <a:t>e</a:t>
            </a:r>
            <a:r>
              <a:rPr sz="1000" spc="95" dirty="0">
                <a:latin typeface="Arial"/>
                <a:cs typeface="Arial"/>
              </a:rPr>
              <a:t>c</a:t>
            </a:r>
            <a:r>
              <a:rPr sz="1000" spc="100" dirty="0">
                <a:latin typeface="Arial"/>
                <a:cs typeface="Arial"/>
              </a:rPr>
              <a:t>t</a:t>
            </a:r>
            <a:r>
              <a:rPr sz="1000" spc="85" dirty="0">
                <a:latin typeface="Arial"/>
                <a:cs typeface="Arial"/>
              </a:rPr>
              <a:t>u</a:t>
            </a:r>
            <a:r>
              <a:rPr sz="1000" spc="9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85" dirty="0">
                <a:latin typeface="Arial"/>
                <a:cs typeface="Arial"/>
              </a:rPr>
              <a:t>I</a:t>
            </a:r>
            <a:r>
              <a:rPr sz="1000" spc="100" dirty="0">
                <a:latin typeface="Arial"/>
                <a:cs typeface="Arial"/>
              </a:rPr>
              <a:t>n</a:t>
            </a:r>
            <a:r>
              <a:rPr sz="1000" spc="85" dirty="0">
                <a:latin typeface="Arial"/>
                <a:cs typeface="Arial"/>
              </a:rPr>
              <a:t>te</a:t>
            </a:r>
            <a:r>
              <a:rPr sz="1000" spc="100" dirty="0">
                <a:latin typeface="Arial"/>
                <a:cs typeface="Arial"/>
              </a:rPr>
              <a:t>rna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P</a:t>
            </a:r>
            <a:r>
              <a:rPr sz="1000" spc="105" dirty="0">
                <a:latin typeface="Arial"/>
                <a:cs typeface="Arial"/>
              </a:rPr>
              <a:t>h</a:t>
            </a:r>
            <a:r>
              <a:rPr sz="1000" spc="70" dirty="0">
                <a:latin typeface="Arial"/>
                <a:cs typeface="Arial"/>
              </a:rPr>
              <a:t>y</a:t>
            </a:r>
            <a:r>
              <a:rPr sz="1000" spc="105" dirty="0">
                <a:latin typeface="Arial"/>
                <a:cs typeface="Arial"/>
              </a:rPr>
              <a:t>s</a:t>
            </a:r>
            <a:r>
              <a:rPr sz="1000" spc="80" dirty="0">
                <a:latin typeface="Arial"/>
                <a:cs typeface="Arial"/>
              </a:rPr>
              <a:t>i</a:t>
            </a:r>
            <a:r>
              <a:rPr sz="1000" spc="105" dirty="0">
                <a:latin typeface="Arial"/>
                <a:cs typeface="Arial"/>
              </a:rPr>
              <a:t>c</a:t>
            </a:r>
            <a:r>
              <a:rPr sz="1000" spc="8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V</a:t>
            </a:r>
            <a:r>
              <a:rPr sz="1000" spc="95" dirty="0">
                <a:latin typeface="Arial"/>
                <a:cs typeface="Arial"/>
              </a:rPr>
              <a:t>i</a:t>
            </a:r>
            <a:r>
              <a:rPr sz="1000" spc="1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S</a:t>
            </a:r>
            <a:r>
              <a:rPr sz="1000" spc="95" dirty="0">
                <a:latin typeface="Arial"/>
                <a:cs typeface="Arial"/>
              </a:rPr>
              <a:t>c</a:t>
            </a:r>
            <a:r>
              <a:rPr sz="1000" spc="100" dirty="0">
                <a:latin typeface="Arial"/>
                <a:cs typeface="Arial"/>
              </a:rPr>
              <a:t>h</a:t>
            </a:r>
            <a:r>
              <a:rPr sz="1000" spc="85" dirty="0">
                <a:latin typeface="Arial"/>
                <a:cs typeface="Arial"/>
              </a:rPr>
              <a:t>e</a:t>
            </a:r>
            <a:r>
              <a:rPr sz="1000" spc="1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85" dirty="0">
                <a:latin typeface="Arial"/>
                <a:cs typeface="Arial"/>
              </a:rPr>
              <a:t>D</a:t>
            </a:r>
            <a:r>
              <a:rPr sz="1000" spc="100" dirty="0">
                <a:latin typeface="Arial"/>
                <a:cs typeface="Arial"/>
              </a:rPr>
              <a:t>a</a:t>
            </a:r>
            <a:r>
              <a:rPr sz="1000" spc="8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In</a:t>
            </a:r>
            <a:r>
              <a:rPr sz="1000" spc="85" dirty="0">
                <a:latin typeface="Arial"/>
                <a:cs typeface="Arial"/>
              </a:rPr>
              <a:t>d</a:t>
            </a:r>
            <a:r>
              <a:rPr sz="1000" spc="100" dirty="0">
                <a:latin typeface="Arial"/>
                <a:cs typeface="Arial"/>
              </a:rPr>
              <a:t>ep</a:t>
            </a:r>
            <a:r>
              <a:rPr sz="1000" spc="85" dirty="0">
                <a:latin typeface="Arial"/>
                <a:cs typeface="Arial"/>
              </a:rPr>
              <a:t>e</a:t>
            </a:r>
            <a:r>
              <a:rPr sz="1000" spc="100" dirty="0">
                <a:latin typeface="Arial"/>
                <a:cs typeface="Arial"/>
              </a:rPr>
              <a:t>nde</a:t>
            </a:r>
            <a:r>
              <a:rPr sz="1000" spc="85" dirty="0">
                <a:latin typeface="Arial"/>
                <a:cs typeface="Arial"/>
              </a:rPr>
              <a:t>n</a:t>
            </a:r>
            <a:r>
              <a:rPr sz="1000" spc="95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3  </a:t>
            </a:r>
            <a:r>
              <a:rPr sz="1000" spc="95" dirty="0">
                <a:latin typeface="Arial"/>
                <a:cs typeface="Arial"/>
              </a:rPr>
              <a:t>F</a:t>
            </a:r>
            <a:r>
              <a:rPr sz="1000" spc="100" dirty="0">
                <a:latin typeface="Arial"/>
                <a:cs typeface="Arial"/>
              </a:rPr>
              <a:t>u</a:t>
            </a:r>
            <a:r>
              <a:rPr sz="1000" spc="85" dirty="0">
                <a:latin typeface="Arial"/>
                <a:cs typeface="Arial"/>
              </a:rPr>
              <a:t>n</a:t>
            </a:r>
            <a:r>
              <a:rPr sz="1000" spc="95" dirty="0">
                <a:latin typeface="Arial"/>
                <a:cs typeface="Arial"/>
              </a:rPr>
              <a:t>c</a:t>
            </a:r>
            <a:r>
              <a:rPr sz="1000" spc="100" dirty="0">
                <a:latin typeface="Arial"/>
                <a:cs typeface="Arial"/>
              </a:rPr>
              <a:t>t</a:t>
            </a:r>
            <a:r>
              <a:rPr sz="1000" spc="95" dirty="0">
                <a:latin typeface="Arial"/>
                <a:cs typeface="Arial"/>
              </a:rPr>
              <a:t>i</a:t>
            </a:r>
            <a:r>
              <a:rPr sz="1000" spc="85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DBM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5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900"/>
              </a:lnSpc>
              <a:spcBef>
                <a:spcPts val="610"/>
              </a:spcBef>
              <a:tabLst>
                <a:tab pos="5209540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0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D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 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1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D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App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h 2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4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oo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eve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op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t: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6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6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700"/>
              </a:lnSpc>
              <a:spcBef>
                <a:spcPts val="615"/>
              </a:spcBef>
              <a:tabLst>
                <a:tab pos="5210175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3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3  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il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D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3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ona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8868293"/>
            <a:ext cx="553529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105"/>
              </a:lnSpc>
              <a:tabLst>
                <a:tab pos="5521960" algn="r"/>
              </a:tabLst>
            </a:pPr>
            <a:r>
              <a:rPr sz="1000" spc="-5" dirty="0">
                <a:latin typeface="Arial"/>
                <a:cs typeface="Arial"/>
              </a:rPr>
              <a:t>Database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Design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Phase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Arial"/>
                <a:cs typeface="Arial"/>
              </a:rPr>
              <a:t>67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390"/>
              </a:lnSpc>
              <a:spcBef>
                <a:spcPts val="690"/>
              </a:spcBef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968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445" y="921176"/>
            <a:ext cx="5525770" cy="7960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9525" indent="-228600">
              <a:lnSpc>
                <a:spcPct val="144200"/>
              </a:lnSpc>
              <a:buFont typeface="Symbol"/>
              <a:buChar char=""/>
              <a:tabLst>
                <a:tab pos="926465" algn="l"/>
                <a:tab pos="927735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might </a:t>
            </a:r>
            <a:r>
              <a:rPr sz="1200" dirty="0">
                <a:latin typeface="Times New Roman"/>
                <a:cs typeface="Times New Roman"/>
              </a:rPr>
              <a:t>not already reside in the </a:t>
            </a:r>
            <a:r>
              <a:rPr sz="1200" spc="-5" dirty="0">
                <a:latin typeface="Times New Roman"/>
                <a:cs typeface="Times New Roman"/>
              </a:rPr>
              <a:t>database but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derived 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present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database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42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Thus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dirty="0">
                <a:latin typeface="Times New Roman"/>
                <a:cs typeface="Times New Roman"/>
              </a:rPr>
              <a:t>that, to </a:t>
            </a:r>
            <a:r>
              <a:rPr sz="1200" spc="-5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a new application </a:t>
            </a:r>
            <a:r>
              <a:rPr sz="1200" spc="-5" dirty="0">
                <a:latin typeface="Times New Roman"/>
                <a:cs typeface="Times New Roman"/>
              </a:rPr>
              <a:t>for an </a:t>
            </a:r>
            <a:r>
              <a:rPr sz="1200" dirty="0">
                <a:latin typeface="Times New Roman"/>
                <a:cs typeface="Times New Roman"/>
              </a:rPr>
              <a:t>existing database </a:t>
            </a:r>
            <a:r>
              <a:rPr sz="1200" spc="-5" dirty="0">
                <a:latin typeface="Times New Roman"/>
                <a:cs typeface="Times New Roman"/>
              </a:rPr>
              <a:t>system less  effort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and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25" dirty="0">
                <a:latin typeface="Times New Roman"/>
                <a:cs typeface="Times New Roman"/>
              </a:rPr>
              <a:t>Economy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Scale: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location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forms as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used, for </a:t>
            </a:r>
            <a:r>
              <a:rPr sz="1200" dirty="0">
                <a:latin typeface="Times New Roman"/>
                <a:cs typeface="Times New Roman"/>
              </a:rPr>
              <a:t>example the </a:t>
            </a:r>
            <a:r>
              <a:rPr sz="1200" spc="-5" dirty="0">
                <a:latin typeface="Times New Roman"/>
                <a:cs typeface="Times New Roman"/>
              </a:rPr>
              <a:t>data used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Admission </a:t>
            </a:r>
            <a:r>
              <a:rPr sz="1200" spc="-5" dirty="0">
                <a:latin typeface="Times New Roman"/>
                <a:cs typeface="Times New Roman"/>
              </a:rPr>
              <a:t>Department </a:t>
            </a:r>
            <a:r>
              <a:rPr sz="1200" dirty="0">
                <a:latin typeface="Times New Roman"/>
                <a:cs typeface="Times New Roman"/>
              </a:rPr>
              <a:t>of any </a:t>
            </a:r>
            <a:r>
              <a:rPr sz="1200" spc="-5" dirty="0">
                <a:latin typeface="Times New Roman"/>
                <a:cs typeface="Times New Roman"/>
              </a:rPr>
              <a:t>education  </a:t>
            </a:r>
            <a:r>
              <a:rPr sz="1200" dirty="0">
                <a:latin typeface="Times New Roman"/>
                <a:cs typeface="Times New Roman"/>
              </a:rPr>
              <a:t>institution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maintain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attendance record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students as well as </a:t>
            </a:r>
            <a:r>
              <a:rPr sz="1200" dirty="0">
                <a:latin typeface="Times New Roman"/>
                <a:cs typeface="Times New Roman"/>
              </a:rPr>
              <a:t>the  examination </a:t>
            </a:r>
            <a:r>
              <a:rPr sz="1200" spc="-5" dirty="0">
                <a:latin typeface="Times New Roman"/>
                <a:cs typeface="Times New Roman"/>
              </a:rPr>
              <a:t>records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students. </a:t>
            </a:r>
            <a:r>
              <a:rPr sz="1200" dirty="0">
                <a:latin typeface="Times New Roman"/>
                <a:cs typeface="Times New Roman"/>
              </a:rPr>
              <a:t>So it </a:t>
            </a:r>
            <a:r>
              <a:rPr sz="1200" spc="-5" dirty="0">
                <a:latin typeface="Times New Roman"/>
                <a:cs typeface="Times New Roman"/>
              </a:rPr>
              <a:t>saves </a:t>
            </a:r>
            <a:r>
              <a:rPr sz="1200" dirty="0">
                <a:latin typeface="Times New Roman"/>
                <a:cs typeface="Times New Roman"/>
              </a:rPr>
              <a:t>us lots of </a:t>
            </a:r>
            <a:r>
              <a:rPr sz="1200" spc="-5" dirty="0">
                <a:latin typeface="Times New Roman"/>
                <a:cs typeface="Times New Roman"/>
              </a:rPr>
              <a:t>efforts and finances </a:t>
            </a:r>
            <a:r>
              <a:rPr sz="1200" dirty="0">
                <a:latin typeface="Times New Roman"/>
                <a:cs typeface="Times New Roman"/>
              </a:rPr>
              <a:t>providing  economy of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0" dirty="0">
                <a:latin typeface="Times New Roman"/>
                <a:cs typeface="Times New Roman"/>
              </a:rPr>
              <a:t>Better </a:t>
            </a:r>
            <a:r>
              <a:rPr sz="1200" spc="45" dirty="0">
                <a:latin typeface="Times New Roman"/>
                <a:cs typeface="Times New Roman"/>
              </a:rPr>
              <a:t>Concurrency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Control: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Concurrency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simultaneously.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Concurrency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means 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accesses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are completed </a:t>
            </a:r>
            <a:r>
              <a:rPr sz="1200" dirty="0">
                <a:latin typeface="Times New Roman"/>
                <a:cs typeface="Times New Roman"/>
              </a:rPr>
              <a:t>correctly </a:t>
            </a:r>
            <a:r>
              <a:rPr sz="1200" spc="-5" dirty="0">
                <a:latin typeface="Times New Roman"/>
                <a:cs typeface="Times New Roman"/>
              </a:rPr>
              <a:t>and transparently. One </a:t>
            </a:r>
            <a:r>
              <a:rPr sz="1200" dirty="0">
                <a:latin typeface="Times New Roman"/>
                <a:cs typeface="Times New Roman"/>
              </a:rPr>
              <a:t>example of </a:t>
            </a:r>
            <a:r>
              <a:rPr sz="1200" spc="-5" dirty="0">
                <a:latin typeface="Times New Roman"/>
                <a:cs typeface="Times New Roman"/>
              </a:rPr>
              <a:t>controlled </a:t>
            </a:r>
            <a:r>
              <a:rPr sz="1200" dirty="0">
                <a:latin typeface="Times New Roman"/>
                <a:cs typeface="Times New Roman"/>
              </a:rPr>
              <a:t>concurrency is the  use of </a:t>
            </a:r>
            <a:r>
              <a:rPr sz="1200" spc="-5" dirty="0">
                <a:latin typeface="Times New Roman"/>
                <a:cs typeface="Times New Roman"/>
              </a:rPr>
              <a:t>ATM Machine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withdrawal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money </a:t>
            </a:r>
            <a:r>
              <a:rPr sz="1200" spc="-5" dirty="0">
                <a:latin typeface="Times New Roman"/>
                <a:cs typeface="Times New Roman"/>
              </a:rPr>
              <a:t>(cash). All ATM </a:t>
            </a:r>
            <a:r>
              <a:rPr sz="1200" dirty="0">
                <a:latin typeface="Times New Roman"/>
                <a:cs typeface="Times New Roman"/>
              </a:rPr>
              <a:t>machines of a </a:t>
            </a:r>
            <a:r>
              <a:rPr sz="1200" spc="-5" dirty="0">
                <a:latin typeface="Times New Roman"/>
                <a:cs typeface="Times New Roman"/>
              </a:rPr>
              <a:t>bank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interconnected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central </a:t>
            </a:r>
            <a:r>
              <a:rPr sz="1200" dirty="0">
                <a:latin typeface="Times New Roman"/>
                <a:cs typeface="Times New Roman"/>
              </a:rPr>
              <a:t>database </a:t>
            </a:r>
            <a:r>
              <a:rPr sz="1200" spc="-5" dirty="0">
                <a:latin typeface="Times New Roman"/>
                <a:cs typeface="Times New Roman"/>
              </a:rPr>
              <a:t>system worldwide,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 user </a:t>
            </a:r>
            <a:r>
              <a:rPr sz="1200" spc="-5" dirty="0">
                <a:latin typeface="Times New Roman"/>
                <a:cs typeface="Times New Roman"/>
              </a:rPr>
              <a:t>can access </a:t>
            </a:r>
            <a:r>
              <a:rPr sz="1200" dirty="0">
                <a:latin typeface="Times New Roman"/>
                <a:cs typeface="Times New Roman"/>
              </a:rPr>
              <a:t>its  </a:t>
            </a:r>
            <a:r>
              <a:rPr sz="1200" spc="-5" dirty="0">
                <a:latin typeface="Times New Roman"/>
                <a:cs typeface="Times New Roman"/>
              </a:rPr>
              <a:t>account from anywhere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world and can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cash from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ATM </a:t>
            </a:r>
            <a:r>
              <a:rPr sz="1200" dirty="0">
                <a:latin typeface="Times New Roman"/>
                <a:cs typeface="Times New Roman"/>
              </a:rPr>
              <a:t>terminal. </a:t>
            </a:r>
            <a:r>
              <a:rPr sz="1200" spc="-5" dirty="0">
                <a:latin typeface="Times New Roman"/>
                <a:cs typeface="Times New Roman"/>
              </a:rPr>
              <a:t>As there  are thousands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ATM terminal across </a:t>
            </a:r>
            <a:r>
              <a:rPr sz="1200" dirty="0">
                <a:latin typeface="Times New Roman"/>
                <a:cs typeface="Times New Roman"/>
              </a:rPr>
              <a:t>the world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specific bank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result  thousands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process </a:t>
            </a:r>
            <a:r>
              <a:rPr sz="1200" spc="-5" dirty="0">
                <a:latin typeface="Times New Roman"/>
                <a:cs typeface="Times New Roman"/>
              </a:rPr>
              <a:t>and access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bank’s database. All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managed  </a:t>
            </a:r>
            <a:r>
              <a:rPr sz="1200" dirty="0">
                <a:latin typeface="Times New Roman"/>
                <a:cs typeface="Times New Roman"/>
              </a:rPr>
              <a:t>concurrently using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is done in </a:t>
            </a:r>
            <a:r>
              <a:rPr sz="1200" spc="-5" dirty="0">
                <a:latin typeface="Times New Roman"/>
                <a:cs typeface="Times New Roman"/>
              </a:rPr>
              <a:t>such an efficient manner that </a:t>
            </a:r>
            <a:r>
              <a:rPr sz="1200" dirty="0">
                <a:latin typeface="Times New Roman"/>
                <a:cs typeface="Times New Roman"/>
              </a:rPr>
              <a:t>no  </a:t>
            </a:r>
            <a:r>
              <a:rPr sz="1200" spc="-5" dirty="0">
                <a:latin typeface="Times New Roman"/>
                <a:cs typeface="Times New Roman"/>
              </a:rPr>
              <a:t>two user face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delay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0" dirty="0">
                <a:latin typeface="Times New Roman"/>
                <a:cs typeface="Times New Roman"/>
              </a:rPr>
              <a:t>Better </a:t>
            </a:r>
            <a:r>
              <a:rPr sz="1200" spc="45" dirty="0">
                <a:latin typeface="Times New Roman"/>
                <a:cs typeface="Times New Roman"/>
              </a:rPr>
              <a:t>Backup </a:t>
            </a:r>
            <a:r>
              <a:rPr sz="1200" spc="65" dirty="0">
                <a:latin typeface="Times New Roman"/>
                <a:cs typeface="Times New Roman"/>
              </a:rPr>
              <a:t>and </a:t>
            </a:r>
            <a:r>
              <a:rPr sz="1200" spc="20" dirty="0">
                <a:latin typeface="Times New Roman"/>
                <a:cs typeface="Times New Roman"/>
              </a:rPr>
              <a:t>Recovery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Facility: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important resource 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much </a:t>
            </a:r>
            <a:r>
              <a:rPr sz="1200" spc="-5" dirty="0">
                <a:latin typeface="Times New Roman"/>
                <a:cs typeface="Times New Roman"/>
              </a:rPr>
              <a:t>valuable for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organization, loss 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valuable </a:t>
            </a:r>
            <a:r>
              <a:rPr sz="1200" dirty="0">
                <a:latin typeface="Times New Roman"/>
                <a:cs typeface="Times New Roman"/>
              </a:rPr>
              <a:t>resource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result in a </a:t>
            </a:r>
            <a:r>
              <a:rPr sz="1200" spc="-5" dirty="0">
                <a:latin typeface="Times New Roman"/>
                <a:cs typeface="Times New Roman"/>
              </a:rPr>
              <a:t>huge strategic disasters. As </a:t>
            </a:r>
            <a:r>
              <a:rPr sz="1200" dirty="0">
                <a:latin typeface="Times New Roman"/>
                <a:cs typeface="Times New Roman"/>
              </a:rPr>
              <a:t>Data is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-5" dirty="0">
                <a:latin typeface="Times New Roman"/>
                <a:cs typeface="Times New Roman"/>
              </a:rPr>
              <a:t>today’s’ storage devices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hard </a:t>
            </a:r>
            <a:r>
              <a:rPr sz="1200" dirty="0">
                <a:latin typeface="Times New Roman"/>
                <a:cs typeface="Times New Roman"/>
              </a:rPr>
              <a:t>disks </a:t>
            </a:r>
            <a:r>
              <a:rPr sz="1200" spc="-5" dirty="0">
                <a:latin typeface="Times New Roman"/>
                <a:cs typeface="Times New Roman"/>
              </a:rPr>
              <a:t>etc.,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necessary to </a:t>
            </a:r>
            <a:r>
              <a:rPr sz="1200" spc="-5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periodic </a:t>
            </a:r>
            <a:r>
              <a:rPr sz="1200" spc="-5" dirty="0">
                <a:latin typeface="Times New Roman"/>
                <a:cs typeface="Times New Roman"/>
              </a:rPr>
              <a:t>backups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a storage device </a:t>
            </a:r>
            <a:r>
              <a:rPr sz="1200" spc="-5" dirty="0">
                <a:latin typeface="Times New Roman"/>
                <a:cs typeface="Times New Roman"/>
              </a:rPr>
              <a:t>looses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due to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damage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9206"/>
            <a:ext cx="5006340" cy="589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dictionary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directory.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directory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contains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metadata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(data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about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Times New Roman"/>
                <a:cs typeface="Times New Roman"/>
              </a:rPr>
              <a:t>data) the storage structure and </a:t>
            </a:r>
            <a:r>
              <a:rPr sz="1100" spc="5" dirty="0">
                <a:latin typeface="Times New Roman"/>
                <a:cs typeface="Times New Roman"/>
              </a:rPr>
              <a:t>access </a:t>
            </a:r>
            <a:r>
              <a:rPr sz="1100" spc="15" dirty="0">
                <a:latin typeface="Times New Roman"/>
                <a:cs typeface="Times New Roman"/>
              </a:rPr>
              <a:t>methods used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the database system are  </a:t>
            </a:r>
            <a:r>
              <a:rPr sz="1100" spc="5" dirty="0">
                <a:latin typeface="Times New Roman"/>
                <a:cs typeface="Times New Roman"/>
              </a:rPr>
              <a:t>specified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a set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definitions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special type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DDL </a:t>
            </a:r>
            <a:r>
              <a:rPr sz="1100" spc="10" dirty="0">
                <a:latin typeface="Times New Roman"/>
                <a:cs typeface="Times New Roman"/>
              </a:rPr>
              <a:t>called a data storage and  definition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language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7600"/>
              </a:lnSpc>
              <a:spcBef>
                <a:spcPts val="640"/>
              </a:spcBef>
            </a:pPr>
            <a:r>
              <a:rPr sz="1100" spc="10" dirty="0">
                <a:latin typeface="Times New Roman"/>
                <a:cs typeface="Times New Roman"/>
              </a:rPr>
              <a:t>Data Manipulation </a:t>
            </a:r>
            <a:r>
              <a:rPr sz="1100" spc="5" dirty="0">
                <a:latin typeface="Times New Roman"/>
                <a:cs typeface="Times New Roman"/>
              </a:rPr>
              <a:t>is retrieval, </a:t>
            </a:r>
            <a:r>
              <a:rPr sz="1100" spc="10" dirty="0">
                <a:latin typeface="Times New Roman"/>
                <a:cs typeface="Times New Roman"/>
              </a:rPr>
              <a:t>insertion, deletion and modification of information  from the database.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25" dirty="0">
                <a:latin typeface="Times New Roman"/>
                <a:cs typeface="Times New Roman"/>
              </a:rPr>
              <a:t>DML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language, which enables users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access and  manipulate data.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goal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provide </a:t>
            </a:r>
            <a:r>
              <a:rPr sz="1100" spc="5" dirty="0">
                <a:latin typeface="Times New Roman"/>
                <a:cs typeface="Times New Roman"/>
              </a:rPr>
              <a:t>efficient </a:t>
            </a:r>
            <a:r>
              <a:rPr sz="1100" spc="15" dirty="0">
                <a:latin typeface="Times New Roman"/>
                <a:cs typeface="Times New Roman"/>
              </a:rPr>
              <a:t>human </a:t>
            </a:r>
            <a:r>
              <a:rPr sz="1100" spc="10" dirty="0">
                <a:latin typeface="Times New Roman"/>
                <a:cs typeface="Times New Roman"/>
              </a:rPr>
              <a:t>interaction with the system.  There are </a:t>
            </a:r>
            <a:r>
              <a:rPr sz="1100" spc="15" dirty="0">
                <a:latin typeface="Times New Roman"/>
                <a:cs typeface="Times New Roman"/>
              </a:rPr>
              <a:t>two </a:t>
            </a:r>
            <a:r>
              <a:rPr sz="1100" spc="10" dirty="0">
                <a:latin typeface="Times New Roman"/>
                <a:cs typeface="Times New Roman"/>
              </a:rPr>
              <a:t>types of DML.First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Procedural: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the user specifies what </a:t>
            </a:r>
            <a:r>
              <a:rPr sz="1100" spc="15" dirty="0">
                <a:latin typeface="Times New Roman"/>
                <a:cs typeface="Times New Roman"/>
              </a:rPr>
              <a:t>data  is </a:t>
            </a:r>
            <a:r>
              <a:rPr sz="1100" spc="10" dirty="0">
                <a:latin typeface="Times New Roman"/>
                <a:cs typeface="Times New Roman"/>
              </a:rPr>
              <a:t>needed and </a:t>
            </a:r>
            <a:r>
              <a:rPr sz="1100" spc="15" dirty="0">
                <a:latin typeface="Times New Roman"/>
                <a:cs typeface="Times New Roman"/>
              </a:rPr>
              <a:t>how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get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Second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Nonprocedural: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the user </a:t>
            </a:r>
            <a:r>
              <a:rPr sz="1100" spc="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specifies  what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needed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7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category of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statements that control </a:t>
            </a:r>
            <a:r>
              <a:rPr sz="1100" spc="5" dirty="0">
                <a:latin typeface="Times New Roman"/>
                <a:cs typeface="Times New Roman"/>
              </a:rPr>
              <a:t>access to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 and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database.  </a:t>
            </a:r>
            <a:r>
              <a:rPr sz="1100" spc="15" dirty="0">
                <a:latin typeface="Times New Roman"/>
                <a:cs typeface="Times New Roman"/>
              </a:rPr>
              <a:t>Examples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GRANT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REVOKE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statements.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300" spc="5" dirty="0">
                <a:latin typeface="Times New Roman"/>
                <a:cs typeface="Times New Roman"/>
              </a:rPr>
              <a:t>Summary: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today’s 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read </a:t>
            </a:r>
            <a:r>
              <a:rPr sz="1100" spc="10" dirty="0">
                <a:latin typeface="Times New Roman"/>
                <a:cs typeface="Times New Roman"/>
              </a:rPr>
              <a:t>about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basics of SQL.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communicate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 a database. According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ANSI </a:t>
            </a:r>
            <a:r>
              <a:rPr sz="1100" spc="10" dirty="0">
                <a:latin typeface="Times New Roman"/>
                <a:cs typeface="Times New Roman"/>
              </a:rPr>
              <a:t>(American National Standards </a:t>
            </a:r>
            <a:r>
              <a:rPr sz="1100" spc="5" dirty="0">
                <a:latin typeface="Times New Roman"/>
                <a:cs typeface="Times New Roman"/>
              </a:rPr>
              <a:t>Institute), it is </a:t>
            </a:r>
            <a:r>
              <a:rPr sz="1100" spc="10" dirty="0">
                <a:latin typeface="Times New Roman"/>
                <a:cs typeface="Times New Roman"/>
              </a:rPr>
              <a:t>the  standard language for relational database management systems.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statements are 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perform tasks such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update data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database,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5" dirty="0">
                <a:latin typeface="Times New Roman"/>
                <a:cs typeface="Times New Roman"/>
              </a:rPr>
              <a:t>retrieve </a:t>
            </a:r>
            <a:r>
              <a:rPr sz="1100" spc="10" dirty="0">
                <a:latin typeface="Times New Roman"/>
                <a:cs typeface="Times New Roman"/>
              </a:rPr>
              <a:t>data from a  database. </a:t>
            </a:r>
            <a:r>
              <a:rPr sz="1100" spc="15" dirty="0">
                <a:latin typeface="Times New Roman"/>
                <a:cs typeface="Times New Roman"/>
              </a:rPr>
              <a:t>Some common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0" dirty="0">
                <a:latin typeface="Times New Roman"/>
                <a:cs typeface="Times New Roman"/>
              </a:rPr>
              <a:t>database management systems that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are:  </a:t>
            </a:r>
            <a:r>
              <a:rPr sz="1100" spc="5" dirty="0">
                <a:latin typeface="Times New Roman"/>
                <a:cs typeface="Times New Roman"/>
              </a:rPr>
              <a:t>Oracle, </a:t>
            </a:r>
            <a:r>
              <a:rPr sz="1100" spc="10" dirty="0">
                <a:latin typeface="Times New Roman"/>
                <a:cs typeface="Times New Roman"/>
              </a:rPr>
              <a:t>Sybase, </a:t>
            </a:r>
            <a:r>
              <a:rPr sz="1100" spc="15" dirty="0">
                <a:latin typeface="Times New Roman"/>
                <a:cs typeface="Times New Roman"/>
              </a:rPr>
              <a:t>Microsoft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Server, Access, Ingres, </a:t>
            </a:r>
            <a:r>
              <a:rPr sz="1100" spc="5" dirty="0">
                <a:latin typeface="Times New Roman"/>
                <a:cs typeface="Times New Roman"/>
              </a:rPr>
              <a:t>etc. </a:t>
            </a:r>
            <a:r>
              <a:rPr sz="1100" spc="10" dirty="0">
                <a:latin typeface="Times New Roman"/>
                <a:cs typeface="Times New Roman"/>
              </a:rPr>
              <a:t>Although most database  systems </a:t>
            </a:r>
            <a:r>
              <a:rPr sz="1100" spc="15" dirty="0">
                <a:latin typeface="Times New Roman"/>
                <a:cs typeface="Times New Roman"/>
              </a:rPr>
              <a:t>use SQL, </a:t>
            </a:r>
            <a:r>
              <a:rPr sz="1100" spc="10" dirty="0">
                <a:latin typeface="Times New Roman"/>
                <a:cs typeface="Times New Roman"/>
              </a:rPr>
              <a:t>most of them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have their </a:t>
            </a:r>
            <a:r>
              <a:rPr sz="1100" spc="20" dirty="0">
                <a:latin typeface="Times New Roman"/>
                <a:cs typeface="Times New Roman"/>
              </a:rPr>
              <a:t>own </a:t>
            </a:r>
            <a:r>
              <a:rPr sz="1100" spc="10" dirty="0">
                <a:latin typeface="Times New Roman"/>
                <a:cs typeface="Times New Roman"/>
              </a:rPr>
              <a:t>additional proprietary extensions  that are </a:t>
            </a:r>
            <a:r>
              <a:rPr sz="1100" spc="15" dirty="0">
                <a:latin typeface="Times New Roman"/>
                <a:cs typeface="Times New Roman"/>
              </a:rPr>
              <a:t>usually only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their </a:t>
            </a:r>
            <a:r>
              <a:rPr sz="1100" spc="10" dirty="0">
                <a:latin typeface="Times New Roman"/>
                <a:cs typeface="Times New Roman"/>
              </a:rPr>
              <a:t>system. However, the standard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commands  such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5" dirty="0">
                <a:latin typeface="Times New Roman"/>
                <a:cs typeface="Times New Roman"/>
              </a:rPr>
              <a:t>"Select", </a:t>
            </a:r>
            <a:r>
              <a:rPr sz="1100" spc="10" dirty="0">
                <a:latin typeface="Times New Roman"/>
                <a:cs typeface="Times New Roman"/>
              </a:rPr>
              <a:t>"Insert", "Update", "Delete", "Create", and "Drop" can be used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accomplish almost everything that one needs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5" dirty="0">
                <a:latin typeface="Times New Roman"/>
                <a:cs typeface="Times New Roman"/>
              </a:rPr>
              <a:t>with </a:t>
            </a:r>
            <a:r>
              <a:rPr sz="1100" spc="10" dirty="0">
                <a:latin typeface="Times New Roman"/>
                <a:cs typeface="Times New Roman"/>
              </a:rPr>
              <a:t>a database.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end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seen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different </a:t>
            </a:r>
            <a:r>
              <a:rPr sz="1100" spc="5" dirty="0">
                <a:latin typeface="Times New Roman"/>
                <a:cs typeface="Times New Roman"/>
              </a:rPr>
              <a:t>types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their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functions.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Exercise: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95"/>
              </a:spcBef>
            </a:pPr>
            <a:r>
              <a:rPr sz="1100" spc="45" dirty="0">
                <a:latin typeface="Times New Roman"/>
                <a:cs typeface="Times New Roman"/>
              </a:rPr>
              <a:t>Practice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basic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commands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SQL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like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SELECT,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INSERT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CREATE.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1027923"/>
            <a:ext cx="134556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26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39756" y="1974119"/>
            <a:ext cx="5339715" cy="38735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60960" marR="50165" indent="-635">
              <a:lnSpc>
                <a:spcPts val="1310"/>
              </a:lnSpc>
              <a:spcBef>
                <a:spcPts val="365"/>
              </a:spcBef>
            </a:pPr>
            <a:r>
              <a:rPr sz="1100" spc="10" dirty="0">
                <a:latin typeface="Times New Roman"/>
                <a:cs typeface="Times New Roman"/>
              </a:rPr>
              <a:t>“Database </a:t>
            </a:r>
            <a:r>
              <a:rPr sz="1100" spc="15" dirty="0">
                <a:latin typeface="Times New Roman"/>
                <a:cs typeface="Times New Roman"/>
              </a:rPr>
              <a:t>Management </a:t>
            </a:r>
            <a:r>
              <a:rPr sz="1100" spc="10" dirty="0">
                <a:latin typeface="Times New Roman"/>
                <a:cs typeface="Times New Roman"/>
              </a:rPr>
              <a:t>Systems”,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25" spc="-7" baseline="37037" dirty="0">
                <a:latin typeface="Times New Roman"/>
                <a:cs typeface="Times New Roman"/>
              </a:rPr>
              <a:t>nd </a:t>
            </a:r>
            <a:r>
              <a:rPr sz="1100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028" y="2828905"/>
            <a:ext cx="5006340" cy="630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 marL="229235">
              <a:lnSpc>
                <a:spcPct val="100000"/>
              </a:lnSpc>
              <a:spcBef>
                <a:spcPts val="244"/>
              </a:spcBef>
              <a:tabLst>
                <a:tab pos="443865" algn="l"/>
              </a:tabLst>
            </a:pPr>
            <a:r>
              <a:rPr sz="1100" spc="15" dirty="0">
                <a:latin typeface="Courier New"/>
                <a:cs typeface="Courier New"/>
              </a:rPr>
              <a:t>o	</a:t>
            </a:r>
            <a:r>
              <a:rPr sz="1100" spc="10" dirty="0">
                <a:latin typeface="Times New Roman"/>
                <a:cs typeface="Times New Roman"/>
              </a:rPr>
              <a:t>Different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SQL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previous 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seen the database of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examination system.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had  drawn </a:t>
            </a:r>
            <a:r>
              <a:rPr sz="1100" spc="15" dirty="0">
                <a:latin typeface="Times New Roman"/>
                <a:cs typeface="Times New Roman"/>
              </a:rPr>
              <a:t>the ER model and </a:t>
            </a:r>
            <a:r>
              <a:rPr sz="1100" spc="10" dirty="0">
                <a:latin typeface="Times New Roman"/>
                <a:cs typeface="Times New Roman"/>
              </a:rPr>
              <a:t>then the </a:t>
            </a:r>
            <a:r>
              <a:rPr sz="1100" spc="5" dirty="0">
                <a:latin typeface="Times New Roman"/>
                <a:cs typeface="Times New Roman"/>
              </a:rPr>
              <a:t>relational </a:t>
            </a:r>
            <a:r>
              <a:rPr sz="1100" spc="15" dirty="0">
                <a:latin typeface="Times New Roman"/>
                <a:cs typeface="Times New Roman"/>
              </a:rPr>
              <a:t>model,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was </a:t>
            </a:r>
            <a:r>
              <a:rPr sz="1100" spc="10" dirty="0">
                <a:latin typeface="Times New Roman"/>
                <a:cs typeface="Times New Roman"/>
              </a:rPr>
              <a:t>normalized.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 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start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SQL.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300" spc="5" dirty="0">
                <a:latin typeface="Times New Roman"/>
                <a:cs typeface="Times New Roman"/>
              </a:rPr>
              <a:t>Categories of SQL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Commands</a:t>
            </a:r>
            <a:endParaRPr sz="13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10"/>
              </a:lnSpc>
              <a:spcBef>
                <a:spcPts val="335"/>
              </a:spcBef>
            </a:pPr>
            <a:r>
              <a:rPr sz="1100" spc="50" dirty="0">
                <a:latin typeface="Times New Roman"/>
                <a:cs typeface="Times New Roman"/>
              </a:rPr>
              <a:t>We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have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already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read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in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our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previous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lecture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that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there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are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three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different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types 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commands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SQL,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which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DDL,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DML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DCL.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35" dirty="0">
                <a:latin typeface="Times New Roman"/>
                <a:cs typeface="Times New Roman"/>
              </a:rPr>
              <a:t>now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study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DDL.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40" dirty="0">
                <a:latin typeface="Times New Roman"/>
                <a:cs typeface="Times New Roman"/>
              </a:rPr>
              <a:t>DDL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00"/>
              </a:lnSpc>
              <a:spcBef>
                <a:spcPts val="40"/>
              </a:spcBef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deals with the structure of database.The </a:t>
            </a:r>
            <a:r>
              <a:rPr sz="1100" spc="20" dirty="0">
                <a:latin typeface="Times New Roman"/>
                <a:cs typeface="Times New Roman"/>
              </a:rPr>
              <a:t>DDL </a:t>
            </a:r>
            <a:r>
              <a:rPr sz="1100" spc="10" dirty="0">
                <a:latin typeface="Times New Roman"/>
                <a:cs typeface="Times New Roman"/>
              </a:rPr>
              <a:t>(Data Definition Language) allows  </a:t>
            </a:r>
            <a:r>
              <a:rPr sz="1100" spc="5" dirty="0">
                <a:latin typeface="Times New Roman"/>
                <a:cs typeface="Times New Roman"/>
              </a:rPr>
              <a:t>specification </a:t>
            </a:r>
            <a:r>
              <a:rPr sz="1100" spc="15" dirty="0">
                <a:latin typeface="Times New Roman"/>
                <a:cs typeface="Times New Roman"/>
              </a:rPr>
              <a:t>of not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relations, but also the following information for </a:t>
            </a:r>
            <a:r>
              <a:rPr sz="1100" spc="5" dirty="0">
                <a:latin typeface="Times New Roman"/>
                <a:cs typeface="Times New Roman"/>
              </a:rPr>
              <a:t>each  relation: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schema for each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2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domain </a:t>
            </a:r>
            <a:r>
              <a:rPr sz="1100" spc="10" dirty="0">
                <a:latin typeface="Times New Roman"/>
                <a:cs typeface="Times New Roman"/>
              </a:rPr>
              <a:t>of values associated with each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2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Integrity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constraints.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indices for each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relation.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2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Security and authorization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information.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Physical storage structure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100" spc="10" dirty="0">
                <a:latin typeface="Times New Roman"/>
                <a:cs typeface="Times New Roman"/>
              </a:rPr>
              <a:t>Following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three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DDL:-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  <a:spcBef>
                <a:spcPts val="690"/>
              </a:spcBef>
            </a:pPr>
            <a:r>
              <a:rPr sz="1100" spc="60" dirty="0">
                <a:latin typeface="Times New Roman"/>
                <a:cs typeface="Times New Roman"/>
              </a:rPr>
              <a:t>Create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5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management </a:t>
            </a:r>
            <a:r>
              <a:rPr sz="1100" spc="10" dirty="0">
                <a:latin typeface="Times New Roman"/>
                <a:cs typeface="Times New Roman"/>
              </a:rPr>
              <a:t>step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database project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create the database. This  task can range from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elementary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complicated, </a:t>
            </a:r>
            <a:r>
              <a:rPr sz="1100" spc="15" dirty="0">
                <a:latin typeface="Times New Roman"/>
                <a:cs typeface="Times New Roman"/>
              </a:rPr>
              <a:t>depending on </a:t>
            </a:r>
            <a:r>
              <a:rPr sz="1100" spc="10" dirty="0">
                <a:latin typeface="Times New Roman"/>
                <a:cs typeface="Times New Roman"/>
              </a:rPr>
              <a:t>your needs and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 management system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15" dirty="0">
                <a:latin typeface="Times New Roman"/>
                <a:cs typeface="Times New Roman"/>
              </a:rPr>
              <a:t>chosen.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5" dirty="0">
                <a:latin typeface="Times New Roman"/>
                <a:cs typeface="Times New Roman"/>
              </a:rPr>
              <a:t>modern </a:t>
            </a:r>
            <a:r>
              <a:rPr sz="1100" spc="10" dirty="0">
                <a:latin typeface="Times New Roman"/>
                <a:cs typeface="Times New Roman"/>
              </a:rPr>
              <a:t>systems (including  Personal Oracle7) include </a:t>
            </a:r>
            <a:r>
              <a:rPr sz="1100" spc="5" dirty="0">
                <a:latin typeface="Times New Roman"/>
                <a:cs typeface="Times New Roman"/>
              </a:rPr>
              <a:t>graphical </a:t>
            </a:r>
            <a:r>
              <a:rPr sz="1100" spc="10" dirty="0">
                <a:latin typeface="Times New Roman"/>
                <a:cs typeface="Times New Roman"/>
              </a:rPr>
              <a:t>tools that </a:t>
            </a:r>
            <a:r>
              <a:rPr sz="1100" spc="5" dirty="0">
                <a:latin typeface="Times New Roman"/>
                <a:cs typeface="Times New Roman"/>
              </a:rPr>
              <a:t>enable you to </a:t>
            </a:r>
            <a:r>
              <a:rPr sz="1100" spc="10" dirty="0">
                <a:latin typeface="Times New Roman"/>
                <a:cs typeface="Times New Roman"/>
              </a:rPr>
              <a:t>completely build the  database with the </a:t>
            </a:r>
            <a:r>
              <a:rPr sz="1100" spc="5" dirty="0">
                <a:latin typeface="Times New Roman"/>
                <a:cs typeface="Times New Roman"/>
              </a:rPr>
              <a:t>click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mouse button. This timesaving feature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certainly helpful,  but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should understand the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statements that execute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response </a:t>
            </a:r>
            <a:r>
              <a:rPr sz="1100" spc="15" dirty="0">
                <a:latin typeface="Times New Roman"/>
                <a:cs typeface="Times New Roman"/>
              </a:rPr>
              <a:t>to the mouse  </a:t>
            </a:r>
            <a:r>
              <a:rPr sz="1100" spc="10" dirty="0">
                <a:latin typeface="Times New Roman"/>
                <a:cs typeface="Times New Roman"/>
              </a:rPr>
              <a:t>clicks.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create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new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created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9" y="889206"/>
            <a:ext cx="5006340" cy="452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295"/>
              </a:lnSpc>
            </a:pP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current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default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name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table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must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unique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  <a:spcBef>
                <a:spcPts val="15"/>
              </a:spcBef>
            </a:pPr>
            <a:r>
              <a:rPr sz="1100" spc="15" dirty="0">
                <a:latin typeface="Times New Roman"/>
                <a:cs typeface="Times New Roman"/>
              </a:rPr>
              <a:t>The name </a:t>
            </a:r>
            <a:r>
              <a:rPr sz="1100" spc="10" dirty="0">
                <a:latin typeface="Times New Roman"/>
                <a:cs typeface="Times New Roman"/>
              </a:rPr>
              <a:t>must begin with a </a:t>
            </a:r>
            <a:r>
              <a:rPr sz="1100" spc="5" dirty="0">
                <a:latin typeface="Times New Roman"/>
                <a:cs typeface="Times New Roman"/>
              </a:rPr>
              <a:t>letter </a:t>
            </a:r>
            <a:r>
              <a:rPr sz="1100" spc="10" dirty="0">
                <a:latin typeface="Times New Roman"/>
                <a:cs typeface="Times New Roman"/>
              </a:rPr>
              <a:t>and can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followed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5" dirty="0">
                <a:latin typeface="Times New Roman"/>
                <a:cs typeface="Times New Roman"/>
              </a:rPr>
              <a:t>combination </a:t>
            </a:r>
            <a:r>
              <a:rPr sz="1100" spc="10" dirty="0">
                <a:latin typeface="Times New Roman"/>
                <a:cs typeface="Times New Roman"/>
              </a:rPr>
              <a:t>of  alphanumeric characters. </a:t>
            </a:r>
            <a:r>
              <a:rPr sz="1100" spc="15" dirty="0">
                <a:latin typeface="Times New Roman"/>
                <a:cs typeface="Times New Roman"/>
              </a:rPr>
              <a:t>The name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allowed </a:t>
            </a:r>
            <a:r>
              <a:rPr sz="1100" spc="2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contain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underscore character  ( </a:t>
            </a:r>
            <a:r>
              <a:rPr sz="1100" spc="15" dirty="0">
                <a:latin typeface="Times New Roman"/>
                <a:cs typeface="Times New Roman"/>
              </a:rPr>
              <a:t>_ </a:t>
            </a:r>
            <a:r>
              <a:rPr sz="1100" spc="5" dirty="0">
                <a:latin typeface="Times New Roman"/>
                <a:cs typeface="Times New Roman"/>
              </a:rPr>
              <a:t>).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can be used </a:t>
            </a:r>
            <a:r>
              <a:rPr sz="1100" spc="5" dirty="0">
                <a:latin typeface="Times New Roman"/>
                <a:cs typeface="Times New Roman"/>
              </a:rPr>
              <a:t>to create </a:t>
            </a:r>
            <a:r>
              <a:rPr sz="1100" spc="10" dirty="0">
                <a:latin typeface="Times New Roman"/>
                <a:cs typeface="Times New Roman"/>
              </a:rPr>
              <a:t>permanent disk-based or temporary </a:t>
            </a:r>
            <a:r>
              <a:rPr sz="1100" spc="5" dirty="0">
                <a:latin typeface="Times New Roman"/>
                <a:cs typeface="Times New Roman"/>
              </a:rPr>
              <a:t>in-  </a:t>
            </a:r>
            <a:r>
              <a:rPr sz="1100" spc="15" dirty="0">
                <a:latin typeface="Times New Roman"/>
                <a:cs typeface="Times New Roman"/>
              </a:rPr>
              <a:t>memory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5" dirty="0">
                <a:latin typeface="Times New Roman"/>
                <a:cs typeface="Times New Roman"/>
              </a:rPr>
              <a:t>tables. </a:t>
            </a:r>
            <a:r>
              <a:rPr sz="1100" spc="10" dirty="0">
                <a:latin typeface="Times New Roman"/>
                <a:cs typeface="Times New Roman"/>
              </a:rPr>
              <a:t>Data stored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temporary table </a:t>
            </a:r>
            <a:r>
              <a:rPr sz="1100" spc="5" dirty="0">
                <a:latin typeface="Times New Roman"/>
                <a:cs typeface="Times New Roman"/>
              </a:rPr>
              <a:t>is lost </a:t>
            </a:r>
            <a:r>
              <a:rPr sz="1100" spc="10" dirty="0">
                <a:latin typeface="Times New Roman"/>
                <a:cs typeface="Times New Roman"/>
              </a:rPr>
              <a:t>when the </a:t>
            </a:r>
            <a:r>
              <a:rPr sz="1100" spc="5" dirty="0">
                <a:latin typeface="Times New Roman"/>
                <a:cs typeface="Times New Roman"/>
              </a:rPr>
              <a:t>server </a:t>
            </a:r>
            <a:r>
              <a:rPr sz="1100" spc="15" dirty="0">
                <a:latin typeface="Times New Roman"/>
                <a:cs typeface="Times New Roman"/>
              </a:rPr>
              <a:t>is  shutdown. To </a:t>
            </a: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a temporary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"AS </a:t>
            </a:r>
            <a:r>
              <a:rPr sz="1100" spc="65" dirty="0">
                <a:latin typeface="Times New Roman"/>
                <a:cs typeface="Times New Roman"/>
              </a:rPr>
              <a:t>TEMP"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0" dirty="0">
                <a:latin typeface="Times New Roman"/>
                <a:cs typeface="Times New Roman"/>
              </a:rPr>
              <a:t>must be </a:t>
            </a:r>
            <a:r>
              <a:rPr sz="1100" spc="5" dirty="0">
                <a:latin typeface="Times New Roman"/>
                <a:cs typeface="Times New Roman"/>
              </a:rPr>
              <a:t>specified.  </a:t>
            </a:r>
            <a:r>
              <a:rPr sz="1100" spc="15" dirty="0">
                <a:latin typeface="Times New Roman"/>
                <a:cs typeface="Times New Roman"/>
              </a:rPr>
              <a:t>Note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querying </a:t>
            </a:r>
            <a:r>
              <a:rPr sz="1100" spc="10" dirty="0">
                <a:latin typeface="Times New Roman"/>
                <a:cs typeface="Times New Roman"/>
              </a:rPr>
              <a:t>against a temporary </a:t>
            </a:r>
            <a:r>
              <a:rPr sz="1100" spc="15" dirty="0">
                <a:latin typeface="Times New Roman"/>
                <a:cs typeface="Times New Roman"/>
              </a:rPr>
              <a:t>in-memory </a:t>
            </a:r>
            <a:r>
              <a:rPr sz="1100" spc="10" dirty="0">
                <a:latin typeface="Times New Roman"/>
                <a:cs typeface="Times New Roman"/>
              </a:rPr>
              <a:t>table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generally </a:t>
            </a:r>
            <a:r>
              <a:rPr sz="1100" spc="5" dirty="0">
                <a:latin typeface="Times New Roman"/>
                <a:cs typeface="Times New Roman"/>
              </a:rPr>
              <a:t>faster </a:t>
            </a:r>
            <a:r>
              <a:rPr sz="1100" spc="15" dirty="0">
                <a:latin typeface="Times New Roman"/>
                <a:cs typeface="Times New Roman"/>
              </a:rPr>
              <a:t>than  </a:t>
            </a:r>
            <a:r>
              <a:rPr sz="1100" spc="10" dirty="0">
                <a:latin typeface="Times New Roman"/>
                <a:cs typeface="Times New Roman"/>
              </a:rPr>
              <a:t>querying against a disk-based table. This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is non-transactional.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5" dirty="0">
                <a:latin typeface="Times New Roman"/>
                <a:cs typeface="Times New Roman"/>
              </a:rPr>
              <a:t>file </a:t>
            </a:r>
            <a:r>
              <a:rPr sz="1100" spc="10" dirty="0">
                <a:latin typeface="Times New Roman"/>
                <a:cs typeface="Times New Roman"/>
              </a:rPr>
              <a:t>size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given </a:t>
            </a:r>
            <a:r>
              <a:rPr sz="1100" spc="10" dirty="0">
                <a:latin typeface="Times New Roman"/>
                <a:cs typeface="Times New Roman"/>
              </a:rPr>
              <a:t>for a disk-based </a:t>
            </a:r>
            <a:r>
              <a:rPr sz="1100" spc="5" dirty="0">
                <a:latin typeface="Times New Roman"/>
                <a:cs typeface="Times New Roman"/>
              </a:rPr>
              <a:t>table,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will </a:t>
            </a:r>
            <a:r>
              <a:rPr sz="1100" spc="10" dirty="0">
                <a:latin typeface="Times New Roman"/>
                <a:cs typeface="Times New Roman"/>
              </a:rPr>
              <a:t>be pre-allocated </a:t>
            </a:r>
            <a:r>
              <a:rPr sz="1100" spc="15" dirty="0">
                <a:latin typeface="Times New Roman"/>
                <a:cs typeface="Times New Roman"/>
              </a:rPr>
              <a:t>to 1MB.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no </a:t>
            </a:r>
            <a:r>
              <a:rPr sz="1100" spc="5" dirty="0">
                <a:latin typeface="Times New Roman"/>
                <a:cs typeface="Times New Roman"/>
              </a:rPr>
              <a:t>filegrowth 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given, </a:t>
            </a:r>
            <a:r>
              <a:rPr sz="1100" spc="10" dirty="0">
                <a:latin typeface="Times New Roman"/>
                <a:cs typeface="Times New Roman"/>
              </a:rPr>
              <a:t>the default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50%.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create </a:t>
            </a:r>
            <a:r>
              <a:rPr sz="1100" spc="20" dirty="0">
                <a:latin typeface="Times New Roman"/>
                <a:cs typeface="Times New Roman"/>
              </a:rPr>
              <a:t>new </a:t>
            </a:r>
            <a:r>
              <a:rPr sz="1100" spc="5" dirty="0">
                <a:latin typeface="Times New Roman"/>
                <a:cs typeface="Times New Roman"/>
              </a:rPr>
              <a:t>tables, </a:t>
            </a:r>
            <a:r>
              <a:rPr sz="1100" spc="10" dirty="0">
                <a:latin typeface="Times New Roman"/>
                <a:cs typeface="Times New Roman"/>
              </a:rPr>
              <a:t>fields, views and indexes. 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create database.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format of statement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 under: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15" dirty="0">
                <a:latin typeface="Times New Roman"/>
                <a:cs typeface="Times New Roman"/>
              </a:rPr>
              <a:t>CREATE </a:t>
            </a:r>
            <a:r>
              <a:rPr sz="1100" spc="20" dirty="0">
                <a:latin typeface="Times New Roman"/>
                <a:cs typeface="Times New Roman"/>
              </a:rPr>
              <a:t>DATABASE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db_name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8600"/>
              </a:lnSpc>
              <a:spcBef>
                <a:spcPts val="655"/>
              </a:spcBef>
            </a:pPr>
            <a:r>
              <a:rPr sz="1100" spc="70" dirty="0">
                <a:latin typeface="Times New Roman"/>
                <a:cs typeface="Times New Roman"/>
              </a:rPr>
              <a:t>For </a:t>
            </a:r>
            <a:r>
              <a:rPr sz="1100" spc="50" dirty="0">
                <a:latin typeface="Times New Roman"/>
                <a:cs typeface="Times New Roman"/>
              </a:rPr>
              <a:t>Example </a:t>
            </a:r>
            <a:r>
              <a:rPr sz="1100" spc="65" dirty="0">
                <a:latin typeface="Times New Roman"/>
                <a:cs typeface="Times New Roman"/>
              </a:rPr>
              <a:t>CREATE </a:t>
            </a:r>
            <a:r>
              <a:rPr sz="1100" spc="30" dirty="0">
                <a:latin typeface="Times New Roman"/>
                <a:cs typeface="Times New Roman"/>
              </a:rPr>
              <a:t>DATABASE </a:t>
            </a:r>
            <a:r>
              <a:rPr sz="1100" spc="40" dirty="0">
                <a:latin typeface="Times New Roman"/>
                <a:cs typeface="Times New Roman"/>
              </a:rPr>
              <a:t>EXAM.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35" dirty="0">
                <a:latin typeface="Times New Roman"/>
                <a:cs typeface="Times New Roman"/>
              </a:rPr>
              <a:t>now in </a:t>
            </a:r>
            <a:r>
              <a:rPr sz="1100" spc="40" dirty="0">
                <a:latin typeface="Times New Roman"/>
                <a:cs typeface="Times New Roman"/>
              </a:rPr>
              <a:t>this </a:t>
            </a:r>
            <a:r>
              <a:rPr sz="1100" spc="35" dirty="0">
                <a:latin typeface="Times New Roman"/>
                <a:cs typeface="Times New Roman"/>
              </a:rPr>
              <a:t>example </a:t>
            </a:r>
            <a:r>
              <a:rPr sz="1100" spc="60" dirty="0">
                <a:latin typeface="Times New Roman"/>
                <a:cs typeface="Times New Roman"/>
              </a:rPr>
              <a:t>database 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0" dirty="0">
                <a:latin typeface="Times New Roman"/>
                <a:cs typeface="Times New Roman"/>
              </a:rPr>
              <a:t>exam </a:t>
            </a:r>
            <a:r>
              <a:rPr sz="1100" spc="55" dirty="0">
                <a:latin typeface="Times New Roman"/>
                <a:cs typeface="Times New Roman"/>
              </a:rPr>
              <a:t>has </a:t>
            </a:r>
            <a:r>
              <a:rPr sz="1100" spc="40" dirty="0">
                <a:latin typeface="Times New Roman"/>
                <a:cs typeface="Times New Roman"/>
              </a:rPr>
              <a:t>been </a:t>
            </a:r>
            <a:r>
              <a:rPr sz="1100" spc="50" dirty="0">
                <a:latin typeface="Times New Roman"/>
                <a:cs typeface="Times New Roman"/>
              </a:rPr>
              <a:t>created. </a:t>
            </a:r>
            <a:r>
              <a:rPr sz="1100" spc="25" dirty="0">
                <a:latin typeface="Times New Roman"/>
                <a:cs typeface="Times New Roman"/>
              </a:rPr>
              <a:t>Next </a:t>
            </a:r>
            <a:r>
              <a:rPr sz="1100" spc="35" dirty="0">
                <a:latin typeface="Times New Roman"/>
                <a:cs typeface="Times New Roman"/>
              </a:rPr>
              <a:t>step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45" dirty="0">
                <a:latin typeface="Times New Roman"/>
                <a:cs typeface="Times New Roman"/>
              </a:rPr>
              <a:t>to </a:t>
            </a:r>
            <a:r>
              <a:rPr sz="1100" spc="50" dirty="0">
                <a:latin typeface="Times New Roman"/>
                <a:cs typeface="Times New Roman"/>
              </a:rPr>
              <a:t>create </a:t>
            </a:r>
            <a:r>
              <a:rPr sz="1100" spc="35" dirty="0">
                <a:latin typeface="Times New Roman"/>
                <a:cs typeface="Times New Roman"/>
              </a:rPr>
              <a:t>tables. </a:t>
            </a:r>
            <a:r>
              <a:rPr sz="1100" spc="60" dirty="0">
                <a:latin typeface="Times New Roman"/>
                <a:cs typeface="Times New Roman"/>
              </a:rPr>
              <a:t>There </a:t>
            </a:r>
            <a:r>
              <a:rPr sz="1100" spc="75" dirty="0">
                <a:latin typeface="Times New Roman"/>
                <a:cs typeface="Times New Roman"/>
              </a:rPr>
              <a:t>are </a:t>
            </a:r>
            <a:r>
              <a:rPr sz="1100" spc="35" dirty="0">
                <a:latin typeface="Times New Roman"/>
                <a:cs typeface="Times New Roman"/>
              </a:rPr>
              <a:t>two  </a:t>
            </a:r>
            <a:r>
              <a:rPr sz="1100" spc="55" dirty="0">
                <a:latin typeface="Times New Roman"/>
                <a:cs typeface="Times New Roman"/>
              </a:rPr>
              <a:t>approaches for </a:t>
            </a:r>
            <a:r>
              <a:rPr sz="1100" spc="45" dirty="0">
                <a:latin typeface="Times New Roman"/>
                <a:cs typeface="Times New Roman"/>
              </a:rPr>
              <a:t>creating </a:t>
            </a:r>
            <a:r>
              <a:rPr sz="1100" spc="50" dirty="0">
                <a:latin typeface="Times New Roman"/>
                <a:cs typeface="Times New Roman"/>
              </a:rPr>
              <a:t>the</a:t>
            </a:r>
            <a:r>
              <a:rPr sz="1100" spc="-18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tables, </a:t>
            </a:r>
            <a:r>
              <a:rPr sz="1100" spc="40" dirty="0">
                <a:latin typeface="Times New Roman"/>
                <a:cs typeface="Times New Roman"/>
              </a:rPr>
              <a:t>which </a:t>
            </a:r>
            <a:r>
              <a:rPr sz="1100" spc="70" dirty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indent="215900">
              <a:lnSpc>
                <a:spcPct val="100000"/>
              </a:lnSpc>
              <a:spcBef>
                <a:spcPts val="74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Through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Create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command</a:t>
            </a:r>
            <a:endParaRPr sz="1100">
              <a:latin typeface="Times New Roman"/>
              <a:cs typeface="Times New Roman"/>
            </a:endParaRPr>
          </a:p>
          <a:p>
            <a:pPr marL="12700" marR="2886075" indent="215900">
              <a:lnSpc>
                <a:spcPct val="148200"/>
              </a:lnSpc>
              <a:spcBef>
                <a:spcPts val="6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Through Enterprise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Manager  </a:t>
            </a:r>
            <a:r>
              <a:rPr sz="1100" spc="10" dirty="0">
                <a:latin typeface="Times New Roman"/>
                <a:cs typeface="Times New Roman"/>
              </a:rPr>
              <a:t>Create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command is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to: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Define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with data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types</a:t>
            </a:r>
            <a:endParaRPr sz="1100">
              <a:latin typeface="Times New Roman"/>
              <a:cs typeface="Times New Roman"/>
            </a:endParaRPr>
          </a:p>
          <a:p>
            <a:pPr marL="443865" marR="7620" indent="-215265">
              <a:lnSpc>
                <a:spcPct val="147300"/>
              </a:lnSpc>
              <a:spcBef>
                <a:spcPts val="120"/>
              </a:spcBef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20" dirty="0">
                <a:latin typeface="Times New Roman"/>
                <a:cs typeface="Times New Roman"/>
              </a:rPr>
              <a:t>Define </a:t>
            </a:r>
            <a:r>
              <a:rPr sz="1100" spc="45" dirty="0">
                <a:latin typeface="Times New Roman"/>
                <a:cs typeface="Times New Roman"/>
              </a:rPr>
              <a:t>different </a:t>
            </a:r>
            <a:r>
              <a:rPr sz="1100" spc="50" dirty="0">
                <a:latin typeface="Times New Roman"/>
                <a:cs typeface="Times New Roman"/>
              </a:rPr>
              <a:t>constraints on </a:t>
            </a:r>
            <a:r>
              <a:rPr sz="1100" spc="55" dirty="0">
                <a:latin typeface="Times New Roman"/>
                <a:cs typeface="Times New Roman"/>
              </a:rPr>
              <a:t>attributes, </a:t>
            </a:r>
            <a:r>
              <a:rPr sz="1100" spc="25" dirty="0">
                <a:latin typeface="Times New Roman"/>
                <a:cs typeface="Times New Roman"/>
              </a:rPr>
              <a:t>like </a:t>
            </a:r>
            <a:r>
              <a:rPr sz="1100" spc="70" dirty="0">
                <a:latin typeface="Times New Roman"/>
                <a:cs typeface="Times New Roman"/>
              </a:rPr>
              <a:t>primary </a:t>
            </a:r>
            <a:r>
              <a:rPr sz="1100" spc="75" dirty="0">
                <a:latin typeface="Times New Roman"/>
                <a:cs typeface="Times New Roman"/>
              </a:rPr>
              <a:t>and </a:t>
            </a:r>
            <a:r>
              <a:rPr sz="1100" spc="35" dirty="0">
                <a:latin typeface="Times New Roman"/>
                <a:cs typeface="Times New Roman"/>
              </a:rPr>
              <a:t>foreign </a:t>
            </a:r>
            <a:r>
              <a:rPr sz="1100" spc="25" dirty="0">
                <a:latin typeface="Times New Roman"/>
                <a:cs typeface="Times New Roman"/>
              </a:rPr>
              <a:t>keys,  </a:t>
            </a:r>
            <a:r>
              <a:rPr sz="1100" spc="35" dirty="0">
                <a:latin typeface="Times New Roman"/>
                <a:cs typeface="Times New Roman"/>
              </a:rPr>
              <a:t>check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constraint,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not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null,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default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value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14" y="5480202"/>
            <a:ext cx="302196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60" dirty="0">
                <a:latin typeface="Times New Roman"/>
                <a:cs typeface="Times New Roman"/>
              </a:rPr>
              <a:t>format</a:t>
            </a:r>
            <a:r>
              <a:rPr sz="1100" spc="-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0" dirty="0">
                <a:latin typeface="Times New Roman"/>
                <a:cs typeface="Times New Roman"/>
              </a:rPr>
              <a:t>create table </a:t>
            </a:r>
            <a:r>
              <a:rPr sz="1100" spc="55" dirty="0">
                <a:latin typeface="Times New Roman"/>
                <a:cs typeface="Times New Roman"/>
              </a:rPr>
              <a:t>command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40" dirty="0">
                <a:latin typeface="Times New Roman"/>
                <a:cs typeface="Times New Roman"/>
              </a:rPr>
              <a:t>as </a:t>
            </a:r>
            <a:r>
              <a:rPr sz="1100" spc="7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CREATE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2925" y="5890174"/>
            <a:ext cx="75120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</a:tabLst>
            </a:pPr>
            <a:r>
              <a:rPr sz="1100" spc="15" dirty="0">
                <a:latin typeface="Times New Roman"/>
                <a:cs typeface="Times New Roman"/>
              </a:rPr>
              <a:t>ow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284" y="5890174"/>
            <a:ext cx="131254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265" algn="l"/>
              </a:tabLst>
            </a:pPr>
            <a:r>
              <a:rPr sz="1100" spc="10" dirty="0">
                <a:latin typeface="Times New Roman"/>
                <a:cs typeface="Times New Roman"/>
              </a:rPr>
              <a:t>[	</a:t>
            </a:r>
            <a:r>
              <a:rPr sz="1100" spc="5" dirty="0">
                <a:latin typeface="Times New Roman"/>
                <a:cs typeface="Times New Roman"/>
              </a:rPr>
              <a:t>database_name.[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934719" algn="l"/>
              </a:tabLst>
            </a:pPr>
            <a:r>
              <a:rPr sz="1100" spc="10" dirty="0">
                <a:latin typeface="Times New Roman"/>
                <a:cs typeface="Times New Roman"/>
              </a:rPr>
              <a:t>(	{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3236" y="5890174"/>
            <a:ext cx="133858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0240" algn="l"/>
                <a:tab pos="976630" algn="l"/>
                <a:tab pos="1296670" algn="l"/>
              </a:tabLst>
            </a:pPr>
            <a:r>
              <a:rPr sz="1100" spc="15" dirty="0">
                <a:latin typeface="Times New Roman"/>
                <a:cs typeface="Times New Roman"/>
              </a:rPr>
              <a:t>own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5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5" dirty="0">
                <a:latin typeface="Times New Roman"/>
                <a:cs typeface="Times New Roman"/>
              </a:rPr>
              <a:t>|</a:t>
            </a:r>
            <a:endParaRPr sz="110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&lt;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9364" y="6138595"/>
            <a:ext cx="10883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column_definition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8830" y="5643277"/>
            <a:ext cx="690245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r">
              <a:lnSpc>
                <a:spcPct val="100000"/>
              </a:lnSpc>
            </a:pP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e_na</a:t>
            </a:r>
            <a:r>
              <a:rPr sz="1100" spc="15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&gt;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6958" y="6385493"/>
            <a:ext cx="171958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omputed_column_expression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1072" y="6385493"/>
            <a:ext cx="2627630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4690" algn="l"/>
                <a:tab pos="2166620" algn="l"/>
              </a:tabLst>
            </a:pPr>
            <a:r>
              <a:rPr sz="1100" spc="5" dirty="0">
                <a:latin typeface="Times New Roman"/>
                <a:cs typeface="Times New Roman"/>
              </a:rPr>
              <a:t>|	</a:t>
            </a:r>
            <a:r>
              <a:rPr sz="1100" spc="15" dirty="0">
                <a:latin typeface="Times New Roman"/>
                <a:cs typeface="Times New Roman"/>
              </a:rPr>
              <a:t>column_name	AS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10" dirty="0">
                <a:latin typeface="Times New Roman"/>
                <a:cs typeface="Times New Roman"/>
              </a:rPr>
              <a:t>table_constraint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&gt;</a:t>
            </a:r>
            <a:endParaRPr sz="11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[ {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0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UNIQUE </a:t>
            </a:r>
            <a:r>
              <a:rPr sz="1100" spc="10" dirty="0">
                <a:latin typeface="Times New Roman"/>
                <a:cs typeface="Times New Roman"/>
              </a:rPr>
              <a:t>} [ ,...n ]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1025" y="7464483"/>
            <a:ext cx="500380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1100" spc="5" dirty="0">
                <a:latin typeface="Times New Roman"/>
                <a:cs typeface="Times New Roman"/>
              </a:rPr>
              <a:t>Let </a:t>
            </a:r>
            <a:r>
              <a:rPr sz="1100" spc="10" dirty="0">
                <a:latin typeface="Times New Roman"/>
                <a:cs typeface="Times New Roman"/>
              </a:rPr>
              <a:t>us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consider the </a:t>
            </a:r>
            <a:r>
              <a:rPr sz="1100" spc="1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statement used </a:t>
            </a:r>
            <a:r>
              <a:rPr sz="1100" spc="5" dirty="0">
                <a:latin typeface="Times New Roman"/>
                <a:cs typeface="Times New Roman"/>
              </a:rPr>
              <a:t>to create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Airport table definition  for the Airline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 marL="12700" marR="3402965">
              <a:lnSpc>
                <a:spcPct val="198200"/>
              </a:lnSpc>
              <a:spcBef>
                <a:spcPts val="645"/>
              </a:spcBef>
            </a:pPr>
            <a:r>
              <a:rPr sz="1100" spc="70" dirty="0">
                <a:latin typeface="Times New Roman"/>
                <a:cs typeface="Times New Roman"/>
              </a:rPr>
              <a:t>CREATE </a:t>
            </a:r>
            <a:r>
              <a:rPr sz="1100" spc="60" dirty="0">
                <a:latin typeface="Times New Roman"/>
                <a:cs typeface="Times New Roman"/>
              </a:rPr>
              <a:t>TABLE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Airport  </a:t>
            </a:r>
            <a:r>
              <a:rPr sz="1100" spc="5" dirty="0">
                <a:latin typeface="Times New Roman"/>
                <a:cs typeface="Times New Roman"/>
              </a:rPr>
              <a:t>(airport </a:t>
            </a:r>
            <a:r>
              <a:rPr sz="1100" spc="10" dirty="0">
                <a:latin typeface="Times New Roman"/>
                <a:cs typeface="Times New Roman"/>
              </a:rPr>
              <a:t>char(4) not null,  </a:t>
            </a:r>
            <a:r>
              <a:rPr sz="1100" spc="15" dirty="0">
                <a:latin typeface="Times New Roman"/>
                <a:cs typeface="Times New Roman"/>
              </a:rPr>
              <a:t>name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varchar(20),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1" y="886691"/>
            <a:ext cx="5005705" cy="804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checkin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varchar(50),</a:t>
            </a:r>
            <a:endParaRPr sz="1100">
              <a:latin typeface="Times New Roman"/>
              <a:cs typeface="Times New Roman"/>
            </a:endParaRPr>
          </a:p>
          <a:p>
            <a:pPr marL="12700" marR="3613785">
              <a:lnSpc>
                <a:spcPct val="198200"/>
              </a:lnSpc>
            </a:pPr>
            <a:r>
              <a:rPr sz="1100" spc="10" dirty="0">
                <a:latin typeface="Times New Roman"/>
                <a:cs typeface="Times New Roman"/>
              </a:rPr>
              <a:t>resvtns varchar(12),  </a:t>
            </a:r>
            <a:r>
              <a:rPr sz="1100" spc="5" dirty="0">
                <a:latin typeface="Times New Roman"/>
                <a:cs typeface="Times New Roman"/>
              </a:rPr>
              <a:t>flightinfo </a:t>
            </a:r>
            <a:r>
              <a:rPr sz="1100" spc="10" dirty="0">
                <a:latin typeface="Times New Roman"/>
                <a:cs typeface="Times New Roman"/>
              </a:rPr>
              <a:t>varchar(12)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50" dirty="0">
                <a:latin typeface="Times New Roman"/>
                <a:cs typeface="Times New Roman"/>
              </a:rPr>
              <a:t>Table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Name.(Airport)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name </a:t>
            </a:r>
            <a:r>
              <a:rPr sz="1100" spc="10" dirty="0">
                <a:latin typeface="Times New Roman"/>
                <a:cs typeface="Times New Roman"/>
              </a:rPr>
              <a:t>chosen for a table must be a valid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DBMS.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55" dirty="0">
                <a:latin typeface="Times New Roman"/>
                <a:cs typeface="Times New Roman"/>
              </a:rPr>
              <a:t>Column </a:t>
            </a:r>
            <a:r>
              <a:rPr sz="1100" spc="30" dirty="0">
                <a:latin typeface="Times New Roman"/>
                <a:cs typeface="Times New Roman"/>
              </a:rPr>
              <a:t>Names. </a:t>
            </a:r>
            <a:r>
              <a:rPr sz="1100" spc="10" dirty="0">
                <a:latin typeface="Times New Roman"/>
                <a:cs typeface="Times New Roman"/>
              </a:rPr>
              <a:t>(Airport, Name, </a:t>
            </a:r>
            <a:r>
              <a:rPr sz="1100" spc="5" dirty="0">
                <a:latin typeface="Times New Roman"/>
                <a:cs typeface="Times New Roman"/>
              </a:rPr>
              <a:t>...,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FlightInfo)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>
              <a:lnSpc>
                <a:spcPts val="13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names chosen for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columns of a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must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be a valid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for the  </a:t>
            </a:r>
            <a:r>
              <a:rPr sz="1100" spc="15" dirty="0">
                <a:latin typeface="Times New Roman"/>
                <a:cs typeface="Times New Roman"/>
              </a:rPr>
              <a:t>DBMS.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60" dirty="0">
                <a:latin typeface="Times New Roman"/>
                <a:cs typeface="Times New Roman"/>
              </a:rPr>
              <a:t>Data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Types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900"/>
              </a:lnSpc>
              <a:spcBef>
                <a:spcPts val="650"/>
              </a:spcBef>
            </a:pPr>
            <a:r>
              <a:rPr sz="1100" spc="10" dirty="0">
                <a:latin typeface="Times New Roman"/>
                <a:cs typeface="Times New Roman"/>
              </a:rPr>
              <a:t>Each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10" dirty="0">
                <a:latin typeface="Times New Roman"/>
                <a:cs typeface="Times New Roman"/>
              </a:rPr>
              <a:t>must be </a:t>
            </a:r>
            <a:r>
              <a:rPr sz="1100" spc="5" dirty="0">
                <a:latin typeface="Times New Roman"/>
                <a:cs typeface="Times New Roman"/>
              </a:rPr>
              <a:t>allocated an </a:t>
            </a:r>
            <a:r>
              <a:rPr sz="1100" spc="10" dirty="0">
                <a:latin typeface="Times New Roman"/>
                <a:cs typeface="Times New Roman"/>
              </a:rPr>
              <a:t>appropriate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type. In addition, </a:t>
            </a:r>
            <a:r>
              <a:rPr sz="1100" spc="15" dirty="0">
                <a:latin typeface="Times New Roman"/>
                <a:cs typeface="Times New Roman"/>
              </a:rPr>
              <a:t>key columns, </a:t>
            </a:r>
            <a:r>
              <a:rPr sz="1100" spc="5" dirty="0">
                <a:latin typeface="Times New Roman"/>
                <a:cs typeface="Times New Roman"/>
              </a:rPr>
              <a:t>i.e. 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uniquely identify individual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given </a:t>
            </a:r>
            <a:r>
              <a:rPr sz="1100" spc="10" dirty="0">
                <a:latin typeface="Times New Roman"/>
                <a:cs typeface="Times New Roman"/>
              </a:rPr>
              <a:t>table,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specified 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NULL.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DBMS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then ensure that columns </a:t>
            </a:r>
            <a:r>
              <a:rPr sz="1100" spc="5" dirty="0">
                <a:latin typeface="Times New Roman"/>
                <a:cs typeface="Times New Roman"/>
              </a:rPr>
              <a:t>specified as </a:t>
            </a:r>
            <a:r>
              <a:rPr sz="1100" spc="20" dirty="0">
                <a:latin typeface="Times New Roman"/>
                <a:cs typeface="Times New Roman"/>
              </a:rPr>
              <a:t>NOT NULL  </a:t>
            </a:r>
            <a:r>
              <a:rPr sz="1100" spc="10" dirty="0">
                <a:latin typeface="Times New Roman"/>
                <a:cs typeface="Times New Roman"/>
              </a:rPr>
              <a:t>always contain a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column definition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explained 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29235" marR="1840230" indent="-217170">
              <a:lnSpc>
                <a:spcPct val="148200"/>
              </a:lnSpc>
              <a:spcBef>
                <a:spcPts val="710"/>
              </a:spcBef>
            </a:pP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10" dirty="0">
                <a:latin typeface="Times New Roman"/>
                <a:cs typeface="Times New Roman"/>
              </a:rPr>
              <a:t>column_definition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10" dirty="0">
                <a:latin typeface="Times New Roman"/>
                <a:cs typeface="Times New Roman"/>
              </a:rPr>
              <a:t>::= { </a:t>
            </a:r>
            <a:r>
              <a:rPr sz="1100" i="1" spc="15" dirty="0">
                <a:latin typeface="Times New Roman"/>
                <a:cs typeface="Times New Roman"/>
              </a:rPr>
              <a:t>column_name </a:t>
            </a:r>
            <a:r>
              <a:rPr sz="1100" i="1" spc="10" dirty="0">
                <a:latin typeface="Times New Roman"/>
                <a:cs typeface="Times New Roman"/>
              </a:rPr>
              <a:t>data_type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}  [ </a:t>
            </a:r>
            <a:r>
              <a:rPr sz="1100" spc="15" dirty="0">
                <a:latin typeface="Times New Roman"/>
                <a:cs typeface="Times New Roman"/>
              </a:rPr>
              <a:t>DEFAULT </a:t>
            </a:r>
            <a:r>
              <a:rPr sz="1100" i="1" spc="10" dirty="0">
                <a:latin typeface="Times New Roman"/>
                <a:cs typeface="Times New Roman"/>
              </a:rPr>
              <a:t>constant_expression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[ </a:t>
            </a: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10" dirty="0">
                <a:latin typeface="Times New Roman"/>
                <a:cs typeface="Times New Roman"/>
              </a:rPr>
              <a:t>column_constraint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10" dirty="0">
                <a:latin typeface="Times New Roman"/>
                <a:cs typeface="Times New Roman"/>
              </a:rPr>
              <a:t>] [ </a:t>
            </a:r>
            <a:r>
              <a:rPr sz="1100" dirty="0">
                <a:latin typeface="Times New Roman"/>
                <a:cs typeface="Times New Roman"/>
              </a:rPr>
              <a:t>...</a:t>
            </a:r>
            <a:r>
              <a:rPr sz="1100" i="1" dirty="0">
                <a:latin typeface="Times New Roman"/>
                <a:cs typeface="Times New Roman"/>
              </a:rPr>
              <a:t>n</a:t>
            </a:r>
            <a:r>
              <a:rPr sz="1100" i="1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column constraint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explained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10" dirty="0">
                <a:latin typeface="Times New Roman"/>
                <a:cs typeface="Times New Roman"/>
              </a:rPr>
              <a:t>column_constraint </a:t>
            </a:r>
            <a:r>
              <a:rPr sz="1100" spc="15" dirty="0">
                <a:latin typeface="Times New Roman"/>
                <a:cs typeface="Times New Roman"/>
              </a:rPr>
              <a:t>&gt; ::= </a:t>
            </a:r>
            <a:r>
              <a:rPr sz="1100" spc="10" dirty="0">
                <a:latin typeface="Times New Roman"/>
                <a:cs typeface="Times New Roman"/>
              </a:rPr>
              <a:t>[ </a:t>
            </a:r>
            <a:r>
              <a:rPr sz="1100" spc="15" dirty="0">
                <a:latin typeface="Times New Roman"/>
                <a:cs typeface="Times New Roman"/>
              </a:rPr>
              <a:t>CONSTRAINT </a:t>
            </a:r>
            <a:r>
              <a:rPr sz="1100" spc="10" dirty="0">
                <a:latin typeface="Times New Roman"/>
                <a:cs typeface="Times New Roman"/>
              </a:rPr>
              <a:t>constraint_name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R="3214370" algn="ctr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{ [ </a:t>
            </a:r>
            <a:r>
              <a:rPr sz="1100" spc="15" dirty="0">
                <a:latin typeface="Times New Roman"/>
                <a:cs typeface="Times New Roman"/>
              </a:rPr>
              <a:t>NULL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20" dirty="0">
                <a:latin typeface="Times New Roman"/>
                <a:cs typeface="Times New Roman"/>
              </a:rPr>
              <a:t>NOT NULL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R="2399665" algn="ctr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[ { </a:t>
            </a:r>
            <a:r>
              <a:rPr sz="1100" spc="15" dirty="0">
                <a:latin typeface="Times New Roman"/>
                <a:cs typeface="Times New Roman"/>
              </a:rPr>
              <a:t>PRIMARY </a:t>
            </a:r>
            <a:r>
              <a:rPr sz="1100" spc="25" dirty="0">
                <a:latin typeface="Times New Roman"/>
                <a:cs typeface="Times New Roman"/>
              </a:rPr>
              <a:t>KEY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UNIQUE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R="4204335" algn="ctr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[ [ </a:t>
            </a:r>
            <a:r>
              <a:rPr sz="1100" spc="15" dirty="0">
                <a:latin typeface="Times New Roman"/>
                <a:cs typeface="Times New Roman"/>
              </a:rPr>
              <a:t>FOREIGN </a:t>
            </a:r>
            <a:r>
              <a:rPr sz="1100" spc="25" dirty="0">
                <a:latin typeface="Times New Roman"/>
                <a:cs typeface="Times New Roman"/>
              </a:rPr>
              <a:t>KEY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REFERENCES </a:t>
            </a:r>
            <a:r>
              <a:rPr sz="1100" spc="10" dirty="0">
                <a:latin typeface="Times New Roman"/>
                <a:cs typeface="Times New Roman"/>
              </a:rPr>
              <a:t>ref_table [ ( ref_column )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4500" marR="1771014">
              <a:lnSpc>
                <a:spcPct val="147300"/>
              </a:lnSpc>
              <a:spcBef>
                <a:spcPts val="690"/>
              </a:spcBef>
            </a:pPr>
            <a:r>
              <a:rPr sz="1100" spc="10" dirty="0">
                <a:latin typeface="Times New Roman"/>
                <a:cs typeface="Times New Roman"/>
              </a:rPr>
              <a:t>[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5" dirty="0">
                <a:latin typeface="Times New Roman"/>
                <a:cs typeface="Times New Roman"/>
              </a:rPr>
              <a:t>DELETE </a:t>
            </a:r>
            <a:r>
              <a:rPr sz="1100" spc="10" dirty="0">
                <a:latin typeface="Times New Roman"/>
                <a:cs typeface="Times New Roman"/>
              </a:rPr>
              <a:t>{ </a:t>
            </a:r>
            <a:r>
              <a:rPr sz="1100" spc="15" dirty="0">
                <a:latin typeface="Times New Roman"/>
                <a:cs typeface="Times New Roman"/>
              </a:rPr>
              <a:t>CASCADE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NO </a:t>
            </a:r>
            <a:r>
              <a:rPr sz="1100" spc="15" dirty="0">
                <a:latin typeface="Times New Roman"/>
                <a:cs typeface="Times New Roman"/>
              </a:rPr>
              <a:t>ACTION </a:t>
            </a:r>
            <a:r>
              <a:rPr sz="1100" spc="10" dirty="0">
                <a:latin typeface="Times New Roman"/>
                <a:cs typeface="Times New Roman"/>
              </a:rPr>
              <a:t>} ]  [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5" dirty="0">
                <a:latin typeface="Times New Roman"/>
                <a:cs typeface="Times New Roman"/>
              </a:rPr>
              <a:t>UPDATE </a:t>
            </a:r>
            <a:r>
              <a:rPr sz="1100" spc="10" dirty="0">
                <a:latin typeface="Times New Roman"/>
                <a:cs typeface="Times New Roman"/>
              </a:rPr>
              <a:t>{ </a:t>
            </a:r>
            <a:r>
              <a:rPr sz="1100" spc="15" dirty="0">
                <a:latin typeface="Times New Roman"/>
                <a:cs typeface="Times New Roman"/>
              </a:rPr>
              <a:t>CASCADE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NO </a:t>
            </a:r>
            <a:r>
              <a:rPr sz="1100" spc="15" dirty="0">
                <a:latin typeface="Times New Roman"/>
                <a:cs typeface="Times New Roman"/>
              </a:rPr>
              <a:t>ACTION </a:t>
            </a:r>
            <a:r>
              <a:rPr sz="1100" spc="10" dirty="0">
                <a:latin typeface="Times New Roman"/>
                <a:cs typeface="Times New Roman"/>
              </a:rPr>
              <a:t>}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R="4204335" algn="ctr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13" y="888215"/>
            <a:ext cx="5039360" cy="785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CHECK( </a:t>
            </a:r>
            <a:r>
              <a:rPr sz="1100" spc="10" dirty="0">
                <a:latin typeface="Times New Roman"/>
                <a:cs typeface="Times New Roman"/>
              </a:rPr>
              <a:t>logical_expression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 marR="39370">
              <a:lnSpc>
                <a:spcPts val="1960"/>
              </a:lnSpc>
              <a:spcBef>
                <a:spcPts val="155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examples of </a:t>
            </a:r>
            <a:r>
              <a:rPr sz="1100" spc="15" dirty="0">
                <a:latin typeface="Times New Roman"/>
                <a:cs typeface="Times New Roman"/>
              </a:rPr>
              <a:t>CREATE command.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0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simple 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for creating a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  <a:p>
            <a:pPr marL="407670" indent="-395605">
              <a:lnSpc>
                <a:spcPct val="100000"/>
              </a:lnSpc>
              <a:spcBef>
                <a:spcPts val="450"/>
              </a:spcBef>
            </a:pPr>
            <a:r>
              <a:rPr sz="1100" spc="15" dirty="0">
                <a:latin typeface="Times New Roman"/>
                <a:cs typeface="Times New Roman"/>
              </a:rPr>
              <a:t>CREATE TABLE </a:t>
            </a:r>
            <a:r>
              <a:rPr sz="1100" spc="10" dirty="0">
                <a:latin typeface="Times New Roman"/>
                <a:cs typeface="Times New Roman"/>
              </a:rPr>
              <a:t>Program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endParaRPr sz="1100">
              <a:latin typeface="Times New Roman"/>
              <a:cs typeface="Times New Roman"/>
            </a:endParaRPr>
          </a:p>
          <a:p>
            <a:pPr marL="407670" marR="3541395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prName char(4),  totSem </a:t>
            </a:r>
            <a:r>
              <a:rPr sz="1100" spc="5" dirty="0">
                <a:latin typeface="Times New Roman"/>
                <a:cs typeface="Times New Roman"/>
              </a:rPr>
              <a:t>tinyint,  </a:t>
            </a:r>
            <a:r>
              <a:rPr sz="1100" spc="10" dirty="0">
                <a:latin typeface="Times New Roman"/>
                <a:cs typeface="Times New Roman"/>
              </a:rPr>
              <a:t>prCredits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smallint)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695"/>
              </a:spcBef>
            </a:pPr>
            <a:r>
              <a:rPr sz="1100" spc="40" dirty="0">
                <a:latin typeface="Times New Roman"/>
                <a:cs typeface="Times New Roman"/>
              </a:rPr>
              <a:t>If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this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command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written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in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SQL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Server,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it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will </a:t>
            </a:r>
            <a:r>
              <a:rPr sz="1100" spc="40" dirty="0">
                <a:latin typeface="Times New Roman"/>
                <a:cs typeface="Times New Roman"/>
              </a:rPr>
              <a:t>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written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in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Query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Analyzer.  </a:t>
            </a:r>
            <a:r>
              <a:rPr sz="1100" spc="5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30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75" dirty="0">
                <a:latin typeface="Times New Roman"/>
                <a:cs typeface="Times New Roman"/>
              </a:rPr>
              <a:t>an </a:t>
            </a:r>
            <a:r>
              <a:rPr sz="1100" spc="35" dirty="0">
                <a:latin typeface="Times New Roman"/>
                <a:cs typeface="Times New Roman"/>
              </a:rPr>
              <a:t>example </a:t>
            </a:r>
            <a:r>
              <a:rPr sz="1100" spc="40" dirty="0">
                <a:latin typeface="Times New Roman"/>
                <a:cs typeface="Times New Roman"/>
              </a:rPr>
              <a:t>in which </a:t>
            </a:r>
            <a:r>
              <a:rPr sz="1100" spc="50" dirty="0">
                <a:latin typeface="Times New Roman"/>
                <a:cs typeface="Times New Roman"/>
              </a:rPr>
              <a:t>has </a:t>
            </a:r>
            <a:r>
              <a:rPr sz="1100" spc="55" dirty="0">
                <a:latin typeface="Times New Roman"/>
                <a:cs typeface="Times New Roman"/>
              </a:rPr>
              <a:t>more </a:t>
            </a:r>
            <a:r>
              <a:rPr sz="1100" spc="60" dirty="0">
                <a:latin typeface="Times New Roman"/>
                <a:cs typeface="Times New Roman"/>
              </a:rPr>
              <a:t>attributes </a:t>
            </a:r>
            <a:r>
              <a:rPr sz="1100" spc="45" dirty="0">
                <a:latin typeface="Times New Roman"/>
                <a:cs typeface="Times New Roman"/>
              </a:rPr>
              <a:t>comparatively </a:t>
            </a:r>
            <a:r>
              <a:rPr sz="1100" spc="35" dirty="0">
                <a:latin typeface="Times New Roman"/>
                <a:cs typeface="Times New Roman"/>
              </a:rPr>
              <a:t>along  </a:t>
            </a:r>
            <a:r>
              <a:rPr sz="1100" spc="40" dirty="0">
                <a:latin typeface="Times New Roman"/>
                <a:cs typeface="Times New Roman"/>
              </a:rPr>
              <a:t>with different </a:t>
            </a:r>
            <a:r>
              <a:rPr sz="1100" spc="75" dirty="0">
                <a:latin typeface="Times New Roman"/>
                <a:cs typeface="Times New Roman"/>
              </a:rPr>
              <a:t>data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types: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55"/>
              </a:lnSpc>
            </a:pPr>
            <a:r>
              <a:rPr sz="1100" spc="15" dirty="0">
                <a:latin typeface="Times New Roman"/>
                <a:cs typeface="Times New Roman"/>
              </a:rPr>
              <a:t>CREATE TABLE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 marL="300990" marR="3654425" indent="-36830">
              <a:lnSpc>
                <a:spcPct val="147300"/>
              </a:lnSpc>
            </a:pPr>
            <a:r>
              <a:rPr sz="1100" spc="5" dirty="0">
                <a:latin typeface="Times New Roman"/>
                <a:cs typeface="Times New Roman"/>
              </a:rPr>
              <a:t>(stId </a:t>
            </a:r>
            <a:r>
              <a:rPr sz="1100" spc="10" dirty="0">
                <a:latin typeface="Times New Roman"/>
                <a:cs typeface="Times New Roman"/>
              </a:rPr>
              <a:t>char(5),  stName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char(25),</a:t>
            </a:r>
            <a:endParaRPr sz="1100">
              <a:latin typeface="Times New Roman"/>
              <a:cs typeface="Times New Roman"/>
            </a:endParaRPr>
          </a:p>
          <a:p>
            <a:pPr marL="300990" marR="3654425">
              <a:lnSpc>
                <a:spcPct val="1476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stFName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char(25),  stAdres text,  stPhone </a:t>
            </a:r>
            <a:r>
              <a:rPr sz="1100" spc="5" dirty="0">
                <a:latin typeface="Times New Roman"/>
                <a:cs typeface="Times New Roman"/>
              </a:rPr>
              <a:t>char(10),  </a:t>
            </a:r>
            <a:r>
              <a:rPr sz="1100" spc="10" dirty="0">
                <a:latin typeface="Times New Roman"/>
                <a:cs typeface="Times New Roman"/>
              </a:rPr>
              <a:t>prName char(4)  curSem smallint,  cgpa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real)</a:t>
            </a:r>
            <a:endParaRPr sz="1100">
              <a:latin typeface="Times New Roman"/>
              <a:cs typeface="Times New Roman"/>
            </a:endParaRPr>
          </a:p>
          <a:p>
            <a:pPr marL="12700" marR="38100">
              <a:lnSpc>
                <a:spcPct val="1473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there are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attributes and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data types are also </a:t>
            </a:r>
            <a:r>
              <a:rPr sz="1100" spc="5" dirty="0">
                <a:latin typeface="Times New Roman"/>
                <a:cs typeface="Times New Roman"/>
              </a:rPr>
              <a:t>there. </a:t>
            </a:r>
            <a:r>
              <a:rPr sz="1100" spc="2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an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creating a table with few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constraints: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CREATE TABLE Student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endParaRPr sz="1100">
              <a:latin typeface="Times New Roman"/>
              <a:cs typeface="Times New Roman"/>
            </a:endParaRPr>
          </a:p>
          <a:p>
            <a:pPr marL="264160" marR="41275">
              <a:lnSpc>
                <a:spcPct val="147300"/>
              </a:lnSpc>
              <a:spcBef>
                <a:spcPts val="10"/>
              </a:spcBef>
              <a:tabLst>
                <a:tab pos="1135380" algn="l"/>
                <a:tab pos="3134995" algn="l"/>
              </a:tabLst>
            </a:pPr>
            <a:r>
              <a:rPr sz="1100" spc="5" dirty="0">
                <a:latin typeface="Times New Roman"/>
                <a:cs typeface="Times New Roman"/>
              </a:rPr>
              <a:t>stId  </a:t>
            </a:r>
            <a:r>
              <a:rPr sz="1100" spc="10" dirty="0">
                <a:latin typeface="Times New Roman"/>
                <a:cs typeface="Times New Roman"/>
              </a:rPr>
              <a:t>char(5)  </a:t>
            </a:r>
            <a:r>
              <a:rPr sz="1100" spc="5" dirty="0">
                <a:latin typeface="Times New Roman"/>
                <a:cs typeface="Times New Roman"/>
              </a:rPr>
              <a:t>constraint  </a:t>
            </a:r>
            <a:r>
              <a:rPr sz="1100" spc="15" dirty="0">
                <a:latin typeface="Times New Roman"/>
                <a:cs typeface="Times New Roman"/>
              </a:rPr>
              <a:t>ST_PK  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primary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key	</a:t>
            </a:r>
            <a:r>
              <a:rPr sz="1100" spc="5" dirty="0">
                <a:latin typeface="Times New Roman"/>
                <a:cs typeface="Times New Roman"/>
              </a:rPr>
              <a:t>constraint  </a:t>
            </a:r>
            <a:r>
              <a:rPr sz="1100" spc="15" dirty="0">
                <a:latin typeface="Times New Roman"/>
                <a:cs typeface="Times New Roman"/>
              </a:rPr>
              <a:t>ST_CK 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check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(stId  </a:t>
            </a:r>
            <a:r>
              <a:rPr sz="1100" spc="10" dirty="0">
                <a:latin typeface="Times New Roman"/>
                <a:cs typeface="Times New Roman"/>
              </a:rPr>
              <a:t>like‘S[0-	</a:t>
            </a:r>
            <a:r>
              <a:rPr sz="1100" spc="5" dirty="0">
                <a:latin typeface="Times New Roman"/>
                <a:cs typeface="Times New Roman"/>
              </a:rPr>
              <a:t>9][0-9][0-9][0-9]'),</a:t>
            </a:r>
            <a:endParaRPr sz="1100">
              <a:latin typeface="Times New Roman"/>
              <a:cs typeface="Times New Roman"/>
            </a:endParaRPr>
          </a:p>
          <a:p>
            <a:pPr marL="300990" marR="3216275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stName char(25)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null,  stFName char(25),  stAdres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text,</a:t>
            </a:r>
            <a:endParaRPr sz="1100">
              <a:latin typeface="Times New Roman"/>
              <a:cs typeface="Times New Roman"/>
            </a:endParaRPr>
          </a:p>
          <a:p>
            <a:pPr marL="335915" marR="3718560" indent="-35560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stPhone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char(10),  </a:t>
            </a:r>
            <a:r>
              <a:rPr sz="1100" spc="10" dirty="0">
                <a:latin typeface="Times New Roman"/>
                <a:cs typeface="Times New Roman"/>
              </a:rPr>
              <a:t>prName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char(4),</a:t>
            </a:r>
            <a:endParaRPr sz="1100">
              <a:latin typeface="Times New Roman"/>
              <a:cs typeface="Times New Roman"/>
            </a:endParaRPr>
          </a:p>
          <a:p>
            <a:pPr marL="372745" marR="3141345" indent="-36830">
              <a:lnSpc>
                <a:spcPts val="1960"/>
              </a:lnSpc>
              <a:spcBef>
                <a:spcPts val="155"/>
              </a:spcBef>
            </a:pPr>
            <a:r>
              <a:rPr sz="1100" spc="10" dirty="0">
                <a:latin typeface="Times New Roman"/>
                <a:cs typeface="Times New Roman"/>
              </a:rPr>
              <a:t>curSem smallint default 1,  cgpa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real)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9038"/>
            <a:ext cx="5006340" cy="28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indent="36195" algn="just">
              <a:lnSpc>
                <a:spcPct val="98600"/>
              </a:lnSpc>
            </a:pPr>
            <a:r>
              <a:rPr sz="1100" spc="15" dirty="0">
                <a:latin typeface="Times New Roman"/>
                <a:cs typeface="Times New Roman"/>
              </a:rPr>
              <a:t>Every </a:t>
            </a:r>
            <a:r>
              <a:rPr sz="1100" spc="10" dirty="0">
                <a:latin typeface="Times New Roman"/>
                <a:cs typeface="Times New Roman"/>
              </a:rPr>
              <a:t>constraint </a:t>
            </a:r>
            <a:r>
              <a:rPr sz="1100" spc="15" dirty="0">
                <a:latin typeface="Times New Roman"/>
                <a:cs typeface="Times New Roman"/>
              </a:rPr>
              <a:t>should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given </a:t>
            </a:r>
            <a:r>
              <a:rPr sz="1100" spc="10" dirty="0">
                <a:latin typeface="Times New Roman"/>
                <a:cs typeface="Times New Roman"/>
              </a:rPr>
              <a:t>a meaningful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 be </a:t>
            </a:r>
            <a:r>
              <a:rPr sz="1100" spc="5" dirty="0">
                <a:latin typeface="Times New Roman"/>
                <a:cs typeface="Times New Roman"/>
              </a:rPr>
              <a:t>referred </a:t>
            </a:r>
            <a:r>
              <a:rPr sz="1100" spc="10" dirty="0">
                <a:latin typeface="Times New Roman"/>
                <a:cs typeface="Times New Roman"/>
              </a:rPr>
              <a:t>later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its  name.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check constraint checks the values for any particular </a:t>
            </a:r>
            <a:r>
              <a:rPr sz="1100" spc="5" dirty="0">
                <a:latin typeface="Times New Roman"/>
                <a:cs typeface="Times New Roman"/>
              </a:rPr>
              <a:t>attribute. </a:t>
            </a:r>
            <a:r>
              <a:rPr sz="1100" spc="10" dirty="0">
                <a:latin typeface="Times New Roman"/>
                <a:cs typeface="Times New Roman"/>
              </a:rPr>
              <a:t>In this </a:t>
            </a:r>
            <a:r>
              <a:rPr sz="1100" spc="20" dirty="0">
                <a:latin typeface="Times New Roman"/>
                <a:cs typeface="Times New Roman"/>
              </a:rPr>
              <a:t>way 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types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constraints can be enforced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CREATE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command.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10" dirty="0">
                <a:latin typeface="Times New Roman"/>
                <a:cs typeface="Times New Roman"/>
              </a:rPr>
              <a:t>Summary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84"/>
              </a:spcBef>
            </a:pPr>
            <a:r>
              <a:rPr sz="1100" spc="10" dirty="0">
                <a:latin typeface="Times New Roman"/>
                <a:cs typeface="Times New Roman"/>
              </a:rPr>
              <a:t>Designing  a  database  </a:t>
            </a:r>
            <a:r>
              <a:rPr sz="1100" spc="15" dirty="0">
                <a:latin typeface="Times New Roman"/>
                <a:cs typeface="Times New Roman"/>
              </a:rPr>
              <a:t>properly 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extremely  important  for 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success  of     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any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application.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today’s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have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seen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CREATE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command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SQL.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How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77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constraints are applied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help of different examples.  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an important command and must be practiced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create </a:t>
            </a:r>
            <a:r>
              <a:rPr sz="1100" spc="10" dirty="0">
                <a:latin typeface="Times New Roman"/>
                <a:cs typeface="Times New Roman"/>
              </a:rPr>
              <a:t>database  and different </a:t>
            </a:r>
            <a:r>
              <a:rPr sz="1100" spc="5" dirty="0">
                <a:latin typeface="Times New Roman"/>
                <a:cs typeface="Times New Roman"/>
              </a:rPr>
              <a:t>tables.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5" dirty="0">
                <a:latin typeface="Times New Roman"/>
                <a:cs typeface="Times New Roman"/>
              </a:rPr>
              <a:t>is part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DDL.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Exercise:</a:t>
            </a:r>
            <a:endParaRPr sz="13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10"/>
              </a:lnSpc>
              <a:spcBef>
                <a:spcPts val="345"/>
              </a:spcBef>
            </a:pPr>
            <a:r>
              <a:rPr sz="1100" spc="60" dirty="0">
                <a:latin typeface="Times New Roman"/>
                <a:cs typeface="Times New Roman"/>
              </a:rPr>
              <a:t>Create </a:t>
            </a:r>
            <a:r>
              <a:rPr sz="1100" spc="75" dirty="0">
                <a:latin typeface="Times New Roman"/>
                <a:cs typeface="Times New Roman"/>
              </a:rPr>
              <a:t>a </a:t>
            </a:r>
            <a:r>
              <a:rPr sz="1100" spc="60" dirty="0">
                <a:latin typeface="Times New Roman"/>
                <a:cs typeface="Times New Roman"/>
              </a:rPr>
              <a:t>database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60" dirty="0">
                <a:latin typeface="Times New Roman"/>
                <a:cs typeface="Times New Roman"/>
              </a:rPr>
              <a:t>Exam </a:t>
            </a:r>
            <a:r>
              <a:rPr sz="1100" spc="35" dirty="0">
                <a:latin typeface="Times New Roman"/>
                <a:cs typeface="Times New Roman"/>
              </a:rPr>
              <a:t>System </a:t>
            </a:r>
            <a:r>
              <a:rPr sz="1100" spc="75" dirty="0">
                <a:latin typeface="Times New Roman"/>
                <a:cs typeface="Times New Roman"/>
              </a:rPr>
              <a:t>and </a:t>
            </a:r>
            <a:r>
              <a:rPr sz="1100" spc="50" dirty="0">
                <a:latin typeface="Times New Roman"/>
                <a:cs typeface="Times New Roman"/>
              </a:rPr>
              <a:t>create </a:t>
            </a:r>
            <a:r>
              <a:rPr sz="1100" spc="4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5" dirty="0">
                <a:latin typeface="Times New Roman"/>
                <a:cs typeface="Times New Roman"/>
              </a:rPr>
              <a:t>student </a:t>
            </a:r>
            <a:r>
              <a:rPr sz="1100" spc="40" dirty="0">
                <a:latin typeface="Times New Roman"/>
                <a:cs typeface="Times New Roman"/>
              </a:rPr>
              <a:t>with different  </a:t>
            </a:r>
            <a:r>
              <a:rPr sz="1100" spc="50" dirty="0">
                <a:latin typeface="Times New Roman"/>
                <a:cs typeface="Times New Roman"/>
              </a:rPr>
              <a:t>constraints </a:t>
            </a:r>
            <a:r>
              <a:rPr sz="1100" spc="45" dirty="0">
                <a:latin typeface="Times New Roman"/>
                <a:cs typeface="Times New Roman"/>
              </a:rPr>
              <a:t>in </a:t>
            </a:r>
            <a:r>
              <a:rPr sz="1100" spc="60" dirty="0">
                <a:latin typeface="Times New Roman"/>
                <a:cs typeface="Times New Roman"/>
              </a:rPr>
              <a:t>SQL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Server.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2804" y="1974119"/>
            <a:ext cx="5333365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1023" y="1027923"/>
            <a:ext cx="5240020" cy="150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27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10" dirty="0">
                <a:latin typeface="Times New Roman"/>
                <a:cs typeface="Times New Roman"/>
              </a:rPr>
              <a:t>“Database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Management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Systems”,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25" spc="-7" baseline="37037" dirty="0">
                <a:latin typeface="Times New Roman"/>
                <a:cs typeface="Times New Roman"/>
              </a:rPr>
              <a:t>nd </a:t>
            </a:r>
            <a:r>
              <a:rPr sz="1125" spc="157" baseline="37037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edition,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Raghu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Ramakrishnan,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Johannes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Gehrke,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10" dirty="0">
                <a:latin typeface="Times New Roman"/>
                <a:cs typeface="Times New Roman"/>
              </a:rPr>
              <a:t>McGraw-Hill</a:t>
            </a:r>
            <a:endParaRPr sz="110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“Teach Yourself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21 </a:t>
            </a:r>
            <a:r>
              <a:rPr sz="1100" spc="10" dirty="0">
                <a:latin typeface="Times New Roman"/>
                <a:cs typeface="Times New Roman"/>
              </a:rPr>
              <a:t>Days”, Second Edition </a:t>
            </a:r>
            <a:r>
              <a:rPr sz="1100" spc="15" dirty="0">
                <a:latin typeface="Times New Roman"/>
                <a:cs typeface="Times New Roman"/>
              </a:rPr>
              <a:t>Que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Series.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3023" y="2360005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9865" y="1971070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676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3023" y="2777698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9503" y="1971070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676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1243" y="3245987"/>
            <a:ext cx="4872355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100" spc="10" dirty="0">
                <a:latin typeface="Times New Roman"/>
                <a:cs typeface="Times New Roman"/>
              </a:rPr>
              <a:t>Data Manipulation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Language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previous lecture </a:t>
            </a:r>
            <a:r>
              <a:rPr sz="1100" spc="15" dirty="0">
                <a:latin typeface="Times New Roman"/>
                <a:cs typeface="Times New Roman"/>
              </a:rPr>
              <a:t>we were </a:t>
            </a:r>
            <a:r>
              <a:rPr sz="1100" spc="10" dirty="0">
                <a:latin typeface="Times New Roman"/>
                <a:cs typeface="Times New Roman"/>
              </a:rPr>
              <a:t>studying </a:t>
            </a:r>
            <a:r>
              <a:rPr sz="1100" spc="20" dirty="0">
                <a:latin typeface="Times New Roman"/>
                <a:cs typeface="Times New Roman"/>
              </a:rPr>
              <a:t>DDL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studied </a:t>
            </a:r>
            <a:r>
              <a:rPr sz="1100" spc="15" dirty="0">
                <a:latin typeface="Times New Roman"/>
                <a:cs typeface="Times New Roman"/>
              </a:rPr>
              <a:t>the CREATE  command along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examples.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saw different constraints of </a:t>
            </a:r>
            <a:r>
              <a:rPr sz="1100" spc="5" dirty="0">
                <a:latin typeface="Times New Roman"/>
                <a:cs typeface="Times New Roman"/>
              </a:rPr>
              <a:t>create  </a:t>
            </a:r>
            <a:r>
              <a:rPr sz="1100" spc="15" dirty="0">
                <a:latin typeface="Times New Roman"/>
                <a:cs typeface="Times New Roman"/>
              </a:rPr>
              <a:t>command.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ALTER </a:t>
            </a:r>
            <a:r>
              <a:rPr sz="1100" spc="10" dirty="0">
                <a:latin typeface="Times New Roman"/>
                <a:cs typeface="Times New Roman"/>
              </a:rPr>
              <a:t>and other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10" dirty="0">
                <a:latin typeface="Times New Roman"/>
                <a:cs typeface="Times New Roman"/>
              </a:rPr>
              <a:t>with  examples.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12" name="object 12"/>
          <p:cNvSpPr txBox="1"/>
          <p:nvPr/>
        </p:nvSpPr>
        <p:spPr>
          <a:xfrm>
            <a:off x="1391243" y="4913039"/>
            <a:ext cx="5005705" cy="363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Alter Table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Statement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15" dirty="0">
                <a:latin typeface="Times New Roman"/>
                <a:cs typeface="Times New Roman"/>
              </a:rPr>
              <a:t>The purpose </a:t>
            </a:r>
            <a:r>
              <a:rPr sz="1100" spc="10" dirty="0">
                <a:latin typeface="Times New Roman"/>
                <a:cs typeface="Times New Roman"/>
              </a:rPr>
              <a:t>of  </a:t>
            </a:r>
            <a:r>
              <a:rPr sz="1100" spc="15" dirty="0">
                <a:latin typeface="Times New Roman"/>
                <a:cs typeface="Times New Roman"/>
              </a:rPr>
              <a:t>ALTER  </a:t>
            </a:r>
            <a:r>
              <a:rPr sz="1100" spc="10" dirty="0">
                <a:latin typeface="Times New Roman"/>
                <a:cs typeface="Times New Roman"/>
              </a:rPr>
              <a:t>statement  </a:t>
            </a:r>
            <a:r>
              <a:rPr sz="1100" spc="5" dirty="0">
                <a:latin typeface="Times New Roman"/>
                <a:cs typeface="Times New Roman"/>
              </a:rPr>
              <a:t>is  to  </a:t>
            </a:r>
            <a:r>
              <a:rPr sz="1100" spc="15" dirty="0">
                <a:latin typeface="Times New Roman"/>
                <a:cs typeface="Times New Roman"/>
              </a:rPr>
              <a:t>make </a:t>
            </a:r>
            <a:r>
              <a:rPr sz="1100" spc="10" dirty="0">
                <a:latin typeface="Times New Roman"/>
                <a:cs typeface="Times New Roman"/>
              </a:rPr>
              <a:t>changes 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the  definition  of  a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already  created  through  </a:t>
            </a:r>
            <a:r>
              <a:rPr sz="1100" spc="5" dirty="0">
                <a:latin typeface="Times New Roman"/>
                <a:cs typeface="Times New Roman"/>
              </a:rPr>
              <a:t>Create  </a:t>
            </a:r>
            <a:r>
              <a:rPr sz="1100" spc="10" dirty="0">
                <a:latin typeface="Times New Roman"/>
                <a:cs typeface="Times New Roman"/>
              </a:rPr>
              <a:t>statement.  </a:t>
            </a:r>
            <a:r>
              <a:rPr sz="1100" spc="-10" dirty="0">
                <a:latin typeface="Times New Roman"/>
                <a:cs typeface="Times New Roman"/>
              </a:rPr>
              <a:t>It  </a:t>
            </a:r>
            <a:r>
              <a:rPr sz="1100" spc="15" dirty="0">
                <a:latin typeface="Times New Roman"/>
                <a:cs typeface="Times New Roman"/>
              </a:rPr>
              <a:t>can  </a:t>
            </a:r>
            <a:r>
              <a:rPr sz="1100" spc="10" dirty="0">
                <a:latin typeface="Times New Roman"/>
                <a:cs typeface="Times New Roman"/>
              </a:rPr>
              <a:t>add,  and  </a:t>
            </a:r>
            <a:r>
              <a:rPr sz="1100" spc="15" dirty="0">
                <a:latin typeface="Times New Roman"/>
                <a:cs typeface="Times New Roman"/>
              </a:rPr>
              <a:t>drop  </a:t>
            </a:r>
            <a:r>
              <a:rPr sz="1100" spc="10" dirty="0">
                <a:latin typeface="Times New Roman"/>
                <a:cs typeface="Times New Roman"/>
              </a:rPr>
              <a:t>the  attributes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constraints, activate or </a:t>
            </a:r>
            <a:r>
              <a:rPr sz="1100" spc="5" dirty="0">
                <a:latin typeface="Times New Roman"/>
                <a:cs typeface="Times New Roman"/>
              </a:rPr>
              <a:t>deactivate </a:t>
            </a:r>
            <a:r>
              <a:rPr sz="1100" spc="10" dirty="0">
                <a:latin typeface="Times New Roman"/>
                <a:cs typeface="Times New Roman"/>
              </a:rPr>
              <a:t>constraints.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modifies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design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existing  table.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format of this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45" dirty="0">
                <a:latin typeface="Times New Roman"/>
                <a:cs typeface="Times New Roman"/>
              </a:rPr>
              <a:t>Syntax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15" dirty="0">
                <a:latin typeface="Times New Roman"/>
                <a:cs typeface="Times New Roman"/>
              </a:rPr>
              <a:t>ALTER TABLE </a:t>
            </a:r>
            <a:r>
              <a:rPr sz="1100" spc="10" dirty="0">
                <a:latin typeface="Times New Roman"/>
                <a:cs typeface="Times New Roman"/>
              </a:rPr>
              <a:t>table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2700" marR="1277620">
              <a:lnSpc>
                <a:spcPct val="147700"/>
              </a:lnSpc>
              <a:spcBef>
                <a:spcPts val="5"/>
              </a:spcBef>
            </a:pPr>
            <a:r>
              <a:rPr sz="1100" spc="20" dirty="0">
                <a:latin typeface="Times New Roman"/>
                <a:cs typeface="Times New Roman"/>
              </a:rPr>
              <a:t>ADD </a:t>
            </a:r>
            <a:r>
              <a:rPr sz="1100" spc="15" dirty="0">
                <a:latin typeface="Times New Roman"/>
                <a:cs typeface="Times New Roman"/>
              </a:rPr>
              <a:t>[COLUMN] column </a:t>
            </a:r>
            <a:r>
              <a:rPr sz="1100" spc="5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[(size)] </a:t>
            </a:r>
            <a:r>
              <a:rPr sz="1100" spc="15" dirty="0">
                <a:latin typeface="Times New Roman"/>
                <a:cs typeface="Times New Roman"/>
              </a:rPr>
              <a:t>[DEFAULT </a:t>
            </a:r>
            <a:r>
              <a:rPr sz="1100" spc="10" dirty="0">
                <a:latin typeface="Times New Roman"/>
                <a:cs typeface="Times New Roman"/>
              </a:rPr>
              <a:t>default] </a:t>
            </a:r>
            <a:r>
              <a:rPr sz="1100" spc="5" dirty="0">
                <a:latin typeface="Times New Roman"/>
                <a:cs typeface="Times New Roman"/>
              </a:rPr>
              <a:t>|  </a:t>
            </a:r>
            <a:r>
              <a:rPr sz="1100" spc="15" dirty="0">
                <a:latin typeface="Times New Roman"/>
                <a:cs typeface="Times New Roman"/>
              </a:rPr>
              <a:t>ALTER [COLUMN] column </a:t>
            </a:r>
            <a:r>
              <a:rPr sz="1100" spc="10" dirty="0">
                <a:latin typeface="Times New Roman"/>
                <a:cs typeface="Times New Roman"/>
              </a:rPr>
              <a:t>type [(size)] [DEFAULT default] </a:t>
            </a:r>
            <a:r>
              <a:rPr sz="1100" spc="5" dirty="0">
                <a:latin typeface="Times New Roman"/>
                <a:cs typeface="Times New Roman"/>
              </a:rPr>
              <a:t>|  </a:t>
            </a:r>
            <a:r>
              <a:rPr sz="1100" spc="15" dirty="0">
                <a:latin typeface="Times New Roman"/>
                <a:cs typeface="Times New Roman"/>
              </a:rPr>
              <a:t>ALTER [COLUMN] column </a:t>
            </a:r>
            <a:r>
              <a:rPr sz="1100" spc="20" dirty="0">
                <a:latin typeface="Times New Roman"/>
                <a:cs typeface="Times New Roman"/>
              </a:rPr>
              <a:t>SET </a:t>
            </a:r>
            <a:r>
              <a:rPr sz="1100" spc="15" dirty="0">
                <a:latin typeface="Times New Roman"/>
                <a:cs typeface="Times New Roman"/>
              </a:rPr>
              <a:t>DEFAULT </a:t>
            </a:r>
            <a:r>
              <a:rPr sz="1100" spc="10" dirty="0">
                <a:latin typeface="Times New Roman"/>
                <a:cs typeface="Times New Roman"/>
              </a:rPr>
              <a:t>default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|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DROP </a:t>
            </a:r>
            <a:r>
              <a:rPr sz="1100" spc="15" dirty="0">
                <a:latin typeface="Times New Roman"/>
                <a:cs typeface="Times New Roman"/>
              </a:rPr>
              <a:t>[COLUMN] column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|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20" dirty="0">
                <a:latin typeface="Times New Roman"/>
                <a:cs typeface="Times New Roman"/>
              </a:rPr>
              <a:t>RENAME </a:t>
            </a:r>
            <a:r>
              <a:rPr sz="1100" spc="15" dirty="0">
                <a:latin typeface="Times New Roman"/>
                <a:cs typeface="Times New Roman"/>
              </a:rPr>
              <a:t>[COLUMN] column TO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columnNew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The ALTER TABLE </a:t>
            </a:r>
            <a:r>
              <a:rPr sz="1100" spc="10" dirty="0">
                <a:latin typeface="Times New Roman"/>
                <a:cs typeface="Times New Roman"/>
              </a:rPr>
              <a:t>statement has these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parts: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36975" y="8620779"/>
          <a:ext cx="5109210" cy="51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82"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spc="85" dirty="0">
                          <a:latin typeface="Times New Roman"/>
                          <a:cs typeface="Times New Roman"/>
                        </a:rPr>
                        <a:t>Part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47">
                      <a:solidFill>
                        <a:srgbClr val="000000"/>
                      </a:solidFill>
                      <a:prstDash val="solid"/>
                    </a:lnL>
                    <a:lnR w="609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8">
                      <a:solidFill>
                        <a:srgbClr val="000000"/>
                      </a:solidFill>
                      <a:prstDash val="solid"/>
                    </a:lnL>
                    <a:lnR w="6337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98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47">
                      <a:solidFill>
                        <a:srgbClr val="000000"/>
                      </a:solidFill>
                      <a:prstDash val="solid"/>
                    </a:lnL>
                    <a:lnR w="609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name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table 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altered.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8">
                      <a:solidFill>
                        <a:srgbClr val="000000"/>
                      </a:solidFill>
                      <a:prstDash val="solid"/>
                    </a:lnL>
                    <a:lnR w="633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6708" y="896492"/>
          <a:ext cx="5109845" cy="1767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045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Column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name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altered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added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or deleted from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table.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26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ColumnNew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name of 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altered</a:t>
                      </a:r>
                      <a:r>
                        <a:rPr sz="1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column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505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 type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50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size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altered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column 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characters or bytes for text or  </a:t>
                      </a:r>
                      <a:r>
                        <a:rPr sz="11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74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1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expression</a:t>
                      </a:r>
                      <a:r>
                        <a:rPr sz="11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defining</a:t>
                      </a:r>
                      <a:r>
                        <a:rPr sz="11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1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1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1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altered</a:t>
                      </a:r>
                      <a:r>
                        <a:rPr sz="11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contain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literal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values, and functions of these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389" y="3039570"/>
            <a:ext cx="5006975" cy="603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ts val="1300"/>
              </a:lnSpc>
            </a:pPr>
            <a:r>
              <a:rPr sz="1100" spc="25" dirty="0">
                <a:latin typeface="Times New Roman"/>
                <a:cs typeface="Times New Roman"/>
              </a:rPr>
              <a:t>Using </a:t>
            </a:r>
            <a:r>
              <a:rPr sz="1100" spc="50" dirty="0">
                <a:latin typeface="Times New Roman"/>
                <a:cs typeface="Times New Roman"/>
              </a:rPr>
              <a:t>the </a:t>
            </a:r>
            <a:r>
              <a:rPr sz="1100" spc="70" dirty="0">
                <a:latin typeface="Times New Roman"/>
                <a:cs typeface="Times New Roman"/>
              </a:rPr>
              <a:t>ALTER </a:t>
            </a:r>
            <a:r>
              <a:rPr sz="1100" spc="55" dirty="0">
                <a:latin typeface="Times New Roman"/>
                <a:cs typeface="Times New Roman"/>
              </a:rPr>
              <a:t>TABLE </a:t>
            </a:r>
            <a:r>
              <a:rPr sz="1100" spc="45" dirty="0">
                <a:latin typeface="Times New Roman"/>
                <a:cs typeface="Times New Roman"/>
              </a:rPr>
              <a:t>statement,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5" dirty="0">
                <a:latin typeface="Times New Roman"/>
                <a:cs typeface="Times New Roman"/>
              </a:rPr>
              <a:t>can </a:t>
            </a:r>
            <a:r>
              <a:rPr sz="1100" spc="60" dirty="0">
                <a:latin typeface="Times New Roman"/>
                <a:cs typeface="Times New Roman"/>
              </a:rPr>
              <a:t>alter </a:t>
            </a:r>
            <a:r>
              <a:rPr sz="1100" spc="75" dirty="0">
                <a:latin typeface="Times New Roman"/>
                <a:cs typeface="Times New Roman"/>
              </a:rPr>
              <a:t>an </a:t>
            </a:r>
            <a:r>
              <a:rPr sz="1100" spc="25" dirty="0">
                <a:latin typeface="Times New Roman"/>
                <a:cs typeface="Times New Roman"/>
              </a:rPr>
              <a:t>existing </a:t>
            </a:r>
            <a:r>
              <a:rPr sz="1100" spc="45" dirty="0">
                <a:latin typeface="Times New Roman"/>
                <a:cs typeface="Times New Roman"/>
              </a:rPr>
              <a:t>table </a:t>
            </a:r>
            <a:r>
              <a:rPr sz="1100" spc="40" dirty="0">
                <a:latin typeface="Times New Roman"/>
                <a:cs typeface="Times New Roman"/>
              </a:rPr>
              <a:t>in </a:t>
            </a:r>
            <a:r>
              <a:rPr sz="1100" spc="35" dirty="0">
                <a:latin typeface="Times New Roman"/>
                <a:cs typeface="Times New Roman"/>
              </a:rPr>
              <a:t>several  </a:t>
            </a:r>
            <a:r>
              <a:rPr sz="1100" spc="25" dirty="0">
                <a:latin typeface="Times New Roman"/>
                <a:cs typeface="Times New Roman"/>
              </a:rPr>
              <a:t>ways. </a:t>
            </a:r>
            <a:r>
              <a:rPr sz="1100" spc="50" dirty="0">
                <a:latin typeface="Times New Roman"/>
                <a:cs typeface="Times New Roman"/>
              </a:rPr>
              <a:t>We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can:</a:t>
            </a:r>
            <a:endParaRPr sz="1100">
              <a:latin typeface="Times New Roman"/>
              <a:cs typeface="Times New Roman"/>
            </a:endParaRPr>
          </a:p>
          <a:p>
            <a:pPr marL="443865" marR="7620" indent="-214629">
              <a:lnSpc>
                <a:spcPct val="147300"/>
              </a:lnSpc>
              <a:spcBef>
                <a:spcPts val="630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Use </a:t>
            </a:r>
            <a:r>
              <a:rPr sz="1100" spc="25" dirty="0">
                <a:latin typeface="Times New Roman"/>
                <a:cs typeface="Times New Roman"/>
              </a:rPr>
              <a:t>ADD </a:t>
            </a:r>
            <a:r>
              <a:rPr sz="1100" spc="20" dirty="0">
                <a:latin typeface="Times New Roman"/>
                <a:cs typeface="Times New Roman"/>
              </a:rPr>
              <a:t>COLUMN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add a </a:t>
            </a:r>
            <a:r>
              <a:rPr sz="1100" spc="20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column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15" dirty="0">
                <a:latin typeface="Times New Roman"/>
                <a:cs typeface="Times New Roman"/>
              </a:rPr>
              <a:t>Specify the </a:t>
            </a:r>
            <a:r>
              <a:rPr sz="1100" spc="10" dirty="0">
                <a:latin typeface="Times New Roman"/>
                <a:cs typeface="Times New Roman"/>
              </a:rPr>
              <a:t>name, data  </a:t>
            </a:r>
            <a:r>
              <a:rPr sz="1100" spc="5" dirty="0">
                <a:latin typeface="Times New Roman"/>
                <a:cs typeface="Times New Roman"/>
              </a:rPr>
              <a:t>type, an </a:t>
            </a:r>
            <a:r>
              <a:rPr sz="1100" spc="10" dirty="0">
                <a:latin typeface="Times New Roman"/>
                <a:cs typeface="Times New Roman"/>
              </a:rPr>
              <a:t>optional size, and an optional </a:t>
            </a:r>
            <a:r>
              <a:rPr sz="1100" spc="5" dirty="0">
                <a:latin typeface="Times New Roman"/>
                <a:cs typeface="Times New Roman"/>
              </a:rPr>
              <a:t>default </a:t>
            </a:r>
            <a:r>
              <a:rPr sz="1100" spc="10" dirty="0">
                <a:latin typeface="Times New Roman"/>
                <a:cs typeface="Times New Roman"/>
              </a:rPr>
              <a:t>value of the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column.</a:t>
            </a:r>
            <a:endParaRPr sz="1100">
              <a:latin typeface="Times New Roman"/>
              <a:cs typeface="Times New Roman"/>
            </a:endParaRPr>
          </a:p>
          <a:p>
            <a:pPr marL="443865" marR="8255" indent="-214629">
              <a:lnSpc>
                <a:spcPts val="1960"/>
              </a:lnSpc>
              <a:spcBef>
                <a:spcPts val="15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Use </a:t>
            </a:r>
            <a:r>
              <a:rPr sz="1100" spc="15" dirty="0">
                <a:latin typeface="Times New Roman"/>
                <a:cs typeface="Times New Roman"/>
              </a:rPr>
              <a:t>ALTER COLUMN to </a:t>
            </a:r>
            <a:r>
              <a:rPr sz="1100" spc="5" dirty="0">
                <a:latin typeface="Times New Roman"/>
                <a:cs typeface="Times New Roman"/>
              </a:rPr>
              <a:t>alter type, </a:t>
            </a:r>
            <a:r>
              <a:rPr sz="1100" spc="10" dirty="0">
                <a:latin typeface="Times New Roman"/>
                <a:cs typeface="Times New Roman"/>
              </a:rPr>
              <a:t>size or default value of an existing  column.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450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Use  </a:t>
            </a:r>
            <a:r>
              <a:rPr sz="1100" spc="20" dirty="0">
                <a:latin typeface="Times New Roman"/>
                <a:cs typeface="Times New Roman"/>
              </a:rPr>
              <a:t>DROP  COLUMN  </a:t>
            </a:r>
            <a:r>
              <a:rPr sz="1100" spc="15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delete  a  column.  </a:t>
            </a:r>
            <a:r>
              <a:rPr sz="1100" spc="15" dirty="0">
                <a:latin typeface="Times New Roman"/>
                <a:cs typeface="Times New Roman"/>
              </a:rPr>
              <a:t>Specify  only  the  name 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R="3644265" algn="ctr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column.</a:t>
            </a:r>
            <a:endParaRPr sz="1100">
              <a:latin typeface="Times New Roman"/>
              <a:cs typeface="Times New Roman"/>
            </a:endParaRPr>
          </a:p>
          <a:p>
            <a:pPr marL="443865" marR="5715" indent="-214629">
              <a:lnSpc>
                <a:spcPts val="1939"/>
              </a:lnSpc>
              <a:spcBef>
                <a:spcPts val="160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Use </a:t>
            </a:r>
            <a:r>
              <a:rPr sz="1100" spc="20" dirty="0">
                <a:latin typeface="Times New Roman"/>
                <a:cs typeface="Times New Roman"/>
              </a:rPr>
              <a:t>RENAME COLUMN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rename an existing column.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cannot add,  </a:t>
            </a:r>
            <a:r>
              <a:rPr sz="1100" spc="5" dirty="0">
                <a:latin typeface="Times New Roman"/>
                <a:cs typeface="Times New Roman"/>
              </a:rPr>
              <a:t>delete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modify more </a:t>
            </a:r>
            <a:r>
              <a:rPr sz="1100" spc="10" dirty="0">
                <a:latin typeface="Times New Roman"/>
                <a:cs typeface="Times New Roman"/>
              </a:rPr>
              <a:t>than one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time.We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an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130"/>
              </a:lnSpc>
            </a:pP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alter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command</a:t>
            </a:r>
            <a:endParaRPr sz="1100">
              <a:latin typeface="Times New Roman"/>
              <a:cs typeface="Times New Roman"/>
            </a:endParaRPr>
          </a:p>
          <a:p>
            <a:pPr marL="192405" marR="3479800" indent="-180340">
              <a:lnSpc>
                <a:spcPts val="1300"/>
              </a:lnSpc>
              <a:spcBef>
                <a:spcPts val="45"/>
              </a:spcBef>
            </a:pPr>
            <a:r>
              <a:rPr sz="1100" spc="15" dirty="0">
                <a:latin typeface="Times New Roman"/>
                <a:cs typeface="Times New Roman"/>
              </a:rPr>
              <a:t>ALTER TABLE </a:t>
            </a:r>
            <a:r>
              <a:rPr sz="1100" spc="10" dirty="0">
                <a:latin typeface="Times New Roman"/>
                <a:cs typeface="Times New Roman"/>
              </a:rPr>
              <a:t>Student  add constraint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fk_st_pr</a:t>
            </a:r>
            <a:endParaRPr sz="1100">
              <a:latin typeface="Times New Roman"/>
              <a:cs typeface="Times New Roman"/>
            </a:endParaRPr>
          </a:p>
          <a:p>
            <a:pPr marL="192405">
              <a:lnSpc>
                <a:spcPts val="1255"/>
              </a:lnSpc>
            </a:pPr>
            <a:r>
              <a:rPr sz="1100" spc="10" dirty="0">
                <a:latin typeface="Times New Roman"/>
                <a:cs typeface="Times New Roman"/>
              </a:rPr>
              <a:t>foreign </a:t>
            </a:r>
            <a:r>
              <a:rPr sz="1100" spc="15" dirty="0">
                <a:latin typeface="Times New Roman"/>
                <a:cs typeface="Times New Roman"/>
              </a:rPr>
              <a:t>key  </a:t>
            </a:r>
            <a:r>
              <a:rPr sz="1100" spc="10" dirty="0">
                <a:latin typeface="Times New Roman"/>
                <a:cs typeface="Times New Roman"/>
              </a:rPr>
              <a:t>(prName)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references</a:t>
            </a:r>
            <a:endParaRPr sz="1100">
              <a:latin typeface="Times New Roman"/>
              <a:cs typeface="Times New Roman"/>
            </a:endParaRPr>
          </a:p>
          <a:p>
            <a:pPr marL="1198880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Program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(prName)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2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simple example,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we have </a:t>
            </a:r>
            <a:r>
              <a:rPr sz="1100" spc="10" dirty="0">
                <a:latin typeface="Times New Roman"/>
                <a:cs typeface="Times New Roman"/>
              </a:rPr>
              <a:t>incorporated a constraint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names  are meaningful,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that if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future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</a:t>
            </a:r>
            <a:r>
              <a:rPr sz="1100" spc="5" dirty="0">
                <a:latin typeface="Times New Roman"/>
                <a:cs typeface="Times New Roman"/>
              </a:rPr>
              <a:t>to refer </a:t>
            </a:r>
            <a:r>
              <a:rPr sz="1100" spc="10" dirty="0">
                <a:latin typeface="Times New Roman"/>
                <a:cs typeface="Times New Roman"/>
              </a:rPr>
              <a:t>them,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10" dirty="0">
                <a:latin typeface="Times New Roman"/>
                <a:cs typeface="Times New Roman"/>
              </a:rPr>
              <a:t>so.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removing </a:t>
            </a:r>
            <a:r>
              <a:rPr sz="1100" spc="10" dirty="0">
                <a:latin typeface="Times New Roman"/>
                <a:cs typeface="Times New Roman"/>
              </a:rPr>
              <a:t>or changing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attribute.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85"/>
              </a:lnSpc>
            </a:pPr>
            <a:r>
              <a:rPr sz="1100" spc="15" dirty="0">
                <a:latin typeface="Times New Roman"/>
                <a:cs typeface="Times New Roman"/>
              </a:rPr>
              <a:t>ALTER TABLE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 marL="12700" marR="2498090" indent="251460">
              <a:lnSpc>
                <a:spcPts val="1310"/>
              </a:lnSpc>
              <a:spcBef>
                <a:spcPts val="40"/>
              </a:spcBef>
            </a:pPr>
            <a:r>
              <a:rPr sz="1100" spc="15" dirty="0">
                <a:latin typeface="Times New Roman"/>
                <a:cs typeface="Times New Roman"/>
              </a:rPr>
              <a:t>ALTER </a:t>
            </a:r>
            <a:r>
              <a:rPr sz="1100" spc="20" dirty="0">
                <a:latin typeface="Times New Roman"/>
                <a:cs typeface="Times New Roman"/>
              </a:rPr>
              <a:t>COLUMN </a:t>
            </a:r>
            <a:r>
              <a:rPr sz="1100" spc="15" dirty="0">
                <a:latin typeface="Times New Roman"/>
                <a:cs typeface="Times New Roman"/>
              </a:rPr>
              <a:t>stFName </a:t>
            </a:r>
            <a:r>
              <a:rPr sz="1100" spc="5" dirty="0">
                <a:latin typeface="Times New Roman"/>
                <a:cs typeface="Times New Roman"/>
              </a:rPr>
              <a:t>char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(20)  </a:t>
            </a:r>
            <a:r>
              <a:rPr sz="1100" spc="15" dirty="0">
                <a:latin typeface="Times New Roman"/>
                <a:cs typeface="Times New Roman"/>
              </a:rPr>
              <a:t>ALTER TABLE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 marL="12700" indent="216535">
              <a:lnSpc>
                <a:spcPts val="1240"/>
              </a:lnSpc>
            </a:pPr>
            <a:r>
              <a:rPr sz="1100" spc="10" dirty="0">
                <a:latin typeface="Times New Roman"/>
                <a:cs typeface="Times New Roman"/>
              </a:rPr>
              <a:t>Drop </a:t>
            </a:r>
            <a:r>
              <a:rPr sz="1100" spc="15" dirty="0">
                <a:latin typeface="Times New Roman"/>
                <a:cs typeface="Times New Roman"/>
              </a:rPr>
              <a:t>column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curSem</a:t>
            </a:r>
            <a:endParaRPr sz="1100">
              <a:latin typeface="Times New Roman"/>
              <a:cs typeface="Times New Roman"/>
            </a:endParaRPr>
          </a:p>
          <a:p>
            <a:pPr marL="192405" marR="3375660" indent="-180340">
              <a:lnSpc>
                <a:spcPts val="1310"/>
              </a:lnSpc>
              <a:spcBef>
                <a:spcPts val="40"/>
              </a:spcBef>
            </a:pPr>
            <a:r>
              <a:rPr sz="1100" spc="15" dirty="0">
                <a:latin typeface="Times New Roman"/>
                <a:cs typeface="Times New Roman"/>
              </a:rPr>
              <a:t>ALTER TABLE </a:t>
            </a:r>
            <a:r>
              <a:rPr sz="1100" spc="10" dirty="0">
                <a:latin typeface="Times New Roman"/>
                <a:cs typeface="Times New Roman"/>
              </a:rPr>
              <a:t>student  Drop </a:t>
            </a:r>
            <a:r>
              <a:rPr sz="1100" spc="5" dirty="0">
                <a:latin typeface="Times New Roman"/>
                <a:cs typeface="Times New Roman"/>
              </a:rPr>
              <a:t>constraint </a:t>
            </a:r>
            <a:r>
              <a:rPr sz="1100" spc="10" dirty="0">
                <a:latin typeface="Times New Roman"/>
                <a:cs typeface="Times New Roman"/>
              </a:rPr>
              <a:t>ck_st_pr</a:t>
            </a:r>
            <a:endParaRPr sz="1100">
              <a:latin typeface="Times New Roman"/>
              <a:cs typeface="Times New Roman"/>
            </a:endParaRPr>
          </a:p>
          <a:p>
            <a:pPr marL="12700" indent="-635" algn="just">
              <a:lnSpc>
                <a:spcPts val="1245"/>
              </a:lnSpc>
            </a:pPr>
            <a:r>
              <a:rPr sz="1100" spc="15" dirty="0">
                <a:latin typeface="Times New Roman"/>
                <a:cs typeface="Times New Roman"/>
              </a:rPr>
              <a:t>Now in </a:t>
            </a:r>
            <a:r>
              <a:rPr sz="1100" spc="10" dirty="0">
                <a:latin typeface="Times New Roman"/>
                <a:cs typeface="Times New Roman"/>
              </a:rPr>
              <a:t>these examples either an attribute </a:t>
            </a:r>
            <a:r>
              <a:rPr sz="1100" spc="5" dirty="0">
                <a:latin typeface="Times New Roman"/>
                <a:cs typeface="Times New Roman"/>
              </a:rPr>
              <a:t>is deleted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5" dirty="0">
                <a:latin typeface="Times New Roman"/>
                <a:cs typeface="Times New Roman"/>
              </a:rPr>
              <a:t>altered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using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keywords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of Drop and Alter.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example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few or </a:t>
            </a:r>
            <a:r>
              <a:rPr sz="1100" spc="10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will be  removed, or whole table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required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removed. </a:t>
            </a:r>
            <a:r>
              <a:rPr sz="1100" spc="15" dirty="0">
                <a:latin typeface="Times New Roman"/>
                <a:cs typeface="Times New Roman"/>
              </a:rPr>
              <a:t>The TRUNCATE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delete 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rows of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table but rows would exist.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DELETE 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delete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or  </a:t>
            </a:r>
            <a:r>
              <a:rPr sz="1100" spc="15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records.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remove </a:t>
            </a:r>
            <a:r>
              <a:rPr sz="1100" spc="5" dirty="0">
                <a:latin typeface="Times New Roman"/>
                <a:cs typeface="Times New Roman"/>
              </a:rPr>
              <a:t>all records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must </a:t>
            </a:r>
            <a:r>
              <a:rPr sz="1100" spc="15" dirty="0">
                <a:latin typeface="Times New Roman"/>
                <a:cs typeface="Times New Roman"/>
              </a:rPr>
              <a:t>use TRUNCATE. </a:t>
            </a:r>
            <a:r>
              <a:rPr sz="1100" spc="10" dirty="0">
                <a:latin typeface="Times New Roman"/>
                <a:cs typeface="Times New Roman"/>
              </a:rPr>
              <a:t>Next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20" dirty="0">
                <a:latin typeface="Times New Roman"/>
                <a:cs typeface="Times New Roman"/>
              </a:rPr>
              <a:t>DROP </a:t>
            </a:r>
            <a:r>
              <a:rPr sz="1100" spc="10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command,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drop the </a:t>
            </a:r>
            <a:r>
              <a:rPr sz="1100" spc="10" dirty="0">
                <a:latin typeface="Times New Roman"/>
                <a:cs typeface="Times New Roman"/>
              </a:rPr>
              <a:t>complete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 marL="12700" marR="3020695">
              <a:lnSpc>
                <a:spcPts val="1300"/>
              </a:lnSpc>
              <a:spcBef>
                <a:spcPts val="45"/>
              </a:spcBef>
            </a:pPr>
            <a:r>
              <a:rPr sz="1100" spc="15" dirty="0">
                <a:latin typeface="Times New Roman"/>
                <a:cs typeface="Times New Roman"/>
              </a:rPr>
              <a:t>TRUNCATE TABLE </a:t>
            </a:r>
            <a:r>
              <a:rPr sz="1100" spc="10" dirty="0">
                <a:latin typeface="Times New Roman"/>
                <a:cs typeface="Times New Roman"/>
              </a:rPr>
              <a:t>table_name  Truncate table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class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04" y="893295"/>
            <a:ext cx="5037455" cy="8195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3281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Delete can also be </a:t>
            </a:r>
            <a:r>
              <a:rPr sz="1100" spc="15" dirty="0">
                <a:latin typeface="Times New Roman"/>
                <a:cs typeface="Times New Roman"/>
              </a:rPr>
              <a:t>used  </a:t>
            </a:r>
            <a:r>
              <a:rPr sz="1100" spc="20" dirty="0">
                <a:latin typeface="Times New Roman"/>
                <a:cs typeface="Times New Roman"/>
              </a:rPr>
              <a:t>DROP </a:t>
            </a:r>
            <a:r>
              <a:rPr sz="1100" spc="15" dirty="0">
                <a:latin typeface="Times New Roman"/>
                <a:cs typeface="Times New Roman"/>
              </a:rPr>
              <a:t>TABLE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table_name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spc="60" dirty="0">
                <a:latin typeface="Times New Roman"/>
                <a:cs typeface="Times New Roman"/>
              </a:rPr>
              <a:t>Data </a:t>
            </a:r>
            <a:r>
              <a:rPr sz="1100" spc="55" dirty="0">
                <a:latin typeface="Times New Roman"/>
                <a:cs typeface="Times New Roman"/>
              </a:rPr>
              <a:t>Manipulation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Language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non-procedural nature of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one of </a:t>
            </a:r>
            <a:r>
              <a:rPr sz="1100" spc="10" dirty="0">
                <a:latin typeface="Times New Roman"/>
                <a:cs typeface="Times New Roman"/>
              </a:rPr>
              <a:t>the principle characteristics of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4GLs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400"/>
              </a:lnSpc>
              <a:spcBef>
                <a:spcPts val="15"/>
              </a:spcBef>
            </a:pPr>
            <a:r>
              <a:rPr sz="1100" spc="10" dirty="0">
                <a:latin typeface="Times New Roman"/>
                <a:cs typeface="Times New Roman"/>
              </a:rPr>
              <a:t>Fourth Generation Languages - and contrasts </a:t>
            </a:r>
            <a:r>
              <a:rPr sz="1100" spc="15" dirty="0">
                <a:latin typeface="Times New Roman"/>
                <a:cs typeface="Times New Roman"/>
              </a:rPr>
              <a:t>with </a:t>
            </a:r>
            <a:r>
              <a:rPr sz="1100" spc="10" dirty="0">
                <a:latin typeface="Times New Roman"/>
                <a:cs typeface="Times New Roman"/>
              </a:rPr>
              <a:t>3GLs (eg, C, Pascal, Modula-2,  </a:t>
            </a:r>
            <a:r>
              <a:rPr sz="1100" spc="15" dirty="0">
                <a:latin typeface="Times New Roman"/>
                <a:cs typeface="Times New Roman"/>
              </a:rPr>
              <a:t>COBOL, </a:t>
            </a:r>
            <a:r>
              <a:rPr sz="1100" spc="5" dirty="0">
                <a:latin typeface="Times New Roman"/>
                <a:cs typeface="Times New Roman"/>
              </a:rPr>
              <a:t>etc)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user has </a:t>
            </a:r>
            <a:r>
              <a:rPr sz="1100" spc="5" dirty="0">
                <a:latin typeface="Times New Roman"/>
                <a:cs typeface="Times New Roman"/>
              </a:rPr>
              <a:t>to give </a:t>
            </a:r>
            <a:r>
              <a:rPr sz="1100" spc="10" dirty="0">
                <a:latin typeface="Times New Roman"/>
                <a:cs typeface="Times New Roman"/>
              </a:rPr>
              <a:t>particular attention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20" dirty="0">
                <a:latin typeface="Times New Roman"/>
                <a:cs typeface="Times New Roman"/>
              </a:rPr>
              <a:t>how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be  </a:t>
            </a:r>
            <a:r>
              <a:rPr sz="1100" spc="10" dirty="0">
                <a:latin typeface="Times New Roman"/>
                <a:cs typeface="Times New Roman"/>
              </a:rPr>
              <a:t>accessed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terms of storage method, primary/secondary indices, end-of-file  conditions, </a:t>
            </a:r>
            <a:r>
              <a:rPr sz="1100" spc="5" dirty="0">
                <a:latin typeface="Times New Roman"/>
                <a:cs typeface="Times New Roman"/>
              </a:rPr>
              <a:t>error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conditions </a:t>
            </a:r>
            <a:r>
              <a:rPr sz="1100" spc="5" dirty="0">
                <a:latin typeface="Times New Roman"/>
                <a:cs typeface="Times New Roman"/>
              </a:rPr>
              <a:t>(eg,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Record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Found), and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on.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  Manipulation Language </a:t>
            </a:r>
            <a:r>
              <a:rPr sz="1100" spc="15" dirty="0">
                <a:latin typeface="Times New Roman"/>
                <a:cs typeface="Times New Roman"/>
              </a:rPr>
              <a:t>(DML)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used to </a:t>
            </a:r>
            <a:r>
              <a:rPr sz="1100" spc="5" dirty="0">
                <a:latin typeface="Times New Roman"/>
                <a:cs typeface="Times New Roman"/>
              </a:rPr>
              <a:t>retrieve, </a:t>
            </a:r>
            <a:r>
              <a:rPr sz="1100" spc="10" dirty="0">
                <a:latin typeface="Times New Roman"/>
                <a:cs typeface="Times New Roman"/>
              </a:rPr>
              <a:t>insert and </a:t>
            </a:r>
            <a:r>
              <a:rPr sz="1100" spc="15" dirty="0">
                <a:latin typeface="Times New Roman"/>
                <a:cs typeface="Times New Roman"/>
              </a:rPr>
              <a:t>modify </a:t>
            </a:r>
            <a:r>
              <a:rPr sz="1100" spc="10" dirty="0">
                <a:latin typeface="Times New Roman"/>
                <a:cs typeface="Times New Roman"/>
              </a:rPr>
              <a:t>database  information. Data </a:t>
            </a:r>
            <a:r>
              <a:rPr sz="1100" spc="15" dirty="0">
                <a:latin typeface="Times New Roman"/>
                <a:cs typeface="Times New Roman"/>
              </a:rPr>
              <a:t>Manipulation is </a:t>
            </a:r>
            <a:r>
              <a:rPr sz="1100" spc="5" dirty="0">
                <a:latin typeface="Times New Roman"/>
                <a:cs typeface="Times New Roman"/>
              </a:rPr>
              <a:t>retrieval,  insertion,  </a:t>
            </a:r>
            <a:r>
              <a:rPr sz="1100" spc="10" dirty="0">
                <a:latin typeface="Times New Roman"/>
                <a:cs typeface="Times New Roman"/>
              </a:rPr>
              <a:t>deletion and modification   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300"/>
              </a:spcBef>
            </a:pPr>
            <a:r>
              <a:rPr sz="1100" spc="10" dirty="0">
                <a:latin typeface="Times New Roman"/>
                <a:cs typeface="Times New Roman"/>
              </a:rPr>
              <a:t>information from the </a:t>
            </a:r>
            <a:r>
              <a:rPr sz="1100" spc="5" dirty="0">
                <a:latin typeface="Times New Roman"/>
                <a:cs typeface="Times New Roman"/>
              </a:rPr>
              <a:t>database.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non-procedural language that </a:t>
            </a:r>
            <a:r>
              <a:rPr sz="1100" spc="5" dirty="0">
                <a:latin typeface="Times New Roman"/>
                <a:cs typeface="Times New Roman"/>
              </a:rPr>
              <a:t>is, </a:t>
            </a:r>
            <a:r>
              <a:rPr sz="1100" spc="10" dirty="0">
                <a:latin typeface="Times New Roman"/>
                <a:cs typeface="Times New Roman"/>
              </a:rPr>
              <a:t>it allows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user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concentrate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specifying what data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required rather than concentrating </a:t>
            </a:r>
            <a:r>
              <a:rPr sz="1100" spc="15" dirty="0">
                <a:latin typeface="Times New Roman"/>
                <a:cs typeface="Times New Roman"/>
              </a:rPr>
              <a:t>on  the </a:t>
            </a:r>
            <a:r>
              <a:rPr sz="1100" spc="20" dirty="0">
                <a:latin typeface="Times New Roman"/>
                <a:cs typeface="Times New Roman"/>
              </a:rPr>
              <a:t>how </a:t>
            </a:r>
            <a:r>
              <a:rPr sz="1100" spc="5" dirty="0">
                <a:latin typeface="Times New Roman"/>
                <a:cs typeface="Times New Roman"/>
              </a:rPr>
              <a:t>to get it.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two types of DML.First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procedural in </a:t>
            </a:r>
            <a:r>
              <a:rPr sz="1100" spc="10" dirty="0">
                <a:latin typeface="Times New Roman"/>
                <a:cs typeface="Times New Roman"/>
              </a:rPr>
              <a:t>which: the user  </a:t>
            </a:r>
            <a:r>
              <a:rPr sz="1100" spc="5" dirty="0">
                <a:latin typeface="Times New Roman"/>
                <a:cs typeface="Times New Roman"/>
              </a:rPr>
              <a:t>specifies </a:t>
            </a:r>
            <a:r>
              <a:rPr sz="1100" spc="15" dirty="0">
                <a:latin typeface="Times New Roman"/>
                <a:cs typeface="Times New Roman"/>
              </a:rPr>
              <a:t>what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needed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20" dirty="0">
                <a:latin typeface="Times New Roman"/>
                <a:cs typeface="Times New Roman"/>
              </a:rPr>
              <a:t>how </a:t>
            </a:r>
            <a:r>
              <a:rPr sz="1100" spc="5" dirty="0">
                <a:latin typeface="Times New Roman"/>
                <a:cs typeface="Times New Roman"/>
              </a:rPr>
              <a:t>to get </a:t>
            </a:r>
            <a:r>
              <a:rPr sz="1100" dirty="0">
                <a:latin typeface="Times New Roman"/>
                <a:cs typeface="Times New Roman"/>
              </a:rPr>
              <a:t>it. </a:t>
            </a:r>
            <a:r>
              <a:rPr sz="1100" spc="10" dirty="0">
                <a:latin typeface="Times New Roman"/>
                <a:cs typeface="Times New Roman"/>
              </a:rPr>
              <a:t>Second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nonprocedural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the  user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5" dirty="0">
                <a:latin typeface="Times New Roman"/>
                <a:cs typeface="Times New Roman"/>
              </a:rPr>
              <a:t>specifies </a:t>
            </a:r>
            <a:r>
              <a:rPr sz="1100" spc="10" dirty="0">
                <a:latin typeface="Times New Roman"/>
                <a:cs typeface="Times New Roman"/>
              </a:rPr>
              <a:t>what data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needed. The </a:t>
            </a:r>
            <a:r>
              <a:rPr sz="1100" spc="20" dirty="0">
                <a:latin typeface="Times New Roman"/>
                <a:cs typeface="Times New Roman"/>
              </a:rPr>
              <a:t>DML </a:t>
            </a:r>
            <a:r>
              <a:rPr sz="1100" spc="10" dirty="0">
                <a:latin typeface="Times New Roman"/>
                <a:cs typeface="Times New Roman"/>
              </a:rPr>
              <a:t>component of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comprises of  following basic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statements: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spc="60" dirty="0">
                <a:latin typeface="Times New Roman"/>
                <a:cs typeface="Times New Roman"/>
              </a:rPr>
              <a:t>Insert </a:t>
            </a:r>
            <a:r>
              <a:rPr sz="1100" spc="10" dirty="0">
                <a:latin typeface="Times New Roman"/>
                <a:cs typeface="Times New Roman"/>
              </a:rPr>
              <a:t>To add </a:t>
            </a:r>
            <a:r>
              <a:rPr sz="1100" spc="20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rows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20" dirty="0">
                <a:latin typeface="Times New Roman"/>
                <a:cs typeface="Times New Roman"/>
              </a:rPr>
              <a:t>Select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retrieve rows from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10"/>
              </a:lnSpc>
            </a:pPr>
            <a:r>
              <a:rPr sz="1100" spc="55" dirty="0">
                <a:latin typeface="Times New Roman"/>
                <a:cs typeface="Times New Roman"/>
              </a:rPr>
              <a:t>Update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modify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300"/>
              </a:lnSpc>
            </a:pPr>
            <a:r>
              <a:rPr sz="1100" spc="60" dirty="0">
                <a:latin typeface="Times New Roman"/>
                <a:cs typeface="Times New Roman"/>
              </a:rPr>
              <a:t>Insert</a:t>
            </a:r>
            <a:endParaRPr sz="1100">
              <a:latin typeface="Times New Roman"/>
              <a:cs typeface="Times New Roman"/>
            </a:endParaRPr>
          </a:p>
          <a:p>
            <a:pPr marL="12700" marR="38735" algn="just">
              <a:lnSpc>
                <a:spcPts val="1300"/>
              </a:lnSpc>
              <a:spcBef>
                <a:spcPts val="40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INSERT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add records </a:t>
            </a:r>
            <a:r>
              <a:rPr sz="1100" spc="5" dirty="0">
                <a:latin typeface="Times New Roman"/>
                <a:cs typeface="Times New Roman"/>
              </a:rPr>
              <a:t>to an </a:t>
            </a:r>
            <a:r>
              <a:rPr sz="1100" spc="10" dirty="0">
                <a:latin typeface="Times New Roman"/>
                <a:cs typeface="Times New Roman"/>
              </a:rPr>
              <a:t>existing table.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the format of insert command 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50"/>
              </a:lnSpc>
            </a:pPr>
            <a:r>
              <a:rPr sz="1100" spc="10" dirty="0">
                <a:latin typeface="Times New Roman"/>
                <a:cs typeface="Times New Roman"/>
              </a:rPr>
              <a:t>INSERT </a:t>
            </a:r>
            <a:r>
              <a:rPr sz="1100" spc="15" dirty="0">
                <a:latin typeface="Times New Roman"/>
                <a:cs typeface="Times New Roman"/>
              </a:rPr>
              <a:t>[INTO]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 marR="3489325" algn="ctr">
              <a:lnSpc>
                <a:spcPts val="1300"/>
              </a:lnSpc>
            </a:pPr>
            <a:r>
              <a:rPr sz="1100" spc="5" dirty="0">
                <a:latin typeface="Times New Roman"/>
                <a:cs typeface="Times New Roman"/>
              </a:rPr>
              <a:t>{[ </a:t>
            </a:r>
            <a:r>
              <a:rPr sz="1100" spc="10" dirty="0">
                <a:latin typeface="Times New Roman"/>
                <a:cs typeface="Times New Roman"/>
              </a:rPr>
              <a:t>( column_list )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ts val="1290"/>
              </a:lnSpc>
            </a:pPr>
            <a:r>
              <a:rPr sz="1100" spc="10" dirty="0">
                <a:latin typeface="Times New Roman"/>
                <a:cs typeface="Times New Roman"/>
              </a:rPr>
              <a:t>{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VALUES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ts val="1295"/>
              </a:lnSpc>
            </a:pPr>
            <a:r>
              <a:rPr sz="1100" spc="10" dirty="0">
                <a:latin typeface="Times New Roman"/>
                <a:cs typeface="Times New Roman"/>
              </a:rPr>
              <a:t>( { </a:t>
            </a:r>
            <a:r>
              <a:rPr sz="1100" spc="15" dirty="0">
                <a:latin typeface="Times New Roman"/>
                <a:cs typeface="Times New Roman"/>
              </a:rPr>
              <a:t>DEFAULT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20" dirty="0">
                <a:latin typeface="Times New Roman"/>
                <a:cs typeface="Times New Roman"/>
              </a:rPr>
              <a:t>NULL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expression } [ </a:t>
            </a:r>
            <a:r>
              <a:rPr sz="1100" spc="5" dirty="0">
                <a:latin typeface="Times New Roman"/>
                <a:cs typeface="Times New Roman"/>
              </a:rPr>
              <a:t>,...</a:t>
            </a:r>
            <a:r>
              <a:rPr sz="1100" i="1" spc="5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]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335915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56210">
              <a:lnSpc>
                <a:spcPts val="1300"/>
              </a:lnSpc>
            </a:pP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57480">
              <a:lnSpc>
                <a:spcPts val="1295"/>
              </a:lnSpc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DEFAULT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VALUES</a:t>
            </a:r>
            <a:endParaRPr sz="1100">
              <a:latin typeface="Times New Roman"/>
              <a:cs typeface="Times New Roman"/>
            </a:endParaRPr>
          </a:p>
          <a:p>
            <a:pPr marL="12700" marR="38100" algn="just">
              <a:lnSpc>
                <a:spcPts val="1300"/>
              </a:lnSpc>
              <a:spcBef>
                <a:spcPts val="4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basic format of the </a:t>
            </a:r>
            <a:r>
              <a:rPr sz="900" spc="20" dirty="0">
                <a:latin typeface="Times New Roman"/>
                <a:cs typeface="Times New Roman"/>
              </a:rPr>
              <a:t>INSERT...VALUES </a:t>
            </a:r>
            <a:r>
              <a:rPr sz="1100" spc="10" dirty="0">
                <a:latin typeface="Times New Roman"/>
                <a:cs typeface="Times New Roman"/>
              </a:rPr>
              <a:t>statement adds a record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table using </a:t>
            </a:r>
            <a:r>
              <a:rPr sz="1100" spc="15" dirty="0">
                <a:latin typeface="Times New Roman"/>
                <a:cs typeface="Times New Roman"/>
              </a:rPr>
              <a:t>the  columns </a:t>
            </a:r>
            <a:r>
              <a:rPr sz="1100" spc="10" dirty="0">
                <a:latin typeface="Times New Roman"/>
                <a:cs typeface="Times New Roman"/>
              </a:rPr>
              <a:t>you give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and the corresponding values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instruct it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add. </a:t>
            </a:r>
            <a:r>
              <a:rPr sz="1100" spc="1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must  follow three rules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inserting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into a </a:t>
            </a:r>
            <a:r>
              <a:rPr sz="1100" spc="5" dirty="0">
                <a:latin typeface="Times New Roman"/>
                <a:cs typeface="Times New Roman"/>
              </a:rPr>
              <a:t>table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 the </a:t>
            </a:r>
            <a:r>
              <a:rPr sz="900" spc="20" dirty="0">
                <a:latin typeface="Times New Roman"/>
                <a:cs typeface="Times New Roman"/>
              </a:rPr>
              <a:t>INSERT...VALUES  </a:t>
            </a:r>
            <a:r>
              <a:rPr sz="1100" spc="10" dirty="0">
                <a:latin typeface="Times New Roman"/>
                <a:cs typeface="Times New Roman"/>
              </a:rPr>
              <a:t>statement: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55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values used </a:t>
            </a:r>
            <a:r>
              <a:rPr sz="1100" spc="15" dirty="0">
                <a:latin typeface="Times New Roman"/>
                <a:cs typeface="Times New Roman"/>
              </a:rPr>
              <a:t>must be the same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type </a:t>
            </a:r>
            <a:r>
              <a:rPr sz="1100" spc="5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fields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being </a:t>
            </a:r>
            <a:r>
              <a:rPr sz="1100" spc="10" dirty="0">
                <a:latin typeface="Times New Roman"/>
                <a:cs typeface="Times New Roman"/>
              </a:rPr>
              <a:t>added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to.</a:t>
            </a:r>
            <a:endParaRPr sz="1100">
              <a:latin typeface="Times New Roman"/>
              <a:cs typeface="Times New Roman"/>
            </a:endParaRPr>
          </a:p>
          <a:p>
            <a:pPr marL="12700" marR="36195" algn="just">
              <a:lnSpc>
                <a:spcPts val="1300"/>
              </a:lnSpc>
              <a:spcBef>
                <a:spcPts val="4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data's size must be within the column's </a:t>
            </a:r>
            <a:r>
              <a:rPr sz="1100" spc="5" dirty="0">
                <a:latin typeface="Times New Roman"/>
                <a:cs typeface="Times New Roman"/>
              </a:rPr>
              <a:t>size.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5" dirty="0">
                <a:latin typeface="Times New Roman"/>
                <a:cs typeface="Times New Roman"/>
              </a:rPr>
              <a:t>instance, you </a:t>
            </a:r>
            <a:r>
              <a:rPr sz="1100" spc="15" dirty="0">
                <a:latin typeface="Times New Roman"/>
                <a:cs typeface="Times New Roman"/>
              </a:rPr>
              <a:t>cannot </a:t>
            </a:r>
            <a:r>
              <a:rPr sz="1100" spc="10" dirty="0">
                <a:latin typeface="Times New Roman"/>
                <a:cs typeface="Times New Roman"/>
              </a:rPr>
              <a:t>add an 80-  character string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40-character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column.</a:t>
            </a:r>
            <a:endParaRPr sz="1100">
              <a:latin typeface="Times New Roman"/>
              <a:cs typeface="Times New Roman"/>
            </a:endParaRPr>
          </a:p>
          <a:p>
            <a:pPr marL="12700" marR="35560" indent="-635" algn="just">
              <a:lnSpc>
                <a:spcPct val="105000"/>
              </a:lnSpc>
              <a:spcBef>
                <a:spcPts val="50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data's location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900" spc="25" dirty="0">
                <a:latin typeface="Arial"/>
                <a:cs typeface="Arial"/>
              </a:rPr>
              <a:t>VALUES </a:t>
            </a:r>
            <a:r>
              <a:rPr sz="1100" spc="10" dirty="0">
                <a:latin typeface="Times New Roman"/>
                <a:cs typeface="Times New Roman"/>
              </a:rPr>
              <a:t>list </a:t>
            </a:r>
            <a:r>
              <a:rPr sz="1100" spc="15" dirty="0">
                <a:latin typeface="Times New Roman"/>
                <a:cs typeface="Times New Roman"/>
              </a:rPr>
              <a:t>must </a:t>
            </a:r>
            <a:r>
              <a:rPr sz="1100" spc="10" dirty="0">
                <a:latin typeface="Times New Roman"/>
                <a:cs typeface="Times New Roman"/>
              </a:rPr>
              <a:t>correspond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location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column  list of the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being added to. (That is, 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value must be entered into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first column, the second value into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second column, and </a:t>
            </a:r>
            <a:r>
              <a:rPr sz="1100" spc="5" dirty="0">
                <a:latin typeface="Times New Roman"/>
                <a:cs typeface="Times New Roman"/>
              </a:rPr>
              <a:t>so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on.)</a:t>
            </a:r>
            <a:endParaRPr sz="1100">
              <a:latin typeface="Times New Roman"/>
              <a:cs typeface="Times New Roman"/>
            </a:endParaRPr>
          </a:p>
          <a:p>
            <a:pPr marL="12700" marR="38100" algn="just">
              <a:lnSpc>
                <a:spcPts val="1310"/>
              </a:lnSpc>
              <a:spcBef>
                <a:spcPts val="2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rules </a:t>
            </a:r>
            <a:r>
              <a:rPr sz="1100" spc="10" dirty="0">
                <a:latin typeface="Times New Roman"/>
                <a:cs typeface="Times New Roman"/>
              </a:rPr>
              <a:t>mentioned </a:t>
            </a:r>
            <a:r>
              <a:rPr sz="1100" spc="15" dirty="0">
                <a:latin typeface="Times New Roman"/>
                <a:cs typeface="Times New Roman"/>
              </a:rPr>
              <a:t>above </a:t>
            </a:r>
            <a:r>
              <a:rPr sz="1100" spc="10" dirty="0">
                <a:latin typeface="Times New Roman"/>
                <a:cs typeface="Times New Roman"/>
              </a:rPr>
              <a:t>must be followed.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see the examples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insert  statement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10" dirty="0">
                <a:latin typeface="Times New Roman"/>
                <a:cs typeface="Times New Roman"/>
              </a:rPr>
              <a:t>coming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55"/>
              </a:lnSpc>
            </a:pPr>
            <a:r>
              <a:rPr sz="1100" spc="65" dirty="0">
                <a:latin typeface="Times New Roman"/>
                <a:cs typeface="Times New Roman"/>
              </a:rPr>
              <a:t>Summary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</a:pP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provides three statements that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manipulate data within a 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 marL="12700" marR="39370" algn="just">
              <a:lnSpc>
                <a:spcPct val="985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900" spc="20" dirty="0">
                <a:latin typeface="Times New Roman"/>
                <a:cs typeface="Times New Roman"/>
              </a:rPr>
              <a:t>INSERT </a:t>
            </a:r>
            <a:r>
              <a:rPr sz="1100" spc="10" dirty="0">
                <a:latin typeface="Times New Roman"/>
                <a:cs typeface="Times New Roman"/>
              </a:rPr>
              <a:t>statement </a:t>
            </a:r>
            <a:r>
              <a:rPr sz="1100" spc="15" dirty="0">
                <a:latin typeface="Times New Roman"/>
                <a:cs typeface="Times New Roman"/>
              </a:rPr>
              <a:t>has </a:t>
            </a:r>
            <a:r>
              <a:rPr sz="1100" spc="10" dirty="0">
                <a:latin typeface="Times New Roman"/>
                <a:cs typeface="Times New Roman"/>
              </a:rPr>
              <a:t>two variations. The </a:t>
            </a:r>
            <a:r>
              <a:rPr sz="900" spc="20" dirty="0">
                <a:latin typeface="Times New Roman"/>
                <a:cs typeface="Times New Roman"/>
              </a:rPr>
              <a:t>INSERT...VALUES </a:t>
            </a:r>
            <a:r>
              <a:rPr sz="1100" spc="10" dirty="0">
                <a:latin typeface="Times New Roman"/>
                <a:cs typeface="Times New Roman"/>
              </a:rPr>
              <a:t>statement inserts a </a:t>
            </a:r>
            <a:r>
              <a:rPr sz="1100" spc="5" dirty="0">
                <a:latin typeface="Times New Roman"/>
                <a:cs typeface="Times New Roman"/>
              </a:rPr>
              <a:t>set  </a:t>
            </a:r>
            <a:r>
              <a:rPr sz="1100" spc="10" dirty="0">
                <a:latin typeface="Times New Roman"/>
                <a:cs typeface="Times New Roman"/>
              </a:rPr>
              <a:t>of values into </a:t>
            </a:r>
            <a:r>
              <a:rPr sz="1100" spc="1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record.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900" spc="20" dirty="0">
                <a:latin typeface="Times New Roman"/>
                <a:cs typeface="Times New Roman"/>
              </a:rPr>
              <a:t>INSERT...SELECT </a:t>
            </a:r>
            <a:r>
              <a:rPr sz="1100" spc="10" dirty="0">
                <a:latin typeface="Times New Roman"/>
                <a:cs typeface="Times New Roman"/>
              </a:rPr>
              <a:t>statement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combination with  a </a:t>
            </a:r>
            <a:r>
              <a:rPr sz="900" spc="20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statement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insert multiple records into a table based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contents of </a:t>
            </a:r>
            <a:r>
              <a:rPr sz="1100" spc="15" dirty="0">
                <a:latin typeface="Times New Roman"/>
                <a:cs typeface="Times New Roman"/>
              </a:rPr>
              <a:t>one  </a:t>
            </a:r>
            <a:r>
              <a:rPr sz="1100" spc="10" dirty="0">
                <a:latin typeface="Times New Roman"/>
                <a:cs typeface="Times New Roman"/>
              </a:rPr>
              <a:t>or more </a:t>
            </a:r>
            <a:r>
              <a:rPr sz="1100" spc="5" dirty="0">
                <a:latin typeface="Times New Roman"/>
                <a:cs typeface="Times New Roman"/>
              </a:rPr>
              <a:t>tables.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900" spc="20" dirty="0">
                <a:latin typeface="Times New Roman"/>
                <a:cs typeface="Times New Roman"/>
              </a:rPr>
              <a:t>SELECT   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statement can join multiple tables, and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results </a:t>
            </a:r>
            <a:r>
              <a:rPr sz="1100" spc="10" dirty="0">
                <a:latin typeface="Times New Roman"/>
                <a:cs typeface="Times New Roman"/>
              </a:rPr>
              <a:t>of this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16" y="889038"/>
            <a:ext cx="5006975" cy="232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98600"/>
              </a:lnSpc>
            </a:pPr>
            <a:r>
              <a:rPr sz="1100" spc="10" dirty="0">
                <a:latin typeface="Times New Roman"/>
                <a:cs typeface="Times New Roman"/>
              </a:rPr>
              <a:t>join can be added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another </a:t>
            </a:r>
            <a:r>
              <a:rPr sz="1100" spc="5" dirty="0">
                <a:latin typeface="Times New Roman"/>
                <a:cs typeface="Times New Roman"/>
              </a:rPr>
              <a:t>table.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900" spc="25" dirty="0">
                <a:latin typeface="Times New Roman"/>
                <a:cs typeface="Times New Roman"/>
              </a:rPr>
              <a:t>UPDATE </a:t>
            </a:r>
            <a:r>
              <a:rPr sz="1100" spc="10" dirty="0">
                <a:latin typeface="Times New Roman"/>
                <a:cs typeface="Times New Roman"/>
              </a:rPr>
              <a:t>statement changes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values of one  or more columns based </a:t>
            </a:r>
            <a:r>
              <a:rPr sz="1100" spc="15" dirty="0">
                <a:latin typeface="Times New Roman"/>
                <a:cs typeface="Times New Roman"/>
              </a:rPr>
              <a:t>on some </a:t>
            </a:r>
            <a:r>
              <a:rPr sz="1100" spc="10" dirty="0">
                <a:latin typeface="Times New Roman"/>
                <a:cs typeface="Times New Roman"/>
              </a:rPr>
              <a:t>condition. This updated value can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5" dirty="0">
                <a:latin typeface="Times New Roman"/>
                <a:cs typeface="Times New Roman"/>
              </a:rPr>
              <a:t>be the </a:t>
            </a:r>
            <a:r>
              <a:rPr sz="1100" spc="10" dirty="0">
                <a:latin typeface="Times New Roman"/>
                <a:cs typeface="Times New Roman"/>
              </a:rPr>
              <a:t>result  of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expression 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calculation.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3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900" spc="25" dirty="0">
                <a:latin typeface="Times New Roman"/>
                <a:cs typeface="Times New Roman"/>
              </a:rPr>
              <a:t>DELETE </a:t>
            </a:r>
            <a:r>
              <a:rPr sz="1100" spc="10" dirty="0">
                <a:latin typeface="Times New Roman"/>
                <a:cs typeface="Times New Roman"/>
              </a:rPr>
              <a:t>statement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simplest 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three </a:t>
            </a:r>
            <a:r>
              <a:rPr sz="1100" spc="10" dirty="0">
                <a:latin typeface="Times New Roman"/>
                <a:cs typeface="Times New Roman"/>
              </a:rPr>
              <a:t>statements.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deletes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rows from  a  </a:t>
            </a:r>
            <a:r>
              <a:rPr sz="1100" spc="5" dirty="0">
                <a:latin typeface="Times New Roman"/>
                <a:cs typeface="Times New Roman"/>
              </a:rPr>
              <a:t>table  </a:t>
            </a:r>
            <a:r>
              <a:rPr sz="1100" spc="10" dirty="0">
                <a:latin typeface="Times New Roman"/>
                <a:cs typeface="Times New Roman"/>
              </a:rPr>
              <a:t>based  </a:t>
            </a:r>
            <a:r>
              <a:rPr sz="1100" spc="15" dirty="0">
                <a:latin typeface="Times New Roman"/>
                <a:cs typeface="Times New Roman"/>
              </a:rPr>
              <a:t>on  </a:t>
            </a:r>
            <a:r>
              <a:rPr sz="1100" spc="10" dirty="0">
                <a:latin typeface="Times New Roman"/>
                <a:cs typeface="Times New Roman"/>
              </a:rPr>
              <a:t>the  result  of  </a:t>
            </a:r>
            <a:r>
              <a:rPr sz="1100" spc="5" dirty="0">
                <a:latin typeface="Times New Roman"/>
                <a:cs typeface="Times New Roman"/>
              </a:rPr>
              <a:t>an  </a:t>
            </a:r>
            <a:r>
              <a:rPr sz="1100" spc="10" dirty="0">
                <a:latin typeface="Times New Roman"/>
                <a:cs typeface="Times New Roman"/>
              </a:rPr>
              <a:t>optional </a:t>
            </a:r>
            <a:r>
              <a:rPr sz="900" spc="25" dirty="0">
                <a:latin typeface="Times New Roman"/>
                <a:cs typeface="Times New Roman"/>
              </a:rPr>
              <a:t>WHERE  </a:t>
            </a:r>
            <a:r>
              <a:rPr sz="1100" spc="5" dirty="0">
                <a:latin typeface="Times New Roman"/>
                <a:cs typeface="Times New Roman"/>
              </a:rPr>
              <a:t>clause.  </a:t>
            </a:r>
            <a:r>
              <a:rPr sz="1100" dirty="0">
                <a:latin typeface="Times New Roman"/>
                <a:cs typeface="Times New Roman"/>
              </a:rPr>
              <a:t>If 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900" spc="30" dirty="0">
                <a:latin typeface="Times New Roman"/>
                <a:cs typeface="Times New Roman"/>
              </a:rPr>
              <a:t>WHERE  </a:t>
            </a:r>
            <a:r>
              <a:rPr sz="1100" spc="10" dirty="0">
                <a:latin typeface="Times New Roman"/>
                <a:cs typeface="Times New Roman"/>
              </a:rPr>
              <a:t>clause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omitted, all </a:t>
            </a:r>
            <a:r>
              <a:rPr sz="1100" spc="5" dirty="0">
                <a:latin typeface="Times New Roman"/>
                <a:cs typeface="Times New Roman"/>
              </a:rPr>
              <a:t>records </a:t>
            </a:r>
            <a:r>
              <a:rPr sz="1100" spc="10" dirty="0">
                <a:latin typeface="Times New Roman"/>
                <a:cs typeface="Times New Roman"/>
              </a:rPr>
              <a:t>from the </a:t>
            </a:r>
            <a:r>
              <a:rPr sz="1100" spc="5" dirty="0">
                <a:latin typeface="Times New Roman"/>
                <a:cs typeface="Times New Roman"/>
              </a:rPr>
              <a:t>table are </a:t>
            </a:r>
            <a:r>
              <a:rPr sz="1100" spc="10" dirty="0">
                <a:latin typeface="Times New Roman"/>
                <a:cs typeface="Times New Roman"/>
              </a:rPr>
              <a:t>deleted. Modern database </a:t>
            </a:r>
            <a:r>
              <a:rPr sz="1100" spc="15" dirty="0">
                <a:latin typeface="Times New Roman"/>
                <a:cs typeface="Times New Roman"/>
              </a:rPr>
              <a:t>systems supply  </a:t>
            </a:r>
            <a:r>
              <a:rPr sz="1100" spc="10" dirty="0">
                <a:latin typeface="Times New Roman"/>
                <a:cs typeface="Times New Roman"/>
              </a:rPr>
              <a:t>various tools for data manipulation. </a:t>
            </a:r>
            <a:r>
              <a:rPr sz="1100" spc="15" dirty="0">
                <a:latin typeface="Times New Roman"/>
                <a:cs typeface="Times New Roman"/>
              </a:rPr>
              <a:t>Some of </a:t>
            </a:r>
            <a:r>
              <a:rPr sz="1100" spc="10" dirty="0">
                <a:latin typeface="Times New Roman"/>
                <a:cs typeface="Times New Roman"/>
              </a:rPr>
              <a:t>these tools enable developers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import  or  export  data  from  foreign  sources.  This  feature  is  particularly  </a:t>
            </a:r>
            <a:r>
              <a:rPr sz="1100" spc="15" dirty="0">
                <a:latin typeface="Times New Roman"/>
                <a:cs typeface="Times New Roman"/>
              </a:rPr>
              <a:t>useful  </a:t>
            </a:r>
            <a:r>
              <a:rPr sz="1100" spc="10" dirty="0">
                <a:latin typeface="Times New Roman"/>
                <a:cs typeface="Times New Roman"/>
              </a:rPr>
              <a:t>when  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upsized or downsized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system. Microsoft </a:t>
            </a:r>
            <a:r>
              <a:rPr sz="1100" spc="15" dirty="0">
                <a:latin typeface="Times New Roman"/>
                <a:cs typeface="Times New Roman"/>
              </a:rPr>
              <a:t>Access, </a:t>
            </a:r>
            <a:r>
              <a:rPr sz="1100" spc="10" dirty="0">
                <a:latin typeface="Times New Roman"/>
                <a:cs typeface="Times New Roman"/>
              </a:rPr>
              <a:t>Microsoft  and Sybase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Server, and Personal Oracle7 include </a:t>
            </a:r>
            <a:r>
              <a:rPr sz="1100" spc="20" dirty="0">
                <a:latin typeface="Times New Roman"/>
                <a:cs typeface="Times New Roman"/>
              </a:rPr>
              <a:t>many </a:t>
            </a:r>
            <a:r>
              <a:rPr sz="1100" spc="10" dirty="0">
                <a:latin typeface="Times New Roman"/>
                <a:cs typeface="Times New Roman"/>
              </a:rPr>
              <a:t>options that support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migration of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between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60"/>
              </a:lnSpc>
            </a:pPr>
            <a:r>
              <a:rPr sz="1100" spc="35" dirty="0">
                <a:latin typeface="Times New Roman"/>
                <a:cs typeface="Times New Roman"/>
              </a:rPr>
              <a:t>Exercise: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00"/>
              </a:lnSpc>
              <a:spcBef>
                <a:spcPts val="40"/>
              </a:spcBef>
            </a:pPr>
            <a:r>
              <a:rPr sz="1100" spc="15" dirty="0">
                <a:latin typeface="Times New Roman"/>
                <a:cs typeface="Times New Roman"/>
              </a:rPr>
              <a:t>Try </a:t>
            </a:r>
            <a:r>
              <a:rPr sz="1100" spc="10" dirty="0">
                <a:latin typeface="Times New Roman"/>
                <a:cs typeface="Times New Roman"/>
              </a:rPr>
              <a:t>inserting values with </a:t>
            </a:r>
            <a:r>
              <a:rPr sz="1100" spc="5" dirty="0">
                <a:latin typeface="Times New Roman"/>
                <a:cs typeface="Times New Roman"/>
              </a:rPr>
              <a:t>incorrect </a:t>
            </a:r>
            <a:r>
              <a:rPr sz="1100" spc="1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types into a table. </a:t>
            </a:r>
            <a:r>
              <a:rPr sz="1100" spc="15" dirty="0">
                <a:latin typeface="Times New Roman"/>
                <a:cs typeface="Times New Roman"/>
              </a:rPr>
              <a:t>Note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errors </a:t>
            </a:r>
            <a:r>
              <a:rPr sz="1100" spc="10" dirty="0">
                <a:latin typeface="Times New Roman"/>
                <a:cs typeface="Times New Roman"/>
              </a:rPr>
              <a:t>and then  insert values with </a:t>
            </a:r>
            <a:r>
              <a:rPr sz="1100" spc="5" dirty="0">
                <a:latin typeface="Times New Roman"/>
                <a:cs typeface="Times New Roman"/>
              </a:rPr>
              <a:t>correct </a:t>
            </a:r>
            <a:r>
              <a:rPr sz="1100" spc="10" dirty="0">
                <a:latin typeface="Times New Roman"/>
                <a:cs typeface="Times New Roman"/>
              </a:rPr>
              <a:t>data types into the </a:t>
            </a:r>
            <a:r>
              <a:rPr sz="1100" spc="15" dirty="0">
                <a:latin typeface="Times New Roman"/>
                <a:cs typeface="Times New Roman"/>
              </a:rPr>
              <a:t>same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209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911239"/>
            <a:ext cx="5525770" cy="211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restore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nearest </a:t>
            </a:r>
            <a:r>
              <a:rPr sz="1200" dirty="0">
                <a:latin typeface="Times New Roman"/>
                <a:cs typeface="Times New Roman"/>
              </a:rPr>
              <a:t>point,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offer excellent facilities for taking  backup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 good mechanism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restoring those </a:t>
            </a:r>
            <a:r>
              <a:rPr sz="1200" dirty="0">
                <a:latin typeface="Times New Roman"/>
                <a:cs typeface="Times New Roman"/>
              </a:rPr>
              <a:t>backups to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back the backed-up 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happens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made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last backup </a:t>
            </a:r>
            <a:r>
              <a:rPr sz="1200" dirty="0">
                <a:latin typeface="Times New Roman"/>
                <a:cs typeface="Times New Roman"/>
              </a:rPr>
              <a:t>was made,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sudden </a:t>
            </a:r>
            <a:r>
              <a:rPr sz="1200" dirty="0">
                <a:latin typeface="Times New Roman"/>
                <a:cs typeface="Times New Roman"/>
              </a:rPr>
              <a:t>due to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disastrous </a:t>
            </a:r>
            <a:r>
              <a:rPr sz="1200" spc="-5" dirty="0">
                <a:latin typeface="Times New Roman"/>
                <a:cs typeface="Times New Roman"/>
              </a:rPr>
              <a:t>situation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crashes </a:t>
            </a:r>
            <a:r>
              <a:rPr sz="1200" dirty="0">
                <a:latin typeface="Times New Roman"/>
                <a:cs typeface="Times New Roman"/>
              </a:rPr>
              <a:t>(improper </a:t>
            </a:r>
            <a:r>
              <a:rPr sz="1200" spc="-5" dirty="0">
                <a:latin typeface="Times New Roman"/>
                <a:cs typeface="Times New Roman"/>
              </a:rPr>
              <a:t>shutdown, invalid disk access, etc.) Now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situation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management system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recover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to a  </a:t>
            </a:r>
            <a:r>
              <a:rPr sz="1200" spc="-5" dirty="0">
                <a:latin typeface="Times New Roman"/>
                <a:cs typeface="Times New Roman"/>
              </a:rPr>
              <a:t>consistent state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transactions </a:t>
            </a:r>
            <a:r>
              <a:rPr sz="1200" dirty="0">
                <a:latin typeface="Times New Roman"/>
                <a:cs typeface="Times New Roman"/>
              </a:rPr>
              <a:t>made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last backup </a:t>
            </a:r>
            <a:r>
              <a:rPr sz="1200" dirty="0">
                <a:latin typeface="Times New Roman"/>
                <a:cs typeface="Times New Roman"/>
              </a:rPr>
              <a:t>are not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14" y="3524860"/>
            <a:ext cx="5525770" cy="528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40" dirty="0">
                <a:latin typeface="Times New Roman"/>
                <a:cs typeface="Times New Roman"/>
              </a:rPr>
              <a:t>Cost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Involved: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Enjoying all these </a:t>
            </a:r>
            <a:r>
              <a:rPr sz="1200" dirty="0">
                <a:latin typeface="Times New Roman"/>
                <a:cs typeface="Times New Roman"/>
              </a:rPr>
              <a:t>benefits of the </a:t>
            </a:r>
            <a:r>
              <a:rPr sz="1200" spc="-5" dirty="0">
                <a:latin typeface="Times New Roman"/>
                <a:cs typeface="Times New Roman"/>
              </a:rPr>
              <a:t>database systems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additional costs 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6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organization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going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adopt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database environment. These charges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known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disadvantages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system. </a:t>
            </a: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dirty="0">
                <a:latin typeface="Times New Roman"/>
                <a:cs typeface="Times New Roman"/>
              </a:rPr>
              <a:t>of costs </a:t>
            </a:r>
            <a:r>
              <a:rPr sz="1200" spc="-5" dirty="0">
                <a:latin typeface="Times New Roman"/>
                <a:cs typeface="Times New Roman"/>
              </a:rPr>
              <a:t>(Financial  and Personnel) which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organization faces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adopting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are listed  below: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0" dirty="0">
                <a:latin typeface="Times New Roman"/>
                <a:cs typeface="Times New Roman"/>
              </a:rPr>
              <a:t>High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Cost: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Database  </a:t>
            </a:r>
            <a:r>
              <a:rPr sz="1200" dirty="0">
                <a:latin typeface="Times New Roman"/>
                <a:cs typeface="Times New Roman"/>
              </a:rPr>
              <a:t>Systems  have  a  number 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inherent  charges  which  </a:t>
            </a:r>
            <a:r>
              <a:rPr sz="1200" dirty="0">
                <a:latin typeface="Times New Roman"/>
                <a:cs typeface="Times New Roman"/>
              </a:rPr>
              <a:t>are  to  </a:t>
            </a:r>
            <a:r>
              <a:rPr sz="1200" spc="5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born 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any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5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organization that </a:t>
            </a:r>
            <a:r>
              <a:rPr sz="1200" dirty="0">
                <a:latin typeface="Times New Roman"/>
                <a:cs typeface="Times New Roman"/>
              </a:rPr>
              <a:t>is going to </a:t>
            </a:r>
            <a:r>
              <a:rPr sz="1200" spc="-5" dirty="0">
                <a:latin typeface="Times New Roman"/>
                <a:cs typeface="Times New Roman"/>
              </a:rPr>
              <a:t>adopt </a:t>
            </a:r>
            <a:r>
              <a:rPr sz="1200" dirty="0">
                <a:latin typeface="Times New Roman"/>
                <a:cs typeface="Times New Roman"/>
              </a:rPr>
              <a:t>it. </a:t>
            </a:r>
            <a:r>
              <a:rPr sz="1200" spc="-5" dirty="0">
                <a:latin typeface="Times New Roman"/>
                <a:cs typeface="Times New Roman"/>
              </a:rPr>
              <a:t>High </a:t>
            </a:r>
            <a:r>
              <a:rPr sz="1200" dirty="0">
                <a:latin typeface="Times New Roman"/>
                <a:cs typeface="Times New Roman"/>
              </a:rPr>
              <a:t>Cost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one of these </a:t>
            </a:r>
            <a:r>
              <a:rPr sz="1200" spc="-5" dirty="0">
                <a:latin typeface="Times New Roman"/>
                <a:cs typeface="Times New Roman"/>
              </a:rPr>
              <a:t>inherent charges, </a:t>
            </a:r>
            <a:r>
              <a:rPr sz="1200" dirty="0">
                <a:latin typeface="Times New Roman"/>
                <a:cs typeface="Times New Roman"/>
              </a:rPr>
              <a:t>it  </a:t>
            </a:r>
            <a:r>
              <a:rPr sz="1200" spc="-5" dirty="0">
                <a:latin typeface="Times New Roman"/>
                <a:cs typeface="Times New Roman"/>
              </a:rPr>
              <a:t>includes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specialized software </a:t>
            </a:r>
            <a:r>
              <a:rPr sz="1200" dirty="0">
                <a:latin typeface="Times New Roman"/>
                <a:cs typeface="Times New Roman"/>
              </a:rPr>
              <a:t>which 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run database </a:t>
            </a:r>
            <a:r>
              <a:rPr sz="1200" dirty="0">
                <a:latin typeface="Times New Roman"/>
                <a:cs typeface="Times New Roman"/>
              </a:rPr>
              <a:t>systems,  </a:t>
            </a:r>
            <a:r>
              <a:rPr sz="1200" spc="-5" dirty="0">
                <a:latin typeface="Times New Roman"/>
                <a:cs typeface="Times New Roman"/>
              </a:rPr>
              <a:t>Additional and specialized hardware and </a:t>
            </a:r>
            <a:r>
              <a:rPr sz="1200" dirty="0">
                <a:latin typeface="Times New Roman"/>
                <a:cs typeface="Times New Roman"/>
              </a:rPr>
              <a:t>technically </a:t>
            </a:r>
            <a:r>
              <a:rPr sz="1200" spc="-5" dirty="0">
                <a:latin typeface="Times New Roman"/>
                <a:cs typeface="Times New Roman"/>
              </a:rPr>
              <a:t>qualified </a:t>
            </a:r>
            <a:r>
              <a:rPr sz="1200" dirty="0">
                <a:latin typeface="Times New Roman"/>
                <a:cs typeface="Times New Roman"/>
              </a:rPr>
              <a:t>staff are the </a:t>
            </a:r>
            <a:r>
              <a:rPr sz="1200" spc="-5" dirty="0">
                <a:latin typeface="Times New Roman"/>
                <a:cs typeface="Times New Roman"/>
              </a:rPr>
              <a:t>requirements  for adopting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database system, all these requirements need an </a:t>
            </a:r>
            <a:r>
              <a:rPr sz="1200" dirty="0">
                <a:latin typeface="Times New Roman"/>
                <a:cs typeface="Times New Roman"/>
              </a:rPr>
              <a:t>organization to </a:t>
            </a:r>
            <a:r>
              <a:rPr sz="1200" spc="-5" dirty="0">
                <a:latin typeface="Times New Roman"/>
                <a:cs typeface="Times New Roman"/>
              </a:rPr>
              <a:t>invest  </a:t>
            </a:r>
            <a:r>
              <a:rPr sz="1200" dirty="0">
                <a:latin typeface="Times New Roman"/>
                <a:cs typeface="Times New Roman"/>
              </a:rPr>
              <a:t>handsome amount of money to have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0" dirty="0">
                <a:latin typeface="Times New Roman"/>
                <a:cs typeface="Times New Roman"/>
              </a:rPr>
              <a:t>Conversion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Cost: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adopt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only the </a:t>
            </a:r>
            <a:r>
              <a:rPr sz="1200" spc="-5" dirty="0">
                <a:latin typeface="Times New Roman"/>
                <a:cs typeface="Times New Roman"/>
              </a:rPr>
              <a:t>finance and technical man-power </a:t>
            </a:r>
            <a:r>
              <a:rPr sz="1200" dirty="0">
                <a:latin typeface="Times New Roman"/>
                <a:cs typeface="Times New Roman"/>
              </a:rPr>
              <a:t>which is </a:t>
            </a:r>
            <a:r>
              <a:rPr sz="1200" spc="-5" dirty="0">
                <a:latin typeface="Times New Roman"/>
                <a:cs typeface="Times New Roman"/>
              </a:rPr>
              <a:t>required for </a:t>
            </a:r>
            <a:r>
              <a:rPr sz="1200" dirty="0">
                <a:latin typeface="Times New Roman"/>
                <a:cs typeface="Times New Roman"/>
              </a:rPr>
              <a:t>switching on to </a:t>
            </a:r>
            <a:r>
              <a:rPr sz="1200" spc="-5" dirty="0">
                <a:latin typeface="Times New Roman"/>
                <a:cs typeface="Times New Roman"/>
              </a:rPr>
              <a:t>database  system,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further has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conversion charges needed for adopting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system,  this is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important </a:t>
            </a:r>
            <a:r>
              <a:rPr sz="1200" spc="-5" dirty="0">
                <a:latin typeface="Times New Roman"/>
                <a:cs typeface="Times New Roman"/>
              </a:rPr>
              <a:t>stage for </a:t>
            </a:r>
            <a:r>
              <a:rPr sz="1200" dirty="0">
                <a:latin typeface="Times New Roman"/>
                <a:cs typeface="Times New Roman"/>
              </a:rPr>
              <a:t>making </a:t>
            </a:r>
            <a:r>
              <a:rPr sz="1200" spc="-5" dirty="0">
                <a:latin typeface="Times New Roman"/>
                <a:cs typeface="Times New Roman"/>
              </a:rPr>
              <a:t>decision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will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converted </a:t>
            </a:r>
            <a:r>
              <a:rPr sz="1200" dirty="0">
                <a:latin typeface="Times New Roman"/>
                <a:cs typeface="Times New Roman"/>
              </a:rPr>
              <a:t>to database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3137"/>
            <a:ext cx="134556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28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804" y="2174548"/>
            <a:ext cx="5333365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1077" y="2226069"/>
            <a:ext cx="5240020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1100" spc="10" dirty="0">
                <a:latin typeface="Times New Roman"/>
                <a:cs typeface="Times New Roman"/>
              </a:rPr>
              <a:t>“Database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Management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Systems”,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25" spc="-7" baseline="37037" dirty="0">
                <a:latin typeface="Times New Roman"/>
                <a:cs typeface="Times New Roman"/>
              </a:rPr>
              <a:t>nd </a:t>
            </a:r>
            <a:r>
              <a:rPr sz="1125" spc="157" baseline="37037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edition,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Raghu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Ramakrishnan,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Johannes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Gehrke,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McGraw-Hill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Times New Roman"/>
                <a:cs typeface="Times New Roman"/>
              </a:rPr>
              <a:t>“Teach Yourself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21 </a:t>
            </a:r>
            <a:r>
              <a:rPr sz="1100" spc="10" dirty="0">
                <a:latin typeface="Times New Roman"/>
                <a:cs typeface="Times New Roman"/>
              </a:rPr>
              <a:t>Days”, Second Edition </a:t>
            </a:r>
            <a:r>
              <a:rPr sz="1100" spc="15" dirty="0">
                <a:latin typeface="Times New Roman"/>
                <a:cs typeface="Times New Roman"/>
              </a:rPr>
              <a:t>Que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Series.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023" y="2561229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9865" y="2172262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709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3023" y="2978923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9503" y="2172262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709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1243" y="3468454"/>
            <a:ext cx="5006340" cy="562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previous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lecture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started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manipulation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language,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were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Times New Roman"/>
                <a:cs typeface="Times New Roman"/>
              </a:rPr>
              <a:t>discussing the </a:t>
            </a:r>
            <a:r>
              <a:rPr sz="1100" spc="5" dirty="0">
                <a:latin typeface="Times New Roman"/>
                <a:cs typeface="Times New Roman"/>
              </a:rPr>
              <a:t>Insert </a:t>
            </a:r>
            <a:r>
              <a:rPr sz="1100" spc="10" dirty="0">
                <a:latin typeface="Times New Roman"/>
                <a:cs typeface="Times New Roman"/>
              </a:rPr>
              <a:t>statement, which </a:t>
            </a:r>
            <a:r>
              <a:rPr sz="1100" spc="15" dirty="0">
                <a:latin typeface="Times New Roman"/>
                <a:cs typeface="Times New Roman"/>
              </a:rPr>
              <a:t>is used to </a:t>
            </a:r>
            <a:r>
              <a:rPr sz="1100" spc="5" dirty="0">
                <a:latin typeface="Times New Roman"/>
                <a:cs typeface="Times New Roman"/>
              </a:rPr>
              <a:t>insert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in an </a:t>
            </a:r>
            <a:r>
              <a:rPr sz="1100" spc="10" dirty="0">
                <a:latin typeface="Times New Roman"/>
                <a:cs typeface="Times New Roman"/>
              </a:rPr>
              <a:t>existing table. </a:t>
            </a: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5" dirty="0">
                <a:latin typeface="Times New Roman"/>
                <a:cs typeface="Times New Roman"/>
              </a:rPr>
              <a:t>today’s </a:t>
            </a:r>
            <a:r>
              <a:rPr sz="1100" spc="10" dirty="0">
                <a:latin typeface="Times New Roman"/>
                <a:cs typeface="Times New Roman"/>
              </a:rPr>
              <a:t>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first see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Insert statement and then discuss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other </a:t>
            </a:r>
            <a:r>
              <a:rPr sz="1100" spc="20" dirty="0">
                <a:latin typeface="Times New Roman"/>
                <a:cs typeface="Times New Roman"/>
              </a:rPr>
              <a:t>SQL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Commands.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spc="15" dirty="0">
                <a:latin typeface="Times New Roman"/>
                <a:cs typeface="Times New Roman"/>
              </a:rPr>
              <a:t>The INSERT </a:t>
            </a:r>
            <a:r>
              <a:rPr sz="1100" spc="10" dirty="0">
                <a:latin typeface="Times New Roman"/>
                <a:cs typeface="Times New Roman"/>
              </a:rPr>
              <a:t>statement allows you </a:t>
            </a:r>
            <a:r>
              <a:rPr sz="1100" spc="5" dirty="0">
                <a:latin typeface="Times New Roman"/>
                <a:cs typeface="Times New Roman"/>
              </a:rPr>
              <a:t>to insert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single </a:t>
            </a:r>
            <a:r>
              <a:rPr sz="1100" spc="10" dirty="0">
                <a:latin typeface="Times New Roman"/>
                <a:cs typeface="Times New Roman"/>
              </a:rPr>
              <a:t>record or multiple records into  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table. 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has </a:t>
            </a:r>
            <a:r>
              <a:rPr sz="1100" spc="15" dirty="0">
                <a:latin typeface="Times New Roman"/>
                <a:cs typeface="Times New Roman"/>
              </a:rPr>
              <a:t>two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formats: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INSERT INTO table-1 [(column-list)] </a:t>
            </a:r>
            <a:r>
              <a:rPr sz="1100" spc="15" dirty="0">
                <a:latin typeface="Times New Roman"/>
                <a:cs typeface="Times New Roman"/>
              </a:rPr>
              <a:t>VALUES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(value-list)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And,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INSERT INTO table-1 [(column-list)]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(query-specification)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form inserts a single row into table-1 and explicitly specifies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column  values for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row.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second form uses the result of query-specification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insert  one or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rows into </a:t>
            </a:r>
            <a:r>
              <a:rPr sz="1100" spc="5" dirty="0">
                <a:latin typeface="Times New Roman"/>
                <a:cs typeface="Times New Roman"/>
              </a:rPr>
              <a:t>table-1. </a:t>
            </a:r>
            <a:r>
              <a:rPr sz="1100" spc="10" dirty="0">
                <a:latin typeface="Times New Roman"/>
                <a:cs typeface="Times New Roman"/>
              </a:rPr>
              <a:t>The result rows from the query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added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insert table. Both forms have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optional column-list </a:t>
            </a:r>
            <a:r>
              <a:rPr sz="1100" spc="5" dirty="0">
                <a:latin typeface="Times New Roman"/>
                <a:cs typeface="Times New Roman"/>
              </a:rPr>
              <a:t>specification.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10" dirty="0">
                <a:latin typeface="Times New Roman"/>
                <a:cs typeface="Times New Roman"/>
              </a:rPr>
              <a:t>listed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assigned values. Unlisted columns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set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null,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unlisted  </a:t>
            </a:r>
            <a:r>
              <a:rPr sz="1100" spc="15" dirty="0">
                <a:latin typeface="Times New Roman"/>
                <a:cs typeface="Times New Roman"/>
              </a:rPr>
              <a:t>columns must </a:t>
            </a:r>
            <a:r>
              <a:rPr sz="1100" spc="10" dirty="0">
                <a:latin typeface="Times New Roman"/>
                <a:cs typeface="Times New Roman"/>
              </a:rPr>
              <a:t>allow nulls.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values from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u="sng" spc="15" dirty="0">
                <a:latin typeface="Times New Roman"/>
                <a:cs typeface="Times New Roman"/>
              </a:rPr>
              <a:t>VALUES </a:t>
            </a:r>
            <a:r>
              <a:rPr sz="1100" u="sng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(first </a:t>
            </a:r>
            <a:r>
              <a:rPr sz="1100" spc="10" dirty="0">
                <a:latin typeface="Times New Roman"/>
                <a:cs typeface="Times New Roman"/>
              </a:rPr>
              <a:t>form) or </a:t>
            </a:r>
            <a:r>
              <a:rPr sz="1100" spc="15" dirty="0">
                <a:latin typeface="Times New Roman"/>
                <a:cs typeface="Times New Roman"/>
              </a:rPr>
              <a:t>the  columns </a:t>
            </a:r>
            <a:r>
              <a:rPr sz="1100" spc="10" dirty="0">
                <a:latin typeface="Times New Roman"/>
                <a:cs typeface="Times New Roman"/>
              </a:rPr>
              <a:t>from the query-specification rows (second form) are assigned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corresponding column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column-list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order.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 optional column-list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missing,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default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5" dirty="0">
                <a:latin typeface="Times New Roman"/>
                <a:cs typeface="Times New Roman"/>
              </a:rPr>
              <a:t>list is </a:t>
            </a:r>
            <a:r>
              <a:rPr sz="1100" spc="10" dirty="0">
                <a:latin typeface="Times New Roman"/>
                <a:cs typeface="Times New Roman"/>
              </a:rPr>
              <a:t>substituted. The </a:t>
            </a:r>
            <a:r>
              <a:rPr sz="1100" spc="5" dirty="0">
                <a:latin typeface="Times New Roman"/>
                <a:cs typeface="Times New Roman"/>
              </a:rPr>
              <a:t>default </a:t>
            </a:r>
            <a:r>
              <a:rPr sz="1100" spc="10" dirty="0">
                <a:latin typeface="Times New Roman"/>
                <a:cs typeface="Times New Roman"/>
              </a:rPr>
              <a:t>column list contains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table-1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order </a:t>
            </a:r>
            <a:r>
              <a:rPr sz="1100" spc="15" dirty="0">
                <a:latin typeface="Times New Roman"/>
                <a:cs typeface="Times New Roman"/>
              </a:rPr>
              <a:t>they </a:t>
            </a:r>
            <a:r>
              <a:rPr sz="1100" spc="10" dirty="0">
                <a:latin typeface="Times New Roman"/>
                <a:cs typeface="Times New Roman"/>
              </a:rPr>
              <a:t>were declared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CREATE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685"/>
              </a:spcBef>
            </a:pPr>
            <a:r>
              <a:rPr sz="1100" spc="15" dirty="0">
                <a:latin typeface="Times New Roman"/>
                <a:cs typeface="Times New Roman"/>
              </a:rPr>
              <a:t>The VALUES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INSERT Statement provides a </a:t>
            </a:r>
            <a:r>
              <a:rPr sz="1100" spc="5" dirty="0">
                <a:latin typeface="Times New Roman"/>
                <a:cs typeface="Times New Roman"/>
              </a:rPr>
              <a:t>set </a:t>
            </a:r>
            <a:r>
              <a:rPr sz="1100" spc="10" dirty="0">
                <a:latin typeface="Times New Roman"/>
                <a:cs typeface="Times New Roman"/>
              </a:rPr>
              <a:t>of values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place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columns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row.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has the following </a:t>
            </a:r>
            <a:r>
              <a:rPr sz="1100" spc="5" dirty="0">
                <a:latin typeface="Times New Roman"/>
                <a:cs typeface="Times New Roman"/>
              </a:rPr>
              <a:t>general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format: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ts val="1270"/>
              </a:lnSpc>
            </a:pPr>
            <a:r>
              <a:rPr sz="1100" spc="15" dirty="0">
                <a:latin typeface="Times New Roman"/>
                <a:cs typeface="Times New Roman"/>
              </a:rPr>
              <a:t>VALUES </a:t>
            </a:r>
            <a:r>
              <a:rPr sz="1100" spc="10" dirty="0">
                <a:latin typeface="Times New Roman"/>
                <a:cs typeface="Times New Roman"/>
              </a:rPr>
              <a:t>(value-1 [,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value-2]...)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47300"/>
              </a:lnSpc>
              <a:spcBef>
                <a:spcPts val="690"/>
              </a:spcBef>
            </a:pPr>
            <a:r>
              <a:rPr sz="1100" spc="10" dirty="0">
                <a:latin typeface="Times New Roman"/>
                <a:cs typeface="Times New Roman"/>
              </a:rPr>
              <a:t>Value-1 and value-2 are </a:t>
            </a:r>
            <a:r>
              <a:rPr sz="1100" u="sng" spc="5" dirty="0">
                <a:latin typeface="Times New Roman"/>
                <a:cs typeface="Times New Roman"/>
              </a:rPr>
              <a:t>Literal </a:t>
            </a:r>
            <a:r>
              <a:rPr sz="1100" u="sng" spc="10" dirty="0">
                <a:latin typeface="Times New Roman"/>
                <a:cs typeface="Times New Roman"/>
              </a:rPr>
              <a:t>Values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u="sng" spc="10" dirty="0">
                <a:latin typeface="Times New Roman"/>
                <a:cs typeface="Times New Roman"/>
              </a:rPr>
              <a:t>Scalar Expressions </a:t>
            </a:r>
            <a:r>
              <a:rPr sz="1100" spc="10" dirty="0">
                <a:latin typeface="Times New Roman"/>
                <a:cs typeface="Times New Roman"/>
              </a:rPr>
              <a:t>involving literals. </a:t>
            </a:r>
            <a:r>
              <a:rPr sz="1100" spc="20" dirty="0">
                <a:latin typeface="Times New Roman"/>
                <a:cs typeface="Times New Roman"/>
              </a:rPr>
              <a:t>They  </a:t>
            </a:r>
            <a:r>
              <a:rPr sz="1100" spc="10" dirty="0">
                <a:latin typeface="Times New Roman"/>
                <a:cs typeface="Times New Roman"/>
              </a:rPr>
              <a:t>can  also  specify  </a:t>
            </a:r>
            <a:r>
              <a:rPr sz="1100" spc="20" dirty="0">
                <a:latin typeface="Times New Roman"/>
                <a:cs typeface="Times New Roman"/>
              </a:rPr>
              <a:t>NULL. 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values  </a:t>
            </a:r>
            <a:r>
              <a:rPr sz="1100" spc="5" dirty="0">
                <a:latin typeface="Times New Roman"/>
                <a:cs typeface="Times New Roman"/>
              </a:rPr>
              <a:t>list  in  </a:t>
            </a:r>
            <a:r>
              <a:rPr sz="1100" spc="15" dirty="0">
                <a:latin typeface="Times New Roman"/>
                <a:cs typeface="Times New Roman"/>
              </a:rPr>
              <a:t>the  VALUES  </a:t>
            </a:r>
            <a:r>
              <a:rPr sz="1100" spc="10" dirty="0">
                <a:latin typeface="Times New Roman"/>
                <a:cs typeface="Times New Roman"/>
              </a:rPr>
              <a:t>clause  must  match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210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418"/>
            <a:ext cx="5005070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explicit or implicit column list for INSERT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degree </a:t>
            </a:r>
            <a:r>
              <a:rPr sz="1100" spc="15" dirty="0">
                <a:latin typeface="Times New Roman"/>
                <a:cs typeface="Times New Roman"/>
              </a:rPr>
              <a:t>(number of </a:t>
            </a:r>
            <a:r>
              <a:rPr sz="1100" spc="5" dirty="0">
                <a:latin typeface="Times New Roman"/>
                <a:cs typeface="Times New Roman"/>
              </a:rPr>
              <a:t>items). </a:t>
            </a:r>
            <a:r>
              <a:rPr sz="1100" spc="10" dirty="0">
                <a:latin typeface="Times New Roman"/>
                <a:cs typeface="Times New Roman"/>
              </a:rPr>
              <a:t>They must  also match the data type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corresponding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10" dirty="0">
                <a:latin typeface="Times New Roman"/>
                <a:cs typeface="Times New Roman"/>
              </a:rPr>
              <a:t>or be convertible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that data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type.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47300"/>
              </a:lnSpc>
              <a:spcBef>
                <a:spcPts val="10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an </a:t>
            </a:r>
            <a:r>
              <a:rPr sz="1100" spc="10" dirty="0">
                <a:latin typeface="Times New Roman"/>
                <a:cs typeface="Times New Roman"/>
              </a:rPr>
              <a:t>example of INSERT statement for that we have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of  </a:t>
            </a:r>
            <a:r>
              <a:rPr sz="1100" spc="20" dirty="0">
                <a:latin typeface="Times New Roman"/>
                <a:cs typeface="Times New Roman"/>
              </a:rPr>
              <a:t>COURSE </a:t>
            </a:r>
            <a:r>
              <a:rPr sz="1100" spc="10" dirty="0">
                <a:latin typeface="Times New Roman"/>
                <a:cs typeface="Times New Roman"/>
              </a:rPr>
              <a:t>with following </a:t>
            </a:r>
            <a:r>
              <a:rPr sz="1100" spc="5" dirty="0">
                <a:latin typeface="Times New Roman"/>
                <a:cs typeface="Times New Roman"/>
              </a:rPr>
              <a:t>attributes: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211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23" y="2125750"/>
            <a:ext cx="6254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80" dirty="0">
                <a:latin typeface="Times New Roman"/>
                <a:cs typeface="Times New Roman"/>
              </a:rPr>
              <a:t>C</a:t>
            </a:r>
            <a:r>
              <a:rPr sz="1100" spc="9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U</a:t>
            </a:r>
            <a:r>
              <a:rPr sz="1100" spc="80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spc="8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0033" y="2125750"/>
            <a:ext cx="219646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u="sng" spc="10" dirty="0">
                <a:latin typeface="Times New Roman"/>
                <a:cs typeface="Times New Roman"/>
              </a:rPr>
              <a:t>crCode</a:t>
            </a:r>
            <a:r>
              <a:rPr sz="1100" spc="10" dirty="0">
                <a:latin typeface="Times New Roman"/>
                <a:cs typeface="Times New Roman"/>
              </a:rPr>
              <a:t>, crName, crCredits,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prName)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030" y="2620856"/>
            <a:ext cx="5006340" cy="608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INSERT statement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55" dirty="0">
                <a:latin typeface="Times New Roman"/>
                <a:cs typeface="Times New Roman"/>
              </a:rPr>
              <a:t>INSERT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INTO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course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VALUES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(‘CS-211',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‘Operating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Systems’,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4,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‘MCS’)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8500"/>
              </a:lnSpc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simple INSERT statement;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not used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 names because </a:t>
            </a:r>
            <a:r>
              <a:rPr sz="1100" spc="20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enter values for all the </a:t>
            </a:r>
            <a:r>
              <a:rPr sz="1100" spc="5" dirty="0">
                <a:latin typeface="Times New Roman"/>
                <a:cs typeface="Times New Roman"/>
              </a:rPr>
              <a:t>attributes. </a:t>
            </a:r>
            <a:r>
              <a:rPr sz="1100" spc="10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here </a:t>
            </a:r>
            <a:r>
              <a:rPr sz="1100" spc="10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important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enter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values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according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attributes and </a:t>
            </a:r>
            <a:r>
              <a:rPr sz="1100" spc="5" dirty="0">
                <a:latin typeface="Times New Roman"/>
                <a:cs typeface="Times New Roman"/>
              </a:rPr>
              <a:t>their </a:t>
            </a:r>
            <a:r>
              <a:rPr sz="1100" spc="10" dirty="0">
                <a:latin typeface="Times New Roman"/>
                <a:cs typeface="Times New Roman"/>
              </a:rPr>
              <a:t>data types.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other example of  insert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statement: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00"/>
              </a:lnSpc>
            </a:pPr>
            <a:r>
              <a:rPr sz="1100" spc="55" dirty="0">
                <a:latin typeface="Times New Roman"/>
                <a:cs typeface="Times New Roman"/>
              </a:rPr>
              <a:t>INSERT</a:t>
            </a:r>
            <a:r>
              <a:rPr sz="1100" spc="38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INTO </a:t>
            </a:r>
            <a:r>
              <a:rPr sz="1100" spc="40" dirty="0">
                <a:latin typeface="Times New Roman"/>
                <a:cs typeface="Times New Roman"/>
              </a:rPr>
              <a:t>course (crCode, </a:t>
            </a:r>
            <a:r>
              <a:rPr sz="1100" spc="50" dirty="0">
                <a:latin typeface="Times New Roman"/>
                <a:cs typeface="Times New Roman"/>
              </a:rPr>
              <a:t>crName) </a:t>
            </a:r>
            <a:r>
              <a:rPr sz="1100" spc="40" dirty="0">
                <a:latin typeface="Times New Roman"/>
                <a:cs typeface="Times New Roman"/>
              </a:rPr>
              <a:t>VALUES </a:t>
            </a:r>
            <a:r>
              <a:rPr sz="1100" spc="15" dirty="0">
                <a:latin typeface="Times New Roman"/>
                <a:cs typeface="Times New Roman"/>
              </a:rPr>
              <a:t>(‘CS-316’, </a:t>
            </a:r>
            <a:r>
              <a:rPr sz="1100" spc="50" dirty="0">
                <a:latin typeface="Times New Roman"/>
                <a:cs typeface="Times New Roman"/>
              </a:rPr>
              <a:t>Database  </a:t>
            </a:r>
            <a:r>
              <a:rPr sz="1100" spc="25" dirty="0">
                <a:latin typeface="Times New Roman"/>
                <a:cs typeface="Times New Roman"/>
              </a:rPr>
              <a:t>Systems’)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5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example we </a:t>
            </a:r>
            <a:r>
              <a:rPr sz="1100" spc="10" dirty="0">
                <a:latin typeface="Times New Roman"/>
                <a:cs typeface="Times New Roman"/>
              </a:rPr>
              <a:t>want </a:t>
            </a:r>
            <a:r>
              <a:rPr sz="1100" spc="5" dirty="0">
                <a:latin typeface="Times New Roman"/>
                <a:cs typeface="Times New Roman"/>
              </a:rPr>
              <a:t>to enter </a:t>
            </a:r>
            <a:r>
              <a:rPr sz="1100" spc="10" dirty="0">
                <a:latin typeface="Times New Roman"/>
                <a:cs typeface="Times New Roman"/>
              </a:rPr>
              <a:t>the values of only two </a:t>
            </a:r>
            <a:r>
              <a:rPr sz="1100" spc="5" dirty="0">
                <a:latin typeface="Times New Roman"/>
                <a:cs typeface="Times New Roman"/>
              </a:rPr>
              <a:t>attributes,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important  that other two attributes should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5" dirty="0">
                <a:latin typeface="Times New Roman"/>
                <a:cs typeface="Times New Roman"/>
              </a:rPr>
              <a:t>NULL. </a:t>
            </a:r>
            <a:r>
              <a:rPr sz="1100" spc="15" dirty="0">
                <a:latin typeface="Times New Roman"/>
                <a:cs typeface="Times New Roman"/>
              </a:rPr>
              <a:t>So in </a:t>
            </a:r>
            <a:r>
              <a:rPr sz="1100" spc="10" dirty="0">
                <a:latin typeface="Times New Roman"/>
                <a:cs typeface="Times New Roman"/>
              </a:rPr>
              <a:t>this example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 </a:t>
            </a:r>
            <a:r>
              <a:rPr sz="1100" spc="5" dirty="0">
                <a:latin typeface="Times New Roman"/>
                <a:cs typeface="Times New Roman"/>
              </a:rPr>
              <a:t>entered </a:t>
            </a:r>
            <a:r>
              <a:rPr sz="1100" spc="10" dirty="0">
                <a:latin typeface="Times New Roman"/>
                <a:cs typeface="Times New Roman"/>
              </a:rPr>
              <a:t>values of </a:t>
            </a:r>
            <a:r>
              <a:rPr sz="1100" spc="15" dirty="0">
                <a:latin typeface="Times New Roman"/>
                <a:cs typeface="Times New Roman"/>
              </a:rPr>
              <a:t>only two </a:t>
            </a:r>
            <a:r>
              <a:rPr sz="1100" spc="10" dirty="0">
                <a:latin typeface="Times New Roman"/>
                <a:cs typeface="Times New Roman"/>
              </a:rPr>
              <a:t>particular </a:t>
            </a:r>
            <a:r>
              <a:rPr sz="1100" spc="5" dirty="0">
                <a:latin typeface="Times New Roman"/>
                <a:cs typeface="Times New Roman"/>
              </a:rPr>
              <a:t>attributes.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another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 INSERT statement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INSERT </a:t>
            </a:r>
            <a:r>
              <a:rPr sz="1100" spc="15" dirty="0">
                <a:latin typeface="Times New Roman"/>
                <a:cs typeface="Times New Roman"/>
              </a:rPr>
              <a:t>INTO </a:t>
            </a:r>
            <a:r>
              <a:rPr sz="1100" spc="10" dirty="0">
                <a:latin typeface="Times New Roman"/>
                <a:cs typeface="Times New Roman"/>
              </a:rPr>
              <a:t>course (‘MG-103’, </a:t>
            </a:r>
            <a:r>
              <a:rPr sz="1100" spc="5" dirty="0">
                <a:latin typeface="Times New Roman"/>
                <a:cs typeface="Times New Roman"/>
              </a:rPr>
              <a:t>‘Intro to </a:t>
            </a:r>
            <a:r>
              <a:rPr sz="1100" spc="10" dirty="0">
                <a:latin typeface="Times New Roman"/>
                <a:cs typeface="Times New Roman"/>
              </a:rPr>
              <a:t>Management’, NULL,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NULL)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8700"/>
              </a:lnSpc>
              <a:spcBef>
                <a:spcPts val="69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example we have </a:t>
            </a:r>
            <a:r>
              <a:rPr sz="1100" spc="10" dirty="0">
                <a:latin typeface="Times New Roman"/>
                <a:cs typeface="Times New Roman"/>
              </a:rPr>
              <a:t>just </a:t>
            </a:r>
            <a:r>
              <a:rPr sz="1100" spc="5" dirty="0">
                <a:latin typeface="Times New Roman"/>
                <a:cs typeface="Times New Roman"/>
              </a:rPr>
              <a:t>entered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values of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two </a:t>
            </a:r>
            <a:r>
              <a:rPr sz="1100" spc="5" dirty="0">
                <a:latin typeface="Times New Roman"/>
                <a:cs typeface="Times New Roman"/>
              </a:rPr>
              <a:t>attributes </a:t>
            </a:r>
            <a:r>
              <a:rPr sz="1100" spc="10" dirty="0">
                <a:latin typeface="Times New Roman"/>
                <a:cs typeface="Times New Roman"/>
              </a:rPr>
              <a:t>and rest two are  </a:t>
            </a:r>
            <a:r>
              <a:rPr sz="1100" spc="15" dirty="0">
                <a:latin typeface="Times New Roman"/>
                <a:cs typeface="Times New Roman"/>
              </a:rPr>
              <a:t>NULL. </a:t>
            </a:r>
            <a:r>
              <a:rPr sz="1100" spc="10" dirty="0">
                <a:latin typeface="Times New Roman"/>
                <a:cs typeface="Times New Roman"/>
              </a:rPr>
              <a:t>So here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not </a:t>
            </a:r>
            <a:r>
              <a:rPr sz="1100" spc="5" dirty="0">
                <a:latin typeface="Times New Roman"/>
                <a:cs typeface="Times New Roman"/>
              </a:rPr>
              <a:t>given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attribute names and just placed </a:t>
            </a:r>
            <a:r>
              <a:rPr sz="1100" spc="20" dirty="0">
                <a:latin typeface="Times New Roman"/>
                <a:cs typeface="Times New Roman"/>
              </a:rPr>
              <a:t>NULL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those  </a:t>
            </a:r>
            <a:r>
              <a:rPr sz="1100" spc="5" dirty="0">
                <a:latin typeface="Times New Roman"/>
                <a:cs typeface="Times New Roman"/>
              </a:rPr>
              <a:t>values.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20" dirty="0">
                <a:latin typeface="Times New Roman"/>
                <a:cs typeface="Times New Roman"/>
              </a:rPr>
              <a:t>Select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Statement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100" spc="10" dirty="0">
                <a:latin typeface="Times New Roman"/>
                <a:cs typeface="Times New Roman"/>
              </a:rPr>
              <a:t>Select  statement  </a:t>
            </a:r>
            <a:r>
              <a:rPr sz="1100" spc="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most  </a:t>
            </a:r>
            <a:r>
              <a:rPr sz="1100" spc="10" dirty="0">
                <a:latin typeface="Times New Roman"/>
                <a:cs typeface="Times New Roman"/>
              </a:rPr>
              <a:t>widely  </a:t>
            </a:r>
            <a:r>
              <a:rPr sz="1100" spc="15" dirty="0">
                <a:latin typeface="Times New Roman"/>
                <a:cs typeface="Times New Roman"/>
              </a:rPr>
              <a:t>used  </a:t>
            </a:r>
            <a:r>
              <a:rPr sz="1100" spc="20" dirty="0">
                <a:latin typeface="Times New Roman"/>
                <a:cs typeface="Times New Roman"/>
              </a:rPr>
              <a:t>SQL  </a:t>
            </a:r>
            <a:r>
              <a:rPr sz="1100" spc="15" dirty="0">
                <a:latin typeface="Times New Roman"/>
                <a:cs typeface="Times New Roman"/>
              </a:rPr>
              <a:t>Command  </a:t>
            </a:r>
            <a:r>
              <a:rPr sz="1100" spc="5" dirty="0">
                <a:latin typeface="Times New Roman"/>
                <a:cs typeface="Times New Roman"/>
              </a:rPr>
              <a:t>in  </a:t>
            </a:r>
            <a:r>
              <a:rPr sz="1100" spc="10" dirty="0">
                <a:latin typeface="Times New Roman"/>
                <a:cs typeface="Times New Roman"/>
              </a:rPr>
              <a:t>Data 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Manipulation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Language.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spc="20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select rows </a:t>
            </a:r>
            <a:r>
              <a:rPr sz="1100" spc="15" dirty="0">
                <a:latin typeface="Times New Roman"/>
                <a:cs typeface="Times New Roman"/>
              </a:rPr>
              <a:t>but </a:t>
            </a:r>
            <a:r>
              <a:rPr sz="1100" spc="10" dirty="0">
                <a:latin typeface="Times New Roman"/>
                <a:cs typeface="Times New Roman"/>
              </a:rPr>
              <a:t>also the columns.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SELECT  </a:t>
            </a:r>
            <a:r>
              <a:rPr sz="1100" spc="10" dirty="0">
                <a:latin typeface="Times New Roman"/>
                <a:cs typeface="Times New Roman"/>
              </a:rPr>
              <a:t>statement queries data from </a:t>
            </a:r>
            <a:r>
              <a:rPr sz="1100" spc="5" dirty="0">
                <a:latin typeface="Times New Roman"/>
                <a:cs typeface="Times New Roman"/>
              </a:rPr>
              <a:t>tables 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database. The statement begins with </a:t>
            </a:r>
            <a:r>
              <a:rPr sz="1100" spc="15" dirty="0">
                <a:latin typeface="Times New Roman"/>
                <a:cs typeface="Times New Roman"/>
              </a:rPr>
              <a:t>the  SELECT </a:t>
            </a:r>
            <a:r>
              <a:rPr sz="1100" spc="10" dirty="0">
                <a:latin typeface="Times New Roman"/>
                <a:cs typeface="Times New Roman"/>
              </a:rPr>
              <a:t>keyword.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basic </a:t>
            </a: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statement has </a:t>
            </a:r>
            <a:r>
              <a:rPr sz="1100" spc="15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clauses: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80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SELECT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2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FROM</a:t>
            </a:r>
            <a:endParaRPr sz="1100">
              <a:latin typeface="Times New Roman"/>
              <a:cs typeface="Times New Roman"/>
            </a:endParaRPr>
          </a:p>
          <a:p>
            <a:pPr marL="443865" indent="-215265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20" dirty="0">
                <a:latin typeface="Times New Roman"/>
                <a:cs typeface="Times New Roman"/>
              </a:rPr>
              <a:t>WHERE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7" y="808251"/>
            <a:ext cx="5005705" cy="3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47700"/>
              </a:lnSpc>
            </a:pPr>
            <a:r>
              <a:rPr sz="1100" spc="15" dirty="0">
                <a:latin typeface="Times New Roman"/>
                <a:cs typeface="Times New Roman"/>
              </a:rPr>
              <a:t>The SELECT </a:t>
            </a:r>
            <a:r>
              <a:rPr sz="1100" spc="10" dirty="0">
                <a:latin typeface="Times New Roman"/>
                <a:cs typeface="Times New Roman"/>
              </a:rPr>
              <a:t>clause specifies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5" dirty="0">
                <a:latin typeface="Times New Roman"/>
                <a:cs typeface="Times New Roman"/>
              </a:rPr>
              <a:t>that are </a:t>
            </a:r>
            <a:r>
              <a:rPr sz="1100" spc="10" dirty="0">
                <a:latin typeface="Times New Roman"/>
                <a:cs typeface="Times New Roman"/>
              </a:rPr>
              <a:t>retrieved. The </a:t>
            </a:r>
            <a:r>
              <a:rPr sz="1100" spc="20" dirty="0">
                <a:latin typeface="Times New Roman"/>
                <a:cs typeface="Times New Roman"/>
              </a:rPr>
              <a:t>FROM </a:t>
            </a:r>
            <a:r>
              <a:rPr sz="1100" spc="10" dirty="0">
                <a:latin typeface="Times New Roman"/>
                <a:cs typeface="Times New Roman"/>
              </a:rPr>
              <a:t>clause  </a:t>
            </a:r>
            <a:r>
              <a:rPr sz="1100" spc="5" dirty="0">
                <a:latin typeface="Times New Roman"/>
                <a:cs typeface="Times New Roman"/>
              </a:rPr>
              <a:t>specifies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tables </a:t>
            </a:r>
            <a:r>
              <a:rPr sz="1100" spc="10" dirty="0">
                <a:latin typeface="Times New Roman"/>
                <a:cs typeface="Times New Roman"/>
              </a:rPr>
              <a:t>accessed.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specifies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are used.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optional;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missing, </a:t>
            </a:r>
            <a:r>
              <a:rPr sz="1100" spc="5" dirty="0">
                <a:latin typeface="Times New Roman"/>
                <a:cs typeface="Times New Roman"/>
              </a:rPr>
              <a:t>all table </a:t>
            </a:r>
            <a:r>
              <a:rPr sz="1100" spc="10" dirty="0">
                <a:latin typeface="Times New Roman"/>
                <a:cs typeface="Times New Roman"/>
              </a:rPr>
              <a:t>rows are used.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SELECT 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mandatory.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specifies a </a:t>
            </a:r>
            <a:r>
              <a:rPr sz="1100" spc="5" dirty="0">
                <a:latin typeface="Times New Roman"/>
                <a:cs typeface="Times New Roman"/>
              </a:rPr>
              <a:t>list </a:t>
            </a:r>
            <a:r>
              <a:rPr sz="1100" spc="10" dirty="0">
                <a:latin typeface="Times New Roman"/>
                <a:cs typeface="Times New Roman"/>
              </a:rPr>
              <a:t>of columns </a:t>
            </a:r>
            <a:r>
              <a:rPr sz="1100" spc="2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retrieved from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tables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20" dirty="0">
                <a:latin typeface="Times New Roman"/>
                <a:cs typeface="Times New Roman"/>
              </a:rPr>
              <a:t>FROM </a:t>
            </a:r>
            <a:r>
              <a:rPr sz="1100" spc="5" dirty="0">
                <a:latin typeface="Times New Roman"/>
                <a:cs typeface="Times New Roman"/>
              </a:rPr>
              <a:t>clause.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FROM </a:t>
            </a:r>
            <a:r>
              <a:rPr sz="1100" spc="10" dirty="0">
                <a:latin typeface="Times New Roman"/>
                <a:cs typeface="Times New Roman"/>
              </a:rPr>
              <a:t>clause always follows the </a:t>
            </a: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5" dirty="0">
                <a:latin typeface="Times New Roman"/>
                <a:cs typeface="Times New Roman"/>
              </a:rPr>
              <a:t>clause.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lists </a:t>
            </a:r>
            <a:r>
              <a:rPr sz="1100" spc="10" dirty="0">
                <a:latin typeface="Times New Roman"/>
                <a:cs typeface="Times New Roman"/>
              </a:rPr>
              <a:t>the  tables accessed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the query. </a:t>
            </a:r>
            <a:r>
              <a:rPr sz="1100" spc="20" dirty="0">
                <a:latin typeface="Times New Roman"/>
                <a:cs typeface="Times New Roman"/>
              </a:rPr>
              <a:t>The 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is optional.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specified,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always follows the </a:t>
            </a:r>
            <a:r>
              <a:rPr sz="1100" spc="20" dirty="0">
                <a:latin typeface="Times New Roman"/>
                <a:cs typeface="Times New Roman"/>
              </a:rPr>
              <a:t>FROM </a:t>
            </a:r>
            <a:r>
              <a:rPr sz="1100" spc="5" dirty="0">
                <a:latin typeface="Times New Roman"/>
                <a:cs typeface="Times New Roman"/>
              </a:rPr>
              <a:t>clause.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filters </a:t>
            </a:r>
            <a:r>
              <a:rPr sz="1100" spc="10" dirty="0">
                <a:latin typeface="Times New Roman"/>
                <a:cs typeface="Times New Roman"/>
              </a:rPr>
              <a:t>rows from the </a:t>
            </a:r>
            <a:r>
              <a:rPr sz="1100" spc="20" dirty="0">
                <a:latin typeface="Times New Roman"/>
                <a:cs typeface="Times New Roman"/>
              </a:rPr>
              <a:t>FROM 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tables. </a:t>
            </a:r>
            <a:r>
              <a:rPr sz="1100" spc="10" dirty="0">
                <a:latin typeface="Times New Roman"/>
                <a:cs typeface="Times New Roman"/>
              </a:rPr>
              <a:t>Omitting 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specifies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all rows </a:t>
            </a:r>
            <a:r>
              <a:rPr sz="1100" spc="10" dirty="0">
                <a:latin typeface="Times New Roman"/>
                <a:cs typeface="Times New Roman"/>
              </a:rPr>
              <a:t>are used.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syntax for </a:t>
            </a:r>
            <a:r>
              <a:rPr sz="1100" spc="15" dirty="0">
                <a:latin typeface="Times New Roman"/>
                <a:cs typeface="Times New Roman"/>
              </a:rPr>
              <a:t>the SELECT </a:t>
            </a:r>
            <a:r>
              <a:rPr sz="1100" spc="10" dirty="0">
                <a:latin typeface="Times New Roman"/>
                <a:cs typeface="Times New Roman"/>
              </a:rPr>
              <a:t>statement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{*|col_name[,….n]} </a:t>
            </a:r>
            <a:r>
              <a:rPr sz="1100" spc="20" dirty="0">
                <a:latin typeface="Times New Roman"/>
                <a:cs typeface="Times New Roman"/>
              </a:rPr>
              <a:t>FROM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table_name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400"/>
              </a:lnSpc>
              <a:spcBef>
                <a:spcPts val="630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is the </a:t>
            </a:r>
            <a:r>
              <a:rPr sz="1100" spc="10" dirty="0">
                <a:latin typeface="Times New Roman"/>
                <a:cs typeface="Times New Roman"/>
              </a:rPr>
              <a:t>simplest </a:t>
            </a:r>
            <a:r>
              <a:rPr sz="1100" spc="15" dirty="0">
                <a:latin typeface="Times New Roman"/>
                <a:cs typeface="Times New Roman"/>
              </a:rPr>
              <a:t>form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SELECT command.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case </a:t>
            </a:r>
            <a:r>
              <a:rPr sz="1100" spc="15" dirty="0">
                <a:latin typeface="Times New Roman"/>
                <a:cs typeface="Times New Roman"/>
              </a:rPr>
              <a:t>of *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attributes </a:t>
            </a:r>
            <a:r>
              <a:rPr sz="1100" spc="15" dirty="0">
                <a:latin typeface="Times New Roman"/>
                <a:cs typeface="Times New Roman"/>
              </a:rPr>
              <a:t>of any  </a:t>
            </a:r>
            <a:r>
              <a:rPr sz="1100" spc="10" dirty="0">
                <a:latin typeface="Times New Roman"/>
                <a:cs typeface="Times New Roman"/>
              </a:rPr>
              <a:t>table would be available.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spc="15" dirty="0">
                <a:latin typeface="Times New Roman"/>
                <a:cs typeface="Times New Roman"/>
              </a:rPr>
              <a:t>mention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*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give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names </a:t>
            </a:r>
            <a:r>
              <a:rPr sz="1100" spc="15" dirty="0">
                <a:latin typeface="Times New Roman"/>
                <a:cs typeface="Times New Roman"/>
              </a:rPr>
              <a:t>of  </a:t>
            </a:r>
            <a:r>
              <a:rPr sz="1100" spc="10" dirty="0">
                <a:latin typeface="Times New Roman"/>
                <a:cs typeface="Times New Roman"/>
              </a:rPr>
              <a:t>particular attribute names. Next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name 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from where data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required. 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</a:t>
            </a:r>
            <a:r>
              <a:rPr sz="1100" spc="10" dirty="0">
                <a:latin typeface="Times New Roman"/>
                <a:cs typeface="Times New Roman"/>
              </a:rPr>
              <a:t>different examples of </a:t>
            </a: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statement using the following </a:t>
            </a:r>
            <a:r>
              <a:rPr sz="1100" spc="5" dirty="0">
                <a:latin typeface="Times New Roman"/>
                <a:cs typeface="Times New Roman"/>
              </a:rPr>
              <a:t>table:  </a:t>
            </a:r>
            <a:r>
              <a:rPr sz="1100" spc="15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212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4365537"/>
          <a:ext cx="5111115" cy="136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727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cgpa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16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2.8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93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2.78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93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Sadia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5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769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3.0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514" y="5879789"/>
            <a:ext cx="334962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5" dirty="0">
                <a:latin typeface="Times New Roman"/>
                <a:cs typeface="Times New Roman"/>
              </a:rPr>
              <a:t>query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55"/>
              </a:spcBef>
            </a:pPr>
            <a:r>
              <a:rPr sz="1100" spc="15" dirty="0">
                <a:latin typeface="Times New Roman"/>
                <a:cs typeface="Times New Roman"/>
              </a:rPr>
              <a:t>Q: </a:t>
            </a:r>
            <a:r>
              <a:rPr sz="1100" spc="10" dirty="0">
                <a:latin typeface="Times New Roman"/>
                <a:cs typeface="Times New Roman"/>
              </a:rPr>
              <a:t>Get the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about studentsSELECT </a:t>
            </a:r>
            <a:r>
              <a:rPr sz="1100" spc="15" dirty="0">
                <a:latin typeface="Times New Roman"/>
                <a:cs typeface="Times New Roman"/>
              </a:rPr>
              <a:t>* FROM </a:t>
            </a:r>
            <a:r>
              <a:rPr sz="1100" spc="10" dirty="0">
                <a:latin typeface="Times New Roman"/>
                <a:cs typeface="Times New Roman"/>
              </a:rPr>
              <a:t>students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 of this </a:t>
            </a:r>
            <a:r>
              <a:rPr sz="1100" spc="15" dirty="0">
                <a:latin typeface="Times New Roman"/>
                <a:cs typeface="Times New Roman"/>
              </a:rPr>
              <a:t>query is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37165" y="6385335"/>
          <a:ext cx="5112385" cy="103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795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cgpa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63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2.8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90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2.78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64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478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Sadia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824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3.0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1969" y="7414359"/>
            <a:ext cx="5006975" cy="132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another query,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certain </a:t>
            </a:r>
            <a:r>
              <a:rPr sz="1100" spc="5" dirty="0">
                <a:latin typeface="Times New Roman"/>
                <a:cs typeface="Times New Roman"/>
              </a:rPr>
              <a:t>specific data is </a:t>
            </a:r>
            <a:r>
              <a:rPr sz="1100" spc="10" dirty="0">
                <a:latin typeface="Times New Roman"/>
                <a:cs typeface="Times New Roman"/>
              </a:rPr>
              <a:t>required form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table: The </a:t>
            </a:r>
            <a:r>
              <a:rPr sz="1100" spc="15" dirty="0">
                <a:latin typeface="Times New Roman"/>
                <a:cs typeface="Times New Roman"/>
              </a:rPr>
              <a:t>query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ts val="1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Q: </a:t>
            </a:r>
            <a:r>
              <a:rPr sz="1100" spc="10" dirty="0">
                <a:latin typeface="Times New Roman"/>
                <a:cs typeface="Times New Roman"/>
              </a:rPr>
              <a:t>Give the </a:t>
            </a:r>
            <a:r>
              <a:rPr sz="1100" spc="1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students with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program nameThe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the  query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64160" marR="3448685" indent="-252095">
              <a:lnSpc>
                <a:spcPts val="13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stName,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prName  </a:t>
            </a:r>
            <a:r>
              <a:rPr sz="1100" spc="20" dirty="0">
                <a:latin typeface="Times New Roman"/>
                <a:cs typeface="Times New Roman"/>
              </a:rPr>
              <a:t>FROM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 for </a:t>
            </a:r>
            <a:r>
              <a:rPr sz="1100" spc="15" dirty="0">
                <a:latin typeface="Times New Roman"/>
                <a:cs typeface="Times New Roman"/>
              </a:rPr>
              <a:t>the command </a:t>
            </a:r>
            <a:r>
              <a:rPr sz="1100" spc="5" dirty="0">
                <a:latin typeface="Times New Roman"/>
                <a:cs typeface="Times New Roman"/>
              </a:rPr>
              <a:t>is as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37588" y="8739069"/>
          <a:ext cx="5111115" cy="34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360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0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20"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6708" y="896492"/>
          <a:ext cx="5109845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502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6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61">
                      <a:solidFill>
                        <a:srgbClr val="000000"/>
                      </a:solidFill>
                      <a:prstDash val="solid"/>
                    </a:lnL>
                    <a:lnR w="702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4">
                      <a:solidFill>
                        <a:srgbClr val="000000"/>
                      </a:solidFill>
                      <a:prstDash val="solid"/>
                    </a:lnL>
                    <a:lnR w="738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69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6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61">
                      <a:solidFill>
                        <a:srgbClr val="000000"/>
                      </a:solidFill>
                      <a:prstDash val="solid"/>
                    </a:lnL>
                    <a:lnR w="7024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4">
                      <a:solidFill>
                        <a:srgbClr val="000000"/>
                      </a:solidFill>
                      <a:prstDash val="solid"/>
                    </a:lnL>
                    <a:lnR w="7387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14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6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Sadia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61">
                      <a:solidFill>
                        <a:srgbClr val="000000"/>
                      </a:solidFill>
                      <a:prstDash val="solid"/>
                    </a:lnL>
                    <a:lnR w="702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4">
                      <a:solidFill>
                        <a:srgbClr val="000000"/>
                      </a:solidFill>
                      <a:prstDash val="solid"/>
                    </a:lnL>
                    <a:lnR w="7387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66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6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61">
                      <a:solidFill>
                        <a:srgbClr val="000000"/>
                      </a:solidFill>
                      <a:prstDash val="solid"/>
                    </a:lnL>
                    <a:lnR w="702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4">
                      <a:solidFill>
                        <a:srgbClr val="000000"/>
                      </a:solidFill>
                      <a:prstDash val="solid"/>
                    </a:lnL>
                    <a:lnR w="7387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213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282" y="1718938"/>
            <a:ext cx="5004435" cy="206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60" dirty="0">
                <a:latin typeface="Times New Roman"/>
                <a:cs typeface="Times New Roman"/>
              </a:rPr>
              <a:t>Attribute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Allias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{*|col_name </a:t>
            </a:r>
            <a:r>
              <a:rPr sz="1100" spc="15" dirty="0">
                <a:latin typeface="Times New Roman"/>
                <a:cs typeface="Times New Roman"/>
              </a:rPr>
              <a:t>[[AS] </a:t>
            </a:r>
            <a:r>
              <a:rPr sz="1100" spc="5" dirty="0">
                <a:latin typeface="Times New Roman"/>
                <a:cs typeface="Times New Roman"/>
              </a:rPr>
              <a:t>alias] </a:t>
            </a:r>
            <a:r>
              <a:rPr sz="1100" spc="10" dirty="0">
                <a:latin typeface="Times New Roman"/>
                <a:cs typeface="Times New Roman"/>
              </a:rPr>
              <a:t>[, </a:t>
            </a:r>
            <a:r>
              <a:rPr sz="1100" spc="15" dirty="0">
                <a:latin typeface="Times New Roman"/>
                <a:cs typeface="Times New Roman"/>
              </a:rPr>
              <a:t>…n]} FROM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tab_name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98700"/>
              </a:lnSpc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this </a:t>
            </a:r>
            <a:r>
              <a:rPr sz="1100" spc="10" dirty="0">
                <a:latin typeface="Times New Roman"/>
                <a:cs typeface="Times New Roman"/>
              </a:rPr>
              <a:t>case </a:t>
            </a:r>
            <a:r>
              <a:rPr sz="1100" spc="5" dirty="0">
                <a:latin typeface="Times New Roman"/>
                <a:cs typeface="Times New Roman"/>
              </a:rPr>
              <a:t>if all </a:t>
            </a:r>
            <a:r>
              <a:rPr sz="1100" spc="10" dirty="0">
                <a:latin typeface="Times New Roman"/>
                <a:cs typeface="Times New Roman"/>
              </a:rPr>
              <a:t>the attributes </a:t>
            </a:r>
            <a:r>
              <a:rPr sz="1100" spc="5" dirty="0">
                <a:latin typeface="Times New Roman"/>
                <a:cs typeface="Times New Roman"/>
              </a:rPr>
              <a:t>are to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selected </a:t>
            </a:r>
            <a:r>
              <a:rPr sz="1100" spc="25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* </a:t>
            </a:r>
            <a:r>
              <a:rPr sz="1100" spc="10" dirty="0">
                <a:latin typeface="Times New Roman"/>
                <a:cs typeface="Times New Roman"/>
              </a:rPr>
              <a:t>then </a:t>
            </a:r>
            <a:r>
              <a:rPr sz="1100" spc="15" dirty="0">
                <a:latin typeface="Times New Roman"/>
                <a:cs typeface="Times New Roman"/>
              </a:rPr>
              <a:t>we cannot </a:t>
            </a:r>
            <a:r>
              <a:rPr sz="1100" spc="10" dirty="0">
                <a:latin typeface="Times New Roman"/>
                <a:cs typeface="Times New Roman"/>
              </a:rPr>
              <a:t>give </a:t>
            </a:r>
            <a:r>
              <a:rPr sz="1100" spc="15" dirty="0">
                <a:latin typeface="Times New Roman"/>
                <a:cs typeface="Times New Roman"/>
              </a:rPr>
              <a:t>the  name </a:t>
            </a:r>
            <a:r>
              <a:rPr sz="1100" spc="10" dirty="0">
                <a:latin typeface="Times New Roman"/>
                <a:cs typeface="Times New Roman"/>
              </a:rPr>
              <a:t>of attributes.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optional here then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write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name of  </a:t>
            </a:r>
            <a:r>
              <a:rPr sz="1100" spc="5" dirty="0">
                <a:latin typeface="Times New Roman"/>
                <a:cs typeface="Times New Roman"/>
              </a:rPr>
              <a:t>attribute </a:t>
            </a:r>
            <a:r>
              <a:rPr sz="1100" spc="10" dirty="0">
                <a:latin typeface="Times New Roman"/>
                <a:cs typeface="Times New Roman"/>
              </a:rPr>
              <a:t>what we want.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5" dirty="0">
                <a:latin typeface="Times New Roman"/>
                <a:cs typeface="Times New Roman"/>
              </a:rPr>
              <a:t>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stName as ‘Student Name’, </a:t>
            </a:r>
            <a:r>
              <a:rPr sz="1100" spc="15" dirty="0">
                <a:latin typeface="Times New Roman"/>
                <a:cs typeface="Times New Roman"/>
              </a:rPr>
              <a:t>prName </a:t>
            </a:r>
            <a:r>
              <a:rPr sz="1100" spc="10" dirty="0">
                <a:latin typeface="Times New Roman"/>
                <a:cs typeface="Times New Roman"/>
              </a:rPr>
              <a:t>‘Program’ </a:t>
            </a:r>
            <a:r>
              <a:rPr sz="1100" spc="15" dirty="0">
                <a:latin typeface="Times New Roman"/>
                <a:cs typeface="Times New Roman"/>
              </a:rPr>
              <a:t>FROM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output of this </a:t>
            </a:r>
            <a:r>
              <a:rPr sz="1100" spc="15" dirty="0">
                <a:latin typeface="Times New Roman"/>
                <a:cs typeface="Times New Roman"/>
              </a:rPr>
              <a:t>query </a:t>
            </a:r>
            <a:r>
              <a:rPr sz="1100" spc="10" dirty="0">
                <a:latin typeface="Times New Roman"/>
                <a:cs typeface="Times New Roman"/>
              </a:rPr>
              <a:t>will be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37025" y="4845960"/>
          <a:ext cx="5111750" cy="136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14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05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00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21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34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Sadia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799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1748" y="6198698"/>
            <a:ext cx="5007610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column  list 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can  also  give 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expression;  value  of  the  expression  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Times New Roman"/>
                <a:cs typeface="Times New Roman"/>
              </a:rPr>
              <a:t>computed and displayed. 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basically used where </a:t>
            </a:r>
            <a:r>
              <a:rPr sz="1100" spc="1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arithmetic </a:t>
            </a:r>
            <a:r>
              <a:rPr sz="1100" spc="5" dirty="0">
                <a:latin typeface="Times New Roman"/>
                <a:cs typeface="Times New Roman"/>
              </a:rPr>
              <a:t>operation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performed,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that operation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performed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each </a:t>
            </a:r>
            <a:r>
              <a:rPr sz="1100" spc="10" dirty="0">
                <a:latin typeface="Times New Roman"/>
                <a:cs typeface="Times New Roman"/>
              </a:rPr>
              <a:t>row and then that result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displayed as an output.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it </a:t>
            </a:r>
            <a:r>
              <a:rPr sz="1100" spc="10" dirty="0">
                <a:latin typeface="Times New Roman"/>
                <a:cs typeface="Times New Roman"/>
              </a:rPr>
              <a:t>with 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spc="20" dirty="0">
                <a:latin typeface="Times New Roman"/>
                <a:cs typeface="Times New Roman"/>
              </a:rPr>
              <a:t>Q </a:t>
            </a:r>
            <a:r>
              <a:rPr sz="1100" spc="10" dirty="0">
                <a:latin typeface="Times New Roman"/>
                <a:cs typeface="Times New Roman"/>
              </a:rPr>
              <a:t>Display the total sessional marks of each student obtained </a:t>
            </a:r>
            <a:r>
              <a:rPr sz="1100" spc="5" dirty="0">
                <a:latin typeface="Times New Roman"/>
                <a:cs typeface="Times New Roman"/>
              </a:rPr>
              <a:t>in each</a:t>
            </a:r>
            <a:r>
              <a:rPr sz="1100" spc="10" dirty="0">
                <a:latin typeface="Times New Roman"/>
                <a:cs typeface="Times New Roman"/>
              </a:rPr>
              <a:t> subject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15" dirty="0">
                <a:latin typeface="Times New Roman"/>
                <a:cs typeface="Times New Roman"/>
              </a:rPr>
              <a:t>the query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Select </a:t>
            </a:r>
            <a:r>
              <a:rPr sz="1100" spc="5" dirty="0">
                <a:latin typeface="Times New Roman"/>
                <a:cs typeface="Times New Roman"/>
              </a:rPr>
              <a:t>stId, </a:t>
            </a:r>
            <a:r>
              <a:rPr sz="1100" spc="10" dirty="0">
                <a:latin typeface="Times New Roman"/>
                <a:cs typeface="Times New Roman"/>
              </a:rPr>
              <a:t>crCode,   </a:t>
            </a:r>
            <a:r>
              <a:rPr sz="1100" spc="15" dirty="0">
                <a:latin typeface="Times New Roman"/>
                <a:cs typeface="Times New Roman"/>
              </a:rPr>
              <a:t>mTerm + sMrks </a:t>
            </a:r>
            <a:r>
              <a:rPr sz="1100" spc="10" dirty="0">
                <a:latin typeface="Times New Roman"/>
                <a:cs typeface="Times New Roman"/>
              </a:rPr>
              <a:t>‘Total out of 50’ from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enroll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76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DISTINCT </a:t>
            </a:r>
            <a:r>
              <a:rPr sz="1100" spc="15" dirty="0">
                <a:latin typeface="Times New Roman"/>
                <a:cs typeface="Times New Roman"/>
              </a:rPr>
              <a:t>keyword 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return </a:t>
            </a:r>
            <a:r>
              <a:rPr sz="1100" spc="15" dirty="0">
                <a:latin typeface="Times New Roman"/>
                <a:cs typeface="Times New Roman"/>
              </a:rPr>
              <a:t>only </a:t>
            </a:r>
            <a:r>
              <a:rPr sz="1100" spc="10" dirty="0">
                <a:latin typeface="Times New Roman"/>
                <a:cs typeface="Times New Roman"/>
              </a:rPr>
              <a:t>distinct (different) values. </a:t>
            </a:r>
            <a:r>
              <a:rPr sz="1100" spc="15" dirty="0">
                <a:latin typeface="Times New Roman"/>
                <a:cs typeface="Times New Roman"/>
              </a:rPr>
              <a:t>The  SELECT </a:t>
            </a:r>
            <a:r>
              <a:rPr sz="1100" spc="10" dirty="0">
                <a:latin typeface="Times New Roman"/>
                <a:cs typeface="Times New Roman"/>
              </a:rPr>
              <a:t>statement returns information from </a:t>
            </a:r>
            <a:r>
              <a:rPr sz="1100" spc="5" dirty="0">
                <a:latin typeface="Times New Roman"/>
                <a:cs typeface="Times New Roman"/>
              </a:rPr>
              <a:t>table </a:t>
            </a:r>
            <a:r>
              <a:rPr sz="1100" spc="10" dirty="0">
                <a:latin typeface="Times New Roman"/>
                <a:cs typeface="Times New Roman"/>
              </a:rPr>
              <a:t>columns. But what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only </a:t>
            </a:r>
            <a:r>
              <a:rPr sz="1100" spc="10" dirty="0">
                <a:latin typeface="Times New Roman"/>
                <a:cs typeface="Times New Roman"/>
              </a:rPr>
              <a:t>want 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distinct elements </a:t>
            </a:r>
            <a:r>
              <a:rPr sz="1100" spc="20" dirty="0">
                <a:latin typeface="Times New Roman"/>
                <a:cs typeface="Times New Roman"/>
              </a:rPr>
              <a:t>With </a:t>
            </a:r>
            <a:r>
              <a:rPr sz="1100" spc="10" dirty="0">
                <a:latin typeface="Times New Roman"/>
                <a:cs typeface="Times New Roman"/>
              </a:rPr>
              <a:t>SQL,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5" dirty="0">
                <a:latin typeface="Times New Roman"/>
                <a:cs typeface="Times New Roman"/>
              </a:rPr>
              <a:t>is to </a:t>
            </a:r>
            <a:r>
              <a:rPr sz="1100" spc="10" dirty="0">
                <a:latin typeface="Times New Roman"/>
                <a:cs typeface="Times New Roman"/>
              </a:rPr>
              <a:t>add a DISTINCT  keyword </a:t>
            </a:r>
            <a:r>
              <a:rPr sz="1100" spc="15" dirty="0">
                <a:latin typeface="Times New Roman"/>
                <a:cs typeface="Times New Roman"/>
              </a:rPr>
              <a:t>to the SELECT </a:t>
            </a:r>
            <a:r>
              <a:rPr sz="1100" spc="10" dirty="0">
                <a:latin typeface="Times New Roman"/>
                <a:cs typeface="Times New Roman"/>
              </a:rPr>
              <a:t>statement. The format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08921"/>
            <a:ext cx="3272154" cy="207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31875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DISTINCT column_name(s)  </a:t>
            </a:r>
            <a:r>
              <a:rPr sz="1100" spc="20" dirty="0">
                <a:latin typeface="Times New Roman"/>
                <a:cs typeface="Times New Roman"/>
              </a:rPr>
              <a:t>FROM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table_name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it </a:t>
            </a:r>
            <a:r>
              <a:rPr sz="1100" spc="10" dirty="0">
                <a:latin typeface="Times New Roman"/>
                <a:cs typeface="Times New Roman"/>
              </a:rPr>
              <a:t>with an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47300"/>
              </a:lnSpc>
              <a:spcBef>
                <a:spcPts val="5"/>
              </a:spcBef>
            </a:pPr>
            <a:r>
              <a:rPr sz="1100" spc="20" dirty="0">
                <a:latin typeface="Times New Roman"/>
                <a:cs typeface="Times New Roman"/>
              </a:rPr>
              <a:t>Q </a:t>
            </a:r>
            <a:r>
              <a:rPr sz="1100" spc="5" dirty="0">
                <a:latin typeface="Times New Roman"/>
                <a:cs typeface="Times New Roman"/>
              </a:rPr>
              <a:t>Get </a:t>
            </a:r>
            <a:r>
              <a:rPr sz="1100" spc="10" dirty="0">
                <a:latin typeface="Times New Roman"/>
                <a:cs typeface="Times New Roman"/>
              </a:rPr>
              <a:t>the program </a:t>
            </a:r>
            <a:r>
              <a:rPr sz="1100" spc="15" dirty="0">
                <a:latin typeface="Times New Roman"/>
                <a:cs typeface="Times New Roman"/>
              </a:rPr>
              <a:t>names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students are enrolled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 </a:t>
            </a:r>
            <a:r>
              <a:rPr sz="1100" spc="10" dirty="0">
                <a:latin typeface="Times New Roman"/>
                <a:cs typeface="Times New Roman"/>
              </a:rPr>
              <a:t>for this query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DISTINCT </a:t>
            </a:r>
            <a:r>
              <a:rPr sz="1100" spc="15" dirty="0">
                <a:latin typeface="Times New Roman"/>
                <a:cs typeface="Times New Roman"/>
              </a:rPr>
              <a:t>prName </a:t>
            </a:r>
            <a:r>
              <a:rPr sz="1100" spc="20" dirty="0">
                <a:latin typeface="Times New Roman"/>
                <a:cs typeface="Times New Roman"/>
              </a:rPr>
              <a:t>FROM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214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708" y="2964811"/>
          <a:ext cx="1690370" cy="139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69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programs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2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62">
                <a:tc>
                  <a:txBody>
                    <a:bodyPr/>
                    <a:lstStyle/>
                    <a:p>
                      <a:pPr marL="60325">
                        <a:lnSpc>
                          <a:spcPts val="126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68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MBA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91425" y="4606479"/>
            <a:ext cx="5006340" cy="43961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715" algn="just">
              <a:lnSpc>
                <a:spcPts val="1300"/>
              </a:lnSpc>
              <a:spcBef>
                <a:spcPts val="35"/>
              </a:spcBef>
            </a:pPr>
            <a:r>
              <a:rPr sz="1100" spc="15" dirty="0">
                <a:latin typeface="Times New Roman"/>
                <a:cs typeface="Times New Roman"/>
              </a:rPr>
              <a:t>The “WHERE”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2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optional. </a:t>
            </a:r>
            <a:r>
              <a:rPr sz="1100" spc="15" dirty="0">
                <a:latin typeface="Times New Roman"/>
                <a:cs typeface="Times New Roman"/>
              </a:rPr>
              <a:t>When </a:t>
            </a:r>
            <a:r>
              <a:rPr sz="1100" spc="10" dirty="0">
                <a:latin typeface="Times New Roman"/>
                <a:cs typeface="Times New Roman"/>
              </a:rPr>
              <a:t>specified, it always follows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FROM  </a:t>
            </a:r>
            <a:r>
              <a:rPr sz="1100" spc="5" dirty="0">
                <a:latin typeface="Times New Roman"/>
                <a:cs typeface="Times New Roman"/>
              </a:rPr>
              <a:t>clause. </a:t>
            </a:r>
            <a:r>
              <a:rPr sz="1100" spc="15" dirty="0">
                <a:latin typeface="Times New Roman"/>
                <a:cs typeface="Times New Roman"/>
              </a:rPr>
              <a:t>The “WHERE”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filters </a:t>
            </a:r>
            <a:r>
              <a:rPr sz="1100" spc="10" dirty="0">
                <a:latin typeface="Times New Roman"/>
                <a:cs typeface="Times New Roman"/>
              </a:rPr>
              <a:t>rows from </a:t>
            </a:r>
            <a:r>
              <a:rPr sz="1100" spc="15" dirty="0">
                <a:latin typeface="Times New Roman"/>
                <a:cs typeface="Times New Roman"/>
              </a:rPr>
              <a:t>“FROM” </a:t>
            </a:r>
            <a:r>
              <a:rPr sz="1100" spc="10" dirty="0">
                <a:latin typeface="Times New Roman"/>
                <a:cs typeface="Times New Roman"/>
              </a:rPr>
              <a:t>clause tables. </a:t>
            </a:r>
            <a:r>
              <a:rPr sz="1100" spc="15" dirty="0">
                <a:latin typeface="Times New Roman"/>
                <a:cs typeface="Times New Roman"/>
              </a:rPr>
              <a:t>Omitting  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5"/>
              </a:spcBef>
            </a:pP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specifies </a:t>
            </a:r>
            <a:r>
              <a:rPr sz="1100" spc="10" dirty="0">
                <a:latin typeface="Times New Roman"/>
                <a:cs typeface="Times New Roman"/>
              </a:rPr>
              <a:t>that all rows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used. Following 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keyword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0" dirty="0">
                <a:latin typeface="Times New Roman"/>
                <a:cs typeface="Times New Roman"/>
              </a:rPr>
              <a:t>expression, also </a:t>
            </a:r>
            <a:r>
              <a:rPr sz="1100" spc="15" dirty="0">
                <a:latin typeface="Times New Roman"/>
                <a:cs typeface="Times New Roman"/>
              </a:rPr>
              <a:t>known </a:t>
            </a:r>
            <a:r>
              <a:rPr sz="1100" spc="10" dirty="0">
                <a:latin typeface="Times New Roman"/>
                <a:cs typeface="Times New Roman"/>
              </a:rPr>
              <a:t>as a predicate. The predicate evaluates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20" dirty="0">
                <a:latin typeface="Times New Roman"/>
                <a:cs typeface="Times New Roman"/>
              </a:rPr>
              <a:t>SQL  </a:t>
            </a:r>
            <a:r>
              <a:rPr sz="1100" spc="5" dirty="0">
                <a:latin typeface="Times New Roman"/>
                <a:cs typeface="Times New Roman"/>
              </a:rPr>
              <a:t>logical </a:t>
            </a:r>
            <a:r>
              <a:rPr sz="1100" spc="15" dirty="0">
                <a:latin typeface="Times New Roman"/>
                <a:cs typeface="Times New Roman"/>
              </a:rPr>
              <a:t>value </a:t>
            </a:r>
            <a:r>
              <a:rPr sz="1100" spc="5" dirty="0">
                <a:latin typeface="Times New Roman"/>
                <a:cs typeface="Times New Roman"/>
              </a:rPr>
              <a:t>-- true, </a:t>
            </a:r>
            <a:r>
              <a:rPr sz="1100" spc="10" dirty="0">
                <a:latin typeface="Times New Roman"/>
                <a:cs typeface="Times New Roman"/>
              </a:rPr>
              <a:t>false or </a:t>
            </a:r>
            <a:r>
              <a:rPr sz="1100" spc="15" dirty="0">
                <a:latin typeface="Times New Roman"/>
                <a:cs typeface="Times New Roman"/>
              </a:rPr>
              <a:t>unknown. The </a:t>
            </a:r>
            <a:r>
              <a:rPr sz="1100" spc="10" dirty="0">
                <a:latin typeface="Times New Roman"/>
                <a:cs typeface="Times New Roman"/>
              </a:rPr>
              <a:t>most basic predicate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comparison: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ts val="1280"/>
              </a:lnSpc>
            </a:pPr>
            <a:r>
              <a:rPr sz="1100" spc="10" dirty="0">
                <a:latin typeface="Times New Roman"/>
                <a:cs typeface="Times New Roman"/>
              </a:rPr>
              <a:t>Color </a:t>
            </a:r>
            <a:r>
              <a:rPr sz="1100" spc="15" dirty="0">
                <a:latin typeface="Times New Roman"/>
                <a:cs typeface="Times New Roman"/>
              </a:rPr>
              <a:t>=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'Red'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10"/>
              </a:spcBef>
            </a:pPr>
            <a:r>
              <a:rPr sz="1100" spc="10" dirty="0">
                <a:latin typeface="Times New Roman"/>
                <a:cs typeface="Times New Roman"/>
              </a:rPr>
              <a:t>This predicate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returns: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0" dirty="0">
                <a:latin typeface="Times New Roman"/>
                <a:cs typeface="Times New Roman"/>
              </a:rPr>
              <a:t>True </a:t>
            </a:r>
            <a:r>
              <a:rPr sz="1100" spc="5" dirty="0">
                <a:latin typeface="Times New Roman"/>
                <a:cs typeface="Times New Roman"/>
              </a:rPr>
              <a:t>--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 color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10" dirty="0">
                <a:latin typeface="Times New Roman"/>
                <a:cs typeface="Times New Roman"/>
              </a:rPr>
              <a:t>contains the string value </a:t>
            </a:r>
            <a:r>
              <a:rPr sz="1100" spc="5" dirty="0">
                <a:latin typeface="Times New Roman"/>
                <a:cs typeface="Times New Roman"/>
              </a:rPr>
              <a:t>--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'Red',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3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5" dirty="0">
                <a:latin typeface="Times New Roman"/>
                <a:cs typeface="Times New Roman"/>
              </a:rPr>
              <a:t>False </a:t>
            </a:r>
            <a:r>
              <a:rPr sz="1100" spc="10" dirty="0">
                <a:latin typeface="Times New Roman"/>
                <a:cs typeface="Times New Roman"/>
              </a:rPr>
              <a:t>--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color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10" dirty="0">
                <a:latin typeface="Times New Roman"/>
                <a:cs typeface="Times New Roman"/>
              </a:rPr>
              <a:t>contains another string </a:t>
            </a:r>
            <a:r>
              <a:rPr sz="1100" spc="15" dirty="0">
                <a:latin typeface="Times New Roman"/>
                <a:cs typeface="Times New Roman"/>
              </a:rPr>
              <a:t>value </a:t>
            </a:r>
            <a:r>
              <a:rPr sz="1100" spc="10" dirty="0">
                <a:latin typeface="Times New Roman"/>
                <a:cs typeface="Times New Roman"/>
              </a:rPr>
              <a:t>(not </a:t>
            </a:r>
            <a:r>
              <a:rPr sz="1100" spc="5" dirty="0">
                <a:latin typeface="Times New Roman"/>
                <a:cs typeface="Times New Roman"/>
              </a:rPr>
              <a:t>'Red'),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or</a:t>
            </a:r>
            <a:endParaRPr sz="1100">
              <a:latin typeface="Times New Roman"/>
              <a:cs typeface="Times New Roman"/>
            </a:endParaRPr>
          </a:p>
          <a:p>
            <a:pPr marL="443865" indent="-214629">
              <a:lnSpc>
                <a:spcPct val="100000"/>
              </a:lnSpc>
              <a:spcBef>
                <a:spcPts val="625"/>
              </a:spcBef>
              <a:buSzPct val="81818"/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sz="1100" spc="15" dirty="0">
                <a:latin typeface="Times New Roman"/>
                <a:cs typeface="Times New Roman"/>
              </a:rPr>
              <a:t>Unknown </a:t>
            </a:r>
            <a:r>
              <a:rPr sz="1100" spc="5" dirty="0">
                <a:latin typeface="Times New Roman"/>
                <a:cs typeface="Times New Roman"/>
              </a:rPr>
              <a:t>--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the color column contains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null.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98700"/>
              </a:lnSpc>
              <a:spcBef>
                <a:spcPts val="685"/>
              </a:spcBef>
            </a:pPr>
            <a:r>
              <a:rPr sz="1100" spc="10" dirty="0">
                <a:latin typeface="Times New Roman"/>
                <a:cs typeface="Times New Roman"/>
              </a:rPr>
              <a:t>Generally, a comparison expression compares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contents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table </a:t>
            </a:r>
            <a:r>
              <a:rPr sz="1100" spc="15" dirty="0">
                <a:latin typeface="Times New Roman"/>
                <a:cs typeface="Times New Roman"/>
              </a:rPr>
              <a:t>column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  </a:t>
            </a:r>
            <a:r>
              <a:rPr sz="1100" spc="5" dirty="0">
                <a:latin typeface="Times New Roman"/>
                <a:cs typeface="Times New Roman"/>
              </a:rPr>
              <a:t>literal, as </a:t>
            </a:r>
            <a:r>
              <a:rPr sz="1100" spc="10" dirty="0">
                <a:latin typeface="Times New Roman"/>
                <a:cs typeface="Times New Roman"/>
              </a:rPr>
              <a:t>above. </a:t>
            </a:r>
            <a:r>
              <a:rPr sz="1100" spc="2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comparison expression </a:t>
            </a:r>
            <a:r>
              <a:rPr sz="1100" spc="20" dirty="0">
                <a:latin typeface="Times New Roman"/>
                <a:cs typeface="Times New Roman"/>
              </a:rPr>
              <a:t>may </a:t>
            </a:r>
            <a:r>
              <a:rPr sz="1100" spc="5" dirty="0">
                <a:latin typeface="Times New Roman"/>
                <a:cs typeface="Times New Roman"/>
              </a:rPr>
              <a:t>also </a:t>
            </a:r>
            <a:r>
              <a:rPr sz="1100" spc="10" dirty="0">
                <a:latin typeface="Times New Roman"/>
                <a:cs typeface="Times New Roman"/>
              </a:rPr>
              <a:t>compare two columns </a:t>
            </a:r>
            <a:r>
              <a:rPr sz="1100" spc="5" dirty="0">
                <a:latin typeface="Times New Roman"/>
                <a:cs typeface="Times New Roman"/>
              </a:rPr>
              <a:t>to each  </a:t>
            </a:r>
            <a:r>
              <a:rPr sz="1100" spc="10" dirty="0">
                <a:latin typeface="Times New Roman"/>
                <a:cs typeface="Times New Roman"/>
              </a:rPr>
              <a:t>other. Table joins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type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comparison.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67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today’s we have studied </a:t>
            </a:r>
            <a:r>
              <a:rPr sz="1100" spc="15" dirty="0">
                <a:latin typeface="Times New Roman"/>
                <a:cs typeface="Times New Roman"/>
              </a:rPr>
              <a:t>the SELECT </a:t>
            </a:r>
            <a:r>
              <a:rPr sz="1100" spc="10" dirty="0">
                <a:latin typeface="Times New Roman"/>
                <a:cs typeface="Times New Roman"/>
              </a:rPr>
              <a:t>statement with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5" dirty="0">
                <a:latin typeface="Times New Roman"/>
                <a:cs typeface="Times New Roman"/>
              </a:rPr>
              <a:t>examples. The  </a:t>
            </a:r>
            <a:r>
              <a:rPr sz="1100" spc="10" dirty="0">
                <a:latin typeface="Times New Roman"/>
                <a:cs typeface="Times New Roman"/>
              </a:rPr>
              <a:t>keywords </a:t>
            </a:r>
            <a:r>
              <a:rPr sz="900" spc="20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900" spc="25" dirty="0">
                <a:latin typeface="Times New Roman"/>
                <a:cs typeface="Times New Roman"/>
              </a:rPr>
              <a:t>FROM </a:t>
            </a:r>
            <a:r>
              <a:rPr sz="1100" spc="10" dirty="0">
                <a:latin typeface="Times New Roman"/>
                <a:cs typeface="Times New Roman"/>
              </a:rPr>
              <a:t>enable the </a:t>
            </a:r>
            <a:r>
              <a:rPr sz="1100" spc="15" dirty="0">
                <a:latin typeface="Times New Roman"/>
                <a:cs typeface="Times New Roman"/>
              </a:rPr>
              <a:t>query to </a:t>
            </a:r>
            <a:r>
              <a:rPr sz="1100" spc="5" dirty="0">
                <a:latin typeface="Times New Roman"/>
                <a:cs typeface="Times New Roman"/>
              </a:rPr>
              <a:t>retrieve </a:t>
            </a:r>
            <a:r>
              <a:rPr sz="1100" spc="10" dirty="0">
                <a:latin typeface="Times New Roman"/>
                <a:cs typeface="Times New Roman"/>
              </a:rPr>
              <a:t>data. </a:t>
            </a:r>
            <a:r>
              <a:rPr sz="1100" spc="1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make </a:t>
            </a:r>
            <a:r>
              <a:rPr sz="1100" spc="10" dirty="0">
                <a:latin typeface="Times New Roman"/>
                <a:cs typeface="Times New Roman"/>
              </a:rPr>
              <a:t>a broad  statement and include all </a:t>
            </a:r>
            <a:r>
              <a:rPr sz="1100" spc="5" dirty="0">
                <a:latin typeface="Times New Roman"/>
                <a:cs typeface="Times New Roman"/>
              </a:rPr>
              <a:t>tables </a:t>
            </a:r>
            <a:r>
              <a:rPr sz="1100" spc="10" dirty="0">
                <a:latin typeface="Times New Roman"/>
                <a:cs typeface="Times New Roman"/>
              </a:rPr>
              <a:t>with a </a:t>
            </a:r>
            <a:r>
              <a:rPr sz="900" spc="20" dirty="0">
                <a:latin typeface="Times New Roman"/>
                <a:cs typeface="Times New Roman"/>
              </a:rPr>
              <a:t>SELECT </a:t>
            </a:r>
            <a:r>
              <a:rPr sz="900" spc="15" dirty="0">
                <a:latin typeface="Times New Roman"/>
                <a:cs typeface="Times New Roman"/>
              </a:rPr>
              <a:t>* </a:t>
            </a:r>
            <a:r>
              <a:rPr sz="1100" spc="10" dirty="0">
                <a:latin typeface="Times New Roman"/>
                <a:cs typeface="Times New Roman"/>
              </a:rPr>
              <a:t>statement or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can rearrange or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retrieve specific </a:t>
            </a:r>
            <a:r>
              <a:rPr sz="1100" spc="10" dirty="0">
                <a:latin typeface="Times New Roman"/>
                <a:cs typeface="Times New Roman"/>
              </a:rPr>
              <a:t>tables.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keyword </a:t>
            </a:r>
            <a:r>
              <a:rPr sz="900" spc="20" dirty="0">
                <a:latin typeface="Times New Roman"/>
                <a:cs typeface="Times New Roman"/>
              </a:rPr>
              <a:t>DISTINCT </a:t>
            </a:r>
            <a:r>
              <a:rPr sz="1100" spc="5" dirty="0">
                <a:latin typeface="Times New Roman"/>
                <a:cs typeface="Times New Roman"/>
              </a:rPr>
              <a:t>limits </a:t>
            </a:r>
            <a:r>
              <a:rPr sz="1100" spc="10" dirty="0">
                <a:latin typeface="Times New Roman"/>
                <a:cs typeface="Times New Roman"/>
              </a:rPr>
              <a:t>the output </a:t>
            </a:r>
            <a:r>
              <a:rPr sz="1100" spc="15" dirty="0">
                <a:latin typeface="Times New Roman"/>
                <a:cs typeface="Times New Roman"/>
              </a:rPr>
              <a:t>so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5" dirty="0">
                <a:latin typeface="Times New Roman"/>
                <a:cs typeface="Times New Roman"/>
              </a:rPr>
              <a:t>do </a:t>
            </a:r>
            <a:r>
              <a:rPr sz="1100" spc="10" dirty="0">
                <a:latin typeface="Times New Roman"/>
                <a:cs typeface="Times New Roman"/>
              </a:rPr>
              <a:t>not </a:t>
            </a:r>
            <a:r>
              <a:rPr sz="1100" dirty="0">
                <a:latin typeface="Times New Roman"/>
                <a:cs typeface="Times New Roman"/>
              </a:rPr>
              <a:t>see  </a:t>
            </a:r>
            <a:r>
              <a:rPr sz="1100" spc="10" dirty="0">
                <a:latin typeface="Times New Roman"/>
                <a:cs typeface="Times New Roman"/>
              </a:rPr>
              <a:t>duplicate values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column. </a:t>
            </a:r>
            <a:r>
              <a:rPr sz="1100" spc="-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coming </a:t>
            </a:r>
            <a:r>
              <a:rPr sz="1100" spc="10" dirty="0">
                <a:latin typeface="Times New Roman"/>
                <a:cs typeface="Times New Roman"/>
              </a:rPr>
              <a:t>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see further </a:t>
            </a:r>
            <a:r>
              <a:rPr sz="1100" spc="20" dirty="0">
                <a:latin typeface="Times New Roman"/>
                <a:cs typeface="Times New Roman"/>
              </a:rPr>
              <a:t>SQL  </a:t>
            </a:r>
            <a:r>
              <a:rPr sz="1100" spc="15" dirty="0">
                <a:latin typeface="Times New Roman"/>
                <a:cs typeface="Times New Roman"/>
              </a:rPr>
              <a:t>Commands </a:t>
            </a:r>
            <a:r>
              <a:rPr sz="1100" spc="10" dirty="0">
                <a:latin typeface="Times New Roman"/>
                <a:cs typeface="Times New Roman"/>
              </a:rPr>
              <a:t>of Data </a:t>
            </a:r>
            <a:r>
              <a:rPr sz="1100" spc="15" dirty="0">
                <a:latin typeface="Times New Roman"/>
                <a:cs typeface="Times New Roman"/>
              </a:rPr>
              <a:t>Manipulation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Language.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23" y="883137"/>
            <a:ext cx="1345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Arial"/>
                <a:cs typeface="Arial"/>
              </a:rPr>
              <a:t>Lecture </a:t>
            </a:r>
            <a:r>
              <a:rPr sz="1500" spc="30" dirty="0">
                <a:latin typeface="Arial"/>
                <a:cs typeface="Arial"/>
              </a:rPr>
              <a:t>No.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29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804" y="1844563"/>
            <a:ext cx="5333365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1023" y="1617764"/>
            <a:ext cx="5240020" cy="78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45" dirty="0">
                <a:latin typeface="Arial"/>
                <a:cs typeface="Arial"/>
              </a:rPr>
              <a:t>Reading</a:t>
            </a:r>
            <a:r>
              <a:rPr sz="1200" u="heavy" spc="-60" dirty="0">
                <a:latin typeface="Arial"/>
                <a:cs typeface="Arial"/>
              </a:rPr>
              <a:t> </a:t>
            </a:r>
            <a:r>
              <a:rPr sz="1200" u="heavy" spc="4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  <a:spcBef>
                <a:spcPts val="695"/>
              </a:spcBef>
            </a:pPr>
            <a:r>
              <a:rPr sz="1100" spc="10" dirty="0">
                <a:latin typeface="Times New Roman"/>
                <a:cs typeface="Times New Roman"/>
              </a:rPr>
              <a:t>“Database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Management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Systems”,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25" spc="-7" baseline="40740" dirty="0">
                <a:latin typeface="Times New Roman"/>
                <a:cs typeface="Times New Roman"/>
              </a:rPr>
              <a:t>nd </a:t>
            </a:r>
            <a:r>
              <a:rPr sz="1125" spc="157" baseline="407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edition,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Raghu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Ramakrishnan,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Johannes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Gehrke,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spc="10" dirty="0">
                <a:latin typeface="Times New Roman"/>
                <a:cs typeface="Times New Roman"/>
              </a:rPr>
              <a:t>McGraw-Hill</a:t>
            </a:r>
            <a:endParaRPr sz="110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  <a:spcBef>
                <a:spcPts val="30"/>
              </a:spcBef>
            </a:pPr>
            <a:r>
              <a:rPr sz="1100" spc="10" dirty="0">
                <a:latin typeface="Times New Roman"/>
                <a:cs typeface="Times New Roman"/>
              </a:rPr>
              <a:t>“Teach Yourself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21 </a:t>
            </a:r>
            <a:r>
              <a:rPr sz="1100" spc="10" dirty="0">
                <a:latin typeface="Times New Roman"/>
                <a:cs typeface="Times New Roman"/>
              </a:rPr>
              <a:t>Days”, Second Edition </a:t>
            </a:r>
            <a:r>
              <a:rPr sz="1100" spc="15" dirty="0">
                <a:latin typeface="Times New Roman"/>
                <a:cs typeface="Times New Roman"/>
              </a:rPr>
              <a:t>Que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Series.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023" y="2230428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9865" y="1841515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655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3023" y="2648122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9503" y="1841515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655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1243" y="2951791"/>
            <a:ext cx="5005070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Overview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Lecture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300" spc="5" dirty="0">
                <a:latin typeface="Times New Roman"/>
                <a:cs typeface="Times New Roman"/>
              </a:rPr>
              <a:t>Data Manipulation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Language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800"/>
              </a:lnSpc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previous lecture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studied </a:t>
            </a:r>
            <a:r>
              <a:rPr sz="1100" spc="15" dirty="0">
                <a:latin typeface="Times New Roman"/>
                <a:cs typeface="Times New Roman"/>
              </a:rPr>
              <a:t>the SELECT </a:t>
            </a:r>
            <a:r>
              <a:rPr sz="1100" spc="10" dirty="0">
                <a:latin typeface="Times New Roman"/>
                <a:cs typeface="Times New Roman"/>
              </a:rPr>
              <a:t>statement, which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most  widely </a:t>
            </a:r>
            <a:r>
              <a:rPr sz="1100" spc="15" dirty="0">
                <a:latin typeface="Times New Roman"/>
                <a:cs typeface="Times New Roman"/>
              </a:rPr>
              <a:t>used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statement.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lecture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clause. This </a:t>
            </a:r>
            <a:r>
              <a:rPr sz="1100" spc="15" dirty="0">
                <a:latin typeface="Times New Roman"/>
                <a:cs typeface="Times New Roman"/>
              </a:rPr>
              <a:t>is  used to </a:t>
            </a:r>
            <a:r>
              <a:rPr sz="1100" spc="10" dirty="0">
                <a:latin typeface="Times New Roman"/>
                <a:cs typeface="Times New Roman"/>
              </a:rPr>
              <a:t>select certain specific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rows.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215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1391243" y="4830055"/>
            <a:ext cx="5003800" cy="397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allows you </a:t>
            </a:r>
            <a:r>
              <a:rPr sz="1100" spc="5" dirty="0">
                <a:latin typeface="Times New Roman"/>
                <a:cs typeface="Times New Roman"/>
              </a:rPr>
              <a:t>to filter </a:t>
            </a:r>
            <a:r>
              <a:rPr sz="1100" spc="10" dirty="0">
                <a:latin typeface="Times New Roman"/>
                <a:cs typeface="Times New Roman"/>
              </a:rPr>
              <a:t>the results from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- </a:t>
            </a:r>
            <a:r>
              <a:rPr sz="1100" spc="5" dirty="0">
                <a:latin typeface="Times New Roman"/>
                <a:cs typeface="Times New Roman"/>
              </a:rPr>
              <a:t>select,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insert, </a:t>
            </a:r>
            <a:r>
              <a:rPr sz="1100" spc="10" dirty="0">
                <a:latin typeface="Times New Roman"/>
                <a:cs typeface="Times New Roman"/>
              </a:rPr>
              <a:t>update,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delete statement.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rows which satisfy the condition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where  clause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selected.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format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100" spc="15" dirty="0">
                <a:latin typeface="Times New Roman"/>
                <a:cs typeface="Times New Roman"/>
              </a:rPr>
              <a:t>SELECT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[ALL|DISTINCT]</a:t>
            </a:r>
            <a:endParaRPr sz="110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  <a:spcBef>
                <a:spcPts val="660"/>
              </a:spcBef>
            </a:pPr>
            <a:r>
              <a:rPr sz="1100" spc="25" dirty="0">
                <a:latin typeface="Times New Roman"/>
                <a:cs typeface="Times New Roman"/>
              </a:rPr>
              <a:t>{*|culumn_list </a:t>
            </a:r>
            <a:r>
              <a:rPr sz="1100" spc="15" dirty="0">
                <a:latin typeface="Times New Roman"/>
                <a:cs typeface="Times New Roman"/>
              </a:rPr>
              <a:t>[alias][,…..n]} </a:t>
            </a:r>
            <a:r>
              <a:rPr sz="1100" spc="80" dirty="0">
                <a:latin typeface="Times New Roman"/>
                <a:cs typeface="Times New Roman"/>
              </a:rPr>
              <a:t>FROM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table_name</a:t>
            </a:r>
            <a:endParaRPr sz="11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600"/>
              </a:spcBef>
            </a:pPr>
            <a:r>
              <a:rPr sz="1100" spc="20" dirty="0">
                <a:latin typeface="Times New Roman"/>
                <a:cs typeface="Times New Roman"/>
              </a:rPr>
              <a:t>[WHERE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&lt;search_condition&gt;]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00"/>
              </a:lnSpc>
              <a:spcBef>
                <a:spcPts val="685"/>
              </a:spcBef>
            </a:pPr>
            <a:r>
              <a:rPr sz="1100" spc="10" dirty="0">
                <a:latin typeface="Times New Roman"/>
                <a:cs typeface="Times New Roman"/>
              </a:rPr>
              <a:t>Here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5" dirty="0">
                <a:latin typeface="Times New Roman"/>
                <a:cs typeface="Times New Roman"/>
              </a:rPr>
              <a:t>is given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square brackets, which means 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optional.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5" dirty="0">
                <a:latin typeface="Times New Roman"/>
                <a:cs typeface="Times New Roman"/>
              </a:rPr>
              <a:t>see </a:t>
            </a: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search </a:t>
            </a:r>
            <a:r>
              <a:rPr sz="1100" spc="10" dirty="0">
                <a:latin typeface="Times New Roman"/>
                <a:cs typeface="Times New Roman"/>
              </a:rPr>
              <a:t>condition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Search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Condition</a:t>
            </a:r>
            <a:endParaRPr sz="1100">
              <a:latin typeface="Times New Roman"/>
              <a:cs typeface="Times New Roman"/>
            </a:endParaRPr>
          </a:p>
          <a:p>
            <a:pPr marL="300990" marR="1776095" indent="-145415">
              <a:lnSpc>
                <a:spcPct val="147300"/>
              </a:lnSpc>
              <a:spcBef>
                <a:spcPts val="10"/>
              </a:spcBef>
              <a:tabLst>
                <a:tab pos="369570" algn="l"/>
              </a:tabLst>
            </a:pPr>
            <a:r>
              <a:rPr sz="1100" spc="10" dirty="0">
                <a:latin typeface="Times New Roman"/>
                <a:cs typeface="Times New Roman"/>
              </a:rPr>
              <a:t>{		[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] </a:t>
            </a: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10" dirty="0">
                <a:latin typeface="Times New Roman"/>
                <a:cs typeface="Times New Roman"/>
              </a:rPr>
              <a:t>predicate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( </a:t>
            </a: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10" dirty="0">
                <a:latin typeface="Times New Roman"/>
                <a:cs typeface="Times New Roman"/>
              </a:rPr>
              <a:t>search_condition </a:t>
            </a:r>
            <a:r>
              <a:rPr sz="1100" spc="15" dirty="0">
                <a:latin typeface="Times New Roman"/>
                <a:cs typeface="Times New Roman"/>
              </a:rPr>
              <a:t>&gt;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}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[ {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20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} [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] { </a:t>
            </a: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5" dirty="0">
                <a:latin typeface="Times New Roman"/>
                <a:cs typeface="Times New Roman"/>
              </a:rPr>
              <a:t>predicate </a:t>
            </a:r>
            <a:r>
              <a:rPr sz="1100" spc="15" dirty="0">
                <a:latin typeface="Times New Roman"/>
                <a:cs typeface="Times New Roman"/>
              </a:rPr>
              <a:t>&gt;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|</a:t>
            </a:r>
            <a:endParaRPr sz="1100">
              <a:latin typeface="Times New Roman"/>
              <a:cs typeface="Times New Roman"/>
            </a:endParaRPr>
          </a:p>
          <a:p>
            <a:pPr marL="1198880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Times New Roman"/>
                <a:cs typeface="Times New Roman"/>
              </a:rPr>
              <a:t>( </a:t>
            </a: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10" dirty="0">
                <a:latin typeface="Times New Roman"/>
                <a:cs typeface="Times New Roman"/>
              </a:rPr>
              <a:t>search_condition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10" dirty="0">
                <a:latin typeface="Times New Roman"/>
                <a:cs typeface="Times New Roman"/>
              </a:rPr>
              <a:t>) }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625"/>
              </a:spcBef>
              <a:tabLst>
                <a:tab pos="369570" algn="l"/>
              </a:tabLst>
            </a:pPr>
            <a:r>
              <a:rPr sz="1100" spc="10" dirty="0">
                <a:latin typeface="Times New Roman"/>
                <a:cs typeface="Times New Roman"/>
              </a:rPr>
              <a:t>}	[ ,...n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10" dirty="0">
                <a:latin typeface="Times New Roman"/>
                <a:cs typeface="Times New Roman"/>
              </a:rPr>
              <a:t>predicate </a:t>
            </a:r>
            <a:r>
              <a:rPr sz="1100" spc="15" dirty="0">
                <a:latin typeface="Times New Roman"/>
                <a:cs typeface="Times New Roman"/>
              </a:rPr>
              <a:t>&gt;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::=</a:t>
            </a:r>
            <a:endParaRPr sz="11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625"/>
              </a:spcBef>
              <a:tabLst>
                <a:tab pos="369570" algn="l"/>
              </a:tabLst>
            </a:pPr>
            <a:r>
              <a:rPr sz="1100" spc="10" dirty="0">
                <a:latin typeface="Times New Roman"/>
                <a:cs typeface="Times New Roman"/>
              </a:rPr>
              <a:t>{	expression { </a:t>
            </a:r>
            <a:r>
              <a:rPr sz="1100" spc="15" dirty="0">
                <a:latin typeface="Times New Roman"/>
                <a:cs typeface="Times New Roman"/>
              </a:rPr>
              <a:t>=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&lt; &gt;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! </a:t>
            </a:r>
            <a:r>
              <a:rPr sz="1100" spc="15" dirty="0">
                <a:latin typeface="Times New Roman"/>
                <a:cs typeface="Times New Roman"/>
              </a:rPr>
              <a:t>=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&gt; =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!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&lt; =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! </a:t>
            </a:r>
            <a:r>
              <a:rPr sz="1100" spc="15" dirty="0">
                <a:latin typeface="Times New Roman"/>
                <a:cs typeface="Times New Roman"/>
              </a:rPr>
              <a:t>&lt;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97" y="888215"/>
            <a:ext cx="5004435" cy="827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635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expression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string_expression [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] LIKE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string_expression</a:t>
            </a:r>
            <a:endParaRPr sz="1100">
              <a:latin typeface="Times New Roman"/>
              <a:cs typeface="Times New Roman"/>
            </a:endParaRPr>
          </a:p>
          <a:p>
            <a:pPr marL="731520" marR="1797050" indent="-429259">
              <a:lnSpc>
                <a:spcPct val="1473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expression [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] </a:t>
            </a:r>
            <a:r>
              <a:rPr sz="1100" spc="20" dirty="0">
                <a:latin typeface="Times New Roman"/>
                <a:cs typeface="Times New Roman"/>
              </a:rPr>
              <a:t>BETWEEN </a:t>
            </a:r>
            <a:r>
              <a:rPr sz="1100" spc="10" dirty="0">
                <a:latin typeface="Times New Roman"/>
                <a:cs typeface="Times New Roman"/>
              </a:rPr>
              <a:t>expression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AND  </a:t>
            </a:r>
            <a:r>
              <a:rPr sz="1100" spc="10" dirty="0">
                <a:latin typeface="Times New Roman"/>
                <a:cs typeface="Times New Roman"/>
              </a:rPr>
              <a:t>expression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expression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[ </a:t>
            </a:r>
            <a:r>
              <a:rPr sz="1100" spc="15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NULL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expression [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]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( </a:t>
            </a:r>
            <a:r>
              <a:rPr sz="1100" spc="15" dirty="0">
                <a:latin typeface="Times New Roman"/>
                <a:cs typeface="Times New Roman"/>
              </a:rPr>
              <a:t>subquery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expression [ </a:t>
            </a:r>
            <a:r>
              <a:rPr sz="1100" spc="5" dirty="0">
                <a:latin typeface="Times New Roman"/>
                <a:cs typeface="Times New Roman"/>
              </a:rPr>
              <a:t>,...n </a:t>
            </a:r>
            <a:r>
              <a:rPr sz="1100" spc="10" dirty="0">
                <a:latin typeface="Times New Roman"/>
                <a:cs typeface="Times New Roman"/>
              </a:rPr>
              <a:t>]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expression { </a:t>
            </a:r>
            <a:r>
              <a:rPr sz="1100" spc="15" dirty="0">
                <a:latin typeface="Times New Roman"/>
                <a:cs typeface="Times New Roman"/>
              </a:rPr>
              <a:t>=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&lt; &gt;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! </a:t>
            </a:r>
            <a:r>
              <a:rPr sz="1100" spc="15" dirty="0">
                <a:latin typeface="Times New Roman"/>
                <a:cs typeface="Times New Roman"/>
              </a:rPr>
              <a:t>=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&gt; =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! </a:t>
            </a:r>
            <a:r>
              <a:rPr sz="1100" spc="15" dirty="0">
                <a:latin typeface="Times New Roman"/>
                <a:cs typeface="Times New Roman"/>
              </a:rPr>
              <a:t>&gt;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&lt;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&lt; =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0" dirty="0">
                <a:latin typeface="Times New Roman"/>
                <a:cs typeface="Times New Roman"/>
              </a:rPr>
              <a:t>! </a:t>
            </a:r>
            <a:r>
              <a:rPr sz="1100" spc="15" dirty="0">
                <a:latin typeface="Times New Roman"/>
                <a:cs typeface="Times New Roman"/>
              </a:rPr>
              <a:t>&lt;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{ </a:t>
            </a:r>
            <a:r>
              <a:rPr sz="1100" spc="15" dirty="0">
                <a:latin typeface="Times New Roman"/>
                <a:cs typeface="Times New Roman"/>
              </a:rPr>
              <a:t>ALL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20" dirty="0">
                <a:latin typeface="Times New Roman"/>
                <a:cs typeface="Times New Roman"/>
              </a:rPr>
              <a:t>SOME </a:t>
            </a: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ANY} </a:t>
            </a:r>
            <a:r>
              <a:rPr sz="1100" spc="10" dirty="0">
                <a:latin typeface="Times New Roman"/>
                <a:cs typeface="Times New Roman"/>
              </a:rPr>
              <a:t>( </a:t>
            </a:r>
            <a:r>
              <a:rPr sz="1100" spc="15" dirty="0">
                <a:latin typeface="Times New Roman"/>
                <a:cs typeface="Times New Roman"/>
              </a:rPr>
              <a:t>subquery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Times New Roman"/>
                <a:cs typeface="Times New Roman"/>
              </a:rPr>
              <a:t>| </a:t>
            </a:r>
            <a:r>
              <a:rPr sz="1100" spc="15" dirty="0">
                <a:latin typeface="Times New Roman"/>
                <a:cs typeface="Times New Roman"/>
              </a:rPr>
              <a:t>EXISTS </a:t>
            </a:r>
            <a:r>
              <a:rPr sz="1100" spc="10" dirty="0">
                <a:latin typeface="Times New Roman"/>
                <a:cs typeface="Times New Roman"/>
              </a:rPr>
              <a:t>( </a:t>
            </a:r>
            <a:r>
              <a:rPr sz="1100" spc="15" dirty="0">
                <a:latin typeface="Times New Roman"/>
                <a:cs typeface="Times New Roman"/>
              </a:rPr>
              <a:t>subquery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625"/>
              </a:spcBef>
            </a:pPr>
            <a:r>
              <a:rPr sz="1100" spc="1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00"/>
              </a:lnSpc>
              <a:spcBef>
                <a:spcPts val="68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format where clause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expressions using different comparison  operators. </a:t>
            </a:r>
            <a:r>
              <a:rPr sz="1100" spc="15" dirty="0">
                <a:latin typeface="Times New Roman"/>
                <a:cs typeface="Times New Roman"/>
              </a:rPr>
              <a:t>Those </a:t>
            </a:r>
            <a:r>
              <a:rPr sz="1100" spc="10" dirty="0">
                <a:latin typeface="Times New Roman"/>
                <a:cs typeface="Times New Roman"/>
              </a:rPr>
              <a:t>rows, which </a:t>
            </a:r>
            <a:r>
              <a:rPr sz="1100" spc="5" dirty="0">
                <a:latin typeface="Times New Roman"/>
                <a:cs typeface="Times New Roman"/>
              </a:rPr>
              <a:t>fulfill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condition,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selected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output.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</a:t>
            </a:r>
            <a:r>
              <a:rPr sz="1100" spc="20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FROM</a:t>
            </a:r>
            <a:r>
              <a:rPr sz="1100" spc="-65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supplier_name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=</a:t>
            </a:r>
            <a:r>
              <a:rPr sz="1100" spc="-5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D5247"/>
                </a:solidFill>
                <a:latin typeface="Times New Roman"/>
                <a:cs typeface="Times New Roman"/>
              </a:rPr>
              <a:t>'IBM';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this first </a:t>
            </a:r>
            <a:r>
              <a:rPr sz="1100" spc="10" dirty="0">
                <a:latin typeface="Times New Roman"/>
                <a:cs typeface="Times New Roman"/>
              </a:rPr>
              <a:t>example,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used 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5" dirty="0">
                <a:latin typeface="Times New Roman"/>
                <a:cs typeface="Times New Roman"/>
              </a:rPr>
              <a:t>to filter </a:t>
            </a:r>
            <a:r>
              <a:rPr sz="1100" spc="10" dirty="0">
                <a:latin typeface="Times New Roman"/>
                <a:cs typeface="Times New Roman"/>
              </a:rPr>
              <a:t>our results from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10" dirty="0">
                <a:latin typeface="Times New Roman"/>
                <a:cs typeface="Times New Roman"/>
              </a:rPr>
              <a:t>supplier </a:t>
            </a:r>
            <a:r>
              <a:rPr sz="1100" spc="5" dirty="0">
                <a:latin typeface="Times New Roman"/>
                <a:cs typeface="Times New Roman"/>
              </a:rPr>
              <a:t>table.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The SQL </a:t>
            </a:r>
            <a:r>
              <a:rPr sz="1100" spc="10" dirty="0">
                <a:latin typeface="Times New Roman"/>
                <a:cs typeface="Times New Roman"/>
              </a:rPr>
              <a:t>statement above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5" dirty="0">
                <a:latin typeface="Times New Roman"/>
                <a:cs typeface="Times New Roman"/>
              </a:rPr>
              <a:t>return all </a:t>
            </a:r>
            <a:r>
              <a:rPr sz="1100" spc="10" dirty="0">
                <a:latin typeface="Times New Roman"/>
                <a:cs typeface="Times New Roman"/>
              </a:rPr>
              <a:t>rows from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supplier  table where the supplier_name </a:t>
            </a:r>
            <a:r>
              <a:rPr sz="1100" spc="5" dirty="0">
                <a:latin typeface="Times New Roman"/>
                <a:cs typeface="Times New Roman"/>
              </a:rPr>
              <a:t>is IBM. </a:t>
            </a:r>
            <a:r>
              <a:rPr sz="1100" spc="10" dirty="0">
                <a:latin typeface="Times New Roman"/>
                <a:cs typeface="Times New Roman"/>
              </a:rPr>
              <a:t>Because the </a:t>
            </a:r>
            <a:r>
              <a:rPr sz="1100" spc="15" dirty="0">
                <a:latin typeface="Times New Roman"/>
                <a:cs typeface="Times New Roman"/>
              </a:rPr>
              <a:t>* is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select, </a:t>
            </a:r>
            <a:r>
              <a:rPr sz="1100" spc="10" dirty="0">
                <a:latin typeface="Times New Roman"/>
                <a:cs typeface="Times New Roman"/>
              </a:rPr>
              <a:t>all fields  from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supplier table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appear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result </a:t>
            </a:r>
            <a:r>
              <a:rPr sz="1100" spc="5" dirty="0">
                <a:latin typeface="Times New Roman"/>
                <a:cs typeface="Times New Roman"/>
              </a:rPr>
              <a:t>set.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20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</a:t>
            </a:r>
            <a:r>
              <a:rPr sz="1100" spc="10" dirty="0">
                <a:latin typeface="Times New Roman"/>
                <a:cs typeface="Times New Roman"/>
              </a:rPr>
              <a:t>another 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where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clause.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43865" marR="3342640">
              <a:lnSpc>
                <a:spcPct val="147300"/>
              </a:lnSpc>
              <a:spcBef>
                <a:spcPts val="5"/>
              </a:spcBef>
            </a:pP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</a:t>
            </a:r>
            <a:r>
              <a:rPr sz="1100" spc="-55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supplier_id 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FROM</a:t>
            </a:r>
            <a:r>
              <a:rPr sz="1100" spc="-65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</a:t>
            </a:r>
            <a:endParaRPr sz="1100">
              <a:latin typeface="Times New Roman"/>
              <a:cs typeface="Times New Roman"/>
            </a:endParaRPr>
          </a:p>
          <a:p>
            <a:pPr marL="443865" marR="2683510">
              <a:lnSpc>
                <a:spcPts val="1960"/>
              </a:lnSpc>
              <a:spcBef>
                <a:spcPts val="155"/>
              </a:spcBef>
            </a:pPr>
            <a:r>
              <a:rPr sz="1100" spc="20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supplier_name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=</a:t>
            </a:r>
            <a:r>
              <a:rPr sz="1100" spc="-6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'IBM'  or supplier_city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=</a:t>
            </a:r>
            <a:r>
              <a:rPr sz="1100" spc="-3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D5247"/>
                </a:solidFill>
                <a:latin typeface="Times New Roman"/>
                <a:cs typeface="Times New Roman"/>
              </a:rPr>
              <a:t>'Karachi';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6350" indent="-635" algn="just">
              <a:lnSpc>
                <a:spcPct val="1477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define a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with multiple </a:t>
            </a:r>
            <a:r>
              <a:rPr sz="1100" spc="5" dirty="0">
                <a:latin typeface="Times New Roman"/>
                <a:cs typeface="Times New Roman"/>
              </a:rPr>
              <a:t>conditions.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would  </a:t>
            </a:r>
            <a:r>
              <a:rPr sz="1100" spc="5" dirty="0">
                <a:latin typeface="Times New Roman"/>
                <a:cs typeface="Times New Roman"/>
              </a:rPr>
              <a:t>return all </a:t>
            </a:r>
            <a:r>
              <a:rPr sz="1100" spc="10" dirty="0">
                <a:latin typeface="Times New Roman"/>
                <a:cs typeface="Times New Roman"/>
              </a:rPr>
              <a:t>supplier_id values </a:t>
            </a:r>
            <a:r>
              <a:rPr sz="1100" spc="15" dirty="0">
                <a:latin typeface="Times New Roman"/>
                <a:cs typeface="Times New Roman"/>
              </a:rPr>
              <a:t>where the </a:t>
            </a:r>
            <a:r>
              <a:rPr sz="1100" spc="10" dirty="0">
                <a:latin typeface="Times New Roman"/>
                <a:cs typeface="Times New Roman"/>
              </a:rPr>
              <a:t>supplier_name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IBM </a:t>
            </a:r>
            <a:r>
              <a:rPr sz="1100" spc="15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the supplier_city </a:t>
            </a:r>
            <a:r>
              <a:rPr sz="1100" spc="15" dirty="0">
                <a:latin typeface="Times New Roman"/>
                <a:cs typeface="Times New Roman"/>
              </a:rPr>
              <a:t>is  </a:t>
            </a:r>
            <a:r>
              <a:rPr sz="1100" spc="10" dirty="0">
                <a:latin typeface="Times New Roman"/>
                <a:cs typeface="Times New Roman"/>
              </a:rPr>
              <a:t>Karachi..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43865" marR="1729739">
              <a:lnSpc>
                <a:spcPct val="147300"/>
              </a:lnSpc>
              <a:spcBef>
                <a:spcPts val="5"/>
              </a:spcBef>
            </a:pP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supplier.suppler_name, orders.order_id 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FROM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supplier,</a:t>
            </a:r>
            <a:r>
              <a:rPr sz="1100" spc="-7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orders</a:t>
            </a:r>
            <a:endParaRPr sz="1100">
              <a:latin typeface="Times New Roman"/>
              <a:cs typeface="Times New Roman"/>
            </a:endParaRPr>
          </a:p>
          <a:p>
            <a:pPr marL="443865" marR="1663700">
              <a:lnSpc>
                <a:spcPts val="1960"/>
              </a:lnSpc>
              <a:spcBef>
                <a:spcPts val="155"/>
              </a:spcBef>
            </a:pPr>
            <a:r>
              <a:rPr sz="1100" spc="20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supplier.supplier_id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=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orders.supplier_id  and supplier.supplier_city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D5247"/>
                </a:solidFill>
                <a:latin typeface="Times New Roman"/>
                <a:cs typeface="Times New Roman"/>
              </a:rPr>
              <a:t>'Karachi';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216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34" y="808418"/>
            <a:ext cx="5005070" cy="827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ct val="147300"/>
              </a:lnSpc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can also </a:t>
            </a:r>
            <a:r>
              <a:rPr sz="1100" spc="15" dirty="0">
                <a:latin typeface="Times New Roman"/>
                <a:cs typeface="Times New Roman"/>
              </a:rPr>
              <a:t>use the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join multiple </a:t>
            </a:r>
            <a:r>
              <a:rPr sz="1100" spc="5" dirty="0">
                <a:latin typeface="Times New Roman"/>
                <a:cs typeface="Times New Roman"/>
              </a:rPr>
              <a:t>tables </a:t>
            </a:r>
            <a:r>
              <a:rPr sz="1100" spc="10" dirty="0">
                <a:latin typeface="Times New Roman"/>
                <a:cs typeface="Times New Roman"/>
              </a:rPr>
              <a:t>together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single </a:t>
            </a:r>
            <a:r>
              <a:rPr sz="1100" spc="20" dirty="0">
                <a:latin typeface="Times New Roman"/>
                <a:cs typeface="Times New Roman"/>
              </a:rPr>
              <a:t>SQL  </a:t>
            </a:r>
            <a:r>
              <a:rPr sz="1100" spc="10" dirty="0">
                <a:latin typeface="Times New Roman"/>
                <a:cs typeface="Times New Roman"/>
              </a:rPr>
              <a:t>statement.  This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would return all supplier names and order_ids  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where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there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matching </a:t>
            </a:r>
            <a:r>
              <a:rPr sz="1100" spc="10" dirty="0">
                <a:latin typeface="Times New Roman"/>
                <a:cs typeface="Times New Roman"/>
              </a:rPr>
              <a:t>record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supplier and orders tables based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supplier_id, and  where the supplier_city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Karachi.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ct val="147300"/>
              </a:lnSpc>
              <a:spcBef>
                <a:spcPts val="10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10" dirty="0">
                <a:latin typeface="Times New Roman"/>
                <a:cs typeface="Times New Roman"/>
              </a:rPr>
              <a:t>see a query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which those courses, which </a:t>
            </a:r>
            <a:r>
              <a:rPr sz="1100" spc="5" dirty="0">
                <a:latin typeface="Times New Roman"/>
                <a:cs typeface="Times New Roman"/>
              </a:rPr>
              <a:t>are part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20" dirty="0">
                <a:latin typeface="Times New Roman"/>
                <a:cs typeface="Times New Roman"/>
              </a:rPr>
              <a:t>MCS,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displayed</a:t>
            </a:r>
            <a:endParaRPr sz="1100">
              <a:latin typeface="Times New Roman"/>
              <a:cs typeface="Times New Roman"/>
            </a:endParaRPr>
          </a:p>
          <a:p>
            <a:pPr marL="84455" marR="2320290" indent="-71755">
              <a:lnSpc>
                <a:spcPct val="147700"/>
              </a:lnSpc>
              <a:spcBef>
                <a:spcPts val="5"/>
              </a:spcBef>
            </a:pPr>
            <a:r>
              <a:rPr sz="1100" spc="15" dirty="0">
                <a:latin typeface="Times New Roman"/>
                <a:cs typeface="Times New Roman"/>
              </a:rPr>
              <a:t>Q: </a:t>
            </a:r>
            <a:r>
              <a:rPr sz="1100" spc="10" dirty="0">
                <a:latin typeface="Times New Roman"/>
                <a:cs typeface="Times New Roman"/>
              </a:rPr>
              <a:t>Display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courses of the </a:t>
            </a:r>
            <a:r>
              <a:rPr sz="1100" spc="20" dirty="0">
                <a:latin typeface="Times New Roman"/>
                <a:cs typeface="Times New Roman"/>
              </a:rPr>
              <a:t>MCS </a:t>
            </a:r>
            <a:r>
              <a:rPr sz="1100" spc="10" dirty="0">
                <a:latin typeface="Times New Roman"/>
                <a:cs typeface="Times New Roman"/>
              </a:rPr>
              <a:t>program  Select crCode, crName, prName from course  where </a:t>
            </a:r>
            <a:r>
              <a:rPr sz="1100" spc="15" dirty="0">
                <a:latin typeface="Times New Roman"/>
                <a:cs typeface="Times New Roman"/>
              </a:rPr>
              <a:t>prName =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‘MCS</a:t>
            </a:r>
            <a:endParaRPr sz="1100">
              <a:latin typeface="Times New Roman"/>
              <a:cs typeface="Times New Roman"/>
            </a:endParaRPr>
          </a:p>
          <a:p>
            <a:pPr marL="12700" marR="8255" indent="-635">
              <a:lnSpc>
                <a:spcPts val="1960"/>
              </a:lnSpc>
              <a:spcBef>
                <a:spcPts val="155"/>
              </a:spcBef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this </a:t>
            </a:r>
            <a:r>
              <a:rPr sz="1100" spc="10" dirty="0">
                <a:latin typeface="Times New Roman"/>
                <a:cs typeface="Times New Roman"/>
              </a:rPr>
              <a:t>query </a:t>
            </a:r>
            <a:r>
              <a:rPr sz="1100" spc="15" dirty="0">
                <a:latin typeface="Times New Roman"/>
                <a:cs typeface="Times New Roman"/>
              </a:rPr>
              <a:t>whole </a:t>
            </a:r>
            <a:r>
              <a:rPr sz="1100" spc="10" dirty="0">
                <a:latin typeface="Times New Roman"/>
                <a:cs typeface="Times New Roman"/>
              </a:rPr>
              <a:t>table would be checked row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row and where program  </a:t>
            </a:r>
            <a:r>
              <a:rPr sz="1100" spc="15" dirty="0">
                <a:latin typeface="Times New Roman"/>
                <a:cs typeface="Times New Roman"/>
              </a:rPr>
              <a:t>name would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20" dirty="0">
                <a:latin typeface="Times New Roman"/>
                <a:cs typeface="Times New Roman"/>
              </a:rPr>
              <a:t>MCS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selected and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displayed.’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463040">
              <a:lnSpc>
                <a:spcPct val="147300"/>
              </a:lnSpc>
            </a:pPr>
            <a:r>
              <a:rPr sz="1100" spc="20" dirty="0">
                <a:latin typeface="Times New Roman"/>
                <a:cs typeface="Times New Roman"/>
              </a:rPr>
              <a:t>Q </a:t>
            </a:r>
            <a:r>
              <a:rPr sz="1100" dirty="0">
                <a:latin typeface="Times New Roman"/>
                <a:cs typeface="Times New Roman"/>
              </a:rPr>
              <a:t>List </a:t>
            </a:r>
            <a:r>
              <a:rPr sz="1100" spc="10" dirty="0">
                <a:latin typeface="Times New Roman"/>
                <a:cs typeface="Times New Roman"/>
              </a:rPr>
              <a:t>the course </a:t>
            </a:r>
            <a:r>
              <a:rPr sz="1100" spc="15" dirty="0">
                <a:latin typeface="Times New Roman"/>
                <a:cs typeface="Times New Roman"/>
              </a:rPr>
              <a:t>names </a:t>
            </a:r>
            <a:r>
              <a:rPr sz="1100" spc="10" dirty="0">
                <a:latin typeface="Times New Roman"/>
                <a:cs typeface="Times New Roman"/>
              </a:rPr>
              <a:t>offered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programs other than </a:t>
            </a:r>
            <a:r>
              <a:rPr sz="1100" spc="20" dirty="0">
                <a:latin typeface="Times New Roman"/>
                <a:cs typeface="Times New Roman"/>
              </a:rPr>
              <a:t>MCS  </a:t>
            </a: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crCode, crName,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prName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20" dirty="0">
                <a:latin typeface="Times New Roman"/>
                <a:cs typeface="Times New Roman"/>
              </a:rPr>
              <a:t>FROM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course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not (prName </a:t>
            </a:r>
            <a:r>
              <a:rPr sz="1100" spc="15" dirty="0">
                <a:latin typeface="Times New Roman"/>
                <a:cs typeface="Times New Roman"/>
              </a:rPr>
              <a:t>=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‘MCS’)</a:t>
            </a:r>
            <a:endParaRPr sz="1100">
              <a:latin typeface="Times New Roman"/>
              <a:cs typeface="Times New Roman"/>
            </a:endParaRPr>
          </a:p>
          <a:p>
            <a:pPr marL="12700" marR="5715" indent="-635">
              <a:lnSpc>
                <a:spcPct val="1473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query </a:t>
            </a:r>
            <a:r>
              <a:rPr sz="1100" spc="5" dirty="0">
                <a:latin typeface="Times New Roman"/>
                <a:cs typeface="Times New Roman"/>
              </a:rPr>
              <a:t>again all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rows would be checked and those courses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10" dirty="0">
                <a:latin typeface="Times New Roman"/>
                <a:cs typeface="Times New Roman"/>
              </a:rPr>
              <a:t>be  </a:t>
            </a:r>
            <a:r>
              <a:rPr sz="1100" spc="5" dirty="0">
                <a:latin typeface="Times New Roman"/>
                <a:cs typeface="Times New Roman"/>
              </a:rPr>
              <a:t>selected </a:t>
            </a:r>
            <a:r>
              <a:rPr sz="1100" spc="10" dirty="0">
                <a:latin typeface="Times New Roman"/>
                <a:cs typeface="Times New Roman"/>
              </a:rPr>
              <a:t>and displayed </a:t>
            </a:r>
            <a:r>
              <a:rPr sz="1100" spc="15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not for </a:t>
            </a:r>
            <a:r>
              <a:rPr sz="1100" spc="20" dirty="0">
                <a:latin typeface="Times New Roman"/>
                <a:cs typeface="Times New Roman"/>
              </a:rPr>
              <a:t>MCS. </a:t>
            </a:r>
            <a:r>
              <a:rPr sz="1100" spc="10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it reverses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output.</a:t>
            </a:r>
            <a:endParaRPr sz="1100">
              <a:latin typeface="Times New Roman"/>
              <a:cs typeface="Times New Roman"/>
            </a:endParaRPr>
          </a:p>
          <a:p>
            <a:pPr marL="12700" marR="393700">
              <a:lnSpc>
                <a:spcPct val="247300"/>
              </a:lnSpc>
            </a:pPr>
            <a:r>
              <a:rPr sz="1100" spc="15" dirty="0">
                <a:latin typeface="Times New Roman"/>
                <a:cs typeface="Times New Roman"/>
              </a:rPr>
              <a:t>The BETWEEN </a:t>
            </a:r>
            <a:r>
              <a:rPr sz="1100" spc="10" dirty="0">
                <a:latin typeface="Times New Roman"/>
                <a:cs typeface="Times New Roman"/>
              </a:rPr>
              <a:t>condition allows </a:t>
            </a:r>
            <a:r>
              <a:rPr sz="1100" spc="5" dirty="0">
                <a:latin typeface="Times New Roman"/>
                <a:cs typeface="Times New Roman"/>
              </a:rPr>
              <a:t>you to </a:t>
            </a:r>
            <a:r>
              <a:rPr sz="1100" spc="10" dirty="0">
                <a:latin typeface="Times New Roman"/>
                <a:cs typeface="Times New Roman"/>
              </a:rPr>
              <a:t>retrieve values within a specific range. 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syntax for the </a:t>
            </a:r>
            <a:r>
              <a:rPr sz="1100" spc="20" dirty="0">
                <a:latin typeface="Times New Roman"/>
                <a:cs typeface="Times New Roman"/>
              </a:rPr>
              <a:t>BETWEEN </a:t>
            </a:r>
            <a:r>
              <a:rPr sz="1100" spc="10" dirty="0">
                <a:latin typeface="Times New Roman"/>
                <a:cs typeface="Times New Roman"/>
              </a:rPr>
              <a:t>condition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43865" marR="3504565">
              <a:lnSpc>
                <a:spcPct val="147400"/>
              </a:lnSpc>
            </a:pP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</a:t>
            </a:r>
            <a:r>
              <a:rPr sz="1100" spc="-6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columns 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FROM</a:t>
            </a:r>
            <a:r>
              <a:rPr sz="1100" spc="-65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D5247"/>
                </a:solidFill>
                <a:latin typeface="Times New Roman"/>
                <a:cs typeface="Times New Roman"/>
              </a:rPr>
              <a:t>tables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10"/>
              </a:spcBef>
            </a:pPr>
            <a:r>
              <a:rPr sz="1100" spc="20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column1 between value1 and</a:t>
            </a:r>
            <a:r>
              <a:rPr sz="1100" spc="-3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value2;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47300"/>
              </a:lnSpc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will </a:t>
            </a:r>
            <a:r>
              <a:rPr sz="1100" spc="5" dirty="0">
                <a:latin typeface="Times New Roman"/>
                <a:cs typeface="Times New Roman"/>
              </a:rPr>
              <a:t>return </a:t>
            </a:r>
            <a:r>
              <a:rPr sz="1100" spc="10" dirty="0">
                <a:latin typeface="Times New Roman"/>
                <a:cs typeface="Times New Roman"/>
              </a:rPr>
              <a:t>the records where </a:t>
            </a:r>
            <a:r>
              <a:rPr sz="1100" spc="5" dirty="0">
                <a:latin typeface="Times New Roman"/>
                <a:cs typeface="Times New Roman"/>
              </a:rPr>
              <a:t>column1 is </a:t>
            </a:r>
            <a:r>
              <a:rPr sz="1100" spc="10" dirty="0">
                <a:latin typeface="Times New Roman"/>
                <a:cs typeface="Times New Roman"/>
              </a:rPr>
              <a:t>within the </a:t>
            </a:r>
            <a:r>
              <a:rPr sz="1100" spc="5" dirty="0">
                <a:latin typeface="Times New Roman"/>
                <a:cs typeface="Times New Roman"/>
              </a:rPr>
              <a:t>range </a:t>
            </a:r>
            <a:r>
              <a:rPr sz="1100" spc="15" dirty="0">
                <a:latin typeface="Times New Roman"/>
                <a:cs typeface="Times New Roman"/>
              </a:rPr>
              <a:t>of  </a:t>
            </a:r>
            <a:r>
              <a:rPr sz="1100" spc="10" dirty="0">
                <a:latin typeface="Times New Roman"/>
                <a:cs typeface="Times New Roman"/>
              </a:rPr>
              <a:t>value1 and value2 (inclusive). </a:t>
            </a:r>
            <a:r>
              <a:rPr sz="1100" spc="15" dirty="0">
                <a:latin typeface="Times New Roman"/>
                <a:cs typeface="Times New Roman"/>
              </a:rPr>
              <a:t>The BETWEEN </a:t>
            </a:r>
            <a:r>
              <a:rPr sz="1100" spc="10" dirty="0">
                <a:latin typeface="Times New Roman"/>
                <a:cs typeface="Times New Roman"/>
              </a:rPr>
              <a:t>function can be used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any valid 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- </a:t>
            </a:r>
            <a:r>
              <a:rPr sz="1100" spc="5" dirty="0">
                <a:latin typeface="Times New Roman"/>
                <a:cs typeface="Times New Roman"/>
              </a:rPr>
              <a:t>select, insert, </a:t>
            </a:r>
            <a:r>
              <a:rPr sz="1100" spc="10" dirty="0">
                <a:latin typeface="Times New Roman"/>
                <a:cs typeface="Times New Roman"/>
              </a:rPr>
              <a:t>update, or </a:t>
            </a:r>
            <a:r>
              <a:rPr sz="1100" spc="5" dirty="0">
                <a:latin typeface="Times New Roman"/>
                <a:cs typeface="Times New Roman"/>
              </a:rPr>
              <a:t>delete.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</a:t>
            </a:r>
            <a:r>
              <a:rPr sz="1100" spc="10" dirty="0">
                <a:latin typeface="Times New Roman"/>
                <a:cs typeface="Times New Roman"/>
              </a:rPr>
              <a:t>few </a:t>
            </a:r>
            <a:r>
              <a:rPr sz="1100" spc="15" dirty="0">
                <a:latin typeface="Times New Roman"/>
                <a:cs typeface="Times New Roman"/>
              </a:rPr>
              <a:t>examples </a:t>
            </a:r>
            <a:r>
              <a:rPr sz="1100" spc="5" dirty="0">
                <a:latin typeface="Times New Roman"/>
                <a:cs typeface="Times New Roman"/>
              </a:rPr>
              <a:t>of 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operator.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90"/>
              </a:spcBef>
            </a:pP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</a:t>
            </a:r>
            <a:r>
              <a:rPr sz="1100" spc="-9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25"/>
              </a:spcBef>
            </a:pP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FROM</a:t>
            </a:r>
            <a:r>
              <a:rPr sz="1100" spc="-70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suppliers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supplier_id between </a:t>
            </a:r>
            <a:r>
              <a:rPr sz="1100" spc="15" dirty="0">
                <a:solidFill>
                  <a:srgbClr val="2D5247"/>
                </a:solidFill>
                <a:latin typeface="Times New Roman"/>
                <a:cs typeface="Times New Roman"/>
              </a:rPr>
              <a:t>10 </a:t>
            </a:r>
            <a:r>
              <a:rPr sz="1100" spc="20" dirty="0">
                <a:solidFill>
                  <a:srgbClr val="2D5247"/>
                </a:solidFill>
                <a:latin typeface="Times New Roman"/>
                <a:cs typeface="Times New Roman"/>
              </a:rPr>
              <a:t>AND</a:t>
            </a:r>
            <a:r>
              <a:rPr sz="1100" spc="-65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D5247"/>
                </a:solidFill>
                <a:latin typeface="Times New Roman"/>
                <a:cs typeface="Times New Roman"/>
              </a:rPr>
              <a:t>50;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217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0947" y="888215"/>
            <a:ext cx="5005705" cy="828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would </a:t>
            </a:r>
            <a:r>
              <a:rPr sz="1100" spc="5" dirty="0">
                <a:latin typeface="Times New Roman"/>
                <a:cs typeface="Times New Roman"/>
              </a:rPr>
              <a:t>return </a:t>
            </a:r>
            <a:r>
              <a:rPr sz="1100" spc="10" dirty="0">
                <a:latin typeface="Times New Roman"/>
                <a:cs typeface="Times New Roman"/>
              </a:rPr>
              <a:t>all </a:t>
            </a:r>
            <a:r>
              <a:rPr sz="1100" spc="15" dirty="0">
                <a:latin typeface="Times New Roman"/>
                <a:cs typeface="Times New Roman"/>
              </a:rPr>
              <a:t>rows </a:t>
            </a:r>
            <a:r>
              <a:rPr sz="1100" spc="10" dirty="0">
                <a:latin typeface="Times New Roman"/>
                <a:cs typeface="Times New Roman"/>
              </a:rPr>
              <a:t>where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supplier_id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between </a:t>
            </a:r>
            <a:r>
              <a:rPr sz="1100" spc="15" dirty="0">
                <a:latin typeface="Times New Roman"/>
                <a:cs typeface="Times New Roman"/>
              </a:rPr>
              <a:t>10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50.</a:t>
            </a:r>
            <a:endParaRPr sz="1100">
              <a:latin typeface="Times New Roman"/>
              <a:cs typeface="Times New Roman"/>
            </a:endParaRPr>
          </a:p>
          <a:p>
            <a:pPr marL="12700" marR="861060">
              <a:lnSpc>
                <a:spcPct val="199100"/>
              </a:lnSpc>
              <a:spcBef>
                <a:spcPts val="625"/>
              </a:spcBef>
            </a:pPr>
            <a:r>
              <a:rPr sz="1100" spc="15" dirty="0">
                <a:latin typeface="Times New Roman"/>
                <a:cs typeface="Times New Roman"/>
              </a:rPr>
              <a:t>The BETWEEN </a:t>
            </a:r>
            <a:r>
              <a:rPr sz="1100" spc="10" dirty="0">
                <a:latin typeface="Times New Roman"/>
                <a:cs typeface="Times New Roman"/>
              </a:rPr>
              <a:t>function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also be combined with the </a:t>
            </a:r>
            <a:r>
              <a:rPr sz="1100" spc="20" dirty="0">
                <a:latin typeface="Times New Roman"/>
                <a:cs typeface="Times New Roman"/>
              </a:rPr>
              <a:t>NOT </a:t>
            </a:r>
            <a:r>
              <a:rPr sz="1100" spc="10" dirty="0">
                <a:latin typeface="Times New Roman"/>
                <a:cs typeface="Times New Roman"/>
              </a:rPr>
              <a:t>operator.  For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example,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SELECT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FROM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suppliers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supplier_id not between </a:t>
            </a:r>
            <a:r>
              <a:rPr sz="1100" spc="15" dirty="0">
                <a:latin typeface="Times New Roman"/>
                <a:cs typeface="Times New Roman"/>
              </a:rPr>
              <a:t>10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50;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82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function helps reduce the need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use </a:t>
            </a:r>
            <a:r>
              <a:rPr sz="1100" spc="15" dirty="0">
                <a:latin typeface="Times New Roman"/>
                <a:cs typeface="Times New Roman"/>
              </a:rPr>
              <a:t>multiple </a:t>
            </a:r>
            <a:r>
              <a:rPr sz="1100" spc="20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conditions.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sued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10" dirty="0">
                <a:latin typeface="Times New Roman"/>
                <a:cs typeface="Times New Roman"/>
              </a:rPr>
              <a:t>check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a list of values.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syntax for the IN function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43865" marR="3504565">
              <a:lnSpc>
                <a:spcPct val="148200"/>
              </a:lnSpc>
            </a:pPr>
            <a:r>
              <a:rPr sz="1100" spc="15" dirty="0">
                <a:latin typeface="Times New Roman"/>
                <a:cs typeface="Times New Roman"/>
              </a:rPr>
              <a:t>SELECT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columns  </a:t>
            </a:r>
            <a:r>
              <a:rPr sz="1100" spc="15" dirty="0">
                <a:latin typeface="Times New Roman"/>
                <a:cs typeface="Times New Roman"/>
              </a:rPr>
              <a:t>FROM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tables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625"/>
              </a:spcBef>
            </a:pP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column1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(value1, </a:t>
            </a:r>
            <a:r>
              <a:rPr sz="1100" spc="5" dirty="0">
                <a:latin typeface="Times New Roman"/>
                <a:cs typeface="Times New Roman"/>
              </a:rPr>
              <a:t>value2,....</a:t>
            </a:r>
            <a:r>
              <a:rPr sz="1100" spc="10" dirty="0">
                <a:latin typeface="Times New Roman"/>
                <a:cs typeface="Times New Roman"/>
              </a:rPr>
              <a:t> value_n);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77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will return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records where column1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value1, </a:t>
            </a:r>
            <a:r>
              <a:rPr sz="1100" spc="5" dirty="0">
                <a:latin typeface="Times New Roman"/>
                <a:cs typeface="Times New Roman"/>
              </a:rPr>
              <a:t>value2... </a:t>
            </a:r>
            <a:r>
              <a:rPr sz="1100" spc="10" dirty="0">
                <a:latin typeface="Times New Roman"/>
                <a:cs typeface="Times New Roman"/>
              </a:rPr>
              <a:t>or  value_n. The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function can be 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5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valid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- select, </a:t>
            </a:r>
            <a:r>
              <a:rPr sz="1100" spc="5" dirty="0">
                <a:latin typeface="Times New Roman"/>
                <a:cs typeface="Times New Roman"/>
              </a:rPr>
              <a:t>insert,  </a:t>
            </a:r>
            <a:r>
              <a:rPr sz="1100" spc="10" dirty="0">
                <a:latin typeface="Times New Roman"/>
                <a:cs typeface="Times New Roman"/>
              </a:rPr>
              <a:t>update, or delete. 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an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operator.</a:t>
            </a:r>
            <a:endParaRPr sz="1100">
              <a:latin typeface="Times New Roman"/>
              <a:cs typeface="Times New Roman"/>
            </a:endParaRPr>
          </a:p>
          <a:p>
            <a:pPr marL="12700" marR="3430270">
              <a:lnSpc>
                <a:spcPct val="1473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crName,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prName  </a:t>
            </a:r>
            <a:r>
              <a:rPr sz="1100" spc="10" dirty="0">
                <a:latin typeface="Times New Roman"/>
                <a:cs typeface="Times New Roman"/>
              </a:rPr>
              <a:t>From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course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Where prName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(‘MCS’,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‘BCS’)</a:t>
            </a:r>
            <a:endParaRPr sz="1100">
              <a:latin typeface="Times New Roman"/>
              <a:cs typeface="Times New Roman"/>
            </a:endParaRPr>
          </a:p>
          <a:p>
            <a:pPr marL="12700" marR="2570480">
              <a:lnSpc>
                <a:spcPts val="1960"/>
              </a:lnSpc>
              <a:spcBef>
                <a:spcPts val="155"/>
              </a:spcBef>
            </a:pP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equal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the following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 </a:t>
            </a: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crName,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prName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1100" spc="10" dirty="0">
                <a:latin typeface="Times New Roman"/>
                <a:cs typeface="Times New Roman"/>
              </a:rPr>
              <a:t>From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course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(prName </a:t>
            </a:r>
            <a:r>
              <a:rPr sz="1100" spc="15" dirty="0">
                <a:latin typeface="Times New Roman"/>
                <a:cs typeface="Times New Roman"/>
              </a:rPr>
              <a:t>= ‘MCS’) </a:t>
            </a:r>
            <a:r>
              <a:rPr sz="1100" spc="20" dirty="0">
                <a:latin typeface="Times New Roman"/>
                <a:cs typeface="Times New Roman"/>
              </a:rPr>
              <a:t>OR </a:t>
            </a:r>
            <a:r>
              <a:rPr sz="1100" spc="10" dirty="0">
                <a:latin typeface="Times New Roman"/>
                <a:cs typeface="Times New Roman"/>
              </a:rPr>
              <a:t>(prName </a:t>
            </a:r>
            <a:r>
              <a:rPr sz="1100" spc="15" dirty="0">
                <a:latin typeface="Times New Roman"/>
                <a:cs typeface="Times New Roman"/>
              </a:rPr>
              <a:t>=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‘BCS’)</a:t>
            </a:r>
            <a:endParaRPr sz="1100">
              <a:latin typeface="Times New Roman"/>
              <a:cs typeface="Times New Roman"/>
            </a:endParaRPr>
          </a:p>
          <a:p>
            <a:pPr marL="12700" marR="5715" indent="-635">
              <a:lnSpc>
                <a:spcPct val="147300"/>
              </a:lnSpc>
            </a:pPr>
            <a:r>
              <a:rPr sz="1100" spc="15" dirty="0">
                <a:latin typeface="Times New Roman"/>
                <a:cs typeface="Times New Roman"/>
              </a:rPr>
              <a:t>Now in </a:t>
            </a:r>
            <a:r>
              <a:rPr sz="1100" spc="10" dirty="0">
                <a:latin typeface="Times New Roman"/>
                <a:cs typeface="Times New Roman"/>
              </a:rPr>
              <a:t>these two queries </a:t>
            </a:r>
            <a:r>
              <a:rPr sz="1100" spc="5" dirty="0">
                <a:latin typeface="Times New Roman"/>
                <a:cs typeface="Times New Roman"/>
              </a:rPr>
              <a:t>all </a:t>
            </a:r>
            <a:r>
              <a:rPr sz="1100" spc="10" dirty="0">
                <a:latin typeface="Times New Roman"/>
                <a:cs typeface="Times New Roman"/>
              </a:rPr>
              <a:t>the rows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checked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20" dirty="0">
                <a:latin typeface="Times New Roman"/>
                <a:cs typeface="Times New Roman"/>
              </a:rPr>
              <a:t>MCS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BCS one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5" dirty="0">
                <a:latin typeface="Times New Roman"/>
                <a:cs typeface="Times New Roman"/>
              </a:rPr>
              <a:t>one  so </a:t>
            </a:r>
            <a:r>
              <a:rPr sz="1100" spc="10" dirty="0">
                <a:latin typeface="Times New Roman"/>
                <a:cs typeface="Times New Roman"/>
              </a:rPr>
              <a:t>OR can be replaced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operator.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7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LIKE operator allows </a:t>
            </a:r>
            <a:r>
              <a:rPr sz="1100" spc="5" dirty="0">
                <a:latin typeface="Times New Roman"/>
                <a:cs typeface="Times New Roman"/>
              </a:rPr>
              <a:t>you to </a:t>
            </a:r>
            <a:r>
              <a:rPr sz="1100" spc="15" dirty="0">
                <a:latin typeface="Times New Roman"/>
                <a:cs typeface="Times New Roman"/>
              </a:rPr>
              <a:t>use </a:t>
            </a:r>
            <a:r>
              <a:rPr sz="1100" spc="10" dirty="0">
                <a:latin typeface="Times New Roman"/>
                <a:cs typeface="Times New Roman"/>
              </a:rPr>
              <a:t>wildcards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where clause of </a:t>
            </a:r>
            <a:r>
              <a:rPr sz="1100" spc="5" dirty="0">
                <a:latin typeface="Times New Roman"/>
                <a:cs typeface="Times New Roman"/>
              </a:rPr>
              <a:t>an </a:t>
            </a:r>
            <a:r>
              <a:rPr sz="1100" spc="20" dirty="0">
                <a:latin typeface="Times New Roman"/>
                <a:cs typeface="Times New Roman"/>
              </a:rPr>
              <a:t>SQL  </a:t>
            </a:r>
            <a:r>
              <a:rPr sz="1100" spc="10" dirty="0">
                <a:latin typeface="Times New Roman"/>
                <a:cs typeface="Times New Roman"/>
              </a:rPr>
              <a:t>statement. This allows you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perform </a:t>
            </a:r>
            <a:r>
              <a:rPr sz="1100" spc="5" dirty="0">
                <a:latin typeface="Times New Roman"/>
                <a:cs typeface="Times New Roman"/>
              </a:rPr>
              <a:t>pattern </a:t>
            </a:r>
            <a:r>
              <a:rPr sz="1100" spc="10" dirty="0">
                <a:latin typeface="Times New Roman"/>
                <a:cs typeface="Times New Roman"/>
              </a:rPr>
              <a:t>matching. </a:t>
            </a:r>
            <a:r>
              <a:rPr sz="1100" spc="15" dirty="0">
                <a:latin typeface="Times New Roman"/>
                <a:cs typeface="Times New Roman"/>
              </a:rPr>
              <a:t>The LIKE </a:t>
            </a:r>
            <a:r>
              <a:rPr sz="1100" spc="10" dirty="0">
                <a:latin typeface="Times New Roman"/>
                <a:cs typeface="Times New Roman"/>
              </a:rPr>
              <a:t>condition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be  </a:t>
            </a:r>
            <a:r>
              <a:rPr sz="1100" spc="15" dirty="0">
                <a:latin typeface="Times New Roman"/>
                <a:cs typeface="Times New Roman"/>
              </a:rPr>
              <a:t>used in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valid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0" dirty="0">
                <a:latin typeface="Times New Roman"/>
                <a:cs typeface="Times New Roman"/>
              </a:rPr>
              <a:t>statement - </a:t>
            </a:r>
            <a:r>
              <a:rPr sz="1100" spc="5" dirty="0">
                <a:latin typeface="Times New Roman"/>
                <a:cs typeface="Times New Roman"/>
              </a:rPr>
              <a:t>select, insert, </a:t>
            </a:r>
            <a:r>
              <a:rPr sz="1100" spc="10" dirty="0">
                <a:latin typeface="Times New Roman"/>
                <a:cs typeface="Times New Roman"/>
              </a:rPr>
              <a:t>update, or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delete.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patterns that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choose from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100" spc="25" dirty="0">
                <a:latin typeface="Times New Roman"/>
                <a:cs typeface="Times New Roman"/>
              </a:rPr>
              <a:t>% </a:t>
            </a:r>
            <a:r>
              <a:rPr sz="1100" spc="15" dirty="0">
                <a:latin typeface="Times New Roman"/>
                <a:cs typeface="Times New Roman"/>
              </a:rPr>
              <a:t>Allows </a:t>
            </a:r>
            <a:r>
              <a:rPr sz="1100" spc="5" dirty="0">
                <a:latin typeface="Times New Roman"/>
                <a:cs typeface="Times New Roman"/>
              </a:rPr>
              <a:t>you to </a:t>
            </a:r>
            <a:r>
              <a:rPr sz="1100" spc="10" dirty="0">
                <a:latin typeface="Times New Roman"/>
                <a:cs typeface="Times New Roman"/>
              </a:rPr>
              <a:t>match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string of </a:t>
            </a:r>
            <a:r>
              <a:rPr sz="1100" spc="20" dirty="0">
                <a:latin typeface="Times New Roman"/>
                <a:cs typeface="Times New Roman"/>
              </a:rPr>
              <a:t>any </a:t>
            </a:r>
            <a:r>
              <a:rPr sz="1100" spc="10" dirty="0">
                <a:latin typeface="Times New Roman"/>
                <a:cs typeface="Times New Roman"/>
              </a:rPr>
              <a:t>length (including zero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length)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218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0" y="424065"/>
            <a:ext cx="1939289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Times New Roman"/>
                <a:cs typeface="Times New Roman"/>
              </a:rPr>
              <a:t>Database Management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(CS403)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1935" y="424065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25" dirty="0">
                <a:latin typeface="Times New Roman"/>
                <a:cs typeface="Times New Roman"/>
              </a:rPr>
              <a:t>U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789" y="644920"/>
            <a:ext cx="5382260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013" y="886691"/>
            <a:ext cx="5005070" cy="506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_ Allows </a:t>
            </a:r>
            <a:r>
              <a:rPr sz="1100" spc="5" dirty="0">
                <a:latin typeface="Times New Roman"/>
                <a:cs typeface="Times New Roman"/>
              </a:rPr>
              <a:t>you to </a:t>
            </a:r>
            <a:r>
              <a:rPr sz="1100" spc="10" dirty="0">
                <a:latin typeface="Times New Roman"/>
                <a:cs typeface="Times New Roman"/>
              </a:rPr>
              <a:t>match </a:t>
            </a:r>
            <a:r>
              <a:rPr sz="1100" spc="2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a single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character</a:t>
            </a:r>
            <a:endParaRPr sz="1100">
              <a:latin typeface="Times New Roman"/>
              <a:cs typeface="Times New Roman"/>
            </a:endParaRPr>
          </a:p>
          <a:p>
            <a:pPr marL="12700" marR="2133600">
              <a:lnSpc>
                <a:spcPct val="148200"/>
              </a:lnSpc>
              <a:spcBef>
                <a:spcPts val="670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now </a:t>
            </a:r>
            <a:r>
              <a:rPr sz="1100" spc="5" dirty="0">
                <a:latin typeface="Times New Roman"/>
                <a:cs typeface="Times New Roman"/>
              </a:rPr>
              <a:t>see an </a:t>
            </a:r>
            <a:r>
              <a:rPr sz="1100" spc="15" dirty="0">
                <a:latin typeface="Times New Roman"/>
                <a:cs typeface="Times New Roman"/>
              </a:rPr>
              <a:t>example </a:t>
            </a:r>
            <a:r>
              <a:rPr sz="1100" spc="10" dirty="0">
                <a:latin typeface="Times New Roman"/>
                <a:cs typeface="Times New Roman"/>
              </a:rPr>
              <a:t>of LIKE operator  </a:t>
            </a:r>
            <a:r>
              <a:rPr sz="1100" spc="15" dirty="0">
                <a:latin typeface="Times New Roman"/>
                <a:cs typeface="Times New Roman"/>
              </a:rPr>
              <a:t>Q: </a:t>
            </a:r>
            <a:r>
              <a:rPr sz="1100" spc="10" dirty="0">
                <a:latin typeface="Times New Roman"/>
                <a:cs typeface="Times New Roman"/>
              </a:rPr>
              <a:t>Display </a:t>
            </a:r>
            <a:r>
              <a:rPr sz="1100" spc="15" dirty="0">
                <a:latin typeface="Times New Roman"/>
                <a:cs typeface="Times New Roman"/>
              </a:rPr>
              <a:t>the names and </a:t>
            </a:r>
            <a:r>
              <a:rPr sz="1100" spc="5" dirty="0">
                <a:latin typeface="Times New Roman"/>
                <a:cs typeface="Times New Roman"/>
              </a:rPr>
              <a:t>credits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CS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programs</a:t>
            </a:r>
            <a:endParaRPr sz="1100">
              <a:latin typeface="Times New Roman"/>
              <a:cs typeface="Times New Roman"/>
            </a:endParaRPr>
          </a:p>
          <a:p>
            <a:pPr marL="84455" marR="2008505">
              <a:lnSpc>
                <a:spcPts val="1960"/>
              </a:lnSpc>
              <a:spcBef>
                <a:spcPts val="155"/>
              </a:spcBef>
            </a:pPr>
            <a:r>
              <a:rPr sz="1100" spc="15" dirty="0">
                <a:latin typeface="Times New Roman"/>
                <a:cs typeface="Times New Roman"/>
              </a:rPr>
              <a:t>SELECT </a:t>
            </a:r>
            <a:r>
              <a:rPr sz="1100" spc="10" dirty="0">
                <a:latin typeface="Times New Roman"/>
                <a:cs typeface="Times New Roman"/>
              </a:rPr>
              <a:t>crName, crCrdts, </a:t>
            </a:r>
            <a:r>
              <a:rPr sz="1100" spc="15" dirty="0">
                <a:latin typeface="Times New Roman"/>
                <a:cs typeface="Times New Roman"/>
              </a:rPr>
              <a:t>prName </a:t>
            </a:r>
            <a:r>
              <a:rPr sz="1100" spc="20" dirty="0">
                <a:latin typeface="Times New Roman"/>
                <a:cs typeface="Times New Roman"/>
              </a:rPr>
              <a:t>FROM </a:t>
            </a:r>
            <a:r>
              <a:rPr sz="1100" spc="10" dirty="0">
                <a:latin typeface="Times New Roman"/>
                <a:cs typeface="Times New Roman"/>
              </a:rPr>
              <a:t>course  </a:t>
            </a:r>
            <a:r>
              <a:rPr sz="1100" spc="20" dirty="0">
                <a:latin typeface="Times New Roman"/>
                <a:cs typeface="Times New Roman"/>
              </a:rPr>
              <a:t>WHERE </a:t>
            </a:r>
            <a:r>
              <a:rPr sz="1100" spc="10" dirty="0">
                <a:latin typeface="Times New Roman"/>
                <a:cs typeface="Times New Roman"/>
              </a:rPr>
              <a:t>prName like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'%CS'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6985">
              <a:lnSpc>
                <a:spcPct val="148200"/>
              </a:lnSpc>
            </a:pPr>
            <a:r>
              <a:rPr sz="1100" spc="15" dirty="0">
                <a:latin typeface="Times New Roman"/>
                <a:cs typeface="Times New Roman"/>
              </a:rPr>
              <a:t>The ORDER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clause allows </a:t>
            </a:r>
            <a:r>
              <a:rPr sz="1100" spc="5" dirty="0">
                <a:latin typeface="Times New Roman"/>
                <a:cs typeface="Times New Roman"/>
              </a:rPr>
              <a:t>you to </a:t>
            </a:r>
            <a:r>
              <a:rPr sz="1100" spc="10" dirty="0">
                <a:latin typeface="Times New Roman"/>
                <a:cs typeface="Times New Roman"/>
              </a:rPr>
              <a:t>sort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records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your </a:t>
            </a:r>
            <a:r>
              <a:rPr sz="1100" spc="10" dirty="0">
                <a:latin typeface="Times New Roman"/>
                <a:cs typeface="Times New Roman"/>
              </a:rPr>
              <a:t>result </a:t>
            </a:r>
            <a:r>
              <a:rPr sz="1100" spc="5" dirty="0">
                <a:latin typeface="Times New Roman"/>
                <a:cs typeface="Times New Roman"/>
              </a:rPr>
              <a:t>set.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ORDER  BY </a:t>
            </a:r>
            <a:r>
              <a:rPr sz="1100" spc="10" dirty="0">
                <a:latin typeface="Times New Roman"/>
                <a:cs typeface="Times New Roman"/>
              </a:rPr>
              <a:t>clause can </a:t>
            </a:r>
            <a:r>
              <a:rPr sz="1100" spc="15" dirty="0">
                <a:latin typeface="Times New Roman"/>
                <a:cs typeface="Times New Roman"/>
              </a:rPr>
              <a:t>only be used in SELECT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statements.</a:t>
            </a:r>
            <a:endParaRPr sz="1100">
              <a:latin typeface="Times New Roman"/>
              <a:cs typeface="Times New Roman"/>
            </a:endParaRPr>
          </a:p>
          <a:p>
            <a:pPr marL="443865" marR="2607945" indent="-431800">
              <a:lnSpc>
                <a:spcPct val="247300"/>
              </a:lnSpc>
            </a:pP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syntax for the </a:t>
            </a:r>
            <a:r>
              <a:rPr sz="1100" spc="20" dirty="0">
                <a:latin typeface="Times New Roman"/>
                <a:cs typeface="Times New Roman"/>
              </a:rPr>
              <a:t>ORDER </a:t>
            </a:r>
            <a:r>
              <a:rPr sz="1100" spc="15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clause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is:  </a:t>
            </a:r>
            <a:r>
              <a:rPr sz="1100" spc="15" dirty="0">
                <a:latin typeface="Times New Roman"/>
                <a:cs typeface="Times New Roman"/>
              </a:rPr>
              <a:t>SELECT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columns</a:t>
            </a:r>
            <a:endParaRPr sz="1100">
              <a:latin typeface="Times New Roman"/>
              <a:cs typeface="Times New Roman"/>
            </a:endParaRPr>
          </a:p>
          <a:p>
            <a:pPr marL="443865" marR="3425190">
              <a:lnSpc>
                <a:spcPts val="1960"/>
              </a:lnSpc>
              <a:spcBef>
                <a:spcPts val="155"/>
              </a:spcBef>
            </a:pPr>
            <a:r>
              <a:rPr sz="1100" spc="15" dirty="0">
                <a:latin typeface="Times New Roman"/>
                <a:cs typeface="Times New Roman"/>
              </a:rPr>
              <a:t>FROM </a:t>
            </a:r>
            <a:r>
              <a:rPr sz="1100" spc="5" dirty="0">
                <a:latin typeface="Times New Roman"/>
                <a:cs typeface="Times New Roman"/>
              </a:rPr>
              <a:t>tables  </a:t>
            </a:r>
            <a:r>
              <a:rPr sz="1100" spc="20" dirty="0">
                <a:latin typeface="Times New Roman"/>
                <a:cs typeface="Times New Roman"/>
              </a:rPr>
              <a:t>WHERE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predicates</a:t>
            </a:r>
            <a:endParaRPr sz="11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450"/>
              </a:spcBef>
            </a:pPr>
            <a:r>
              <a:rPr sz="1100" spc="15" dirty="0">
                <a:latin typeface="Times New Roman"/>
                <a:cs typeface="Times New Roman"/>
              </a:rPr>
              <a:t>ORDER BY </a:t>
            </a:r>
            <a:r>
              <a:rPr sz="1100" spc="10" dirty="0">
                <a:latin typeface="Times New Roman"/>
                <a:cs typeface="Times New Roman"/>
              </a:rPr>
              <a:t>column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ASC/DESC;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8200"/>
              </a:lnSpc>
            </a:pPr>
            <a:r>
              <a:rPr sz="1100" spc="15" dirty="0">
                <a:latin typeface="Times New Roman"/>
                <a:cs typeface="Times New Roman"/>
              </a:rPr>
              <a:t>The ORDER </a:t>
            </a:r>
            <a:r>
              <a:rPr sz="1100" spc="20" dirty="0">
                <a:latin typeface="Times New Roman"/>
                <a:cs typeface="Times New Roman"/>
              </a:rPr>
              <a:t>BY </a:t>
            </a:r>
            <a:r>
              <a:rPr sz="1100" spc="10" dirty="0">
                <a:latin typeface="Times New Roman"/>
                <a:cs typeface="Times New Roman"/>
              </a:rPr>
              <a:t>clause sorts the </a:t>
            </a:r>
            <a:r>
              <a:rPr sz="1100" spc="5" dirty="0">
                <a:latin typeface="Times New Roman"/>
                <a:cs typeface="Times New Roman"/>
              </a:rPr>
              <a:t>result set </a:t>
            </a:r>
            <a:r>
              <a:rPr sz="1100" spc="15" dirty="0">
                <a:latin typeface="Times New Roman"/>
                <a:cs typeface="Times New Roman"/>
              </a:rPr>
              <a:t>based 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columns </a:t>
            </a:r>
            <a:r>
              <a:rPr sz="1100" spc="10" dirty="0">
                <a:latin typeface="Times New Roman"/>
                <a:cs typeface="Times New Roman"/>
              </a:rPr>
              <a:t>specified.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the  </a:t>
            </a:r>
            <a:r>
              <a:rPr sz="1100" spc="20" dirty="0">
                <a:latin typeface="Times New Roman"/>
                <a:cs typeface="Times New Roman"/>
              </a:rPr>
              <a:t>ASC </a:t>
            </a:r>
            <a:r>
              <a:rPr sz="1100" spc="15" dirty="0">
                <a:latin typeface="Times New Roman"/>
                <a:cs typeface="Times New Roman"/>
              </a:rPr>
              <a:t>or DESC </a:t>
            </a:r>
            <a:r>
              <a:rPr sz="1100" spc="10" dirty="0">
                <a:latin typeface="Times New Roman"/>
                <a:cs typeface="Times New Roman"/>
              </a:rPr>
              <a:t>value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omitted, the system </a:t>
            </a:r>
            <a:r>
              <a:rPr sz="1100" spc="15" dirty="0">
                <a:latin typeface="Times New Roman"/>
                <a:cs typeface="Times New Roman"/>
              </a:rPr>
              <a:t>assumed </a:t>
            </a:r>
            <a:r>
              <a:rPr sz="1100" spc="10" dirty="0">
                <a:latin typeface="Times New Roman"/>
                <a:cs typeface="Times New Roman"/>
              </a:rPr>
              <a:t>ascending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order.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40" dirty="0">
                <a:latin typeface="Times New Roman"/>
                <a:cs typeface="Times New Roman"/>
              </a:rPr>
              <a:t>ASC </a:t>
            </a:r>
            <a:r>
              <a:rPr sz="1100" spc="10" dirty="0">
                <a:latin typeface="Times New Roman"/>
                <a:cs typeface="Times New Roman"/>
              </a:rPr>
              <a:t>indicates ascending order.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(Default)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50" dirty="0">
                <a:latin typeface="Times New Roman"/>
                <a:cs typeface="Times New Roman"/>
              </a:rPr>
              <a:t>DESC </a:t>
            </a:r>
            <a:r>
              <a:rPr sz="1100" spc="10" dirty="0">
                <a:latin typeface="Times New Roman"/>
                <a:cs typeface="Times New Roman"/>
              </a:rPr>
              <a:t>indicates descending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order.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see </a:t>
            </a:r>
            <a:r>
              <a:rPr sz="1100" spc="15" dirty="0">
                <a:latin typeface="Times New Roman"/>
                <a:cs typeface="Times New Roman"/>
              </a:rPr>
              <a:t>the example of ORDER BY </a:t>
            </a:r>
            <a:r>
              <a:rPr sz="1100" spc="10" dirty="0">
                <a:latin typeface="Times New Roman"/>
                <a:cs typeface="Times New Roman"/>
              </a:rPr>
              <a:t>clause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our </a:t>
            </a:r>
            <a:r>
              <a:rPr sz="1100" spc="15" dirty="0">
                <a:latin typeface="Times New Roman"/>
                <a:cs typeface="Times New Roman"/>
              </a:rPr>
              <a:t>next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lecture.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05"/>
              </a:lnSpc>
              <a:tabLst>
                <a:tab pos="4770120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t>219</a:t>
            </a:fld>
            <a:endParaRPr spc="15" dirty="0"/>
          </a:p>
          <a:p>
            <a:pPr marL="8890" algn="ctr">
              <a:lnSpc>
                <a:spcPts val="1055"/>
              </a:lnSpc>
            </a:pPr>
            <a:r>
              <a:rPr sz="900" spc="25" dirty="0"/>
              <a:t>© </a:t>
            </a:r>
            <a:r>
              <a:rPr sz="900" spc="15" dirty="0"/>
              <a:t>Copyright </a:t>
            </a:r>
            <a:r>
              <a:rPr sz="900" spc="10" dirty="0"/>
              <a:t>Virtual </a:t>
            </a:r>
            <a:r>
              <a:rPr sz="900" spc="15" dirty="0"/>
              <a:t>University of</a:t>
            </a:r>
            <a:r>
              <a:rPr sz="900" spc="-30" dirty="0"/>
              <a:t> </a:t>
            </a:r>
            <a:r>
              <a:rPr sz="900" spc="15" dirty="0"/>
              <a:t>Pakistan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391013" y="6351418"/>
            <a:ext cx="5004435" cy="10026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today’s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we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have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discussed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different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operators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use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WHERE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clause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3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1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most widely used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Commands. </a:t>
            </a:r>
            <a:r>
              <a:rPr sz="1100" spc="10" dirty="0">
                <a:latin typeface="Times New Roman"/>
                <a:cs typeface="Times New Roman"/>
              </a:rPr>
              <a:t>These </a:t>
            </a:r>
            <a:r>
              <a:rPr sz="1100" spc="5" dirty="0">
                <a:latin typeface="Times New Roman"/>
                <a:cs typeface="Times New Roman"/>
              </a:rPr>
              <a:t>different </a:t>
            </a:r>
            <a:r>
              <a:rPr sz="1100" spc="10" dirty="0">
                <a:latin typeface="Times New Roman"/>
                <a:cs typeface="Times New Roman"/>
              </a:rPr>
              <a:t>operators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used  according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requirements of users. </a:t>
            </a:r>
            <a:r>
              <a:rPr sz="1100" spc="20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5" dirty="0">
                <a:latin typeface="Times New Roman"/>
                <a:cs typeface="Times New Roman"/>
              </a:rPr>
              <a:t>study </a:t>
            </a:r>
            <a:r>
              <a:rPr sz="1100" spc="5" dirty="0">
                <a:latin typeface="Times New Roman"/>
                <a:cs typeface="Times New Roman"/>
              </a:rPr>
              <a:t>rest </a:t>
            </a:r>
            <a:r>
              <a:rPr sz="1100" spc="10" dirty="0">
                <a:latin typeface="Times New Roman"/>
                <a:cs typeface="Times New Roman"/>
              </a:rPr>
              <a:t>of the </a:t>
            </a:r>
            <a:r>
              <a:rPr sz="1100" spc="20" dirty="0">
                <a:latin typeface="Times New Roman"/>
                <a:cs typeface="Times New Roman"/>
              </a:rPr>
              <a:t>SQL </a:t>
            </a:r>
            <a:r>
              <a:rPr sz="1100" spc="15" dirty="0">
                <a:latin typeface="Times New Roman"/>
                <a:cs typeface="Times New Roman"/>
              </a:rPr>
              <a:t>Commands in </a:t>
            </a:r>
            <a:r>
              <a:rPr sz="1100" spc="10" dirty="0">
                <a:latin typeface="Times New Roman"/>
                <a:cs typeface="Times New Roman"/>
              </a:rPr>
              <a:t>our  </a:t>
            </a:r>
            <a:r>
              <a:rPr sz="1100" spc="15" dirty="0">
                <a:latin typeface="Times New Roman"/>
                <a:cs typeface="Times New Roman"/>
              </a:rPr>
              <a:t>coming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lectures.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270243"/>
            <a:ext cx="5523865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10" dirty="0">
                <a:latin typeface="Times New Roman"/>
                <a:cs typeface="Times New Roman"/>
              </a:rPr>
              <a:t>Difficult </a:t>
            </a:r>
            <a:r>
              <a:rPr sz="1200" spc="20" dirty="0">
                <a:latin typeface="Times New Roman"/>
                <a:cs typeface="Times New Roman"/>
              </a:rPr>
              <a:t>Recovery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Procedures: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Although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systems and database management systems </a:t>
            </a:r>
            <a:r>
              <a:rPr sz="1200" dirty="0">
                <a:latin typeface="Times New Roman"/>
                <a:cs typeface="Times New Roman"/>
              </a:rPr>
              <a:t>provide very  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ways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recovery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disaster, </a:t>
            </a:r>
            <a:r>
              <a:rPr sz="1200" dirty="0">
                <a:latin typeface="Times New Roman"/>
                <a:cs typeface="Times New Roman"/>
              </a:rPr>
              <a:t>still 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recovering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crashed  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much </a:t>
            </a:r>
            <a:r>
              <a:rPr sz="1200" spc="-5" dirty="0">
                <a:latin typeface="Times New Roman"/>
                <a:cs typeface="Times New Roman"/>
              </a:rPr>
              <a:t>technical and </a:t>
            </a:r>
            <a:r>
              <a:rPr sz="1200" dirty="0">
                <a:latin typeface="Times New Roman"/>
                <a:cs typeface="Times New Roman"/>
              </a:rPr>
              <a:t>needs </a:t>
            </a:r>
            <a:r>
              <a:rPr sz="1200" spc="-5" dirty="0">
                <a:latin typeface="Times New Roman"/>
                <a:cs typeface="Times New Roman"/>
              </a:rPr>
              <a:t>good professional </a:t>
            </a:r>
            <a:r>
              <a:rPr sz="1200" dirty="0">
                <a:latin typeface="Times New Roman"/>
                <a:cs typeface="Times New Roman"/>
              </a:rPr>
              <a:t>skills to perform a </a:t>
            </a:r>
            <a:r>
              <a:rPr sz="1200" spc="-5" dirty="0">
                <a:latin typeface="Times New Roman"/>
                <a:cs typeface="Times New Roman"/>
              </a:rPr>
              <a:t>perfect  </a:t>
            </a:r>
            <a:r>
              <a:rPr sz="1200" dirty="0">
                <a:latin typeface="Times New Roman"/>
                <a:cs typeface="Times New Roman"/>
              </a:rPr>
              <a:t>recovery of the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6" y="2927416"/>
            <a:ext cx="5561330" cy="6075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0" dirty="0">
                <a:latin typeface="Times New Roman"/>
                <a:cs typeface="Times New Roman"/>
              </a:rPr>
              <a:t>Importance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5" dirty="0">
                <a:latin typeface="Times New Roman"/>
                <a:cs typeface="Times New Roman"/>
              </a:rPr>
              <a:t>Data </a:t>
            </a:r>
            <a:r>
              <a:rPr sz="1200" spc="30" dirty="0">
                <a:latin typeface="Times New Roman"/>
                <a:cs typeface="Times New Roman"/>
              </a:rPr>
              <a:t>as </a:t>
            </a:r>
            <a:r>
              <a:rPr sz="1200" spc="65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Resource: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anything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resources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organization, for example, Buildings, Furniture, Vehicle, Technical </a:t>
            </a:r>
            <a:r>
              <a:rPr sz="1200" dirty="0">
                <a:latin typeface="Times New Roman"/>
                <a:cs typeface="Times New Roman"/>
              </a:rPr>
              <a:t>Staff,  </a:t>
            </a:r>
            <a:r>
              <a:rPr sz="1200" spc="-5" dirty="0">
                <a:latin typeface="Times New Roman"/>
                <a:cs typeface="Times New Roman"/>
              </a:rPr>
              <a:t>Managers,   </a:t>
            </a:r>
            <a:r>
              <a:rPr sz="1200" dirty="0">
                <a:latin typeface="Times New Roman"/>
                <a:cs typeface="Times New Roman"/>
              </a:rPr>
              <a:t>supporting   </a:t>
            </a:r>
            <a:r>
              <a:rPr sz="1200" spc="-5" dirty="0">
                <a:latin typeface="Times New Roman"/>
                <a:cs typeface="Times New Roman"/>
              </a:rPr>
              <a:t>staff   and   </a:t>
            </a:r>
            <a:r>
              <a:rPr sz="1200" dirty="0">
                <a:latin typeface="Times New Roman"/>
                <a:cs typeface="Times New Roman"/>
              </a:rPr>
              <a:t>Machinery   </a:t>
            </a:r>
            <a:r>
              <a:rPr sz="1200" spc="-5" dirty="0">
                <a:latin typeface="Times New Roman"/>
                <a:cs typeface="Times New Roman"/>
              </a:rPr>
              <a:t>etc.   As   all   these   </a:t>
            </a:r>
            <a:r>
              <a:rPr sz="1200" dirty="0">
                <a:latin typeface="Times New Roman"/>
                <a:cs typeface="Times New Roman"/>
              </a:rPr>
              <a:t>are   </a:t>
            </a:r>
            <a:r>
              <a:rPr sz="1200" spc="-5" dirty="0">
                <a:latin typeface="Times New Roman"/>
                <a:cs typeface="Times New Roman"/>
              </a:rPr>
              <a:t>resources  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 marR="43815">
              <a:lnSpc>
                <a:spcPct val="147600"/>
              </a:lnSpc>
              <a:spcBef>
                <a:spcPts val="110"/>
              </a:spcBef>
            </a:pPr>
            <a:r>
              <a:rPr sz="1200" spc="-5" dirty="0">
                <a:latin typeface="Times New Roman"/>
                <a:cs typeface="Times New Roman"/>
              </a:rPr>
              <a:t>organizations and are </a:t>
            </a:r>
            <a:r>
              <a:rPr sz="1200" dirty="0">
                <a:latin typeface="Times New Roman"/>
                <a:cs typeface="Times New Roman"/>
              </a:rPr>
              <a:t>consumed very much carefully to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full benefit </a:t>
            </a:r>
            <a:r>
              <a:rPr sz="1200" dirty="0">
                <a:latin typeface="Times New Roman"/>
                <a:cs typeface="Times New Roman"/>
              </a:rPr>
              <a:t>out of </a:t>
            </a:r>
            <a:r>
              <a:rPr sz="1200" spc="-5" dirty="0">
                <a:latin typeface="Times New Roman"/>
                <a:cs typeface="Times New Roman"/>
              </a:rPr>
              <a:t>them. Data  </a:t>
            </a:r>
            <a:r>
              <a:rPr sz="1200" dirty="0">
                <a:latin typeface="Times New Roman"/>
                <a:cs typeface="Times New Roman"/>
              </a:rPr>
              <a:t>in the same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is a very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resource and </a:t>
            </a:r>
            <a:r>
              <a:rPr sz="1200" spc="-5" dirty="0">
                <a:latin typeface="Times New Roman"/>
                <a:cs typeface="Times New Roman"/>
              </a:rPr>
              <a:t>needs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equally </a:t>
            </a:r>
            <a:r>
              <a:rPr sz="1200" spc="-5" dirty="0">
                <a:latin typeface="Times New Roman"/>
                <a:cs typeface="Times New Roman"/>
              </a:rPr>
              <a:t>important  as other resource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i="1" spc="105" dirty="0">
                <a:latin typeface="Verdana"/>
                <a:cs typeface="Verdana"/>
              </a:rPr>
              <a:t>Why</a:t>
            </a:r>
            <a:r>
              <a:rPr sz="1200" i="1" spc="-20" dirty="0">
                <a:latin typeface="Verdana"/>
                <a:cs typeface="Verdana"/>
              </a:rPr>
              <a:t> </a:t>
            </a:r>
            <a:r>
              <a:rPr sz="1200" i="1" spc="135" dirty="0">
                <a:latin typeface="Verdana"/>
                <a:cs typeface="Verdana"/>
              </a:rPr>
              <a:t>we</a:t>
            </a:r>
            <a:r>
              <a:rPr sz="1200" i="1" spc="-25" dirty="0">
                <a:latin typeface="Verdana"/>
                <a:cs typeface="Verdana"/>
              </a:rPr>
              <a:t> </a:t>
            </a:r>
            <a:r>
              <a:rPr sz="1200" i="1" spc="75" dirty="0">
                <a:latin typeface="Verdana"/>
                <a:cs typeface="Verdana"/>
              </a:rPr>
              <a:t>call</a:t>
            </a:r>
            <a:r>
              <a:rPr sz="1200" i="1" spc="-20" dirty="0">
                <a:latin typeface="Verdana"/>
                <a:cs typeface="Verdana"/>
              </a:rPr>
              <a:t> </a:t>
            </a:r>
            <a:r>
              <a:rPr sz="1200" i="1" spc="80" dirty="0">
                <a:latin typeface="Verdana"/>
                <a:cs typeface="Verdana"/>
              </a:rPr>
              <a:t>data</a:t>
            </a:r>
            <a:r>
              <a:rPr sz="1200" i="1" spc="-15" dirty="0">
                <a:latin typeface="Verdana"/>
                <a:cs typeface="Verdana"/>
              </a:rPr>
              <a:t> </a:t>
            </a:r>
            <a:r>
              <a:rPr sz="1200" i="1" spc="80" dirty="0">
                <a:latin typeface="Verdana"/>
                <a:cs typeface="Verdana"/>
              </a:rPr>
              <a:t>as</a:t>
            </a:r>
            <a:r>
              <a:rPr sz="1200" i="1" spc="-25" dirty="0">
                <a:latin typeface="Verdana"/>
                <a:cs typeface="Verdana"/>
              </a:rPr>
              <a:t> </a:t>
            </a:r>
            <a:r>
              <a:rPr sz="1200" i="1" spc="80" dirty="0">
                <a:latin typeface="Verdana"/>
                <a:cs typeface="Verdana"/>
              </a:rPr>
              <a:t>a</a:t>
            </a:r>
            <a:r>
              <a:rPr sz="1200" i="1" spc="-15" dirty="0">
                <a:latin typeface="Verdana"/>
                <a:cs typeface="Verdana"/>
              </a:rPr>
              <a:t> </a:t>
            </a:r>
            <a:r>
              <a:rPr sz="1200" i="1" spc="80" dirty="0">
                <a:latin typeface="Verdana"/>
                <a:cs typeface="Verdana"/>
              </a:rPr>
              <a:t>resource?</a:t>
            </a:r>
            <a:endParaRPr sz="1200">
              <a:latin typeface="Verdana"/>
              <a:cs typeface="Verdana"/>
            </a:endParaRPr>
          </a:p>
          <a:p>
            <a:pPr marL="12700" marR="42545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truly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resource because for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to make </a:t>
            </a:r>
            <a:r>
              <a:rPr sz="1200" spc="-5" dirty="0">
                <a:latin typeface="Times New Roman"/>
                <a:cs typeface="Times New Roman"/>
              </a:rPr>
              <a:t>proper decisions  at proper </a:t>
            </a:r>
            <a:r>
              <a:rPr sz="1200" dirty="0">
                <a:latin typeface="Times New Roman"/>
                <a:cs typeface="Times New Roman"/>
              </a:rPr>
              <a:t>time it is only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which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provide correct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and in-turn </a:t>
            </a:r>
            <a:r>
              <a:rPr sz="1200" dirty="0">
                <a:latin typeface="Times New Roman"/>
                <a:cs typeface="Times New Roman"/>
              </a:rPr>
              <a:t>cause  </a:t>
            </a:r>
            <a:r>
              <a:rPr sz="1200" spc="-5" dirty="0">
                <a:latin typeface="Times New Roman"/>
                <a:cs typeface="Times New Roman"/>
              </a:rPr>
              <a:t>good </a:t>
            </a:r>
            <a:r>
              <a:rPr sz="1200" dirty="0">
                <a:latin typeface="Times New Roman"/>
                <a:cs typeface="Times New Roman"/>
              </a:rPr>
              <a:t>utilization of </a:t>
            </a:r>
            <a:r>
              <a:rPr sz="1200" spc="-5" dirty="0">
                <a:latin typeface="Times New Roman"/>
                <a:cs typeface="Times New Roman"/>
              </a:rPr>
              <a:t>other organizational resources. Organizations can </a:t>
            </a:r>
            <a:r>
              <a:rPr sz="1200" dirty="0">
                <a:latin typeface="Times New Roman"/>
                <a:cs typeface="Times New Roman"/>
              </a:rPr>
              <a:t>not make </a:t>
            </a:r>
            <a:r>
              <a:rPr sz="1200" spc="-5" dirty="0">
                <a:latin typeface="Times New Roman"/>
                <a:cs typeface="Times New Roman"/>
              </a:rPr>
              <a:t>good and  effective </a:t>
            </a:r>
            <a:r>
              <a:rPr sz="1200" dirty="0">
                <a:latin typeface="Times New Roman"/>
                <a:cs typeface="Times New Roman"/>
              </a:rPr>
              <a:t>decisions if the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data is not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in time or in the </a:t>
            </a:r>
            <a:r>
              <a:rPr sz="1200" spc="-5" dirty="0">
                <a:latin typeface="Times New Roman"/>
                <a:cs typeface="Times New Roman"/>
              </a:rPr>
              <a:t>correct and  desired format, </a:t>
            </a:r>
            <a:r>
              <a:rPr sz="1200" dirty="0">
                <a:latin typeface="Times New Roman"/>
                <a:cs typeface="Times New Roman"/>
              </a:rPr>
              <a:t>such bad </a:t>
            </a:r>
            <a:r>
              <a:rPr sz="1200" spc="-5" dirty="0">
                <a:latin typeface="Times New Roman"/>
                <a:cs typeface="Times New Roman"/>
              </a:rPr>
              <a:t>and miscalculated decisions </a:t>
            </a:r>
            <a:r>
              <a:rPr sz="1200" dirty="0">
                <a:latin typeface="Times New Roman"/>
                <a:cs typeface="Times New Roman"/>
              </a:rPr>
              <a:t>ultimately </a:t>
            </a:r>
            <a:r>
              <a:rPr sz="1200" spc="-5" dirty="0">
                <a:latin typeface="Times New Roman"/>
                <a:cs typeface="Times New Roman"/>
              </a:rPr>
              <a:t>lead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failure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organizations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business.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Times New Roman"/>
                <a:cs typeface="Times New Roman"/>
              </a:rPr>
              <a:t>Levels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30" dirty="0">
                <a:latin typeface="Times New Roman"/>
                <a:cs typeface="Times New Roman"/>
              </a:rPr>
              <a:t>Real </a:t>
            </a:r>
            <a:r>
              <a:rPr sz="1200" spc="50" dirty="0">
                <a:latin typeface="Times New Roman"/>
                <a:cs typeface="Times New Roman"/>
              </a:rPr>
              <a:t>World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 marR="43180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reality,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means that </a:t>
            </a:r>
            <a:r>
              <a:rPr sz="1200" dirty="0">
                <a:latin typeface="Times New Roman"/>
                <a:cs typeface="Times New Roman"/>
              </a:rPr>
              <a:t>any object existing in reality have a name </a:t>
            </a:r>
            <a:r>
              <a:rPr sz="1200" spc="-5" dirty="0">
                <a:latin typeface="Times New Roman"/>
                <a:cs typeface="Times New Roman"/>
              </a:rPr>
              <a:t>and other </a:t>
            </a:r>
            <a:r>
              <a:rPr sz="1200" dirty="0">
                <a:latin typeface="Times New Roman"/>
                <a:cs typeface="Times New Roman"/>
              </a:rPr>
              <a:t>identifiable  </a:t>
            </a:r>
            <a:r>
              <a:rPr sz="1200" spc="-5" dirty="0">
                <a:latin typeface="Times New Roman"/>
                <a:cs typeface="Times New Roman"/>
              </a:rPr>
              <a:t>attributes through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identify that </a:t>
            </a:r>
            <a:r>
              <a:rPr sz="1200" spc="-5" dirty="0">
                <a:latin typeface="Times New Roman"/>
                <a:cs typeface="Times New Roman"/>
              </a:rPr>
              <a:t>specific object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8" y="1270243"/>
            <a:ext cx="5558790" cy="403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5" dirty="0">
                <a:latin typeface="Times New Roman"/>
                <a:cs typeface="Times New Roman"/>
              </a:rPr>
              <a:t>Meta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For  storage 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 related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entity or  </a:t>
            </a:r>
            <a:r>
              <a:rPr sz="1200" spc="-5" dirty="0">
                <a:latin typeface="Times New Roman"/>
                <a:cs typeface="Times New Roman"/>
              </a:rPr>
              <a:t>object  </a:t>
            </a:r>
            <a:r>
              <a:rPr sz="1200" dirty="0">
                <a:latin typeface="Times New Roman"/>
                <a:cs typeface="Times New Roman"/>
              </a:rPr>
              <a:t>existing </a:t>
            </a:r>
            <a:r>
              <a:rPr sz="1200" spc="-5" dirty="0">
                <a:latin typeface="Times New Roman"/>
                <a:cs typeface="Times New Roman"/>
              </a:rPr>
              <a:t>at  real  world  level 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define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the data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database. </a:t>
            </a:r>
            <a:r>
              <a:rPr sz="1200" dirty="0">
                <a:latin typeface="Times New Roman"/>
                <a:cs typeface="Times New Roman"/>
              </a:rPr>
              <a:t>This is </a:t>
            </a:r>
            <a:r>
              <a:rPr sz="1200" spc="-5" dirty="0">
                <a:latin typeface="Times New Roman"/>
                <a:cs typeface="Times New Roman"/>
              </a:rPr>
              <a:t>called Meta data. Meta data 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also known as schema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real world data.       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  </a:t>
            </a:r>
            <a:r>
              <a:rPr sz="1200" spc="-5" dirty="0">
                <a:latin typeface="Times New Roman"/>
                <a:cs typeface="Times New Roman"/>
              </a:rPr>
              <a:t>tells that what 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will </a:t>
            </a:r>
            <a:r>
              <a:rPr sz="1200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000"/>
              </a:lnSpc>
              <a:spcBef>
                <a:spcPts val="250"/>
              </a:spcBef>
            </a:pP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database, </a:t>
            </a:r>
            <a:r>
              <a:rPr sz="1200" dirty="0">
                <a:latin typeface="Times New Roman"/>
                <a:cs typeface="Times New Roman"/>
              </a:rPr>
              <a:t>what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size of a </a:t>
            </a:r>
            <a:r>
              <a:rPr sz="1200" spc="-5" dirty="0">
                <a:latin typeface="Times New Roman"/>
                <a:cs typeface="Times New Roman"/>
              </a:rPr>
              <a:t>certain attribute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real world data, </a:t>
            </a:r>
            <a:r>
              <a:rPr sz="1200" dirty="0">
                <a:latin typeface="Times New Roman"/>
                <a:cs typeface="Times New Roman"/>
              </a:rPr>
              <a:t>how  many </a:t>
            </a:r>
            <a:r>
              <a:rPr sz="1200" spc="-5" dirty="0">
                <a:latin typeface="Times New Roman"/>
                <a:cs typeface="Times New Roman"/>
              </a:rPr>
              <a:t>and what attributes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store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about </a:t>
            </a:r>
            <a:r>
              <a:rPr sz="1200" dirty="0">
                <a:latin typeface="Times New Roman"/>
                <a:cs typeface="Times New Roman"/>
              </a:rPr>
              <a:t>the entity in 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928369" marR="1760220" indent="-916305">
              <a:lnSpc>
                <a:spcPct val="143300"/>
              </a:lnSpc>
              <a:spcBef>
                <a:spcPts val="10"/>
              </a:spcBef>
              <a:tabLst>
                <a:tab pos="928369" algn="l"/>
                <a:tab pos="1844675" algn="l"/>
                <a:tab pos="2760980" algn="l"/>
              </a:tabLst>
            </a:pPr>
            <a:r>
              <a:rPr sz="1200" dirty="0">
                <a:latin typeface="Times New Roman"/>
                <a:cs typeface="Times New Roman"/>
              </a:rPr>
              <a:t>Example:	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Character Type, </a:t>
            </a:r>
            <a:r>
              <a:rPr sz="1200" dirty="0">
                <a:latin typeface="Times New Roman"/>
                <a:cs typeface="Times New Roman"/>
              </a:rPr>
              <a:t>25 </a:t>
            </a:r>
            <a:r>
              <a:rPr sz="1200" spc="-5" dirty="0">
                <a:latin typeface="Times New Roman"/>
                <a:cs typeface="Times New Roman"/>
              </a:rPr>
              <a:t>character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5" dirty="0">
                <a:latin typeface="Times New Roman"/>
                <a:cs typeface="Times New Roman"/>
              </a:rPr>
              <a:t> field,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	Date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type,	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bytes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endParaRPr sz="1200">
              <a:latin typeface="Times New Roman"/>
              <a:cs typeface="Times New Roman"/>
            </a:endParaRPr>
          </a:p>
          <a:p>
            <a:pPr marL="928369">
              <a:lnSpc>
                <a:spcPct val="100000"/>
              </a:lnSpc>
              <a:spcBef>
                <a:spcPts val="635"/>
              </a:spcBef>
              <a:tabLst>
                <a:tab pos="1844675" algn="l"/>
                <a:tab pos="3219450" algn="l"/>
              </a:tabLst>
            </a:pPr>
            <a:r>
              <a:rPr sz="1200" spc="-5" dirty="0">
                <a:latin typeface="Times New Roman"/>
                <a:cs typeface="Times New Roman"/>
              </a:rPr>
              <a:t>Class,	Alpha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Numeric,	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byte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20" dirty="0">
                <a:latin typeface="Times New Roman"/>
                <a:cs typeface="Times New Roman"/>
              </a:rPr>
              <a:t>Existence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Existence of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level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actual data regarding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entities as real world 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endParaRPr sz="1200">
              <a:latin typeface="Times New Roman"/>
              <a:cs typeface="Times New Roman"/>
            </a:endParaRPr>
          </a:p>
          <a:p>
            <a:pPr marL="12700" marR="2375535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rules </a:t>
            </a:r>
            <a:r>
              <a:rPr sz="1200" dirty="0">
                <a:latin typeface="Times New Roman"/>
                <a:cs typeface="Times New Roman"/>
              </a:rPr>
              <a:t>define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Meta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level.  </a:t>
            </a:r>
            <a:r>
              <a:rPr sz="1200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2700" marR="41275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dirty="0">
                <a:latin typeface="Times New Roman"/>
                <a:cs typeface="Times New Roman"/>
              </a:rPr>
              <a:t>to the definition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Meta data </a:t>
            </a:r>
            <a:r>
              <a:rPr sz="1200" dirty="0">
                <a:latin typeface="Times New Roman"/>
                <a:cs typeface="Times New Roman"/>
              </a:rPr>
              <a:t>level the Actual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Data  occurance for </a:t>
            </a:r>
            <a:r>
              <a:rPr sz="1200" dirty="0">
                <a:latin typeface="Times New Roman"/>
                <a:cs typeface="Times New Roman"/>
              </a:rPr>
              <a:t>the entity at </a:t>
            </a:r>
            <a:r>
              <a:rPr sz="1200" spc="-5" dirty="0">
                <a:latin typeface="Times New Roman"/>
                <a:cs typeface="Times New Roman"/>
              </a:rPr>
              <a:t>real world </a:t>
            </a:r>
            <a:r>
              <a:rPr sz="1200" dirty="0">
                <a:latin typeface="Times New Roman"/>
                <a:cs typeface="Times New Roman"/>
              </a:rPr>
              <a:t>level is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40" y="5373360"/>
            <a:ext cx="218948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5310" algn="l"/>
              </a:tabLst>
            </a:pPr>
            <a:r>
              <a:rPr sz="1200" spc="-5" dirty="0">
                <a:latin typeface="Times New Roman"/>
                <a:cs typeface="Times New Roman"/>
              </a:rPr>
              <a:t>Na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	Cl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  <a:p>
            <a:pPr marL="12700" marR="1845945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Ali  A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6679" y="5635498"/>
            <a:ext cx="64579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20/8/1979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22/3/1978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1227" y="5554665"/>
            <a:ext cx="50101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MCS-I  MC</a:t>
            </a:r>
            <a:r>
              <a:rPr sz="1200" spc="5" dirty="0">
                <a:latin typeface="Times New Roman"/>
                <a:cs typeface="Times New Roman"/>
              </a:rPr>
              <a:t>S-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7796" y="5899160"/>
            <a:ext cx="355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301" y="1087344"/>
            <a:ext cx="4214218" cy="3125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354" y="1067941"/>
            <a:ext cx="4214495" cy="0"/>
          </a:xfrm>
          <a:custGeom>
            <a:avLst/>
            <a:gdLst/>
            <a:ahLst/>
            <a:cxnLst/>
            <a:rect l="l" t="t" r="r" b="b"/>
            <a:pathLst>
              <a:path w="4214495">
                <a:moveTo>
                  <a:pt x="0" y="0"/>
                </a:moveTo>
                <a:lnTo>
                  <a:pt x="4214386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" y="1048888"/>
            <a:ext cx="0" cy="3202940"/>
          </a:xfrm>
          <a:custGeom>
            <a:avLst/>
            <a:gdLst/>
            <a:ahLst/>
            <a:cxnLst/>
            <a:rect l="l" t="t" r="r" b="b"/>
            <a:pathLst>
              <a:path h="3202940">
                <a:moveTo>
                  <a:pt x="0" y="0"/>
                </a:moveTo>
                <a:lnTo>
                  <a:pt x="0" y="320232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0898" y="1086993"/>
            <a:ext cx="0" cy="3126105"/>
          </a:xfrm>
          <a:custGeom>
            <a:avLst/>
            <a:gdLst/>
            <a:ahLst/>
            <a:cxnLst/>
            <a:rect l="l" t="t" r="r" b="b"/>
            <a:pathLst>
              <a:path h="3126104">
                <a:moveTo>
                  <a:pt x="0" y="0"/>
                </a:moveTo>
                <a:lnTo>
                  <a:pt x="0" y="312611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2793" y="1048888"/>
            <a:ext cx="0" cy="3202940"/>
          </a:xfrm>
          <a:custGeom>
            <a:avLst/>
            <a:gdLst/>
            <a:ahLst/>
            <a:cxnLst/>
            <a:rect l="l" t="t" r="r" b="b"/>
            <a:pathLst>
              <a:path h="3202940">
                <a:moveTo>
                  <a:pt x="0" y="0"/>
                </a:moveTo>
                <a:lnTo>
                  <a:pt x="0" y="320232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354" y="4251212"/>
            <a:ext cx="4214495" cy="38100"/>
          </a:xfrm>
          <a:custGeom>
            <a:avLst/>
            <a:gdLst/>
            <a:ahLst/>
            <a:cxnLst/>
            <a:rect l="l" t="t" r="r" b="b"/>
            <a:pathLst>
              <a:path w="4214495" h="38100">
                <a:moveTo>
                  <a:pt x="0" y="38104"/>
                </a:moveTo>
                <a:lnTo>
                  <a:pt x="4214386" y="38104"/>
                </a:lnTo>
                <a:lnTo>
                  <a:pt x="4214386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354" y="4213107"/>
            <a:ext cx="4214495" cy="38100"/>
          </a:xfrm>
          <a:custGeom>
            <a:avLst/>
            <a:gdLst/>
            <a:ahLst/>
            <a:cxnLst/>
            <a:rect l="l" t="t" r="r" b="b"/>
            <a:pathLst>
              <a:path w="4214495" h="38100">
                <a:moveTo>
                  <a:pt x="0" y="38104"/>
                </a:moveTo>
                <a:lnTo>
                  <a:pt x="4214386" y="38104"/>
                </a:lnTo>
                <a:lnTo>
                  <a:pt x="4214386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0898" y="4213107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3741" y="427026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7601" y="1007766"/>
            <a:ext cx="5618480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39" y="4374718"/>
            <a:ext cx="13608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2: </a:t>
            </a:r>
            <a:r>
              <a:rPr sz="1200" spc="-5" dirty="0">
                <a:latin typeface="Times New Roman"/>
                <a:cs typeface="Times New Roman"/>
              </a:rPr>
              <a:t>Levels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7597" y="4385380"/>
            <a:ext cx="5618480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4551" y="1004718"/>
            <a:ext cx="0" cy="3653790"/>
          </a:xfrm>
          <a:custGeom>
            <a:avLst/>
            <a:gdLst/>
            <a:ahLst/>
            <a:cxnLst/>
            <a:rect l="l" t="t" r="r" b="b"/>
            <a:pathLst>
              <a:path h="3653790">
                <a:moveTo>
                  <a:pt x="0" y="0"/>
                </a:moveTo>
                <a:lnTo>
                  <a:pt x="0" y="3653490"/>
                </a:lnTo>
              </a:path>
            </a:pathLst>
          </a:custGeom>
          <a:ln w="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7597" y="4655160"/>
            <a:ext cx="5618480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98784" y="1004718"/>
            <a:ext cx="0" cy="3653790"/>
          </a:xfrm>
          <a:custGeom>
            <a:avLst/>
            <a:gdLst/>
            <a:ahLst/>
            <a:cxnLst/>
            <a:rect l="l" t="t" r="r" b="b"/>
            <a:pathLst>
              <a:path h="3653790">
                <a:moveTo>
                  <a:pt x="0" y="0"/>
                </a:moveTo>
                <a:lnTo>
                  <a:pt x="0" y="3653490"/>
                </a:lnTo>
              </a:path>
            </a:pathLst>
          </a:custGeom>
          <a:ln w="6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0482" y="5074593"/>
            <a:ext cx="2413000" cy="128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Users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45" dirty="0">
                <a:latin typeface="Times New Roman"/>
                <a:cs typeface="Times New Roman"/>
              </a:rPr>
              <a:t>Database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30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Verdana"/>
                <a:cs typeface="Verdana"/>
              </a:rPr>
              <a:t>Application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Programmers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75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Verdana"/>
                <a:cs typeface="Verdana"/>
              </a:rPr>
              <a:t>End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Users</a:t>
            </a:r>
            <a:endParaRPr sz="1200">
              <a:latin typeface="Verdana"/>
              <a:cs typeface="Verdana"/>
            </a:endParaRPr>
          </a:p>
          <a:p>
            <a:pPr marL="927100" lvl="1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Verdana"/>
                <a:cs typeface="Verdana"/>
              </a:rPr>
              <a:t>Naïve</a:t>
            </a:r>
            <a:endParaRPr sz="1200">
              <a:latin typeface="Verdana"/>
              <a:cs typeface="Verdana"/>
            </a:endParaRPr>
          </a:p>
          <a:p>
            <a:pPr marL="927100" lvl="1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Verdana"/>
                <a:cs typeface="Verdana"/>
              </a:rPr>
              <a:t>Sophisticated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0490" y="6985428"/>
            <a:ext cx="5523230" cy="191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 algn="just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0" dirty="0">
                <a:latin typeface="Times New Roman"/>
                <a:cs typeface="Times New Roman"/>
              </a:rPr>
              <a:t>Application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programmers: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 category  of  </a:t>
            </a:r>
            <a:r>
              <a:rPr sz="1200" spc="-5" dirty="0">
                <a:latin typeface="Times New Roman"/>
                <a:cs typeface="Times New Roman"/>
              </a:rPr>
              <a:t>database  users  contains  </a:t>
            </a:r>
            <a:r>
              <a:rPr sz="1200" dirty="0">
                <a:latin typeface="Times New Roman"/>
                <a:cs typeface="Times New Roman"/>
              </a:rPr>
              <a:t>those  </a:t>
            </a:r>
            <a:r>
              <a:rPr sz="1200" spc="-5" dirty="0">
                <a:latin typeface="Times New Roman"/>
                <a:cs typeface="Times New Roman"/>
              </a:rPr>
              <a:t>people  who  create  different  types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database application </a:t>
            </a:r>
            <a:r>
              <a:rPr sz="1200" dirty="0">
                <a:latin typeface="Times New Roman"/>
                <a:cs typeface="Times New Roman"/>
              </a:rPr>
              <a:t>programs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seen </a:t>
            </a:r>
            <a:r>
              <a:rPr sz="1200" spc="-5" dirty="0">
                <a:latin typeface="Times New Roman"/>
                <a:cs typeface="Times New Roman"/>
              </a:rPr>
              <a:t>earlier. Application </a:t>
            </a:r>
            <a:r>
              <a:rPr sz="1200" dirty="0">
                <a:latin typeface="Times New Roman"/>
                <a:cs typeface="Times New Roman"/>
              </a:rPr>
              <a:t>programmers </a:t>
            </a:r>
            <a:r>
              <a:rPr sz="1200" spc="-5" dirty="0">
                <a:latin typeface="Times New Roman"/>
                <a:cs typeface="Times New Roman"/>
              </a:rPr>
              <a:t>design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according to the needs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users of the database in a </a:t>
            </a:r>
            <a:r>
              <a:rPr sz="1200" spc="-5" dirty="0">
                <a:latin typeface="Times New Roman"/>
                <a:cs typeface="Times New Roman"/>
              </a:rPr>
              <a:t>certain  environment. Application programmers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skilled people who have clear idea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of the database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know clearly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needs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4150" indent="-171450" algn="just">
              <a:lnSpc>
                <a:spcPct val="100000"/>
              </a:lnSpc>
              <a:spcBef>
                <a:spcPts val="994"/>
              </a:spcBef>
              <a:buFont typeface="Courier New"/>
              <a:buChar char="o"/>
              <a:tabLst>
                <a:tab pos="184785" algn="l"/>
              </a:tabLst>
            </a:pPr>
            <a:r>
              <a:rPr sz="1200" spc="65" dirty="0">
                <a:latin typeface="Times New Roman"/>
                <a:cs typeface="Times New Roman"/>
              </a:rPr>
              <a:t>End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Users: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912154"/>
            <a:ext cx="5527040" cy="798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category of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users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the end </a:t>
            </a:r>
            <a:r>
              <a:rPr sz="1200" spc="-5" dirty="0">
                <a:latin typeface="Times New Roman"/>
                <a:cs typeface="Times New Roman"/>
              </a:rPr>
              <a:t>users,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group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users contains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people  who   </a:t>
            </a:r>
            <a:r>
              <a:rPr sz="1200" dirty="0">
                <a:latin typeface="Times New Roman"/>
                <a:cs typeface="Times New Roman"/>
              </a:rPr>
              <a:t>use  the  </a:t>
            </a:r>
            <a:r>
              <a:rPr sz="1200" spc="-5" dirty="0">
                <a:latin typeface="Times New Roman"/>
                <a:cs typeface="Times New Roman"/>
              </a:rPr>
              <a:t>database   application  </a:t>
            </a:r>
            <a:r>
              <a:rPr sz="1200" dirty="0">
                <a:latin typeface="Times New Roman"/>
                <a:cs typeface="Times New Roman"/>
              </a:rPr>
              <a:t>programs  </a:t>
            </a:r>
            <a:r>
              <a:rPr sz="1200" spc="-5" dirty="0">
                <a:latin typeface="Times New Roman"/>
                <a:cs typeface="Times New Roman"/>
              </a:rPr>
              <a:t>developed  </a:t>
            </a:r>
            <a:r>
              <a:rPr sz="1200" spc="10" dirty="0">
                <a:latin typeface="Times New Roman"/>
                <a:cs typeface="Times New Roman"/>
              </a:rPr>
              <a:t>by  </a:t>
            </a:r>
            <a:r>
              <a:rPr sz="1200" dirty="0">
                <a:latin typeface="Times New Roman"/>
                <a:cs typeface="Times New Roman"/>
              </a:rPr>
              <a:t>the    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200" spc="-5" dirty="0">
                <a:latin typeface="Times New Roman"/>
                <a:cs typeface="Times New Roman"/>
              </a:rPr>
              <a:t>programmers. </a:t>
            </a:r>
            <a:r>
              <a:rPr sz="1200" dirty="0">
                <a:latin typeface="Times New Roman"/>
                <a:cs typeface="Times New Roman"/>
              </a:rPr>
              <a:t>This category </a:t>
            </a:r>
            <a:r>
              <a:rPr sz="1200" spc="-5" dirty="0">
                <a:latin typeface="Times New Roman"/>
                <a:cs typeface="Times New Roman"/>
              </a:rPr>
              <a:t>further contains two types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Verdana"/>
                <a:cs typeface="Verdana"/>
              </a:rPr>
              <a:t>Naïve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Users</a:t>
            </a:r>
            <a:endParaRPr sz="1200">
              <a:latin typeface="Verdana"/>
              <a:cs typeface="Verdana"/>
            </a:endParaRPr>
          </a:p>
          <a:p>
            <a:pPr marL="927100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Verdana"/>
                <a:cs typeface="Verdana"/>
              </a:rPr>
              <a:t>Sophisticated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Users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85" dirty="0">
                <a:latin typeface="Verdana"/>
                <a:cs typeface="Verdana"/>
              </a:rPr>
              <a:t>Naïve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85" dirty="0">
                <a:latin typeface="Verdana"/>
                <a:cs typeface="Verdana"/>
              </a:rPr>
              <a:t>Users</a:t>
            </a:r>
            <a:endParaRPr sz="1200">
              <a:latin typeface="Verdana"/>
              <a:cs typeface="Verdana"/>
            </a:endParaRPr>
          </a:p>
          <a:p>
            <a:pPr marL="12700" marR="8255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This category of users is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category </a:t>
            </a:r>
            <a:r>
              <a:rPr sz="1200" spc="-5" dirty="0">
                <a:latin typeface="Times New Roman"/>
                <a:cs typeface="Times New Roman"/>
              </a:rPr>
              <a:t>who </a:t>
            </a:r>
            <a:r>
              <a:rPr sz="1200" dirty="0">
                <a:latin typeface="Times New Roman"/>
                <a:cs typeface="Times New Roman"/>
              </a:rPr>
              <a:t>simply use the </a:t>
            </a:r>
            <a:r>
              <a:rPr sz="1200" spc="-5" dirty="0">
                <a:latin typeface="Times New Roman"/>
                <a:cs typeface="Times New Roman"/>
              </a:rPr>
              <a:t>application database programs  created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programmers. This </a:t>
            </a:r>
            <a:r>
              <a:rPr sz="1200" spc="-5" dirty="0">
                <a:latin typeface="Times New Roman"/>
                <a:cs typeface="Times New Roman"/>
              </a:rPr>
              <a:t>group has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interaction with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parts </a:t>
            </a:r>
            <a:r>
              <a:rPr sz="1200" dirty="0">
                <a:latin typeface="Times New Roman"/>
                <a:cs typeface="Times New Roman"/>
              </a:rPr>
              <a:t>of there 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dirty="0">
                <a:latin typeface="Times New Roman"/>
                <a:cs typeface="Times New Roman"/>
              </a:rPr>
              <a:t>only use the </a:t>
            </a:r>
            <a:r>
              <a:rPr sz="1200" spc="-5" dirty="0">
                <a:latin typeface="Times New Roman"/>
                <a:cs typeface="Times New Roman"/>
              </a:rPr>
              <a:t>programs </a:t>
            </a:r>
            <a:r>
              <a:rPr sz="1200" dirty="0">
                <a:latin typeface="Times New Roman"/>
                <a:cs typeface="Times New Roman"/>
              </a:rPr>
              <a:t>meant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them.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not to </a:t>
            </a:r>
            <a:r>
              <a:rPr sz="1200" spc="5" dirty="0">
                <a:latin typeface="Times New Roman"/>
                <a:cs typeface="Times New Roman"/>
              </a:rPr>
              <a:t>worry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working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75" dirty="0">
                <a:latin typeface="Verdana"/>
                <a:cs typeface="Verdana"/>
              </a:rPr>
              <a:t>Sophisticated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Users: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users has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additional rights over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Naïve users, which means that </a:t>
            </a:r>
            <a:r>
              <a:rPr sz="1200" dirty="0">
                <a:latin typeface="Times New Roman"/>
                <a:cs typeface="Times New Roman"/>
              </a:rPr>
              <a:t>they  </a:t>
            </a:r>
            <a:r>
              <a:rPr sz="1200" spc="-5" dirty="0">
                <a:latin typeface="Times New Roman"/>
                <a:cs typeface="Times New Roman"/>
              </a:rPr>
              <a:t>can access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stored in the database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their desired </a:t>
            </a:r>
            <a:r>
              <a:rPr sz="1200" dirty="0">
                <a:latin typeface="Times New Roman"/>
                <a:cs typeface="Times New Roman"/>
              </a:rPr>
              <a:t>way.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can access </a:t>
            </a:r>
            <a:r>
              <a:rPr sz="1200" dirty="0">
                <a:latin typeface="Times New Roman"/>
                <a:cs typeface="Times New Roman"/>
              </a:rPr>
              <a:t>data  using the </a:t>
            </a:r>
            <a:r>
              <a:rPr sz="1200" spc="-5" dirty="0">
                <a:latin typeface="Times New Roman"/>
                <a:cs typeface="Times New Roman"/>
              </a:rPr>
              <a:t>application programs as </a:t>
            </a:r>
            <a:r>
              <a:rPr sz="1200" dirty="0">
                <a:latin typeface="Times New Roman"/>
                <a:cs typeface="Times New Roman"/>
              </a:rPr>
              <a:t>well </a:t>
            </a:r>
            <a:r>
              <a:rPr sz="1200" spc="-5" dirty="0">
                <a:latin typeface="Times New Roman"/>
                <a:cs typeface="Times New Roman"/>
              </a:rPr>
              <a:t>as other ways </a:t>
            </a:r>
            <a:r>
              <a:rPr sz="1200" dirty="0">
                <a:latin typeface="Times New Roman"/>
                <a:cs typeface="Times New Roman"/>
              </a:rPr>
              <a:t>of accessing </a:t>
            </a:r>
            <a:r>
              <a:rPr sz="1200" spc="-5" dirty="0">
                <a:latin typeface="Times New Roman"/>
                <a:cs typeface="Times New Roman"/>
              </a:rPr>
              <a:t>data. Although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has more </a:t>
            </a:r>
            <a:r>
              <a:rPr sz="1200" spc="-5" dirty="0">
                <a:latin typeface="Times New Roman"/>
                <a:cs typeface="Times New Roman"/>
              </a:rPr>
              <a:t>rights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data, but </a:t>
            </a:r>
            <a:r>
              <a:rPr sz="1200" spc="-5" dirty="0">
                <a:latin typeface="Times New Roman"/>
                <a:cs typeface="Times New Roman"/>
              </a:rPr>
              <a:t>these users </a:t>
            </a:r>
            <a:r>
              <a:rPr sz="1200" dirty="0">
                <a:latin typeface="Times New Roman"/>
                <a:cs typeface="Times New Roman"/>
              </a:rPr>
              <a:t>have to </a:t>
            </a:r>
            <a:r>
              <a:rPr sz="1200" spc="-5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more  responsibility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need to be </a:t>
            </a:r>
            <a:r>
              <a:rPr sz="1200" spc="-5" dirty="0">
                <a:latin typeface="Times New Roman"/>
                <a:cs typeface="Times New Roman"/>
              </a:rPr>
              <a:t>aware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 structure. Moreover such </a:t>
            </a:r>
            <a:r>
              <a:rPr sz="1200" dirty="0">
                <a:latin typeface="Times New Roman"/>
                <a:cs typeface="Times New Roman"/>
              </a:rPr>
              <a:t>users  should be </a:t>
            </a:r>
            <a:r>
              <a:rPr sz="1200" spc="-5" dirty="0">
                <a:latin typeface="Times New Roman"/>
                <a:cs typeface="Times New Roman"/>
              </a:rPr>
              <a:t>skilled enough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data from </a:t>
            </a:r>
            <a:r>
              <a:rPr sz="1200" spc="-5" dirty="0">
                <a:latin typeface="Times New Roman"/>
                <a:cs typeface="Times New Roman"/>
              </a:rPr>
              <a:t>database with </a:t>
            </a:r>
            <a:r>
              <a:rPr sz="1200" dirty="0">
                <a:latin typeface="Times New Roman"/>
                <a:cs typeface="Times New Roman"/>
              </a:rPr>
              <a:t>making </a:t>
            </a:r>
            <a:r>
              <a:rPr sz="1200" spc="-5" dirty="0">
                <a:latin typeface="Times New Roman"/>
                <a:cs typeface="Times New Roman"/>
              </a:rPr>
              <a:t>and damage </a:t>
            </a:r>
            <a:r>
              <a:rPr sz="1200" dirty="0">
                <a:latin typeface="Times New Roman"/>
                <a:cs typeface="Times New Roman"/>
              </a:rPr>
              <a:t>or  loss to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0" dirty="0">
                <a:latin typeface="Times New Roman"/>
                <a:cs typeface="Times New Roman"/>
              </a:rPr>
              <a:t>Database </a:t>
            </a:r>
            <a:r>
              <a:rPr sz="1200" spc="45" dirty="0">
                <a:latin typeface="Times New Roman"/>
                <a:cs typeface="Times New Roman"/>
              </a:rPr>
              <a:t>Administrators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(DBA):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users is the most </a:t>
            </a:r>
            <a:r>
              <a:rPr sz="1200" spc="-5" dirty="0">
                <a:latin typeface="Times New Roman"/>
                <a:cs typeface="Times New Roman"/>
              </a:rPr>
              <a:t>technical class </a:t>
            </a:r>
            <a:r>
              <a:rPr sz="1200" dirty="0">
                <a:latin typeface="Times New Roman"/>
                <a:cs typeface="Times New Roman"/>
              </a:rPr>
              <a:t>of db </a:t>
            </a:r>
            <a:r>
              <a:rPr sz="1200" spc="-5" dirty="0">
                <a:latin typeface="Times New Roman"/>
                <a:cs typeface="Times New Roman"/>
              </a:rPr>
              <a:t>users.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need to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knowledge </a:t>
            </a:r>
            <a:r>
              <a:rPr sz="1200" dirty="0">
                <a:latin typeface="Times New Roman"/>
                <a:cs typeface="Times New Roman"/>
              </a:rPr>
              <a:t>of how to </a:t>
            </a:r>
            <a:r>
              <a:rPr sz="1200" spc="-5" dirty="0">
                <a:latin typeface="Times New Roman"/>
                <a:cs typeface="Times New Roman"/>
              </a:rPr>
              <a:t>design and </a:t>
            </a:r>
            <a:r>
              <a:rPr sz="1200" dirty="0">
                <a:latin typeface="Times New Roman"/>
                <a:cs typeface="Times New Roman"/>
              </a:rPr>
              <a:t>manage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-5" dirty="0">
                <a:latin typeface="Times New Roman"/>
                <a:cs typeface="Times New Roman"/>
              </a:rPr>
              <a:t>as well as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manage </a:t>
            </a:r>
            <a:r>
              <a:rPr sz="1200" dirty="0">
                <a:latin typeface="Times New Roman"/>
                <a:cs typeface="Times New Roman"/>
              </a:rPr>
              <a:t>the data  in the </a:t>
            </a:r>
            <a:r>
              <a:rPr sz="1200" spc="-5" dirty="0">
                <a:latin typeface="Times New Roman"/>
                <a:cs typeface="Times New Roman"/>
              </a:rPr>
              <a:t>database. </a:t>
            </a:r>
            <a:r>
              <a:rPr sz="1200" dirty="0">
                <a:latin typeface="Times New Roman"/>
                <a:cs typeface="Times New Roman"/>
              </a:rPr>
              <a:t>DBA is a very </a:t>
            </a:r>
            <a:r>
              <a:rPr sz="1200" spc="-5" dirty="0">
                <a:latin typeface="Times New Roman"/>
                <a:cs typeface="Times New Roman"/>
              </a:rPr>
              <a:t>responsible </a:t>
            </a:r>
            <a:r>
              <a:rPr sz="1200" dirty="0">
                <a:latin typeface="Times New Roman"/>
                <a:cs typeface="Times New Roman"/>
              </a:rPr>
              <a:t>position in </a:t>
            </a:r>
            <a:r>
              <a:rPr sz="1200" spc="-5" dirty="0">
                <a:latin typeface="Times New Roman"/>
                <a:cs typeface="Times New Roman"/>
              </a:rPr>
              <a:t>an organization. </a:t>
            </a:r>
            <a:r>
              <a:rPr sz="1200" spc="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responsible  for </a:t>
            </a:r>
            <a:r>
              <a:rPr sz="1200" dirty="0">
                <a:latin typeface="Times New Roman"/>
                <a:cs typeface="Times New Roman"/>
              </a:rPr>
              <a:t>proper working of the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dirty="0">
                <a:latin typeface="Times New Roman"/>
                <a:cs typeface="Times New Roman"/>
              </a:rPr>
              <a:t>DBMS, </a:t>
            </a:r>
            <a:r>
              <a:rPr sz="1200" spc="-5" dirty="0">
                <a:latin typeface="Times New Roman"/>
                <a:cs typeface="Times New Roman"/>
              </a:rPr>
              <a:t>has the </a:t>
            </a:r>
            <a:r>
              <a:rPr sz="1200" dirty="0">
                <a:latin typeface="Times New Roman"/>
                <a:cs typeface="Times New Roman"/>
              </a:rPr>
              <a:t>responsibility of making proper 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backups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make necessary </a:t>
            </a:r>
            <a:r>
              <a:rPr sz="1200" spc="-5" dirty="0">
                <a:latin typeface="Times New Roman"/>
                <a:cs typeface="Times New Roman"/>
              </a:rPr>
              <a:t>actions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recovering </a:t>
            </a:r>
            <a:r>
              <a:rPr sz="1200" dirty="0">
                <a:latin typeface="Times New Roman"/>
                <a:cs typeface="Times New Roman"/>
              </a:rPr>
              <a:t>the database in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database crash. </a:t>
            </a:r>
            <a:r>
              <a:rPr sz="1200" dirty="0">
                <a:latin typeface="Times New Roman"/>
                <a:cs typeface="Times New Roman"/>
              </a:rPr>
              <a:t>To fulfill the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DBA </a:t>
            </a:r>
            <a:r>
              <a:rPr sz="1200" dirty="0">
                <a:latin typeface="Times New Roman"/>
                <a:cs typeface="Times New Roman"/>
              </a:rPr>
              <a:t>position a DBA needs vast  </a:t>
            </a:r>
            <a:r>
              <a:rPr sz="1200" spc="-5" dirty="0">
                <a:latin typeface="Times New Roman"/>
                <a:cs typeface="Times New Roman"/>
              </a:rPr>
              <a:t>experience and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elegant technical </a:t>
            </a:r>
            <a:r>
              <a:rPr sz="1200" dirty="0">
                <a:latin typeface="Times New Roman"/>
                <a:cs typeface="Times New Roman"/>
              </a:rPr>
              <a:t>skills.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308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  <a:p>
            <a:pPr marL="234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39" y="1005057"/>
            <a:ext cx="5527040" cy="792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20" dirty="0">
                <a:latin typeface="Times New Roman"/>
                <a:cs typeface="Times New Roman"/>
              </a:rPr>
              <a:t>Duties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40" dirty="0">
                <a:latin typeface="Times New Roman"/>
                <a:cs typeface="Times New Roman"/>
              </a:rPr>
              <a:t>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Database   administrator   has   </a:t>
            </a:r>
            <a:r>
              <a:rPr sz="1200" dirty="0">
                <a:latin typeface="Times New Roman"/>
                <a:cs typeface="Times New Roman"/>
              </a:rPr>
              <a:t>some  very  precisely  </a:t>
            </a:r>
            <a:r>
              <a:rPr sz="1200" spc="-5" dirty="0">
                <a:latin typeface="Times New Roman"/>
                <a:cs typeface="Times New Roman"/>
              </a:rPr>
              <a:t>defined   duties   which   need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latin typeface="Times New Roman"/>
                <a:cs typeface="Times New Roman"/>
              </a:rPr>
              <a:t>performed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DBA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religiously.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short account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jobs is </a:t>
            </a:r>
            <a:r>
              <a:rPr sz="1200" spc="-5" dirty="0">
                <a:latin typeface="Times New Roman"/>
                <a:cs typeface="Times New Roman"/>
              </a:rPr>
              <a:t>listed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below</a:t>
            </a:r>
            <a:r>
              <a:rPr sz="1200" spc="-1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68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Schema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definition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Granting data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Routine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Maintenance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Backups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Monitoring </a:t>
            </a:r>
            <a:r>
              <a:rPr sz="1200" dirty="0">
                <a:latin typeface="Times New Roman"/>
                <a:cs typeface="Times New Roman"/>
              </a:rPr>
              <a:t>disk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Monitoring </a:t>
            </a:r>
            <a:r>
              <a:rPr sz="1200" dirty="0">
                <a:latin typeface="Times New Roman"/>
                <a:cs typeface="Times New Roman"/>
              </a:rPr>
              <a:t>jobs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running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30" dirty="0">
                <a:latin typeface="Times New Roman"/>
                <a:cs typeface="Times New Roman"/>
              </a:rPr>
              <a:t>Schema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DBA  </a:t>
            </a:r>
            <a:r>
              <a:rPr sz="1200" dirty="0">
                <a:latin typeface="Times New Roman"/>
                <a:cs typeface="Times New Roman"/>
              </a:rPr>
              <a:t>in  some  organization  is  </a:t>
            </a:r>
            <a:r>
              <a:rPr sz="1200" spc="-5" dirty="0">
                <a:latin typeface="Times New Roman"/>
                <a:cs typeface="Times New Roman"/>
              </a:rPr>
              <a:t>responsible  for  designing 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database  </a:t>
            </a:r>
            <a:r>
              <a:rPr sz="1200" dirty="0">
                <a:latin typeface="Times New Roman"/>
                <a:cs typeface="Times New Roman"/>
              </a:rPr>
              <a:t>schema,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ct val="159700"/>
              </a:lnSpc>
              <a:spcBef>
                <a:spcPts val="125"/>
              </a:spcBef>
            </a:pPr>
            <a:r>
              <a:rPr sz="1200" spc="-5" dirty="0">
                <a:latin typeface="Times New Roman"/>
                <a:cs typeface="Times New Roman"/>
              </a:rPr>
              <a:t>means that </a:t>
            </a:r>
            <a:r>
              <a:rPr sz="1200" dirty="0">
                <a:latin typeface="Times New Roman"/>
                <a:cs typeface="Times New Roman"/>
              </a:rPr>
              <a:t>DBA is the </a:t>
            </a:r>
            <a:r>
              <a:rPr sz="1200" spc="-5" dirty="0">
                <a:latin typeface="Times New Roman"/>
                <a:cs typeface="Times New Roman"/>
              </a:rPr>
              <a:t>person who </a:t>
            </a:r>
            <a:r>
              <a:rPr sz="1200" dirty="0">
                <a:latin typeface="Times New Roman"/>
                <a:cs typeface="Times New Roman"/>
              </a:rPr>
              <a:t>create all the </a:t>
            </a:r>
            <a:r>
              <a:rPr sz="1200" spc="-5" dirty="0">
                <a:latin typeface="Times New Roman"/>
                <a:cs typeface="Times New Roman"/>
              </a:rPr>
              <a:t>meta </a:t>
            </a:r>
            <a:r>
              <a:rPr sz="1200" spc="-1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the database is based. </a:t>
            </a:r>
            <a:r>
              <a:rPr sz="1200" spc="-5" dirty="0">
                <a:latin typeface="Times New Roman"/>
                <a:cs typeface="Times New Roman"/>
              </a:rPr>
              <a:t>However </a:t>
            </a:r>
            <a:r>
              <a:rPr sz="1200" dirty="0">
                <a:latin typeface="Times New Roman"/>
                <a:cs typeface="Times New Roman"/>
              </a:rPr>
              <a:t>in some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large scale  </a:t>
            </a:r>
            <a:r>
              <a:rPr sz="1200" spc="-5" dirty="0">
                <a:latin typeface="Times New Roman"/>
                <a:cs typeface="Times New Roman"/>
              </a:rPr>
              <a:t>organizations  </a:t>
            </a:r>
            <a:r>
              <a:rPr sz="1200" dirty="0">
                <a:latin typeface="Times New Roman"/>
                <a:cs typeface="Times New Roman"/>
              </a:rPr>
              <a:t>this  job  is  </a:t>
            </a:r>
            <a:r>
              <a:rPr sz="1200" spc="-5" dirty="0">
                <a:latin typeface="Times New Roman"/>
                <a:cs typeface="Times New Roman"/>
              </a:rPr>
              <a:t>performed 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 designer,  which 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hired  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64135" indent="-635">
              <a:lnSpc>
                <a:spcPct val="151800"/>
              </a:lnSpc>
              <a:spcBef>
                <a:spcPts val="335"/>
              </a:spcBef>
            </a:pP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of database </a:t>
            </a:r>
            <a:r>
              <a:rPr sz="1200" spc="-10" dirty="0">
                <a:latin typeface="Times New Roman"/>
                <a:cs typeface="Times New Roman"/>
              </a:rPr>
              <a:t>design </a:t>
            </a:r>
            <a:r>
              <a:rPr sz="1200" spc="-5" dirty="0">
                <a:latin typeface="Times New Roman"/>
                <a:cs typeface="Times New Roman"/>
              </a:rPr>
              <a:t>and once </a:t>
            </a:r>
            <a:r>
              <a:rPr sz="1200" dirty="0">
                <a:latin typeface="Times New Roman"/>
                <a:cs typeface="Times New Roman"/>
              </a:rPr>
              <a:t>the database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installed </a:t>
            </a:r>
            <a:r>
              <a:rPr sz="1200" dirty="0">
                <a:latin typeface="Times New Roman"/>
                <a:cs typeface="Times New Roman"/>
              </a:rPr>
              <a:t>and working, it is  </a:t>
            </a:r>
            <a:r>
              <a:rPr sz="1200" spc="-5" dirty="0">
                <a:latin typeface="Times New Roman"/>
                <a:cs typeface="Times New Roman"/>
              </a:rPr>
              <a:t>handed over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DBA for further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55" dirty="0">
                <a:latin typeface="Times New Roman"/>
                <a:cs typeface="Times New Roman"/>
              </a:rPr>
              <a:t>Granting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spc="30" dirty="0">
                <a:latin typeface="Times New Roman"/>
                <a:cs typeface="Times New Roman"/>
              </a:rPr>
              <a:t>to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Users: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DBA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responsible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grant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granting and </a:t>
            </a:r>
            <a:r>
              <a:rPr sz="1200" dirty="0">
                <a:latin typeface="Times New Roman"/>
                <a:cs typeface="Times New Roman"/>
              </a:rPr>
              <a:t>revoking (taking back) the </a:t>
            </a:r>
            <a:r>
              <a:rPr sz="1200" spc="-5" dirty="0">
                <a:latin typeface="Times New Roman"/>
                <a:cs typeface="Times New Roman"/>
              </a:rPr>
              <a:t>rights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DBA </a:t>
            </a:r>
            <a:r>
              <a:rPr sz="1200" dirty="0">
                <a:latin typeface="Times New Roman"/>
                <a:cs typeface="Times New Roman"/>
              </a:rPr>
              <a:t>continuously monitors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ensure  the </a:t>
            </a:r>
            <a:r>
              <a:rPr sz="1200" spc="-5" dirty="0">
                <a:latin typeface="Times New Roman"/>
                <a:cs typeface="Times New Roman"/>
              </a:rPr>
              <a:t>legal </a:t>
            </a:r>
            <a:r>
              <a:rPr sz="1200" dirty="0">
                <a:latin typeface="Times New Roman"/>
                <a:cs typeface="Times New Roman"/>
              </a:rPr>
              <a:t>use of these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5" dirty="0">
                <a:latin typeface="Times New Roman"/>
                <a:cs typeface="Times New Roman"/>
              </a:rPr>
              <a:t>Monitoring </a:t>
            </a:r>
            <a:r>
              <a:rPr sz="1200" spc="15" dirty="0">
                <a:latin typeface="Times New Roman"/>
                <a:cs typeface="Times New Roman"/>
              </a:rPr>
              <a:t>Disk </a:t>
            </a:r>
            <a:r>
              <a:rPr sz="1200" spc="25" dirty="0">
                <a:latin typeface="Times New Roman"/>
                <a:cs typeface="Times New Roman"/>
              </a:rPr>
              <a:t>Space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When a new database is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dirty="0">
                <a:latin typeface="Times New Roman"/>
                <a:cs typeface="Times New Roman"/>
              </a:rPr>
              <a:t>it takes a limited </a:t>
            </a:r>
            <a:r>
              <a:rPr sz="1200" spc="-5" dirty="0">
                <a:latin typeface="Times New Roman"/>
                <a:cs typeface="Times New Roman"/>
              </a:rPr>
              <a:t>space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result of daily activity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database acquires </a:t>
            </a:r>
            <a:r>
              <a:rPr sz="1200" dirty="0">
                <a:latin typeface="Times New Roman"/>
                <a:cs typeface="Times New Roman"/>
              </a:rPr>
              <a:t>more data </a:t>
            </a:r>
            <a:r>
              <a:rPr sz="1200" spc="-5" dirty="0">
                <a:latin typeface="Times New Roman"/>
                <a:cs typeface="Times New Roman"/>
              </a:rPr>
              <a:t>and grows </a:t>
            </a:r>
            <a:r>
              <a:rPr sz="1200" dirty="0">
                <a:latin typeface="Times New Roman"/>
                <a:cs typeface="Times New Roman"/>
              </a:rPr>
              <a:t>in size very rapidly. The DBA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to monitor the  disk </a:t>
            </a:r>
            <a:r>
              <a:rPr sz="1200" spc="-5" dirty="0">
                <a:latin typeface="Times New Roman"/>
                <a:cs typeface="Times New Roman"/>
              </a:rPr>
              <a:t>space </a:t>
            </a:r>
            <a:r>
              <a:rPr sz="1200" dirty="0">
                <a:latin typeface="Times New Roman"/>
                <a:cs typeface="Times New Roman"/>
              </a:rPr>
              <a:t>usage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statistics to </a:t>
            </a:r>
            <a:r>
              <a:rPr sz="1200" spc="-5" dirty="0">
                <a:latin typeface="Times New Roman"/>
                <a:cs typeface="Times New Roman"/>
              </a:rPr>
              <a:t>ensure that </a:t>
            </a:r>
            <a:r>
              <a:rPr sz="1200" dirty="0">
                <a:latin typeface="Times New Roman"/>
                <a:cs typeface="Times New Roman"/>
              </a:rPr>
              <a:t>no data </a:t>
            </a:r>
            <a:r>
              <a:rPr sz="1200" spc="-5" dirty="0">
                <a:latin typeface="Times New Roman"/>
                <a:cs typeface="Times New Roman"/>
              </a:rPr>
              <a:t>over flow occurs at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5" dirty="0">
                <a:latin typeface="Times New Roman"/>
                <a:cs typeface="Times New Roman"/>
              </a:rPr>
              <a:t>Monitoring </a:t>
            </a:r>
            <a:r>
              <a:rPr sz="1200" spc="45" dirty="0">
                <a:latin typeface="Times New Roman"/>
                <a:cs typeface="Times New Roman"/>
              </a:rPr>
              <a:t>Running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Jobs: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secure and proper functioning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 system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DBA  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continuously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monitors  some  </a:t>
            </a:r>
            <a:r>
              <a:rPr sz="1200" spc="-5" dirty="0">
                <a:latin typeface="Times New Roman"/>
                <a:cs typeface="Times New Roman"/>
              </a:rPr>
              <a:t>associated  activities  also  and  ensure  that  all  users  </a:t>
            </a:r>
            <a:r>
              <a:rPr sz="1200" dirty="0">
                <a:latin typeface="Times New Roman"/>
                <a:cs typeface="Times New Roman"/>
              </a:rPr>
              <a:t>are  using     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36" y="912154"/>
            <a:ext cx="5523865" cy="161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authorities </a:t>
            </a:r>
            <a:r>
              <a:rPr sz="1200" dirty="0">
                <a:latin typeface="Times New Roman"/>
                <a:cs typeface="Times New Roman"/>
              </a:rPr>
              <a:t>legally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different devices </a:t>
            </a:r>
            <a:r>
              <a:rPr sz="1200" spc="-5" dirty="0">
                <a:latin typeface="Times New Roman"/>
                <a:cs typeface="Times New Roman"/>
              </a:rPr>
              <a:t>attached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 are functioning  </a:t>
            </a:r>
            <a:r>
              <a:rPr sz="1200" spc="-5" dirty="0">
                <a:latin typeface="Times New Roman"/>
                <a:cs typeface="Times New Roman"/>
              </a:rPr>
              <a:t>properly.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75" dirty="0">
                <a:latin typeface="Verdana"/>
                <a:cs typeface="Verdana"/>
              </a:rPr>
              <a:t>Typical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80" dirty="0">
                <a:latin typeface="Verdana"/>
                <a:cs typeface="Verdana"/>
              </a:rPr>
              <a:t>Components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of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80" dirty="0">
                <a:latin typeface="Verdana"/>
                <a:cs typeface="Verdana"/>
              </a:rPr>
              <a:t>a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80" dirty="0">
                <a:latin typeface="Verdana"/>
                <a:cs typeface="Verdana"/>
              </a:rPr>
              <a:t>Database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Environment:</a:t>
            </a:r>
            <a:endParaRPr sz="1200">
              <a:latin typeface="Verdana"/>
              <a:cs typeface="Verdana"/>
            </a:endParaRPr>
          </a:p>
          <a:p>
            <a:pPr marL="12700" marR="6985">
              <a:lnSpc>
                <a:spcPct val="143300"/>
              </a:lnSpc>
              <a:spcBef>
                <a:spcPts val="25"/>
              </a:spcBef>
            </a:pPr>
            <a:r>
              <a:rPr sz="1200" spc="-5" dirty="0">
                <a:latin typeface="Times New Roman"/>
                <a:cs typeface="Times New Roman"/>
              </a:rPr>
              <a:t>Different typical </a:t>
            </a:r>
            <a:r>
              <a:rPr sz="1200" dirty="0">
                <a:latin typeface="Times New Roman"/>
                <a:cs typeface="Times New Roman"/>
              </a:rPr>
              <a:t>components of a </a:t>
            </a:r>
            <a:r>
              <a:rPr sz="1200" spc="-5" dirty="0">
                <a:latin typeface="Times New Roman"/>
                <a:cs typeface="Times New Roman"/>
              </a:rPr>
              <a:t>database environment are shown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figures below; 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describe </a:t>
            </a:r>
            <a:r>
              <a:rPr sz="1200" dirty="0">
                <a:latin typeface="Times New Roman"/>
                <a:cs typeface="Times New Roman"/>
              </a:rPr>
              <a:t>graphically the </a:t>
            </a:r>
            <a:r>
              <a:rPr sz="1200" spc="-5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types 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99" y="2971162"/>
            <a:ext cx="2682469" cy="2476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350" y="2951852"/>
            <a:ext cx="2682875" cy="0"/>
          </a:xfrm>
          <a:custGeom>
            <a:avLst/>
            <a:gdLst/>
            <a:ahLst/>
            <a:cxnLst/>
            <a:rect l="l" t="t" r="r" b="b"/>
            <a:pathLst>
              <a:path w="2682875">
                <a:moveTo>
                  <a:pt x="0" y="0"/>
                </a:moveTo>
                <a:lnTo>
                  <a:pt x="2682565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0298" y="2932800"/>
            <a:ext cx="0" cy="2553335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0"/>
                </a:moveTo>
                <a:lnTo>
                  <a:pt x="0" y="255301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9073" y="2970904"/>
            <a:ext cx="0" cy="2477135"/>
          </a:xfrm>
          <a:custGeom>
            <a:avLst/>
            <a:gdLst/>
            <a:ahLst/>
            <a:cxnLst/>
            <a:rect l="l" t="t" r="r" b="b"/>
            <a:pathLst>
              <a:path h="2477135">
                <a:moveTo>
                  <a:pt x="0" y="0"/>
                </a:moveTo>
                <a:lnTo>
                  <a:pt x="0" y="247680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0968" y="2932800"/>
            <a:ext cx="0" cy="2553335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0"/>
                </a:moveTo>
                <a:lnTo>
                  <a:pt x="0" y="255301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350" y="5485810"/>
            <a:ext cx="2682875" cy="38100"/>
          </a:xfrm>
          <a:custGeom>
            <a:avLst/>
            <a:gdLst/>
            <a:ahLst/>
            <a:cxnLst/>
            <a:rect l="l" t="t" r="r" b="b"/>
            <a:pathLst>
              <a:path w="2682875" h="38100">
                <a:moveTo>
                  <a:pt x="0" y="38104"/>
                </a:moveTo>
                <a:lnTo>
                  <a:pt x="2682565" y="38104"/>
                </a:lnTo>
                <a:lnTo>
                  <a:pt x="2682565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9350" y="5447705"/>
            <a:ext cx="2682875" cy="38100"/>
          </a:xfrm>
          <a:custGeom>
            <a:avLst/>
            <a:gdLst/>
            <a:ahLst/>
            <a:cxnLst/>
            <a:rect l="l" t="t" r="r" b="b"/>
            <a:pathLst>
              <a:path w="2682875" h="38100">
                <a:moveTo>
                  <a:pt x="0" y="38104"/>
                </a:moveTo>
                <a:lnTo>
                  <a:pt x="2682565" y="38104"/>
                </a:lnTo>
                <a:lnTo>
                  <a:pt x="2682565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59073" y="5447705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1916" y="550486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7597" y="2893196"/>
            <a:ext cx="5618480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9319" y="2890148"/>
            <a:ext cx="0" cy="2733675"/>
          </a:xfrm>
          <a:custGeom>
            <a:avLst/>
            <a:gdLst/>
            <a:ahLst/>
            <a:cxnLst/>
            <a:rect l="l" t="t" r="r" b="b"/>
            <a:pathLst>
              <a:path h="2733675">
                <a:moveTo>
                  <a:pt x="0" y="0"/>
                </a:moveTo>
                <a:lnTo>
                  <a:pt x="0" y="2733655"/>
                </a:lnTo>
              </a:path>
            </a:pathLst>
          </a:custGeom>
          <a:ln w="7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7773" y="5620754"/>
            <a:ext cx="5613400" cy="0"/>
          </a:xfrm>
          <a:custGeom>
            <a:avLst/>
            <a:gdLst/>
            <a:ahLst/>
            <a:cxnLst/>
            <a:rect l="l" t="t" r="r" b="b"/>
            <a:pathLst>
              <a:path w="5613400">
                <a:moveTo>
                  <a:pt x="0" y="0"/>
                </a:moveTo>
                <a:lnTo>
                  <a:pt x="561294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4637" y="2890148"/>
            <a:ext cx="0" cy="3003550"/>
          </a:xfrm>
          <a:custGeom>
            <a:avLst/>
            <a:gdLst/>
            <a:ahLst/>
            <a:cxnLst/>
            <a:rect l="l" t="t" r="r" b="b"/>
            <a:pathLst>
              <a:path h="3003550">
                <a:moveTo>
                  <a:pt x="0" y="0"/>
                </a:moveTo>
                <a:lnTo>
                  <a:pt x="0" y="3003479"/>
                </a:lnTo>
              </a:path>
            </a:pathLst>
          </a:custGeom>
          <a:ln w="6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7773" y="5890578"/>
            <a:ext cx="5613400" cy="0"/>
          </a:xfrm>
          <a:custGeom>
            <a:avLst/>
            <a:gdLst/>
            <a:ahLst/>
            <a:cxnLst/>
            <a:rect l="l" t="t" r="r" b="b"/>
            <a:pathLst>
              <a:path w="5613400">
                <a:moveTo>
                  <a:pt x="0" y="0"/>
                </a:moveTo>
                <a:lnTo>
                  <a:pt x="561294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93768" y="5617705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921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30482" y="5610663"/>
            <a:ext cx="544893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3: DBMS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used to </a:t>
            </a:r>
            <a:r>
              <a:rPr sz="1200" spc="-5" dirty="0">
                <a:latin typeface="Times New Roman"/>
                <a:cs typeface="Times New Roman"/>
              </a:rPr>
              <a:t>store data and </a:t>
            </a:r>
            <a:r>
              <a:rPr sz="1200" dirty="0">
                <a:latin typeface="Times New Roman"/>
                <a:cs typeface="Times New Roman"/>
              </a:rPr>
              <a:t>DBMS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mechanisms to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data from 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301" y="1085804"/>
            <a:ext cx="2537670" cy="2476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354" y="1066416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>
                <a:moveTo>
                  <a:pt x="0" y="0"/>
                </a:moveTo>
                <a:lnTo>
                  <a:pt x="2537777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" y="1047364"/>
            <a:ext cx="0" cy="2553335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0"/>
                </a:moveTo>
                <a:lnTo>
                  <a:pt x="0" y="2553018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4289" y="1085469"/>
            <a:ext cx="0" cy="2477135"/>
          </a:xfrm>
          <a:custGeom>
            <a:avLst/>
            <a:gdLst/>
            <a:ahLst/>
            <a:cxnLst/>
            <a:rect l="l" t="t" r="r" b="b"/>
            <a:pathLst>
              <a:path h="2477135">
                <a:moveTo>
                  <a:pt x="0" y="0"/>
                </a:moveTo>
                <a:lnTo>
                  <a:pt x="0" y="24768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6184" y="1047364"/>
            <a:ext cx="0" cy="2553335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0"/>
                </a:moveTo>
                <a:lnTo>
                  <a:pt x="0" y="2553018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354" y="3600383"/>
            <a:ext cx="2538095" cy="38100"/>
          </a:xfrm>
          <a:custGeom>
            <a:avLst/>
            <a:gdLst/>
            <a:ahLst/>
            <a:cxnLst/>
            <a:rect l="l" t="t" r="r" b="b"/>
            <a:pathLst>
              <a:path w="2538095" h="38100">
                <a:moveTo>
                  <a:pt x="0" y="38104"/>
                </a:moveTo>
                <a:lnTo>
                  <a:pt x="2537777" y="38104"/>
                </a:lnTo>
                <a:lnTo>
                  <a:pt x="2537777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354" y="3562278"/>
            <a:ext cx="2538095" cy="38100"/>
          </a:xfrm>
          <a:custGeom>
            <a:avLst/>
            <a:gdLst/>
            <a:ahLst/>
            <a:cxnLst/>
            <a:rect l="l" t="t" r="r" b="b"/>
            <a:pathLst>
              <a:path w="2538095" h="38100">
                <a:moveTo>
                  <a:pt x="0" y="38104"/>
                </a:moveTo>
                <a:lnTo>
                  <a:pt x="2537777" y="38104"/>
                </a:lnTo>
                <a:lnTo>
                  <a:pt x="2537777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4289" y="356227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7131" y="361943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7601" y="1007766"/>
            <a:ext cx="5618480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8784" y="1004718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0"/>
                </a:moveTo>
                <a:lnTo>
                  <a:pt x="0" y="2734410"/>
                </a:lnTo>
              </a:path>
            </a:pathLst>
          </a:custGeom>
          <a:ln w="6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7597" y="3736080"/>
            <a:ext cx="5612130" cy="0"/>
          </a:xfrm>
          <a:custGeom>
            <a:avLst/>
            <a:gdLst/>
            <a:ahLst/>
            <a:cxnLst/>
            <a:rect l="l" t="t" r="r" b="b"/>
            <a:pathLst>
              <a:path w="5612130">
                <a:moveTo>
                  <a:pt x="0" y="0"/>
                </a:moveTo>
                <a:lnTo>
                  <a:pt x="56120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4551" y="1004718"/>
            <a:ext cx="0" cy="3004185"/>
          </a:xfrm>
          <a:custGeom>
            <a:avLst/>
            <a:gdLst/>
            <a:ahLst/>
            <a:cxnLst/>
            <a:rect l="l" t="t" r="r" b="b"/>
            <a:pathLst>
              <a:path h="3004185">
                <a:moveTo>
                  <a:pt x="0" y="0"/>
                </a:moveTo>
                <a:lnTo>
                  <a:pt x="0" y="3004189"/>
                </a:lnTo>
              </a:path>
            </a:pathLst>
          </a:custGeom>
          <a:ln w="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7597" y="4005860"/>
            <a:ext cx="5612130" cy="0"/>
          </a:xfrm>
          <a:custGeom>
            <a:avLst/>
            <a:gdLst/>
            <a:ahLst/>
            <a:cxnLst/>
            <a:rect l="l" t="t" r="r" b="b"/>
            <a:pathLst>
              <a:path w="5612130">
                <a:moveTo>
                  <a:pt x="0" y="0"/>
                </a:moveTo>
                <a:lnTo>
                  <a:pt x="56120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92675" y="3733031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7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0439" y="3725408"/>
            <a:ext cx="403542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4: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Application programs </a:t>
            </a:r>
            <a:r>
              <a:rPr sz="1200" dirty="0">
                <a:latin typeface="Times New Roman"/>
                <a:cs typeface="Times New Roman"/>
              </a:rPr>
              <a:t>talk to </a:t>
            </a:r>
            <a:r>
              <a:rPr sz="1200" spc="-5" dirty="0">
                <a:latin typeface="Times New Roman"/>
                <a:cs typeface="Times New Roman"/>
              </a:rPr>
              <a:t>DBMS and ask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9389" y="4630557"/>
            <a:ext cx="4839460" cy="2704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9545" y="4610832"/>
            <a:ext cx="4840605" cy="0"/>
          </a:xfrm>
          <a:custGeom>
            <a:avLst/>
            <a:gdLst/>
            <a:ahLst/>
            <a:cxnLst/>
            <a:rect l="l" t="t" r="r" b="b"/>
            <a:pathLst>
              <a:path w="4840605">
                <a:moveTo>
                  <a:pt x="0" y="0"/>
                </a:moveTo>
                <a:lnTo>
                  <a:pt x="484006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0489" y="4591777"/>
            <a:ext cx="0" cy="2780665"/>
          </a:xfrm>
          <a:custGeom>
            <a:avLst/>
            <a:gdLst/>
            <a:ahLst/>
            <a:cxnLst/>
            <a:rect l="l" t="t" r="r" b="b"/>
            <a:pathLst>
              <a:path h="2780665">
                <a:moveTo>
                  <a:pt x="0" y="0"/>
                </a:moveTo>
                <a:lnTo>
                  <a:pt x="0" y="2780557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6771" y="4629888"/>
            <a:ext cx="0" cy="2704465"/>
          </a:xfrm>
          <a:custGeom>
            <a:avLst/>
            <a:gdLst/>
            <a:ahLst/>
            <a:cxnLst/>
            <a:rect l="l" t="t" r="r" b="b"/>
            <a:pathLst>
              <a:path h="2704465">
                <a:moveTo>
                  <a:pt x="0" y="0"/>
                </a:moveTo>
                <a:lnTo>
                  <a:pt x="0" y="270433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8661" y="4591777"/>
            <a:ext cx="0" cy="2780665"/>
          </a:xfrm>
          <a:custGeom>
            <a:avLst/>
            <a:gdLst/>
            <a:ahLst/>
            <a:cxnLst/>
            <a:rect l="l" t="t" r="r" b="b"/>
            <a:pathLst>
              <a:path h="2780665">
                <a:moveTo>
                  <a:pt x="0" y="0"/>
                </a:moveTo>
                <a:lnTo>
                  <a:pt x="0" y="2780557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9545" y="7372335"/>
            <a:ext cx="4840605" cy="38100"/>
          </a:xfrm>
          <a:custGeom>
            <a:avLst/>
            <a:gdLst/>
            <a:ahLst/>
            <a:cxnLst/>
            <a:rect l="l" t="t" r="r" b="b"/>
            <a:pathLst>
              <a:path w="4840605" h="38100">
                <a:moveTo>
                  <a:pt x="0" y="38110"/>
                </a:moveTo>
                <a:lnTo>
                  <a:pt x="4840060" y="38110"/>
                </a:lnTo>
                <a:lnTo>
                  <a:pt x="4840060" y="0"/>
                </a:lnTo>
                <a:lnTo>
                  <a:pt x="0" y="0"/>
                </a:lnTo>
                <a:lnTo>
                  <a:pt x="0" y="3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9545" y="7334224"/>
            <a:ext cx="4840605" cy="38100"/>
          </a:xfrm>
          <a:custGeom>
            <a:avLst/>
            <a:gdLst/>
            <a:ahLst/>
            <a:cxnLst/>
            <a:rect l="l" t="t" r="r" b="b"/>
            <a:pathLst>
              <a:path w="4840605" h="38100">
                <a:moveTo>
                  <a:pt x="0" y="38110"/>
                </a:moveTo>
                <a:lnTo>
                  <a:pt x="4840060" y="38110"/>
                </a:lnTo>
                <a:lnTo>
                  <a:pt x="4840060" y="0"/>
                </a:lnTo>
                <a:lnTo>
                  <a:pt x="0" y="0"/>
                </a:lnTo>
                <a:lnTo>
                  <a:pt x="0" y="3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16771" y="7334224"/>
            <a:ext cx="0" cy="76835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22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59605" y="7391390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221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7813" y="4551937"/>
            <a:ext cx="5681980" cy="0"/>
          </a:xfrm>
          <a:custGeom>
            <a:avLst/>
            <a:gdLst/>
            <a:ahLst/>
            <a:cxnLst/>
            <a:rect l="l" t="t" r="r" b="b"/>
            <a:pathLst>
              <a:path w="5681980">
                <a:moveTo>
                  <a:pt x="0" y="0"/>
                </a:moveTo>
                <a:lnTo>
                  <a:pt x="5681756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7853" y="7506295"/>
            <a:ext cx="5681980" cy="0"/>
          </a:xfrm>
          <a:custGeom>
            <a:avLst/>
            <a:gdLst/>
            <a:ahLst/>
            <a:cxnLst/>
            <a:rect l="l" t="t" r="r" b="b"/>
            <a:pathLst>
              <a:path w="5681980">
                <a:moveTo>
                  <a:pt x="0" y="0"/>
                </a:moveTo>
                <a:lnTo>
                  <a:pt x="5681967" y="0"/>
                </a:lnTo>
              </a:path>
            </a:pathLst>
          </a:custGeom>
          <a:ln w="6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4784" y="4548889"/>
            <a:ext cx="0" cy="3230880"/>
          </a:xfrm>
          <a:custGeom>
            <a:avLst/>
            <a:gdLst/>
            <a:ahLst/>
            <a:cxnLst/>
            <a:rect l="l" t="t" r="r" b="b"/>
            <a:pathLst>
              <a:path h="3230879">
                <a:moveTo>
                  <a:pt x="0" y="0"/>
                </a:moveTo>
                <a:lnTo>
                  <a:pt x="0" y="3230299"/>
                </a:lnTo>
              </a:path>
            </a:pathLst>
          </a:custGeom>
          <a:ln w="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7853" y="7776139"/>
            <a:ext cx="5681980" cy="0"/>
          </a:xfrm>
          <a:custGeom>
            <a:avLst/>
            <a:gdLst/>
            <a:ahLst/>
            <a:cxnLst/>
            <a:rect l="l" t="t" r="r" b="b"/>
            <a:pathLst>
              <a:path w="5681980">
                <a:moveTo>
                  <a:pt x="0" y="0"/>
                </a:moveTo>
                <a:lnTo>
                  <a:pt x="5681967" y="0"/>
                </a:lnTo>
              </a:path>
            </a:pathLst>
          </a:custGeom>
          <a:ln w="6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62744" y="4548889"/>
            <a:ext cx="0" cy="3230880"/>
          </a:xfrm>
          <a:custGeom>
            <a:avLst/>
            <a:gdLst/>
            <a:ahLst/>
            <a:cxnLst/>
            <a:rect l="l" t="t" r="r" b="b"/>
            <a:pathLst>
              <a:path h="3230879">
                <a:moveTo>
                  <a:pt x="0" y="0"/>
                </a:moveTo>
                <a:lnTo>
                  <a:pt x="0" y="3230299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30766" y="7495757"/>
            <a:ext cx="552386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5: Database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Database designers design (for </a:t>
            </a:r>
            <a:r>
              <a:rPr sz="1200" dirty="0">
                <a:latin typeface="Times New Roman"/>
                <a:cs typeface="Times New Roman"/>
              </a:rPr>
              <a:t>large </a:t>
            </a:r>
            <a:r>
              <a:rPr sz="1200" spc="-5" dirty="0">
                <a:latin typeface="Times New Roman"/>
                <a:cs typeface="Times New Roman"/>
              </a:rPr>
              <a:t>organizations) </a:t>
            </a:r>
            <a:r>
              <a:rPr sz="1200" dirty="0">
                <a:latin typeface="Times New Roman"/>
                <a:cs typeface="Times New Roman"/>
              </a:rPr>
              <a:t>the database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install the DBMS 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users of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301" y="1087344"/>
            <a:ext cx="4801016" cy="266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354" y="1067941"/>
            <a:ext cx="4801235" cy="0"/>
          </a:xfrm>
          <a:custGeom>
            <a:avLst/>
            <a:gdLst/>
            <a:ahLst/>
            <a:cxnLst/>
            <a:rect l="l" t="t" r="r" b="b"/>
            <a:pathLst>
              <a:path w="4801235">
                <a:moveTo>
                  <a:pt x="0" y="0"/>
                </a:moveTo>
                <a:lnTo>
                  <a:pt x="480119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" y="1048888"/>
            <a:ext cx="0" cy="2745105"/>
          </a:xfrm>
          <a:custGeom>
            <a:avLst/>
            <a:gdLst/>
            <a:ahLst/>
            <a:cxnLst/>
            <a:rect l="l" t="t" r="r" b="b"/>
            <a:pathLst>
              <a:path h="2745104">
                <a:moveTo>
                  <a:pt x="0" y="0"/>
                </a:moveTo>
                <a:lnTo>
                  <a:pt x="0" y="274506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7711" y="1086993"/>
            <a:ext cx="0" cy="2668905"/>
          </a:xfrm>
          <a:custGeom>
            <a:avLst/>
            <a:gdLst/>
            <a:ahLst/>
            <a:cxnLst/>
            <a:rect l="l" t="t" r="r" b="b"/>
            <a:pathLst>
              <a:path h="2668904">
                <a:moveTo>
                  <a:pt x="0" y="0"/>
                </a:moveTo>
                <a:lnTo>
                  <a:pt x="0" y="266885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9607" y="1048888"/>
            <a:ext cx="0" cy="2745105"/>
          </a:xfrm>
          <a:custGeom>
            <a:avLst/>
            <a:gdLst/>
            <a:ahLst/>
            <a:cxnLst/>
            <a:rect l="l" t="t" r="r" b="b"/>
            <a:pathLst>
              <a:path h="2745104">
                <a:moveTo>
                  <a:pt x="0" y="0"/>
                </a:moveTo>
                <a:lnTo>
                  <a:pt x="0" y="274506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354" y="3793955"/>
            <a:ext cx="4801235" cy="38100"/>
          </a:xfrm>
          <a:custGeom>
            <a:avLst/>
            <a:gdLst/>
            <a:ahLst/>
            <a:cxnLst/>
            <a:rect l="l" t="t" r="r" b="b"/>
            <a:pathLst>
              <a:path w="4801235" h="38100">
                <a:moveTo>
                  <a:pt x="0" y="38104"/>
                </a:moveTo>
                <a:lnTo>
                  <a:pt x="4801199" y="38104"/>
                </a:lnTo>
                <a:lnTo>
                  <a:pt x="4801199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354" y="3755850"/>
            <a:ext cx="4801235" cy="38100"/>
          </a:xfrm>
          <a:custGeom>
            <a:avLst/>
            <a:gdLst/>
            <a:ahLst/>
            <a:cxnLst/>
            <a:rect l="l" t="t" r="r" b="b"/>
            <a:pathLst>
              <a:path w="4801235" h="38100">
                <a:moveTo>
                  <a:pt x="0" y="38104"/>
                </a:moveTo>
                <a:lnTo>
                  <a:pt x="4801199" y="38104"/>
                </a:lnTo>
                <a:lnTo>
                  <a:pt x="4801199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7711" y="375585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0554" y="38130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7601" y="1007766"/>
            <a:ext cx="5680710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7597" y="3928126"/>
            <a:ext cx="5680710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1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4551" y="1004718"/>
            <a:ext cx="0" cy="3196590"/>
          </a:xfrm>
          <a:custGeom>
            <a:avLst/>
            <a:gdLst/>
            <a:ahLst/>
            <a:cxnLst/>
            <a:rect l="l" t="t" r="r" b="b"/>
            <a:pathLst>
              <a:path h="3196590">
                <a:moveTo>
                  <a:pt x="0" y="0"/>
                </a:moveTo>
                <a:lnTo>
                  <a:pt x="0" y="3196236"/>
                </a:lnTo>
              </a:path>
            </a:pathLst>
          </a:custGeom>
          <a:ln w="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7597" y="4197906"/>
            <a:ext cx="5680710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1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61276" y="1004718"/>
            <a:ext cx="0" cy="3196590"/>
          </a:xfrm>
          <a:custGeom>
            <a:avLst/>
            <a:gdLst/>
            <a:ahLst/>
            <a:cxnLst/>
            <a:rect l="l" t="t" r="r" b="b"/>
            <a:pathLst>
              <a:path h="3196590">
                <a:moveTo>
                  <a:pt x="0" y="0"/>
                </a:moveTo>
                <a:lnTo>
                  <a:pt x="0" y="3196236"/>
                </a:lnTo>
              </a:path>
            </a:pathLst>
          </a:custGeom>
          <a:ln w="6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0406" y="3917464"/>
            <a:ext cx="5521960" cy="276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6: Database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Once Database </a:t>
            </a:r>
            <a:r>
              <a:rPr sz="1200" dirty="0">
                <a:latin typeface="Times New Roman"/>
                <a:cs typeface="Times New Roman"/>
              </a:rPr>
              <a:t>has been </a:t>
            </a:r>
            <a:r>
              <a:rPr sz="1200" spc="-5" dirty="0">
                <a:latin typeface="Times New Roman"/>
                <a:cs typeface="Times New Roman"/>
              </a:rPr>
              <a:t>installed and </a:t>
            </a:r>
            <a:r>
              <a:rPr sz="1200" dirty="0">
                <a:latin typeface="Times New Roman"/>
                <a:cs typeface="Times New Roman"/>
              </a:rPr>
              <a:t>is functioning properly in a </a:t>
            </a:r>
            <a:r>
              <a:rPr sz="1200" spc="-5" dirty="0">
                <a:latin typeface="Times New Roman"/>
                <a:cs typeface="Times New Roman"/>
              </a:rPr>
              <a:t>production  environment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organization the </a:t>
            </a:r>
            <a:r>
              <a:rPr sz="1200" spc="-5" dirty="0">
                <a:latin typeface="Times New Roman"/>
                <a:cs typeface="Times New Roman"/>
              </a:rPr>
              <a:t>Database Administrator takes over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charge and  performs specific </a:t>
            </a:r>
            <a:r>
              <a:rPr sz="1200" dirty="0">
                <a:latin typeface="Times New Roman"/>
                <a:cs typeface="Times New Roman"/>
              </a:rPr>
              <a:t>DBA </a:t>
            </a:r>
            <a:r>
              <a:rPr sz="1200" spc="-5" dirty="0">
                <a:latin typeface="Times New Roman"/>
                <a:cs typeface="Times New Roman"/>
              </a:rPr>
              <a:t>related activities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8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Backup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Grant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rights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Monitoring </a:t>
            </a:r>
            <a:r>
              <a:rPr sz="1200" dirty="0">
                <a:latin typeface="Times New Roman"/>
                <a:cs typeface="Times New Roman"/>
              </a:rPr>
              <a:t>of Running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Managing </a:t>
            </a:r>
            <a:r>
              <a:rPr sz="1200" dirty="0">
                <a:latin typeface="Times New Roman"/>
                <a:cs typeface="Times New Roman"/>
              </a:rPr>
              <a:t>Print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Ensuring </a:t>
            </a:r>
            <a:r>
              <a:rPr sz="1200" dirty="0">
                <a:latin typeface="Times New Roman"/>
                <a:cs typeface="Times New Roman"/>
              </a:rPr>
              <a:t>quality of Service to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29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421" y="995404"/>
            <a:ext cx="5518150" cy="7357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5715" algn="just">
              <a:lnSpc>
                <a:spcPts val="1150"/>
              </a:lnSpc>
              <a:spcBef>
                <a:spcPts val="80"/>
              </a:spcBef>
              <a:tabLst>
                <a:tab pos="5362575" algn="l"/>
              </a:tabLst>
            </a:pP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od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aba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7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900"/>
              </a:lnSpc>
              <a:spcBef>
                <a:spcPts val="610"/>
              </a:spcBef>
              <a:tabLst>
                <a:tab pos="5210175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od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1  C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1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4 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tt</a:t>
            </a:r>
            <a:r>
              <a:rPr sz="1000" dirty="0">
                <a:latin typeface="Arial"/>
                <a:cs typeface="Arial"/>
              </a:rPr>
              <a:t>ri</a:t>
            </a:r>
            <a:r>
              <a:rPr sz="1000" spc="-10" dirty="0">
                <a:latin typeface="Arial"/>
                <a:cs typeface="Arial"/>
              </a:rPr>
              <a:t>bu</a:t>
            </a:r>
            <a:r>
              <a:rPr sz="1000" spc="-5" dirty="0">
                <a:latin typeface="Arial"/>
                <a:cs typeface="Arial"/>
              </a:rPr>
              <a:t>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9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7</a:t>
            </a: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700"/>
              </a:lnSpc>
              <a:spcBef>
                <a:spcPts val="615"/>
              </a:spcBef>
              <a:tabLst>
                <a:tab pos="5210810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tt</a:t>
            </a:r>
            <a:r>
              <a:rPr sz="1000" dirty="0">
                <a:latin typeface="Arial"/>
                <a:cs typeface="Arial"/>
              </a:rPr>
              <a:t>ri</a:t>
            </a:r>
            <a:r>
              <a:rPr sz="1000" spc="-10" dirty="0">
                <a:latin typeface="Arial"/>
                <a:cs typeface="Arial"/>
              </a:rPr>
              <a:t>bu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K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9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700"/>
              </a:lnSpc>
              <a:spcBef>
                <a:spcPts val="615"/>
              </a:spcBef>
              <a:tabLst>
                <a:tab pos="5210810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5 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8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351780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800"/>
              </a:lnSpc>
              <a:spcBef>
                <a:spcPts val="615"/>
              </a:spcBef>
              <a:tabLst>
                <a:tab pos="5210175" algn="l"/>
                <a:tab pos="536321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spc="-5" dirty="0">
                <a:latin typeface="Arial"/>
                <a:cs typeface="Arial"/>
              </a:rPr>
              <a:t>1  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spc="-5" dirty="0">
                <a:latin typeface="Arial"/>
                <a:cs typeface="Arial"/>
              </a:rPr>
              <a:t>5  D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nd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0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r-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</a:t>
            </a:r>
            <a:r>
              <a:rPr sz="1000" spc="1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900"/>
              </a:lnSpc>
              <a:spcBef>
                <a:spcPts val="600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0  I</a:t>
            </a:r>
            <a:r>
              <a:rPr sz="1000" spc="-10" dirty="0">
                <a:latin typeface="Arial"/>
                <a:cs typeface="Arial"/>
              </a:rPr>
              <a:t>nhe</a:t>
            </a:r>
            <a:r>
              <a:rPr sz="1000" dirty="0">
                <a:latin typeface="Arial"/>
                <a:cs typeface="Arial"/>
              </a:rPr>
              <a:t>ri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bt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Spe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10" dirty="0">
                <a:latin typeface="Arial"/>
                <a:cs typeface="Arial"/>
              </a:rPr>
              <a:t>f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 C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3 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ene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3  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4  </a:t>
            </a:r>
            <a:r>
              <a:rPr sz="1000" spc="-10" dirty="0">
                <a:latin typeface="Arial"/>
                <a:cs typeface="Arial"/>
              </a:rPr>
              <a:t>Sub</a:t>
            </a:r>
            <a:r>
              <a:rPr sz="1000" spc="1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scr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11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500"/>
              </a:lnSpc>
              <a:spcBef>
                <a:spcPts val="615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11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11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0" dirty="0">
                <a:latin typeface="Arial"/>
                <a:cs typeface="Arial"/>
              </a:rPr>
              <a:t>ud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 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te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11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438" y="8421744"/>
            <a:ext cx="5518150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  <a:tabLst>
                <a:tab pos="5504815" algn="r"/>
              </a:tabLst>
            </a:pPr>
            <a:r>
              <a:rPr sz="1000" spc="5" dirty="0">
                <a:latin typeface="Arial"/>
                <a:cs typeface="Arial"/>
              </a:rPr>
              <a:t>LECTURE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13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118</a:t>
            </a:r>
            <a:endParaRPr sz="1000">
              <a:latin typeface="Arial"/>
              <a:cs typeface="Arial"/>
            </a:endParaRPr>
          </a:p>
          <a:p>
            <a:pPr marL="317500">
              <a:lnSpc>
                <a:spcPts val="1175"/>
              </a:lnSpc>
              <a:spcBef>
                <a:spcPts val="565"/>
              </a:spcBef>
              <a:tabLst>
                <a:tab pos="5504180" algn="r"/>
              </a:tabLst>
            </a:pPr>
            <a:r>
              <a:rPr sz="1000" spc="-5" dirty="0">
                <a:latin typeface="Arial"/>
                <a:cs typeface="Arial"/>
              </a:rPr>
              <a:t>Reading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Material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118</a:t>
            </a:r>
            <a:endParaRPr sz="1000">
              <a:latin typeface="Arial"/>
              <a:cs typeface="Arial"/>
            </a:endParaRPr>
          </a:p>
          <a:p>
            <a:pPr marL="317500">
              <a:lnSpc>
                <a:spcPts val="1175"/>
              </a:lnSpc>
              <a:tabLst>
                <a:tab pos="5504180" algn="r"/>
              </a:tabLst>
            </a:pPr>
            <a:r>
              <a:rPr sz="1000" spc="-5" dirty="0">
                <a:latin typeface="Arial"/>
                <a:cs typeface="Arial"/>
              </a:rPr>
              <a:t>Overview 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Lecture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308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24130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301" y="1085820"/>
            <a:ext cx="4785774" cy="333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354" y="1066416"/>
            <a:ext cx="4785995" cy="0"/>
          </a:xfrm>
          <a:custGeom>
            <a:avLst/>
            <a:gdLst/>
            <a:ahLst/>
            <a:cxnLst/>
            <a:rect l="l" t="t" r="r" b="b"/>
            <a:pathLst>
              <a:path w="4785995">
                <a:moveTo>
                  <a:pt x="0" y="0"/>
                </a:moveTo>
                <a:lnTo>
                  <a:pt x="4785957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" y="1047364"/>
            <a:ext cx="0" cy="3414395"/>
          </a:xfrm>
          <a:custGeom>
            <a:avLst/>
            <a:gdLst/>
            <a:ahLst/>
            <a:cxnLst/>
            <a:rect l="l" t="t" r="r" b="b"/>
            <a:pathLst>
              <a:path h="3414395">
                <a:moveTo>
                  <a:pt x="0" y="0"/>
                </a:moveTo>
                <a:lnTo>
                  <a:pt x="0" y="341418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2469" y="1085469"/>
            <a:ext cx="0" cy="3338195"/>
          </a:xfrm>
          <a:custGeom>
            <a:avLst/>
            <a:gdLst/>
            <a:ahLst/>
            <a:cxnLst/>
            <a:rect l="l" t="t" r="r" b="b"/>
            <a:pathLst>
              <a:path h="3338195">
                <a:moveTo>
                  <a:pt x="0" y="0"/>
                </a:moveTo>
                <a:lnTo>
                  <a:pt x="0" y="333797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4365" y="1047364"/>
            <a:ext cx="0" cy="3414395"/>
          </a:xfrm>
          <a:custGeom>
            <a:avLst/>
            <a:gdLst/>
            <a:ahLst/>
            <a:cxnLst/>
            <a:rect l="l" t="t" r="r" b="b"/>
            <a:pathLst>
              <a:path h="3414395">
                <a:moveTo>
                  <a:pt x="0" y="0"/>
                </a:moveTo>
                <a:lnTo>
                  <a:pt x="0" y="341418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354" y="4461550"/>
            <a:ext cx="4785995" cy="38100"/>
          </a:xfrm>
          <a:custGeom>
            <a:avLst/>
            <a:gdLst/>
            <a:ahLst/>
            <a:cxnLst/>
            <a:rect l="l" t="t" r="r" b="b"/>
            <a:pathLst>
              <a:path w="4785995" h="38100">
                <a:moveTo>
                  <a:pt x="0" y="38104"/>
                </a:moveTo>
                <a:lnTo>
                  <a:pt x="4785957" y="38104"/>
                </a:lnTo>
                <a:lnTo>
                  <a:pt x="4785957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354" y="4423446"/>
            <a:ext cx="4785995" cy="38100"/>
          </a:xfrm>
          <a:custGeom>
            <a:avLst/>
            <a:gdLst/>
            <a:ahLst/>
            <a:cxnLst/>
            <a:rect l="l" t="t" r="r" b="b"/>
            <a:pathLst>
              <a:path w="4785995" h="38100">
                <a:moveTo>
                  <a:pt x="0" y="38104"/>
                </a:moveTo>
                <a:lnTo>
                  <a:pt x="4785957" y="38104"/>
                </a:lnTo>
                <a:lnTo>
                  <a:pt x="4785957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2469" y="4423446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5312" y="44806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7601" y="1007766"/>
            <a:ext cx="5680710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4553" y="1004718"/>
            <a:ext cx="0" cy="3596004"/>
          </a:xfrm>
          <a:custGeom>
            <a:avLst/>
            <a:gdLst/>
            <a:ahLst/>
            <a:cxnLst/>
            <a:rect l="l" t="t" r="r" b="b"/>
            <a:pathLst>
              <a:path h="3596004">
                <a:moveTo>
                  <a:pt x="0" y="0"/>
                </a:moveTo>
                <a:lnTo>
                  <a:pt x="0" y="35955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7601" y="4597222"/>
            <a:ext cx="5680710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1288" y="1004718"/>
            <a:ext cx="0" cy="3596004"/>
          </a:xfrm>
          <a:custGeom>
            <a:avLst/>
            <a:gdLst/>
            <a:ahLst/>
            <a:cxnLst/>
            <a:rect l="l" t="t" r="r" b="b"/>
            <a:pathLst>
              <a:path h="3596004">
                <a:moveTo>
                  <a:pt x="0" y="0"/>
                </a:moveTo>
                <a:lnTo>
                  <a:pt x="0" y="35955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74549" y="4778619"/>
            <a:ext cx="5687060" cy="2698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33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7: Database </a:t>
            </a:r>
            <a:r>
              <a:rPr sz="1200" spc="-5" dirty="0">
                <a:latin typeface="Times New Roman"/>
                <a:cs typeface="Times New Roman"/>
              </a:rPr>
              <a:t>Administration’s interaction with other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521" y="4957457"/>
            <a:ext cx="5525135" cy="237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228600" algn="just">
              <a:lnSpc>
                <a:spcPct val="14380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Database administrator can interact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designer </a:t>
            </a: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-5" dirty="0">
                <a:latin typeface="Times New Roman"/>
                <a:cs typeface="Times New Roman"/>
              </a:rPr>
              <a:t>database  design </a:t>
            </a:r>
            <a:r>
              <a:rPr sz="1200" dirty="0">
                <a:latin typeface="Times New Roman"/>
                <a:cs typeface="Times New Roman"/>
              </a:rPr>
              <a:t>phase 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he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clear </a:t>
            </a:r>
            <a:r>
              <a:rPr sz="1200" dirty="0">
                <a:latin typeface="Times New Roman"/>
                <a:cs typeface="Times New Roman"/>
              </a:rPr>
              <a:t>idea </a:t>
            </a:r>
            <a:r>
              <a:rPr sz="1200" spc="5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 structure </a:t>
            </a:r>
            <a:r>
              <a:rPr sz="1200" dirty="0">
                <a:latin typeface="Times New Roman"/>
                <a:cs typeface="Times New Roman"/>
              </a:rPr>
              <a:t>for easy 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helps DBA perform different tasks related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structure.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 algn="just">
              <a:lnSpc>
                <a:spcPct val="143300"/>
              </a:lnSpc>
              <a:spcBef>
                <a:spcPts val="10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DBA also interacts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programmers during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 development process and provides </a:t>
            </a:r>
            <a:r>
              <a:rPr sz="1200" dirty="0">
                <a:latin typeface="Times New Roman"/>
                <a:cs typeface="Times New Roman"/>
              </a:rPr>
              <a:t>his </a:t>
            </a:r>
            <a:r>
              <a:rPr sz="1200" spc="-5" dirty="0">
                <a:latin typeface="Times New Roman"/>
                <a:cs typeface="Times New Roman"/>
              </a:rPr>
              <a:t>services for better design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ct val="143300"/>
              </a:lnSpc>
              <a:spcBef>
                <a:spcPts val="10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End </a:t>
            </a:r>
            <a:r>
              <a:rPr sz="1200" spc="-5" dirty="0">
                <a:latin typeface="Times New Roman"/>
                <a:cs typeface="Times New Roman"/>
              </a:rPr>
              <a:t>users also interact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application programs and </a:t>
            </a:r>
            <a:r>
              <a:rPr sz="1200" dirty="0">
                <a:latin typeface="Times New Roman"/>
                <a:cs typeface="Times New Roman"/>
              </a:rPr>
              <a:t>other tools  </a:t>
            </a:r>
            <a:r>
              <a:rPr sz="1200" spc="-5" dirty="0">
                <a:latin typeface="Times New Roman"/>
                <a:cs typeface="Times New Roman"/>
              </a:rPr>
              <a:t>as specified </a:t>
            </a:r>
            <a:r>
              <a:rPr sz="1200" dirty="0">
                <a:latin typeface="Times New Roman"/>
                <a:cs typeface="Times New Roman"/>
              </a:rPr>
              <a:t>in the description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concludes lecture </a:t>
            </a:r>
            <a:r>
              <a:rPr sz="1200" dirty="0">
                <a:latin typeface="Times New Roman"/>
                <a:cs typeface="Times New Roman"/>
              </a:rPr>
              <a:t>number 2, in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spc="5" dirty="0">
                <a:latin typeface="Times New Roman"/>
                <a:cs typeface="Times New Roman"/>
              </a:rPr>
              <a:t>of any </a:t>
            </a:r>
            <a:r>
              <a:rPr sz="1200" spc="-5" dirty="0">
                <a:latin typeface="Times New Roman"/>
                <a:cs typeface="Times New Roman"/>
              </a:rPr>
              <a:t>queries, </a:t>
            </a:r>
            <a:r>
              <a:rPr sz="1200" dirty="0">
                <a:latin typeface="Times New Roman"/>
                <a:cs typeface="Times New Roman"/>
              </a:rPr>
              <a:t>please </a:t>
            </a:r>
            <a:r>
              <a:rPr sz="1200" spc="-5" dirty="0">
                <a:latin typeface="Times New Roman"/>
                <a:cs typeface="Times New Roman"/>
              </a:rPr>
              <a:t>feel free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141729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919023"/>
            <a:ext cx="1347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439" y="2516692"/>
            <a:ext cx="408114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Arial"/>
                <a:cs typeface="Arial"/>
              </a:rPr>
              <a:t>“Database </a:t>
            </a:r>
            <a:r>
              <a:rPr sz="1200" dirty="0">
                <a:latin typeface="Arial"/>
                <a:cs typeface="Arial"/>
              </a:rPr>
              <a:t>Systems </a:t>
            </a:r>
            <a:r>
              <a:rPr sz="1200" spc="-5" dirty="0">
                <a:latin typeface="Arial"/>
                <a:cs typeface="Arial"/>
              </a:rPr>
              <a:t>Principles, Design and Implementation”  written </a:t>
            </a:r>
            <a:r>
              <a:rPr sz="1200" dirty="0">
                <a:latin typeface="Arial"/>
                <a:cs typeface="Arial"/>
              </a:rPr>
              <a:t>by </a:t>
            </a:r>
            <a:r>
              <a:rPr sz="1200" spc="-5" dirty="0">
                <a:latin typeface="Arial"/>
                <a:cs typeface="Arial"/>
              </a:rPr>
              <a:t>Catherine </a:t>
            </a:r>
            <a:r>
              <a:rPr sz="1200" dirty="0">
                <a:latin typeface="Arial"/>
                <a:cs typeface="Arial"/>
              </a:rPr>
              <a:t>Ricardo, </a:t>
            </a:r>
            <a:r>
              <a:rPr sz="1200" spc="-5" dirty="0">
                <a:latin typeface="Arial"/>
                <a:cs typeface="Arial"/>
              </a:rPr>
              <a:t>Maxwell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Macmillan.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4023" y="2504475"/>
            <a:ext cx="4089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5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spc="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4421" y="2516667"/>
            <a:ext cx="57785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:  4.1.2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7597" y="233839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1471" y="233839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4549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7597" y="304561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8422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1471" y="304561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4498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30482" y="3538658"/>
            <a:ext cx="2700020" cy="96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dirty="0">
                <a:latin typeface="Arial"/>
                <a:cs typeface="Arial"/>
              </a:rPr>
              <a:t>Database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-5" dirty="0">
                <a:latin typeface="Arial"/>
                <a:cs typeface="Arial"/>
              </a:rPr>
              <a:t>External </a:t>
            </a:r>
            <a:r>
              <a:rPr sz="1200" dirty="0">
                <a:latin typeface="Arial"/>
                <a:cs typeface="Arial"/>
              </a:rPr>
              <a:t>View of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dirty="0">
                <a:latin typeface="Arial"/>
                <a:cs typeface="Arial"/>
              </a:rPr>
              <a:t>Conceptual </a:t>
            </a: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481" y="5013554"/>
            <a:ext cx="5525135" cy="385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Arial"/>
                <a:cs typeface="Arial"/>
              </a:rPr>
              <a:t>Database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Architecture: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latin typeface="Arial"/>
                <a:cs typeface="Arial"/>
              </a:rPr>
              <a:t>Standardization  of  database  systems  is  </a:t>
            </a:r>
            <a:r>
              <a:rPr sz="1200" dirty="0">
                <a:latin typeface="Arial"/>
                <a:cs typeface="Arial"/>
              </a:rPr>
              <a:t>a  </a:t>
            </a:r>
            <a:r>
              <a:rPr sz="1200" spc="-5" dirty="0">
                <a:latin typeface="Arial"/>
                <a:cs typeface="Arial"/>
              </a:rPr>
              <a:t>very  </a:t>
            </a:r>
            <a:r>
              <a:rPr sz="1200" spc="-10" dirty="0">
                <a:latin typeface="Arial"/>
                <a:cs typeface="Arial"/>
              </a:rPr>
              <a:t>beneficent  </a:t>
            </a:r>
            <a:r>
              <a:rPr sz="1200" spc="-5" dirty="0">
                <a:latin typeface="Arial"/>
                <a:cs typeface="Arial"/>
              </a:rPr>
              <a:t>in  </a:t>
            </a:r>
            <a:r>
              <a:rPr sz="1200" dirty="0">
                <a:latin typeface="Arial"/>
                <a:cs typeface="Arial"/>
              </a:rPr>
              <a:t>terms 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future</a:t>
            </a:r>
            <a:endParaRPr sz="1200">
              <a:latin typeface="Arial"/>
              <a:cs typeface="Arial"/>
            </a:endParaRPr>
          </a:p>
          <a:p>
            <a:pPr marL="12700" marR="6985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growth, </a:t>
            </a:r>
            <a:r>
              <a:rPr sz="1200" dirty="0">
                <a:latin typeface="Arial"/>
                <a:cs typeface="Arial"/>
              </a:rPr>
              <a:t>because </a:t>
            </a:r>
            <a:r>
              <a:rPr sz="1200" spc="-5" dirty="0">
                <a:latin typeface="Arial"/>
                <a:cs typeface="Arial"/>
              </a:rPr>
              <a:t>once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system is </a:t>
            </a:r>
            <a:r>
              <a:rPr sz="1200" dirty="0">
                <a:latin typeface="Arial"/>
                <a:cs typeface="Arial"/>
              </a:rPr>
              <a:t>defined to follow a specific </a:t>
            </a:r>
            <a:r>
              <a:rPr sz="1200" spc="-5" dirty="0">
                <a:latin typeface="Arial"/>
                <a:cs typeface="Arial"/>
              </a:rPr>
              <a:t>standard,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built  on a specific </a:t>
            </a:r>
            <a:r>
              <a:rPr sz="1200" spc="-5" dirty="0">
                <a:latin typeface="Arial"/>
                <a:cs typeface="Arial"/>
              </a:rPr>
              <a:t>standard, it provides </a:t>
            </a:r>
            <a:r>
              <a:rPr sz="1200" dirty="0">
                <a:latin typeface="Arial"/>
                <a:cs typeface="Arial"/>
              </a:rPr>
              <a:t>us </a:t>
            </a:r>
            <a:r>
              <a:rPr sz="1200" spc="-5" dirty="0">
                <a:latin typeface="Arial"/>
                <a:cs typeface="Arial"/>
              </a:rPr>
              <a:t>the ease of </a:t>
            </a:r>
            <a:r>
              <a:rPr sz="1200" dirty="0">
                <a:latin typeface="Arial"/>
                <a:cs typeface="Arial"/>
              </a:rPr>
              <a:t>use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a number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aspects.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2060"/>
              </a:lnSpc>
            </a:pPr>
            <a:r>
              <a:rPr sz="1200" spc="-5" dirty="0">
                <a:latin typeface="Arial"/>
                <a:cs typeface="Arial"/>
              </a:rPr>
              <a:t>First if any organization is going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a new </a:t>
            </a:r>
            <a:r>
              <a:rPr sz="1200" spc="-5" dirty="0">
                <a:latin typeface="Arial"/>
                <a:cs typeface="Arial"/>
              </a:rPr>
              <a:t>system of </a:t>
            </a:r>
            <a:r>
              <a:rPr sz="1200" dirty="0">
                <a:latin typeface="Arial"/>
                <a:cs typeface="Arial"/>
              </a:rPr>
              <a:t>the same usage </a:t>
            </a:r>
            <a:r>
              <a:rPr sz="1200" spc="-5" dirty="0">
                <a:latin typeface="Arial"/>
                <a:cs typeface="Arial"/>
              </a:rPr>
              <a:t>shall  </a:t>
            </a:r>
            <a:r>
              <a:rPr sz="1200" dirty="0">
                <a:latin typeface="Arial"/>
                <a:cs typeface="Arial"/>
              </a:rPr>
              <a:t>create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according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standards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will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easier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develop,</a:t>
            </a:r>
            <a:endParaRPr sz="1200">
              <a:latin typeface="Arial"/>
              <a:cs typeface="Arial"/>
            </a:endParaRPr>
          </a:p>
          <a:p>
            <a:pPr marL="12700" marR="6350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Arial"/>
                <a:cs typeface="Arial"/>
              </a:rPr>
              <a:t>because the </a:t>
            </a:r>
            <a:r>
              <a:rPr sz="1200" spc="-5" dirty="0">
                <a:latin typeface="Arial"/>
                <a:cs typeface="Arial"/>
              </a:rPr>
              <a:t>standards which </a:t>
            </a:r>
            <a:r>
              <a:rPr sz="1200" dirty="0">
                <a:latin typeface="Arial"/>
                <a:cs typeface="Arial"/>
              </a:rPr>
              <a:t>are </a:t>
            </a:r>
            <a:r>
              <a:rPr sz="1200" spc="-5" dirty="0">
                <a:latin typeface="Arial"/>
                <a:cs typeface="Arial"/>
              </a:rPr>
              <a:t>already define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dirty="0">
                <a:latin typeface="Arial"/>
                <a:cs typeface="Arial"/>
              </a:rPr>
              <a:t>be </a:t>
            </a:r>
            <a:r>
              <a:rPr sz="1200" spc="-5" dirty="0">
                <a:latin typeface="Arial"/>
                <a:cs typeface="Arial"/>
              </a:rPr>
              <a:t>used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dirty="0">
                <a:latin typeface="Arial"/>
                <a:cs typeface="Arial"/>
              </a:rPr>
              <a:t>developing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system.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Arial"/>
                <a:cs typeface="Arial"/>
              </a:rPr>
              <a:t>Secondly </a:t>
            </a:r>
            <a:r>
              <a:rPr sz="1200" spc="-5" dirty="0">
                <a:latin typeface="Arial"/>
                <a:cs typeface="Arial"/>
              </a:rPr>
              <a:t>if any organization wants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create and application software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will  </a:t>
            </a:r>
            <a:r>
              <a:rPr sz="1200" spc="-5" dirty="0">
                <a:latin typeface="Arial"/>
                <a:cs typeface="Arial"/>
              </a:rPr>
              <a:t>provide  </a:t>
            </a:r>
            <a:r>
              <a:rPr sz="1200" dirty="0">
                <a:latin typeface="Arial"/>
                <a:cs typeface="Arial"/>
              </a:rPr>
              <a:t>additional </a:t>
            </a:r>
            <a:r>
              <a:rPr sz="1200" spc="-5" dirty="0">
                <a:latin typeface="Arial"/>
                <a:cs typeface="Arial"/>
              </a:rPr>
              <a:t>support  to  the  system,  it will  </a:t>
            </a:r>
            <a:r>
              <a:rPr sz="1200" dirty="0">
                <a:latin typeface="Arial"/>
                <a:cs typeface="Arial"/>
              </a:rPr>
              <a:t>be  an easier task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them  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 marR="6985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Arial"/>
                <a:cs typeface="Arial"/>
              </a:rPr>
              <a:t>develop </a:t>
            </a:r>
            <a:r>
              <a:rPr sz="1200" spc="-5" dirty="0">
                <a:latin typeface="Arial"/>
                <a:cs typeface="Arial"/>
              </a:rPr>
              <a:t>such system and integrate them into existing </a:t>
            </a:r>
            <a:r>
              <a:rPr sz="1200" dirty="0">
                <a:latin typeface="Arial"/>
                <a:cs typeface="Arial"/>
              </a:rPr>
              <a:t>database </a:t>
            </a:r>
            <a:r>
              <a:rPr sz="1200" spc="-5" dirty="0">
                <a:latin typeface="Arial"/>
                <a:cs typeface="Arial"/>
              </a:rPr>
              <a:t>applications.  Users  which  will  </a:t>
            </a:r>
            <a:r>
              <a:rPr sz="1200" dirty="0">
                <a:latin typeface="Arial"/>
                <a:cs typeface="Arial"/>
              </a:rPr>
              <a:t>be  using  the  </a:t>
            </a:r>
            <a:r>
              <a:rPr sz="1200" spc="-5" dirty="0">
                <a:latin typeface="Arial"/>
                <a:cs typeface="Arial"/>
              </a:rPr>
              <a:t>system  </a:t>
            </a:r>
            <a:r>
              <a:rPr sz="1200" spc="-10" dirty="0">
                <a:latin typeface="Arial"/>
                <a:cs typeface="Arial"/>
              </a:rPr>
              <a:t>will  </a:t>
            </a:r>
            <a:r>
              <a:rPr sz="1200" dirty="0">
                <a:latin typeface="Arial"/>
                <a:cs typeface="Arial"/>
              </a:rPr>
              <a:t>be  comfortable  </a:t>
            </a:r>
            <a:r>
              <a:rPr sz="1200" spc="-5" dirty="0">
                <a:latin typeface="Arial"/>
                <a:cs typeface="Arial"/>
              </a:rPr>
              <a:t>with  </a:t>
            </a:r>
            <a:r>
              <a:rPr sz="1200" dirty="0">
                <a:latin typeface="Arial"/>
                <a:cs typeface="Arial"/>
              </a:rPr>
              <a:t>the   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12700" marR="5715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Arial"/>
                <a:cs typeface="Arial"/>
              </a:rPr>
              <a:t>because a </a:t>
            </a:r>
            <a:r>
              <a:rPr sz="1200" spc="-5" dirty="0">
                <a:latin typeface="Arial"/>
                <a:cs typeface="Arial"/>
              </a:rPr>
              <a:t>system built 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predefined standards is </a:t>
            </a:r>
            <a:r>
              <a:rPr sz="1200" dirty="0">
                <a:latin typeface="Arial"/>
                <a:cs typeface="Arial"/>
              </a:rPr>
              <a:t>easy to understand and use,  rather </a:t>
            </a:r>
            <a:r>
              <a:rPr sz="1200" spc="-5" dirty="0">
                <a:latin typeface="Arial"/>
                <a:cs typeface="Arial"/>
              </a:rPr>
              <a:t>than understanding </a:t>
            </a:r>
            <a:r>
              <a:rPr sz="1200" dirty="0">
                <a:latin typeface="Arial"/>
                <a:cs typeface="Arial"/>
              </a:rPr>
              <a:t>learning and using an altogether new system </a:t>
            </a:r>
            <a:r>
              <a:rPr sz="1200" spc="-5" dirty="0">
                <a:latin typeface="Arial"/>
                <a:cs typeface="Arial"/>
              </a:rPr>
              <a:t>which 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200" dirty="0">
                <a:latin typeface="Arial"/>
                <a:cs typeface="Arial"/>
              </a:rPr>
              <a:t>designed and built </a:t>
            </a:r>
            <a:r>
              <a:rPr sz="1200" spc="-5" dirty="0">
                <a:latin typeface="Arial"/>
                <a:cs typeface="Arial"/>
              </a:rPr>
              <a:t>without following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standards.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15201"/>
            <a:ext cx="5525135" cy="7896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43300"/>
              </a:lnSpc>
            </a:pPr>
            <a:r>
              <a:rPr sz="1200" dirty="0">
                <a:latin typeface="Arial"/>
                <a:cs typeface="Arial"/>
              </a:rPr>
              <a:t>Expansion to systems </a:t>
            </a:r>
            <a:r>
              <a:rPr sz="1200" spc="-5" dirty="0">
                <a:latin typeface="Arial"/>
                <a:cs typeface="Arial"/>
              </a:rPr>
              <a:t>which </a:t>
            </a:r>
            <a:r>
              <a:rPr sz="1200" dirty="0">
                <a:latin typeface="Arial"/>
                <a:cs typeface="Arial"/>
              </a:rPr>
              <a:t>are not built </a:t>
            </a:r>
            <a:r>
              <a:rPr sz="1200" spc="-5" dirty="0">
                <a:latin typeface="Arial"/>
                <a:cs typeface="Arial"/>
              </a:rPr>
              <a:t>on </a:t>
            </a:r>
            <a:r>
              <a:rPr sz="1200" dirty="0">
                <a:latin typeface="Arial"/>
                <a:cs typeface="Arial"/>
              </a:rPr>
              <a:t>standards </a:t>
            </a:r>
            <a:r>
              <a:rPr sz="1200" spc="-5" dirty="0">
                <a:latin typeface="Arial"/>
                <a:cs typeface="Arial"/>
              </a:rPr>
              <a:t>is very </a:t>
            </a:r>
            <a:r>
              <a:rPr sz="1200" dirty="0">
                <a:latin typeface="Arial"/>
                <a:cs typeface="Arial"/>
              </a:rPr>
              <a:t>hard and needs  lots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efforts.</a:t>
            </a:r>
            <a:endParaRPr sz="1200">
              <a:latin typeface="Arial"/>
              <a:cs typeface="Arial"/>
            </a:endParaRPr>
          </a:p>
          <a:p>
            <a:pPr marL="12700" marR="5715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Technical </a:t>
            </a:r>
            <a:r>
              <a:rPr sz="1200" spc="-5" dirty="0">
                <a:latin typeface="Arial"/>
                <a:cs typeface="Arial"/>
              </a:rPr>
              <a:t>staff working </a:t>
            </a:r>
            <a:r>
              <a:rPr sz="1200" dirty="0">
                <a:latin typeface="Arial"/>
                <a:cs typeface="Arial"/>
              </a:rPr>
              <a:t>on a </a:t>
            </a:r>
            <a:r>
              <a:rPr sz="1200" spc="-5" dirty="0">
                <a:latin typeface="Arial"/>
                <a:cs typeface="Arial"/>
              </a:rPr>
              <a:t>system </a:t>
            </a:r>
            <a:r>
              <a:rPr sz="1200" dirty="0">
                <a:latin typeface="Arial"/>
                <a:cs typeface="Arial"/>
              </a:rPr>
              <a:t>built on </a:t>
            </a:r>
            <a:r>
              <a:rPr sz="1200" spc="-5" dirty="0">
                <a:latin typeface="Arial"/>
                <a:cs typeface="Arial"/>
              </a:rPr>
              <a:t>standard has </a:t>
            </a:r>
            <a:r>
              <a:rPr sz="1200" dirty="0">
                <a:latin typeface="Arial"/>
                <a:cs typeface="Arial"/>
              </a:rPr>
              <a:t>no </a:t>
            </a:r>
            <a:r>
              <a:rPr sz="1200" spc="-5" dirty="0">
                <a:latin typeface="Arial"/>
                <a:cs typeface="Arial"/>
              </a:rPr>
              <a:t>problem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learn </a:t>
            </a:r>
            <a:r>
              <a:rPr sz="1200" spc="-10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use </a:t>
            </a:r>
            <a:r>
              <a:rPr sz="1200" spc="-5" dirty="0">
                <a:latin typeface="Arial"/>
                <a:cs typeface="Arial"/>
              </a:rPr>
              <a:t>and architecture 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system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whenever </a:t>
            </a:r>
            <a:r>
              <a:rPr sz="1200" dirty="0">
                <a:latin typeface="Arial"/>
                <a:cs typeface="Arial"/>
              </a:rPr>
              <a:t>there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need in change of  staff new </a:t>
            </a:r>
            <a:r>
              <a:rPr sz="1200" dirty="0">
                <a:latin typeface="Arial"/>
                <a:cs typeface="Arial"/>
              </a:rPr>
              <a:t>staff </a:t>
            </a:r>
            <a:r>
              <a:rPr sz="1200" spc="-5" dirty="0">
                <a:latin typeface="Arial"/>
                <a:cs typeface="Arial"/>
              </a:rPr>
              <a:t>members </a:t>
            </a:r>
            <a:r>
              <a:rPr sz="1200" dirty="0">
                <a:latin typeface="Arial"/>
                <a:cs typeface="Arial"/>
              </a:rPr>
              <a:t>can be hired </a:t>
            </a:r>
            <a:r>
              <a:rPr sz="1200" spc="-5" dirty="0">
                <a:latin typeface="Arial"/>
                <a:cs typeface="Arial"/>
              </a:rPr>
              <a:t>and put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work without </a:t>
            </a:r>
            <a:r>
              <a:rPr sz="1200" dirty="0">
                <a:latin typeface="Arial"/>
                <a:cs typeface="Arial"/>
              </a:rPr>
              <a:t>any prior training  for the use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system.</a:t>
            </a:r>
            <a:endParaRPr sz="1200">
              <a:latin typeface="Arial"/>
              <a:cs typeface="Arial"/>
            </a:endParaRPr>
          </a:p>
          <a:p>
            <a:pPr marL="12700" marR="6985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Database </a:t>
            </a:r>
            <a:r>
              <a:rPr sz="1200" spc="-5" dirty="0">
                <a:latin typeface="Arial"/>
                <a:cs typeface="Arial"/>
              </a:rPr>
              <a:t>standard </a:t>
            </a:r>
            <a:r>
              <a:rPr sz="1200" dirty="0">
                <a:latin typeface="Arial"/>
                <a:cs typeface="Arial"/>
              </a:rPr>
              <a:t>proposed by ANSI </a:t>
            </a:r>
            <a:r>
              <a:rPr sz="1200" spc="-5" dirty="0">
                <a:latin typeface="Arial"/>
                <a:cs typeface="Arial"/>
              </a:rPr>
              <a:t>SPARK in </a:t>
            </a:r>
            <a:r>
              <a:rPr sz="1200" dirty="0">
                <a:latin typeface="Arial"/>
                <a:cs typeface="Arial"/>
              </a:rPr>
              <a:t>1975 </a:t>
            </a:r>
            <a:r>
              <a:rPr sz="1200" spc="-5" dirty="0">
                <a:latin typeface="Arial"/>
                <a:cs typeface="Arial"/>
              </a:rPr>
              <a:t>is being </a:t>
            </a:r>
            <a:r>
              <a:rPr sz="1200" dirty="0">
                <a:latin typeface="Arial"/>
                <a:cs typeface="Arial"/>
              </a:rPr>
              <a:t>used </a:t>
            </a:r>
            <a:r>
              <a:rPr sz="1200" spc="-5" dirty="0">
                <a:latin typeface="Arial"/>
                <a:cs typeface="Arial"/>
              </a:rPr>
              <a:t>worldwide 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 only most popular agreed </a:t>
            </a:r>
            <a:r>
              <a:rPr sz="1200" spc="-5" dirty="0">
                <a:latin typeface="Arial"/>
                <a:cs typeface="Arial"/>
              </a:rPr>
              <a:t>upon standard </a:t>
            </a:r>
            <a:r>
              <a:rPr sz="1200" dirty="0">
                <a:latin typeface="Arial"/>
                <a:cs typeface="Arial"/>
              </a:rPr>
              <a:t>for database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systems.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The Three Level Schema </a:t>
            </a:r>
            <a:r>
              <a:rPr sz="1200" spc="-5" dirty="0">
                <a:latin typeface="Arial"/>
                <a:cs typeface="Arial"/>
              </a:rPr>
              <a:t>architecture provides </a:t>
            </a:r>
            <a:r>
              <a:rPr sz="1200" dirty="0">
                <a:latin typeface="Arial"/>
                <a:cs typeface="Arial"/>
              </a:rPr>
              <a:t>us a number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benefits. For  accessing </a:t>
            </a:r>
            <a:r>
              <a:rPr sz="1200" spc="-5" dirty="0">
                <a:latin typeface="Arial"/>
                <a:cs typeface="Arial"/>
              </a:rPr>
              <a:t>data at </a:t>
            </a:r>
            <a:r>
              <a:rPr sz="1200" dirty="0">
                <a:latin typeface="Arial"/>
                <a:cs typeface="Arial"/>
              </a:rPr>
              <a:t>different </a:t>
            </a:r>
            <a:r>
              <a:rPr sz="1200" spc="-5" dirty="0">
                <a:latin typeface="Arial"/>
                <a:cs typeface="Arial"/>
              </a:rPr>
              <a:t>levels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have </a:t>
            </a:r>
            <a:r>
              <a:rPr sz="1200" dirty="0">
                <a:latin typeface="Arial"/>
                <a:cs typeface="Arial"/>
              </a:rPr>
              <a:t>a number </a:t>
            </a:r>
            <a:r>
              <a:rPr sz="1200" spc="-5" dirty="0">
                <a:latin typeface="Arial"/>
                <a:cs typeface="Arial"/>
              </a:rPr>
              <a:t>of users </a:t>
            </a:r>
            <a:r>
              <a:rPr sz="1200" dirty="0">
                <a:latin typeface="Arial"/>
                <a:cs typeface="Arial"/>
              </a:rPr>
              <a:t>because </a:t>
            </a:r>
            <a:r>
              <a:rPr sz="1200" spc="-5" dirty="0">
                <a:latin typeface="Arial"/>
                <a:cs typeface="Arial"/>
              </a:rPr>
              <a:t>not </a:t>
            </a:r>
            <a:r>
              <a:rPr sz="1200" dirty="0">
                <a:latin typeface="Arial"/>
                <a:cs typeface="Arial"/>
              </a:rPr>
              <a:t>all  users </a:t>
            </a:r>
            <a:r>
              <a:rPr sz="1200" spc="-5" dirty="0">
                <a:latin typeface="Arial"/>
                <a:cs typeface="Arial"/>
              </a:rPr>
              <a:t>have </a:t>
            </a:r>
            <a:r>
              <a:rPr sz="1200" dirty="0">
                <a:latin typeface="Arial"/>
                <a:cs typeface="Arial"/>
              </a:rPr>
              <a:t>to access data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database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5" dirty="0">
                <a:latin typeface="Arial"/>
                <a:cs typeface="Arial"/>
              </a:rPr>
              <a:t>all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database levels. </a:t>
            </a:r>
            <a:r>
              <a:rPr sz="1200" dirty="0">
                <a:latin typeface="Arial"/>
                <a:cs typeface="Arial"/>
              </a:rPr>
              <a:t>The 3 </a:t>
            </a:r>
            <a:r>
              <a:rPr sz="1200" spc="-5" dirty="0">
                <a:latin typeface="Arial"/>
                <a:cs typeface="Arial"/>
              </a:rPr>
              <a:t>levels  </a:t>
            </a:r>
            <a:r>
              <a:rPr sz="1200" dirty="0">
                <a:latin typeface="Arial"/>
                <a:cs typeface="Arial"/>
              </a:rPr>
              <a:t>architecture </a:t>
            </a:r>
            <a:r>
              <a:rPr sz="1200" spc="-5" dirty="0">
                <a:latin typeface="Arial"/>
                <a:cs typeface="Arial"/>
              </a:rPr>
              <a:t>allows </a:t>
            </a:r>
            <a:r>
              <a:rPr sz="1200" dirty="0">
                <a:latin typeface="Arial"/>
                <a:cs typeface="Arial"/>
              </a:rPr>
              <a:t>us to separate </a:t>
            </a:r>
            <a:r>
              <a:rPr sz="1200" spc="-5" dirty="0">
                <a:latin typeface="Arial"/>
                <a:cs typeface="Arial"/>
              </a:rPr>
              <a:t>the physical representation of </a:t>
            </a:r>
            <a:r>
              <a:rPr sz="1200" dirty="0">
                <a:latin typeface="Arial"/>
                <a:cs typeface="Arial"/>
              </a:rPr>
              <a:t>data from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users’ </a:t>
            </a:r>
            <a:r>
              <a:rPr sz="1200" spc="-5" dirty="0">
                <a:latin typeface="Arial"/>
                <a:cs typeface="Arial"/>
              </a:rPr>
              <a:t>views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database, </a:t>
            </a:r>
            <a:r>
              <a:rPr sz="1200" spc="-5" dirty="0">
                <a:latin typeface="Arial"/>
                <a:cs typeface="Arial"/>
              </a:rPr>
              <a:t>same </a:t>
            </a:r>
            <a:r>
              <a:rPr sz="1200" dirty="0">
                <a:latin typeface="Arial"/>
                <a:cs typeface="Arial"/>
              </a:rPr>
              <a:t>data </a:t>
            </a:r>
            <a:r>
              <a:rPr sz="1200" spc="-5" dirty="0">
                <a:latin typeface="Arial"/>
                <a:cs typeface="Arial"/>
              </a:rPr>
              <a:t>is stored in </a:t>
            </a:r>
            <a:r>
              <a:rPr sz="1200" dirty="0">
                <a:latin typeface="Arial"/>
                <a:cs typeface="Arial"/>
              </a:rPr>
              <a:t>a specific feasible format </a:t>
            </a:r>
            <a:r>
              <a:rPr sz="1200" spc="-5" dirty="0">
                <a:latin typeface="Arial"/>
                <a:cs typeface="Arial"/>
              </a:rPr>
              <a:t>and is 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available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to different </a:t>
            </a:r>
            <a:r>
              <a:rPr sz="1200" spc="-5" dirty="0">
                <a:latin typeface="Arial"/>
                <a:cs typeface="Arial"/>
              </a:rPr>
              <a:t>users in </a:t>
            </a:r>
            <a:r>
              <a:rPr sz="1200" dirty="0">
                <a:latin typeface="Arial"/>
                <a:cs typeface="Arial"/>
              </a:rPr>
              <a:t>different formats as </a:t>
            </a:r>
            <a:r>
              <a:rPr sz="1200" spc="-5" dirty="0">
                <a:latin typeface="Arial"/>
                <a:cs typeface="Arial"/>
              </a:rPr>
              <a:t>desired </a:t>
            </a:r>
            <a:r>
              <a:rPr sz="1200" dirty="0">
                <a:latin typeface="Arial"/>
                <a:cs typeface="Arial"/>
              </a:rPr>
              <a:t>by </a:t>
            </a:r>
            <a:r>
              <a:rPr sz="1200" spc="-5" dirty="0">
                <a:latin typeface="Arial"/>
                <a:cs typeface="Arial"/>
              </a:rPr>
              <a:t>different </a:t>
            </a:r>
            <a:r>
              <a:rPr sz="1200" dirty="0">
                <a:latin typeface="Arial"/>
                <a:cs typeface="Arial"/>
              </a:rPr>
              <a:t>users. For example,  consider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have stored the </a:t>
            </a:r>
            <a:r>
              <a:rPr sz="1200" dirty="0">
                <a:latin typeface="Arial"/>
                <a:cs typeface="Arial"/>
              </a:rPr>
              <a:t>DOB </a:t>
            </a:r>
            <a:r>
              <a:rPr sz="1200" spc="-5" dirty="0">
                <a:latin typeface="Arial"/>
                <a:cs typeface="Arial"/>
              </a:rPr>
              <a:t>(Date of Birth) in </a:t>
            </a:r>
            <a:r>
              <a:rPr sz="1200" dirty="0">
                <a:latin typeface="Arial"/>
                <a:cs typeface="Arial"/>
              </a:rPr>
              <a:t>the database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particular  </a:t>
            </a:r>
            <a:r>
              <a:rPr sz="1200" dirty="0">
                <a:latin typeface="Arial"/>
                <a:cs typeface="Arial"/>
              </a:rPr>
              <a:t>format, </a:t>
            </a:r>
            <a:r>
              <a:rPr sz="1200" spc="-5" dirty="0">
                <a:latin typeface="Arial"/>
                <a:cs typeface="Arial"/>
              </a:rPr>
              <a:t>like in the </a:t>
            </a:r>
            <a:r>
              <a:rPr sz="1200" dirty="0">
                <a:latin typeface="Arial"/>
                <a:cs typeface="Arial"/>
              </a:rPr>
              <a:t>form </a:t>
            </a:r>
            <a:r>
              <a:rPr sz="1200" spc="-5" dirty="0">
                <a:latin typeface="Arial"/>
                <a:cs typeface="Arial"/>
              </a:rPr>
              <a:t>of dd-mm-yyyy </a:t>
            </a:r>
            <a:r>
              <a:rPr sz="1200" dirty="0">
                <a:latin typeface="Arial"/>
                <a:cs typeface="Arial"/>
              </a:rPr>
              <a:t>(for example, </a:t>
            </a:r>
            <a:r>
              <a:rPr sz="1200" spc="-5" dirty="0">
                <a:latin typeface="Arial"/>
                <a:cs typeface="Arial"/>
              </a:rPr>
              <a:t>28-03-1987). However, </a:t>
            </a:r>
            <a:r>
              <a:rPr sz="1200" dirty="0">
                <a:latin typeface="Arial"/>
                <a:cs typeface="Arial"/>
              </a:rPr>
              <a:t>the  users from different </a:t>
            </a:r>
            <a:r>
              <a:rPr sz="1200" spc="-5" dirty="0">
                <a:latin typeface="Arial"/>
                <a:cs typeface="Arial"/>
              </a:rPr>
              <a:t>departments </a:t>
            </a:r>
            <a:r>
              <a:rPr sz="1200" spc="5" dirty="0">
                <a:latin typeface="Arial"/>
                <a:cs typeface="Arial"/>
              </a:rPr>
              <a:t>may </a:t>
            </a:r>
            <a:r>
              <a:rPr sz="1200" spc="-5" dirty="0">
                <a:latin typeface="Arial"/>
                <a:cs typeface="Arial"/>
              </a:rPr>
              <a:t>require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the date </a:t>
            </a:r>
            <a:r>
              <a:rPr sz="1200" spc="-5" dirty="0">
                <a:latin typeface="Arial"/>
                <a:cs typeface="Arial"/>
              </a:rPr>
              <a:t>of birth in </a:t>
            </a:r>
            <a:r>
              <a:rPr sz="1200" dirty="0">
                <a:latin typeface="Arial"/>
                <a:cs typeface="Arial"/>
              </a:rPr>
              <a:t>different  forms; </a:t>
            </a:r>
            <a:r>
              <a:rPr sz="1200" spc="-5" dirty="0">
                <a:latin typeface="Arial"/>
                <a:cs typeface="Arial"/>
              </a:rPr>
              <a:t>the examination </a:t>
            </a:r>
            <a:r>
              <a:rPr sz="1200" dirty="0">
                <a:latin typeface="Arial"/>
                <a:cs typeface="Arial"/>
              </a:rPr>
              <a:t>department </a:t>
            </a:r>
            <a:r>
              <a:rPr sz="1200" spc="5" dirty="0">
                <a:latin typeface="Arial"/>
                <a:cs typeface="Arial"/>
              </a:rPr>
              <a:t>may </a:t>
            </a:r>
            <a:r>
              <a:rPr sz="1200" dirty="0">
                <a:latin typeface="Arial"/>
                <a:cs typeface="Arial"/>
              </a:rPr>
              <a:t>ask </a:t>
            </a:r>
            <a:r>
              <a:rPr sz="1200" spc="-5" dirty="0">
                <a:latin typeface="Arial"/>
                <a:cs typeface="Arial"/>
              </a:rPr>
              <a:t>it </a:t>
            </a:r>
            <a:r>
              <a:rPr sz="1200" dirty="0">
                <a:latin typeface="Arial"/>
                <a:cs typeface="Arial"/>
              </a:rPr>
              <a:t>to be </a:t>
            </a:r>
            <a:r>
              <a:rPr sz="1200" spc="-5" dirty="0">
                <a:latin typeface="Arial"/>
                <a:cs typeface="Arial"/>
              </a:rPr>
              <a:t>displayed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month-day-yyyy  (like </a:t>
            </a:r>
            <a:r>
              <a:rPr sz="1200" dirty="0">
                <a:latin typeface="Arial"/>
                <a:cs typeface="Arial"/>
              </a:rPr>
              <a:t>march-28-1987) </a:t>
            </a:r>
            <a:r>
              <a:rPr sz="1200" spc="-5" dirty="0">
                <a:latin typeface="Arial"/>
                <a:cs typeface="Arial"/>
              </a:rPr>
              <a:t>the Registrar’s </a:t>
            </a:r>
            <a:r>
              <a:rPr sz="1200" dirty="0">
                <a:latin typeface="Arial"/>
                <a:cs typeface="Arial"/>
              </a:rPr>
              <a:t>office </a:t>
            </a:r>
            <a:r>
              <a:rPr sz="1200" spc="5" dirty="0">
                <a:latin typeface="Arial"/>
                <a:cs typeface="Arial"/>
              </a:rPr>
              <a:t>may </a:t>
            </a:r>
            <a:r>
              <a:rPr sz="1200" dirty="0">
                <a:latin typeface="Arial"/>
                <a:cs typeface="Arial"/>
              </a:rPr>
              <a:t>ask to </a:t>
            </a:r>
            <a:r>
              <a:rPr sz="1200" spc="-5" dirty="0">
                <a:latin typeface="Arial"/>
                <a:cs typeface="Arial"/>
              </a:rPr>
              <a:t>display date of birth </a:t>
            </a:r>
            <a:r>
              <a:rPr sz="1200" dirty="0">
                <a:latin typeface="Arial"/>
                <a:cs typeface="Arial"/>
              </a:rPr>
              <a:t>as  </a:t>
            </a:r>
            <a:r>
              <a:rPr sz="1200" spc="-5" dirty="0">
                <a:latin typeface="Arial"/>
                <a:cs typeface="Arial"/>
              </a:rPr>
              <a:t>mm/dd/yyyy, still </a:t>
            </a:r>
            <a:r>
              <a:rPr sz="1200" dirty="0">
                <a:latin typeface="Arial"/>
                <a:cs typeface="Arial"/>
              </a:rPr>
              <a:t>the Library </a:t>
            </a:r>
            <a:r>
              <a:rPr sz="1200" spc="5" dirty="0">
                <a:latin typeface="Arial"/>
                <a:cs typeface="Arial"/>
              </a:rPr>
              <a:t>may </a:t>
            </a:r>
            <a:r>
              <a:rPr sz="1200" dirty="0">
                <a:latin typeface="Arial"/>
                <a:cs typeface="Arial"/>
              </a:rPr>
              <a:t>need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the form of dd/mm/yy.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Three  </a:t>
            </a:r>
            <a:r>
              <a:rPr sz="1200" dirty="0">
                <a:latin typeface="Arial"/>
                <a:cs typeface="Arial"/>
              </a:rPr>
              <a:t>Level Schema </a:t>
            </a:r>
            <a:r>
              <a:rPr sz="1200" spc="-5" dirty="0">
                <a:latin typeface="Arial"/>
                <a:cs typeface="Arial"/>
              </a:rPr>
              <a:t>allows </a:t>
            </a:r>
            <a:r>
              <a:rPr sz="1200" dirty="0">
                <a:latin typeface="Arial"/>
                <a:cs typeface="Arial"/>
              </a:rPr>
              <a:t>us to access </a:t>
            </a:r>
            <a:r>
              <a:rPr sz="1200" spc="-5" dirty="0">
                <a:latin typeface="Arial"/>
                <a:cs typeface="Arial"/>
              </a:rPr>
              <a:t>the data in </a:t>
            </a:r>
            <a:r>
              <a:rPr sz="1200" dirty="0">
                <a:latin typeface="Arial"/>
                <a:cs typeface="Arial"/>
              </a:rPr>
              <a:t>different formats at the </a:t>
            </a:r>
            <a:r>
              <a:rPr sz="1200" spc="-5" dirty="0">
                <a:latin typeface="Arial"/>
                <a:cs typeface="Arial"/>
              </a:rPr>
              <a:t>external  level, which is </a:t>
            </a:r>
            <a:r>
              <a:rPr sz="1200" dirty="0">
                <a:latin typeface="Arial"/>
                <a:cs typeface="Arial"/>
              </a:rPr>
              <a:t>stored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specific </a:t>
            </a:r>
            <a:r>
              <a:rPr sz="1200" dirty="0">
                <a:latin typeface="Arial"/>
                <a:cs typeface="Arial"/>
              </a:rPr>
              <a:t>format at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internal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level.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The Three </a:t>
            </a:r>
            <a:r>
              <a:rPr sz="1200" spc="-5" dirty="0">
                <a:latin typeface="Arial"/>
                <a:cs typeface="Arial"/>
              </a:rPr>
              <a:t>levels architecture is </a:t>
            </a:r>
            <a:r>
              <a:rPr sz="1200" dirty="0">
                <a:latin typeface="Arial"/>
                <a:cs typeface="Arial"/>
              </a:rPr>
              <a:t>useful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hiding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details of internal </a:t>
            </a:r>
            <a:r>
              <a:rPr sz="1200" dirty="0">
                <a:latin typeface="Arial"/>
                <a:cs typeface="Arial"/>
              </a:rPr>
              <a:t>systems; 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  <a:p>
            <a:pPr marL="12700" marR="571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in-fact hides </a:t>
            </a:r>
            <a:r>
              <a:rPr sz="1200" spc="-5" dirty="0">
                <a:latin typeface="Arial"/>
                <a:cs typeface="Arial"/>
              </a:rPr>
              <a:t>the details of underlying </a:t>
            </a:r>
            <a:r>
              <a:rPr sz="1200" dirty="0">
                <a:latin typeface="Arial"/>
                <a:cs typeface="Arial"/>
              </a:rPr>
              <a:t>system </a:t>
            </a:r>
            <a:r>
              <a:rPr sz="1200" spc="-5" dirty="0">
                <a:latin typeface="Arial"/>
                <a:cs typeface="Arial"/>
              </a:rPr>
              <a:t>views </a:t>
            </a:r>
            <a:r>
              <a:rPr sz="1200" dirty="0">
                <a:latin typeface="Arial"/>
                <a:cs typeface="Arial"/>
              </a:rPr>
              <a:t>from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users at other </a:t>
            </a:r>
            <a:r>
              <a:rPr sz="1200" spc="-5" dirty="0">
                <a:latin typeface="Arial"/>
                <a:cs typeface="Arial"/>
              </a:rPr>
              <a:t>levels 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restricts the access of data and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system </a:t>
            </a:r>
            <a:r>
              <a:rPr sz="1200" dirty="0">
                <a:latin typeface="Arial"/>
                <a:cs typeface="Arial"/>
              </a:rPr>
              <a:t>from any </a:t>
            </a:r>
            <a:r>
              <a:rPr sz="1200" spc="-5" dirty="0">
                <a:latin typeface="Arial"/>
                <a:cs typeface="Arial"/>
              </a:rPr>
              <a:t>unauthorized  </a:t>
            </a:r>
            <a:r>
              <a:rPr sz="1200" dirty="0">
                <a:latin typeface="Arial"/>
                <a:cs typeface="Arial"/>
              </a:rPr>
              <a:t>intervention. It </a:t>
            </a:r>
            <a:r>
              <a:rPr sz="1200" spc="-5" dirty="0">
                <a:latin typeface="Arial"/>
                <a:cs typeface="Arial"/>
              </a:rPr>
              <a:t>is the mechanism which allows </a:t>
            </a:r>
            <a:r>
              <a:rPr sz="1200" dirty="0">
                <a:latin typeface="Arial"/>
                <a:cs typeface="Arial"/>
              </a:rPr>
              <a:t>us to store the data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system  in such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way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it can be provided </a:t>
            </a:r>
            <a:r>
              <a:rPr sz="1200" dirty="0">
                <a:latin typeface="Arial"/>
                <a:cs typeface="Arial"/>
              </a:rPr>
              <a:t>to all </a:t>
            </a:r>
            <a:r>
              <a:rPr sz="1200" spc="-5" dirty="0">
                <a:latin typeface="Arial"/>
                <a:cs typeface="Arial"/>
              </a:rPr>
              <a:t>users in their desired </a:t>
            </a:r>
            <a:r>
              <a:rPr sz="1200" dirty="0">
                <a:latin typeface="Arial"/>
                <a:cs typeface="Arial"/>
              </a:rPr>
              <a:t>formats </a:t>
            </a:r>
            <a:r>
              <a:rPr sz="1200" spc="-5" dirty="0">
                <a:latin typeface="Arial"/>
                <a:cs typeface="Arial"/>
              </a:rPr>
              <a:t>and with  unveiling </a:t>
            </a:r>
            <a:r>
              <a:rPr sz="1200" dirty="0">
                <a:latin typeface="Arial"/>
                <a:cs typeface="Arial"/>
              </a:rPr>
              <a:t>other </a:t>
            </a:r>
            <a:r>
              <a:rPr sz="1200" spc="-5" dirty="0">
                <a:latin typeface="Arial"/>
                <a:cs typeface="Arial"/>
              </a:rPr>
              <a:t>details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information stored in the database. Moreover if there  is  </a:t>
            </a:r>
            <a:r>
              <a:rPr sz="1200" dirty="0">
                <a:latin typeface="Arial"/>
                <a:cs typeface="Arial"/>
              </a:rPr>
              <a:t>a  </a:t>
            </a:r>
            <a:r>
              <a:rPr sz="1200" spc="-5" dirty="0">
                <a:latin typeface="Arial"/>
                <a:cs typeface="Arial"/>
              </a:rPr>
              <a:t>change  to  be  </a:t>
            </a:r>
            <a:r>
              <a:rPr sz="1200" dirty="0">
                <a:latin typeface="Arial"/>
                <a:cs typeface="Arial"/>
              </a:rPr>
              <a:t>done  to  the  </a:t>
            </a:r>
            <a:r>
              <a:rPr sz="1200" spc="-5" dirty="0">
                <a:latin typeface="Arial"/>
                <a:cs typeface="Arial"/>
              </a:rPr>
              <a:t>data  stored  in  the  database  subject  </a:t>
            </a:r>
            <a:r>
              <a:rPr sz="1200" dirty="0">
                <a:latin typeface="Arial"/>
                <a:cs typeface="Arial"/>
              </a:rPr>
              <a:t>to  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14287"/>
            <a:ext cx="5525135" cy="185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Arial"/>
                <a:cs typeface="Arial"/>
              </a:rPr>
              <a:t>requirements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specific </a:t>
            </a:r>
            <a:r>
              <a:rPr sz="1200" dirty="0">
                <a:latin typeface="Arial"/>
                <a:cs typeface="Arial"/>
              </a:rPr>
              <a:t>user </a:t>
            </a:r>
            <a:r>
              <a:rPr sz="1200" spc="-5" dirty="0">
                <a:latin typeface="Arial"/>
                <a:cs typeface="Arial"/>
              </a:rPr>
              <a:t>it needs </a:t>
            </a:r>
            <a:r>
              <a:rPr sz="1200" dirty="0">
                <a:latin typeface="Arial"/>
                <a:cs typeface="Arial"/>
              </a:rPr>
              <a:t>not be </a:t>
            </a:r>
            <a:r>
              <a:rPr sz="1200" spc="-5" dirty="0">
                <a:latin typeface="Arial"/>
                <a:cs typeface="Arial"/>
              </a:rPr>
              <a:t>changed </a:t>
            </a:r>
            <a:r>
              <a:rPr sz="1200" dirty="0">
                <a:latin typeface="Arial"/>
                <a:cs typeface="Arial"/>
              </a:rPr>
              <a:t>for that </a:t>
            </a:r>
            <a:r>
              <a:rPr sz="1200" spc="-5" dirty="0">
                <a:latin typeface="Arial"/>
                <a:cs typeface="Arial"/>
              </a:rPr>
              <a:t>user specifically, 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can </a:t>
            </a: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change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the specific external view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that </a:t>
            </a:r>
            <a:r>
              <a:rPr sz="1200" dirty="0">
                <a:latin typeface="Arial"/>
                <a:cs typeface="Arial"/>
              </a:rPr>
              <a:t>user </a:t>
            </a:r>
            <a:r>
              <a:rPr sz="1200" spc="-5" dirty="0">
                <a:latin typeface="Arial"/>
                <a:cs typeface="Arial"/>
              </a:rPr>
              <a:t>and the internal  </a:t>
            </a:r>
            <a:r>
              <a:rPr sz="1200" dirty="0">
                <a:latin typeface="Arial"/>
                <a:cs typeface="Arial"/>
              </a:rPr>
              <a:t>details </a:t>
            </a:r>
            <a:r>
              <a:rPr sz="1200" spc="-5" dirty="0">
                <a:latin typeface="Arial"/>
                <a:cs typeface="Arial"/>
              </a:rPr>
              <a:t>remain unchanged. </a:t>
            </a:r>
            <a:r>
              <a:rPr sz="1200" dirty="0">
                <a:latin typeface="Arial"/>
                <a:cs typeface="Arial"/>
              </a:rPr>
              <a:t>Also </a:t>
            </a:r>
            <a:r>
              <a:rPr sz="1200" spc="-10" dirty="0">
                <a:latin typeface="Arial"/>
                <a:cs typeface="Arial"/>
              </a:rPr>
              <a:t>if we </a:t>
            </a:r>
            <a:r>
              <a:rPr sz="1200" spc="-5" dirty="0">
                <a:latin typeface="Arial"/>
                <a:cs typeface="Arial"/>
              </a:rPr>
              <a:t>want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change the underlying storage  mechanism of the </a:t>
            </a:r>
            <a:r>
              <a:rPr sz="1200" dirty="0">
                <a:latin typeface="Arial"/>
                <a:cs typeface="Arial"/>
              </a:rPr>
              <a:t>data </a:t>
            </a:r>
            <a:r>
              <a:rPr sz="1200" spc="-5" dirty="0">
                <a:latin typeface="Arial"/>
                <a:cs typeface="Arial"/>
              </a:rPr>
              <a:t>stored on the </a:t>
            </a:r>
            <a:r>
              <a:rPr sz="1200" dirty="0">
                <a:latin typeface="Arial"/>
                <a:cs typeface="Arial"/>
              </a:rPr>
              <a:t>disk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can do </a:t>
            </a:r>
            <a:r>
              <a:rPr sz="1200" spc="-5" dirty="0">
                <a:latin typeface="Arial"/>
                <a:cs typeface="Arial"/>
              </a:rPr>
              <a:t>it without </a:t>
            </a:r>
            <a:r>
              <a:rPr sz="1200" dirty="0">
                <a:latin typeface="Arial"/>
                <a:cs typeface="Arial"/>
              </a:rPr>
              <a:t>affecting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internal </a:t>
            </a:r>
            <a:r>
              <a:rPr sz="1200" spc="-5" dirty="0">
                <a:latin typeface="Arial"/>
                <a:cs typeface="Arial"/>
              </a:rPr>
              <a:t>and conceptual view </a:t>
            </a:r>
            <a:r>
              <a:rPr sz="1200" dirty="0">
                <a:latin typeface="Arial"/>
                <a:cs typeface="Arial"/>
              </a:rPr>
              <a:t>at the </a:t>
            </a:r>
            <a:r>
              <a:rPr sz="1200" spc="-5" dirty="0">
                <a:latin typeface="Arial"/>
                <a:cs typeface="Arial"/>
              </a:rPr>
              <a:t>lowest </a:t>
            </a:r>
            <a:r>
              <a:rPr sz="1200" dirty="0">
                <a:latin typeface="Arial"/>
                <a:cs typeface="Arial"/>
              </a:rPr>
              <a:t>level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three levels </a:t>
            </a:r>
            <a:r>
              <a:rPr sz="1200" dirty="0">
                <a:latin typeface="Arial"/>
                <a:cs typeface="Arial"/>
              </a:rPr>
              <a:t>architecture </a:t>
            </a:r>
            <a:r>
              <a:rPr sz="1200" spc="-10" dirty="0">
                <a:latin typeface="Arial"/>
                <a:cs typeface="Arial"/>
              </a:rPr>
              <a:t>is  </a:t>
            </a:r>
            <a:r>
              <a:rPr sz="1200" dirty="0">
                <a:latin typeface="Arial"/>
                <a:cs typeface="Arial"/>
              </a:rPr>
              <a:t>the internal </a:t>
            </a: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or internal </a:t>
            </a:r>
            <a:r>
              <a:rPr sz="1200" spc="-5" dirty="0">
                <a:latin typeface="Arial"/>
                <a:cs typeface="Arial"/>
              </a:rPr>
              <a:t>level which is shown </a:t>
            </a:r>
            <a:r>
              <a:rPr sz="1200" dirty="0">
                <a:latin typeface="Arial"/>
                <a:cs typeface="Arial"/>
              </a:rPr>
              <a:t>below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diagram and is  illustrated in the coming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lines.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3151014"/>
            <a:ext cx="4930556" cy="370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638" y="6952198"/>
            <a:ext cx="29298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Fig. </a:t>
            </a:r>
            <a:r>
              <a:rPr sz="1200" dirty="0">
                <a:latin typeface="Arial"/>
                <a:cs typeface="Arial"/>
              </a:rPr>
              <a:t>1: Three </a:t>
            </a:r>
            <a:r>
              <a:rPr sz="1200" spc="-5" dirty="0">
                <a:latin typeface="Arial"/>
                <a:cs typeface="Arial"/>
              </a:rPr>
              <a:t>level architecture of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93" y="7672063"/>
            <a:ext cx="5567045" cy="122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Architecture: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schemas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has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been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defined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already;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repository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for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storing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definitions 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structures used in database, it </a:t>
            </a:r>
            <a:r>
              <a:rPr sz="1200" dirty="0">
                <a:latin typeface="Arial"/>
                <a:cs typeface="Arial"/>
              </a:rPr>
              <a:t>can be anything from </a:t>
            </a:r>
            <a:r>
              <a:rPr sz="1200" spc="-5" dirty="0">
                <a:latin typeface="Arial"/>
                <a:cs typeface="Arial"/>
              </a:rPr>
              <a:t>any </a:t>
            </a:r>
            <a:r>
              <a:rPr sz="1200" dirty="0">
                <a:latin typeface="Arial"/>
                <a:cs typeface="Arial"/>
              </a:rPr>
              <a:t>entity  to the </a:t>
            </a:r>
            <a:r>
              <a:rPr sz="1200" spc="-5" dirty="0">
                <a:latin typeface="Arial"/>
                <a:cs typeface="Arial"/>
              </a:rPr>
              <a:t>whole organization.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this </a:t>
            </a:r>
            <a:r>
              <a:rPr sz="1200" dirty="0">
                <a:latin typeface="Arial"/>
                <a:cs typeface="Arial"/>
              </a:rPr>
              <a:t>purpose the </a:t>
            </a:r>
            <a:r>
              <a:rPr sz="1200" spc="-5" dirty="0">
                <a:latin typeface="Arial"/>
                <a:cs typeface="Arial"/>
              </a:rPr>
              <a:t>architecture </a:t>
            </a:r>
            <a:r>
              <a:rPr sz="1200" dirty="0">
                <a:latin typeface="Arial"/>
                <a:cs typeface="Arial"/>
              </a:rPr>
              <a:t>defines </a:t>
            </a:r>
            <a:r>
              <a:rPr sz="1200" spc="-5" dirty="0">
                <a:latin typeface="Arial"/>
                <a:cs typeface="Arial"/>
              </a:rPr>
              <a:t>different  </a:t>
            </a:r>
            <a:r>
              <a:rPr sz="1200" dirty="0">
                <a:latin typeface="Arial"/>
                <a:cs typeface="Arial"/>
              </a:rPr>
              <a:t>schemas </a:t>
            </a:r>
            <a:r>
              <a:rPr sz="1200" spc="-5" dirty="0">
                <a:latin typeface="Arial"/>
                <a:cs typeface="Arial"/>
              </a:rPr>
              <a:t>stored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5" dirty="0">
                <a:latin typeface="Arial"/>
                <a:cs typeface="Arial"/>
              </a:rPr>
              <a:t>different levels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isolating the details one level </a:t>
            </a:r>
            <a:r>
              <a:rPr sz="1200" dirty="0">
                <a:latin typeface="Arial"/>
                <a:cs typeface="Arial"/>
              </a:rPr>
              <a:t>from the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other.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6" y="915201"/>
            <a:ext cx="5525135" cy="7896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43300"/>
              </a:lnSpc>
            </a:pPr>
            <a:r>
              <a:rPr sz="1200" dirty="0">
                <a:latin typeface="Arial"/>
                <a:cs typeface="Arial"/>
              </a:rPr>
              <a:t>Different </a:t>
            </a:r>
            <a:r>
              <a:rPr sz="1200" spc="-5" dirty="0">
                <a:latin typeface="Arial"/>
                <a:cs typeface="Arial"/>
              </a:rPr>
              <a:t>levels existing </a:t>
            </a:r>
            <a:r>
              <a:rPr sz="1200" dirty="0">
                <a:latin typeface="Arial"/>
                <a:cs typeface="Arial"/>
              </a:rPr>
              <a:t>at different </a:t>
            </a:r>
            <a:r>
              <a:rPr sz="1200" spc="-5" dirty="0">
                <a:latin typeface="Arial"/>
                <a:cs typeface="Arial"/>
              </a:rPr>
              <a:t>levels 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database architecture are  </a:t>
            </a:r>
            <a:r>
              <a:rPr sz="1200" dirty="0">
                <a:latin typeface="Arial"/>
                <a:cs typeface="Arial"/>
              </a:rPr>
              <a:t>expressed </a:t>
            </a:r>
            <a:r>
              <a:rPr sz="1200" spc="-5" dirty="0">
                <a:latin typeface="Arial"/>
                <a:cs typeface="Arial"/>
              </a:rPr>
              <a:t>below with </a:t>
            </a:r>
            <a:r>
              <a:rPr sz="1200" dirty="0">
                <a:latin typeface="Arial"/>
                <a:cs typeface="Arial"/>
              </a:rPr>
              <a:t>emphasis on </a:t>
            </a:r>
            <a:r>
              <a:rPr sz="1200" spc="-5" dirty="0">
                <a:latin typeface="Arial"/>
                <a:cs typeface="Arial"/>
              </a:rPr>
              <a:t>the details of </a:t>
            </a:r>
            <a:r>
              <a:rPr sz="1200" dirty="0">
                <a:latin typeface="Arial"/>
                <a:cs typeface="Arial"/>
              </a:rPr>
              <a:t>all </a:t>
            </a:r>
            <a:r>
              <a:rPr sz="1200" spc="-5" dirty="0">
                <a:latin typeface="Arial"/>
                <a:cs typeface="Arial"/>
              </a:rPr>
              <a:t>the levels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individually.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Core of the database architecture is </a:t>
            </a:r>
            <a:r>
              <a:rPr sz="1200" dirty="0">
                <a:latin typeface="Arial"/>
                <a:cs typeface="Arial"/>
              </a:rPr>
              <a:t>the internal </a:t>
            </a:r>
            <a:r>
              <a:rPr sz="1200" spc="-5" dirty="0">
                <a:latin typeface="Arial"/>
                <a:cs typeface="Arial"/>
              </a:rPr>
              <a:t>level of </a:t>
            </a:r>
            <a:r>
              <a:rPr sz="1200" dirty="0">
                <a:latin typeface="Arial"/>
                <a:cs typeface="Arial"/>
              </a:rPr>
              <a:t>schema </a:t>
            </a:r>
            <a:r>
              <a:rPr sz="1200" spc="-5" dirty="0">
                <a:latin typeface="Arial"/>
                <a:cs typeface="Arial"/>
              </a:rPr>
              <a:t>which is  </a:t>
            </a:r>
            <a:r>
              <a:rPr sz="1200" dirty="0">
                <a:latin typeface="Arial"/>
                <a:cs typeface="Arial"/>
              </a:rPr>
              <a:t>discussed a bit </a:t>
            </a:r>
            <a:r>
              <a:rPr sz="1200" spc="-5" dirty="0">
                <a:latin typeface="Arial"/>
                <a:cs typeface="Arial"/>
              </a:rPr>
              <a:t>before getting </a:t>
            </a:r>
            <a:r>
              <a:rPr sz="1200" dirty="0">
                <a:latin typeface="Arial"/>
                <a:cs typeface="Arial"/>
              </a:rPr>
              <a:t>into the </a:t>
            </a:r>
            <a:r>
              <a:rPr sz="1200" spc="-5" dirty="0">
                <a:latin typeface="Arial"/>
                <a:cs typeface="Arial"/>
              </a:rPr>
              <a:t>details </a:t>
            </a:r>
            <a:r>
              <a:rPr sz="1200" dirty="0">
                <a:latin typeface="Arial"/>
                <a:cs typeface="Arial"/>
              </a:rPr>
              <a:t>of each </a:t>
            </a:r>
            <a:r>
              <a:rPr sz="1200" spc="-5" dirty="0">
                <a:latin typeface="Arial"/>
                <a:cs typeface="Arial"/>
              </a:rPr>
              <a:t>level individually. </a:t>
            </a:r>
            <a:r>
              <a:rPr sz="1200" spc="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internal </a:t>
            </a:r>
            <a:r>
              <a:rPr sz="1200" spc="-5" dirty="0">
                <a:latin typeface="Arial"/>
                <a:cs typeface="Arial"/>
              </a:rPr>
              <a:t>level implements </a:t>
            </a:r>
            <a:r>
              <a:rPr sz="1200" dirty="0">
                <a:latin typeface="Arial"/>
                <a:cs typeface="Arial"/>
              </a:rPr>
              <a:t>all </a:t>
            </a:r>
            <a:r>
              <a:rPr sz="1200" spc="-5" dirty="0">
                <a:latin typeface="Arial"/>
                <a:cs typeface="Arial"/>
              </a:rPr>
              <a:t>the inner details </a:t>
            </a:r>
            <a:r>
              <a:rPr sz="1200" dirty="0">
                <a:latin typeface="Arial"/>
                <a:cs typeface="Arial"/>
              </a:rPr>
              <a:t>and defines </a:t>
            </a:r>
            <a:r>
              <a:rPr sz="1200" spc="-5" dirty="0">
                <a:latin typeface="Arial"/>
                <a:cs typeface="Arial"/>
              </a:rPr>
              <a:t>the intentions of the  </a:t>
            </a:r>
            <a:r>
              <a:rPr sz="1200" dirty="0">
                <a:latin typeface="Arial"/>
                <a:cs typeface="Arial"/>
              </a:rPr>
              <a:t>database. </a:t>
            </a:r>
            <a:r>
              <a:rPr sz="1200" spc="-5" dirty="0">
                <a:latin typeface="Arial"/>
                <a:cs typeface="Arial"/>
              </a:rPr>
              <a:t>Internal </a:t>
            </a:r>
            <a:r>
              <a:rPr sz="1200" dirty="0">
                <a:latin typeface="Arial"/>
                <a:cs typeface="Arial"/>
              </a:rPr>
              <a:t>schema or </a:t>
            </a: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defines </a:t>
            </a:r>
            <a:r>
              <a:rPr sz="1200" spc="-5" dirty="0">
                <a:latin typeface="Arial"/>
                <a:cs typeface="Arial"/>
              </a:rPr>
              <a:t>the structures 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 </a:t>
            </a:r>
            <a:r>
              <a:rPr sz="1200" dirty="0">
                <a:latin typeface="Arial"/>
                <a:cs typeface="Arial"/>
              </a:rPr>
              <a:t>and other  data </a:t>
            </a:r>
            <a:r>
              <a:rPr sz="1200" spc="-5" dirty="0">
                <a:latin typeface="Arial"/>
                <a:cs typeface="Arial"/>
              </a:rPr>
              <a:t>related activities in </a:t>
            </a:r>
            <a:r>
              <a:rPr sz="1200" dirty="0">
                <a:latin typeface="Arial"/>
                <a:cs typeface="Arial"/>
              </a:rPr>
              <a:t>the database. </a:t>
            </a:r>
            <a:r>
              <a:rPr sz="1200" spc="-5" dirty="0">
                <a:latin typeface="Arial"/>
                <a:cs typeface="Arial"/>
              </a:rPr>
              <a:t>For example it </a:t>
            </a:r>
            <a:r>
              <a:rPr sz="1200" dirty="0">
                <a:latin typeface="Arial"/>
                <a:cs typeface="Arial"/>
              </a:rPr>
              <a:t>defines </a:t>
            </a:r>
            <a:r>
              <a:rPr sz="1200" spc="-5" dirty="0">
                <a:latin typeface="Arial"/>
                <a:cs typeface="Arial"/>
              </a:rPr>
              <a:t>that </a:t>
            </a:r>
            <a:r>
              <a:rPr sz="1200" dirty="0">
                <a:latin typeface="Arial"/>
                <a:cs typeface="Arial"/>
              </a:rPr>
              <a:t>for a </a:t>
            </a:r>
            <a:r>
              <a:rPr sz="1200" spc="-5" dirty="0">
                <a:latin typeface="Arial"/>
                <a:cs typeface="Arial"/>
              </a:rPr>
              <a:t>student  what </a:t>
            </a:r>
            <a:r>
              <a:rPr sz="1200" dirty="0">
                <a:latin typeface="Arial"/>
                <a:cs typeface="Arial"/>
              </a:rPr>
              <a:t>data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dirty="0">
                <a:latin typeface="Arial"/>
                <a:cs typeface="Arial"/>
              </a:rPr>
              <a:t>be stored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terms </a:t>
            </a:r>
            <a:r>
              <a:rPr sz="1200" spc="-5" dirty="0">
                <a:latin typeface="Arial"/>
                <a:cs typeface="Arial"/>
              </a:rPr>
              <a:t>of attributes of the student and it </a:t>
            </a:r>
            <a:r>
              <a:rPr sz="1200" dirty="0">
                <a:latin typeface="Arial"/>
                <a:cs typeface="Arial"/>
              </a:rPr>
              <a:t>also defines  how different </a:t>
            </a:r>
            <a:r>
              <a:rPr sz="1200" spc="-5" dirty="0">
                <a:latin typeface="Arial"/>
                <a:cs typeface="Arial"/>
              </a:rPr>
              <a:t>values </a:t>
            </a:r>
            <a:r>
              <a:rPr sz="1200" dirty="0">
                <a:latin typeface="Arial"/>
                <a:cs typeface="Arial"/>
              </a:rPr>
              <a:t>for these attributes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dirty="0">
                <a:latin typeface="Arial"/>
                <a:cs typeface="Arial"/>
              </a:rPr>
              <a:t>be </a:t>
            </a:r>
            <a:r>
              <a:rPr sz="1200" spc="-5" dirty="0">
                <a:latin typeface="Arial"/>
                <a:cs typeface="Arial"/>
              </a:rPr>
              <a:t>stored, </a:t>
            </a:r>
            <a:r>
              <a:rPr sz="1200" dirty="0">
                <a:latin typeface="Arial"/>
                <a:cs typeface="Arial"/>
              </a:rPr>
              <a:t>also </a:t>
            </a:r>
            <a:r>
              <a:rPr sz="1200" spc="-5" dirty="0">
                <a:latin typeface="Arial"/>
                <a:cs typeface="Arial"/>
              </a:rPr>
              <a:t>it tells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who is  allowed </a:t>
            </a:r>
            <a:r>
              <a:rPr sz="1200" dirty="0">
                <a:latin typeface="Arial"/>
                <a:cs typeface="Arial"/>
              </a:rPr>
              <a:t>to make </a:t>
            </a:r>
            <a:r>
              <a:rPr sz="1200" spc="-5" dirty="0">
                <a:latin typeface="Arial"/>
                <a:cs typeface="Arial"/>
              </a:rPr>
              <a:t>changes </a:t>
            </a:r>
            <a:r>
              <a:rPr sz="1200" dirty="0">
                <a:latin typeface="Arial"/>
                <a:cs typeface="Arial"/>
              </a:rPr>
              <a:t>to the </a:t>
            </a:r>
            <a:r>
              <a:rPr sz="1200" spc="-5" dirty="0">
                <a:latin typeface="Arial"/>
                <a:cs typeface="Arial"/>
              </a:rPr>
              <a:t>database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what </a:t>
            </a:r>
            <a:r>
              <a:rPr sz="1200" dirty="0">
                <a:latin typeface="Arial"/>
                <a:cs typeface="Arial"/>
              </a:rPr>
              <a:t>changes he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dirty="0">
                <a:latin typeface="Arial"/>
                <a:cs typeface="Arial"/>
              </a:rPr>
              <a:t>make,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  <a:p>
            <a:pPr marL="12700" marR="5715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These </a:t>
            </a:r>
            <a:r>
              <a:rPr sz="1200" spc="-5" dirty="0">
                <a:latin typeface="Arial"/>
                <a:cs typeface="Arial"/>
              </a:rPr>
              <a:t>details </a:t>
            </a:r>
            <a:r>
              <a:rPr sz="1200" spc="-10" dirty="0">
                <a:latin typeface="Arial"/>
                <a:cs typeface="Arial"/>
              </a:rPr>
              <a:t>give </a:t>
            </a:r>
            <a:r>
              <a:rPr sz="1200" dirty="0">
                <a:latin typeface="Arial"/>
                <a:cs typeface="Arial"/>
              </a:rPr>
              <a:t>us </a:t>
            </a:r>
            <a:r>
              <a:rPr sz="1200" spc="-5" dirty="0">
                <a:latin typeface="Arial"/>
                <a:cs typeface="Arial"/>
              </a:rPr>
              <a:t>the internal </a:t>
            </a:r>
            <a:r>
              <a:rPr sz="1200" dirty="0">
                <a:latin typeface="Arial"/>
                <a:cs typeface="Arial"/>
              </a:rPr>
              <a:t>schema and are </a:t>
            </a:r>
            <a:r>
              <a:rPr sz="1200" spc="-5" dirty="0">
                <a:latin typeface="Arial"/>
                <a:cs typeface="Arial"/>
              </a:rPr>
              <a:t>called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intention of the  </a:t>
            </a:r>
            <a:r>
              <a:rPr sz="1200" dirty="0">
                <a:latin typeface="Arial"/>
                <a:cs typeface="Arial"/>
              </a:rPr>
              <a:t>database. </a:t>
            </a:r>
            <a:r>
              <a:rPr sz="1200" spc="50" dirty="0">
                <a:latin typeface="Arial"/>
                <a:cs typeface="Arial"/>
              </a:rPr>
              <a:t>Intention </a:t>
            </a:r>
            <a:r>
              <a:rPr sz="1200" dirty="0">
                <a:latin typeface="Arial"/>
                <a:cs typeface="Arial"/>
              </a:rPr>
              <a:t>for a database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almost </a:t>
            </a:r>
            <a:r>
              <a:rPr sz="1200" spc="-5" dirty="0">
                <a:latin typeface="Arial"/>
                <a:cs typeface="Arial"/>
              </a:rPr>
              <a:t>permanent, because while  </a:t>
            </a:r>
            <a:r>
              <a:rPr sz="1200" dirty="0">
                <a:latin typeface="Arial"/>
                <a:cs typeface="Arial"/>
              </a:rPr>
              <a:t>designing the </a:t>
            </a:r>
            <a:r>
              <a:rPr sz="1200" spc="-5" dirty="0">
                <a:latin typeface="Arial"/>
                <a:cs typeface="Arial"/>
              </a:rPr>
              <a:t>database it is </a:t>
            </a:r>
            <a:r>
              <a:rPr sz="1200" dirty="0">
                <a:latin typeface="Arial"/>
                <a:cs typeface="Arial"/>
              </a:rPr>
              <a:t>ensured that no information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left behind </a:t>
            </a:r>
            <a:r>
              <a:rPr sz="1200" spc="-5" dirty="0">
                <a:latin typeface="Arial"/>
                <a:cs typeface="Arial"/>
              </a:rPr>
              <a:t>which is  </a:t>
            </a:r>
            <a:r>
              <a:rPr sz="1200" dirty="0">
                <a:latin typeface="Arial"/>
                <a:cs typeface="Arial"/>
              </a:rPr>
              <a:t>important </a:t>
            </a:r>
            <a:r>
              <a:rPr sz="1200" spc="-5" dirty="0">
                <a:latin typeface="Arial"/>
                <a:cs typeface="Arial"/>
              </a:rPr>
              <a:t>enough to be </a:t>
            </a:r>
            <a:r>
              <a:rPr sz="1200" dirty="0">
                <a:latin typeface="Arial"/>
                <a:cs typeface="Arial"/>
              </a:rPr>
              <a:t>stored </a:t>
            </a:r>
            <a:r>
              <a:rPr sz="1200" spc="-5" dirty="0">
                <a:latin typeface="Arial"/>
                <a:cs typeface="Arial"/>
              </a:rPr>
              <a:t>in the database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what information is </a:t>
            </a:r>
            <a:r>
              <a:rPr sz="1200" dirty="0">
                <a:latin typeface="Arial"/>
                <a:cs typeface="Arial"/>
              </a:rPr>
              <a:t>important  to </a:t>
            </a:r>
            <a:r>
              <a:rPr sz="1200" spc="-5" dirty="0">
                <a:latin typeface="Arial"/>
                <a:cs typeface="Arial"/>
              </a:rPr>
              <a:t>be stored 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database </a:t>
            </a:r>
            <a:r>
              <a:rPr sz="1200" dirty="0">
                <a:latin typeface="Arial"/>
                <a:cs typeface="Arial"/>
              </a:rPr>
              <a:t>from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future </a:t>
            </a:r>
            <a:r>
              <a:rPr sz="1200" spc="-5" dirty="0">
                <a:latin typeface="Arial"/>
                <a:cs typeface="Arial"/>
              </a:rPr>
              <a:t>point of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view.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Once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intention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database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has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been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defined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then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undesirable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 marR="571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change the </a:t>
            </a:r>
            <a:r>
              <a:rPr sz="1200" spc="-5" dirty="0">
                <a:latin typeface="Arial"/>
                <a:cs typeface="Arial"/>
              </a:rPr>
              <a:t>intention </a:t>
            </a:r>
            <a:r>
              <a:rPr sz="1200" dirty="0">
                <a:latin typeface="Arial"/>
                <a:cs typeface="Arial"/>
              </a:rPr>
              <a:t>for any reason. </a:t>
            </a:r>
            <a:r>
              <a:rPr sz="1200" spc="-5" dirty="0">
                <a:latin typeface="Arial"/>
                <a:cs typeface="Arial"/>
              </a:rPr>
              <a:t>Because any </a:t>
            </a:r>
            <a:r>
              <a:rPr sz="1200" dirty="0">
                <a:latin typeface="Arial"/>
                <a:cs typeface="Arial"/>
              </a:rPr>
              <a:t>small </a:t>
            </a:r>
            <a:r>
              <a:rPr sz="1200" spc="-5" dirty="0">
                <a:latin typeface="Arial"/>
                <a:cs typeface="Arial"/>
              </a:rPr>
              <a:t>change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the intention  of the database </a:t>
            </a:r>
            <a:r>
              <a:rPr sz="1200" dirty="0">
                <a:latin typeface="Arial"/>
                <a:cs typeface="Arial"/>
              </a:rPr>
              <a:t>may need a lot </a:t>
            </a:r>
            <a:r>
              <a:rPr sz="1200" spc="-5" dirty="0">
                <a:latin typeface="Arial"/>
                <a:cs typeface="Arial"/>
              </a:rPr>
              <a:t>of changes to </a:t>
            </a:r>
            <a:r>
              <a:rPr sz="1200" dirty="0">
                <a:latin typeface="Arial"/>
                <a:cs typeface="Arial"/>
              </a:rPr>
              <a:t>be </a:t>
            </a:r>
            <a:r>
              <a:rPr sz="1200" spc="-5" dirty="0">
                <a:latin typeface="Arial"/>
                <a:cs typeface="Arial"/>
              </a:rPr>
              <a:t>made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data stored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database. </a:t>
            </a:r>
            <a:r>
              <a:rPr sz="1200" spc="50" dirty="0">
                <a:latin typeface="Arial"/>
                <a:cs typeface="Arial"/>
              </a:rPr>
              <a:t>Extension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database is </a:t>
            </a:r>
            <a:r>
              <a:rPr sz="1200" dirty="0">
                <a:latin typeface="Arial"/>
                <a:cs typeface="Arial"/>
              </a:rPr>
              <a:t>performed on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bases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complete  </a:t>
            </a:r>
            <a:r>
              <a:rPr sz="1200" dirty="0">
                <a:latin typeface="Arial"/>
                <a:cs typeface="Arial"/>
              </a:rPr>
              <a:t>intention, </a:t>
            </a:r>
            <a:r>
              <a:rPr sz="1200" spc="-5" dirty="0">
                <a:latin typeface="Arial"/>
                <a:cs typeface="Arial"/>
              </a:rPr>
              <a:t>i-e once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database </a:t>
            </a:r>
            <a:r>
              <a:rPr sz="1200" dirty="0">
                <a:latin typeface="Arial"/>
                <a:cs typeface="Arial"/>
              </a:rPr>
              <a:t>has </a:t>
            </a:r>
            <a:r>
              <a:rPr sz="1200" spc="-5" dirty="0">
                <a:latin typeface="Arial"/>
                <a:cs typeface="Arial"/>
              </a:rPr>
              <a:t>been </a:t>
            </a:r>
            <a:r>
              <a:rPr sz="1200" dirty="0">
                <a:latin typeface="Arial"/>
                <a:cs typeface="Arial"/>
              </a:rPr>
              <a:t>defined </a:t>
            </a:r>
            <a:r>
              <a:rPr sz="1200" spc="-5" dirty="0">
                <a:latin typeface="Arial"/>
                <a:cs typeface="Arial"/>
              </a:rPr>
              <a:t>it is populated with </a:t>
            </a:r>
            <a:r>
              <a:rPr sz="1200" dirty="0">
                <a:latin typeface="Arial"/>
                <a:cs typeface="Arial"/>
              </a:rPr>
              <a:t>the data </a:t>
            </a:r>
            <a:r>
              <a:rPr sz="1200" spc="-5" dirty="0">
                <a:latin typeface="Arial"/>
                <a:cs typeface="Arial"/>
              </a:rPr>
              <a:t>of 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organization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which </a:t>
            </a:r>
            <a:r>
              <a:rPr sz="1200" dirty="0">
                <a:latin typeface="Arial"/>
                <a:cs typeface="Arial"/>
              </a:rPr>
              <a:t>the database </a:t>
            </a:r>
            <a:r>
              <a:rPr sz="1200" spc="-10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created. This </a:t>
            </a:r>
            <a:r>
              <a:rPr sz="1200" spc="-5" dirty="0">
                <a:latin typeface="Arial"/>
                <a:cs typeface="Arial"/>
              </a:rPr>
              <a:t>population of the  </a:t>
            </a:r>
            <a:r>
              <a:rPr sz="1200" dirty="0">
                <a:latin typeface="Arial"/>
                <a:cs typeface="Arial"/>
              </a:rPr>
              <a:t>database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also </a:t>
            </a:r>
            <a:r>
              <a:rPr sz="1200" spc="-5" dirty="0">
                <a:latin typeface="Arial"/>
                <a:cs typeface="Arial"/>
              </a:rPr>
              <a:t>called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the extension of the </a:t>
            </a:r>
            <a:r>
              <a:rPr sz="1200" dirty="0">
                <a:latin typeface="Arial"/>
                <a:cs typeface="Arial"/>
              </a:rPr>
              <a:t>database. </a:t>
            </a:r>
            <a:r>
              <a:rPr sz="1200" spc="-5" dirty="0">
                <a:latin typeface="Arial"/>
                <a:cs typeface="Arial"/>
              </a:rPr>
              <a:t>Extension is always  </a:t>
            </a:r>
            <a:r>
              <a:rPr sz="1200" dirty="0">
                <a:latin typeface="Arial"/>
                <a:cs typeface="Arial"/>
              </a:rPr>
              <a:t>done according </a:t>
            </a:r>
            <a:r>
              <a:rPr sz="1200" spc="-5" dirty="0">
                <a:latin typeface="Arial"/>
                <a:cs typeface="Arial"/>
              </a:rPr>
              <a:t>to the </a:t>
            </a:r>
            <a:r>
              <a:rPr sz="1200" dirty="0">
                <a:latin typeface="Arial"/>
                <a:cs typeface="Arial"/>
              </a:rPr>
              <a:t>rules </a:t>
            </a:r>
            <a:r>
              <a:rPr sz="1200" spc="-5" dirty="0">
                <a:latin typeface="Arial"/>
                <a:cs typeface="Arial"/>
              </a:rPr>
              <a:t>defined in </a:t>
            </a:r>
            <a:r>
              <a:rPr sz="1200" dirty="0">
                <a:latin typeface="Arial"/>
                <a:cs typeface="Arial"/>
              </a:rPr>
              <a:t>the internal </a:t>
            </a:r>
            <a:r>
              <a:rPr sz="1200" spc="-5" dirty="0">
                <a:latin typeface="Arial"/>
                <a:cs typeface="Arial"/>
              </a:rPr>
              <a:t>schema design or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intention  of 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43700"/>
              </a:lnSpc>
              <a:spcBef>
                <a:spcPts val="5"/>
              </a:spcBef>
            </a:pPr>
            <a:r>
              <a:rPr sz="1200" spc="45" dirty="0">
                <a:latin typeface="Arial"/>
                <a:cs typeface="Arial"/>
              </a:rPr>
              <a:t>Effects </a:t>
            </a:r>
            <a:r>
              <a:rPr sz="1200" spc="65" dirty="0">
                <a:latin typeface="Arial"/>
                <a:cs typeface="Arial"/>
              </a:rPr>
              <a:t>of </a:t>
            </a:r>
            <a:r>
              <a:rPr sz="1200" spc="45" dirty="0">
                <a:latin typeface="Arial"/>
                <a:cs typeface="Arial"/>
              </a:rPr>
              <a:t>changes </a:t>
            </a:r>
            <a:r>
              <a:rPr sz="1200" spc="30" dirty="0">
                <a:latin typeface="Arial"/>
                <a:cs typeface="Arial"/>
              </a:rPr>
              <a:t>made </a:t>
            </a:r>
            <a:r>
              <a:rPr sz="1200" spc="60" dirty="0">
                <a:latin typeface="Arial"/>
                <a:cs typeface="Arial"/>
              </a:rPr>
              <a:t>to </a:t>
            </a:r>
            <a:r>
              <a:rPr sz="1200" spc="50" dirty="0">
                <a:latin typeface="Arial"/>
                <a:cs typeface="Arial"/>
              </a:rPr>
              <a:t>different </a:t>
            </a:r>
            <a:r>
              <a:rPr sz="1200" spc="40" dirty="0">
                <a:latin typeface="Arial"/>
                <a:cs typeface="Arial"/>
              </a:rPr>
              <a:t>levels </a:t>
            </a:r>
            <a:r>
              <a:rPr sz="1200" spc="65" dirty="0">
                <a:latin typeface="Arial"/>
                <a:cs typeface="Arial"/>
              </a:rPr>
              <a:t>of </a:t>
            </a:r>
            <a:r>
              <a:rPr sz="1200" spc="40" dirty="0">
                <a:latin typeface="Arial"/>
                <a:cs typeface="Arial"/>
              </a:rPr>
              <a:t>the </a:t>
            </a:r>
            <a:r>
              <a:rPr sz="1200" spc="30" dirty="0">
                <a:latin typeface="Arial"/>
                <a:cs typeface="Arial"/>
              </a:rPr>
              <a:t>database </a:t>
            </a:r>
            <a:r>
              <a:rPr sz="1200" spc="50" dirty="0">
                <a:latin typeface="Arial"/>
                <a:cs typeface="Arial"/>
              </a:rPr>
              <a:t>architecture:  </a:t>
            </a:r>
            <a:r>
              <a:rPr sz="1200" spc="15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dirty="0">
                <a:latin typeface="Arial"/>
                <a:cs typeface="Arial"/>
              </a:rPr>
              <a:t>make </a:t>
            </a:r>
            <a:r>
              <a:rPr sz="1200" spc="-5" dirty="0">
                <a:latin typeface="Arial"/>
                <a:cs typeface="Arial"/>
              </a:rPr>
              <a:t>changes </a:t>
            </a:r>
            <a:r>
              <a:rPr sz="1200" dirty="0">
                <a:latin typeface="Arial"/>
                <a:cs typeface="Arial"/>
              </a:rPr>
              <a:t>to the </a:t>
            </a:r>
            <a:r>
              <a:rPr sz="1200" spc="-5" dirty="0">
                <a:latin typeface="Arial"/>
                <a:cs typeface="Arial"/>
              </a:rPr>
              <a:t>different levels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the database </a:t>
            </a:r>
            <a:r>
              <a:rPr sz="1200" dirty="0">
                <a:latin typeface="Arial"/>
                <a:cs typeface="Arial"/>
              </a:rPr>
              <a:t>but </a:t>
            </a:r>
            <a:r>
              <a:rPr sz="1200" spc="-5" dirty="0">
                <a:latin typeface="Arial"/>
                <a:cs typeface="Arial"/>
              </a:rPr>
              <a:t>these changes  </a:t>
            </a:r>
            <a:r>
              <a:rPr sz="1200" dirty="0">
                <a:latin typeface="Arial"/>
                <a:cs typeface="Arial"/>
              </a:rPr>
              <a:t>need </a:t>
            </a:r>
            <a:r>
              <a:rPr sz="1200" spc="-5" dirty="0">
                <a:latin typeface="Arial"/>
                <a:cs typeface="Arial"/>
              </a:rPr>
              <a:t>very </a:t>
            </a:r>
            <a:r>
              <a:rPr sz="1200" dirty="0">
                <a:latin typeface="Arial"/>
                <a:cs typeface="Arial"/>
              </a:rPr>
              <a:t>serious consideration </a:t>
            </a:r>
            <a:r>
              <a:rPr sz="1200" spc="-5" dirty="0">
                <a:latin typeface="Arial"/>
                <a:cs typeface="Arial"/>
              </a:rPr>
              <a:t>before they </a:t>
            </a:r>
            <a:r>
              <a:rPr sz="1200" dirty="0">
                <a:latin typeface="Arial"/>
                <a:cs typeface="Arial"/>
              </a:rPr>
              <a:t>are made, </a:t>
            </a:r>
            <a:r>
              <a:rPr sz="1200" spc="-5" dirty="0">
                <a:latin typeface="Arial"/>
                <a:cs typeface="Arial"/>
              </a:rPr>
              <a:t>Changes </a:t>
            </a:r>
            <a:r>
              <a:rPr sz="1200" dirty="0">
                <a:latin typeface="Arial"/>
                <a:cs typeface="Arial"/>
              </a:rPr>
              <a:t>at different  </a:t>
            </a:r>
            <a:r>
              <a:rPr sz="1200" spc="-5" dirty="0">
                <a:latin typeface="Arial"/>
                <a:cs typeface="Arial"/>
              </a:rPr>
              <a:t>levels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database architecture </a:t>
            </a:r>
            <a:r>
              <a:rPr sz="1200" dirty="0">
                <a:latin typeface="Arial"/>
                <a:cs typeface="Arial"/>
              </a:rPr>
              <a:t>need </a:t>
            </a:r>
            <a:r>
              <a:rPr sz="1200" spc="-5" dirty="0">
                <a:latin typeface="Arial"/>
                <a:cs typeface="Arial"/>
              </a:rPr>
              <a:t>different levels of users </a:t>
            </a:r>
            <a:r>
              <a:rPr sz="1200" dirty="0">
                <a:latin typeface="Arial"/>
                <a:cs typeface="Arial"/>
              </a:rPr>
              <a:t>attention for  example a </a:t>
            </a:r>
            <a:r>
              <a:rPr sz="1200" spc="-5" dirty="0">
                <a:latin typeface="Arial"/>
                <a:cs typeface="Arial"/>
              </a:rPr>
              <a:t>change </a:t>
            </a:r>
            <a:r>
              <a:rPr sz="1200" dirty="0">
                <a:latin typeface="Arial"/>
                <a:cs typeface="Arial"/>
              </a:rPr>
              <a:t>to the </a:t>
            </a:r>
            <a:r>
              <a:rPr sz="1200" spc="-5" dirty="0">
                <a:latin typeface="Arial"/>
                <a:cs typeface="Arial"/>
              </a:rPr>
              <a:t>data </a:t>
            </a:r>
            <a:r>
              <a:rPr sz="1200" dirty="0">
                <a:latin typeface="Arial"/>
                <a:cs typeface="Arial"/>
              </a:rPr>
              <a:t>made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extension </a:t>
            </a:r>
            <a:r>
              <a:rPr sz="1200" spc="-5" dirty="0">
                <a:latin typeface="Arial"/>
                <a:cs typeface="Arial"/>
              </a:rPr>
              <a:t>of data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dirty="0">
                <a:latin typeface="Arial"/>
                <a:cs typeface="Arial"/>
              </a:rPr>
              <a:t>effect only a  </a:t>
            </a:r>
            <a:r>
              <a:rPr sz="1200" spc="-5" dirty="0">
                <a:latin typeface="Arial"/>
                <a:cs typeface="Arial"/>
              </a:rPr>
              <a:t>single  </a:t>
            </a:r>
            <a:r>
              <a:rPr sz="1200" dirty="0">
                <a:latin typeface="Arial"/>
                <a:cs typeface="Arial"/>
              </a:rPr>
              <a:t>record  whereas  </a:t>
            </a:r>
            <a:r>
              <a:rPr sz="1200" spc="-5" dirty="0">
                <a:latin typeface="Arial"/>
                <a:cs typeface="Arial"/>
              </a:rPr>
              <a:t>when  </a:t>
            </a:r>
            <a:r>
              <a:rPr sz="1200" spc="-10" dirty="0">
                <a:latin typeface="Arial"/>
                <a:cs typeface="Arial"/>
              </a:rPr>
              <a:t>we  </a:t>
            </a:r>
            <a:r>
              <a:rPr sz="1200" dirty="0">
                <a:latin typeface="Arial"/>
                <a:cs typeface="Arial"/>
              </a:rPr>
              <a:t>make  a  change  to  </a:t>
            </a:r>
            <a:r>
              <a:rPr sz="1200" spc="-5" dirty="0">
                <a:latin typeface="Arial"/>
                <a:cs typeface="Arial"/>
              </a:rPr>
              <a:t>the  internal  level 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37" y="914470"/>
            <a:ext cx="5525770" cy="803020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6350" algn="just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database </a:t>
            </a:r>
            <a:r>
              <a:rPr sz="1200" spc="-5" dirty="0">
                <a:latin typeface="Arial"/>
                <a:cs typeface="Arial"/>
              </a:rPr>
              <a:t>the change </a:t>
            </a:r>
            <a:r>
              <a:rPr sz="1200" dirty="0">
                <a:latin typeface="Arial"/>
                <a:cs typeface="Arial"/>
              </a:rPr>
              <a:t>effects all the </a:t>
            </a:r>
            <a:r>
              <a:rPr sz="1200" spc="-5" dirty="0">
                <a:latin typeface="Arial"/>
                <a:cs typeface="Arial"/>
              </a:rPr>
              <a:t>stored </a:t>
            </a:r>
            <a:r>
              <a:rPr sz="1200" dirty="0">
                <a:latin typeface="Arial"/>
                <a:cs typeface="Arial"/>
              </a:rPr>
              <a:t>records, </a:t>
            </a:r>
            <a:r>
              <a:rPr sz="1200" spc="-5" dirty="0">
                <a:latin typeface="Arial"/>
                <a:cs typeface="Arial"/>
              </a:rPr>
              <a:t>similarly </a:t>
            </a:r>
            <a:r>
              <a:rPr sz="1200" dirty="0">
                <a:latin typeface="Arial"/>
                <a:cs typeface="Arial"/>
              </a:rPr>
              <a:t>an </a:t>
            </a:r>
            <a:r>
              <a:rPr sz="1200" spc="-5" dirty="0">
                <a:latin typeface="Arial"/>
                <a:cs typeface="Arial"/>
              </a:rPr>
              <a:t>invalid </a:t>
            </a:r>
            <a:r>
              <a:rPr sz="1200" dirty="0">
                <a:latin typeface="Arial"/>
                <a:cs typeface="Arial"/>
              </a:rPr>
              <a:t>change </a:t>
            </a:r>
            <a:r>
              <a:rPr sz="1200" spc="-5" dirty="0">
                <a:latin typeface="Arial"/>
                <a:cs typeface="Arial"/>
              </a:rPr>
              <a:t>in 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extension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that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fatal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change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intention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marR="6350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database because a </a:t>
            </a:r>
            <a:r>
              <a:rPr sz="1200" spc="-5" dirty="0">
                <a:latin typeface="Arial"/>
                <a:cs typeface="Arial"/>
              </a:rPr>
              <a:t>change in the </a:t>
            </a:r>
            <a:r>
              <a:rPr sz="1200" dirty="0">
                <a:latin typeface="Arial"/>
                <a:cs typeface="Arial"/>
              </a:rPr>
              <a:t>extension of </a:t>
            </a:r>
            <a:r>
              <a:rPr sz="1200" spc="-5" dirty="0">
                <a:latin typeface="Arial"/>
                <a:cs typeface="Arial"/>
              </a:rPr>
              <a:t>the database is </a:t>
            </a:r>
            <a:r>
              <a:rPr sz="1200" dirty="0">
                <a:latin typeface="Arial"/>
                <a:cs typeface="Arial"/>
              </a:rPr>
              <a:t>not </a:t>
            </a:r>
            <a:r>
              <a:rPr sz="1200" spc="-5" dirty="0">
                <a:latin typeface="Arial"/>
                <a:cs typeface="Arial"/>
              </a:rPr>
              <a:t>very </a:t>
            </a:r>
            <a:r>
              <a:rPr sz="1200" dirty="0">
                <a:latin typeface="Arial"/>
                <a:cs typeface="Arial"/>
              </a:rPr>
              <a:t>hard to  undo; </a:t>
            </a:r>
            <a:r>
              <a:rPr sz="1200" spc="-5" dirty="0">
                <a:latin typeface="Arial"/>
                <a:cs typeface="Arial"/>
              </a:rPr>
              <a:t>incase of </a:t>
            </a:r>
            <a:r>
              <a:rPr sz="1200" dirty="0">
                <a:latin typeface="Arial"/>
                <a:cs typeface="Arial"/>
              </a:rPr>
              <a:t>a mishap whereas a </a:t>
            </a:r>
            <a:r>
              <a:rPr sz="1200" spc="-5" dirty="0">
                <a:latin typeface="Arial"/>
                <a:cs typeface="Arial"/>
              </a:rPr>
              <a:t>change of the same magnitude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intention </a:t>
            </a:r>
            <a:r>
              <a:rPr sz="1200" spc="-5" dirty="0">
                <a:latin typeface="Arial"/>
                <a:cs typeface="Arial"/>
              </a:rPr>
              <a:t>of the database </a:t>
            </a:r>
            <a:r>
              <a:rPr sz="1200" dirty="0">
                <a:latin typeface="Arial"/>
                <a:cs typeface="Arial"/>
              </a:rPr>
              <a:t>might </a:t>
            </a:r>
            <a:r>
              <a:rPr sz="1200" spc="-5" dirty="0">
                <a:latin typeface="Arial"/>
                <a:cs typeface="Arial"/>
              </a:rPr>
              <a:t>cause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large </a:t>
            </a:r>
            <a:r>
              <a:rPr sz="1200" dirty="0">
                <a:latin typeface="Arial"/>
                <a:cs typeface="Arial"/>
              </a:rPr>
              <a:t>number </a:t>
            </a:r>
            <a:r>
              <a:rPr sz="1200" spc="-5" dirty="0">
                <a:latin typeface="Arial"/>
                <a:cs typeface="Arial"/>
              </a:rPr>
              <a:t>of database errors  </a:t>
            </a:r>
            <a:r>
              <a:rPr sz="1200" dirty="0">
                <a:latin typeface="Arial"/>
                <a:cs typeface="Arial"/>
              </a:rPr>
              <a:t>(inconsistencies </a:t>
            </a:r>
            <a:r>
              <a:rPr sz="1200" spc="-5" dirty="0">
                <a:latin typeface="Arial"/>
                <a:cs typeface="Arial"/>
              </a:rPr>
              <a:t>and data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loss).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45" dirty="0">
                <a:latin typeface="Arial"/>
                <a:cs typeface="Arial"/>
              </a:rPr>
              <a:t>External </a:t>
            </a:r>
            <a:r>
              <a:rPr sz="1400" spc="30" dirty="0">
                <a:latin typeface="Arial"/>
                <a:cs typeface="Arial"/>
              </a:rPr>
              <a:t>View (Level, </a:t>
            </a:r>
            <a:r>
              <a:rPr sz="1400" spc="35" dirty="0">
                <a:latin typeface="Arial"/>
                <a:cs typeface="Arial"/>
              </a:rPr>
              <a:t>Schema </a:t>
            </a:r>
            <a:r>
              <a:rPr sz="1400" spc="75" dirty="0">
                <a:latin typeface="Arial"/>
                <a:cs typeface="Arial"/>
              </a:rPr>
              <a:t>or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Model):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latin typeface="Arial"/>
                <a:cs typeface="Arial"/>
              </a:rPr>
              <a:t>This  </a:t>
            </a:r>
            <a:r>
              <a:rPr sz="1200" spc="-5" dirty="0">
                <a:latin typeface="Arial"/>
                <a:cs typeface="Arial"/>
              </a:rPr>
              <a:t>level  is  explicitly  </a:t>
            </a:r>
            <a:r>
              <a:rPr sz="1200" dirty="0">
                <a:latin typeface="Arial"/>
                <a:cs typeface="Arial"/>
              </a:rPr>
              <a:t>an end </a:t>
            </a:r>
            <a:r>
              <a:rPr sz="1200" spc="-5" dirty="0">
                <a:latin typeface="Arial"/>
                <a:cs typeface="Arial"/>
              </a:rPr>
              <a:t>user  level  and  </a:t>
            </a:r>
            <a:r>
              <a:rPr sz="1200" spc="-10" dirty="0">
                <a:latin typeface="Arial"/>
                <a:cs typeface="Arial"/>
              </a:rPr>
              <a:t>presents  </a:t>
            </a:r>
            <a:r>
              <a:rPr sz="1200" dirty="0">
                <a:latin typeface="Arial"/>
                <a:cs typeface="Arial"/>
              </a:rPr>
              <a:t>data  as </a:t>
            </a:r>
            <a:r>
              <a:rPr sz="1200" spc="-5" dirty="0">
                <a:latin typeface="Arial"/>
                <a:cs typeface="Arial"/>
              </a:rPr>
              <a:t>desired  </a:t>
            </a:r>
            <a:r>
              <a:rPr sz="1200" dirty="0">
                <a:latin typeface="Arial"/>
                <a:cs typeface="Arial"/>
              </a:rPr>
              <a:t>by </a:t>
            </a:r>
            <a:r>
              <a:rPr sz="1200" spc="-5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marR="6350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users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database.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it is known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database </a:t>
            </a:r>
            <a:r>
              <a:rPr sz="1200" dirty="0">
                <a:latin typeface="Arial"/>
                <a:cs typeface="Arial"/>
              </a:rPr>
              <a:t>users are </a:t>
            </a:r>
            <a:r>
              <a:rPr sz="1200" spc="-5" dirty="0">
                <a:latin typeface="Arial"/>
                <a:cs typeface="Arial"/>
              </a:rPr>
              <a:t>classified </a:t>
            </a:r>
            <a:r>
              <a:rPr sz="1200" dirty="0">
                <a:latin typeface="Arial"/>
                <a:cs typeface="Arial"/>
              </a:rPr>
              <a:t>on  </a:t>
            </a:r>
            <a:r>
              <a:rPr sz="1200" spc="-5" dirty="0">
                <a:latin typeface="Arial"/>
                <a:cs typeface="Arial"/>
              </a:rPr>
              <a:t>two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grounds</a:t>
            </a:r>
            <a:endParaRPr sz="1200">
              <a:latin typeface="Arial"/>
              <a:cs typeface="Arial"/>
            </a:endParaRPr>
          </a:p>
          <a:p>
            <a:pPr marL="5842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584200" algn="l"/>
                <a:tab pos="584835" algn="l"/>
              </a:tabLst>
            </a:pPr>
            <a:r>
              <a:rPr sz="1200" dirty="0">
                <a:latin typeface="Arial"/>
                <a:cs typeface="Arial"/>
              </a:rPr>
              <a:t>Section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organization</a:t>
            </a:r>
            <a:endParaRPr sz="1200">
              <a:latin typeface="Arial"/>
              <a:cs typeface="Arial"/>
            </a:endParaRPr>
          </a:p>
          <a:p>
            <a:pPr marL="5842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584200" algn="l"/>
                <a:tab pos="584835" algn="l"/>
              </a:tabLst>
            </a:pPr>
            <a:r>
              <a:rPr sz="1200" dirty="0">
                <a:latin typeface="Arial"/>
                <a:cs typeface="Arial"/>
              </a:rPr>
              <a:t>Nature </a:t>
            </a:r>
            <a:r>
              <a:rPr sz="1200" spc="-5" dirty="0">
                <a:latin typeface="Arial"/>
                <a:cs typeface="Arial"/>
              </a:rPr>
              <a:t>of Job of 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users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external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level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caters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needs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users</a:t>
            </a:r>
            <a:endParaRPr sz="1200">
              <a:latin typeface="Arial"/>
              <a:cs typeface="Arial"/>
            </a:endParaRPr>
          </a:p>
          <a:p>
            <a:pPr marL="12700" marR="635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starting from a </a:t>
            </a:r>
            <a:r>
              <a:rPr sz="1200" spc="-5" dirty="0">
                <a:latin typeface="Arial"/>
                <a:cs typeface="Arial"/>
              </a:rPr>
              <a:t>user </a:t>
            </a:r>
            <a:r>
              <a:rPr sz="1200" dirty="0">
                <a:latin typeface="Arial"/>
                <a:cs typeface="Arial"/>
              </a:rPr>
              <a:t>who can </a:t>
            </a: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the data </a:t>
            </a:r>
            <a:r>
              <a:rPr sz="1200" spc="-5" dirty="0">
                <a:latin typeface="Arial"/>
                <a:cs typeface="Arial"/>
              </a:rPr>
              <a:t>only which is </a:t>
            </a:r>
            <a:r>
              <a:rPr sz="1200" dirty="0">
                <a:latin typeface="Arial"/>
                <a:cs typeface="Arial"/>
              </a:rPr>
              <a:t>of his </a:t>
            </a:r>
            <a:r>
              <a:rPr sz="1200" spc="-5" dirty="0">
                <a:latin typeface="Arial"/>
                <a:cs typeface="Arial"/>
              </a:rPr>
              <a:t>concern </a:t>
            </a:r>
            <a:r>
              <a:rPr sz="1200" dirty="0">
                <a:latin typeface="Arial"/>
                <a:cs typeface="Arial"/>
              </a:rPr>
              <a:t>up-to </a:t>
            </a:r>
            <a:r>
              <a:rPr sz="1200" spc="-10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users </a:t>
            </a:r>
            <a:r>
              <a:rPr sz="1200" spc="-5" dirty="0">
                <a:latin typeface="Arial"/>
                <a:cs typeface="Arial"/>
              </a:rPr>
              <a:t>who </a:t>
            </a:r>
            <a:r>
              <a:rPr sz="1200" dirty="0">
                <a:latin typeface="Arial"/>
                <a:cs typeface="Arial"/>
              </a:rPr>
              <a:t>can </a:t>
            </a:r>
            <a:r>
              <a:rPr sz="1200" spc="-5" dirty="0">
                <a:latin typeface="Arial"/>
                <a:cs typeface="Arial"/>
              </a:rPr>
              <a:t>see </a:t>
            </a:r>
            <a:r>
              <a:rPr sz="1200" dirty="0">
                <a:latin typeface="Arial"/>
                <a:cs typeface="Arial"/>
              </a:rPr>
              <a:t>all the </a:t>
            </a:r>
            <a:r>
              <a:rPr sz="1200" spc="-5" dirty="0">
                <a:latin typeface="Arial"/>
                <a:cs typeface="Arial"/>
              </a:rPr>
              <a:t>data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the database and </a:t>
            </a:r>
            <a:r>
              <a:rPr sz="1200" dirty="0">
                <a:latin typeface="Arial"/>
                <a:cs typeface="Arial"/>
              </a:rPr>
              <a:t>make all </a:t>
            </a:r>
            <a:r>
              <a:rPr sz="1200" spc="-5" dirty="0">
                <a:latin typeface="Arial"/>
                <a:cs typeface="Arial"/>
              </a:rPr>
              <a:t>type of actions on 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Arial"/>
                <a:cs typeface="Arial"/>
              </a:rPr>
              <a:t>External level of the database </a:t>
            </a:r>
            <a:r>
              <a:rPr sz="1200" dirty="0">
                <a:latin typeface="Arial"/>
                <a:cs typeface="Arial"/>
              </a:rPr>
              <a:t>might </a:t>
            </a:r>
            <a:r>
              <a:rPr sz="1200" spc="-5" dirty="0">
                <a:latin typeface="Arial"/>
                <a:cs typeface="Arial"/>
              </a:rPr>
              <a:t>contain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large </a:t>
            </a:r>
            <a:r>
              <a:rPr sz="1200" dirty="0">
                <a:latin typeface="Arial"/>
                <a:cs typeface="Arial"/>
              </a:rPr>
              <a:t>number </a:t>
            </a:r>
            <a:r>
              <a:rPr sz="1200" spc="-5" dirty="0">
                <a:latin typeface="Arial"/>
                <a:cs typeface="Arial"/>
              </a:rPr>
              <a:t>of user views,   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each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user </a:t>
            </a:r>
            <a:r>
              <a:rPr sz="1200" spc="-5" dirty="0">
                <a:latin typeface="Arial"/>
                <a:cs typeface="Arial"/>
              </a:rPr>
              <a:t>view providing </a:t>
            </a:r>
            <a:r>
              <a:rPr sz="1200" dirty="0">
                <a:latin typeface="Arial"/>
                <a:cs typeface="Arial"/>
              </a:rPr>
              <a:t>the desired features </a:t>
            </a:r>
            <a:r>
              <a:rPr sz="1200" spc="-5" dirty="0">
                <a:latin typeface="Arial"/>
                <a:cs typeface="Arial"/>
              </a:rPr>
              <a:t>and fulfilling </a:t>
            </a:r>
            <a:r>
              <a:rPr sz="1200" dirty="0">
                <a:latin typeface="Arial"/>
                <a:cs typeface="Arial"/>
              </a:rPr>
              <a:t>requirements for the user or  user </a:t>
            </a:r>
            <a:r>
              <a:rPr sz="1200" spc="-5" dirty="0">
                <a:latin typeface="Arial"/>
                <a:cs typeface="Arial"/>
              </a:rPr>
              <a:t>group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which it is intended.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restriction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liberty </a:t>
            </a:r>
            <a:r>
              <a:rPr sz="1200" dirty="0">
                <a:latin typeface="Arial"/>
                <a:cs typeface="Arial"/>
              </a:rPr>
              <a:t>a user or user </a:t>
            </a:r>
            <a:r>
              <a:rPr sz="1200" spc="-5" dirty="0">
                <a:latin typeface="Arial"/>
                <a:cs typeface="Arial"/>
              </a:rPr>
              <a:t>groups  get in </a:t>
            </a:r>
            <a:r>
              <a:rPr sz="1200" dirty="0">
                <a:latin typeface="Arial"/>
                <a:cs typeface="Arial"/>
              </a:rPr>
              <a:t>his </a:t>
            </a:r>
            <a:r>
              <a:rPr sz="1200" spc="-5" dirty="0">
                <a:latin typeface="Arial"/>
                <a:cs typeface="Arial"/>
              </a:rPr>
              <a:t>rights is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external </a:t>
            </a: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that user </a:t>
            </a:r>
            <a:r>
              <a:rPr sz="1200" dirty="0">
                <a:latin typeface="Arial"/>
                <a:cs typeface="Arial"/>
              </a:rPr>
              <a:t>groups and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decided </a:t>
            </a:r>
            <a:r>
              <a:rPr sz="1200" spc="-5" dirty="0">
                <a:latin typeface="Arial"/>
                <a:cs typeface="Arial"/>
              </a:rPr>
              <a:t>very  carefully.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External views </a:t>
            </a:r>
            <a:r>
              <a:rPr sz="1200" dirty="0">
                <a:latin typeface="Arial"/>
                <a:cs typeface="Arial"/>
              </a:rPr>
              <a:t>are also helpful </a:t>
            </a:r>
            <a:r>
              <a:rPr sz="1200" spc="-5" dirty="0">
                <a:latin typeface="Arial"/>
                <a:cs typeface="Arial"/>
              </a:rPr>
              <a:t>when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want to display the </a:t>
            </a:r>
            <a:r>
              <a:rPr sz="1200" spc="-5" dirty="0">
                <a:latin typeface="Arial"/>
                <a:cs typeface="Arial"/>
              </a:rPr>
              <a:t>data which is </a:t>
            </a:r>
            <a:r>
              <a:rPr sz="1200" dirty="0">
                <a:latin typeface="Arial"/>
                <a:cs typeface="Arial"/>
              </a:rPr>
              <a:t>not  place </a:t>
            </a:r>
            <a:r>
              <a:rPr sz="1200" spc="-5" dirty="0">
                <a:latin typeface="Arial"/>
                <a:cs typeface="Arial"/>
              </a:rPr>
              <a:t>in the database </a:t>
            </a:r>
            <a:r>
              <a:rPr sz="1200" dirty="0">
                <a:latin typeface="Arial"/>
                <a:cs typeface="Arial"/>
              </a:rPr>
              <a:t>or not </a:t>
            </a:r>
            <a:r>
              <a:rPr sz="1200" spc="-5" dirty="0">
                <a:latin typeface="Arial"/>
                <a:cs typeface="Arial"/>
              </a:rPr>
              <a:t>stored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5" dirty="0">
                <a:latin typeface="Arial"/>
                <a:cs typeface="Arial"/>
              </a:rPr>
              <a:t>all. </a:t>
            </a:r>
            <a:r>
              <a:rPr sz="1200" dirty="0">
                <a:latin typeface="Arial"/>
                <a:cs typeface="Arial"/>
              </a:rPr>
              <a:t>Example </a:t>
            </a:r>
            <a:r>
              <a:rPr sz="1200" spc="-5" dirty="0">
                <a:latin typeface="Arial"/>
                <a:cs typeface="Arial"/>
              </a:rPr>
              <a:t>of the </a:t>
            </a:r>
            <a:r>
              <a:rPr sz="1200" dirty="0">
                <a:latin typeface="Arial"/>
                <a:cs typeface="Arial"/>
              </a:rPr>
              <a:t>first case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dirty="0">
                <a:latin typeface="Arial"/>
                <a:cs typeface="Arial"/>
              </a:rPr>
              <a:t>be a  customer </a:t>
            </a:r>
            <a:r>
              <a:rPr sz="1200" spc="-5" dirty="0">
                <a:latin typeface="Arial"/>
                <a:cs typeface="Arial"/>
              </a:rPr>
              <a:t>Phone </a:t>
            </a:r>
            <a:r>
              <a:rPr sz="1200" dirty="0">
                <a:latin typeface="Arial"/>
                <a:cs typeface="Arial"/>
              </a:rPr>
              <a:t>number </a:t>
            </a:r>
            <a:r>
              <a:rPr sz="1200" spc="-5" dirty="0">
                <a:latin typeface="Arial"/>
                <a:cs typeface="Arial"/>
              </a:rPr>
              <a:t>stored 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database. But when contacting </a:t>
            </a:r>
            <a:r>
              <a:rPr sz="1200" dirty="0">
                <a:latin typeface="Arial"/>
                <a:cs typeface="Arial"/>
              </a:rPr>
              <a:t>the person  </a:t>
            </a:r>
            <a:r>
              <a:rPr sz="1200" spc="-5" dirty="0">
                <a:latin typeface="Arial"/>
                <a:cs typeface="Arial"/>
              </a:rPr>
              <a:t>it </a:t>
            </a:r>
            <a:r>
              <a:rPr sz="1200" dirty="0">
                <a:latin typeface="Arial"/>
                <a:cs typeface="Arial"/>
              </a:rPr>
              <a:t>might appear that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area </a:t>
            </a:r>
            <a:r>
              <a:rPr sz="1200" spc="-5" dirty="0">
                <a:latin typeface="Arial"/>
                <a:cs typeface="Arial"/>
              </a:rPr>
              <a:t>code </a:t>
            </a:r>
            <a:r>
              <a:rPr sz="1200" dirty="0">
                <a:latin typeface="Arial"/>
                <a:cs typeface="Arial"/>
              </a:rPr>
              <a:t>for that specific </a:t>
            </a:r>
            <a:r>
              <a:rPr sz="1200" spc="-5" dirty="0">
                <a:latin typeface="Arial"/>
                <a:cs typeface="Arial"/>
              </a:rPr>
              <a:t>user is </a:t>
            </a:r>
            <a:r>
              <a:rPr sz="1200" dirty="0">
                <a:latin typeface="Arial"/>
                <a:cs typeface="Arial"/>
              </a:rPr>
              <a:t>not stored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spc="-10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database, </a:t>
            </a:r>
            <a:r>
              <a:rPr sz="1200" spc="-5" dirty="0">
                <a:latin typeface="Arial"/>
                <a:cs typeface="Arial"/>
              </a:rPr>
              <a:t>in that case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can </a:t>
            </a:r>
            <a:r>
              <a:rPr sz="1200" spc="-5" dirty="0">
                <a:latin typeface="Arial"/>
                <a:cs typeface="Arial"/>
              </a:rPr>
              <a:t>simply </a:t>
            </a:r>
            <a:r>
              <a:rPr sz="1200" dirty="0">
                <a:latin typeface="Arial"/>
                <a:cs typeface="Arial"/>
              </a:rPr>
              <a:t>pick </a:t>
            </a:r>
            <a:r>
              <a:rPr sz="1200" spc="-5" dirty="0">
                <a:latin typeface="Arial"/>
                <a:cs typeface="Arial"/>
              </a:rPr>
              <a:t>up the area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city id of </a:t>
            </a:r>
            <a:r>
              <a:rPr sz="1200" dirty="0">
                <a:latin typeface="Arial"/>
                <a:cs typeface="Arial"/>
              </a:rPr>
              <a:t>the customer  and find the area </a:t>
            </a:r>
            <a:r>
              <a:rPr sz="1200" spc="-5" dirty="0">
                <a:latin typeface="Arial"/>
                <a:cs typeface="Arial"/>
              </a:rPr>
              <a:t>code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that city </a:t>
            </a:r>
            <a:r>
              <a:rPr sz="1200" dirty="0">
                <a:latin typeface="Arial"/>
                <a:cs typeface="Arial"/>
              </a:rPr>
              <a:t>from the </a:t>
            </a:r>
            <a:r>
              <a:rPr sz="1200" spc="-5" dirty="0">
                <a:latin typeface="Arial"/>
                <a:cs typeface="Arial"/>
              </a:rPr>
              <a:t>corresponding Area Codes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table.</a:t>
            </a:r>
            <a:endParaRPr sz="1200">
              <a:latin typeface="Arial"/>
              <a:cs typeface="Arial"/>
            </a:endParaRPr>
          </a:p>
          <a:p>
            <a:pPr marL="12700" marR="6985" indent="-635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Another </a:t>
            </a:r>
            <a:r>
              <a:rPr sz="1200" spc="-5" dirty="0">
                <a:latin typeface="Arial"/>
                <a:cs typeface="Arial"/>
              </a:rPr>
              <a:t>situation </a:t>
            </a:r>
            <a:r>
              <a:rPr sz="1200" dirty="0">
                <a:latin typeface="Arial"/>
                <a:cs typeface="Arial"/>
              </a:rPr>
              <a:t>may </a:t>
            </a:r>
            <a:r>
              <a:rPr sz="1200" spc="-5" dirty="0">
                <a:latin typeface="Arial"/>
                <a:cs typeface="Arial"/>
              </a:rPr>
              <a:t>arise when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want to </a:t>
            </a:r>
            <a:r>
              <a:rPr sz="1200" spc="-5" dirty="0">
                <a:latin typeface="Arial"/>
                <a:cs typeface="Arial"/>
              </a:rPr>
              <a:t>get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student </a:t>
            </a:r>
            <a:r>
              <a:rPr sz="1200" dirty="0">
                <a:latin typeface="Arial"/>
                <a:cs typeface="Arial"/>
              </a:rPr>
              <a:t>enrolled </a:t>
            </a:r>
            <a:r>
              <a:rPr sz="1200" spc="-5" dirty="0">
                <a:latin typeface="Arial"/>
                <a:cs typeface="Arial"/>
              </a:rPr>
              <a:t>in an  institution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want to </a:t>
            </a:r>
            <a:r>
              <a:rPr sz="1200" dirty="0">
                <a:latin typeface="Arial"/>
                <a:cs typeface="Arial"/>
              </a:rPr>
              <a:t>make sure </a:t>
            </a:r>
            <a:r>
              <a:rPr sz="1200" spc="-5" dirty="0">
                <a:latin typeface="Arial"/>
                <a:cs typeface="Arial"/>
              </a:rPr>
              <a:t>that </a:t>
            </a:r>
            <a:r>
              <a:rPr sz="1200" dirty="0">
                <a:latin typeface="Arial"/>
                <a:cs typeface="Arial"/>
              </a:rPr>
              <a:t>the student </a:t>
            </a:r>
            <a:r>
              <a:rPr sz="1200" spc="-5" dirty="0">
                <a:latin typeface="Arial"/>
                <a:cs typeface="Arial"/>
              </a:rPr>
              <a:t>qualifies </a:t>
            </a:r>
            <a:r>
              <a:rPr sz="1200" dirty="0">
                <a:latin typeface="Arial"/>
                <a:cs typeface="Arial"/>
              </a:rPr>
              <a:t>for the </a:t>
            </a:r>
            <a:r>
              <a:rPr sz="1200" spc="-5" dirty="0">
                <a:latin typeface="Arial"/>
                <a:cs typeface="Arial"/>
              </a:rPr>
              <a:t>minimum  required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age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limit,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look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database,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for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students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age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but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if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914653"/>
            <a:ext cx="5526405" cy="44805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6985" algn="just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stored only the </a:t>
            </a:r>
            <a:r>
              <a:rPr sz="1200" spc="-5" dirty="0">
                <a:latin typeface="Arial"/>
                <a:cs typeface="Arial"/>
              </a:rPr>
              <a:t>date of birth of the student then the age of the student </a:t>
            </a:r>
            <a:r>
              <a:rPr sz="1200" dirty="0">
                <a:latin typeface="Arial"/>
                <a:cs typeface="Arial"/>
              </a:rPr>
              <a:t>needs </a:t>
            </a:r>
            <a:r>
              <a:rPr sz="1200" spc="-15" dirty="0">
                <a:latin typeface="Arial"/>
                <a:cs typeface="Arial"/>
              </a:rPr>
              <a:t>to 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calculated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very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instance;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done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very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easily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specific</a:t>
            </a:r>
            <a:endParaRPr sz="1200">
              <a:latin typeface="Arial"/>
              <a:cs typeface="Arial"/>
            </a:endParaRPr>
          </a:p>
          <a:p>
            <a:pPr marL="12700" marR="6985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user </a:t>
            </a: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age of the student </a:t>
            </a:r>
            <a:r>
              <a:rPr sz="1200" dirty="0">
                <a:latin typeface="Arial"/>
                <a:cs typeface="Arial"/>
              </a:rPr>
              <a:t>can be </a:t>
            </a:r>
            <a:r>
              <a:rPr sz="1200" spc="-5" dirty="0">
                <a:latin typeface="Arial"/>
                <a:cs typeface="Arial"/>
              </a:rPr>
              <a:t>calculated, even the user-view itself can  </a:t>
            </a:r>
            <a:r>
              <a:rPr sz="1200" dirty="0">
                <a:latin typeface="Arial"/>
                <a:cs typeface="Arial"/>
              </a:rPr>
              <a:t>tell use </a:t>
            </a:r>
            <a:r>
              <a:rPr sz="1200" spc="-5" dirty="0">
                <a:latin typeface="Arial"/>
                <a:cs typeface="Arial"/>
              </a:rPr>
              <a:t>whether the student qualifies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the admission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marL="12700" marR="6350" indent="-63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As the user </a:t>
            </a:r>
            <a:r>
              <a:rPr sz="1200" spc="-5" dirty="0">
                <a:latin typeface="Arial"/>
                <a:cs typeface="Arial"/>
              </a:rPr>
              <a:t>view is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only entity or the interface through </a:t>
            </a:r>
            <a:r>
              <a:rPr sz="1200" spc="-5" dirty="0">
                <a:latin typeface="Arial"/>
                <a:cs typeface="Arial"/>
              </a:rPr>
              <a:t>which </a:t>
            </a:r>
            <a:r>
              <a:rPr sz="1200" dirty="0">
                <a:latin typeface="Arial"/>
                <a:cs typeface="Arial"/>
              </a:rPr>
              <a:t>a user </a:t>
            </a:r>
            <a:r>
              <a:rPr sz="1200" spc="-10" dirty="0">
                <a:latin typeface="Arial"/>
                <a:cs typeface="Arial"/>
              </a:rPr>
              <a:t>will  </a:t>
            </a:r>
            <a:r>
              <a:rPr sz="1200" dirty="0">
                <a:latin typeface="Arial"/>
                <a:cs typeface="Arial"/>
              </a:rPr>
              <a:t>operate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database or use </a:t>
            </a:r>
            <a:r>
              <a:rPr sz="1200" spc="-5" dirty="0">
                <a:latin typeface="Arial"/>
                <a:cs typeface="Arial"/>
              </a:rPr>
              <a:t>it </a:t>
            </a:r>
            <a:r>
              <a:rPr sz="1200" dirty="0">
                <a:latin typeface="Arial"/>
                <a:cs typeface="Arial"/>
              </a:rPr>
              <a:t>so </a:t>
            </a:r>
            <a:r>
              <a:rPr sz="1200" spc="-5" dirty="0">
                <a:latin typeface="Arial"/>
                <a:cs typeface="Arial"/>
              </a:rPr>
              <a:t>it </a:t>
            </a:r>
            <a:r>
              <a:rPr sz="1200" dirty="0">
                <a:latin typeface="Arial"/>
                <a:cs typeface="Arial"/>
              </a:rPr>
              <a:t>must </a:t>
            </a:r>
            <a:r>
              <a:rPr sz="1200" spc="-5" dirty="0">
                <a:latin typeface="Arial"/>
                <a:cs typeface="Arial"/>
              </a:rPr>
              <a:t>be designed in such </a:t>
            </a:r>
            <a:r>
              <a:rPr sz="1200" dirty="0">
                <a:latin typeface="Arial"/>
                <a:cs typeface="Arial"/>
              </a:rPr>
              <a:t>a way that </a:t>
            </a:r>
            <a:r>
              <a:rPr sz="1200" spc="-5" dirty="0">
                <a:latin typeface="Arial"/>
                <a:cs typeface="Arial"/>
              </a:rPr>
              <a:t>it is  </a:t>
            </a:r>
            <a:r>
              <a:rPr sz="1200" dirty="0">
                <a:latin typeface="Arial"/>
                <a:cs typeface="Arial"/>
              </a:rPr>
              <a:t>easy to use and </a:t>
            </a:r>
            <a:r>
              <a:rPr sz="1200" spc="-5" dirty="0">
                <a:latin typeface="Arial"/>
                <a:cs typeface="Arial"/>
              </a:rPr>
              <a:t>easy </a:t>
            </a:r>
            <a:r>
              <a:rPr sz="1200" dirty="0">
                <a:latin typeface="Arial"/>
                <a:cs typeface="Arial"/>
              </a:rPr>
              <a:t>to manage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spc="-10" dirty="0">
                <a:latin typeface="Arial"/>
                <a:cs typeface="Arial"/>
              </a:rPr>
              <a:t>self </a:t>
            </a:r>
            <a:r>
              <a:rPr sz="1200" spc="-5" dirty="0">
                <a:latin typeface="Arial"/>
                <a:cs typeface="Arial"/>
              </a:rPr>
              <a:t>descriptive, </a:t>
            </a:r>
            <a:r>
              <a:rPr sz="1200" dirty="0">
                <a:latin typeface="Arial"/>
                <a:cs typeface="Arial"/>
              </a:rPr>
              <a:t>also </a:t>
            </a:r>
            <a:r>
              <a:rPr sz="1200" spc="-5" dirty="0">
                <a:latin typeface="Arial"/>
                <a:cs typeface="Arial"/>
              </a:rPr>
              <a:t>it is easy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navigate  </a:t>
            </a:r>
            <a:r>
              <a:rPr sz="1200" dirty="0">
                <a:latin typeface="Arial"/>
                <a:cs typeface="Arial"/>
              </a:rPr>
              <a:t>through. Also </a:t>
            </a:r>
            <a:r>
              <a:rPr sz="1200" spc="-5" dirty="0">
                <a:latin typeface="Arial"/>
                <a:cs typeface="Arial"/>
              </a:rPr>
              <a:t>it should not </a:t>
            </a:r>
            <a:r>
              <a:rPr sz="1200" dirty="0">
                <a:latin typeface="Arial"/>
                <a:cs typeface="Arial"/>
              </a:rPr>
              <a:t>allow the user </a:t>
            </a:r>
            <a:r>
              <a:rPr sz="1200" spc="-5" dirty="0">
                <a:latin typeface="Arial"/>
                <a:cs typeface="Arial"/>
              </a:rPr>
              <a:t>to get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retrieve data which is </a:t>
            </a:r>
            <a:r>
              <a:rPr sz="1200" dirty="0">
                <a:latin typeface="Arial"/>
                <a:cs typeface="Arial"/>
              </a:rPr>
              <a:t>not  </a:t>
            </a:r>
            <a:r>
              <a:rPr sz="1200" spc="-5" dirty="0">
                <a:latin typeface="Arial"/>
                <a:cs typeface="Arial"/>
              </a:rPr>
              <a:t>allowed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user, so </a:t>
            </a:r>
            <a:r>
              <a:rPr sz="1200" spc="-5" dirty="0">
                <a:latin typeface="Arial"/>
                <a:cs typeface="Arial"/>
              </a:rPr>
              <a:t>the user view </a:t>
            </a:r>
            <a:r>
              <a:rPr sz="1200" dirty="0">
                <a:latin typeface="Arial"/>
                <a:cs typeface="Arial"/>
              </a:rPr>
              <a:t>should </a:t>
            </a:r>
            <a:r>
              <a:rPr sz="1200" spc="-5" dirty="0">
                <a:latin typeface="Arial"/>
                <a:cs typeface="Arial"/>
              </a:rPr>
              <a:t>both </a:t>
            </a:r>
            <a:r>
              <a:rPr sz="1200" dirty="0">
                <a:latin typeface="Arial"/>
                <a:cs typeface="Arial"/>
              </a:rPr>
              <a:t>be a </a:t>
            </a:r>
            <a:r>
              <a:rPr sz="1200" spc="-5" dirty="0">
                <a:latin typeface="Arial"/>
                <a:cs typeface="Arial"/>
              </a:rPr>
              <a:t>facilitator and </a:t>
            </a:r>
            <a:r>
              <a:rPr sz="1200" dirty="0">
                <a:latin typeface="Arial"/>
                <a:cs typeface="Arial"/>
              </a:rPr>
              <a:t>also a  barrier for proper </a:t>
            </a:r>
            <a:r>
              <a:rPr sz="1200" spc="-5" dirty="0">
                <a:latin typeface="Arial"/>
                <a:cs typeface="Arial"/>
              </a:rPr>
              <a:t>utilization of the </a:t>
            </a:r>
            <a:r>
              <a:rPr sz="1200" dirty="0">
                <a:latin typeface="Arial"/>
                <a:cs typeface="Arial"/>
              </a:rPr>
              <a:t>database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system.</a:t>
            </a:r>
            <a:endParaRPr sz="1200">
              <a:latin typeface="Arial"/>
              <a:cs typeface="Arial"/>
            </a:endParaRPr>
          </a:p>
          <a:p>
            <a:pPr marL="12700" marR="5080" indent="-635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As the </a:t>
            </a:r>
            <a:r>
              <a:rPr sz="1200" spc="-5" dirty="0">
                <a:latin typeface="Arial"/>
                <a:cs typeface="Arial"/>
              </a:rPr>
              <a:t>system grows it is </a:t>
            </a:r>
            <a:r>
              <a:rPr sz="1200" dirty="0">
                <a:latin typeface="Arial"/>
                <a:cs typeface="Arial"/>
              </a:rPr>
              <a:t>possible that a </a:t>
            </a:r>
            <a:r>
              <a:rPr sz="1200" spc="-5" dirty="0">
                <a:latin typeface="Arial"/>
                <a:cs typeface="Arial"/>
              </a:rPr>
              <a:t>user view </a:t>
            </a:r>
            <a:r>
              <a:rPr sz="1200" spc="5" dirty="0">
                <a:latin typeface="Arial"/>
                <a:cs typeface="Arial"/>
              </a:rPr>
              <a:t>may </a:t>
            </a:r>
            <a:r>
              <a:rPr sz="1200" dirty="0">
                <a:latin typeface="Arial"/>
                <a:cs typeface="Arial"/>
              </a:rPr>
              <a:t>change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structure,  </a:t>
            </a:r>
            <a:r>
              <a:rPr sz="1200" spc="-5" dirty="0">
                <a:latin typeface="Arial"/>
                <a:cs typeface="Arial"/>
              </a:rPr>
              <a:t>design and the </a:t>
            </a:r>
            <a:r>
              <a:rPr sz="1200" dirty="0">
                <a:latin typeface="Arial"/>
                <a:cs typeface="Arial"/>
              </a:rPr>
              <a:t>access </a:t>
            </a:r>
            <a:r>
              <a:rPr sz="1200" spc="-5" dirty="0">
                <a:latin typeface="Arial"/>
                <a:cs typeface="Arial"/>
              </a:rPr>
              <a:t>it provides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the users. </a:t>
            </a:r>
            <a:r>
              <a:rPr sz="1200" dirty="0">
                <a:latin typeface="Arial"/>
                <a:cs typeface="Arial"/>
              </a:rPr>
              <a:t>SO </a:t>
            </a:r>
            <a:r>
              <a:rPr sz="1200" spc="-5" dirty="0">
                <a:latin typeface="Arial"/>
                <a:cs typeface="Arial"/>
              </a:rPr>
              <a:t>External </a:t>
            </a:r>
            <a:r>
              <a:rPr sz="1200" spc="-10" dirty="0">
                <a:latin typeface="Arial"/>
                <a:cs typeface="Arial"/>
              </a:rPr>
              <a:t>views </a:t>
            </a:r>
            <a:r>
              <a:rPr sz="1200" dirty="0">
                <a:latin typeface="Arial"/>
                <a:cs typeface="Arial"/>
              </a:rPr>
              <a:t>are </a:t>
            </a:r>
            <a:r>
              <a:rPr sz="1200" spc="-5" dirty="0">
                <a:latin typeface="Arial"/>
                <a:cs typeface="Arial"/>
              </a:rPr>
              <a:t>designed 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create in way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they </a:t>
            </a:r>
            <a:r>
              <a:rPr sz="1200" dirty="0">
                <a:latin typeface="Arial"/>
                <a:cs typeface="Arial"/>
              </a:rPr>
              <a:t>can </a:t>
            </a:r>
            <a:r>
              <a:rPr sz="1200" spc="-5" dirty="0">
                <a:latin typeface="Arial"/>
                <a:cs typeface="Arial"/>
              </a:rPr>
              <a:t>be </a:t>
            </a:r>
            <a:r>
              <a:rPr sz="1200" dirty="0">
                <a:latin typeface="Arial"/>
                <a:cs typeface="Arial"/>
              </a:rPr>
              <a:t>modified at a </a:t>
            </a:r>
            <a:r>
              <a:rPr sz="1200" spc="-5" dirty="0">
                <a:latin typeface="Arial"/>
                <a:cs typeface="Arial"/>
              </a:rPr>
              <a:t>later stage without </a:t>
            </a:r>
            <a:r>
              <a:rPr sz="1200" dirty="0">
                <a:latin typeface="Arial"/>
                <a:cs typeface="Arial"/>
              </a:rPr>
              <a:t>making any  changes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logical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internal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views.</a:t>
            </a:r>
            <a:endParaRPr sz="1200">
              <a:latin typeface="Arial"/>
              <a:cs typeface="Arial"/>
            </a:endParaRPr>
          </a:p>
          <a:p>
            <a:pPr marL="12700" marR="6985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the diagram below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can see </a:t>
            </a:r>
            <a:r>
              <a:rPr sz="1200" spc="-5" dirty="0">
                <a:latin typeface="Arial"/>
                <a:cs typeface="Arial"/>
              </a:rPr>
              <a:t>two </a:t>
            </a:r>
            <a:r>
              <a:rPr sz="1200" dirty="0">
                <a:latin typeface="Arial"/>
                <a:cs typeface="Arial"/>
              </a:rPr>
              <a:t>different users </a:t>
            </a:r>
            <a:r>
              <a:rPr sz="1200" spc="-5" dirty="0">
                <a:latin typeface="Arial"/>
                <a:cs typeface="Arial"/>
              </a:rPr>
              <a:t>working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end </a:t>
            </a:r>
            <a:r>
              <a:rPr sz="1200" dirty="0">
                <a:latin typeface="Arial"/>
                <a:cs typeface="Arial"/>
              </a:rPr>
              <a:t>users  </a:t>
            </a:r>
            <a:r>
              <a:rPr sz="1200" spc="-5" dirty="0">
                <a:latin typeface="Arial"/>
                <a:cs typeface="Arial"/>
              </a:rPr>
              <a:t>having </a:t>
            </a:r>
            <a:r>
              <a:rPr sz="1200" dirty="0">
                <a:latin typeface="Arial"/>
                <a:cs typeface="Arial"/>
              </a:rPr>
              <a:t>their </a:t>
            </a:r>
            <a:r>
              <a:rPr sz="1200" spc="-5" dirty="0">
                <a:latin typeface="Arial"/>
                <a:cs typeface="Arial"/>
              </a:rPr>
              <a:t>own </a:t>
            </a:r>
            <a:r>
              <a:rPr sz="1200" dirty="0">
                <a:latin typeface="Arial"/>
                <a:cs typeface="Arial"/>
              </a:rPr>
              <a:t>external </a:t>
            </a:r>
            <a:r>
              <a:rPr sz="1200" spc="-10" dirty="0">
                <a:latin typeface="Arial"/>
                <a:cs typeface="Arial"/>
              </a:rPr>
              <a:t>view; we </a:t>
            </a:r>
            <a:r>
              <a:rPr sz="1200" dirty="0">
                <a:latin typeface="Arial"/>
                <a:cs typeface="Arial"/>
              </a:rPr>
              <a:t>can see </a:t>
            </a:r>
            <a:r>
              <a:rPr sz="1200" spc="-5" dirty="0">
                <a:latin typeface="Arial"/>
                <a:cs typeface="Arial"/>
              </a:rPr>
              <a:t>that the </a:t>
            </a:r>
            <a:r>
              <a:rPr sz="1200" dirty="0">
                <a:latin typeface="Arial"/>
                <a:cs typeface="Arial"/>
              </a:rPr>
              <a:t>same </a:t>
            </a:r>
            <a:r>
              <a:rPr sz="1200" spc="-5" dirty="0">
                <a:latin typeface="Arial"/>
                <a:cs typeface="Arial"/>
              </a:rPr>
              <a:t>data record is  displayed in two entirely </a:t>
            </a:r>
            <a:r>
              <a:rPr sz="1200" dirty="0">
                <a:latin typeface="Arial"/>
                <a:cs typeface="Arial"/>
              </a:rPr>
              <a:t>different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ways.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5780141"/>
            <a:ext cx="4930556" cy="2743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638" y="8616546"/>
            <a:ext cx="38188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Fig. </a:t>
            </a:r>
            <a:r>
              <a:rPr sz="1200" dirty="0">
                <a:latin typeface="Arial"/>
                <a:cs typeface="Arial"/>
              </a:rPr>
              <a:t>2: Mapping </a:t>
            </a:r>
            <a:r>
              <a:rPr sz="1200" spc="-5" dirty="0">
                <a:latin typeface="Arial"/>
                <a:cs typeface="Arial"/>
              </a:rPr>
              <a:t>between External layer and lower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5" y="1450591"/>
            <a:ext cx="5567045" cy="7274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50" dirty="0">
                <a:latin typeface="Arial"/>
                <a:cs typeface="Arial"/>
              </a:rPr>
              <a:t>Conceptual </a:t>
            </a:r>
            <a:r>
              <a:rPr sz="1400" spc="75" dirty="0">
                <a:latin typeface="Arial"/>
                <a:cs typeface="Arial"/>
              </a:rPr>
              <a:t>or </a:t>
            </a:r>
            <a:r>
              <a:rPr sz="1400" spc="60" dirty="0">
                <a:latin typeface="Arial"/>
                <a:cs typeface="Arial"/>
              </a:rPr>
              <a:t>Logical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View: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latin typeface="Arial"/>
                <a:cs typeface="Arial"/>
              </a:rPr>
              <a:t>This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level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database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architecture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which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contains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definition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marR="47625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data to be </a:t>
            </a:r>
            <a:r>
              <a:rPr sz="1200" spc="-5" dirty="0">
                <a:latin typeface="Arial"/>
                <a:cs typeface="Arial"/>
              </a:rPr>
              <a:t>stored in the </a:t>
            </a:r>
            <a:r>
              <a:rPr sz="1200" dirty="0">
                <a:latin typeface="Arial"/>
                <a:cs typeface="Arial"/>
              </a:rPr>
              <a:t>database and also </a:t>
            </a:r>
            <a:r>
              <a:rPr sz="1200" spc="-5" dirty="0">
                <a:latin typeface="Arial"/>
                <a:cs typeface="Arial"/>
              </a:rPr>
              <a:t>contains </a:t>
            </a:r>
            <a:r>
              <a:rPr sz="1200" dirty="0">
                <a:latin typeface="Arial"/>
                <a:cs typeface="Arial"/>
              </a:rPr>
              <a:t>rules </a:t>
            </a:r>
            <a:r>
              <a:rPr sz="1200" spc="-5" dirty="0">
                <a:latin typeface="Arial"/>
                <a:cs typeface="Arial"/>
              </a:rPr>
              <a:t>and information about 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structure and type of that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 marR="4762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The conceptual </a:t>
            </a:r>
            <a:r>
              <a:rPr sz="1200" spc="-5" dirty="0">
                <a:latin typeface="Arial"/>
                <a:cs typeface="Arial"/>
              </a:rPr>
              <a:t>view is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complete description of the </a:t>
            </a:r>
            <a:r>
              <a:rPr sz="1200" dirty="0">
                <a:latin typeface="Arial"/>
                <a:cs typeface="Arial"/>
              </a:rPr>
              <a:t>data stored </a:t>
            </a:r>
            <a:r>
              <a:rPr sz="1200" spc="-5" dirty="0">
                <a:latin typeface="Arial"/>
                <a:cs typeface="Arial"/>
              </a:rPr>
              <a:t>in the  </a:t>
            </a:r>
            <a:r>
              <a:rPr sz="1200" dirty="0">
                <a:latin typeface="Arial"/>
                <a:cs typeface="Arial"/>
              </a:rPr>
              <a:t>database. It </a:t>
            </a:r>
            <a:r>
              <a:rPr sz="1200" spc="-5" dirty="0">
                <a:latin typeface="Arial"/>
                <a:cs typeface="Arial"/>
              </a:rPr>
              <a:t>stores the </a:t>
            </a:r>
            <a:r>
              <a:rPr sz="1200" dirty="0">
                <a:latin typeface="Arial"/>
                <a:cs typeface="Arial"/>
              </a:rPr>
              <a:t>complete data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organization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why </a:t>
            </a:r>
            <a:r>
              <a:rPr sz="1200" spc="-5" dirty="0">
                <a:latin typeface="Arial"/>
                <a:cs typeface="Arial"/>
              </a:rPr>
              <a:t>it is </a:t>
            </a:r>
            <a:r>
              <a:rPr sz="1200" dirty="0">
                <a:latin typeface="Arial"/>
                <a:cs typeface="Arial"/>
              </a:rPr>
              <a:t>also  </a:t>
            </a:r>
            <a:r>
              <a:rPr sz="1200" spc="-5" dirty="0">
                <a:latin typeface="Arial"/>
                <a:cs typeface="Arial"/>
              </a:rPr>
              <a:t>known </a:t>
            </a:r>
            <a:r>
              <a:rPr sz="1200" dirty="0">
                <a:latin typeface="Arial"/>
                <a:cs typeface="Arial"/>
              </a:rPr>
              <a:t>as the </a:t>
            </a:r>
            <a:r>
              <a:rPr sz="1200" spc="-5" dirty="0">
                <a:latin typeface="Arial"/>
                <a:cs typeface="Arial"/>
              </a:rPr>
              <a:t>community view </a:t>
            </a:r>
            <a:r>
              <a:rPr sz="1200" dirty="0">
                <a:latin typeface="Arial"/>
                <a:cs typeface="Arial"/>
              </a:rPr>
              <a:t>of the database. The </a:t>
            </a:r>
            <a:r>
              <a:rPr sz="1200" spc="-5" dirty="0">
                <a:latin typeface="Arial"/>
                <a:cs typeface="Arial"/>
              </a:rPr>
              <a:t>conceptual view </a:t>
            </a:r>
            <a:r>
              <a:rPr sz="1200" dirty="0">
                <a:latin typeface="Arial"/>
                <a:cs typeface="Arial"/>
              </a:rPr>
              <a:t>shows all  the entities </a:t>
            </a:r>
            <a:r>
              <a:rPr sz="1200" spc="-5" dirty="0">
                <a:latin typeface="Arial"/>
                <a:cs typeface="Arial"/>
              </a:rPr>
              <a:t>existing 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organization, attribute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characteristics associated  with </a:t>
            </a:r>
            <a:r>
              <a:rPr sz="1200" dirty="0">
                <a:latin typeface="Arial"/>
                <a:cs typeface="Arial"/>
              </a:rPr>
              <a:t>those entities </a:t>
            </a:r>
            <a:r>
              <a:rPr sz="1200" spc="-5" dirty="0">
                <a:latin typeface="Arial"/>
                <a:cs typeface="Arial"/>
              </a:rPr>
              <a:t>and the relationships which exist </a:t>
            </a:r>
            <a:r>
              <a:rPr sz="1200" dirty="0">
                <a:latin typeface="Arial"/>
                <a:cs typeface="Arial"/>
              </a:rPr>
              <a:t>among </a:t>
            </a:r>
            <a:r>
              <a:rPr sz="1200" spc="-5" dirty="0">
                <a:latin typeface="Arial"/>
                <a:cs typeface="Arial"/>
              </a:rPr>
              <a:t>the entities of </a:t>
            </a:r>
            <a:r>
              <a:rPr sz="1200" spc="-10" dirty="0">
                <a:latin typeface="Arial"/>
                <a:cs typeface="Arial"/>
              </a:rPr>
              <a:t>the  </a:t>
            </a:r>
            <a:r>
              <a:rPr sz="1200" spc="-5" dirty="0">
                <a:latin typeface="Arial"/>
                <a:cs typeface="Arial"/>
              </a:rPr>
              <a:t>organization.</a:t>
            </a:r>
            <a:endParaRPr sz="1200">
              <a:latin typeface="Arial"/>
              <a:cs typeface="Arial"/>
            </a:endParaRPr>
          </a:p>
          <a:p>
            <a:pPr marL="12700" marR="46990" algn="just">
              <a:lnSpc>
                <a:spcPct val="143700"/>
              </a:lnSpc>
              <a:spcBef>
                <a:spcPts val="5"/>
              </a:spcBef>
            </a:pPr>
            <a:r>
              <a:rPr sz="1200" spc="15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can take </a:t>
            </a:r>
            <a:r>
              <a:rPr sz="1200" dirty="0">
                <a:latin typeface="Arial"/>
                <a:cs typeface="Arial"/>
              </a:rPr>
              <a:t>the example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customers of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company. </a:t>
            </a:r>
            <a:r>
              <a:rPr sz="1200" dirty="0">
                <a:latin typeface="Arial"/>
                <a:cs typeface="Arial"/>
              </a:rPr>
              <a:t>Now the </a:t>
            </a:r>
            <a:r>
              <a:rPr sz="1200" spc="-5" dirty="0">
                <a:latin typeface="Arial"/>
                <a:cs typeface="Arial"/>
              </a:rPr>
              <a:t>conceptual  </a:t>
            </a:r>
            <a:r>
              <a:rPr sz="1200" dirty="0">
                <a:latin typeface="Arial"/>
                <a:cs typeface="Arial"/>
              </a:rPr>
              <a:t>schema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have </a:t>
            </a:r>
            <a:r>
              <a:rPr sz="1200" dirty="0">
                <a:latin typeface="Arial"/>
                <a:cs typeface="Arial"/>
              </a:rPr>
              <a:t>all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details of the products of the company, retailing </a:t>
            </a:r>
            <a:r>
              <a:rPr sz="1200" dirty="0">
                <a:latin typeface="Arial"/>
                <a:cs typeface="Arial"/>
              </a:rPr>
              <a:t>stores </a:t>
            </a:r>
            <a:r>
              <a:rPr sz="1200" spc="-5" dirty="0">
                <a:latin typeface="Arial"/>
                <a:cs typeface="Arial"/>
              </a:rPr>
              <a:t>of 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company, products </a:t>
            </a:r>
            <a:r>
              <a:rPr sz="1200" dirty="0">
                <a:latin typeface="Arial"/>
                <a:cs typeface="Arial"/>
              </a:rPr>
              <a:t>present </a:t>
            </a:r>
            <a:r>
              <a:rPr sz="1200" spc="-5" dirty="0">
                <a:latin typeface="Arial"/>
                <a:cs typeface="Arial"/>
              </a:rPr>
              <a:t>in the stock, products which </a:t>
            </a:r>
            <a:r>
              <a:rPr sz="1200" dirty="0">
                <a:latin typeface="Arial"/>
                <a:cs typeface="Arial"/>
              </a:rPr>
              <a:t>are </a:t>
            </a:r>
            <a:r>
              <a:rPr sz="1200" spc="-5" dirty="0">
                <a:latin typeface="Arial"/>
                <a:cs typeface="Arial"/>
              </a:rPr>
              <a:t>ready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be  delivered, salespersons 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company, </a:t>
            </a:r>
            <a:r>
              <a:rPr sz="1200" dirty="0">
                <a:latin typeface="Arial"/>
                <a:cs typeface="Arial"/>
              </a:rPr>
              <a:t>manager </a:t>
            </a:r>
            <a:r>
              <a:rPr sz="1200" spc="-5" dirty="0">
                <a:latin typeface="Arial"/>
                <a:cs typeface="Arial"/>
              </a:rPr>
              <a:t>of the </a:t>
            </a:r>
            <a:r>
              <a:rPr sz="1200" dirty="0">
                <a:latin typeface="Arial"/>
                <a:cs typeface="Arial"/>
              </a:rPr>
              <a:t>company and </a:t>
            </a:r>
            <a:r>
              <a:rPr sz="1200" spc="-5" dirty="0">
                <a:latin typeface="Arial"/>
                <a:cs typeface="Arial"/>
              </a:rPr>
              <a:t>literally  </a:t>
            </a:r>
            <a:r>
              <a:rPr sz="1200" dirty="0">
                <a:latin typeface="Arial"/>
                <a:cs typeface="Arial"/>
              </a:rPr>
              <a:t>every other thing </a:t>
            </a:r>
            <a:r>
              <a:rPr sz="1200" spc="-5" dirty="0">
                <a:latin typeface="Arial"/>
                <a:cs typeface="Arial"/>
              </a:rPr>
              <a:t>which is </a:t>
            </a:r>
            <a:r>
              <a:rPr sz="1200" dirty="0">
                <a:latin typeface="Arial"/>
                <a:cs typeface="Arial"/>
              </a:rPr>
              <a:t>associated </a:t>
            </a:r>
            <a:r>
              <a:rPr sz="1200" spc="-5" dirty="0">
                <a:latin typeface="Arial"/>
                <a:cs typeface="Arial"/>
              </a:rPr>
              <a:t>with the </a:t>
            </a:r>
            <a:r>
              <a:rPr sz="1200" dirty="0">
                <a:latin typeface="Arial"/>
                <a:cs typeface="Arial"/>
              </a:rPr>
              <a:t>business </a:t>
            </a:r>
            <a:r>
              <a:rPr sz="1200" spc="-5" dirty="0">
                <a:latin typeface="Arial"/>
                <a:cs typeface="Arial"/>
              </a:rPr>
              <a:t>of the </a:t>
            </a:r>
            <a:r>
              <a:rPr sz="1200" dirty="0">
                <a:latin typeface="Arial"/>
                <a:cs typeface="Arial"/>
              </a:rPr>
              <a:t>company </a:t>
            </a:r>
            <a:r>
              <a:rPr sz="1200" spc="-5" dirty="0">
                <a:latin typeface="Arial"/>
                <a:cs typeface="Arial"/>
              </a:rPr>
              <a:t>in any  way.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Now after </a:t>
            </a:r>
            <a:r>
              <a:rPr sz="1200" spc="-5" dirty="0">
                <a:latin typeface="Arial"/>
                <a:cs typeface="Arial"/>
              </a:rPr>
              <a:t>having </a:t>
            </a:r>
            <a:r>
              <a:rPr sz="1200" dirty="0">
                <a:latin typeface="Arial"/>
                <a:cs typeface="Arial"/>
              </a:rPr>
              <a:t>all the </a:t>
            </a:r>
            <a:r>
              <a:rPr sz="1200" spc="-5" dirty="0">
                <a:latin typeface="Arial"/>
                <a:cs typeface="Arial"/>
              </a:rPr>
              <a:t>information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know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the customers </a:t>
            </a:r>
            <a:r>
              <a:rPr sz="1200" dirty="0">
                <a:latin typeface="Arial"/>
                <a:cs typeface="Arial"/>
              </a:rPr>
              <a:t>buy products  from the </a:t>
            </a:r>
            <a:r>
              <a:rPr sz="1200" spc="-5" dirty="0">
                <a:latin typeface="Arial"/>
                <a:cs typeface="Arial"/>
              </a:rPr>
              <a:t>outlets of the company, </a:t>
            </a:r>
            <a:r>
              <a:rPr sz="1200" dirty="0">
                <a:latin typeface="Arial"/>
                <a:cs typeface="Arial"/>
              </a:rPr>
              <a:t>thus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spc="-10" dirty="0">
                <a:latin typeface="Arial"/>
                <a:cs typeface="Arial"/>
              </a:rPr>
              <a:t>such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case </a:t>
            </a:r>
            <a:r>
              <a:rPr sz="1200" dirty="0">
                <a:latin typeface="Arial"/>
                <a:cs typeface="Arial"/>
              </a:rPr>
              <a:t>a specific </a:t>
            </a:r>
            <a:r>
              <a:rPr sz="1200" spc="-5" dirty="0">
                <a:latin typeface="Arial"/>
                <a:cs typeface="Arial"/>
              </a:rPr>
              <a:t>customer has </a:t>
            </a:r>
            <a:r>
              <a:rPr sz="1200" dirty="0">
                <a:latin typeface="Arial"/>
                <a:cs typeface="Arial"/>
              </a:rPr>
              <a:t>a  </a:t>
            </a:r>
            <a:r>
              <a:rPr sz="1200" spc="-5" dirty="0">
                <a:latin typeface="Arial"/>
                <a:cs typeface="Arial"/>
              </a:rPr>
              <a:t>relationship with that </a:t>
            </a:r>
            <a:r>
              <a:rPr sz="1200" dirty="0">
                <a:latin typeface="Arial"/>
                <a:cs typeface="Arial"/>
              </a:rPr>
              <a:t>specific </a:t>
            </a:r>
            <a:r>
              <a:rPr sz="1200" spc="-5" dirty="0">
                <a:latin typeface="Arial"/>
                <a:cs typeface="Arial"/>
              </a:rPr>
              <a:t>outlet of the company, </a:t>
            </a:r>
            <a:r>
              <a:rPr sz="1200" dirty="0">
                <a:latin typeface="Arial"/>
                <a:cs typeface="Arial"/>
              </a:rPr>
              <a:t>or the customer may </a:t>
            </a:r>
            <a:r>
              <a:rPr sz="1200" spc="-5" dirty="0">
                <a:latin typeface="Arial"/>
                <a:cs typeface="Arial"/>
              </a:rPr>
              <a:t>be  </a:t>
            </a:r>
            <a:r>
              <a:rPr sz="1200" dirty="0">
                <a:latin typeface="Arial"/>
                <a:cs typeface="Arial"/>
              </a:rPr>
              <a:t>represented as </a:t>
            </a:r>
            <a:r>
              <a:rPr sz="1200" spc="-5" dirty="0">
                <a:latin typeface="Arial"/>
                <a:cs typeface="Arial"/>
              </a:rPr>
              <a:t>having </a:t>
            </a:r>
            <a:r>
              <a:rPr sz="1200" dirty="0">
                <a:latin typeface="Arial"/>
                <a:cs typeface="Arial"/>
              </a:rPr>
              <a:t>association </a:t>
            </a:r>
            <a:r>
              <a:rPr sz="1200" spc="-5" dirty="0">
                <a:latin typeface="Arial"/>
                <a:cs typeface="Arial"/>
              </a:rPr>
              <a:t>with the </a:t>
            </a:r>
            <a:r>
              <a:rPr sz="1200" dirty="0">
                <a:latin typeface="Arial"/>
                <a:cs typeface="Arial"/>
              </a:rPr>
              <a:t>sales </a:t>
            </a:r>
            <a:r>
              <a:rPr sz="1200" spc="-5" dirty="0">
                <a:latin typeface="Arial"/>
                <a:cs typeface="Arial"/>
              </a:rPr>
              <a:t>person which in-turn has  association with the outlet., there </a:t>
            </a:r>
            <a:r>
              <a:rPr sz="1200" spc="5" dirty="0">
                <a:latin typeface="Arial"/>
                <a:cs typeface="Arial"/>
              </a:rPr>
              <a:t>may </a:t>
            </a:r>
            <a:r>
              <a:rPr sz="1200" dirty="0">
                <a:latin typeface="Arial"/>
                <a:cs typeface="Arial"/>
              </a:rPr>
              <a:t>be a number </a:t>
            </a:r>
            <a:r>
              <a:rPr sz="1200" spc="-5" dirty="0">
                <a:latin typeface="Arial"/>
                <a:cs typeface="Arial"/>
              </a:rPr>
              <a:t>of customers </a:t>
            </a:r>
            <a:r>
              <a:rPr sz="1200" dirty="0">
                <a:latin typeface="Arial"/>
                <a:cs typeface="Arial"/>
              </a:rPr>
              <a:t>at a </a:t>
            </a:r>
            <a:r>
              <a:rPr sz="1200" spc="-5" dirty="0">
                <a:latin typeface="Arial"/>
                <a:cs typeface="Arial"/>
              </a:rPr>
              <a:t>certain  </a:t>
            </a:r>
            <a:r>
              <a:rPr sz="1200" dirty="0">
                <a:latin typeface="Arial"/>
                <a:cs typeface="Arial"/>
              </a:rPr>
              <a:t>outlet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also to </a:t>
            </a:r>
            <a:r>
              <a:rPr sz="1200" spc="-5" dirty="0">
                <a:latin typeface="Arial"/>
                <a:cs typeface="Arial"/>
              </a:rPr>
              <a:t>mange </a:t>
            </a:r>
            <a:r>
              <a:rPr sz="1200" dirty="0">
                <a:latin typeface="Arial"/>
                <a:cs typeface="Arial"/>
              </a:rPr>
              <a:t>these </a:t>
            </a:r>
            <a:r>
              <a:rPr sz="1200" spc="-5" dirty="0">
                <a:latin typeface="Arial"/>
                <a:cs typeface="Arial"/>
              </a:rPr>
              <a:t>salespersons </a:t>
            </a:r>
            <a:r>
              <a:rPr sz="1200" dirty="0">
                <a:latin typeface="Arial"/>
                <a:cs typeface="Arial"/>
              </a:rPr>
              <a:t>there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dirty="0">
                <a:latin typeface="Arial"/>
                <a:cs typeface="Arial"/>
              </a:rPr>
              <a:t>be one or </a:t>
            </a:r>
            <a:r>
              <a:rPr sz="1200" spc="-5" dirty="0">
                <a:latin typeface="Arial"/>
                <a:cs typeface="Arial"/>
              </a:rPr>
              <a:t>more managers.  </a:t>
            </a:r>
            <a:r>
              <a:rPr sz="1200" spc="15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dirty="0">
                <a:latin typeface="Arial"/>
                <a:cs typeface="Arial"/>
              </a:rPr>
              <a:t>see from the above </a:t>
            </a:r>
            <a:r>
              <a:rPr sz="1200" spc="-5" dirty="0">
                <a:latin typeface="Arial"/>
                <a:cs typeface="Arial"/>
              </a:rPr>
              <a:t>given </a:t>
            </a:r>
            <a:r>
              <a:rPr sz="1200" dirty="0">
                <a:latin typeface="Arial"/>
                <a:cs typeface="Arial"/>
              </a:rPr>
              <a:t>scenario </a:t>
            </a:r>
            <a:r>
              <a:rPr sz="1200" spc="-5" dirty="0">
                <a:latin typeface="Arial"/>
                <a:cs typeface="Arial"/>
              </a:rPr>
              <a:t>that </a:t>
            </a:r>
            <a:r>
              <a:rPr sz="1200" dirty="0">
                <a:latin typeface="Arial"/>
                <a:cs typeface="Arial"/>
              </a:rPr>
              <a:t>all the </a:t>
            </a:r>
            <a:r>
              <a:rPr sz="1200" spc="-5" dirty="0">
                <a:latin typeface="Arial"/>
                <a:cs typeface="Arial"/>
              </a:rPr>
              <a:t>entities </a:t>
            </a:r>
            <a:r>
              <a:rPr sz="1200" dirty="0">
                <a:latin typeface="Arial"/>
                <a:cs typeface="Arial"/>
              </a:rPr>
              <a:t>are </a:t>
            </a:r>
            <a:r>
              <a:rPr sz="1200" spc="-5" dirty="0">
                <a:latin typeface="Arial"/>
                <a:cs typeface="Arial"/>
              </a:rPr>
              <a:t>logically  </a:t>
            </a:r>
            <a:r>
              <a:rPr sz="1200" dirty="0">
                <a:latin typeface="Arial"/>
                <a:cs typeface="Arial"/>
              </a:rPr>
              <a:t>related to each other </a:t>
            </a:r>
            <a:r>
              <a:rPr sz="1200" spc="-5" dirty="0">
                <a:latin typeface="Arial"/>
                <a:cs typeface="Arial"/>
              </a:rPr>
              <a:t>in way </a:t>
            </a:r>
            <a:r>
              <a:rPr sz="1200" dirty="0">
                <a:latin typeface="Arial"/>
                <a:cs typeface="Arial"/>
              </a:rPr>
              <a:t>or the </a:t>
            </a:r>
            <a:r>
              <a:rPr sz="1200" spc="-5" dirty="0">
                <a:latin typeface="Arial"/>
                <a:cs typeface="Arial"/>
              </a:rPr>
              <a:t>other.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conceptual </a:t>
            </a:r>
            <a:r>
              <a:rPr sz="1200" dirty="0">
                <a:latin typeface="Arial"/>
                <a:cs typeface="Arial"/>
              </a:rPr>
              <a:t>schema </a:t>
            </a:r>
            <a:r>
              <a:rPr sz="1200" spc="-5" dirty="0">
                <a:latin typeface="Arial"/>
                <a:cs typeface="Arial"/>
              </a:rPr>
              <a:t>actually  </a:t>
            </a:r>
            <a:r>
              <a:rPr sz="1200" dirty="0">
                <a:latin typeface="Arial"/>
                <a:cs typeface="Arial"/>
              </a:rPr>
              <a:t>manages all </a:t>
            </a:r>
            <a:r>
              <a:rPr sz="1200" spc="-5" dirty="0">
                <a:latin typeface="Arial"/>
                <a:cs typeface="Arial"/>
              </a:rPr>
              <a:t>such relationship and </a:t>
            </a:r>
            <a:r>
              <a:rPr sz="1200" spc="5" dirty="0">
                <a:latin typeface="Arial"/>
                <a:cs typeface="Arial"/>
              </a:rPr>
              <a:t>maps </a:t>
            </a:r>
            <a:r>
              <a:rPr sz="1200" spc="-5" dirty="0">
                <a:latin typeface="Arial"/>
                <a:cs typeface="Arial"/>
              </a:rPr>
              <a:t>these relationships </a:t>
            </a:r>
            <a:r>
              <a:rPr sz="1200" dirty="0">
                <a:latin typeface="Arial"/>
                <a:cs typeface="Arial"/>
              </a:rPr>
              <a:t>among the member  entities. Conceptual </a:t>
            </a:r>
            <a:r>
              <a:rPr sz="1200" spc="-5" dirty="0">
                <a:latin typeface="Arial"/>
                <a:cs typeface="Arial"/>
              </a:rPr>
              <a:t>schema along-with having </a:t>
            </a:r>
            <a:r>
              <a:rPr sz="1200" dirty="0">
                <a:latin typeface="Arial"/>
                <a:cs typeface="Arial"/>
              </a:rPr>
              <a:t>all the </a:t>
            </a:r>
            <a:r>
              <a:rPr sz="1200" spc="-5" dirty="0">
                <a:latin typeface="Arial"/>
                <a:cs typeface="Arial"/>
              </a:rPr>
              <a:t>information which is to be  </a:t>
            </a:r>
            <a:r>
              <a:rPr sz="1200" dirty="0">
                <a:latin typeface="Arial"/>
                <a:cs typeface="Arial"/>
              </a:rPr>
              <a:t>stored </a:t>
            </a:r>
            <a:r>
              <a:rPr sz="1200" spc="-5" dirty="0">
                <a:latin typeface="Arial"/>
                <a:cs typeface="Arial"/>
              </a:rPr>
              <a:t>in the </a:t>
            </a:r>
            <a:r>
              <a:rPr sz="1200" dirty="0">
                <a:latin typeface="Arial"/>
                <a:cs typeface="Arial"/>
              </a:rPr>
              <a:t>database stores </a:t>
            </a:r>
            <a:r>
              <a:rPr sz="1200" spc="-5" dirty="0">
                <a:latin typeface="Arial"/>
                <a:cs typeface="Arial"/>
              </a:rPr>
              <a:t>the definition 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be stored.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definition  </a:t>
            </a:r>
            <a:r>
              <a:rPr sz="1200" spc="5" dirty="0">
                <a:latin typeface="Arial"/>
                <a:cs typeface="Arial"/>
              </a:rPr>
              <a:t>may </a:t>
            </a:r>
            <a:r>
              <a:rPr sz="1200" dirty="0">
                <a:latin typeface="Arial"/>
                <a:cs typeface="Arial"/>
              </a:rPr>
              <a:t>contain </a:t>
            </a:r>
            <a:r>
              <a:rPr sz="1200" spc="-5" dirty="0">
                <a:latin typeface="Arial"/>
                <a:cs typeface="Arial"/>
              </a:rPr>
              <a:t>types of </a:t>
            </a:r>
            <a:r>
              <a:rPr sz="1200" dirty="0">
                <a:latin typeface="Arial"/>
                <a:cs typeface="Arial"/>
              </a:rPr>
              <a:t>data, </a:t>
            </a:r>
            <a:r>
              <a:rPr sz="1200" spc="-5" dirty="0">
                <a:latin typeface="Arial"/>
                <a:cs typeface="Arial"/>
              </a:rPr>
              <a:t>and constraints </a:t>
            </a:r>
            <a:r>
              <a:rPr sz="1200" dirty="0">
                <a:latin typeface="Arial"/>
                <a:cs typeface="Arial"/>
              </a:rPr>
              <a:t>on data </a:t>
            </a:r>
            <a:r>
              <a:rPr sz="1200" spc="-5" dirty="0">
                <a:latin typeface="Arial"/>
                <a:cs typeface="Arial"/>
              </a:rPr>
              <a:t>values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914287"/>
            <a:ext cx="5525135" cy="3691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43800"/>
              </a:lnSpc>
            </a:pPr>
            <a:r>
              <a:rPr sz="1200" dirty="0">
                <a:latin typeface="Arial"/>
                <a:cs typeface="Arial"/>
              </a:rPr>
              <a:t>Conceptual </a:t>
            </a:r>
            <a:r>
              <a:rPr sz="1200" spc="-5" dirty="0">
                <a:latin typeface="Arial"/>
                <a:cs typeface="Arial"/>
              </a:rPr>
              <a:t>schema is </a:t>
            </a:r>
            <a:r>
              <a:rPr sz="1200" dirty="0">
                <a:latin typeface="Arial"/>
                <a:cs typeface="Arial"/>
              </a:rPr>
              <a:t>also responsible for holding the </a:t>
            </a:r>
            <a:r>
              <a:rPr sz="1200" spc="-5" dirty="0">
                <a:latin typeface="Arial"/>
                <a:cs typeface="Arial"/>
              </a:rPr>
              <a:t>authorization and  authentication information, </a:t>
            </a:r>
            <a:r>
              <a:rPr sz="1200" dirty="0">
                <a:latin typeface="Arial"/>
                <a:cs typeface="Arial"/>
              </a:rPr>
              <a:t>means </a:t>
            </a:r>
            <a:r>
              <a:rPr sz="1200" spc="-5" dirty="0">
                <a:latin typeface="Arial"/>
                <a:cs typeface="Arial"/>
              </a:rPr>
              <a:t>that only </a:t>
            </a:r>
            <a:r>
              <a:rPr sz="1200" dirty="0">
                <a:latin typeface="Arial"/>
                <a:cs typeface="Arial"/>
              </a:rPr>
              <a:t>those </a:t>
            </a:r>
            <a:r>
              <a:rPr sz="1200" spc="-5" dirty="0">
                <a:latin typeface="Arial"/>
                <a:cs typeface="Arial"/>
              </a:rPr>
              <a:t>people </a:t>
            </a:r>
            <a:r>
              <a:rPr sz="1200" dirty="0">
                <a:latin typeface="Arial"/>
                <a:cs typeface="Arial"/>
              </a:rPr>
              <a:t>can </a:t>
            </a:r>
            <a:r>
              <a:rPr sz="1200" spc="-5" dirty="0">
                <a:latin typeface="Arial"/>
                <a:cs typeface="Arial"/>
              </a:rPr>
              <a:t>make </a:t>
            </a:r>
            <a:r>
              <a:rPr sz="1200" dirty="0">
                <a:latin typeface="Arial"/>
                <a:cs typeface="Arial"/>
              </a:rPr>
              <a:t>use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 database </a:t>
            </a:r>
            <a:r>
              <a:rPr sz="1200" spc="-5" dirty="0">
                <a:latin typeface="Arial"/>
                <a:cs typeface="Arial"/>
              </a:rPr>
              <a:t>whom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have allowed </a:t>
            </a:r>
            <a:r>
              <a:rPr sz="1200" dirty="0">
                <a:latin typeface="Arial"/>
                <a:cs typeface="Arial"/>
              </a:rPr>
              <a:t>to make these </a:t>
            </a:r>
            <a:r>
              <a:rPr sz="1200" spc="-5" dirty="0">
                <a:latin typeface="Arial"/>
                <a:cs typeface="Arial"/>
              </a:rPr>
              <a:t>changes, </a:t>
            </a:r>
            <a:r>
              <a:rPr sz="1200" spc="-10" dirty="0">
                <a:latin typeface="Arial"/>
                <a:cs typeface="Arial"/>
              </a:rPr>
              <a:t>so </a:t>
            </a:r>
            <a:r>
              <a:rPr sz="1200" spc="-5" dirty="0">
                <a:latin typeface="Arial"/>
                <a:cs typeface="Arial"/>
              </a:rPr>
              <a:t>therefore it is the  </a:t>
            </a:r>
            <a:r>
              <a:rPr sz="1200" dirty="0">
                <a:latin typeface="Arial"/>
                <a:cs typeface="Arial"/>
              </a:rPr>
              <a:t>task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DBMS </a:t>
            </a:r>
            <a:r>
              <a:rPr sz="1200" dirty="0">
                <a:latin typeface="Arial"/>
                <a:cs typeface="Arial"/>
              </a:rPr>
              <a:t>to ensure be </a:t>
            </a:r>
            <a:r>
              <a:rPr sz="1200" spc="-5" dirty="0">
                <a:latin typeface="Arial"/>
                <a:cs typeface="Arial"/>
              </a:rPr>
              <a:t>checking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conceptual schema that he is  authorized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check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data </a:t>
            </a:r>
            <a:r>
              <a:rPr sz="1200" dirty="0">
                <a:latin typeface="Arial"/>
                <a:cs typeface="Arial"/>
              </a:rPr>
              <a:t>or make any changes to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Conceptual  </a:t>
            </a:r>
            <a:r>
              <a:rPr sz="1200" spc="-5" dirty="0">
                <a:latin typeface="Arial"/>
                <a:cs typeface="Arial"/>
              </a:rPr>
              <a:t>schema  </a:t>
            </a:r>
            <a:r>
              <a:rPr sz="1200" dirty="0">
                <a:latin typeface="Arial"/>
                <a:cs typeface="Arial"/>
              </a:rPr>
              <a:t>as  </a:t>
            </a:r>
            <a:r>
              <a:rPr sz="1200" spc="-5" dirty="0">
                <a:latin typeface="Arial"/>
                <a:cs typeface="Arial"/>
              </a:rPr>
              <a:t>it  </a:t>
            </a:r>
            <a:r>
              <a:rPr sz="1200" dirty="0">
                <a:latin typeface="Arial"/>
                <a:cs typeface="Arial"/>
              </a:rPr>
              <a:t>describes  </a:t>
            </a:r>
            <a:r>
              <a:rPr sz="1200" spc="-5" dirty="0">
                <a:latin typeface="Arial"/>
                <a:cs typeface="Arial"/>
              </a:rPr>
              <a:t>the  intention  of  the  </a:t>
            </a:r>
            <a:r>
              <a:rPr sz="1200" dirty="0">
                <a:latin typeface="Arial"/>
                <a:cs typeface="Arial"/>
              </a:rPr>
              <a:t>database;  </a:t>
            </a:r>
            <a:r>
              <a:rPr sz="1200" spc="-5" dirty="0">
                <a:latin typeface="Arial"/>
                <a:cs typeface="Arial"/>
              </a:rPr>
              <a:t>it  is   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not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changed often, </a:t>
            </a:r>
            <a:r>
              <a:rPr sz="1200" spc="-5" dirty="0">
                <a:latin typeface="Arial"/>
                <a:cs typeface="Arial"/>
              </a:rPr>
              <a:t>because </a:t>
            </a:r>
            <a:r>
              <a:rPr sz="1200" dirty="0">
                <a:latin typeface="Arial"/>
                <a:cs typeface="Arial"/>
              </a:rPr>
              <a:t>to make a </a:t>
            </a:r>
            <a:r>
              <a:rPr sz="1200" spc="-5" dirty="0">
                <a:latin typeface="Arial"/>
                <a:cs typeface="Arial"/>
              </a:rPr>
              <a:t>change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the conceptual schema of the  </a:t>
            </a:r>
            <a:r>
              <a:rPr sz="1200" dirty="0">
                <a:latin typeface="Arial"/>
                <a:cs typeface="Arial"/>
              </a:rPr>
              <a:t>database </a:t>
            </a:r>
            <a:r>
              <a:rPr sz="1200" spc="-5" dirty="0">
                <a:latin typeface="Arial"/>
                <a:cs typeface="Arial"/>
              </a:rPr>
              <a:t>requires </a:t>
            </a:r>
            <a:r>
              <a:rPr sz="1200" dirty="0">
                <a:latin typeface="Arial"/>
                <a:cs typeface="Arial"/>
              </a:rPr>
              <a:t>lots of </a:t>
            </a:r>
            <a:r>
              <a:rPr sz="1200" spc="-5" dirty="0">
                <a:latin typeface="Arial"/>
                <a:cs typeface="Arial"/>
              </a:rPr>
              <a:t>consideration and </a:t>
            </a:r>
            <a:r>
              <a:rPr sz="1200" spc="5" dirty="0">
                <a:latin typeface="Arial"/>
                <a:cs typeface="Arial"/>
              </a:rPr>
              <a:t>may </a:t>
            </a:r>
            <a:r>
              <a:rPr sz="1200" spc="-5" dirty="0">
                <a:latin typeface="Arial"/>
                <a:cs typeface="Arial"/>
              </a:rPr>
              <a:t>involve </a:t>
            </a:r>
            <a:r>
              <a:rPr sz="1200" dirty="0">
                <a:latin typeface="Arial"/>
                <a:cs typeface="Arial"/>
              </a:rPr>
              <a:t>changes to the other  </a:t>
            </a:r>
            <a:r>
              <a:rPr sz="1200" spc="-5" dirty="0">
                <a:latin typeface="Arial"/>
                <a:cs typeface="Arial"/>
              </a:rPr>
              <a:t>views/levels </a:t>
            </a:r>
            <a:r>
              <a:rPr sz="1200" dirty="0">
                <a:latin typeface="Arial"/>
                <a:cs typeface="Arial"/>
              </a:rPr>
              <a:t>of the </a:t>
            </a:r>
            <a:r>
              <a:rPr sz="1200" spc="-5" dirty="0">
                <a:latin typeface="Arial"/>
                <a:cs typeface="Arial"/>
              </a:rPr>
              <a:t>database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also.</a:t>
            </a:r>
            <a:endParaRPr sz="1200">
              <a:latin typeface="Arial"/>
              <a:cs typeface="Arial"/>
            </a:endParaRPr>
          </a:p>
          <a:p>
            <a:pPr marL="12700" indent="-635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previous </a:t>
            </a:r>
            <a:r>
              <a:rPr sz="1200" dirty="0">
                <a:latin typeface="Arial"/>
                <a:cs typeface="Arial"/>
              </a:rPr>
              <a:t>example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saw two database </a:t>
            </a:r>
            <a:r>
              <a:rPr sz="1200" spc="-5" dirty="0">
                <a:latin typeface="Arial"/>
                <a:cs typeface="Arial"/>
              </a:rPr>
              <a:t>users </a:t>
            </a:r>
            <a:r>
              <a:rPr sz="1200" dirty="0">
                <a:latin typeface="Arial"/>
                <a:cs typeface="Arial"/>
              </a:rPr>
              <a:t>accessing the  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  <a:p>
            <a:pPr marL="12700" marR="5715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and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saw that both </a:t>
            </a:r>
            <a:r>
              <a:rPr sz="1200" spc="-5" dirty="0">
                <a:latin typeface="Arial"/>
                <a:cs typeface="Arial"/>
              </a:rPr>
              <a:t>of them are having </a:t>
            </a:r>
            <a:r>
              <a:rPr sz="1200" dirty="0">
                <a:latin typeface="Arial"/>
                <a:cs typeface="Arial"/>
              </a:rPr>
              <a:t>totally different user </a:t>
            </a:r>
            <a:r>
              <a:rPr sz="1200" spc="-5" dirty="0">
                <a:latin typeface="Arial"/>
                <a:cs typeface="Arial"/>
              </a:rPr>
              <a:t>views. Here when 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see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logical view </a:t>
            </a:r>
            <a:r>
              <a:rPr sz="1200" dirty="0">
                <a:latin typeface="Arial"/>
                <a:cs typeface="Arial"/>
              </a:rPr>
              <a:t>of the data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can </a:t>
            </a:r>
            <a:r>
              <a:rPr sz="1200" spc="-5" dirty="0">
                <a:latin typeface="Arial"/>
                <a:cs typeface="Arial"/>
              </a:rPr>
              <a:t>see that the data </a:t>
            </a:r>
            <a:r>
              <a:rPr sz="1200" dirty="0">
                <a:latin typeface="Arial"/>
                <a:cs typeface="Arial"/>
              </a:rPr>
              <a:t>stored </a:t>
            </a:r>
            <a:r>
              <a:rPr sz="1200" spc="-5" dirty="0">
                <a:latin typeface="Arial"/>
                <a:cs typeface="Arial"/>
              </a:rPr>
              <a:t>in the  </a:t>
            </a:r>
            <a:r>
              <a:rPr sz="1200" dirty="0">
                <a:latin typeface="Arial"/>
                <a:cs typeface="Arial"/>
              </a:rPr>
              <a:t>database </a:t>
            </a:r>
            <a:r>
              <a:rPr sz="1200" spc="-5" dirty="0">
                <a:latin typeface="Arial"/>
                <a:cs typeface="Arial"/>
              </a:rPr>
              <a:t>is stored only </a:t>
            </a:r>
            <a:r>
              <a:rPr sz="1200" dirty="0">
                <a:latin typeface="Arial"/>
                <a:cs typeface="Arial"/>
              </a:rPr>
              <a:t>once </a:t>
            </a:r>
            <a:r>
              <a:rPr sz="1200" spc="-5" dirty="0">
                <a:latin typeface="Arial"/>
                <a:cs typeface="Arial"/>
              </a:rPr>
              <a:t>and two users get </a:t>
            </a:r>
            <a:r>
              <a:rPr sz="1200" dirty="0">
                <a:latin typeface="Arial"/>
                <a:cs typeface="Arial"/>
              </a:rPr>
              <a:t>different </a:t>
            </a:r>
            <a:r>
              <a:rPr sz="1200" spc="-5" dirty="0">
                <a:latin typeface="Arial"/>
                <a:cs typeface="Arial"/>
              </a:rPr>
              <a:t>data </a:t>
            </a:r>
            <a:r>
              <a:rPr sz="1200" dirty="0">
                <a:latin typeface="Arial"/>
                <a:cs typeface="Arial"/>
              </a:rPr>
              <a:t>from the same  copy </a:t>
            </a:r>
            <a:r>
              <a:rPr sz="1200" spc="-5" dirty="0">
                <a:latin typeface="Arial"/>
                <a:cs typeface="Arial"/>
              </a:rPr>
              <a:t>of data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5" dirty="0">
                <a:latin typeface="Arial"/>
                <a:cs typeface="Arial"/>
              </a:rPr>
              <a:t>the underlying </a:t>
            </a:r>
            <a:r>
              <a:rPr sz="1200" dirty="0">
                <a:latin typeface="Arial"/>
                <a:cs typeface="Arial"/>
              </a:rPr>
              <a:t>conceptual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level.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4685817"/>
            <a:ext cx="4320907" cy="3011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409" y="7788944"/>
            <a:ext cx="5525135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Fig. </a:t>
            </a:r>
            <a:r>
              <a:rPr sz="1200" dirty="0">
                <a:latin typeface="Arial"/>
                <a:cs typeface="Arial"/>
              </a:rPr>
              <a:t>3: </a:t>
            </a:r>
            <a:r>
              <a:rPr sz="1200" spc="-5" dirty="0">
                <a:latin typeface="Arial"/>
                <a:cs typeface="Arial"/>
              </a:rPr>
              <a:t>External and </a:t>
            </a:r>
            <a:r>
              <a:rPr sz="1200" dirty="0">
                <a:latin typeface="Arial"/>
                <a:cs typeface="Arial"/>
              </a:rPr>
              <a:t>conceptual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400"/>
              </a:lnSpc>
              <a:spcBef>
                <a:spcPts val="1040"/>
              </a:spcBef>
            </a:pPr>
            <a:r>
              <a:rPr sz="1200" dirty="0">
                <a:latin typeface="Arial"/>
                <a:cs typeface="Arial"/>
              </a:rPr>
              <a:t>By summarizing </a:t>
            </a:r>
            <a:r>
              <a:rPr sz="1200" spc="-5" dirty="0">
                <a:latin typeface="Arial"/>
                <a:cs typeface="Arial"/>
              </a:rPr>
              <a:t>it </a:t>
            </a:r>
            <a:r>
              <a:rPr sz="1200" dirty="0">
                <a:latin typeface="Arial"/>
                <a:cs typeface="Arial"/>
              </a:rPr>
              <a:t>all </a:t>
            </a:r>
            <a:r>
              <a:rPr sz="1200" spc="-1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can say that </a:t>
            </a:r>
            <a:r>
              <a:rPr sz="1200" spc="-5" dirty="0">
                <a:latin typeface="Arial"/>
                <a:cs typeface="Arial"/>
              </a:rPr>
              <a:t>the external </a:t>
            </a:r>
            <a:r>
              <a:rPr sz="1200" spc="-15" dirty="0">
                <a:latin typeface="Arial"/>
                <a:cs typeface="Arial"/>
              </a:rPr>
              <a:t>view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of database  </a:t>
            </a:r>
            <a:r>
              <a:rPr sz="1200" spc="-5" dirty="0">
                <a:latin typeface="Arial"/>
                <a:cs typeface="Arial"/>
              </a:rPr>
              <a:t>system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which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user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get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they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these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users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7" y="914287"/>
            <a:ext cx="5525135" cy="3691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Arial"/>
                <a:cs typeface="Arial"/>
              </a:rPr>
              <a:t>not </a:t>
            </a:r>
            <a:r>
              <a:rPr sz="1200" spc="-5" dirty="0">
                <a:latin typeface="Arial"/>
                <a:cs typeface="Arial"/>
              </a:rPr>
              <a:t>to worry </a:t>
            </a:r>
            <a:r>
              <a:rPr sz="1200" dirty="0">
                <a:latin typeface="Arial"/>
                <a:cs typeface="Arial"/>
              </a:rPr>
              <a:t>about </a:t>
            </a:r>
            <a:r>
              <a:rPr sz="1200" spc="-5" dirty="0">
                <a:latin typeface="Arial"/>
                <a:cs typeface="Arial"/>
              </a:rPr>
              <a:t>the underlying </a:t>
            </a:r>
            <a:r>
              <a:rPr sz="1200" dirty="0">
                <a:latin typeface="Arial"/>
                <a:cs typeface="Arial"/>
              </a:rPr>
              <a:t>details </a:t>
            </a:r>
            <a:r>
              <a:rPr sz="1200" spc="-5" dirty="0">
                <a:latin typeface="Arial"/>
                <a:cs typeface="Arial"/>
              </a:rPr>
              <a:t>of the data, </a:t>
            </a:r>
            <a:r>
              <a:rPr sz="1200" dirty="0">
                <a:latin typeface="Arial"/>
                <a:cs typeface="Arial"/>
              </a:rPr>
              <a:t>all </a:t>
            </a:r>
            <a:r>
              <a:rPr sz="1200" spc="-5" dirty="0">
                <a:latin typeface="Arial"/>
                <a:cs typeface="Arial"/>
              </a:rPr>
              <a:t>these </a:t>
            </a:r>
            <a:r>
              <a:rPr sz="1200" dirty="0">
                <a:latin typeface="Arial"/>
                <a:cs typeface="Arial"/>
              </a:rPr>
              <a:t>users </a:t>
            </a:r>
            <a:r>
              <a:rPr sz="1200" spc="-5" dirty="0">
                <a:latin typeface="Arial"/>
                <a:cs typeface="Arial"/>
              </a:rPr>
              <a:t>have </a:t>
            </a:r>
            <a:r>
              <a:rPr sz="1200" dirty="0">
                <a:latin typeface="Arial"/>
                <a:cs typeface="Arial"/>
              </a:rPr>
              <a:t>to do </a:t>
            </a:r>
            <a:r>
              <a:rPr sz="1200" spc="-10" dirty="0">
                <a:latin typeface="Arial"/>
                <a:cs typeface="Arial"/>
              </a:rPr>
              <a:t>is 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provide correct requirement information to the DBA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database designer  </a:t>
            </a:r>
            <a:r>
              <a:rPr sz="1200" spc="-5" dirty="0">
                <a:latin typeface="Arial"/>
                <a:cs typeface="Arial"/>
              </a:rPr>
              <a:t>whoever is </a:t>
            </a:r>
            <a:r>
              <a:rPr sz="1200" dirty="0">
                <a:latin typeface="Arial"/>
                <a:cs typeface="Arial"/>
              </a:rPr>
              <a:t>designing the database for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system, </a:t>
            </a:r>
            <a:r>
              <a:rPr sz="1200" spc="-10" dirty="0">
                <a:latin typeface="Arial"/>
                <a:cs typeface="Arial"/>
              </a:rPr>
              <a:t>so </a:t>
            </a:r>
            <a:r>
              <a:rPr sz="1200" spc="-5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DBA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database designer can create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database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such a </a:t>
            </a:r>
            <a:r>
              <a:rPr sz="1200" spc="-5" dirty="0">
                <a:latin typeface="Arial"/>
                <a:cs typeface="Arial"/>
              </a:rPr>
              <a:t>way </a:t>
            </a:r>
            <a:r>
              <a:rPr sz="1200" dirty="0">
                <a:latin typeface="Arial"/>
                <a:cs typeface="Arial"/>
              </a:rPr>
              <a:t>that they can fulfill the  users </a:t>
            </a:r>
            <a:r>
              <a:rPr sz="1200" spc="-5" dirty="0">
                <a:latin typeface="Arial"/>
                <a:cs typeface="Arial"/>
              </a:rPr>
              <a:t>requirements </a:t>
            </a:r>
            <a:r>
              <a:rPr sz="1200" dirty="0">
                <a:latin typeface="Arial"/>
                <a:cs typeface="Arial"/>
              </a:rPr>
              <a:t>using the </a:t>
            </a:r>
            <a:r>
              <a:rPr sz="1200" spc="-5" dirty="0">
                <a:latin typeface="Arial"/>
                <a:cs typeface="Arial"/>
              </a:rPr>
              <a:t>conceptual </a:t>
            </a:r>
            <a:r>
              <a:rPr sz="1200" dirty="0">
                <a:latin typeface="Arial"/>
                <a:cs typeface="Arial"/>
              </a:rPr>
              <a:t>schema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database.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Conceptual  view/schema  </a:t>
            </a:r>
            <a:r>
              <a:rPr sz="1200" spc="-5" dirty="0">
                <a:latin typeface="Arial"/>
                <a:cs typeface="Arial"/>
              </a:rPr>
              <a:t>is  that  view  of  the  </a:t>
            </a:r>
            <a:r>
              <a:rPr sz="1200" dirty="0">
                <a:latin typeface="Arial"/>
                <a:cs typeface="Arial"/>
              </a:rPr>
              <a:t>database  </a:t>
            </a:r>
            <a:r>
              <a:rPr sz="1200" spc="-5" dirty="0">
                <a:latin typeface="Arial"/>
                <a:cs typeface="Arial"/>
              </a:rPr>
              <a:t>which  </a:t>
            </a:r>
            <a:r>
              <a:rPr sz="1200" dirty="0">
                <a:latin typeface="Arial"/>
                <a:cs typeface="Arial"/>
              </a:rPr>
              <a:t>holds  all    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information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database </a:t>
            </a:r>
            <a:r>
              <a:rPr sz="1200" spc="-5" dirty="0">
                <a:latin typeface="Arial"/>
                <a:cs typeface="Arial"/>
              </a:rPr>
              <a:t>system and provides </a:t>
            </a:r>
            <a:r>
              <a:rPr sz="1200" dirty="0">
                <a:latin typeface="Arial"/>
                <a:cs typeface="Arial"/>
              </a:rPr>
              <a:t>basis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creating </a:t>
            </a:r>
            <a:r>
              <a:rPr sz="1200" dirty="0">
                <a:latin typeface="Arial"/>
                <a:cs typeface="Arial"/>
              </a:rPr>
              <a:t>any type of  the </a:t>
            </a:r>
            <a:r>
              <a:rPr sz="1200" spc="-5" dirty="0">
                <a:latin typeface="Arial"/>
                <a:cs typeface="Arial"/>
              </a:rPr>
              <a:t>required </a:t>
            </a:r>
            <a:r>
              <a:rPr sz="1200" dirty="0">
                <a:latin typeface="Arial"/>
                <a:cs typeface="Arial"/>
              </a:rPr>
              <a:t>user </a:t>
            </a:r>
            <a:r>
              <a:rPr sz="1200" spc="-10" dirty="0">
                <a:latin typeface="Arial"/>
                <a:cs typeface="Arial"/>
              </a:rPr>
              <a:t>views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dirty="0">
                <a:latin typeface="Arial"/>
                <a:cs typeface="Arial"/>
              </a:rPr>
              <a:t>accommodate </a:t>
            </a:r>
            <a:r>
              <a:rPr sz="1200" spc="-5" dirty="0">
                <a:latin typeface="Arial"/>
                <a:cs typeface="Arial"/>
              </a:rPr>
              <a:t>any </a:t>
            </a:r>
            <a:r>
              <a:rPr sz="1200" dirty="0">
                <a:latin typeface="Arial"/>
                <a:cs typeface="Arial"/>
              </a:rPr>
              <a:t>user </a:t>
            </a:r>
            <a:r>
              <a:rPr sz="1200" spc="-5" dirty="0">
                <a:latin typeface="Arial"/>
                <a:cs typeface="Arial"/>
              </a:rPr>
              <a:t>fulfilling his/her  requirements.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1400" spc="50" dirty="0">
                <a:latin typeface="Arial"/>
                <a:cs typeface="Arial"/>
              </a:rPr>
              <a:t>Exercise:</a:t>
            </a:r>
            <a:endParaRPr sz="1400">
              <a:latin typeface="Arial"/>
              <a:cs typeface="Arial"/>
            </a:endParaRPr>
          </a:p>
          <a:p>
            <a:pPr marL="12700" marR="5715" algn="just">
              <a:lnSpc>
                <a:spcPct val="1438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The data </a:t>
            </a:r>
            <a:r>
              <a:rPr sz="1200" spc="-5" dirty="0">
                <a:latin typeface="Arial"/>
                <a:cs typeface="Arial"/>
              </a:rPr>
              <a:t>examples that you </a:t>
            </a:r>
            <a:r>
              <a:rPr sz="1200" dirty="0">
                <a:latin typeface="Arial"/>
                <a:cs typeface="Arial"/>
              </a:rPr>
              <a:t>defined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exercises of lecture </a:t>
            </a:r>
            <a:r>
              <a:rPr sz="1200" dirty="0">
                <a:latin typeface="Arial"/>
                <a:cs typeface="Arial"/>
              </a:rPr>
              <a:t>1, think </a:t>
            </a:r>
            <a:r>
              <a:rPr sz="1200" spc="-5" dirty="0">
                <a:latin typeface="Arial"/>
                <a:cs typeface="Arial"/>
              </a:rPr>
              <a:t>of the  different </a:t>
            </a:r>
            <a:r>
              <a:rPr sz="1200" spc="5" dirty="0">
                <a:latin typeface="Arial"/>
                <a:cs typeface="Arial"/>
              </a:rPr>
              <a:t>forms </a:t>
            </a:r>
            <a:r>
              <a:rPr sz="1200" spc="-5" dirty="0">
                <a:latin typeface="Arial"/>
                <a:cs typeface="Arial"/>
              </a:rPr>
              <a:t>of data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external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conceptual </a:t>
            </a:r>
            <a:r>
              <a:rPr sz="1200" spc="-5" dirty="0">
                <a:latin typeface="Arial"/>
                <a:cs typeface="Arial"/>
              </a:rPr>
              <a:t>level. </a:t>
            </a:r>
            <a:r>
              <a:rPr sz="1200" dirty="0">
                <a:latin typeface="Arial"/>
                <a:cs typeface="Arial"/>
              </a:rPr>
              <a:t>Also </a:t>
            </a:r>
            <a:r>
              <a:rPr sz="1200" spc="-5" dirty="0">
                <a:latin typeface="Arial"/>
                <a:cs typeface="Arial"/>
              </a:rPr>
              <a:t>try </a:t>
            </a:r>
            <a:r>
              <a:rPr sz="1200" dirty="0">
                <a:latin typeface="Arial"/>
                <a:cs typeface="Arial"/>
              </a:rPr>
              <a:t>to define  mapping </a:t>
            </a:r>
            <a:r>
              <a:rPr sz="1200" spc="-5" dirty="0">
                <a:latin typeface="Arial"/>
                <a:cs typeface="Arial"/>
              </a:rPr>
              <a:t>between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39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89" y="995404"/>
            <a:ext cx="5518150" cy="79425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715" algn="just">
              <a:lnSpc>
                <a:spcPct val="95800"/>
              </a:lnSpc>
              <a:spcBef>
                <a:spcPts val="50"/>
              </a:spcBef>
              <a:tabLst>
                <a:tab pos="5292090" algn="l"/>
              </a:tabLst>
            </a:pP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den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te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11</a:t>
            </a:r>
            <a:r>
              <a:rPr sz="1000" spc="-5" dirty="0">
                <a:latin typeface="Arial"/>
                <a:cs typeface="Arial"/>
              </a:rPr>
              <a:t>8 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0 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spc="-10" dirty="0">
                <a:latin typeface="Arial"/>
                <a:cs typeface="Arial"/>
              </a:rPr>
              <a:t>Lo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ba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2 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00" marR="5080" indent="304800" algn="r">
              <a:lnSpc>
                <a:spcPct val="95900"/>
              </a:lnSpc>
              <a:spcBef>
                <a:spcPts val="610"/>
              </a:spcBef>
              <a:tabLst>
                <a:tab pos="4834890" algn="l"/>
                <a:tab pos="498856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4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4 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od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5 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odu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 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ode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6  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0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spc="-5" dirty="0">
                <a:latin typeface="Arial"/>
                <a:cs typeface="Arial"/>
              </a:rPr>
              <a:t>9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13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13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13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5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13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ts val="1150"/>
              </a:lnSpc>
              <a:spcBef>
                <a:spcPts val="630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13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13</a:t>
            </a:r>
            <a:r>
              <a:rPr sz="1000" spc="-5" dirty="0">
                <a:latin typeface="Arial"/>
                <a:cs typeface="Arial"/>
              </a:rPr>
              <a:t>2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13</a:t>
            </a:r>
            <a:r>
              <a:rPr sz="1000" spc="-5" dirty="0">
                <a:latin typeface="Arial"/>
                <a:cs typeface="Arial"/>
              </a:rPr>
              <a:t>2  D</a:t>
            </a:r>
            <a:r>
              <a:rPr sz="1000" spc="-10" dirty="0">
                <a:latin typeface="Arial"/>
                <a:cs typeface="Arial"/>
              </a:rPr>
              <a:t>eg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13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6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700"/>
              </a:lnSpc>
              <a:spcBef>
                <a:spcPts val="615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0  M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 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0  U</a:t>
            </a:r>
            <a:r>
              <a:rPr sz="1000" spc="-10" dirty="0">
                <a:latin typeface="Arial"/>
                <a:cs typeface="Arial"/>
              </a:rPr>
              <a:t>na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4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ua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6 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eb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7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ts val="1150"/>
              </a:lnSpc>
              <a:spcBef>
                <a:spcPts val="645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800"/>
              </a:lnSpc>
              <a:spcBef>
                <a:spcPts val="615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spc="-5" dirty="0">
                <a:latin typeface="Arial"/>
                <a:cs typeface="Arial"/>
              </a:rPr>
              <a:t>ta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Eq</a:t>
            </a:r>
            <a:r>
              <a:rPr sz="1000" spc="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–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9  N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9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1 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2  D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2  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z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9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ts val="1150"/>
              </a:lnSpc>
              <a:spcBef>
                <a:spcPts val="645"/>
              </a:spcBef>
              <a:tabLst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4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308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24130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141729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937311"/>
            <a:ext cx="1347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1500" y="2545683"/>
          <a:ext cx="5681345" cy="134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1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 marR="64135" indent="-635" algn="just">
                        <a:lnSpc>
                          <a:spcPct val="100800"/>
                        </a:lnSpc>
                      </a:pPr>
                      <a:r>
                        <a:rPr sz="1200" spc="85" dirty="0">
                          <a:latin typeface="Tahoma"/>
                          <a:cs typeface="Tahoma"/>
                        </a:rPr>
                        <a:t>“Database Systems Principles, </a:t>
                      </a:r>
                      <a:r>
                        <a:rPr sz="1200" spc="80" dirty="0">
                          <a:latin typeface="Tahoma"/>
                          <a:cs typeface="Tahoma"/>
                        </a:rPr>
                        <a:t>Design </a:t>
                      </a:r>
                      <a:r>
                        <a:rPr sz="1200" spc="65" dirty="0">
                          <a:latin typeface="Tahoma"/>
                          <a:cs typeface="Tahoma"/>
                        </a:rPr>
                        <a:t>and  </a:t>
                      </a:r>
                      <a:r>
                        <a:rPr sz="1200" spc="90" dirty="0">
                          <a:latin typeface="Tahoma"/>
                          <a:cs typeface="Tahoma"/>
                        </a:rPr>
                        <a:t>Implementation” </a:t>
                      </a:r>
                      <a:r>
                        <a:rPr sz="1200" spc="80" dirty="0">
                          <a:latin typeface="Tahoma"/>
                          <a:cs typeface="Tahoma"/>
                        </a:rPr>
                        <a:t>written </a:t>
                      </a:r>
                      <a:r>
                        <a:rPr sz="1200" spc="45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200" spc="85" dirty="0">
                          <a:latin typeface="Tahoma"/>
                          <a:cs typeface="Tahoma"/>
                        </a:rPr>
                        <a:t>Catherine Ricardo,  </a:t>
                      </a:r>
                      <a:r>
                        <a:rPr sz="1200" spc="80" dirty="0">
                          <a:latin typeface="Tahoma"/>
                          <a:cs typeface="Tahoma"/>
                        </a:rPr>
                        <a:t>Maxwell</a:t>
                      </a:r>
                      <a:r>
                        <a:rPr sz="1200" spc="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85" dirty="0">
                          <a:latin typeface="Tahoma"/>
                          <a:cs typeface="Tahoma"/>
                        </a:rPr>
                        <a:t>Macmillan.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81025">
                        <a:lnSpc>
                          <a:spcPct val="100000"/>
                        </a:lnSpc>
                      </a:pPr>
                      <a:r>
                        <a:rPr sz="1200" spc="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200" spc="9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9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75" dirty="0">
                          <a:latin typeface="Tahoma"/>
                          <a:cs typeface="Tahoma"/>
                        </a:rPr>
                        <a:t>4.1.4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2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spc="80" dirty="0">
                          <a:latin typeface="Tahoma"/>
                          <a:cs typeface="Tahoma"/>
                        </a:rPr>
                        <a:t>Hoffer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spc="80" dirty="0">
                          <a:latin typeface="Tahoma"/>
                          <a:cs typeface="Tahoma"/>
                        </a:rPr>
                        <a:t>Chapter</a:t>
                      </a:r>
                      <a:r>
                        <a:rPr sz="12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521" y="4396369"/>
            <a:ext cx="5511165" cy="460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130" dirty="0">
                <a:latin typeface="Arial"/>
                <a:cs typeface="Arial"/>
              </a:rPr>
              <a:t>Overview </a:t>
            </a:r>
            <a:r>
              <a:rPr sz="1300" spc="114" dirty="0">
                <a:latin typeface="Arial"/>
                <a:cs typeface="Arial"/>
              </a:rPr>
              <a:t>of</a:t>
            </a:r>
            <a:r>
              <a:rPr sz="1300" spc="190" dirty="0">
                <a:latin typeface="Arial"/>
                <a:cs typeface="Arial"/>
              </a:rPr>
              <a:t> </a:t>
            </a:r>
            <a:r>
              <a:rPr sz="1300" spc="13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80" dirty="0">
                <a:latin typeface="Tahoma"/>
                <a:cs typeface="Tahoma"/>
              </a:rPr>
              <a:t>Schema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73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70" dirty="0">
                <a:latin typeface="Tahoma"/>
                <a:cs typeface="Tahoma"/>
              </a:rPr>
              <a:t>Data</a:t>
            </a:r>
            <a:r>
              <a:rPr sz="1200" spc="16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Independence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73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85" dirty="0">
                <a:latin typeface="Tahoma"/>
                <a:cs typeface="Tahoma"/>
              </a:rPr>
              <a:t>Different </a:t>
            </a:r>
            <a:r>
              <a:rPr sz="1200" spc="80" dirty="0">
                <a:latin typeface="Tahoma"/>
                <a:cs typeface="Tahoma"/>
              </a:rPr>
              <a:t>aspects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DBMS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195" dirty="0">
                <a:latin typeface="Tahoma"/>
                <a:cs typeface="Tahoma"/>
              </a:rPr>
              <a:t>Internal </a:t>
            </a:r>
            <a:r>
              <a:rPr sz="1400" spc="150" dirty="0">
                <a:latin typeface="Tahoma"/>
                <a:cs typeface="Tahoma"/>
              </a:rPr>
              <a:t>or </a:t>
            </a:r>
            <a:r>
              <a:rPr sz="1400" spc="195" dirty="0">
                <a:latin typeface="Tahoma"/>
                <a:cs typeface="Tahoma"/>
              </a:rPr>
              <a:t>Physical </a:t>
            </a:r>
            <a:r>
              <a:rPr sz="1400" spc="200" dirty="0">
                <a:latin typeface="Tahoma"/>
                <a:cs typeface="Tahoma"/>
              </a:rPr>
              <a:t>View </a:t>
            </a:r>
            <a:r>
              <a:rPr sz="1400" spc="275" dirty="0">
                <a:latin typeface="Tahoma"/>
                <a:cs typeface="Tahoma"/>
              </a:rPr>
              <a:t>/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195" dirty="0">
                <a:latin typeface="Tahoma"/>
                <a:cs typeface="Tahoma"/>
              </a:rPr>
              <a:t>Schema</a:t>
            </a:r>
            <a:endParaRPr sz="1400">
              <a:latin typeface="Tahoma"/>
              <a:cs typeface="Tahoma"/>
            </a:endParaRPr>
          </a:p>
          <a:p>
            <a:pPr marL="12700" marR="5080" indent="-635" algn="just">
              <a:lnSpc>
                <a:spcPct val="100600"/>
              </a:lnSpc>
              <a:spcBef>
                <a:spcPts val="300"/>
              </a:spcBef>
            </a:pP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0" dirty="0">
                <a:latin typeface="Tahoma"/>
                <a:cs typeface="Tahoma"/>
              </a:rPr>
              <a:t>responsible </a:t>
            </a:r>
            <a:r>
              <a:rPr sz="1200" spc="70" dirty="0">
                <a:latin typeface="Tahoma"/>
                <a:cs typeface="Tahoma"/>
              </a:rPr>
              <a:t>for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storage 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storage media </a:t>
            </a:r>
            <a:r>
              <a:rPr sz="1200" spc="60" dirty="0">
                <a:latin typeface="Tahoma"/>
                <a:cs typeface="Tahoma"/>
              </a:rPr>
              <a:t>and </a:t>
            </a:r>
            <a:r>
              <a:rPr sz="1200" spc="80" dirty="0">
                <a:latin typeface="Tahoma"/>
                <a:cs typeface="Tahoma"/>
              </a:rPr>
              <a:t>places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5" dirty="0">
                <a:latin typeface="Tahoma"/>
                <a:cs typeface="Tahoma"/>
              </a:rPr>
              <a:t>such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format  </a:t>
            </a:r>
            <a:r>
              <a:rPr sz="1200" spc="70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0" dirty="0">
                <a:latin typeface="Tahoma"/>
                <a:cs typeface="Tahoma"/>
              </a:rPr>
              <a:t>only </a:t>
            </a:r>
            <a:r>
              <a:rPr sz="1200" spc="85" dirty="0">
                <a:latin typeface="Tahoma"/>
                <a:cs typeface="Tahoma"/>
              </a:rPr>
              <a:t>readable </a:t>
            </a:r>
            <a:r>
              <a:rPr sz="1200" spc="45" dirty="0">
                <a:latin typeface="Tahoma"/>
                <a:cs typeface="Tahoma"/>
              </a:rPr>
              <a:t>by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DBMS. </a:t>
            </a:r>
            <a:r>
              <a:rPr sz="1200" spc="85" dirty="0">
                <a:latin typeface="Tahoma"/>
                <a:cs typeface="Tahoma"/>
              </a:rPr>
              <a:t>Although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view </a:t>
            </a:r>
            <a:r>
              <a:rPr sz="1200" spc="65" dirty="0">
                <a:latin typeface="Tahoma"/>
                <a:cs typeface="Tahoma"/>
              </a:rPr>
              <a:t>and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75" dirty="0">
                <a:latin typeface="Tahoma"/>
                <a:cs typeface="Tahoma"/>
              </a:rPr>
              <a:t>view </a:t>
            </a:r>
            <a:r>
              <a:rPr sz="1200" spc="65" dirty="0">
                <a:latin typeface="Tahoma"/>
                <a:cs typeface="Tahoma"/>
              </a:rPr>
              <a:t>are </a:t>
            </a:r>
            <a:r>
              <a:rPr sz="1200" spc="50" dirty="0">
                <a:latin typeface="Tahoma"/>
                <a:cs typeface="Tahoma"/>
              </a:rPr>
              <a:t>so </a:t>
            </a:r>
            <a:r>
              <a:rPr sz="1200" spc="75" dirty="0">
                <a:latin typeface="Tahoma"/>
                <a:cs typeface="Tahoma"/>
              </a:rPr>
              <a:t>close that they </a:t>
            </a:r>
            <a:r>
              <a:rPr sz="1200" spc="65" dirty="0">
                <a:latin typeface="Tahoma"/>
                <a:cs typeface="Tahoma"/>
              </a:rPr>
              <a:t>are </a:t>
            </a:r>
            <a:r>
              <a:rPr sz="1200" spc="85" dirty="0">
                <a:latin typeface="Tahoma"/>
                <a:cs typeface="Tahoma"/>
              </a:rPr>
              <a:t>generally referred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80" dirty="0">
                <a:latin typeface="Tahoma"/>
                <a:cs typeface="Tahoma"/>
              </a:rPr>
              <a:t>single </a:t>
            </a:r>
            <a:r>
              <a:rPr sz="1200" spc="75" dirty="0">
                <a:latin typeface="Tahoma"/>
                <a:cs typeface="Tahoma"/>
              </a:rPr>
              <a:t>layer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65" dirty="0">
                <a:latin typeface="Tahoma"/>
                <a:cs typeface="Tahoma"/>
              </a:rPr>
              <a:t>but </a:t>
            </a:r>
            <a:r>
              <a:rPr sz="1200" spc="75" dirty="0">
                <a:latin typeface="Tahoma"/>
                <a:cs typeface="Tahoma"/>
              </a:rPr>
              <a:t>there </a:t>
            </a:r>
            <a:r>
              <a:rPr sz="1200" spc="70" dirty="0">
                <a:latin typeface="Tahoma"/>
                <a:cs typeface="Tahoma"/>
              </a:rPr>
              <a:t>lays thin line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85" dirty="0">
                <a:latin typeface="Tahoma"/>
                <a:cs typeface="Tahoma"/>
              </a:rPr>
              <a:t>actually  separated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view from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80" dirty="0">
                <a:latin typeface="Tahoma"/>
                <a:cs typeface="Tahoma"/>
              </a:rPr>
              <a:t>view. </a:t>
            </a:r>
            <a:r>
              <a:rPr sz="1200" spc="45" dirty="0">
                <a:latin typeface="Tahoma"/>
                <a:cs typeface="Tahoma"/>
              </a:rPr>
              <a:t>As </a:t>
            </a:r>
            <a:r>
              <a:rPr sz="1200" spc="50" dirty="0">
                <a:latin typeface="Tahoma"/>
                <a:cs typeface="Tahoma"/>
              </a:rPr>
              <a:t>we </a:t>
            </a:r>
            <a:r>
              <a:rPr sz="1200" spc="75" dirty="0">
                <a:latin typeface="Tahoma"/>
                <a:cs typeface="Tahoma"/>
              </a:rPr>
              <a:t>know that  </a:t>
            </a:r>
            <a:r>
              <a:rPr sz="1200" spc="70" dirty="0">
                <a:latin typeface="Tahoma"/>
                <a:cs typeface="Tahoma"/>
              </a:rPr>
              <a:t>data when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75" dirty="0">
                <a:latin typeface="Tahoma"/>
                <a:cs typeface="Tahoma"/>
              </a:rPr>
              <a:t>onto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magnetic </a:t>
            </a:r>
            <a:r>
              <a:rPr sz="1200" spc="80" dirty="0">
                <a:latin typeface="Tahoma"/>
                <a:cs typeface="Tahoma"/>
              </a:rPr>
              <a:t>media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80" dirty="0">
                <a:latin typeface="Tahoma"/>
                <a:cs typeface="Tahoma"/>
              </a:rPr>
              <a:t>binary </a:t>
            </a:r>
            <a:r>
              <a:rPr sz="1200" spc="85" dirty="0">
                <a:latin typeface="Tahoma"/>
                <a:cs typeface="Tahoma"/>
              </a:rPr>
              <a:t>format,  </a:t>
            </a:r>
            <a:r>
              <a:rPr sz="1200" spc="80" dirty="0">
                <a:latin typeface="Tahoma"/>
                <a:cs typeface="Tahoma"/>
              </a:rPr>
              <a:t>because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only data </a:t>
            </a:r>
            <a:r>
              <a:rPr sz="1200" spc="85" dirty="0">
                <a:latin typeface="Tahoma"/>
                <a:cs typeface="Tahoma"/>
              </a:rPr>
              <a:t>format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65" dirty="0">
                <a:latin typeface="Tahoma"/>
                <a:cs typeface="Tahoma"/>
              </a:rPr>
              <a:t>can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5" dirty="0">
                <a:latin typeface="Tahoma"/>
                <a:cs typeface="Tahoma"/>
              </a:rPr>
              <a:t>represented  </a:t>
            </a:r>
            <a:r>
              <a:rPr sz="1200" spc="90" dirty="0">
                <a:latin typeface="Tahoma"/>
                <a:cs typeface="Tahoma"/>
              </a:rPr>
              <a:t>electronically, </a:t>
            </a:r>
            <a:r>
              <a:rPr sz="1200" spc="55" dirty="0">
                <a:latin typeface="Tahoma"/>
                <a:cs typeface="Tahoma"/>
              </a:rPr>
              <a:t>No </a:t>
            </a:r>
            <a:r>
              <a:rPr sz="1200" spc="80" dirty="0">
                <a:latin typeface="Tahoma"/>
                <a:cs typeface="Tahoma"/>
              </a:rPr>
              <a:t>matter </a:t>
            </a:r>
            <a:r>
              <a:rPr sz="1200" spc="75" dirty="0">
                <a:latin typeface="Tahoma"/>
                <a:cs typeface="Tahoma"/>
              </a:rPr>
              <a:t>what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actual format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data, </a:t>
            </a:r>
            <a:r>
              <a:rPr sz="1200" spc="80" dirty="0">
                <a:latin typeface="Tahoma"/>
                <a:cs typeface="Tahoma"/>
              </a:rPr>
              <a:t>either  </a:t>
            </a:r>
            <a:r>
              <a:rPr sz="1200" spc="75" dirty="0">
                <a:latin typeface="Tahoma"/>
                <a:cs typeface="Tahoma"/>
              </a:rPr>
              <a:t>text, </a:t>
            </a:r>
            <a:r>
              <a:rPr sz="1200" spc="85" dirty="0">
                <a:latin typeface="Tahoma"/>
                <a:cs typeface="Tahoma"/>
              </a:rPr>
              <a:t>images, </a:t>
            </a:r>
            <a:r>
              <a:rPr sz="1200" spc="80" dirty="0">
                <a:latin typeface="Tahoma"/>
                <a:cs typeface="Tahoma"/>
              </a:rPr>
              <a:t>audio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80" dirty="0">
                <a:latin typeface="Tahoma"/>
                <a:cs typeface="Tahoma"/>
              </a:rPr>
              <a:t>video.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80" dirty="0">
                <a:latin typeface="Tahoma"/>
                <a:cs typeface="Tahoma"/>
              </a:rPr>
              <a:t>binary storage </a:t>
            </a:r>
            <a:r>
              <a:rPr sz="1200" spc="85" dirty="0">
                <a:latin typeface="Tahoma"/>
                <a:cs typeface="Tahoma"/>
              </a:rPr>
              <a:t>mechanism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80" dirty="0">
                <a:latin typeface="Tahoma"/>
                <a:cs typeface="Tahoma"/>
              </a:rPr>
              <a:t>always </a:t>
            </a:r>
            <a:r>
              <a:rPr sz="1200" spc="90" dirty="0">
                <a:latin typeface="Tahoma"/>
                <a:cs typeface="Tahoma"/>
              </a:rPr>
              <a:t>implemented </a:t>
            </a:r>
            <a:r>
              <a:rPr sz="1200" spc="45" dirty="0">
                <a:latin typeface="Tahoma"/>
                <a:cs typeface="Tahoma"/>
              </a:rPr>
              <a:t>by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Operating </a:t>
            </a:r>
            <a:r>
              <a:rPr sz="1200" spc="80" dirty="0">
                <a:latin typeface="Tahoma"/>
                <a:cs typeface="Tahoma"/>
              </a:rPr>
              <a:t>System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Computer. 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70" dirty="0">
                <a:latin typeface="Tahoma"/>
                <a:cs typeface="Tahoma"/>
              </a:rPr>
              <a:t>some </a:t>
            </a:r>
            <a:r>
              <a:rPr sz="1200" spc="85" dirty="0">
                <a:latin typeface="Tahoma"/>
                <a:cs typeface="Tahoma"/>
              </a:rPr>
              <a:t>extent </a:t>
            </a:r>
            <a:r>
              <a:rPr sz="1200" spc="80" dirty="0">
                <a:latin typeface="Tahoma"/>
                <a:cs typeface="Tahoma"/>
              </a:rPr>
              <a:t>decides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65" dirty="0">
                <a:latin typeface="Tahoma"/>
                <a:cs typeface="Tahoma"/>
              </a:rPr>
              <a:t>way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5" dirty="0">
                <a:latin typeface="Tahoma"/>
                <a:cs typeface="Tahoma"/>
              </a:rPr>
              <a:t>disk.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85" dirty="0">
                <a:latin typeface="Tahoma"/>
                <a:cs typeface="Tahoma"/>
              </a:rPr>
              <a:t>decision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55" dirty="0">
                <a:latin typeface="Tahoma"/>
                <a:cs typeface="Tahoma"/>
              </a:rPr>
              <a:t>is </a:t>
            </a:r>
            <a:r>
              <a:rPr sz="1200" spc="80" dirty="0">
                <a:latin typeface="Tahoma"/>
                <a:cs typeface="Tahoma"/>
              </a:rPr>
              <a:t>based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requirements  specified </a:t>
            </a:r>
            <a:r>
              <a:rPr sz="1200" spc="45" dirty="0">
                <a:latin typeface="Tahoma"/>
                <a:cs typeface="Tahoma"/>
              </a:rPr>
              <a:t>by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65" dirty="0">
                <a:latin typeface="Tahoma"/>
                <a:cs typeface="Tahoma"/>
              </a:rPr>
              <a:t>DBA </a:t>
            </a:r>
            <a:r>
              <a:rPr sz="1200" spc="70" dirty="0">
                <a:latin typeface="Tahoma"/>
                <a:cs typeface="Tahoma"/>
              </a:rPr>
              <a:t>when </a:t>
            </a:r>
            <a:r>
              <a:rPr sz="1200" spc="90" dirty="0">
                <a:latin typeface="Tahoma"/>
                <a:cs typeface="Tahoma"/>
              </a:rPr>
              <a:t>implementing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database. Moreover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dirty="0">
                <a:latin typeface="Tahoma"/>
                <a:cs typeface="Tahoma"/>
              </a:rPr>
              <a:t>i </a:t>
            </a:r>
            <a:r>
              <a:rPr sz="1200" spc="80" dirty="0">
                <a:latin typeface="Tahoma"/>
                <a:cs typeface="Tahoma"/>
              </a:rPr>
              <a:t>tself </a:t>
            </a:r>
            <a:r>
              <a:rPr sz="1200" spc="70" dirty="0">
                <a:latin typeface="Tahoma"/>
                <a:cs typeface="Tahoma"/>
              </a:rPr>
              <a:t>adds </a:t>
            </a:r>
            <a:r>
              <a:rPr sz="1200" spc="90" dirty="0">
                <a:latin typeface="Tahoma"/>
                <a:cs typeface="Tahoma"/>
              </a:rPr>
              <a:t>information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 which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5" dirty="0">
                <a:latin typeface="Tahoma"/>
                <a:cs typeface="Tahoma"/>
              </a:rPr>
              <a:t>stored.  </a:t>
            </a:r>
            <a:r>
              <a:rPr sz="1200" u="sng" spc="60" dirty="0">
                <a:latin typeface="Tahoma"/>
                <a:cs typeface="Tahoma"/>
              </a:rPr>
              <a:t>For </a:t>
            </a:r>
            <a:r>
              <a:rPr sz="1200" u="sng" spc="85" dirty="0">
                <a:latin typeface="Tahoma"/>
                <a:cs typeface="Tahoma"/>
              </a:rPr>
              <a:t>example </a:t>
            </a:r>
            <a:r>
              <a:rPr sz="1200" u="sng" dirty="0">
                <a:latin typeface="Tahoma"/>
                <a:cs typeface="Tahoma"/>
              </a:rPr>
              <a:t>a  </a:t>
            </a:r>
            <a:r>
              <a:rPr sz="1200" u="sng" spc="75" dirty="0">
                <a:latin typeface="Tahoma"/>
                <a:cs typeface="Tahoma"/>
              </a:rPr>
              <a:t>DBMS </a:t>
            </a:r>
            <a:r>
              <a:rPr sz="1200" u="sng" spc="65" dirty="0">
                <a:latin typeface="Tahoma"/>
                <a:cs typeface="Tahoma"/>
              </a:rPr>
              <a:t>has </a:t>
            </a:r>
            <a:r>
              <a:rPr sz="1200" u="sng" spc="85" dirty="0">
                <a:latin typeface="Tahoma"/>
                <a:cs typeface="Tahoma"/>
              </a:rPr>
              <a:t>selected </a:t>
            </a:r>
            <a:r>
              <a:rPr sz="1200" u="sng" dirty="0">
                <a:latin typeface="Tahoma"/>
                <a:cs typeface="Tahoma"/>
              </a:rPr>
              <a:t>a  </a:t>
            </a:r>
            <a:r>
              <a:rPr sz="1200" u="sng" spc="85" dirty="0">
                <a:latin typeface="Tahoma"/>
                <a:cs typeface="Tahoma"/>
              </a:rPr>
              <a:t>specific </a:t>
            </a:r>
            <a:r>
              <a:rPr sz="1200" u="sng" spc="70" dirty="0">
                <a:latin typeface="Tahoma"/>
                <a:cs typeface="Tahoma"/>
              </a:rPr>
              <a:t>File </a:t>
            </a:r>
            <a:r>
              <a:rPr sz="1200" u="sng" spc="90" dirty="0">
                <a:latin typeface="Tahoma"/>
                <a:cs typeface="Tahoma"/>
              </a:rPr>
              <a:t>organization </a:t>
            </a:r>
            <a:r>
              <a:rPr sz="1200" u="sng" spc="65" dirty="0">
                <a:latin typeface="Tahoma"/>
                <a:cs typeface="Tahoma"/>
              </a:rPr>
              <a:t>for  </a:t>
            </a:r>
            <a:r>
              <a:rPr sz="1200" u="sng" spc="210" dirty="0">
                <a:latin typeface="Tahoma"/>
                <a:cs typeface="Tahoma"/>
              </a:rPr>
              <a:t> </a:t>
            </a:r>
            <a:r>
              <a:rPr sz="1200" u="sng" spc="60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002618"/>
            <a:ext cx="5571490" cy="791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135" indent="-635" algn="just">
              <a:lnSpc>
                <a:spcPct val="100499"/>
              </a:lnSpc>
            </a:pPr>
            <a:r>
              <a:rPr sz="1200" u="sng" spc="80" dirty="0">
                <a:latin typeface="Tahoma"/>
                <a:cs typeface="Tahoma"/>
              </a:rPr>
              <a:t>storage </a:t>
            </a:r>
            <a:r>
              <a:rPr sz="1200" u="sng" spc="45" dirty="0">
                <a:latin typeface="Tahoma"/>
                <a:cs typeface="Tahoma"/>
              </a:rPr>
              <a:t>of </a:t>
            </a:r>
            <a:r>
              <a:rPr sz="1200" u="sng" spc="75" dirty="0">
                <a:latin typeface="Tahoma"/>
                <a:cs typeface="Tahoma"/>
              </a:rPr>
              <a:t>data </a:t>
            </a:r>
            <a:r>
              <a:rPr sz="1200" u="sng" spc="50" dirty="0">
                <a:latin typeface="Tahoma"/>
                <a:cs typeface="Tahoma"/>
              </a:rPr>
              <a:t>on </a:t>
            </a:r>
            <a:r>
              <a:rPr sz="1200" u="sng" spc="75" dirty="0">
                <a:latin typeface="Tahoma"/>
                <a:cs typeface="Tahoma"/>
              </a:rPr>
              <a:t>disk, </a:t>
            </a:r>
            <a:r>
              <a:rPr sz="1200" u="sng" spc="50" dirty="0">
                <a:latin typeface="Tahoma"/>
                <a:cs typeface="Tahoma"/>
              </a:rPr>
              <a:t>to </a:t>
            </a:r>
            <a:r>
              <a:rPr sz="1200" u="sng" spc="85" dirty="0">
                <a:latin typeface="Tahoma"/>
                <a:cs typeface="Tahoma"/>
              </a:rPr>
              <a:t>implement </a:t>
            </a:r>
            <a:r>
              <a:rPr sz="1200" u="sng" spc="75" dirty="0">
                <a:latin typeface="Tahoma"/>
                <a:cs typeface="Tahoma"/>
              </a:rPr>
              <a:t>that </a:t>
            </a:r>
            <a:r>
              <a:rPr sz="1200" u="sng" spc="80" dirty="0">
                <a:latin typeface="Tahoma"/>
                <a:cs typeface="Tahoma"/>
              </a:rPr>
              <a:t>specif </a:t>
            </a:r>
            <a:r>
              <a:rPr sz="1200" u="sng" spc="45" dirty="0">
                <a:latin typeface="Tahoma"/>
                <a:cs typeface="Tahoma"/>
              </a:rPr>
              <a:t>ic fi le </a:t>
            </a:r>
            <a:r>
              <a:rPr sz="1200" u="sng" spc="80" dirty="0">
                <a:latin typeface="Tahoma"/>
                <a:cs typeface="Tahoma"/>
              </a:rPr>
              <a:t>system </a:t>
            </a:r>
            <a:r>
              <a:rPr sz="1200" u="sng" spc="60" dirty="0">
                <a:latin typeface="Tahoma"/>
                <a:cs typeface="Tahoma"/>
              </a:rPr>
              <a:t>the  </a:t>
            </a:r>
            <a:r>
              <a:rPr sz="1200" u="sng" spc="70" dirty="0">
                <a:latin typeface="Tahoma"/>
                <a:cs typeface="Tahoma"/>
              </a:rPr>
              <a:t>DBMS </a:t>
            </a:r>
            <a:r>
              <a:rPr sz="1200" u="sng" spc="75" dirty="0">
                <a:latin typeface="Tahoma"/>
                <a:cs typeface="Tahoma"/>
              </a:rPr>
              <a:t>needs </a:t>
            </a:r>
            <a:r>
              <a:rPr sz="1200" u="sng" spc="50" dirty="0">
                <a:latin typeface="Tahoma"/>
                <a:cs typeface="Tahoma"/>
              </a:rPr>
              <a:t>to </a:t>
            </a:r>
            <a:r>
              <a:rPr sz="1200" u="sng" spc="80" dirty="0">
                <a:latin typeface="Tahoma"/>
                <a:cs typeface="Tahoma"/>
              </a:rPr>
              <a:t>create </a:t>
            </a:r>
            <a:r>
              <a:rPr sz="1200" u="sng" spc="75" dirty="0">
                <a:latin typeface="Tahoma"/>
                <a:cs typeface="Tahoma"/>
              </a:rPr>
              <a:t>speci </a:t>
            </a:r>
            <a:r>
              <a:rPr sz="1200" u="sng" spc="60" dirty="0">
                <a:latin typeface="Tahoma"/>
                <a:cs typeface="Tahoma"/>
              </a:rPr>
              <a:t>fic </a:t>
            </a:r>
            <a:r>
              <a:rPr sz="1200" u="sng" spc="85" dirty="0">
                <a:latin typeface="Tahoma"/>
                <a:cs typeface="Tahoma"/>
              </a:rPr>
              <a:t>indexes. </a:t>
            </a:r>
            <a:r>
              <a:rPr sz="1200" u="sng" spc="65" dirty="0">
                <a:latin typeface="Tahoma"/>
                <a:cs typeface="Tahoma"/>
              </a:rPr>
              <a:t>Now </a:t>
            </a:r>
            <a:r>
              <a:rPr sz="1200" u="sng" spc="85" dirty="0">
                <a:latin typeface="Tahoma"/>
                <a:cs typeface="Tahoma"/>
              </a:rPr>
              <a:t>whenever </a:t>
            </a:r>
            <a:r>
              <a:rPr sz="1200" u="sng" spc="65" dirty="0">
                <a:latin typeface="Tahoma"/>
                <a:cs typeface="Tahoma"/>
              </a:rPr>
              <a:t>the </a:t>
            </a:r>
            <a:r>
              <a:rPr sz="1200" u="sng" spc="70" dirty="0">
                <a:latin typeface="Tahoma"/>
                <a:cs typeface="Tahoma"/>
              </a:rPr>
              <a:t>DBMS will  </a:t>
            </a:r>
            <a:r>
              <a:rPr sz="1200" u="sng" spc="80" dirty="0">
                <a:latin typeface="Tahoma"/>
                <a:cs typeface="Tahoma"/>
              </a:rPr>
              <a:t>attempt </a:t>
            </a:r>
            <a:r>
              <a:rPr sz="1200" u="sng" spc="50" dirty="0">
                <a:latin typeface="Tahoma"/>
                <a:cs typeface="Tahoma"/>
              </a:rPr>
              <a:t>to </a:t>
            </a:r>
            <a:r>
              <a:rPr sz="1200" u="sng" spc="85" dirty="0">
                <a:latin typeface="Tahoma"/>
                <a:cs typeface="Tahoma"/>
              </a:rPr>
              <a:t>retrieve </a:t>
            </a:r>
            <a:r>
              <a:rPr sz="1200" u="sng" spc="60" dirty="0">
                <a:latin typeface="Tahoma"/>
                <a:cs typeface="Tahoma"/>
              </a:rPr>
              <a:t>the </a:t>
            </a:r>
            <a:r>
              <a:rPr sz="1200" u="sng" spc="75" dirty="0">
                <a:latin typeface="Tahoma"/>
                <a:cs typeface="Tahoma"/>
              </a:rPr>
              <a:t>data </a:t>
            </a:r>
            <a:r>
              <a:rPr sz="1200" u="sng" spc="70" dirty="0">
                <a:latin typeface="Tahoma"/>
                <a:cs typeface="Tahoma"/>
              </a:rPr>
              <a:t>back </a:t>
            </a:r>
            <a:r>
              <a:rPr sz="1200" u="sng" spc="75" dirty="0">
                <a:latin typeface="Tahoma"/>
                <a:cs typeface="Tahoma"/>
              </a:rPr>
              <a:t>form </a:t>
            </a:r>
            <a:r>
              <a:rPr sz="1200" u="sng" spc="60" dirty="0">
                <a:latin typeface="Tahoma"/>
                <a:cs typeface="Tahoma"/>
              </a:rPr>
              <a:t>the </a:t>
            </a:r>
            <a:r>
              <a:rPr sz="1200" u="sng" dirty="0">
                <a:latin typeface="Tahoma"/>
                <a:cs typeface="Tahoma"/>
              </a:rPr>
              <a:t>f </a:t>
            </a:r>
            <a:r>
              <a:rPr sz="1200" u="sng" spc="60" dirty="0">
                <a:latin typeface="Tahoma"/>
                <a:cs typeface="Tahoma"/>
              </a:rPr>
              <a:t>ile </a:t>
            </a:r>
            <a:r>
              <a:rPr sz="1200" u="sng" spc="90" dirty="0">
                <a:latin typeface="Tahoma"/>
                <a:cs typeface="Tahoma"/>
              </a:rPr>
              <a:t>organization </a:t>
            </a:r>
            <a:r>
              <a:rPr sz="1200" u="sng" spc="80" dirty="0">
                <a:latin typeface="Tahoma"/>
                <a:cs typeface="Tahoma"/>
              </a:rPr>
              <a:t>system  </a:t>
            </a:r>
            <a:r>
              <a:rPr sz="1200" u="sng" spc="45" dirty="0">
                <a:latin typeface="Tahoma"/>
                <a:cs typeface="Tahoma"/>
              </a:rPr>
              <a:t>it </a:t>
            </a:r>
            <a:r>
              <a:rPr sz="1200" u="sng" spc="70" dirty="0">
                <a:latin typeface="Tahoma"/>
                <a:cs typeface="Tahoma"/>
              </a:rPr>
              <a:t>will </a:t>
            </a:r>
            <a:r>
              <a:rPr sz="1200" u="sng" spc="65" dirty="0">
                <a:latin typeface="Tahoma"/>
                <a:cs typeface="Tahoma"/>
              </a:rPr>
              <a:t>use </a:t>
            </a:r>
            <a:r>
              <a:rPr sz="1200" u="sng" spc="60" dirty="0">
                <a:latin typeface="Tahoma"/>
                <a:cs typeface="Tahoma"/>
              </a:rPr>
              <a:t>the </a:t>
            </a:r>
            <a:r>
              <a:rPr sz="1200" u="sng" spc="75" dirty="0">
                <a:latin typeface="Tahoma"/>
                <a:cs typeface="Tahoma"/>
              </a:rPr>
              <a:t>same </a:t>
            </a:r>
            <a:r>
              <a:rPr sz="1200" u="sng" spc="80" dirty="0">
                <a:latin typeface="Tahoma"/>
                <a:cs typeface="Tahoma"/>
              </a:rPr>
              <a:t>indexes </a:t>
            </a:r>
            <a:r>
              <a:rPr sz="1200" u="sng" spc="90" dirty="0">
                <a:latin typeface="Tahoma"/>
                <a:cs typeface="Tahoma"/>
              </a:rPr>
              <a:t>information </a:t>
            </a:r>
            <a:r>
              <a:rPr sz="1200" u="sng" spc="65" dirty="0">
                <a:latin typeface="Tahoma"/>
                <a:cs typeface="Tahoma"/>
              </a:rPr>
              <a:t>for </a:t>
            </a:r>
            <a:r>
              <a:rPr sz="1200" u="sng" spc="75" dirty="0">
                <a:latin typeface="Tahoma"/>
                <a:cs typeface="Tahoma"/>
              </a:rPr>
              <a:t>data </a:t>
            </a:r>
            <a:r>
              <a:rPr sz="1200" u="sng" spc="85" dirty="0">
                <a:latin typeface="Tahoma"/>
                <a:cs typeface="Tahoma"/>
              </a:rPr>
              <a:t>retrieval. </a:t>
            </a:r>
            <a:r>
              <a:rPr sz="1200" u="sng" spc="70" dirty="0">
                <a:latin typeface="Tahoma"/>
                <a:cs typeface="Tahoma"/>
              </a:rPr>
              <a:t>This  </a:t>
            </a:r>
            <a:r>
              <a:rPr sz="1200" u="sng" spc="75" dirty="0">
                <a:latin typeface="Tahoma"/>
                <a:cs typeface="Tahoma"/>
              </a:rPr>
              <a:t>index </a:t>
            </a:r>
            <a:r>
              <a:rPr sz="1200" u="sng" spc="85" dirty="0">
                <a:latin typeface="Tahoma"/>
                <a:cs typeface="Tahoma"/>
              </a:rPr>
              <a:t>information </a:t>
            </a:r>
            <a:r>
              <a:rPr sz="1200" u="sng" spc="45" dirty="0">
                <a:latin typeface="Tahoma"/>
                <a:cs typeface="Tahoma"/>
              </a:rPr>
              <a:t>is </a:t>
            </a:r>
            <a:r>
              <a:rPr sz="1200" u="sng" spc="60" dirty="0">
                <a:latin typeface="Tahoma"/>
                <a:cs typeface="Tahoma"/>
              </a:rPr>
              <a:t>one </a:t>
            </a:r>
            <a:r>
              <a:rPr sz="1200" u="sng" spc="85" dirty="0">
                <a:latin typeface="Tahoma"/>
                <a:cs typeface="Tahoma"/>
              </a:rPr>
              <a:t>example </a:t>
            </a:r>
            <a:r>
              <a:rPr sz="1200" u="sng" spc="45" dirty="0">
                <a:latin typeface="Tahoma"/>
                <a:cs typeface="Tahoma"/>
              </a:rPr>
              <a:t>of </a:t>
            </a:r>
            <a:r>
              <a:rPr sz="1200" u="sng" spc="85" dirty="0">
                <a:latin typeface="Tahoma"/>
                <a:cs typeface="Tahoma"/>
              </a:rPr>
              <a:t>additional information </a:t>
            </a:r>
            <a:r>
              <a:rPr sz="1200" u="sng" spc="75" dirty="0">
                <a:latin typeface="Tahoma"/>
                <a:cs typeface="Tahoma"/>
              </a:rPr>
              <a:t>which  </a:t>
            </a:r>
            <a:r>
              <a:rPr sz="1200" u="sng" spc="70" dirty="0">
                <a:latin typeface="Tahoma"/>
                <a:cs typeface="Tahoma"/>
              </a:rPr>
              <a:t>DBMS </a:t>
            </a:r>
            <a:r>
              <a:rPr sz="1200" u="sng" spc="80" dirty="0">
                <a:latin typeface="Tahoma"/>
                <a:cs typeface="Tahoma"/>
              </a:rPr>
              <a:t>places </a:t>
            </a:r>
            <a:r>
              <a:rPr sz="1200" u="sng" spc="45" dirty="0">
                <a:latin typeface="Tahoma"/>
                <a:cs typeface="Tahoma"/>
              </a:rPr>
              <a:t>in </a:t>
            </a:r>
            <a:r>
              <a:rPr sz="1200" u="sng" spc="65" dirty="0">
                <a:latin typeface="Tahoma"/>
                <a:cs typeface="Tahoma"/>
              </a:rPr>
              <a:t>the </a:t>
            </a:r>
            <a:r>
              <a:rPr sz="1200" u="sng" spc="70" dirty="0">
                <a:latin typeface="Tahoma"/>
                <a:cs typeface="Tahoma"/>
              </a:rPr>
              <a:t>data when </a:t>
            </a:r>
            <a:r>
              <a:rPr sz="1200" u="sng" spc="85" dirty="0">
                <a:latin typeface="Tahoma"/>
                <a:cs typeface="Tahoma"/>
              </a:rPr>
              <a:t>storing </a:t>
            </a:r>
            <a:r>
              <a:rPr sz="1200" u="sng" spc="55" dirty="0">
                <a:latin typeface="Tahoma"/>
                <a:cs typeface="Tahoma"/>
              </a:rPr>
              <a:t>it </a:t>
            </a:r>
            <a:r>
              <a:rPr sz="1200" u="sng" spc="45" dirty="0">
                <a:latin typeface="Tahoma"/>
                <a:cs typeface="Tahoma"/>
              </a:rPr>
              <a:t>on </a:t>
            </a:r>
            <a:r>
              <a:rPr sz="1200" u="sng" spc="60" dirty="0">
                <a:latin typeface="Tahoma"/>
                <a:cs typeface="Tahoma"/>
              </a:rPr>
              <a:t>the </a:t>
            </a:r>
            <a:r>
              <a:rPr sz="1200" u="sng" spc="75" dirty="0">
                <a:latin typeface="Tahoma"/>
                <a:cs typeface="Tahoma"/>
              </a:rPr>
              <a:t>disk. </a:t>
            </a:r>
            <a:r>
              <a:rPr sz="1200" spc="55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same 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85" dirty="0">
                <a:latin typeface="Tahoma"/>
                <a:cs typeface="Tahoma"/>
              </a:rPr>
              <a:t>storage </a:t>
            </a:r>
            <a:r>
              <a:rPr sz="1200" spc="75" dirty="0">
                <a:latin typeface="Tahoma"/>
                <a:cs typeface="Tahoma"/>
              </a:rPr>
              <a:t>space </a:t>
            </a:r>
            <a:r>
              <a:rPr sz="1200" spc="90" dirty="0">
                <a:latin typeface="Tahoma"/>
                <a:cs typeface="Tahoma"/>
              </a:rPr>
              <a:t>utilization </a:t>
            </a:r>
            <a:r>
              <a:rPr sz="1200" spc="45" dirty="0">
                <a:latin typeface="Tahoma"/>
                <a:cs typeface="Tahoma"/>
              </a:rPr>
              <a:t>if </a:t>
            </a:r>
            <a:r>
              <a:rPr sz="1200" spc="85" dirty="0">
                <a:latin typeface="Tahoma"/>
                <a:cs typeface="Tahoma"/>
              </a:rPr>
              <a:t>performed </a:t>
            </a:r>
            <a:r>
              <a:rPr sz="1200" spc="55" dirty="0">
                <a:latin typeface="Tahoma"/>
                <a:cs typeface="Tahoma"/>
              </a:rPr>
              <a:t>so </a:t>
            </a:r>
            <a:r>
              <a:rPr sz="1200" spc="70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65" dirty="0">
                <a:latin typeface="Tahoma"/>
                <a:cs typeface="Tahoma"/>
              </a:rPr>
              <a:t>can </a:t>
            </a:r>
            <a:r>
              <a:rPr sz="1200" spc="45" dirty="0">
                <a:latin typeface="Tahoma"/>
                <a:cs typeface="Tahoma"/>
              </a:rPr>
              <a:t>be 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45" dirty="0">
                <a:latin typeface="Tahoma"/>
                <a:cs typeface="Tahoma"/>
              </a:rPr>
              <a:t>by </a:t>
            </a:r>
            <a:r>
              <a:rPr sz="1200" spc="90" dirty="0">
                <a:latin typeface="Tahoma"/>
                <a:cs typeface="Tahoma"/>
              </a:rPr>
              <a:t>consuming </a:t>
            </a:r>
            <a:r>
              <a:rPr sz="1200" spc="85" dirty="0">
                <a:latin typeface="Tahoma"/>
                <a:cs typeface="Tahoma"/>
              </a:rPr>
              <a:t>minimum </a:t>
            </a:r>
            <a:r>
              <a:rPr sz="1200" spc="80" dirty="0">
                <a:latin typeface="Tahoma"/>
                <a:cs typeface="Tahoma"/>
              </a:rPr>
              <a:t>space,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85" dirty="0">
                <a:latin typeface="Tahoma"/>
                <a:cs typeface="Tahoma"/>
              </a:rPr>
              <a:t>purpose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  </a:t>
            </a:r>
            <a:r>
              <a:rPr sz="1200" spc="85" dirty="0">
                <a:latin typeface="Tahoma"/>
                <a:cs typeface="Tahoma"/>
              </a:rPr>
              <a:t>compression </a:t>
            </a:r>
            <a:r>
              <a:rPr sz="1200" spc="65" dirty="0">
                <a:latin typeface="Tahoma"/>
                <a:cs typeface="Tahoma"/>
              </a:rPr>
              <a:t>can </a:t>
            </a:r>
            <a:r>
              <a:rPr sz="1200" spc="50" dirty="0">
                <a:latin typeface="Tahoma"/>
                <a:cs typeface="Tahoma"/>
              </a:rPr>
              <a:t>be </a:t>
            </a:r>
            <a:r>
              <a:rPr sz="1200" spc="85" dirty="0">
                <a:latin typeface="Tahoma"/>
                <a:cs typeface="Tahoma"/>
              </a:rPr>
              <a:t>performed,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75" dirty="0">
                <a:latin typeface="Tahoma"/>
                <a:cs typeface="Tahoma"/>
              </a:rPr>
              <a:t>space </a:t>
            </a:r>
            <a:r>
              <a:rPr sz="1200" spc="85" dirty="0">
                <a:latin typeface="Tahoma"/>
                <a:cs typeface="Tahoma"/>
              </a:rPr>
              <a:t>optimization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achieved 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0" dirty="0">
                <a:latin typeface="Tahoma"/>
                <a:cs typeface="Tahoma"/>
              </a:rPr>
              <a:t>such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65" dirty="0">
                <a:latin typeface="Tahoma"/>
                <a:cs typeface="Tahoma"/>
              </a:rPr>
              <a:t>way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performance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retrieval </a:t>
            </a:r>
            <a:r>
              <a:rPr sz="1200" spc="60" dirty="0">
                <a:latin typeface="Tahoma"/>
                <a:cs typeface="Tahoma"/>
              </a:rPr>
              <a:t>and </a:t>
            </a:r>
            <a:r>
              <a:rPr sz="1200" spc="80" dirty="0">
                <a:latin typeface="Tahoma"/>
                <a:cs typeface="Tahoma"/>
              </a:rPr>
              <a:t>storage process 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65" dirty="0">
                <a:latin typeface="Tahoma"/>
                <a:cs typeface="Tahoma"/>
              </a:rPr>
              <a:t>not </a:t>
            </a:r>
            <a:r>
              <a:rPr sz="1200" spc="90" dirty="0">
                <a:latin typeface="Tahoma"/>
                <a:cs typeface="Tahoma"/>
              </a:rPr>
              <a:t>compromised. </a:t>
            </a:r>
            <a:r>
              <a:rPr sz="1200" spc="85" dirty="0">
                <a:latin typeface="Tahoma"/>
                <a:cs typeface="Tahoma"/>
              </a:rPr>
              <a:t>Another important </a:t>
            </a:r>
            <a:r>
              <a:rPr sz="1200" spc="90" dirty="0">
                <a:latin typeface="Tahoma"/>
                <a:cs typeface="Tahoma"/>
              </a:rPr>
              <a:t>consideration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storage 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0" dirty="0">
                <a:latin typeface="Tahoma"/>
                <a:cs typeface="Tahoma"/>
              </a:rPr>
              <a:t>should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55" dirty="0">
                <a:latin typeface="Tahoma"/>
                <a:cs typeface="Tahoma"/>
              </a:rPr>
              <a:t>in  </a:t>
            </a:r>
            <a:r>
              <a:rPr sz="1200" spc="70" dirty="0">
                <a:latin typeface="Tahoma"/>
                <a:cs typeface="Tahoma"/>
              </a:rPr>
              <a:t>such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65" dirty="0">
                <a:latin typeface="Tahoma"/>
                <a:cs typeface="Tahoma"/>
              </a:rPr>
              <a:t>way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0" dirty="0">
                <a:latin typeface="Tahoma"/>
                <a:cs typeface="Tahoma"/>
              </a:rPr>
              <a:t>secure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70" dirty="0">
                <a:latin typeface="Tahoma"/>
                <a:cs typeface="Tahoma"/>
              </a:rPr>
              <a:t>does </a:t>
            </a:r>
            <a:r>
              <a:rPr sz="1200" spc="65" dirty="0">
                <a:latin typeface="Tahoma"/>
                <a:cs typeface="Tahoma"/>
              </a:rPr>
              <a:t>not </a:t>
            </a:r>
            <a:r>
              <a:rPr sz="1200" spc="80" dirty="0">
                <a:latin typeface="Tahoma"/>
                <a:cs typeface="Tahoma"/>
              </a:rPr>
              <a:t>involve </a:t>
            </a:r>
            <a:r>
              <a:rPr sz="1200" spc="65" dirty="0">
                <a:latin typeface="Tahoma"/>
                <a:cs typeface="Tahoma"/>
              </a:rPr>
              <a:t>any </a:t>
            </a:r>
            <a:r>
              <a:rPr sz="1200" spc="85" dirty="0">
                <a:latin typeface="Tahoma"/>
                <a:cs typeface="Tahoma"/>
              </a:rPr>
              <a:t>security </a:t>
            </a:r>
            <a:r>
              <a:rPr sz="1200" spc="80" dirty="0">
                <a:latin typeface="Tahoma"/>
                <a:cs typeface="Tahoma"/>
              </a:rPr>
              <a:t>risks.  </a:t>
            </a:r>
            <a:r>
              <a:rPr sz="1200" spc="60" dirty="0">
                <a:latin typeface="Tahoma"/>
                <a:cs typeface="Tahoma"/>
              </a:rPr>
              <a:t>For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80" dirty="0">
                <a:latin typeface="Tahoma"/>
                <a:cs typeface="Tahoma"/>
              </a:rPr>
              <a:t>purpose </a:t>
            </a:r>
            <a:r>
              <a:rPr sz="1200" spc="85" dirty="0">
                <a:latin typeface="Tahoma"/>
                <a:cs typeface="Tahoma"/>
              </a:rPr>
              <a:t>different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85" dirty="0">
                <a:latin typeface="Tahoma"/>
                <a:cs typeface="Tahoma"/>
              </a:rPr>
              <a:t>encryption algorithms </a:t>
            </a:r>
            <a:r>
              <a:rPr sz="1200" spc="65" dirty="0">
                <a:latin typeface="Tahoma"/>
                <a:cs typeface="Tahoma"/>
              </a:rPr>
              <a:t>may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0" dirty="0">
                <a:latin typeface="Tahoma"/>
                <a:cs typeface="Tahoma"/>
              </a:rPr>
              <a:t>used.  </a:t>
            </a:r>
            <a:r>
              <a:rPr sz="1200" spc="75" dirty="0">
                <a:latin typeface="Tahoma"/>
                <a:cs typeface="Tahoma"/>
              </a:rPr>
              <a:t>Lines below </a:t>
            </a:r>
            <a:r>
              <a:rPr sz="1200" spc="80" dirty="0">
                <a:latin typeface="Tahoma"/>
                <a:cs typeface="Tahoma"/>
              </a:rPr>
              <a:t>detail </a:t>
            </a:r>
            <a:r>
              <a:rPr sz="1200" spc="85" dirty="0">
                <a:latin typeface="Tahoma"/>
                <a:cs typeface="Tahoma"/>
              </a:rPr>
              <a:t>further </a:t>
            </a:r>
            <a:r>
              <a:rPr sz="1200" spc="80" dirty="0">
                <a:latin typeface="Tahoma"/>
                <a:cs typeface="Tahoma"/>
              </a:rPr>
              <a:t>tidbits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internal  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level.</a:t>
            </a:r>
            <a:endParaRPr sz="1200">
              <a:latin typeface="Tahoma"/>
              <a:cs typeface="Tahoma"/>
            </a:endParaRPr>
          </a:p>
          <a:p>
            <a:pPr marL="12700" marR="64135" indent="-635" algn="just">
              <a:lnSpc>
                <a:spcPct val="100499"/>
              </a:lnSpc>
              <a:spcBef>
                <a:spcPts val="5"/>
              </a:spcBef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difference </a:t>
            </a:r>
            <a:r>
              <a:rPr sz="1200" spc="80" dirty="0">
                <a:latin typeface="Tahoma"/>
                <a:cs typeface="Tahoma"/>
              </a:rPr>
              <a:t>between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external </a:t>
            </a:r>
            <a:r>
              <a:rPr sz="1200" spc="75" dirty="0">
                <a:latin typeface="Tahoma"/>
                <a:cs typeface="Tahoma"/>
              </a:rPr>
              <a:t>level  </a:t>
            </a:r>
            <a:r>
              <a:rPr sz="1200" spc="85" dirty="0">
                <a:latin typeface="Tahoma"/>
                <a:cs typeface="Tahoma"/>
              </a:rPr>
              <a:t>demarcates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boundary </a:t>
            </a:r>
            <a:r>
              <a:rPr sz="1200" spc="80" dirty="0">
                <a:latin typeface="Tahoma"/>
                <a:cs typeface="Tahoma"/>
              </a:rPr>
              <a:t>between these </a:t>
            </a:r>
            <a:r>
              <a:rPr sz="1200" spc="60" dirty="0">
                <a:latin typeface="Tahoma"/>
                <a:cs typeface="Tahoma"/>
              </a:rPr>
              <a:t>two </a:t>
            </a:r>
            <a:r>
              <a:rPr sz="1200" spc="85" dirty="0">
                <a:latin typeface="Tahoma"/>
                <a:cs typeface="Tahoma"/>
              </a:rPr>
              <a:t>layers, </a:t>
            </a:r>
            <a:r>
              <a:rPr sz="1200" spc="65" dirty="0">
                <a:latin typeface="Tahoma"/>
                <a:cs typeface="Tahoma"/>
              </a:rPr>
              <a:t>now </a:t>
            </a:r>
            <a:r>
              <a:rPr sz="1200" spc="70" dirty="0">
                <a:latin typeface="Tahoma"/>
                <a:cs typeface="Tahoma"/>
              </a:rPr>
              <a:t>what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that  </a:t>
            </a:r>
            <a:r>
              <a:rPr sz="1200" spc="85" dirty="0">
                <a:latin typeface="Tahoma"/>
                <a:cs typeface="Tahoma"/>
              </a:rPr>
              <a:t>difference,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55" dirty="0">
                <a:latin typeface="Tahoma"/>
                <a:cs typeface="Tahoma"/>
              </a:rPr>
              <a:t>in </a:t>
            </a:r>
            <a:r>
              <a:rPr sz="1200" spc="75" dirty="0">
                <a:latin typeface="Tahoma"/>
                <a:cs typeface="Tahoma"/>
              </a:rPr>
              <a:t>fact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based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access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90" dirty="0">
                <a:latin typeface="Tahoma"/>
                <a:cs typeface="Tahoma"/>
              </a:rPr>
              <a:t>responsibility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representation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data. </a:t>
            </a:r>
            <a:r>
              <a:rPr sz="1200" spc="45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0" dirty="0">
                <a:latin typeface="Tahoma"/>
                <a:cs typeface="Tahoma"/>
              </a:rPr>
              <a:t>records </a:t>
            </a:r>
            <a:r>
              <a:rPr sz="1200" spc="60" dirty="0">
                <a:latin typeface="Tahoma"/>
                <a:cs typeface="Tahoma"/>
              </a:rPr>
              <a:t>are </a:t>
            </a:r>
            <a:r>
              <a:rPr sz="1200" spc="85" dirty="0">
                <a:latin typeface="Tahoma"/>
                <a:cs typeface="Tahoma"/>
              </a:rPr>
              <a:t>presented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format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are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80" dirty="0">
                <a:latin typeface="Tahoma"/>
                <a:cs typeface="Tahoma"/>
              </a:rPr>
              <a:t>match </a:t>
            </a:r>
            <a:r>
              <a:rPr sz="1200" spc="70" dirty="0">
                <a:latin typeface="Tahoma"/>
                <a:cs typeface="Tahoma"/>
              </a:rPr>
              <a:t>with </a:t>
            </a:r>
            <a:r>
              <a:rPr sz="1200" spc="80" dirty="0">
                <a:latin typeface="Tahoma"/>
                <a:cs typeface="Tahoma"/>
              </a:rPr>
              <a:t>schema  </a:t>
            </a:r>
            <a:r>
              <a:rPr sz="1200" spc="85" dirty="0">
                <a:latin typeface="Tahoma"/>
                <a:cs typeface="Tahoma"/>
              </a:rPr>
              <a:t>definition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records, whereas </a:t>
            </a:r>
            <a:r>
              <a:rPr sz="1200" spc="45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65" dirty="0">
                <a:latin typeface="Tahoma"/>
                <a:cs typeface="Tahoma"/>
              </a:rPr>
              <a:t>not </a:t>
            </a:r>
            <a:r>
              <a:rPr sz="1200" spc="85" dirty="0">
                <a:latin typeface="Tahoma"/>
                <a:cs typeface="Tahoma"/>
              </a:rPr>
              <a:t>strictly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80" dirty="0">
                <a:latin typeface="Tahoma"/>
                <a:cs typeface="Tahoma"/>
              </a:rPr>
              <a:t>record </a:t>
            </a:r>
            <a:r>
              <a:rPr sz="1200" spc="85" dirty="0">
                <a:latin typeface="Tahoma"/>
                <a:cs typeface="Tahoma"/>
              </a:rPr>
              <a:t>format, </a:t>
            </a:r>
            <a:r>
              <a:rPr sz="1200" spc="80" dirty="0">
                <a:latin typeface="Tahoma"/>
                <a:cs typeface="Tahoma"/>
              </a:rPr>
              <a:t>rather </a:t>
            </a:r>
            <a:r>
              <a:rPr sz="1200" spc="45" dirty="0">
                <a:latin typeface="Tahoma"/>
                <a:cs typeface="Tahoma"/>
              </a:rPr>
              <a:t>it is </a:t>
            </a:r>
            <a:r>
              <a:rPr sz="1200" spc="55" dirty="0">
                <a:latin typeface="Tahoma"/>
                <a:cs typeface="Tahoma"/>
              </a:rPr>
              <a:t>in </a:t>
            </a:r>
            <a:r>
              <a:rPr sz="1200" spc="85" dirty="0">
                <a:latin typeface="Tahoma"/>
                <a:cs typeface="Tahoma"/>
              </a:rPr>
              <a:t>character format.,  </a:t>
            </a:r>
            <a:r>
              <a:rPr sz="1200" spc="75" dirty="0">
                <a:latin typeface="Tahoma"/>
                <a:cs typeface="Tahoma"/>
              </a:rPr>
              <a:t>means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rules </a:t>
            </a:r>
            <a:r>
              <a:rPr sz="1200" spc="85" dirty="0">
                <a:latin typeface="Tahoma"/>
                <a:cs typeface="Tahoma"/>
              </a:rPr>
              <a:t>identified </a:t>
            </a:r>
            <a:r>
              <a:rPr sz="1200" spc="50" dirty="0">
                <a:latin typeface="Tahoma"/>
                <a:cs typeface="Tahoma"/>
              </a:rPr>
              <a:t>by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schema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record </a:t>
            </a:r>
            <a:r>
              <a:rPr sz="1200" spc="60" dirty="0">
                <a:latin typeface="Tahoma"/>
                <a:cs typeface="Tahoma"/>
              </a:rPr>
              <a:t>are </a:t>
            </a:r>
            <a:r>
              <a:rPr sz="1200" spc="70" dirty="0">
                <a:latin typeface="Tahoma"/>
                <a:cs typeface="Tahoma"/>
              </a:rPr>
              <a:t>not  </a:t>
            </a:r>
            <a:r>
              <a:rPr sz="1200" spc="85" dirty="0">
                <a:latin typeface="Tahoma"/>
                <a:cs typeface="Tahoma"/>
              </a:rPr>
              <a:t>enforced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80" dirty="0">
                <a:latin typeface="Tahoma"/>
                <a:cs typeface="Tahoma"/>
              </a:rPr>
              <a:t>level. </a:t>
            </a:r>
            <a:r>
              <a:rPr sz="1200" spc="70" dirty="0">
                <a:latin typeface="Tahoma"/>
                <a:cs typeface="Tahoma"/>
              </a:rPr>
              <a:t>Once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65" dirty="0">
                <a:latin typeface="Tahoma"/>
                <a:cs typeface="Tahoma"/>
              </a:rPr>
              <a:t>has </a:t>
            </a:r>
            <a:r>
              <a:rPr sz="1200" spc="70" dirty="0">
                <a:latin typeface="Tahoma"/>
                <a:cs typeface="Tahoma"/>
              </a:rPr>
              <a:t>been </a:t>
            </a:r>
            <a:r>
              <a:rPr sz="1200" spc="90" dirty="0">
                <a:latin typeface="Tahoma"/>
                <a:cs typeface="Tahoma"/>
              </a:rPr>
              <a:t>transported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then </a:t>
            </a:r>
            <a:r>
              <a:rPr sz="1200" spc="85" dirty="0">
                <a:latin typeface="Tahoma"/>
                <a:cs typeface="Tahoma"/>
              </a:rPr>
              <a:t>managed </a:t>
            </a:r>
            <a:r>
              <a:rPr sz="1200" spc="45" dirty="0">
                <a:latin typeface="Tahoma"/>
                <a:cs typeface="Tahoma"/>
              </a:rPr>
              <a:t>by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operating system. Operating  </a:t>
            </a:r>
            <a:r>
              <a:rPr sz="1200" spc="80" dirty="0">
                <a:latin typeface="Tahoma"/>
                <a:cs typeface="Tahoma"/>
              </a:rPr>
              <a:t>system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75" dirty="0">
                <a:latin typeface="Tahoma"/>
                <a:cs typeface="Tahoma"/>
              </a:rPr>
              <a:t>uses </a:t>
            </a:r>
            <a:r>
              <a:rPr sz="1200" dirty="0">
                <a:latin typeface="Tahoma"/>
                <a:cs typeface="Tahoma"/>
              </a:rPr>
              <a:t>i </a:t>
            </a:r>
            <a:r>
              <a:rPr sz="1200" spc="45" dirty="0">
                <a:latin typeface="Tahoma"/>
                <a:cs typeface="Tahoma"/>
              </a:rPr>
              <a:t>ts </a:t>
            </a:r>
            <a:r>
              <a:rPr sz="1200" spc="65" dirty="0">
                <a:latin typeface="Tahoma"/>
                <a:cs typeface="Tahoma"/>
              </a:rPr>
              <a:t>own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0" dirty="0">
                <a:latin typeface="Tahoma"/>
                <a:cs typeface="Tahoma"/>
              </a:rPr>
              <a:t>storage </a:t>
            </a:r>
            <a:r>
              <a:rPr sz="1200" spc="85" dirty="0">
                <a:latin typeface="Tahoma"/>
                <a:cs typeface="Tahoma"/>
              </a:rPr>
              <a:t>utilities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75" dirty="0">
                <a:latin typeface="Tahoma"/>
                <a:cs typeface="Tahoma"/>
              </a:rPr>
              <a:t>place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on</a:t>
            </a:r>
            <a:r>
              <a:rPr sz="1200" spc="25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disk.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175" dirty="0">
                <a:latin typeface="Tahoma"/>
                <a:cs typeface="Tahoma"/>
              </a:rPr>
              <a:t>Inter Schema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Mapping:</a:t>
            </a:r>
            <a:endParaRPr sz="1200">
              <a:latin typeface="Tahoma"/>
              <a:cs typeface="Tahoma"/>
            </a:endParaRPr>
          </a:p>
          <a:p>
            <a:pPr marL="12700" marR="66675" indent="-635" algn="just">
              <a:lnSpc>
                <a:spcPts val="1450"/>
              </a:lnSpc>
              <a:spcBef>
                <a:spcPts val="40"/>
              </a:spcBef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mechanism </a:t>
            </a:r>
            <a:r>
              <a:rPr sz="1200" spc="80" dirty="0">
                <a:latin typeface="Tahoma"/>
                <a:cs typeface="Tahoma"/>
              </a:rPr>
              <a:t>through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records </a:t>
            </a:r>
            <a:r>
              <a:rPr sz="1200" spc="50" dirty="0">
                <a:latin typeface="Tahoma"/>
                <a:cs typeface="Tahoma"/>
              </a:rPr>
              <a:t>or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one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80" dirty="0">
                <a:latin typeface="Tahoma"/>
                <a:cs typeface="Tahoma"/>
              </a:rPr>
              <a:t>related </a:t>
            </a:r>
            <a:r>
              <a:rPr sz="1200" spc="50" dirty="0">
                <a:latin typeface="Tahoma"/>
                <a:cs typeface="Tahoma"/>
              </a:rPr>
              <a:t>to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changed </a:t>
            </a:r>
            <a:r>
              <a:rPr sz="1200" spc="80" dirty="0">
                <a:latin typeface="Tahoma"/>
                <a:cs typeface="Tahoma"/>
              </a:rPr>
              <a:t>format </a:t>
            </a:r>
            <a:r>
              <a:rPr sz="1200" spc="45" dirty="0">
                <a:latin typeface="Tahoma"/>
                <a:cs typeface="Tahoma"/>
              </a:rPr>
              <a:t>of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same data </a:t>
            </a:r>
            <a:r>
              <a:rPr sz="1200" spc="50" dirty="0">
                <a:latin typeface="Tahoma"/>
                <a:cs typeface="Tahoma"/>
              </a:rPr>
              <a:t>at  </a:t>
            </a:r>
            <a:r>
              <a:rPr sz="1200" spc="85" dirty="0">
                <a:latin typeface="Tahoma"/>
                <a:cs typeface="Tahoma"/>
              </a:rPr>
              <a:t>another </a:t>
            </a:r>
            <a:r>
              <a:rPr sz="1200" spc="80" dirty="0">
                <a:latin typeface="Tahoma"/>
                <a:cs typeface="Tahoma"/>
              </a:rPr>
              <a:t>level  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  <a:p>
            <a:pPr marL="12700" marR="66675" algn="just">
              <a:lnSpc>
                <a:spcPts val="1440"/>
              </a:lnSpc>
              <a:spcBef>
                <a:spcPts val="10"/>
              </a:spcBef>
            </a:pPr>
            <a:r>
              <a:rPr sz="1200" spc="75" dirty="0">
                <a:latin typeface="Tahoma"/>
                <a:cs typeface="Tahoma"/>
              </a:rPr>
              <a:t>known </a:t>
            </a:r>
            <a:r>
              <a:rPr sz="1200" spc="45" dirty="0">
                <a:latin typeface="Tahoma"/>
                <a:cs typeface="Tahoma"/>
              </a:rPr>
              <a:t>as </a:t>
            </a:r>
            <a:r>
              <a:rPr sz="1200" spc="85" dirty="0">
                <a:latin typeface="Tahoma"/>
                <a:cs typeface="Tahoma"/>
              </a:rPr>
              <a:t>mapping. </a:t>
            </a:r>
            <a:r>
              <a:rPr sz="1200" spc="75" dirty="0">
                <a:latin typeface="Tahoma"/>
                <a:cs typeface="Tahoma"/>
              </a:rPr>
              <a:t>When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85" dirty="0">
                <a:latin typeface="Tahoma"/>
                <a:cs typeface="Tahoma"/>
              </a:rPr>
              <a:t>associate </a:t>
            </a:r>
            <a:r>
              <a:rPr sz="1200" spc="60" dirty="0">
                <a:latin typeface="Tahoma"/>
                <a:cs typeface="Tahoma"/>
              </a:rPr>
              <a:t>one </a:t>
            </a:r>
            <a:r>
              <a:rPr sz="1200" spc="70" dirty="0">
                <a:latin typeface="Tahoma"/>
                <a:cs typeface="Tahoma"/>
              </a:rPr>
              <a:t>form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external</a:t>
            </a:r>
            <a:r>
              <a:rPr sz="1200" spc="41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level</a:t>
            </a:r>
            <a:r>
              <a:rPr sz="1200" spc="41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with</a:t>
            </a:r>
            <a:r>
              <a:rPr sz="1200" spc="41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the</a:t>
            </a:r>
            <a:r>
              <a:rPr sz="1200" spc="42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same</a:t>
            </a:r>
            <a:r>
              <a:rPr sz="1200" spc="42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data</a:t>
            </a:r>
            <a:r>
              <a:rPr sz="1200" spc="40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in</a:t>
            </a:r>
            <a:r>
              <a:rPr sz="1200" spc="41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another</a:t>
            </a:r>
            <a:r>
              <a:rPr sz="1200" spc="41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form</a:t>
            </a:r>
            <a:r>
              <a:rPr sz="1200" spc="41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is</a:t>
            </a:r>
            <a:r>
              <a:rPr sz="1200" spc="40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know</a:t>
            </a:r>
            <a:r>
              <a:rPr sz="1200" spc="42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as</a:t>
            </a:r>
            <a:r>
              <a:rPr sz="1200" spc="42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12700" marR="66675" algn="just">
              <a:lnSpc>
                <a:spcPts val="1450"/>
              </a:lnSpc>
              <a:spcBef>
                <a:spcPts val="5"/>
              </a:spcBef>
            </a:pPr>
            <a:r>
              <a:rPr sz="1200" spc="90" dirty="0">
                <a:latin typeface="Tahoma"/>
                <a:cs typeface="Tahoma"/>
              </a:rPr>
              <a:t>external/conceptual </a:t>
            </a:r>
            <a:r>
              <a:rPr sz="1200" spc="85" dirty="0">
                <a:latin typeface="Tahoma"/>
                <a:cs typeface="Tahoma"/>
              </a:rPr>
              <a:t>mapping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data. </a:t>
            </a:r>
            <a:r>
              <a:rPr sz="1200" dirty="0">
                <a:latin typeface="Tahoma"/>
                <a:cs typeface="Tahoma"/>
              </a:rPr>
              <a:t>(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70" dirty="0">
                <a:latin typeface="Tahoma"/>
                <a:cs typeface="Tahoma"/>
              </a:rPr>
              <a:t>have </a:t>
            </a:r>
            <a:r>
              <a:rPr sz="1200" spc="75" dirty="0">
                <a:latin typeface="Tahoma"/>
                <a:cs typeface="Tahoma"/>
              </a:rPr>
              <a:t>seen </a:t>
            </a:r>
            <a:r>
              <a:rPr sz="1200" spc="85" dirty="0">
                <a:latin typeface="Tahoma"/>
                <a:cs typeface="Tahoma"/>
              </a:rPr>
              <a:t>examples  </a:t>
            </a:r>
            <a:r>
              <a:rPr sz="1200" spc="45" dirty="0">
                <a:latin typeface="Tahoma"/>
                <a:cs typeface="Tahoma"/>
              </a:rPr>
              <a:t>of  </a:t>
            </a:r>
            <a:r>
              <a:rPr sz="1200" spc="90" dirty="0">
                <a:latin typeface="Tahoma"/>
                <a:cs typeface="Tahoma"/>
              </a:rPr>
              <a:t>external/conceptual  </a:t>
            </a:r>
            <a:r>
              <a:rPr sz="1200" spc="85" dirty="0">
                <a:latin typeface="Tahoma"/>
                <a:cs typeface="Tahoma"/>
              </a:rPr>
              <a:t>mapping  </a:t>
            </a:r>
            <a:r>
              <a:rPr sz="1200" spc="45" dirty="0">
                <a:latin typeface="Tahoma"/>
                <a:cs typeface="Tahoma"/>
              </a:rPr>
              <a:t>in  </a:t>
            </a:r>
            <a:r>
              <a:rPr sz="1200" spc="65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previous  lecture)    </a:t>
            </a:r>
            <a:r>
              <a:rPr sz="1200" spc="45" dirty="0">
                <a:latin typeface="Tahoma"/>
                <a:cs typeface="Tahoma"/>
              </a:rPr>
              <a:t>In  </a:t>
            </a:r>
            <a:r>
              <a:rPr sz="1200" spc="254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12700" marR="66675" algn="just">
              <a:lnSpc>
                <a:spcPts val="1440"/>
              </a:lnSpc>
              <a:spcBef>
                <a:spcPts val="10"/>
              </a:spcBef>
            </a:pPr>
            <a:r>
              <a:rPr sz="1200" spc="70" dirty="0">
                <a:latin typeface="Tahoma"/>
                <a:cs typeface="Tahoma"/>
              </a:rPr>
              <a:t>same </a:t>
            </a:r>
            <a:r>
              <a:rPr sz="1200" spc="65" dirty="0">
                <a:latin typeface="Tahoma"/>
                <a:cs typeface="Tahoma"/>
              </a:rPr>
              <a:t>way </a:t>
            </a:r>
            <a:r>
              <a:rPr sz="1200" spc="70" dirty="0">
                <a:latin typeface="Tahoma"/>
                <a:cs typeface="Tahoma"/>
              </a:rPr>
              <a:t>when data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conceptual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90" dirty="0">
                <a:latin typeface="Tahoma"/>
                <a:cs typeface="Tahoma"/>
              </a:rPr>
              <a:t>correlated </a:t>
            </a:r>
            <a:r>
              <a:rPr sz="1200" spc="70" dirty="0">
                <a:latin typeface="Tahoma"/>
                <a:cs typeface="Tahoma"/>
              </a:rPr>
              <a:t>with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same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80" dirty="0">
                <a:latin typeface="Tahoma"/>
                <a:cs typeface="Tahoma"/>
              </a:rPr>
              <a:t>level,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0" dirty="0">
                <a:latin typeface="Tahoma"/>
                <a:cs typeface="Tahoma"/>
              </a:rPr>
              <a:t>called </a:t>
            </a:r>
            <a:r>
              <a:rPr sz="1200" spc="60" dirty="0">
                <a:latin typeface="Tahoma"/>
                <a:cs typeface="Tahoma"/>
              </a:rPr>
              <a:t>the   </a:t>
            </a:r>
            <a:r>
              <a:rPr sz="1200" spc="170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conceptual/Internal</a:t>
            </a:r>
            <a:endParaRPr sz="1200">
              <a:latin typeface="Tahoma"/>
              <a:cs typeface="Tahoma"/>
            </a:endParaRPr>
          </a:p>
          <a:p>
            <a:pPr marL="12700" algn="just">
              <a:lnSpc>
                <a:spcPts val="1405"/>
              </a:lnSpc>
            </a:pPr>
            <a:r>
              <a:rPr sz="1200" spc="85" dirty="0">
                <a:latin typeface="Tahoma"/>
                <a:cs typeface="Tahoma"/>
              </a:rPr>
              <a:t>mapping.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600"/>
              </a:lnSpc>
            </a:pPr>
            <a:r>
              <a:rPr sz="1200" spc="60" dirty="0">
                <a:latin typeface="Tahoma"/>
                <a:cs typeface="Tahoma"/>
              </a:rPr>
              <a:t>Now the </a:t>
            </a:r>
            <a:r>
              <a:rPr sz="1200" spc="85" dirty="0">
                <a:latin typeface="Tahoma"/>
                <a:cs typeface="Tahoma"/>
              </a:rPr>
              <a:t>question </a:t>
            </a:r>
            <a:r>
              <a:rPr sz="1200" spc="80" dirty="0">
                <a:latin typeface="Tahoma"/>
                <a:cs typeface="Tahoma"/>
              </a:rPr>
              <a:t>arises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70" dirty="0">
                <a:latin typeface="Tahoma"/>
                <a:cs typeface="Tahoma"/>
              </a:rPr>
              <a:t>how this </a:t>
            </a:r>
            <a:r>
              <a:rPr sz="1200" spc="80" dirty="0">
                <a:latin typeface="Tahoma"/>
                <a:cs typeface="Tahoma"/>
              </a:rPr>
              <a:t>mapping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90" dirty="0">
                <a:latin typeface="Tahoma"/>
                <a:cs typeface="Tahoma"/>
              </a:rPr>
              <a:t>performed. </a:t>
            </a:r>
            <a:r>
              <a:rPr sz="1200" spc="75" dirty="0">
                <a:latin typeface="Tahoma"/>
                <a:cs typeface="Tahoma"/>
              </a:rPr>
              <a:t>Means  </a:t>
            </a:r>
            <a:r>
              <a:rPr sz="1200" spc="60" dirty="0">
                <a:latin typeface="Tahoma"/>
                <a:cs typeface="Tahoma"/>
              </a:rPr>
              <a:t>how </a:t>
            </a:r>
            <a:r>
              <a:rPr sz="1200" spc="45" dirty="0">
                <a:latin typeface="Tahoma"/>
                <a:cs typeface="Tahoma"/>
              </a:rPr>
              <a:t>is it </a:t>
            </a:r>
            <a:r>
              <a:rPr sz="1200" spc="85" dirty="0">
                <a:latin typeface="Tahoma"/>
                <a:cs typeface="Tahoma"/>
              </a:rPr>
              <a:t>possible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70" dirty="0">
                <a:latin typeface="Tahoma"/>
                <a:cs typeface="Tahoma"/>
              </a:rPr>
              <a:t>have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one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0" dirty="0">
                <a:latin typeface="Tahoma"/>
                <a:cs typeface="Tahoma"/>
              </a:rPr>
              <a:t>date </a:t>
            </a:r>
            <a:r>
              <a:rPr sz="1200" spc="80" dirty="0">
                <a:latin typeface="Tahoma"/>
                <a:cs typeface="Tahoma"/>
              </a:rPr>
              <a:t>format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80" dirty="0">
                <a:latin typeface="Tahoma"/>
                <a:cs typeface="Tahoma"/>
              </a:rPr>
              <a:t>higher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same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75" dirty="0">
                <a:latin typeface="Tahoma"/>
                <a:cs typeface="Tahoma"/>
              </a:rPr>
              <a:t>show </a:t>
            </a:r>
            <a:r>
              <a:rPr sz="1200" spc="50" dirty="0">
                <a:latin typeface="Tahoma"/>
                <a:cs typeface="Tahoma"/>
              </a:rPr>
              <a:t>us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age. This </a:t>
            </a:r>
            <a:r>
              <a:rPr sz="1200" spc="80" dirty="0">
                <a:latin typeface="Tahoma"/>
                <a:cs typeface="Tahoma"/>
              </a:rPr>
              <a:t>hidden </a:t>
            </a:r>
            <a:r>
              <a:rPr sz="1200" spc="90" dirty="0">
                <a:latin typeface="Tahoma"/>
                <a:cs typeface="Tahoma"/>
              </a:rPr>
              <a:t>mechanism,  </a:t>
            </a:r>
            <a:r>
              <a:rPr sz="1200" spc="85" dirty="0">
                <a:latin typeface="Tahoma"/>
                <a:cs typeface="Tahoma"/>
              </a:rPr>
              <a:t>conversion </a:t>
            </a:r>
            <a:r>
              <a:rPr sz="1200" spc="80" dirty="0">
                <a:latin typeface="Tahoma"/>
                <a:cs typeface="Tahoma"/>
              </a:rPr>
              <a:t>system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formula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85" dirty="0">
                <a:latin typeface="Tahoma"/>
                <a:cs typeface="Tahoma"/>
              </a:rPr>
              <a:t>converts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birth  </a:t>
            </a:r>
            <a:r>
              <a:rPr sz="1200" spc="45" dirty="0">
                <a:latin typeface="Tahoma"/>
                <a:cs typeface="Tahoma"/>
              </a:rPr>
              <a:t>of  an  </a:t>
            </a:r>
            <a:r>
              <a:rPr sz="1200" spc="85" dirty="0">
                <a:latin typeface="Tahoma"/>
                <a:cs typeface="Tahoma"/>
              </a:rPr>
              <a:t>employee </a:t>
            </a:r>
            <a:r>
              <a:rPr sz="1200" spc="75" dirty="0">
                <a:latin typeface="Tahoma"/>
                <a:cs typeface="Tahoma"/>
              </a:rPr>
              <a:t>into </a:t>
            </a:r>
            <a:r>
              <a:rPr sz="1200" spc="60" dirty="0">
                <a:latin typeface="Tahoma"/>
                <a:cs typeface="Tahoma"/>
              </a:rPr>
              <a:t>age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85" dirty="0">
                <a:latin typeface="Tahoma"/>
                <a:cs typeface="Tahoma"/>
              </a:rPr>
              <a:t>performed </a:t>
            </a:r>
            <a:r>
              <a:rPr sz="1200" spc="45" dirty="0">
                <a:latin typeface="Tahoma"/>
                <a:cs typeface="Tahoma"/>
              </a:rPr>
              <a:t>by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mapping function  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1002436"/>
            <a:ext cx="5511165" cy="184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</a:pPr>
            <a:r>
              <a:rPr sz="1200" spc="45" dirty="0">
                <a:latin typeface="Tahoma"/>
                <a:cs typeface="Tahoma"/>
              </a:rPr>
              <a:t>it is </a:t>
            </a:r>
            <a:r>
              <a:rPr sz="1200" spc="80" dirty="0">
                <a:latin typeface="Tahoma"/>
                <a:cs typeface="Tahoma"/>
              </a:rPr>
              <a:t>defined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specific </a:t>
            </a:r>
            <a:r>
              <a:rPr sz="1200" spc="75" dirty="0">
                <a:latin typeface="Tahoma"/>
                <a:cs typeface="Tahoma"/>
              </a:rPr>
              <a:t>ext/ </a:t>
            </a:r>
            <a:r>
              <a:rPr sz="1200" spc="60" dirty="0">
                <a:latin typeface="Tahoma"/>
                <a:cs typeface="Tahoma"/>
              </a:rPr>
              <a:t>con </a:t>
            </a:r>
            <a:r>
              <a:rPr sz="1200" spc="85" dirty="0">
                <a:latin typeface="Tahoma"/>
                <a:cs typeface="Tahoma"/>
              </a:rPr>
              <a:t>mapping,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85" dirty="0">
                <a:latin typeface="Tahoma"/>
                <a:cs typeface="Tahoma"/>
              </a:rPr>
              <a:t>example, </a:t>
            </a:r>
            <a:r>
              <a:rPr sz="1200" spc="70" dirty="0">
                <a:latin typeface="Tahoma"/>
                <a:cs typeface="Tahoma"/>
              </a:rPr>
              <a:t>when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conceptual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presented </a:t>
            </a:r>
            <a:r>
              <a:rPr sz="1200" spc="45" dirty="0">
                <a:latin typeface="Tahoma"/>
                <a:cs typeface="Tahoma"/>
              </a:rPr>
              <a:t>as </a:t>
            </a:r>
            <a:r>
              <a:rPr sz="1200" spc="60" dirty="0">
                <a:latin typeface="Tahoma"/>
                <a:cs typeface="Tahoma"/>
              </a:rPr>
              <a:t>the age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employee 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0" dirty="0">
                <a:latin typeface="Tahoma"/>
                <a:cs typeface="Tahoma"/>
              </a:rPr>
              <a:t>done </a:t>
            </a:r>
            <a:r>
              <a:rPr sz="1200" spc="45" dirty="0">
                <a:latin typeface="Tahoma"/>
                <a:cs typeface="Tahoma"/>
              </a:rPr>
              <a:t>by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external schema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85" dirty="0">
                <a:latin typeface="Tahoma"/>
                <a:cs typeface="Tahoma"/>
              </a:rPr>
              <a:t>specific </a:t>
            </a:r>
            <a:r>
              <a:rPr sz="1200" spc="75" dirty="0">
                <a:latin typeface="Tahoma"/>
                <a:cs typeface="Tahoma"/>
              </a:rPr>
              <a:t>user. </a:t>
            </a:r>
            <a:r>
              <a:rPr sz="1200" spc="60" dirty="0">
                <a:latin typeface="Tahoma"/>
                <a:cs typeface="Tahoma"/>
              </a:rPr>
              <a:t>Now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0" dirty="0">
                <a:latin typeface="Tahoma"/>
                <a:cs typeface="Tahoma"/>
              </a:rPr>
              <a:t>this  </a:t>
            </a:r>
            <a:r>
              <a:rPr sz="1200" spc="85" dirty="0">
                <a:latin typeface="Tahoma"/>
                <a:cs typeface="Tahoma"/>
              </a:rPr>
              <a:t>scenario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ext/ </a:t>
            </a:r>
            <a:r>
              <a:rPr sz="1200" spc="65" dirty="0">
                <a:latin typeface="Tahoma"/>
                <a:cs typeface="Tahoma"/>
              </a:rPr>
              <a:t>con </a:t>
            </a:r>
            <a:r>
              <a:rPr sz="1200" spc="85" dirty="0">
                <a:latin typeface="Tahoma"/>
                <a:cs typeface="Tahoma"/>
              </a:rPr>
              <a:t>mapping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performing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mapping </a:t>
            </a:r>
            <a:r>
              <a:rPr sz="1200" spc="70" dirty="0">
                <a:latin typeface="Tahoma"/>
                <a:cs typeface="Tahoma"/>
              </a:rPr>
              <a:t>with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internal</a:t>
            </a:r>
            <a:r>
              <a:rPr sz="1200" spc="19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view</a:t>
            </a:r>
            <a:r>
              <a:rPr sz="1200" spc="20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and</a:t>
            </a:r>
            <a:r>
              <a:rPr sz="1200" spc="20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is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retrieving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the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data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in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desire</a:t>
            </a:r>
            <a:r>
              <a:rPr sz="1200" spc="190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format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of</a:t>
            </a:r>
            <a:r>
              <a:rPr sz="1200" spc="20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the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user.</a:t>
            </a:r>
            <a:endParaRPr sz="1200">
              <a:latin typeface="Tahoma"/>
              <a:cs typeface="Tahoma"/>
            </a:endParaRPr>
          </a:p>
          <a:p>
            <a:pPr marL="12700" marR="6350" algn="just">
              <a:lnSpc>
                <a:spcPct val="100000"/>
              </a:lnSpc>
              <a:spcBef>
                <a:spcPts val="10"/>
              </a:spcBef>
            </a:pP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same </a:t>
            </a:r>
            <a:r>
              <a:rPr sz="1200" spc="65" dirty="0">
                <a:latin typeface="Tahoma"/>
                <a:cs typeface="Tahoma"/>
              </a:rPr>
              <a:t>way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mapping </a:t>
            </a:r>
            <a:r>
              <a:rPr sz="1200" spc="80" dirty="0">
                <a:latin typeface="Tahoma"/>
                <a:cs typeface="Tahoma"/>
              </a:rPr>
              <a:t>between </a:t>
            </a:r>
            <a:r>
              <a:rPr sz="1200" spc="45" dirty="0">
                <a:latin typeface="Tahoma"/>
                <a:cs typeface="Tahoma"/>
              </a:rPr>
              <a:t>an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view </a:t>
            </a:r>
            <a:r>
              <a:rPr sz="1200" spc="60" dirty="0">
                <a:latin typeface="Tahoma"/>
                <a:cs typeface="Tahoma"/>
              </a:rPr>
              <a:t>and  </a:t>
            </a:r>
            <a:r>
              <a:rPr sz="1200" spc="85" dirty="0">
                <a:latin typeface="Tahoma"/>
                <a:cs typeface="Tahoma"/>
              </a:rPr>
              <a:t>conceptual </a:t>
            </a:r>
            <a:r>
              <a:rPr sz="1200" spc="75" dirty="0">
                <a:latin typeface="Tahoma"/>
                <a:cs typeface="Tahoma"/>
              </a:rPr>
              <a:t>view </a:t>
            </a:r>
            <a:r>
              <a:rPr sz="1200" spc="45" dirty="0">
                <a:latin typeface="Tahoma"/>
                <a:cs typeface="Tahoma"/>
              </a:rPr>
              <a:t>is</a:t>
            </a:r>
            <a:r>
              <a:rPr sz="1200" spc="42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performed.</a:t>
            </a:r>
            <a:endParaRPr sz="1200">
              <a:latin typeface="Tahoma"/>
              <a:cs typeface="Tahoma"/>
            </a:endParaRPr>
          </a:p>
          <a:p>
            <a:pPr marL="12700" marR="5080" indent="-635" algn="just">
              <a:lnSpc>
                <a:spcPct val="100400"/>
              </a:lnSpc>
              <a:spcBef>
                <a:spcPts val="5"/>
              </a:spcBef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figure </a:t>
            </a:r>
            <a:r>
              <a:rPr sz="1200" spc="75" dirty="0">
                <a:latin typeface="Tahoma"/>
                <a:cs typeface="Tahoma"/>
              </a:rPr>
              <a:t>below gives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75" dirty="0">
                <a:latin typeface="Tahoma"/>
                <a:cs typeface="Tahoma"/>
              </a:rPr>
              <a:t>clear </a:t>
            </a:r>
            <a:r>
              <a:rPr sz="1200" spc="85" dirty="0">
                <a:latin typeface="Tahoma"/>
                <a:cs typeface="Tahoma"/>
              </a:rPr>
              <a:t>picture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85" dirty="0">
                <a:latin typeface="Tahoma"/>
                <a:cs typeface="Tahoma"/>
              </a:rPr>
              <a:t>mapping </a:t>
            </a:r>
            <a:r>
              <a:rPr sz="1200" spc="80" dirty="0">
                <a:latin typeface="Tahoma"/>
                <a:cs typeface="Tahoma"/>
              </a:rPr>
              <a:t>process </a:t>
            </a:r>
            <a:r>
              <a:rPr sz="1200" spc="65" dirty="0">
                <a:latin typeface="Tahoma"/>
                <a:cs typeface="Tahoma"/>
              </a:rPr>
              <a:t>and  </a:t>
            </a:r>
            <a:r>
              <a:rPr sz="1200" spc="80" dirty="0">
                <a:latin typeface="Tahoma"/>
                <a:cs typeface="Tahoma"/>
              </a:rPr>
              <a:t>informs </a:t>
            </a:r>
            <a:r>
              <a:rPr sz="1200" spc="75" dirty="0">
                <a:latin typeface="Tahoma"/>
                <a:cs typeface="Tahoma"/>
              </a:rPr>
              <a:t>where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mapping between </a:t>
            </a:r>
            <a:r>
              <a:rPr sz="1200" spc="85" dirty="0">
                <a:latin typeface="Tahoma"/>
                <a:cs typeface="Tahoma"/>
              </a:rPr>
              <a:t>different </a:t>
            </a:r>
            <a:r>
              <a:rPr sz="1200" spc="80" dirty="0">
                <a:latin typeface="Tahoma"/>
                <a:cs typeface="Tahoma"/>
              </a:rPr>
              <a:t>levels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 </a:t>
            </a:r>
            <a:r>
              <a:rPr sz="1200" spc="45" dirty="0">
                <a:latin typeface="Tahoma"/>
                <a:cs typeface="Tahoma"/>
              </a:rPr>
              <a:t>is</a:t>
            </a:r>
            <a:r>
              <a:rPr sz="1200" spc="13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performed.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2844665"/>
            <a:ext cx="3566461" cy="2132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510" y="5014972"/>
            <a:ext cx="5510530" cy="306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660">
              <a:lnSpc>
                <a:spcPct val="121700"/>
              </a:lnSpc>
            </a:pPr>
            <a:r>
              <a:rPr sz="1200" spc="45" dirty="0">
                <a:latin typeface="Tahoma"/>
                <a:cs typeface="Tahoma"/>
              </a:rPr>
              <a:t>Fig:1: </a:t>
            </a:r>
            <a:r>
              <a:rPr sz="1200" spc="80" dirty="0">
                <a:latin typeface="Tahoma"/>
                <a:cs typeface="Tahoma"/>
              </a:rPr>
              <a:t>Mapping between </a:t>
            </a:r>
            <a:r>
              <a:rPr sz="1200" spc="90" dirty="0">
                <a:latin typeface="Tahoma"/>
                <a:cs typeface="Tahoma"/>
              </a:rPr>
              <a:t>External/Conceptual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90" dirty="0">
                <a:latin typeface="Tahoma"/>
                <a:cs typeface="Tahoma"/>
              </a:rPr>
              <a:t>Conceptual/Internal  </a:t>
            </a:r>
            <a:r>
              <a:rPr sz="1200" spc="80" dirty="0">
                <a:latin typeface="Tahoma"/>
                <a:cs typeface="Tahoma"/>
              </a:rPr>
              <a:t>levels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600"/>
              </a:lnSpc>
            </a:pP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85" dirty="0">
                <a:latin typeface="Tahoma"/>
                <a:cs typeface="Tahoma"/>
              </a:rPr>
              <a:t>Figure-1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65" dirty="0">
                <a:latin typeface="Tahoma"/>
                <a:cs typeface="Tahoma"/>
              </a:rPr>
              <a:t>can see </a:t>
            </a:r>
            <a:r>
              <a:rPr sz="1200" spc="80" dirty="0">
                <a:latin typeface="Tahoma"/>
                <a:cs typeface="Tahoma"/>
              </a:rPr>
              <a:t>clearly </a:t>
            </a:r>
            <a:r>
              <a:rPr sz="1200" spc="75" dirty="0">
                <a:latin typeface="Tahoma"/>
                <a:cs typeface="Tahoma"/>
              </a:rPr>
              <a:t>where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mapping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90" dirty="0">
                <a:latin typeface="Tahoma"/>
                <a:cs typeface="Tahoma"/>
              </a:rPr>
              <a:t>connectivity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85" dirty="0">
                <a:latin typeface="Tahoma"/>
                <a:cs typeface="Tahoma"/>
              </a:rPr>
              <a:t>performed </a:t>
            </a:r>
            <a:r>
              <a:rPr sz="1200" spc="80" dirty="0">
                <a:latin typeface="Tahoma"/>
                <a:cs typeface="Tahoma"/>
              </a:rPr>
              <a:t>between </a:t>
            </a:r>
            <a:r>
              <a:rPr sz="1200" spc="85" dirty="0">
                <a:latin typeface="Tahoma"/>
                <a:cs typeface="Tahoma"/>
              </a:rPr>
              <a:t>different </a:t>
            </a:r>
            <a:r>
              <a:rPr sz="1200" spc="80" dirty="0">
                <a:latin typeface="Tahoma"/>
                <a:cs typeface="Tahoma"/>
              </a:rPr>
              <a:t>levels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management  system. Figure-1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showing </a:t>
            </a:r>
            <a:r>
              <a:rPr sz="1200" spc="80" dirty="0">
                <a:latin typeface="Tahoma"/>
                <a:cs typeface="Tahoma"/>
              </a:rPr>
              <a:t>another </a:t>
            </a:r>
            <a:r>
              <a:rPr sz="1200" spc="75" dirty="0">
                <a:latin typeface="Tahoma"/>
                <a:cs typeface="Tahoma"/>
              </a:rPr>
              <a:t>very </a:t>
            </a:r>
            <a:r>
              <a:rPr sz="1200" spc="85" dirty="0">
                <a:latin typeface="Tahoma"/>
                <a:cs typeface="Tahoma"/>
              </a:rPr>
              <a:t>important </a:t>
            </a:r>
            <a:r>
              <a:rPr sz="1200" spc="80" dirty="0">
                <a:latin typeface="Tahoma"/>
                <a:cs typeface="Tahoma"/>
              </a:rPr>
              <a:t>concept </a:t>
            </a:r>
            <a:r>
              <a:rPr sz="1200" spc="70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layer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80" dirty="0">
                <a:latin typeface="Tahoma"/>
                <a:cs typeface="Tahoma"/>
              </a:rPr>
              <a:t>layers </a:t>
            </a:r>
            <a:r>
              <a:rPr sz="1200" spc="60" dirty="0">
                <a:latin typeface="Tahoma"/>
                <a:cs typeface="Tahoma"/>
              </a:rPr>
              <a:t>lie </a:t>
            </a:r>
            <a:r>
              <a:rPr sz="1200" spc="85" dirty="0">
                <a:latin typeface="Tahoma"/>
                <a:cs typeface="Tahoma"/>
              </a:rPr>
              <a:t>separately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Physical  </a:t>
            </a:r>
            <a:r>
              <a:rPr sz="1200" spc="75" dirty="0">
                <a:latin typeface="Tahoma"/>
                <a:cs typeface="Tahoma"/>
              </a:rPr>
              <a:t>layer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explicitly </a:t>
            </a:r>
            <a:r>
              <a:rPr sz="1200" spc="75" dirty="0">
                <a:latin typeface="Tahoma"/>
                <a:cs typeface="Tahoma"/>
              </a:rPr>
              <a:t>used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0" dirty="0">
                <a:latin typeface="Tahoma"/>
                <a:cs typeface="Tahoma"/>
              </a:rPr>
              <a:t>storage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70" dirty="0">
                <a:latin typeface="Tahoma"/>
                <a:cs typeface="Tahoma"/>
              </a:rPr>
              <a:t>disk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90" dirty="0">
                <a:latin typeface="Tahoma"/>
                <a:cs typeface="Tahoma"/>
              </a:rPr>
              <a:t>responsibility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Operating system.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65" dirty="0">
                <a:latin typeface="Tahoma"/>
                <a:cs typeface="Tahoma"/>
              </a:rPr>
              <a:t>has </a:t>
            </a:r>
            <a:r>
              <a:rPr sz="1200" spc="80" dirty="0">
                <a:latin typeface="Tahoma"/>
                <a:cs typeface="Tahoma"/>
              </a:rPr>
              <a:t>almost </a:t>
            </a:r>
            <a:r>
              <a:rPr sz="1200" spc="50" dirty="0">
                <a:latin typeface="Tahoma"/>
                <a:cs typeface="Tahoma"/>
              </a:rPr>
              <a:t>no </a:t>
            </a:r>
            <a:r>
              <a:rPr sz="1200" spc="80" dirty="0">
                <a:latin typeface="Tahoma"/>
                <a:cs typeface="Tahoma"/>
              </a:rPr>
              <a:t>concern  </a:t>
            </a:r>
            <a:r>
              <a:rPr sz="1200" spc="70" dirty="0">
                <a:latin typeface="Tahoma"/>
                <a:cs typeface="Tahoma"/>
              </a:rPr>
              <a:t>with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details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75" dirty="0">
                <a:latin typeface="Tahoma"/>
                <a:cs typeface="Tahoma"/>
              </a:rPr>
              <a:t>other </a:t>
            </a:r>
            <a:r>
              <a:rPr sz="1200" spc="70" dirty="0">
                <a:latin typeface="Tahoma"/>
                <a:cs typeface="Tahoma"/>
              </a:rPr>
              <a:t>than that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80" dirty="0">
                <a:latin typeface="Tahoma"/>
                <a:cs typeface="Tahoma"/>
              </a:rPr>
              <a:t>passes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0" dirty="0">
                <a:latin typeface="Tahoma"/>
                <a:cs typeface="Tahoma"/>
              </a:rPr>
              <a:t>along- </a:t>
            </a:r>
            <a:r>
              <a:rPr sz="1200" spc="70" dirty="0">
                <a:latin typeface="Tahoma"/>
                <a:cs typeface="Tahoma"/>
              </a:rPr>
              <a:t>with </a:t>
            </a:r>
            <a:r>
              <a:rPr sz="1200" spc="85" dirty="0">
                <a:latin typeface="Tahoma"/>
                <a:cs typeface="Tahoma"/>
              </a:rPr>
              <a:t>necessary </a:t>
            </a:r>
            <a:r>
              <a:rPr sz="1200" spc="90" dirty="0">
                <a:latin typeface="Tahoma"/>
                <a:cs typeface="Tahoma"/>
              </a:rPr>
              <a:t>instructions </a:t>
            </a:r>
            <a:r>
              <a:rPr sz="1200" spc="85" dirty="0">
                <a:latin typeface="Tahoma"/>
                <a:cs typeface="Tahoma"/>
              </a:rPr>
              <a:t>required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store </a:t>
            </a:r>
            <a:r>
              <a:rPr sz="1200" spc="75" dirty="0">
                <a:latin typeface="Tahoma"/>
                <a:cs typeface="Tahoma"/>
              </a:rPr>
              <a:t>that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operating</a:t>
            </a:r>
            <a:r>
              <a:rPr sz="1200" spc="53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system.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00"/>
              </a:lnSpc>
            </a:pPr>
            <a:r>
              <a:rPr sz="1200" spc="80" dirty="0">
                <a:latin typeface="Tahoma"/>
                <a:cs typeface="Tahoma"/>
              </a:rPr>
              <a:t>Figure-2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next </a:t>
            </a:r>
            <a:r>
              <a:rPr sz="1200" spc="70" dirty="0">
                <a:latin typeface="Tahoma"/>
                <a:cs typeface="Tahoma"/>
              </a:rPr>
              <a:t>page </a:t>
            </a:r>
            <a:r>
              <a:rPr sz="1200" spc="75" dirty="0">
                <a:latin typeface="Tahoma"/>
                <a:cs typeface="Tahoma"/>
              </a:rPr>
              <a:t>shows </a:t>
            </a:r>
            <a:r>
              <a:rPr sz="1200" spc="65" dirty="0">
                <a:latin typeface="Tahoma"/>
                <a:cs typeface="Tahoma"/>
              </a:rPr>
              <a:t>how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0" dirty="0">
                <a:latin typeface="Tahoma"/>
                <a:cs typeface="Tahoma"/>
              </a:rPr>
              <a:t>appears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85" dirty="0">
                <a:latin typeface="Tahoma"/>
                <a:cs typeface="Tahoma"/>
              </a:rPr>
              <a:t>different  </a:t>
            </a:r>
            <a:r>
              <a:rPr sz="1200" spc="80" dirty="0">
                <a:latin typeface="Tahoma"/>
                <a:cs typeface="Tahoma"/>
              </a:rPr>
              <a:t>levels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90" dirty="0">
                <a:latin typeface="Tahoma"/>
                <a:cs typeface="Tahoma"/>
              </a:rPr>
              <a:t>architecture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70" dirty="0">
                <a:latin typeface="Tahoma"/>
                <a:cs typeface="Tahoma"/>
              </a:rPr>
              <a:t>also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80" dirty="0">
                <a:latin typeface="Tahoma"/>
                <a:cs typeface="Tahoma"/>
              </a:rPr>
              <a:t>level.  </a:t>
            </a:r>
            <a:r>
              <a:rPr sz="1200" spc="45" dirty="0">
                <a:latin typeface="Tahoma"/>
                <a:cs typeface="Tahoma"/>
              </a:rPr>
              <a:t>We  </a:t>
            </a:r>
            <a:r>
              <a:rPr sz="1200" spc="60" dirty="0">
                <a:latin typeface="Tahoma"/>
                <a:cs typeface="Tahoma"/>
              </a:rPr>
              <a:t>can  </a:t>
            </a:r>
            <a:r>
              <a:rPr sz="1200" spc="80" dirty="0">
                <a:latin typeface="Tahoma"/>
                <a:cs typeface="Tahoma"/>
              </a:rPr>
              <a:t>clearly </a:t>
            </a:r>
            <a:r>
              <a:rPr sz="1200" spc="70" dirty="0">
                <a:latin typeface="Tahoma"/>
                <a:cs typeface="Tahoma"/>
              </a:rPr>
              <a:t>see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75" dirty="0">
                <a:latin typeface="Tahoma"/>
                <a:cs typeface="Tahoma"/>
              </a:rPr>
              <a:t>store </a:t>
            </a:r>
            <a:r>
              <a:rPr sz="1200" spc="45" dirty="0">
                <a:latin typeface="Tahoma"/>
                <a:cs typeface="Tahoma"/>
              </a:rPr>
              <a:t>on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75" dirty="0">
                <a:latin typeface="Tahoma"/>
                <a:cs typeface="Tahoma"/>
              </a:rPr>
              <a:t>level    </a:t>
            </a:r>
            <a:r>
              <a:rPr sz="1200" spc="35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is  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654" y="8074608"/>
            <a:ext cx="20586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 algn="just">
              <a:lnSpc>
                <a:spcPct val="100400"/>
              </a:lnSpc>
            </a:pP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view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in 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70" dirty="0">
                <a:latin typeface="Tahoma"/>
                <a:cs typeface="Tahoma"/>
              </a:rPr>
              <a:t>from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efficiency  </a:t>
            </a:r>
            <a:r>
              <a:rPr sz="1200" spc="45" dirty="0">
                <a:latin typeface="Tahoma"/>
                <a:cs typeface="Tahoma"/>
              </a:rPr>
              <a:t>of  </a:t>
            </a:r>
            <a:r>
              <a:rPr sz="1200" spc="80" dirty="0">
                <a:latin typeface="Tahoma"/>
                <a:cs typeface="Tahoma"/>
              </a:rPr>
              <a:t>storage</a:t>
            </a:r>
            <a:r>
              <a:rPr sz="1200" spc="13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510" y="8074242"/>
            <a:ext cx="338455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</a:pPr>
            <a:r>
              <a:rPr sz="1200" spc="80" dirty="0">
                <a:latin typeface="Tahoma"/>
                <a:cs typeface="Tahoma"/>
              </a:rPr>
              <a:t>binary format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separate </a:t>
            </a:r>
            <a:r>
              <a:rPr sz="1200" spc="75" dirty="0">
                <a:latin typeface="Tahoma"/>
                <a:cs typeface="Tahoma"/>
              </a:rPr>
              <a:t>from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location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5" dirty="0">
                <a:latin typeface="Tahoma"/>
                <a:cs typeface="Tahoma"/>
              </a:rPr>
              <a:t>format. Separation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is of </a:t>
            </a:r>
            <a:r>
              <a:rPr sz="1200" spc="80" dirty="0">
                <a:latin typeface="Tahoma"/>
                <a:cs typeface="Tahoma"/>
              </a:rPr>
              <a:t>great </a:t>
            </a:r>
            <a:r>
              <a:rPr sz="1200" spc="65" dirty="0">
                <a:latin typeface="Tahoma"/>
                <a:cs typeface="Tahoma"/>
              </a:rPr>
              <a:t>use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80" dirty="0">
                <a:latin typeface="Tahoma"/>
                <a:cs typeface="Tahoma"/>
              </a:rPr>
              <a:t>terms </a:t>
            </a:r>
            <a:r>
              <a:rPr sz="1200" spc="50" dirty="0">
                <a:latin typeface="Tahoma"/>
                <a:cs typeface="Tahoma"/>
              </a:rPr>
              <a:t>of  </a:t>
            </a:r>
            <a:r>
              <a:rPr sz="1200" spc="70" dirty="0">
                <a:latin typeface="Tahoma"/>
                <a:cs typeface="Tahoma"/>
              </a:rPr>
              <a:t>data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retrieval.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95" y="1005037"/>
            <a:ext cx="4191355" cy="3125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400" y="4128053"/>
            <a:ext cx="5511165" cy="280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8890" indent="-411480">
              <a:lnSpc>
                <a:spcPct val="100800"/>
              </a:lnSpc>
            </a:pPr>
            <a:r>
              <a:rPr sz="1200" spc="70" dirty="0">
                <a:latin typeface="Tahoma"/>
                <a:cs typeface="Tahoma"/>
              </a:rPr>
              <a:t>Fig: </a:t>
            </a:r>
            <a:r>
              <a:rPr sz="1200" spc="50" dirty="0">
                <a:latin typeface="Tahoma"/>
                <a:cs typeface="Tahoma"/>
              </a:rPr>
              <a:t>2. </a:t>
            </a:r>
            <a:r>
              <a:rPr sz="1200" spc="90" dirty="0">
                <a:latin typeface="Tahoma"/>
                <a:cs typeface="Tahoma"/>
              </a:rPr>
              <a:t>Representation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85" dirty="0">
                <a:latin typeface="Tahoma"/>
                <a:cs typeface="Tahoma"/>
              </a:rPr>
              <a:t>different </a:t>
            </a:r>
            <a:r>
              <a:rPr sz="1200" spc="80" dirty="0">
                <a:latin typeface="Tahoma"/>
                <a:cs typeface="Tahoma"/>
              </a:rPr>
              <a:t>levels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data base  </a:t>
            </a:r>
            <a:r>
              <a:rPr sz="1200" spc="90" dirty="0">
                <a:latin typeface="Tahoma"/>
                <a:cs typeface="Tahoma"/>
              </a:rPr>
              <a:t>Architecture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50" dirty="0">
                <a:latin typeface="Tahoma"/>
                <a:cs typeface="Tahoma"/>
              </a:rPr>
              <a:t>at  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bottom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00699"/>
              </a:lnSpc>
              <a:spcBef>
                <a:spcPts val="5"/>
              </a:spcBef>
            </a:pPr>
            <a:r>
              <a:rPr sz="1200" spc="45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65" dirty="0">
                <a:latin typeface="Tahoma"/>
                <a:cs typeface="Tahoma"/>
              </a:rPr>
              <a:t>can see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prefixed </a:t>
            </a:r>
            <a:r>
              <a:rPr sz="1200" spc="70" dirty="0">
                <a:latin typeface="Tahoma"/>
                <a:cs typeface="Tahoma"/>
              </a:rPr>
              <a:t>with </a:t>
            </a:r>
            <a:r>
              <a:rPr sz="1200" spc="75" dirty="0">
                <a:latin typeface="Tahoma"/>
                <a:cs typeface="Tahoma"/>
              </a:rPr>
              <a:t>Block  </a:t>
            </a:r>
            <a:r>
              <a:rPr sz="1200" spc="80" dirty="0">
                <a:latin typeface="Tahoma"/>
                <a:cs typeface="Tahoma"/>
              </a:rPr>
              <a:t>Header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0" dirty="0">
                <a:latin typeface="Tahoma"/>
                <a:cs typeface="Tahoma"/>
              </a:rPr>
              <a:t>Record header </a:t>
            </a:r>
            <a:r>
              <a:rPr sz="1200" spc="65" dirty="0">
                <a:latin typeface="Tahoma"/>
                <a:cs typeface="Tahoma"/>
              </a:rPr>
              <a:t>RH,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Record header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prefixed </a:t>
            </a:r>
            <a:r>
              <a:rPr sz="1200" spc="50" dirty="0">
                <a:latin typeface="Tahoma"/>
                <a:cs typeface="Tahoma"/>
              </a:rPr>
              <a:t>to  </a:t>
            </a:r>
            <a:r>
              <a:rPr sz="1200" spc="75" dirty="0">
                <a:latin typeface="Tahoma"/>
                <a:cs typeface="Tahoma"/>
              </a:rPr>
              <a:t>every </a:t>
            </a:r>
            <a:r>
              <a:rPr sz="1200" spc="80" dirty="0">
                <a:latin typeface="Tahoma"/>
                <a:cs typeface="Tahoma"/>
              </a:rPr>
              <a:t>record </a:t>
            </a:r>
            <a:r>
              <a:rPr sz="1200" spc="65" dirty="0">
                <a:latin typeface="Tahoma"/>
                <a:cs typeface="Tahoma"/>
              </a:rPr>
              <a:t>and the </a:t>
            </a:r>
            <a:r>
              <a:rPr sz="1200" spc="75" dirty="0">
                <a:latin typeface="Tahoma"/>
                <a:cs typeface="Tahoma"/>
              </a:rPr>
              <a:t>block </a:t>
            </a:r>
            <a:r>
              <a:rPr sz="1200" spc="80" dirty="0">
                <a:latin typeface="Tahoma"/>
                <a:cs typeface="Tahoma"/>
              </a:rPr>
              <a:t>header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prefixed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group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records;  </a:t>
            </a:r>
            <a:r>
              <a:rPr sz="1200" spc="80" dirty="0">
                <a:latin typeface="Tahoma"/>
                <a:cs typeface="Tahoma"/>
              </a:rPr>
              <a:t>because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block </a:t>
            </a:r>
            <a:r>
              <a:rPr sz="1200" spc="70" dirty="0">
                <a:latin typeface="Tahoma"/>
                <a:cs typeface="Tahoma"/>
              </a:rPr>
              <a:t>size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generally </a:t>
            </a:r>
            <a:r>
              <a:rPr sz="1200" spc="80" dirty="0">
                <a:latin typeface="Tahoma"/>
                <a:cs typeface="Tahoma"/>
              </a:rPr>
              <a:t>larger </a:t>
            </a:r>
            <a:r>
              <a:rPr sz="1200" spc="70" dirty="0">
                <a:latin typeface="Tahoma"/>
                <a:cs typeface="Tahoma"/>
              </a:rPr>
              <a:t>than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record </a:t>
            </a:r>
            <a:r>
              <a:rPr sz="1200" spc="80" dirty="0">
                <a:latin typeface="Tahoma"/>
                <a:cs typeface="Tahoma"/>
              </a:rPr>
              <a:t>size, </a:t>
            </a:r>
            <a:r>
              <a:rPr sz="1200" spc="45" dirty="0">
                <a:latin typeface="Tahoma"/>
                <a:cs typeface="Tahoma"/>
              </a:rPr>
              <a:t>as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80" dirty="0">
                <a:latin typeface="Tahoma"/>
                <a:cs typeface="Tahoma"/>
              </a:rPr>
              <a:t>result </a:t>
            </a:r>
            <a:r>
              <a:rPr sz="1200" spc="70" dirty="0">
                <a:latin typeface="Tahoma"/>
                <a:cs typeface="Tahoma"/>
              </a:rPr>
              <a:t>when </a:t>
            </a:r>
            <a:r>
              <a:rPr sz="1200" spc="45" dirty="0">
                <a:latin typeface="Tahoma"/>
                <a:cs typeface="Tahoma"/>
              </a:rPr>
              <a:t>an </a:t>
            </a:r>
            <a:r>
              <a:rPr sz="1200" spc="85" dirty="0">
                <a:latin typeface="Tahoma"/>
                <a:cs typeface="Tahoma"/>
              </a:rPr>
              <a:t>application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90" dirty="0">
                <a:latin typeface="Tahoma"/>
                <a:cs typeface="Tahoma"/>
              </a:rPr>
              <a:t>producing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it is </a:t>
            </a:r>
            <a:r>
              <a:rPr sz="1200" spc="70" dirty="0">
                <a:latin typeface="Tahoma"/>
                <a:cs typeface="Tahoma"/>
              </a:rPr>
              <a:t>not </a:t>
            </a:r>
            <a:r>
              <a:rPr sz="1200" spc="80" dirty="0">
                <a:latin typeface="Tahoma"/>
                <a:cs typeface="Tahoma"/>
              </a:rPr>
              <a:t>stored record  </a:t>
            </a:r>
            <a:r>
              <a:rPr sz="1200" spc="70" dirty="0">
                <a:latin typeface="Tahoma"/>
                <a:cs typeface="Tahoma"/>
              </a:rPr>
              <a:t>wise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disk </a:t>
            </a:r>
            <a:r>
              <a:rPr sz="1200" spc="80" dirty="0">
                <a:latin typeface="Tahoma"/>
                <a:cs typeface="Tahoma"/>
              </a:rPr>
              <a:t>rather </a:t>
            </a:r>
            <a:r>
              <a:rPr sz="1200" spc="75" dirty="0">
                <a:latin typeface="Tahoma"/>
                <a:cs typeface="Tahoma"/>
              </a:rPr>
              <a:t>block </a:t>
            </a:r>
            <a:r>
              <a:rPr sz="1200" spc="70" dirty="0">
                <a:latin typeface="Tahoma"/>
                <a:cs typeface="Tahoma"/>
              </a:rPr>
              <a:t>wise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80" dirty="0">
                <a:latin typeface="Tahoma"/>
                <a:cs typeface="Tahoma"/>
              </a:rPr>
              <a:t>reduces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number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disk  </a:t>
            </a:r>
            <a:r>
              <a:rPr sz="1200" spc="85" dirty="0">
                <a:latin typeface="Tahoma"/>
                <a:cs typeface="Tahoma"/>
              </a:rPr>
              <a:t>operations </a:t>
            </a:r>
            <a:r>
              <a:rPr sz="1200" spc="60" dirty="0">
                <a:latin typeface="Tahoma"/>
                <a:cs typeface="Tahoma"/>
              </a:rPr>
              <a:t>and </a:t>
            </a:r>
            <a:r>
              <a:rPr sz="1200" spc="65" dirty="0">
                <a:latin typeface="Tahoma"/>
                <a:cs typeface="Tahoma"/>
              </a:rPr>
              <a:t>in- </a:t>
            </a:r>
            <a:r>
              <a:rPr sz="1200" spc="70" dirty="0">
                <a:latin typeface="Tahoma"/>
                <a:cs typeface="Tahoma"/>
              </a:rPr>
              <a:t>turn </a:t>
            </a:r>
            <a:r>
              <a:rPr sz="1200" spc="85" dirty="0">
                <a:latin typeface="Tahoma"/>
                <a:cs typeface="Tahoma"/>
              </a:rPr>
              <a:t>improves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efficiency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writing </a:t>
            </a:r>
            <a:r>
              <a:rPr sz="1200" spc="37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process.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180" dirty="0">
                <a:latin typeface="Tahoma"/>
                <a:cs typeface="Tahoma"/>
              </a:rPr>
              <a:t>Data</a:t>
            </a:r>
            <a:r>
              <a:rPr sz="1400" spc="100" dirty="0">
                <a:latin typeface="Tahoma"/>
                <a:cs typeface="Tahoma"/>
              </a:rPr>
              <a:t> </a:t>
            </a:r>
            <a:r>
              <a:rPr sz="1400" spc="190" dirty="0">
                <a:latin typeface="Tahoma"/>
                <a:cs typeface="Tahoma"/>
              </a:rPr>
              <a:t>Independence:</a:t>
            </a:r>
            <a:endParaRPr sz="1400">
              <a:latin typeface="Tahoma"/>
              <a:cs typeface="Tahoma"/>
            </a:endParaRPr>
          </a:p>
          <a:p>
            <a:pPr marL="12700" marR="7620" algn="just">
              <a:lnSpc>
                <a:spcPct val="100899"/>
              </a:lnSpc>
              <a:spcBef>
                <a:spcPts val="295"/>
              </a:spcBef>
            </a:pP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5" dirty="0">
                <a:latin typeface="Tahoma"/>
                <a:cs typeface="Tahoma"/>
              </a:rPr>
              <a:t>Independence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75" dirty="0">
                <a:latin typeface="Tahoma"/>
                <a:cs typeface="Tahoma"/>
              </a:rPr>
              <a:t>major </a:t>
            </a:r>
            <a:r>
              <a:rPr sz="1200" spc="85" dirty="0">
                <a:latin typeface="Tahoma"/>
                <a:cs typeface="Tahoma"/>
              </a:rPr>
              <a:t>feature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80" dirty="0">
                <a:latin typeface="Tahoma"/>
                <a:cs typeface="Tahoma"/>
              </a:rPr>
              <a:t>system </a:t>
            </a:r>
            <a:r>
              <a:rPr sz="1200" spc="60" dirty="0">
                <a:latin typeface="Tahoma"/>
                <a:cs typeface="Tahoma"/>
              </a:rPr>
              <a:t>and  one </a:t>
            </a:r>
            <a:r>
              <a:rPr sz="1200" spc="45" dirty="0">
                <a:latin typeface="Tahoma"/>
                <a:cs typeface="Tahoma"/>
              </a:rPr>
              <a:t>of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most </a:t>
            </a:r>
            <a:r>
              <a:rPr sz="1200" spc="85" dirty="0">
                <a:latin typeface="Tahoma"/>
                <a:cs typeface="Tahoma"/>
              </a:rPr>
              <a:t>important advantages </a:t>
            </a:r>
            <a:r>
              <a:rPr sz="1200" spc="50" dirty="0">
                <a:latin typeface="Tahoma"/>
                <a:cs typeface="Tahoma"/>
              </a:rPr>
              <a:t>of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5" dirty="0">
                <a:latin typeface="Tahoma"/>
                <a:cs typeface="Tahoma"/>
              </a:rPr>
              <a:t>Three </a:t>
            </a:r>
            <a:r>
              <a:rPr sz="1200" spc="80" dirty="0">
                <a:latin typeface="Tahoma"/>
                <a:cs typeface="Tahoma"/>
              </a:rPr>
              <a:t>Level  </a:t>
            </a:r>
            <a:r>
              <a:rPr sz="1200" spc="38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24" y="6924819"/>
            <a:ext cx="2125980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800"/>
              </a:lnSpc>
              <a:tabLst>
                <a:tab pos="1184910" algn="l"/>
                <a:tab pos="1520825" algn="l"/>
                <a:tab pos="1783714" algn="l"/>
              </a:tabLst>
            </a:pPr>
            <a:r>
              <a:rPr sz="1200" spc="90" dirty="0">
                <a:latin typeface="Tahoma"/>
                <a:cs typeface="Tahoma"/>
              </a:rPr>
              <a:t>Architecture.	</a:t>
            </a:r>
            <a:r>
              <a:rPr sz="1200" spc="45" dirty="0">
                <a:latin typeface="Tahoma"/>
                <a:cs typeface="Tahoma"/>
              </a:rPr>
              <a:t>As	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2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	</a:t>
            </a:r>
            <a:r>
              <a:rPr sz="1200" spc="65" dirty="0">
                <a:latin typeface="Tahoma"/>
                <a:cs typeface="Tahoma"/>
              </a:rPr>
              <a:t>has  </a:t>
            </a:r>
            <a:r>
              <a:rPr sz="1200" spc="85" dirty="0">
                <a:latin typeface="Tahoma"/>
                <a:cs typeface="Tahoma"/>
              </a:rPr>
              <a:t>processing </a:t>
            </a:r>
            <a:r>
              <a:rPr sz="1200" spc="80" dirty="0">
                <a:latin typeface="Tahoma"/>
                <a:cs typeface="Tahoma"/>
              </a:rPr>
              <a:t>system </a:t>
            </a:r>
            <a:r>
              <a:rPr sz="1200" spc="75" dirty="0">
                <a:latin typeface="Tahoma"/>
                <a:cs typeface="Tahoma"/>
              </a:rPr>
              <a:t>makes  </a:t>
            </a:r>
            <a:r>
              <a:rPr sz="1200" spc="85" dirty="0">
                <a:latin typeface="Tahoma"/>
                <a:cs typeface="Tahoma"/>
              </a:rPr>
              <a:t>dependent  </a:t>
            </a:r>
            <a:r>
              <a:rPr sz="1200" spc="45" dirty="0">
                <a:latin typeface="Tahoma"/>
                <a:cs typeface="Tahoma"/>
              </a:rPr>
              <a:t>on  </a:t>
            </a:r>
            <a:r>
              <a:rPr sz="1200" spc="75" dirty="0">
                <a:latin typeface="Tahoma"/>
                <a:cs typeface="Tahoma"/>
              </a:rPr>
              <a:t>each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other,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5349" y="6924819"/>
            <a:ext cx="2109470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800"/>
              </a:lnSpc>
              <a:tabLst>
                <a:tab pos="546100" algn="l"/>
                <a:tab pos="1456055" algn="l"/>
              </a:tabLst>
            </a:pPr>
            <a:r>
              <a:rPr sz="1200" spc="70" dirty="0">
                <a:latin typeface="Tahoma"/>
                <a:cs typeface="Tahoma"/>
              </a:rPr>
              <a:t>been	</a:t>
            </a:r>
            <a:r>
              <a:rPr sz="1200" spc="85" dirty="0">
                <a:latin typeface="Tahoma"/>
                <a:cs typeface="Tahoma"/>
              </a:rPr>
              <a:t>discussed	</a:t>
            </a:r>
            <a:r>
              <a:rPr sz="1200" spc="80" dirty="0">
                <a:latin typeface="Tahoma"/>
                <a:cs typeface="Tahoma"/>
              </a:rPr>
              <a:t>already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application programs  </a:t>
            </a:r>
            <a:r>
              <a:rPr sz="1200" spc="65" dirty="0">
                <a:latin typeface="Tahoma"/>
                <a:cs typeface="Tahoma"/>
              </a:rPr>
              <a:t>I-e </a:t>
            </a:r>
            <a:r>
              <a:rPr sz="1200" spc="45" dirty="0">
                <a:latin typeface="Tahoma"/>
                <a:cs typeface="Tahoma"/>
              </a:rPr>
              <a:t>if  we  </a:t>
            </a:r>
            <a:r>
              <a:rPr sz="1200" spc="70" dirty="0">
                <a:latin typeface="Tahoma"/>
                <a:cs typeface="Tahoma"/>
              </a:rPr>
              <a:t>want </a:t>
            </a:r>
            <a:r>
              <a:rPr sz="1200" spc="50" dirty="0">
                <a:latin typeface="Tahoma"/>
                <a:cs typeface="Tahoma"/>
              </a:rPr>
              <a:t>to  </a:t>
            </a:r>
            <a:r>
              <a:rPr sz="1200" spc="70" dirty="0">
                <a:latin typeface="Tahoma"/>
                <a:cs typeface="Tahoma"/>
              </a:rPr>
              <a:t>make 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0561" y="6924819"/>
            <a:ext cx="114109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 algn="just">
              <a:lnSpc>
                <a:spcPct val="100800"/>
              </a:lnSpc>
            </a:pP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45" dirty="0">
                <a:latin typeface="Tahoma"/>
                <a:cs typeface="Tahoma"/>
              </a:rPr>
              <a:t>fi le 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  </a:t>
            </a:r>
            <a:r>
              <a:rPr sz="1200" spc="80" dirty="0">
                <a:latin typeface="Tahoma"/>
                <a:cs typeface="Tahoma"/>
              </a:rPr>
              <a:t>change  </a:t>
            </a:r>
            <a:r>
              <a:rPr sz="1200" spc="45" dirty="0">
                <a:latin typeface="Tahoma"/>
                <a:cs typeface="Tahoma"/>
              </a:rPr>
              <a:t>in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24" y="7476528"/>
            <a:ext cx="551116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800"/>
              </a:lnSpc>
            </a:pP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70" dirty="0">
                <a:latin typeface="Tahoma"/>
                <a:cs typeface="Tahoma"/>
              </a:rPr>
              <a:t>will have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70" dirty="0">
                <a:latin typeface="Tahoma"/>
                <a:cs typeface="Tahoma"/>
              </a:rPr>
              <a:t>make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80" dirty="0">
                <a:latin typeface="Tahoma"/>
                <a:cs typeface="Tahoma"/>
              </a:rPr>
              <a:t>reflect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corresponding </a:t>
            </a:r>
            <a:r>
              <a:rPr sz="1200" spc="80" dirty="0">
                <a:latin typeface="Tahoma"/>
                <a:cs typeface="Tahoma"/>
              </a:rPr>
              <a:t>change </a:t>
            </a:r>
            <a:r>
              <a:rPr sz="1200" spc="45" dirty="0">
                <a:latin typeface="Tahoma"/>
                <a:cs typeface="Tahoma"/>
              </a:rPr>
              <a:t>in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associated </a:t>
            </a:r>
            <a:r>
              <a:rPr sz="1200" spc="90" dirty="0">
                <a:latin typeface="Tahoma"/>
                <a:cs typeface="Tahoma"/>
              </a:rPr>
              <a:t>applications</a:t>
            </a:r>
            <a:r>
              <a:rPr sz="1200" spc="44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also.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00600"/>
              </a:lnSpc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Three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90" dirty="0">
                <a:latin typeface="Tahoma"/>
                <a:cs typeface="Tahoma"/>
              </a:rPr>
              <a:t>Architecture facilitates </a:t>
            </a:r>
            <a:r>
              <a:rPr sz="1200" spc="50" dirty="0">
                <a:latin typeface="Tahoma"/>
                <a:cs typeface="Tahoma"/>
              </a:rPr>
              <a:t>us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5" dirty="0">
                <a:latin typeface="Tahoma"/>
                <a:cs typeface="Tahoma"/>
              </a:rPr>
              <a:t>such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65" dirty="0">
                <a:latin typeface="Tahoma"/>
                <a:cs typeface="Tahoma"/>
              </a:rPr>
              <a:t>way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70" dirty="0">
                <a:latin typeface="Tahoma"/>
                <a:cs typeface="Tahoma"/>
              </a:rPr>
              <a:t>data 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90" dirty="0">
                <a:latin typeface="Tahoma"/>
                <a:cs typeface="Tahoma"/>
              </a:rPr>
              <a:t>automatically introduced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system.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80" dirty="0">
                <a:latin typeface="Tahoma"/>
                <a:cs typeface="Tahoma"/>
              </a:rPr>
              <a:t>other  </a:t>
            </a:r>
            <a:r>
              <a:rPr sz="1200" spc="75" dirty="0">
                <a:latin typeface="Tahoma"/>
                <a:cs typeface="Tahoma"/>
              </a:rPr>
              <a:t>words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65" dirty="0">
                <a:latin typeface="Tahoma"/>
                <a:cs typeface="Tahoma"/>
              </a:rPr>
              <a:t>can say the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major most </a:t>
            </a:r>
            <a:r>
              <a:rPr sz="1200" spc="85" dirty="0">
                <a:latin typeface="Tahoma"/>
                <a:cs typeface="Tahoma"/>
              </a:rPr>
              <a:t>objective </a:t>
            </a:r>
            <a:r>
              <a:rPr sz="1200" spc="50" dirty="0">
                <a:latin typeface="Tahoma"/>
                <a:cs typeface="Tahoma"/>
              </a:rPr>
              <a:t>of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Three Level </a:t>
            </a:r>
            <a:r>
              <a:rPr sz="1200" spc="90" dirty="0">
                <a:latin typeface="Tahoma"/>
                <a:cs typeface="Tahoma"/>
              </a:rPr>
              <a:t>Architecture. </a:t>
            </a:r>
            <a:r>
              <a:rPr sz="1200" spc="50" dirty="0">
                <a:latin typeface="Tahoma"/>
                <a:cs typeface="Tahoma"/>
              </a:rPr>
              <a:t>If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50" dirty="0">
                <a:latin typeface="Tahoma"/>
                <a:cs typeface="Tahoma"/>
              </a:rPr>
              <a:t>do </a:t>
            </a:r>
            <a:r>
              <a:rPr sz="1200" spc="65" dirty="0">
                <a:latin typeface="Tahoma"/>
                <a:cs typeface="Tahoma"/>
              </a:rPr>
              <a:t>not </a:t>
            </a:r>
            <a:r>
              <a:rPr sz="1200" spc="70" dirty="0">
                <a:latin typeface="Tahoma"/>
                <a:cs typeface="Tahoma"/>
              </a:rPr>
              <a:t>have data </a:t>
            </a:r>
            <a:r>
              <a:rPr sz="1200" spc="90" dirty="0">
                <a:latin typeface="Tahoma"/>
                <a:cs typeface="Tahoma"/>
              </a:rPr>
              <a:t>independence  </a:t>
            </a:r>
            <a:r>
              <a:rPr sz="1200" spc="70" dirty="0">
                <a:latin typeface="Tahoma"/>
                <a:cs typeface="Tahoma"/>
              </a:rPr>
              <a:t>then  </a:t>
            </a:r>
            <a:r>
              <a:rPr sz="1200" spc="85" dirty="0">
                <a:latin typeface="Tahoma"/>
                <a:cs typeface="Tahoma"/>
              </a:rPr>
              <a:t>whenever  </a:t>
            </a:r>
            <a:r>
              <a:rPr sz="1200" spc="80" dirty="0">
                <a:latin typeface="Tahoma"/>
                <a:cs typeface="Tahoma"/>
              </a:rPr>
              <a:t>there  </a:t>
            </a:r>
            <a:r>
              <a:rPr sz="1200" spc="70" dirty="0">
                <a:latin typeface="Tahoma"/>
                <a:cs typeface="Tahoma"/>
              </a:rPr>
              <a:t>will  </a:t>
            </a:r>
            <a:r>
              <a:rPr sz="1200" spc="45" dirty="0">
                <a:latin typeface="Tahoma"/>
                <a:cs typeface="Tahoma"/>
              </a:rPr>
              <a:t>be  </a:t>
            </a:r>
            <a:r>
              <a:rPr sz="1200" dirty="0">
                <a:latin typeface="Tahoma"/>
                <a:cs typeface="Tahoma"/>
              </a:rPr>
              <a:t>a   </a:t>
            </a:r>
            <a:r>
              <a:rPr sz="1200" spc="80" dirty="0">
                <a:latin typeface="Tahoma"/>
                <a:cs typeface="Tahoma"/>
              </a:rPr>
              <a:t>change  </a:t>
            </a:r>
            <a:r>
              <a:rPr sz="1200" spc="75" dirty="0">
                <a:latin typeface="Tahoma"/>
                <a:cs typeface="Tahoma"/>
              </a:rPr>
              <a:t>made  </a:t>
            </a:r>
            <a:r>
              <a:rPr sz="1200" spc="45" dirty="0">
                <a:latin typeface="Tahoma"/>
                <a:cs typeface="Tahoma"/>
              </a:rPr>
              <a:t>to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internal  </a:t>
            </a:r>
            <a:r>
              <a:rPr sz="1200" spc="51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003533"/>
            <a:ext cx="442404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8035" algn="l"/>
                <a:tab pos="1298575" algn="l"/>
                <a:tab pos="1604010" algn="l"/>
                <a:tab pos="1997710" algn="l"/>
                <a:tab pos="2484755" algn="l"/>
                <a:tab pos="3381375" algn="l"/>
                <a:tab pos="4170045" algn="l"/>
              </a:tabLst>
            </a:pPr>
            <a:r>
              <a:rPr sz="1200" spc="90" dirty="0">
                <a:latin typeface="Tahoma"/>
                <a:cs typeface="Tahoma"/>
              </a:rPr>
              <a:t>p</a:t>
            </a:r>
            <a:r>
              <a:rPr sz="1200" spc="100" dirty="0">
                <a:latin typeface="Tahoma"/>
                <a:cs typeface="Tahoma"/>
              </a:rPr>
              <a:t>h</a:t>
            </a:r>
            <a:r>
              <a:rPr sz="1200" spc="95" dirty="0">
                <a:latin typeface="Tahoma"/>
                <a:cs typeface="Tahoma"/>
              </a:rPr>
              <a:t>y</a:t>
            </a:r>
            <a:r>
              <a:rPr sz="1200" spc="100" dirty="0">
                <a:latin typeface="Tahoma"/>
                <a:cs typeface="Tahoma"/>
              </a:rPr>
              <a:t>s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10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l	</a:t>
            </a:r>
            <a:r>
              <a:rPr sz="1200" spc="95" dirty="0">
                <a:latin typeface="Tahoma"/>
                <a:cs typeface="Tahoma"/>
              </a:rPr>
              <a:t>l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95" dirty="0">
                <a:latin typeface="Tahoma"/>
                <a:cs typeface="Tahoma"/>
              </a:rPr>
              <a:t>v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l	</a:t>
            </a:r>
            <a:r>
              <a:rPr sz="1200" spc="10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r	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e	</a:t>
            </a:r>
            <a:r>
              <a:rPr sz="1200" spc="105" dirty="0">
                <a:latin typeface="Tahoma"/>
                <a:cs typeface="Tahoma"/>
              </a:rPr>
              <a:t>d</a:t>
            </a:r>
            <a:r>
              <a:rPr sz="1200" spc="100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a	</a:t>
            </a:r>
            <a:r>
              <a:rPr sz="1200" spc="100" dirty="0">
                <a:latin typeface="Tahoma"/>
                <a:cs typeface="Tahoma"/>
              </a:rPr>
              <a:t>a</a:t>
            </a:r>
            <a:r>
              <a:rPr sz="1200" spc="95" dirty="0">
                <a:latin typeface="Tahoma"/>
                <a:cs typeface="Tahoma"/>
              </a:rPr>
              <a:t>cc</a:t>
            </a:r>
            <a:r>
              <a:rPr sz="1200" spc="100" dirty="0">
                <a:latin typeface="Tahoma"/>
                <a:cs typeface="Tahoma"/>
              </a:rPr>
              <a:t>es</a:t>
            </a:r>
            <a:r>
              <a:rPr sz="1200" spc="110" dirty="0">
                <a:latin typeface="Tahoma"/>
                <a:cs typeface="Tahoma"/>
              </a:rPr>
              <a:t>s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spc="100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g	</a:t>
            </a:r>
            <a:r>
              <a:rPr sz="1200" spc="110" dirty="0">
                <a:latin typeface="Tahoma"/>
                <a:cs typeface="Tahoma"/>
              </a:rPr>
              <a:t>s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5" dirty="0">
                <a:latin typeface="Tahoma"/>
                <a:cs typeface="Tahoma"/>
              </a:rPr>
              <a:t>r</a:t>
            </a:r>
            <a:r>
              <a:rPr sz="1200" spc="100" dirty="0">
                <a:latin typeface="Tahoma"/>
                <a:cs typeface="Tahoma"/>
              </a:rPr>
              <a:t>a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90" dirty="0">
                <a:latin typeface="Tahoma"/>
                <a:cs typeface="Tahoma"/>
              </a:rPr>
              <a:t>g</a:t>
            </a:r>
            <a:r>
              <a:rPr sz="1200" dirty="0">
                <a:latin typeface="Tahoma"/>
                <a:cs typeface="Tahoma"/>
              </a:rPr>
              <a:t>y	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3827" y="1003533"/>
            <a:ext cx="95504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85" dirty="0">
                <a:latin typeface="Tahoma"/>
                <a:cs typeface="Tahoma"/>
              </a:rPr>
              <a:t>applications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23" y="1186847"/>
            <a:ext cx="5512435" cy="258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</a:pPr>
            <a:r>
              <a:rPr sz="1200" spc="85" dirty="0">
                <a:latin typeface="Tahoma"/>
                <a:cs typeface="Tahoma"/>
              </a:rPr>
              <a:t>running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external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70" dirty="0">
                <a:latin typeface="Tahoma"/>
                <a:cs typeface="Tahoma"/>
              </a:rPr>
              <a:t>will </a:t>
            </a:r>
            <a:r>
              <a:rPr sz="1200" spc="80" dirty="0">
                <a:latin typeface="Tahoma"/>
                <a:cs typeface="Tahoma"/>
              </a:rPr>
              <a:t>demand </a:t>
            </a:r>
            <a:r>
              <a:rPr sz="1200" spc="45" dirty="0">
                <a:latin typeface="Tahoma"/>
                <a:cs typeface="Tahoma"/>
              </a:rPr>
              <a:t>to be </a:t>
            </a:r>
            <a:r>
              <a:rPr sz="1200" spc="85" dirty="0">
                <a:latin typeface="Tahoma"/>
                <a:cs typeface="Tahoma"/>
              </a:rPr>
              <a:t>changed because  </a:t>
            </a:r>
            <a:r>
              <a:rPr sz="1200" spc="70" dirty="0">
                <a:latin typeface="Tahoma"/>
                <a:cs typeface="Tahoma"/>
              </a:rPr>
              <a:t>they will not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0" dirty="0">
                <a:latin typeface="Tahoma"/>
                <a:cs typeface="Tahoma"/>
              </a:rPr>
              <a:t>able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80" dirty="0">
                <a:latin typeface="Tahoma"/>
                <a:cs typeface="Tahoma"/>
              </a:rPr>
              <a:t>properly access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changed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50" dirty="0">
                <a:latin typeface="Tahoma"/>
                <a:cs typeface="Tahoma"/>
              </a:rPr>
              <a:t>or 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80" dirty="0">
                <a:latin typeface="Tahoma"/>
                <a:cs typeface="Tahoma"/>
              </a:rPr>
              <a:t>levels </a:t>
            </a:r>
            <a:r>
              <a:rPr sz="1200" spc="65" dirty="0">
                <a:latin typeface="Tahoma"/>
                <a:cs typeface="Tahoma"/>
              </a:rPr>
              <a:t>any </a:t>
            </a:r>
            <a:r>
              <a:rPr sz="1200" spc="75" dirty="0">
                <a:latin typeface="Tahoma"/>
                <a:cs typeface="Tahoma"/>
              </a:rPr>
              <a:t>more. </a:t>
            </a:r>
            <a:r>
              <a:rPr sz="1200" spc="45" dirty="0">
                <a:latin typeface="Tahoma"/>
                <a:cs typeface="Tahoma"/>
              </a:rPr>
              <a:t>As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result </a:t>
            </a:r>
            <a:r>
              <a:rPr sz="1200" spc="75" dirty="0">
                <a:latin typeface="Tahoma"/>
                <a:cs typeface="Tahoma"/>
              </a:rPr>
              <a:t>these </a:t>
            </a:r>
            <a:r>
              <a:rPr sz="1200" spc="90" dirty="0">
                <a:latin typeface="Tahoma"/>
                <a:cs typeface="Tahoma"/>
              </a:rPr>
              <a:t>applications </a:t>
            </a:r>
            <a:r>
              <a:rPr sz="1200" spc="70" dirty="0">
                <a:latin typeface="Tahoma"/>
                <a:cs typeface="Tahoma"/>
              </a:rPr>
              <a:t>will </a:t>
            </a:r>
            <a:r>
              <a:rPr sz="1200" spc="75" dirty="0">
                <a:latin typeface="Tahoma"/>
                <a:cs typeface="Tahoma"/>
              </a:rPr>
              <a:t>stop  </a:t>
            </a:r>
            <a:r>
              <a:rPr sz="1200" spc="80" dirty="0">
                <a:latin typeface="Tahoma"/>
                <a:cs typeface="Tahoma"/>
              </a:rPr>
              <a:t>working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5" dirty="0">
                <a:latin typeface="Tahoma"/>
                <a:cs typeface="Tahoma"/>
              </a:rPr>
              <a:t>ultimately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whole </a:t>
            </a:r>
            <a:r>
              <a:rPr sz="1200" spc="80" dirty="0">
                <a:latin typeface="Tahoma"/>
                <a:cs typeface="Tahoma"/>
              </a:rPr>
              <a:t>system </a:t>
            </a:r>
            <a:r>
              <a:rPr sz="1200" spc="65" dirty="0">
                <a:latin typeface="Tahoma"/>
                <a:cs typeface="Tahoma"/>
              </a:rPr>
              <a:t>may </a:t>
            </a:r>
            <a:r>
              <a:rPr sz="1200" spc="70" dirty="0">
                <a:latin typeface="Tahoma"/>
                <a:cs typeface="Tahoma"/>
              </a:rPr>
              <a:t>fail </a:t>
            </a:r>
            <a:r>
              <a:rPr sz="1200" spc="45" dirty="0">
                <a:latin typeface="Tahoma"/>
                <a:cs typeface="Tahoma"/>
              </a:rPr>
              <a:t>to  </a:t>
            </a:r>
            <a:r>
              <a:rPr sz="1200" spc="42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operate.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6985" indent="-635" algn="just">
              <a:lnSpc>
                <a:spcPct val="100699"/>
              </a:lnSpc>
              <a:spcBef>
                <a:spcPts val="5"/>
              </a:spcBef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85" dirty="0">
                <a:latin typeface="Tahoma"/>
                <a:cs typeface="Tahoma"/>
              </a:rPr>
              <a:t>achieved </a:t>
            </a:r>
            <a:r>
              <a:rPr sz="1200" spc="50" dirty="0">
                <a:latin typeface="Tahoma"/>
                <a:cs typeface="Tahoma"/>
              </a:rPr>
              <a:t>as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result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three </a:t>
            </a:r>
            <a:r>
              <a:rPr sz="1200" spc="80" dirty="0">
                <a:latin typeface="Tahoma"/>
                <a:cs typeface="Tahoma"/>
              </a:rPr>
              <a:t>level  </a:t>
            </a:r>
            <a:r>
              <a:rPr sz="1200" spc="90" dirty="0">
                <a:latin typeface="Tahoma"/>
                <a:cs typeface="Tahoma"/>
              </a:rPr>
              <a:t>architecture </a:t>
            </a:r>
            <a:r>
              <a:rPr sz="1200" spc="80" dirty="0">
                <a:latin typeface="Tahoma"/>
                <a:cs typeface="Tahoma"/>
              </a:rPr>
              <a:t>proves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0" dirty="0">
                <a:latin typeface="Tahoma"/>
                <a:cs typeface="Tahoma"/>
              </a:rPr>
              <a:t>very </a:t>
            </a:r>
            <a:r>
              <a:rPr sz="1200" spc="85" dirty="0">
                <a:latin typeface="Tahoma"/>
                <a:cs typeface="Tahoma"/>
              </a:rPr>
              <a:t>useful because </a:t>
            </a:r>
            <a:r>
              <a:rPr sz="1200" spc="70" dirty="0">
                <a:latin typeface="Tahoma"/>
                <a:cs typeface="Tahoma"/>
              </a:rPr>
              <a:t>once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70" dirty="0">
                <a:latin typeface="Tahoma"/>
                <a:cs typeface="Tahoma"/>
              </a:rPr>
              <a:t>have </a:t>
            </a:r>
            <a:r>
              <a:rPr sz="1200" spc="65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dirty="0">
                <a:latin typeface="Tahoma"/>
                <a:cs typeface="Tahoma"/>
              </a:rPr>
              <a:t>,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5" dirty="0">
                <a:latin typeface="Tahoma"/>
                <a:cs typeface="Tahoma"/>
              </a:rPr>
              <a:t>applications </a:t>
            </a:r>
            <a:r>
              <a:rPr sz="1200" spc="90" dirty="0">
                <a:latin typeface="Tahoma"/>
                <a:cs typeface="Tahoma"/>
              </a:rPr>
              <a:t>independent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each </a:t>
            </a:r>
            <a:r>
              <a:rPr sz="1200" spc="75" dirty="0">
                <a:latin typeface="Tahoma"/>
                <a:cs typeface="Tahoma"/>
              </a:rPr>
              <a:t>other </a:t>
            </a:r>
            <a:r>
              <a:rPr sz="1200" spc="45" dirty="0">
                <a:latin typeface="Tahoma"/>
                <a:cs typeface="Tahoma"/>
              </a:rPr>
              <a:t>we  </a:t>
            </a:r>
            <a:r>
              <a:rPr sz="1200" spc="60" dirty="0">
                <a:latin typeface="Tahoma"/>
                <a:cs typeface="Tahoma"/>
              </a:rPr>
              <a:t>can </a:t>
            </a:r>
            <a:r>
              <a:rPr sz="1200" spc="80" dirty="0">
                <a:latin typeface="Tahoma"/>
                <a:cs typeface="Tahoma"/>
              </a:rPr>
              <a:t>easily </a:t>
            </a:r>
            <a:r>
              <a:rPr sz="1200" spc="70" dirty="0">
                <a:latin typeface="Tahoma"/>
                <a:cs typeface="Tahoma"/>
              </a:rPr>
              <a:t>make </a:t>
            </a:r>
            <a:r>
              <a:rPr sz="1200" spc="85" dirty="0">
                <a:latin typeface="Tahoma"/>
                <a:cs typeface="Tahoma"/>
              </a:rPr>
              <a:t>changes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any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components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system,  </a:t>
            </a:r>
            <a:r>
              <a:rPr sz="1200" spc="80" dirty="0">
                <a:latin typeface="Tahoma"/>
                <a:cs typeface="Tahoma"/>
              </a:rPr>
              <a:t>without </a:t>
            </a:r>
            <a:r>
              <a:rPr sz="1200" spc="85" dirty="0">
                <a:latin typeface="Tahoma"/>
                <a:cs typeface="Tahoma"/>
              </a:rPr>
              <a:t>effecting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functionality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5" dirty="0">
                <a:latin typeface="Tahoma"/>
                <a:cs typeface="Tahoma"/>
              </a:rPr>
              <a:t>operation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other  </a:t>
            </a:r>
            <a:r>
              <a:rPr sz="1200" spc="90" dirty="0">
                <a:latin typeface="Tahoma"/>
                <a:cs typeface="Tahoma"/>
              </a:rPr>
              <a:t>interrelated</a:t>
            </a:r>
            <a:r>
              <a:rPr sz="1200" spc="110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components.</a:t>
            </a:r>
            <a:endParaRPr sz="1200">
              <a:latin typeface="Tahoma"/>
              <a:cs typeface="Tahoma"/>
            </a:endParaRPr>
          </a:p>
          <a:p>
            <a:pPr marL="12700" marR="6985" algn="just">
              <a:lnSpc>
                <a:spcPts val="1450"/>
              </a:lnSpc>
              <a:spcBef>
                <a:spcPts val="40"/>
              </a:spcBef>
            </a:pP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60" dirty="0">
                <a:latin typeface="Tahoma"/>
                <a:cs typeface="Tahoma"/>
              </a:rPr>
              <a:t>and </a:t>
            </a:r>
            <a:r>
              <a:rPr sz="1200" spc="85" dirty="0">
                <a:latin typeface="Tahoma"/>
                <a:cs typeface="Tahoma"/>
              </a:rPr>
              <a:t>program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45" dirty="0">
                <a:latin typeface="Tahoma"/>
                <a:cs typeface="Tahoma"/>
              </a:rPr>
              <a:t>is on </a:t>
            </a:r>
            <a:r>
              <a:rPr sz="1200" spc="85" dirty="0">
                <a:latin typeface="Tahoma"/>
                <a:cs typeface="Tahoma"/>
              </a:rPr>
              <a:t>advantage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3 </a:t>
            </a:r>
            <a:r>
              <a:rPr sz="1200" spc="45" dirty="0">
                <a:latin typeface="Tahoma"/>
                <a:cs typeface="Tahoma"/>
              </a:rPr>
              <a:t>-L  </a:t>
            </a:r>
            <a:r>
              <a:rPr sz="1200" spc="90" dirty="0">
                <a:latin typeface="Tahoma"/>
                <a:cs typeface="Tahoma"/>
              </a:rPr>
              <a:t>architecture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other major </a:t>
            </a:r>
            <a:r>
              <a:rPr sz="1200" spc="85" dirty="0">
                <a:latin typeface="Tahoma"/>
                <a:cs typeface="Tahoma"/>
              </a:rPr>
              <a:t>advantage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0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ant </a:t>
            </a:r>
            <a:r>
              <a:rPr sz="1200" spc="80" dirty="0">
                <a:latin typeface="Tahoma"/>
                <a:cs typeface="Tahoma"/>
              </a:rPr>
              <a:t>change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5" dirty="0">
                <a:latin typeface="Tahoma"/>
                <a:cs typeface="Tahoma"/>
              </a:rPr>
              <a:t>lower </a:t>
            </a:r>
            <a:r>
              <a:rPr sz="1200" spc="80" dirty="0">
                <a:latin typeface="Tahoma"/>
                <a:cs typeface="Tahoma"/>
              </a:rPr>
              <a:t>level </a:t>
            </a:r>
            <a:r>
              <a:rPr sz="1200" spc="45" dirty="0">
                <a:latin typeface="Tahoma"/>
                <a:cs typeface="Tahoma"/>
              </a:rPr>
              <a:t>of  </a:t>
            </a:r>
            <a:r>
              <a:rPr sz="1200" spc="65" dirty="0">
                <a:latin typeface="Tahoma"/>
                <a:cs typeface="Tahoma"/>
              </a:rPr>
              <a:t>the  </a:t>
            </a:r>
            <a:r>
              <a:rPr sz="1200" spc="60" dirty="0">
                <a:latin typeface="Tahoma"/>
                <a:cs typeface="Tahoma"/>
              </a:rPr>
              <a:t>3-L  </a:t>
            </a:r>
            <a:r>
              <a:rPr sz="1200" spc="90" dirty="0">
                <a:latin typeface="Tahoma"/>
                <a:cs typeface="Tahoma"/>
              </a:rPr>
              <a:t>architecture </a:t>
            </a:r>
            <a:r>
              <a:rPr sz="1200" spc="75" dirty="0">
                <a:latin typeface="Tahoma"/>
                <a:cs typeface="Tahoma"/>
              </a:rPr>
              <a:t>does </a:t>
            </a:r>
            <a:r>
              <a:rPr sz="1200" spc="65" dirty="0">
                <a:latin typeface="Tahoma"/>
                <a:cs typeface="Tahoma"/>
              </a:rPr>
              <a:t>not  </a:t>
            </a:r>
            <a:r>
              <a:rPr sz="1200" spc="80" dirty="0">
                <a:latin typeface="Tahoma"/>
                <a:cs typeface="Tahoma"/>
              </a:rPr>
              <a:t>effect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structure</a:t>
            </a:r>
            <a:r>
              <a:rPr sz="1200" spc="48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99" y="3763602"/>
            <a:ext cx="347980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90" dirty="0">
                <a:latin typeface="Tahoma"/>
                <a:cs typeface="Tahoma"/>
              </a:rPr>
              <a:t>functionality  </a:t>
            </a:r>
            <a:r>
              <a:rPr sz="1200" spc="50" dirty="0">
                <a:latin typeface="Tahoma"/>
                <a:cs typeface="Tahoma"/>
              </a:rPr>
              <a:t>on  </a:t>
            </a:r>
            <a:r>
              <a:rPr sz="1200" spc="80" dirty="0">
                <a:latin typeface="Tahoma"/>
                <a:cs typeface="Tahoma"/>
              </a:rPr>
              <a:t>upper  levels.  </a:t>
            </a:r>
            <a:r>
              <a:rPr sz="1200" spc="45" dirty="0">
                <a:latin typeface="Tahoma"/>
                <a:cs typeface="Tahoma"/>
              </a:rPr>
              <a:t>I- 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28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we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99" y="3946489"/>
            <a:ext cx="334645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3080" algn="l"/>
                <a:tab pos="2257425" algn="l"/>
              </a:tabLst>
            </a:pPr>
            <a:r>
              <a:rPr sz="1200" spc="65" dirty="0">
                <a:latin typeface="Tahoma"/>
                <a:cs typeface="Tahoma"/>
              </a:rPr>
              <a:t>and	</a:t>
            </a:r>
            <a:r>
              <a:rPr sz="1200" spc="90" dirty="0">
                <a:latin typeface="Tahoma"/>
                <a:cs typeface="Tahoma"/>
              </a:rPr>
              <a:t>conceptual/internal	independence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8102" y="3763602"/>
            <a:ext cx="196088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tabLst>
                <a:tab pos="412115" algn="l"/>
                <a:tab pos="881380" algn="l"/>
                <a:tab pos="1510030" algn="l"/>
              </a:tabLst>
            </a:pPr>
            <a:r>
              <a:rPr sz="1200" spc="60" dirty="0">
                <a:latin typeface="Tahoma"/>
                <a:cs typeface="Tahoma"/>
              </a:rPr>
              <a:t>get </a:t>
            </a:r>
            <a:r>
              <a:rPr sz="1200" spc="90" dirty="0">
                <a:latin typeface="Tahoma"/>
                <a:cs typeface="Tahoma"/>
              </a:rPr>
              <a:t>external/conceptual  b</a:t>
            </a:r>
            <a:r>
              <a:rPr sz="1200" dirty="0">
                <a:latin typeface="Tahoma"/>
                <a:cs typeface="Tahoma"/>
              </a:rPr>
              <a:t>y	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e	</a:t>
            </a:r>
            <a:r>
              <a:rPr sz="1200" spc="100" dirty="0">
                <a:latin typeface="Tahoma"/>
                <a:cs typeface="Tahoma"/>
              </a:rPr>
              <a:t>th</a:t>
            </a:r>
            <a:r>
              <a:rPr sz="1200" spc="95" dirty="0">
                <a:latin typeface="Tahoma"/>
                <a:cs typeface="Tahoma"/>
              </a:rPr>
              <a:t>r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e	</a:t>
            </a:r>
            <a:r>
              <a:rPr sz="1200" spc="95" dirty="0">
                <a:latin typeface="Tahoma"/>
                <a:cs typeface="Tahoma"/>
              </a:rPr>
              <a:t>l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95" dirty="0">
                <a:latin typeface="Tahoma"/>
                <a:cs typeface="Tahoma"/>
              </a:rPr>
              <a:t>v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9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8922" y="4315311"/>
            <a:ext cx="19513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0" dirty="0">
                <a:latin typeface="Tahoma"/>
                <a:cs typeface="Tahoma"/>
              </a:rPr>
              <a:t>two  </a:t>
            </a:r>
            <a:r>
              <a:rPr sz="1200" spc="70" dirty="0">
                <a:latin typeface="Tahoma"/>
                <a:cs typeface="Tahoma"/>
              </a:rPr>
              <a:t>type  </a:t>
            </a:r>
            <a:r>
              <a:rPr sz="1200" spc="80" dirty="0">
                <a:latin typeface="Tahoma"/>
                <a:cs typeface="Tahoma"/>
              </a:rPr>
              <a:t>based  </a:t>
            </a:r>
            <a:r>
              <a:rPr sz="1200" spc="45" dirty="0">
                <a:latin typeface="Tahoma"/>
                <a:cs typeface="Tahoma"/>
              </a:rPr>
              <a:t>on  </a:t>
            </a:r>
            <a:r>
              <a:rPr sz="1200" spc="60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23" y="4130900"/>
            <a:ext cx="3570604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90" dirty="0">
                <a:latin typeface="Tahoma"/>
                <a:cs typeface="Tahoma"/>
              </a:rPr>
              <a:t>Architecture.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65" dirty="0">
                <a:latin typeface="Tahoma"/>
                <a:cs typeface="Tahoma"/>
              </a:rPr>
              <a:t>can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5" dirty="0">
                <a:latin typeface="Tahoma"/>
                <a:cs typeface="Tahoma"/>
              </a:rPr>
              <a:t>classified </a:t>
            </a:r>
            <a:r>
              <a:rPr sz="1200" spc="70" dirty="0">
                <a:latin typeface="Tahoma"/>
                <a:cs typeface="Tahoma"/>
              </a:rPr>
              <a:t>into  </a:t>
            </a:r>
            <a:r>
              <a:rPr sz="1200" spc="75" dirty="0">
                <a:latin typeface="Tahoma"/>
                <a:cs typeface="Tahoma"/>
              </a:rPr>
              <a:t>level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43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obtained.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31" y="4867020"/>
            <a:ext cx="551116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342900">
              <a:lnSpc>
                <a:spcPct val="100000"/>
              </a:lnSpc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170" dirty="0">
                <a:latin typeface="Tahoma"/>
                <a:cs typeface="Tahoma"/>
              </a:rPr>
              <a:t>Logical </a:t>
            </a: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180" dirty="0">
                <a:latin typeface="Tahoma"/>
                <a:cs typeface="Tahoma"/>
              </a:rPr>
              <a:t>Independence</a:t>
            </a:r>
            <a:endParaRPr sz="12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175" dirty="0">
                <a:latin typeface="Tahoma"/>
                <a:cs typeface="Tahoma"/>
              </a:rPr>
              <a:t>Physical </a:t>
            </a: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160" dirty="0">
                <a:latin typeface="Tahoma"/>
                <a:cs typeface="Tahoma"/>
              </a:rPr>
              <a:t> </a:t>
            </a:r>
            <a:r>
              <a:rPr sz="1200" spc="180" dirty="0">
                <a:latin typeface="Tahoma"/>
                <a:cs typeface="Tahoma"/>
              </a:rPr>
              <a:t>Independence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170" dirty="0">
                <a:latin typeface="Tahoma"/>
                <a:cs typeface="Tahoma"/>
              </a:rPr>
              <a:t>Logical </a:t>
            </a: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160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independence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600"/>
              </a:lnSpc>
            </a:pPr>
            <a:r>
              <a:rPr sz="1200" spc="80" dirty="0">
                <a:latin typeface="Tahoma"/>
                <a:cs typeface="Tahoma"/>
              </a:rPr>
              <a:t>Logical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85" dirty="0">
                <a:latin typeface="Tahoma"/>
                <a:cs typeface="Tahoma"/>
              </a:rPr>
              <a:t>provides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55" dirty="0">
                <a:latin typeface="Tahoma"/>
                <a:cs typeface="Tahoma"/>
              </a:rPr>
              <a:t>in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65" dirty="0">
                <a:latin typeface="Tahoma"/>
                <a:cs typeface="Tahoma"/>
              </a:rPr>
              <a:t>way </a:t>
            </a:r>
            <a:r>
              <a:rPr sz="1200" spc="70" dirty="0">
                <a:latin typeface="Tahoma"/>
                <a:cs typeface="Tahoma"/>
              </a:rPr>
              <a:t>that  </a:t>
            </a:r>
            <a:r>
              <a:rPr sz="1200" spc="80" dirty="0">
                <a:latin typeface="Tahoma"/>
                <a:cs typeface="Tahoma"/>
              </a:rPr>
              <a:t>changes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90" dirty="0">
                <a:latin typeface="Tahoma"/>
                <a:cs typeface="Tahoma"/>
              </a:rPr>
              <a:t>conceptual </a:t>
            </a:r>
            <a:r>
              <a:rPr sz="1200" spc="75" dirty="0">
                <a:latin typeface="Tahoma"/>
                <a:cs typeface="Tahoma"/>
              </a:rPr>
              <a:t>model </a:t>
            </a:r>
            <a:r>
              <a:rPr sz="1200" spc="50" dirty="0">
                <a:latin typeface="Tahoma"/>
                <a:cs typeface="Tahoma"/>
              </a:rPr>
              <a:t>do </a:t>
            </a:r>
            <a:r>
              <a:rPr sz="1200" spc="70" dirty="0">
                <a:latin typeface="Tahoma"/>
                <a:cs typeface="Tahoma"/>
              </a:rPr>
              <a:t>not </a:t>
            </a:r>
            <a:r>
              <a:rPr sz="1200" spc="80" dirty="0">
                <a:latin typeface="Tahoma"/>
                <a:cs typeface="Tahoma"/>
              </a:rPr>
              <a:t>affect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external </a:t>
            </a:r>
            <a:r>
              <a:rPr sz="1200" spc="80" dirty="0">
                <a:latin typeface="Tahoma"/>
                <a:cs typeface="Tahoma"/>
              </a:rPr>
              <a:t>views. </a:t>
            </a:r>
            <a:r>
              <a:rPr sz="1200" spc="50" dirty="0">
                <a:latin typeface="Tahoma"/>
                <a:cs typeface="Tahoma"/>
              </a:rPr>
              <a:t>Or  </a:t>
            </a:r>
            <a:r>
              <a:rPr sz="1200" spc="75" dirty="0">
                <a:latin typeface="Tahoma"/>
                <a:cs typeface="Tahoma"/>
              </a:rPr>
              <a:t>simply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65" dirty="0">
                <a:latin typeface="Tahoma"/>
                <a:cs typeface="Tahoma"/>
              </a:rPr>
              <a:t>can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0" dirty="0">
                <a:latin typeface="Tahoma"/>
                <a:cs typeface="Tahoma"/>
              </a:rPr>
              <a:t>stated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Immunity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external </a:t>
            </a:r>
            <a:r>
              <a:rPr sz="1200" spc="75" dirty="0">
                <a:latin typeface="Tahoma"/>
                <a:cs typeface="Tahoma"/>
              </a:rPr>
              <a:t>level from  </a:t>
            </a:r>
            <a:r>
              <a:rPr sz="1200" spc="80" dirty="0">
                <a:latin typeface="Tahoma"/>
                <a:cs typeface="Tahoma"/>
              </a:rPr>
              <a:t>changes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85" dirty="0">
                <a:latin typeface="Tahoma"/>
                <a:cs typeface="Tahoma"/>
              </a:rPr>
              <a:t>conceptual</a:t>
            </a:r>
            <a:r>
              <a:rPr sz="1200" spc="459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level.</a:t>
            </a:r>
            <a:endParaRPr sz="1200">
              <a:latin typeface="Tahoma"/>
              <a:cs typeface="Tahoma"/>
            </a:endParaRPr>
          </a:p>
          <a:p>
            <a:pPr marL="12700" marR="5715" indent="-635" algn="just">
              <a:lnSpc>
                <a:spcPts val="1450"/>
              </a:lnSpc>
              <a:spcBef>
                <a:spcPts val="40"/>
              </a:spcBef>
            </a:pPr>
            <a:r>
              <a:rPr sz="1200" spc="85" dirty="0">
                <a:latin typeface="Tahoma"/>
                <a:cs typeface="Tahoma"/>
              </a:rPr>
              <a:t>Although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70" dirty="0">
                <a:latin typeface="Tahoma"/>
                <a:cs typeface="Tahoma"/>
              </a:rPr>
              <a:t>have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85" dirty="0">
                <a:latin typeface="Tahoma"/>
                <a:cs typeface="Tahoma"/>
              </a:rPr>
              <a:t>different levels, </a:t>
            </a:r>
            <a:r>
              <a:rPr sz="1200" spc="65" dirty="0">
                <a:latin typeface="Tahoma"/>
                <a:cs typeface="Tahoma"/>
              </a:rPr>
              <a:t>but </a:t>
            </a:r>
            <a:r>
              <a:rPr sz="1200" spc="45" dirty="0">
                <a:latin typeface="Tahoma"/>
                <a:cs typeface="Tahoma"/>
              </a:rPr>
              <a:t>we  </a:t>
            </a:r>
            <a:r>
              <a:rPr sz="1200" spc="80" dirty="0">
                <a:latin typeface="Tahoma"/>
                <a:cs typeface="Tahoma"/>
              </a:rPr>
              <a:t>should </a:t>
            </a:r>
            <a:r>
              <a:rPr sz="1200" spc="45" dirty="0">
                <a:latin typeface="Tahoma"/>
                <a:cs typeface="Tahoma"/>
              </a:rPr>
              <a:t>be  </a:t>
            </a:r>
            <a:r>
              <a:rPr sz="1200" spc="85" dirty="0">
                <a:latin typeface="Tahoma"/>
                <a:cs typeface="Tahoma"/>
              </a:rPr>
              <a:t>careful </a:t>
            </a:r>
            <a:r>
              <a:rPr sz="1200" spc="80" dirty="0">
                <a:latin typeface="Tahoma"/>
                <a:cs typeface="Tahoma"/>
              </a:rPr>
              <a:t>before making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80" dirty="0">
                <a:latin typeface="Tahoma"/>
                <a:cs typeface="Tahoma"/>
              </a:rPr>
              <a:t>change </a:t>
            </a:r>
            <a:r>
              <a:rPr sz="1200" spc="50" dirty="0">
                <a:latin typeface="Tahoma"/>
                <a:cs typeface="Tahoma"/>
              </a:rPr>
              <a:t>to  </a:t>
            </a:r>
            <a:r>
              <a:rPr sz="1200" spc="85" dirty="0">
                <a:latin typeface="Tahoma"/>
                <a:cs typeface="Tahoma"/>
              </a:rPr>
              <a:t>anything </a:t>
            </a:r>
            <a:r>
              <a:rPr sz="1200" spc="45" dirty="0">
                <a:latin typeface="Tahoma"/>
                <a:cs typeface="Tahoma"/>
              </a:rPr>
              <a:t>in    </a:t>
            </a:r>
            <a:r>
              <a:rPr sz="1200" spc="18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407" y="6705827"/>
            <a:ext cx="10725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  <a:tabLst>
                <a:tab pos="763905" algn="l"/>
              </a:tabLst>
            </a:pPr>
            <a:r>
              <a:rPr sz="1200" spc="80" dirty="0">
                <a:latin typeface="Tahoma"/>
                <a:cs typeface="Tahoma"/>
              </a:rPr>
              <a:t>because	</a:t>
            </a:r>
            <a:r>
              <a:rPr sz="1200" spc="70" dirty="0">
                <a:latin typeface="Tahoma"/>
                <a:cs typeface="Tahoma"/>
              </a:rPr>
              <a:t>not  </a:t>
            </a:r>
            <a:r>
              <a:rPr sz="1200" spc="80" dirty="0">
                <a:latin typeface="Tahoma"/>
                <a:cs typeface="Tahoma"/>
              </a:rPr>
              <a:t>levels. </a:t>
            </a:r>
            <a:r>
              <a:rPr sz="1200" spc="75" dirty="0">
                <a:latin typeface="Tahoma"/>
                <a:cs typeface="Tahoma"/>
              </a:rPr>
              <a:t>There  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spc="100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c</a:t>
            </a:r>
            <a:r>
              <a:rPr sz="1200" spc="105" dirty="0">
                <a:latin typeface="Tahoma"/>
                <a:cs typeface="Tahoma"/>
              </a:rPr>
              <a:t>o</a:t>
            </a:r>
            <a:r>
              <a:rPr sz="1200" spc="100" dirty="0">
                <a:latin typeface="Tahoma"/>
                <a:cs typeface="Tahoma"/>
              </a:rPr>
              <a:t>ns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spc="100" dirty="0">
                <a:latin typeface="Tahoma"/>
                <a:cs typeface="Tahoma"/>
              </a:rPr>
              <a:t>s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5924" y="6705827"/>
            <a:ext cx="438404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 marR="5080" indent="-31115" algn="just">
              <a:lnSpc>
                <a:spcPct val="100400"/>
              </a:lnSpc>
            </a:pPr>
            <a:r>
              <a:rPr sz="1200" spc="65" dirty="0">
                <a:latin typeface="Tahoma"/>
                <a:cs typeface="Tahoma"/>
              </a:rPr>
              <a:t>all </a:t>
            </a:r>
            <a:r>
              <a:rPr sz="1200" spc="85" dirty="0">
                <a:latin typeface="Tahoma"/>
                <a:cs typeface="Tahoma"/>
              </a:rPr>
              <a:t>changes </a:t>
            </a:r>
            <a:r>
              <a:rPr sz="1200" spc="60" dirty="0">
                <a:latin typeface="Tahoma"/>
                <a:cs typeface="Tahoma"/>
              </a:rPr>
              <a:t>are </a:t>
            </a:r>
            <a:r>
              <a:rPr sz="1200" spc="85" dirty="0">
                <a:latin typeface="Tahoma"/>
                <a:cs typeface="Tahoma"/>
              </a:rPr>
              <a:t>accepted </a:t>
            </a:r>
            <a:r>
              <a:rPr sz="1200" spc="90" dirty="0">
                <a:latin typeface="Tahoma"/>
                <a:cs typeface="Tahoma"/>
              </a:rPr>
              <a:t>transparently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85" dirty="0">
                <a:latin typeface="Tahoma"/>
                <a:cs typeface="Tahoma"/>
              </a:rPr>
              <a:t>different  </a:t>
            </a:r>
            <a:r>
              <a:rPr sz="1200" spc="65" dirty="0">
                <a:latin typeface="Tahoma"/>
                <a:cs typeface="Tahoma"/>
              </a:rPr>
              <a:t>may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0" dirty="0">
                <a:latin typeface="Tahoma"/>
                <a:cs typeface="Tahoma"/>
              </a:rPr>
              <a:t>some </a:t>
            </a:r>
            <a:r>
              <a:rPr sz="1200" spc="85" dirty="0">
                <a:latin typeface="Tahoma"/>
                <a:cs typeface="Tahoma"/>
              </a:rPr>
              <a:t>changes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65" dirty="0">
                <a:latin typeface="Tahoma"/>
                <a:cs typeface="Tahoma"/>
              </a:rPr>
              <a:t>may </a:t>
            </a:r>
            <a:r>
              <a:rPr sz="1200" spc="75" dirty="0">
                <a:latin typeface="Tahoma"/>
                <a:cs typeface="Tahoma"/>
              </a:rPr>
              <a:t>cause </a:t>
            </a:r>
            <a:r>
              <a:rPr sz="1200" spc="80" dirty="0">
                <a:latin typeface="Tahoma"/>
                <a:cs typeface="Tahoma"/>
              </a:rPr>
              <a:t>damage </a:t>
            </a:r>
            <a:r>
              <a:rPr sz="1200" spc="50" dirty="0">
                <a:latin typeface="Tahoma"/>
                <a:cs typeface="Tahoma"/>
              </a:rPr>
              <a:t>or  </a:t>
            </a:r>
            <a:r>
              <a:rPr sz="1200" spc="45" dirty="0">
                <a:latin typeface="Tahoma"/>
                <a:cs typeface="Tahoma"/>
              </a:rPr>
              <a:t>in  </a:t>
            </a:r>
            <a:r>
              <a:rPr sz="1200" spc="65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database  levels.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changes  </a:t>
            </a:r>
            <a:r>
              <a:rPr sz="1200" spc="75" dirty="0">
                <a:latin typeface="Tahoma"/>
                <a:cs typeface="Tahoma"/>
              </a:rPr>
              <a:t>which  </a:t>
            </a:r>
            <a:r>
              <a:rPr sz="1200" spc="65" dirty="0">
                <a:latin typeface="Tahoma"/>
                <a:cs typeface="Tahoma"/>
              </a:rPr>
              <a:t>can </a:t>
            </a:r>
            <a:r>
              <a:rPr sz="1200" spc="44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be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407" y="7258267"/>
            <a:ext cx="5511165" cy="166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70" dirty="0">
                <a:latin typeface="Tahoma"/>
                <a:cs typeface="Tahoma"/>
              </a:rPr>
              <a:t>done </a:t>
            </a:r>
            <a:r>
              <a:rPr sz="1200" spc="90" dirty="0">
                <a:latin typeface="Tahoma"/>
                <a:cs typeface="Tahoma"/>
              </a:rPr>
              <a:t>transparently </a:t>
            </a:r>
            <a:r>
              <a:rPr sz="1200" spc="60" dirty="0">
                <a:latin typeface="Tahoma"/>
                <a:cs typeface="Tahoma"/>
              </a:rPr>
              <a:t>may </a:t>
            </a:r>
            <a:r>
              <a:rPr sz="1200" spc="85" dirty="0">
                <a:latin typeface="Tahoma"/>
                <a:cs typeface="Tahoma"/>
              </a:rPr>
              <a:t>include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following: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697865" indent="-22796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80" dirty="0">
                <a:latin typeface="Tahoma"/>
                <a:cs typeface="Tahoma"/>
              </a:rPr>
              <a:t>Adding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70" dirty="0">
                <a:latin typeface="Tahoma"/>
                <a:cs typeface="Tahoma"/>
              </a:rPr>
              <a:t>file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30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  <a:p>
            <a:pPr marL="697865" indent="-227965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80" dirty="0">
                <a:latin typeface="Tahoma"/>
                <a:cs typeface="Tahoma"/>
              </a:rPr>
              <a:t>Adding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65" dirty="0">
                <a:latin typeface="Tahoma"/>
                <a:cs typeface="Tahoma"/>
              </a:rPr>
              <a:t>new </a:t>
            </a:r>
            <a:r>
              <a:rPr sz="1200" spc="80" dirty="0">
                <a:latin typeface="Tahoma"/>
                <a:cs typeface="Tahoma"/>
              </a:rPr>
              <a:t>field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 </a:t>
            </a:r>
            <a:r>
              <a:rPr sz="1200" spc="60" dirty="0">
                <a:latin typeface="Tahoma"/>
                <a:cs typeface="Tahoma"/>
              </a:rPr>
              <a:t>ile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699135" algn="l"/>
              </a:tabLst>
            </a:pPr>
            <a:r>
              <a:rPr sz="1200" spc="85" dirty="0">
                <a:latin typeface="Tahoma"/>
                <a:cs typeface="Tahoma"/>
              </a:rPr>
              <a:t>Changing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type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specific </a:t>
            </a:r>
            <a:r>
              <a:rPr sz="1200" spc="434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800"/>
              </a:lnSpc>
            </a:pPr>
            <a:r>
              <a:rPr sz="1200" spc="65" dirty="0">
                <a:latin typeface="Tahoma"/>
                <a:cs typeface="Tahoma"/>
              </a:rPr>
              <a:t>But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change which </a:t>
            </a:r>
            <a:r>
              <a:rPr sz="1200" spc="65" dirty="0">
                <a:latin typeface="Tahoma"/>
                <a:cs typeface="Tahoma"/>
              </a:rPr>
              <a:t>may </a:t>
            </a:r>
            <a:r>
              <a:rPr sz="1200" spc="70" dirty="0">
                <a:latin typeface="Tahoma"/>
                <a:cs typeface="Tahoma"/>
              </a:rPr>
              <a:t>look </a:t>
            </a:r>
            <a:r>
              <a:rPr sz="1200" spc="85" dirty="0">
                <a:latin typeface="Tahoma"/>
                <a:cs typeface="Tahoma"/>
              </a:rPr>
              <a:t>similar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changes </a:t>
            </a:r>
            <a:r>
              <a:rPr sz="1200" spc="80" dirty="0">
                <a:latin typeface="Tahoma"/>
                <a:cs typeface="Tahoma"/>
              </a:rPr>
              <a:t>stated  </a:t>
            </a:r>
            <a:r>
              <a:rPr sz="1200" spc="75" dirty="0">
                <a:latin typeface="Tahoma"/>
                <a:cs typeface="Tahoma"/>
              </a:rPr>
              <a:t>above could cause </a:t>
            </a:r>
            <a:r>
              <a:rPr sz="1200" spc="80" dirty="0">
                <a:latin typeface="Tahoma"/>
                <a:cs typeface="Tahoma"/>
              </a:rPr>
              <a:t>problems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database;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85" dirty="0">
                <a:latin typeface="Tahoma"/>
                <a:cs typeface="Tahoma"/>
              </a:rPr>
              <a:t>example: Deleting  </a:t>
            </a:r>
            <a:r>
              <a:rPr sz="1200" spc="45" dirty="0">
                <a:latin typeface="Tahoma"/>
                <a:cs typeface="Tahoma"/>
              </a:rPr>
              <a:t>an </a:t>
            </a:r>
            <a:r>
              <a:rPr sz="1200" spc="85" dirty="0">
                <a:latin typeface="Tahoma"/>
                <a:cs typeface="Tahoma"/>
              </a:rPr>
              <a:t>attribute </a:t>
            </a:r>
            <a:r>
              <a:rPr sz="1200" spc="70" dirty="0">
                <a:latin typeface="Tahoma"/>
                <a:cs typeface="Tahoma"/>
              </a:rPr>
              <a:t>from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27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structure,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5" y="1003533"/>
            <a:ext cx="551053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70" dirty="0">
                <a:latin typeface="Tahoma"/>
                <a:cs typeface="Tahoma"/>
              </a:rPr>
              <a:t>This  </a:t>
            </a:r>
            <a:r>
              <a:rPr sz="1200" spc="75" dirty="0">
                <a:latin typeface="Tahoma"/>
                <a:cs typeface="Tahoma"/>
              </a:rPr>
              <a:t>could  </a:t>
            </a:r>
            <a:r>
              <a:rPr sz="1200" spc="45" dirty="0">
                <a:latin typeface="Tahoma"/>
                <a:cs typeface="Tahoma"/>
              </a:rPr>
              <a:t>be  </a:t>
            </a:r>
            <a:r>
              <a:rPr sz="1200" spc="85" dirty="0">
                <a:latin typeface="Tahoma"/>
                <a:cs typeface="Tahoma"/>
              </a:rPr>
              <a:t>serious  </a:t>
            </a:r>
            <a:r>
              <a:rPr sz="1200" spc="80" dirty="0">
                <a:latin typeface="Tahoma"/>
                <a:cs typeface="Tahoma"/>
              </a:rPr>
              <a:t>because  </a:t>
            </a:r>
            <a:r>
              <a:rPr sz="1200" spc="60" dirty="0">
                <a:latin typeface="Tahoma"/>
                <a:cs typeface="Tahoma"/>
              </a:rPr>
              <a:t>any  </a:t>
            </a:r>
            <a:r>
              <a:rPr sz="1200" spc="85" dirty="0">
                <a:latin typeface="Tahoma"/>
                <a:cs typeface="Tahoma"/>
              </a:rPr>
              <a:t>application  </a:t>
            </a:r>
            <a:r>
              <a:rPr sz="1200" spc="75" dirty="0">
                <a:latin typeface="Tahoma"/>
                <a:cs typeface="Tahoma"/>
              </a:rPr>
              <a:t>which 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75" dirty="0">
                <a:latin typeface="Tahoma"/>
                <a:cs typeface="Tahoma"/>
              </a:rPr>
              <a:t>using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401" y="1187212"/>
            <a:ext cx="18961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</a:pPr>
            <a:r>
              <a:rPr sz="1200" spc="85" dirty="0">
                <a:latin typeface="Tahoma"/>
                <a:cs typeface="Tahoma"/>
              </a:rPr>
              <a:t>attribute </a:t>
            </a:r>
            <a:r>
              <a:rPr sz="1200" spc="65" dirty="0">
                <a:latin typeface="Tahoma"/>
                <a:cs typeface="Tahoma"/>
              </a:rPr>
              <a:t>may not </a:t>
            </a:r>
            <a:r>
              <a:rPr sz="1200" spc="45" dirty="0">
                <a:latin typeface="Tahoma"/>
                <a:cs typeface="Tahoma"/>
              </a:rPr>
              <a:t>be 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85" dirty="0">
                <a:latin typeface="Tahoma"/>
                <a:cs typeface="Tahoma"/>
              </a:rPr>
              <a:t>available  change,  </a:t>
            </a:r>
            <a:r>
              <a:rPr sz="1200" dirty="0">
                <a:latin typeface="Tahoma"/>
                <a:cs typeface="Tahoma"/>
              </a:rPr>
              <a:t>i t  </a:t>
            </a:r>
            <a:r>
              <a:rPr sz="1200" spc="75" dirty="0">
                <a:latin typeface="Tahoma"/>
                <a:cs typeface="Tahoma"/>
              </a:rPr>
              <a:t>means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that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5650" y="1187212"/>
            <a:ext cx="35744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865" algn="just">
              <a:lnSpc>
                <a:spcPct val="100400"/>
              </a:lnSpc>
            </a:pPr>
            <a:r>
              <a:rPr sz="1200" spc="65" dirty="0">
                <a:latin typeface="Tahoma"/>
                <a:cs typeface="Tahoma"/>
              </a:rPr>
              <a:t>able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5" dirty="0">
                <a:latin typeface="Tahoma"/>
                <a:cs typeface="Tahoma"/>
              </a:rPr>
              <a:t>run any </a:t>
            </a:r>
            <a:r>
              <a:rPr sz="1200" spc="75" dirty="0">
                <a:latin typeface="Tahoma"/>
                <a:cs typeface="Tahoma"/>
              </a:rPr>
              <a:t>more. </a:t>
            </a:r>
            <a:r>
              <a:rPr sz="1200" spc="50" dirty="0">
                <a:latin typeface="Tahoma"/>
                <a:cs typeface="Tahoma"/>
              </a:rPr>
              <a:t>So </a:t>
            </a:r>
            <a:r>
              <a:rPr sz="1200" spc="80" dirty="0">
                <a:latin typeface="Tahoma"/>
                <a:cs typeface="Tahoma"/>
              </a:rPr>
              <a:t>having </a:t>
            </a:r>
            <a:r>
              <a:rPr sz="1200" spc="75" dirty="0">
                <a:latin typeface="Tahoma"/>
                <a:cs typeface="Tahoma"/>
              </a:rPr>
              <a:t>data 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50" dirty="0">
                <a:latin typeface="Tahoma"/>
                <a:cs typeface="Tahoma"/>
              </a:rPr>
              <a:t>us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75" dirty="0">
                <a:latin typeface="Tahoma"/>
                <a:cs typeface="Tahoma"/>
              </a:rPr>
              <a:t>still </a:t>
            </a:r>
            <a:r>
              <a:rPr sz="1200" spc="65" dirty="0">
                <a:latin typeface="Tahoma"/>
                <a:cs typeface="Tahoma"/>
              </a:rPr>
              <a:t>get </a:t>
            </a:r>
            <a:r>
              <a:rPr sz="1200" spc="80" dirty="0">
                <a:latin typeface="Tahoma"/>
                <a:cs typeface="Tahoma"/>
              </a:rPr>
              <a:t>problem </a:t>
            </a:r>
            <a:r>
              <a:rPr sz="1200" spc="75" dirty="0">
                <a:latin typeface="Tahoma"/>
                <a:cs typeface="Tahoma"/>
              </a:rPr>
              <a:t>after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certain  before  making 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80" dirty="0">
                <a:latin typeface="Tahoma"/>
                <a:cs typeface="Tahoma"/>
              </a:rPr>
              <a:t>certain  change  </a:t>
            </a:r>
            <a:r>
              <a:rPr sz="1200" spc="60" dirty="0">
                <a:latin typeface="Tahoma"/>
                <a:cs typeface="Tahoma"/>
              </a:rPr>
              <a:t>its</a:t>
            </a:r>
            <a:r>
              <a:rPr sz="1200" spc="320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impact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401" y="1738190"/>
            <a:ext cx="550989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  <a:tabLst>
                <a:tab pos="1076960" algn="l"/>
                <a:tab pos="1506220" algn="l"/>
                <a:tab pos="2044064" algn="l"/>
                <a:tab pos="2755265" algn="l"/>
                <a:tab pos="3195320" algn="l"/>
                <a:tab pos="3732529" algn="l"/>
                <a:tab pos="4361815" algn="l"/>
              </a:tabLst>
            </a:pPr>
            <a:r>
              <a:rPr sz="1200" spc="80" dirty="0">
                <a:latin typeface="Tahoma"/>
                <a:cs typeface="Tahoma"/>
              </a:rPr>
              <a:t>should </a:t>
            </a:r>
            <a:r>
              <a:rPr sz="1200" spc="70" dirty="0">
                <a:latin typeface="Tahoma"/>
                <a:cs typeface="Tahoma"/>
              </a:rPr>
              <a:t>also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5" dirty="0">
                <a:latin typeface="Tahoma"/>
                <a:cs typeface="Tahoma"/>
              </a:rPr>
              <a:t>kept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0" dirty="0">
                <a:latin typeface="Tahoma"/>
                <a:cs typeface="Tahoma"/>
              </a:rPr>
              <a:t>mind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changes should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0" dirty="0">
                <a:latin typeface="Tahoma"/>
                <a:cs typeface="Tahoma"/>
              </a:rPr>
              <a:t>made </a:t>
            </a:r>
            <a:r>
              <a:rPr sz="1200" spc="75" dirty="0">
                <a:latin typeface="Tahoma"/>
                <a:cs typeface="Tahoma"/>
              </a:rPr>
              <a:t>while  </a:t>
            </a:r>
            <a:r>
              <a:rPr sz="1200" spc="95" dirty="0">
                <a:latin typeface="Tahoma"/>
                <a:cs typeface="Tahoma"/>
              </a:rPr>
              <a:t>r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110" dirty="0">
                <a:latin typeface="Tahoma"/>
                <a:cs typeface="Tahoma"/>
              </a:rPr>
              <a:t>m</a:t>
            </a:r>
            <a:r>
              <a:rPr sz="1200" spc="90" dirty="0">
                <a:latin typeface="Tahoma"/>
                <a:cs typeface="Tahoma"/>
              </a:rPr>
              <a:t>a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spc="100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g	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n	</a:t>
            </a:r>
            <a:r>
              <a:rPr sz="1200" spc="100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	</a:t>
            </a:r>
            <a:r>
              <a:rPr sz="1200" spc="95" dirty="0">
                <a:latin typeface="Tahoma"/>
                <a:cs typeface="Tahoma"/>
              </a:rPr>
              <a:t>lim</a:t>
            </a:r>
            <a:r>
              <a:rPr sz="1200" spc="110" dirty="0">
                <a:latin typeface="Tahoma"/>
                <a:cs typeface="Tahoma"/>
              </a:rPr>
              <a:t>i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s	</a:t>
            </a:r>
            <a:r>
              <a:rPr sz="1200" spc="9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f	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e	</a:t>
            </a:r>
            <a:r>
              <a:rPr sz="1200" spc="105" dirty="0">
                <a:latin typeface="Tahoma"/>
                <a:cs typeface="Tahoma"/>
              </a:rPr>
              <a:t>d</a:t>
            </a:r>
            <a:r>
              <a:rPr sz="1200" spc="100" dirty="0">
                <a:latin typeface="Tahoma"/>
                <a:cs typeface="Tahoma"/>
              </a:rPr>
              <a:t>a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a	</a:t>
            </a:r>
            <a:r>
              <a:rPr sz="1200" spc="110" dirty="0">
                <a:latin typeface="Tahoma"/>
                <a:cs typeface="Tahoma"/>
              </a:rPr>
              <a:t>i</a:t>
            </a:r>
            <a:r>
              <a:rPr sz="1200" spc="10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d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90" dirty="0">
                <a:latin typeface="Tahoma"/>
                <a:cs typeface="Tahoma"/>
              </a:rPr>
              <a:t>p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d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c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93" y="2108507"/>
            <a:ext cx="4968658" cy="3481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20806" y="5588103"/>
            <a:ext cx="1783714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3230" algn="l"/>
                <a:tab pos="1495425" algn="l"/>
              </a:tabLst>
            </a:pP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e	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90" dirty="0">
                <a:latin typeface="Tahoma"/>
                <a:cs typeface="Tahoma"/>
              </a:rPr>
              <a:t>o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c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105" dirty="0">
                <a:latin typeface="Tahoma"/>
                <a:cs typeface="Tahoma"/>
              </a:rPr>
              <a:t>p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10" dirty="0">
                <a:latin typeface="Tahoma"/>
                <a:cs typeface="Tahoma"/>
              </a:rPr>
              <a:t>u</a:t>
            </a:r>
            <a:r>
              <a:rPr sz="1200" spc="9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l	</a:t>
            </a:r>
            <a:r>
              <a:rPr sz="1200" spc="90" dirty="0">
                <a:latin typeface="Tahoma"/>
                <a:cs typeface="Tahoma"/>
              </a:rPr>
              <a:t>a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8247" y="5588103"/>
            <a:ext cx="64833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95" dirty="0">
                <a:latin typeface="Tahoma"/>
                <a:cs typeface="Tahoma"/>
              </a:rPr>
              <a:t>P</a:t>
            </a:r>
            <a:r>
              <a:rPr sz="1200" spc="100" dirty="0">
                <a:latin typeface="Tahoma"/>
                <a:cs typeface="Tahoma"/>
              </a:rPr>
              <a:t>h</a:t>
            </a:r>
            <a:r>
              <a:rPr sz="1200" spc="110" dirty="0">
                <a:latin typeface="Tahoma"/>
                <a:cs typeface="Tahoma"/>
              </a:rPr>
              <a:t>y</a:t>
            </a:r>
            <a:r>
              <a:rPr sz="1200" spc="100" dirty="0">
                <a:latin typeface="Tahoma"/>
                <a:cs typeface="Tahoma"/>
              </a:rPr>
              <a:t>s</a:t>
            </a:r>
            <a:r>
              <a:rPr sz="1200" spc="95" dirty="0">
                <a:latin typeface="Tahoma"/>
                <a:cs typeface="Tahoma"/>
              </a:rPr>
              <a:t>ic</a:t>
            </a:r>
            <a:r>
              <a:rPr sz="1200" spc="10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9655" y="5588103"/>
            <a:ext cx="360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5" dirty="0">
                <a:latin typeface="Tahoma"/>
                <a:cs typeface="Tahoma"/>
              </a:rPr>
              <a:t>d</a:t>
            </a:r>
            <a:r>
              <a:rPr sz="1200" spc="100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625" y="5586640"/>
            <a:ext cx="22244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  <a:tabLst>
                <a:tab pos="647700" algn="l"/>
                <a:tab pos="1118235" algn="l"/>
                <a:tab pos="1747520" algn="l"/>
              </a:tabLst>
            </a:pPr>
            <a:r>
              <a:rPr sz="1200" spc="95" dirty="0">
                <a:latin typeface="Tahoma"/>
                <a:cs typeface="Tahoma"/>
              </a:rPr>
              <a:t>Fi</a:t>
            </a:r>
            <a:r>
              <a:rPr sz="1200" spc="105" dirty="0">
                <a:latin typeface="Tahoma"/>
                <a:cs typeface="Tahoma"/>
              </a:rPr>
              <a:t>g</a:t>
            </a:r>
            <a:r>
              <a:rPr sz="1200" spc="90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3</a:t>
            </a:r>
            <a:r>
              <a:rPr sz="1200" spc="-2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.	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e	</a:t>
            </a:r>
            <a:r>
              <a:rPr sz="1200" spc="95" dirty="0">
                <a:latin typeface="Tahoma"/>
                <a:cs typeface="Tahoma"/>
              </a:rPr>
              <a:t>l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95" dirty="0">
                <a:latin typeface="Tahoma"/>
                <a:cs typeface="Tahoma"/>
              </a:rPr>
              <a:t>v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9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s	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200" spc="100" dirty="0">
                <a:latin typeface="Tahoma"/>
                <a:cs typeface="Tahoma"/>
              </a:rPr>
              <a:t>he</a:t>
            </a:r>
            <a:r>
              <a:rPr sz="1200" spc="9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 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60" dirty="0">
                <a:latin typeface="Tahoma"/>
                <a:cs typeface="Tahoma"/>
              </a:rPr>
              <a:t>are</a:t>
            </a:r>
            <a:r>
              <a:rPr sz="1200" spc="24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effective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625" y="6139812"/>
            <a:ext cx="5568950" cy="281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175" dirty="0">
                <a:latin typeface="Tahoma"/>
                <a:cs typeface="Tahoma"/>
              </a:rPr>
              <a:t>Physical </a:t>
            </a: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160" dirty="0">
                <a:latin typeface="Tahoma"/>
                <a:cs typeface="Tahoma"/>
              </a:rPr>
              <a:t> </a:t>
            </a:r>
            <a:r>
              <a:rPr sz="1200" spc="180" dirty="0">
                <a:latin typeface="Tahoma"/>
                <a:cs typeface="Tahoma"/>
              </a:rPr>
              <a:t>Independence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600"/>
              </a:lnSpc>
            </a:pP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5" dirty="0">
                <a:latin typeface="Tahoma"/>
                <a:cs typeface="Tahoma"/>
              </a:rPr>
              <a:t>type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75" dirty="0">
                <a:latin typeface="Tahoma"/>
                <a:cs typeface="Tahoma"/>
              </a:rPr>
              <a:t>that  </a:t>
            </a:r>
            <a:r>
              <a:rPr sz="1200" spc="85" dirty="0">
                <a:latin typeface="Tahoma"/>
                <a:cs typeface="Tahoma"/>
              </a:rPr>
              <a:t>provides </a:t>
            </a:r>
            <a:r>
              <a:rPr sz="1200" spc="50" dirty="0">
                <a:latin typeface="Tahoma"/>
                <a:cs typeface="Tahoma"/>
              </a:rPr>
              <a:t>us </a:t>
            </a:r>
            <a:r>
              <a:rPr sz="1200" spc="85" dirty="0">
                <a:latin typeface="Tahoma"/>
                <a:cs typeface="Tahoma"/>
              </a:rPr>
              <a:t>changes </a:t>
            </a:r>
            <a:r>
              <a:rPr sz="1200" spc="90" dirty="0">
                <a:latin typeface="Tahoma"/>
                <a:cs typeface="Tahoma"/>
              </a:rPr>
              <a:t>transparency </a:t>
            </a:r>
            <a:r>
              <a:rPr sz="1200" spc="80" dirty="0">
                <a:latin typeface="Tahoma"/>
                <a:cs typeface="Tahoma"/>
              </a:rPr>
              <a:t>between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conceptual </a:t>
            </a:r>
            <a:r>
              <a:rPr sz="1200" spc="65" dirty="0">
                <a:latin typeface="Tahoma"/>
                <a:cs typeface="Tahoma"/>
              </a:rPr>
              <a:t>and  </a:t>
            </a:r>
            <a:r>
              <a:rPr sz="1200" spc="85" dirty="0">
                <a:latin typeface="Tahoma"/>
                <a:cs typeface="Tahoma"/>
              </a:rPr>
              <a:t>internal levels. </a:t>
            </a:r>
            <a:r>
              <a:rPr sz="1200" spc="60" dirty="0">
                <a:latin typeface="Tahoma"/>
                <a:cs typeface="Tahoma"/>
              </a:rPr>
              <a:t>I-e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changes </a:t>
            </a:r>
            <a:r>
              <a:rPr sz="1200" spc="75" dirty="0">
                <a:latin typeface="Tahoma"/>
                <a:cs typeface="Tahoma"/>
              </a:rPr>
              <a:t>made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75" dirty="0">
                <a:latin typeface="Tahoma"/>
                <a:cs typeface="Tahoma"/>
              </a:rPr>
              <a:t>level shall </a:t>
            </a:r>
            <a:r>
              <a:rPr sz="1200" spc="65" dirty="0">
                <a:latin typeface="Tahoma"/>
                <a:cs typeface="Tahoma"/>
              </a:rPr>
              <a:t>not  </a:t>
            </a:r>
            <a:r>
              <a:rPr sz="1200" spc="80" dirty="0">
                <a:latin typeface="Tahoma"/>
                <a:cs typeface="Tahoma"/>
              </a:rPr>
              <a:t>affect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conceptual </a:t>
            </a:r>
            <a:r>
              <a:rPr sz="1200" spc="80" dirty="0">
                <a:latin typeface="Tahoma"/>
                <a:cs typeface="Tahoma"/>
              </a:rPr>
              <a:t>level. </a:t>
            </a:r>
            <a:r>
              <a:rPr sz="1200" spc="85" dirty="0">
                <a:latin typeface="Tahoma"/>
                <a:cs typeface="Tahoma"/>
              </a:rPr>
              <a:t>Although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independence </a:t>
            </a:r>
            <a:r>
              <a:rPr sz="1200" spc="75" dirty="0">
                <a:latin typeface="Tahoma"/>
                <a:cs typeface="Tahoma"/>
              </a:rPr>
              <a:t>exist </a:t>
            </a:r>
            <a:r>
              <a:rPr sz="1200" spc="65" dirty="0">
                <a:latin typeface="Tahoma"/>
                <a:cs typeface="Tahoma"/>
              </a:rPr>
              <a:t>but </a:t>
            </a:r>
            <a:r>
              <a:rPr sz="1200" spc="45" dirty="0">
                <a:latin typeface="Tahoma"/>
                <a:cs typeface="Tahoma"/>
              </a:rPr>
              <a:t>as  we </a:t>
            </a:r>
            <a:r>
              <a:rPr sz="1200" spc="65" dirty="0">
                <a:latin typeface="Tahoma"/>
                <a:cs typeface="Tahoma"/>
              </a:rPr>
              <a:t>saw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previous </a:t>
            </a:r>
            <a:r>
              <a:rPr sz="1200" spc="70" dirty="0">
                <a:latin typeface="Tahoma"/>
                <a:cs typeface="Tahoma"/>
              </a:rPr>
              <a:t>case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changes </a:t>
            </a:r>
            <a:r>
              <a:rPr sz="1200" spc="75" dirty="0">
                <a:latin typeface="Tahoma"/>
                <a:cs typeface="Tahoma"/>
              </a:rPr>
              <a:t>made </a:t>
            </a:r>
            <a:r>
              <a:rPr sz="1200" spc="85" dirty="0">
                <a:latin typeface="Tahoma"/>
                <a:cs typeface="Tahoma"/>
              </a:rPr>
              <a:t>should </a:t>
            </a:r>
            <a:r>
              <a:rPr sz="1200" spc="80" dirty="0">
                <a:latin typeface="Tahoma"/>
                <a:cs typeface="Tahoma"/>
              </a:rPr>
              <a:t>belong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85" dirty="0">
                <a:latin typeface="Tahoma"/>
                <a:cs typeface="Tahoma"/>
              </a:rPr>
              <a:t>specific </a:t>
            </a:r>
            <a:r>
              <a:rPr sz="1200" spc="80" dirty="0">
                <a:latin typeface="Tahoma"/>
                <a:cs typeface="Tahoma"/>
              </a:rPr>
              <a:t>domain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0" dirty="0">
                <a:latin typeface="Tahoma"/>
                <a:cs typeface="Tahoma"/>
              </a:rPr>
              <a:t>should </a:t>
            </a:r>
            <a:r>
              <a:rPr sz="1200" spc="65" dirty="0">
                <a:latin typeface="Tahoma"/>
                <a:cs typeface="Tahoma"/>
              </a:rPr>
              <a:t>not </a:t>
            </a:r>
            <a:r>
              <a:rPr sz="1200" spc="85" dirty="0">
                <a:latin typeface="Tahoma"/>
                <a:cs typeface="Tahoma"/>
              </a:rPr>
              <a:t>exceed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liberty offered </a:t>
            </a:r>
            <a:r>
              <a:rPr sz="1200" spc="45" dirty="0">
                <a:latin typeface="Tahoma"/>
                <a:cs typeface="Tahoma"/>
              </a:rPr>
              <a:t>by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physical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independence.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85" dirty="0">
                <a:latin typeface="Tahoma"/>
                <a:cs typeface="Tahoma"/>
              </a:rPr>
              <a:t>example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changes </a:t>
            </a:r>
            <a:r>
              <a:rPr sz="1200" spc="70" dirty="0">
                <a:latin typeface="Tahoma"/>
                <a:cs typeface="Tahoma"/>
              </a:rPr>
              <a:t>made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file </a:t>
            </a:r>
            <a:r>
              <a:rPr sz="1200" spc="90" dirty="0">
                <a:latin typeface="Tahoma"/>
                <a:cs typeface="Tahoma"/>
              </a:rPr>
              <a:t>organization </a:t>
            </a:r>
            <a:r>
              <a:rPr sz="1200" spc="50" dirty="0">
                <a:latin typeface="Tahoma"/>
                <a:cs typeface="Tahoma"/>
              </a:rPr>
              <a:t>by </a:t>
            </a:r>
            <a:r>
              <a:rPr sz="1200" spc="90" dirty="0">
                <a:latin typeface="Tahoma"/>
                <a:cs typeface="Tahoma"/>
              </a:rPr>
              <a:t>implementing </a:t>
            </a:r>
            <a:r>
              <a:rPr sz="1200" spc="85" dirty="0">
                <a:latin typeface="Tahoma"/>
                <a:cs typeface="Tahoma"/>
              </a:rPr>
              <a:t>indexed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85" dirty="0">
                <a:latin typeface="Tahoma"/>
                <a:cs typeface="Tahoma"/>
              </a:rPr>
              <a:t>sequential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80" dirty="0">
                <a:latin typeface="Tahoma"/>
                <a:cs typeface="Tahoma"/>
              </a:rPr>
              <a:t>random  access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later stage, </a:t>
            </a:r>
            <a:r>
              <a:rPr sz="1200" spc="85" dirty="0">
                <a:latin typeface="Tahoma"/>
                <a:cs typeface="Tahoma"/>
              </a:rPr>
              <a:t>changing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storage media,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80" dirty="0">
                <a:latin typeface="Tahoma"/>
                <a:cs typeface="Tahoma"/>
              </a:rPr>
              <a:t>simply  </a:t>
            </a:r>
            <a:r>
              <a:rPr sz="1200" spc="85" dirty="0">
                <a:latin typeface="Tahoma"/>
                <a:cs typeface="Tahoma"/>
              </a:rPr>
              <a:t>implement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85" dirty="0">
                <a:latin typeface="Tahoma"/>
                <a:cs typeface="Tahoma"/>
              </a:rPr>
              <a:t>different technique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85" dirty="0">
                <a:latin typeface="Tahoma"/>
                <a:cs typeface="Tahoma"/>
              </a:rPr>
              <a:t>managing </a:t>
            </a:r>
            <a:r>
              <a:rPr sz="1200" spc="45" dirty="0">
                <a:latin typeface="Tahoma"/>
                <a:cs typeface="Tahoma"/>
              </a:rPr>
              <a:t>fi le </a:t>
            </a:r>
            <a:r>
              <a:rPr sz="1200" spc="85" dirty="0">
                <a:latin typeface="Tahoma"/>
                <a:cs typeface="Tahoma"/>
              </a:rPr>
              <a:t>indexes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459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hashes.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190" dirty="0">
                <a:latin typeface="Tahoma"/>
                <a:cs typeface="Tahoma"/>
              </a:rPr>
              <a:t>Functions </a:t>
            </a:r>
            <a:r>
              <a:rPr sz="1400" spc="145" dirty="0">
                <a:latin typeface="Tahoma"/>
                <a:cs typeface="Tahoma"/>
              </a:rPr>
              <a:t>of</a:t>
            </a:r>
            <a:r>
              <a:rPr sz="1400" spc="75" dirty="0">
                <a:latin typeface="Tahoma"/>
                <a:cs typeface="Tahoma"/>
              </a:rPr>
              <a:t> </a:t>
            </a:r>
            <a:r>
              <a:rPr sz="1400" spc="204" dirty="0">
                <a:latin typeface="Tahoma"/>
                <a:cs typeface="Tahoma"/>
              </a:rPr>
              <a:t>DBMS</a:t>
            </a:r>
            <a:endParaRPr sz="1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475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Processing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85" y="1003533"/>
            <a:ext cx="5511800" cy="773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100" dirty="0">
                <a:latin typeface="Tahoma"/>
                <a:cs typeface="Tahoma"/>
              </a:rPr>
              <a:t>A </a:t>
            </a:r>
            <a:r>
              <a:rPr sz="1200" spc="160" dirty="0">
                <a:latin typeface="Tahoma"/>
                <a:cs typeface="Tahoma"/>
              </a:rPr>
              <a:t>user </a:t>
            </a:r>
            <a:r>
              <a:rPr sz="1200" spc="170" dirty="0">
                <a:latin typeface="Tahoma"/>
                <a:cs typeface="Tahoma"/>
              </a:rPr>
              <a:t>accessible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Catalog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699135" algn="l"/>
              </a:tabLst>
            </a:pPr>
            <a:r>
              <a:rPr sz="1200" spc="170" dirty="0">
                <a:latin typeface="Tahoma"/>
                <a:cs typeface="Tahoma"/>
              </a:rPr>
              <a:t>Transaction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Support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buFont typeface="Courier New"/>
              <a:buChar char="o"/>
              <a:tabLst>
                <a:tab pos="699135" algn="l"/>
              </a:tabLst>
            </a:pPr>
            <a:r>
              <a:rPr sz="1200" spc="175" dirty="0">
                <a:latin typeface="Tahoma"/>
                <a:cs typeface="Tahoma"/>
              </a:rPr>
              <a:t>Concurrency Control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699135" algn="l"/>
              </a:tabLst>
            </a:pPr>
            <a:r>
              <a:rPr sz="1200" spc="175" dirty="0">
                <a:latin typeface="Tahoma"/>
                <a:cs typeface="Tahoma"/>
              </a:rPr>
              <a:t>Recovery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699135" algn="l"/>
              </a:tabLst>
            </a:pPr>
            <a:r>
              <a:rPr sz="1200" spc="185" dirty="0">
                <a:latin typeface="Tahoma"/>
                <a:cs typeface="Tahoma"/>
              </a:rPr>
              <a:t>Authorization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699135" algn="l"/>
              </a:tabLst>
            </a:pPr>
            <a:r>
              <a:rPr sz="1200" spc="175" dirty="0">
                <a:latin typeface="Tahoma"/>
                <a:cs typeface="Tahoma"/>
              </a:rPr>
              <a:t>Support </a:t>
            </a:r>
            <a:r>
              <a:rPr sz="1200" spc="150" dirty="0">
                <a:latin typeface="Tahoma"/>
                <a:cs typeface="Tahoma"/>
              </a:rPr>
              <a:t>for </a:t>
            </a: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190" dirty="0">
                <a:latin typeface="Tahoma"/>
                <a:cs typeface="Tahoma"/>
              </a:rPr>
              <a:t> </a:t>
            </a:r>
            <a:r>
              <a:rPr sz="1200" spc="185" dirty="0">
                <a:latin typeface="Tahoma"/>
                <a:cs typeface="Tahoma"/>
              </a:rPr>
              <a:t>Communication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buFont typeface="Courier New"/>
              <a:buChar char="o"/>
              <a:tabLst>
                <a:tab pos="699135" algn="l"/>
              </a:tabLst>
            </a:pPr>
            <a:r>
              <a:rPr sz="1200" spc="180" dirty="0">
                <a:latin typeface="Tahoma"/>
                <a:cs typeface="Tahoma"/>
              </a:rPr>
              <a:t>Integrity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400"/>
              </a:lnSpc>
            </a:pPr>
            <a:r>
              <a:rPr sz="1200" spc="70" dirty="0">
                <a:latin typeface="Tahoma"/>
                <a:cs typeface="Tahoma"/>
              </a:rPr>
              <a:t>DBMS lies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heart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course;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most </a:t>
            </a:r>
            <a:r>
              <a:rPr sz="1200" spc="85" dirty="0">
                <a:latin typeface="Tahoma"/>
                <a:cs typeface="Tahoma"/>
              </a:rPr>
              <a:t>important  component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database system.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85" dirty="0">
                <a:latin typeface="Tahoma"/>
                <a:cs typeface="Tahoma"/>
              </a:rPr>
              <a:t>understand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functionality </a:t>
            </a:r>
            <a:r>
              <a:rPr sz="1200" spc="50" dirty="0">
                <a:latin typeface="Tahoma"/>
                <a:cs typeface="Tahoma"/>
              </a:rPr>
              <a:t>of 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45" dirty="0">
                <a:latin typeface="Tahoma"/>
                <a:cs typeface="Tahoma"/>
              </a:rPr>
              <a:t>it is </a:t>
            </a:r>
            <a:r>
              <a:rPr sz="1200" spc="85" dirty="0">
                <a:latin typeface="Tahoma"/>
                <a:cs typeface="Tahoma"/>
              </a:rPr>
              <a:t>necessary </a:t>
            </a:r>
            <a:r>
              <a:rPr sz="1200" spc="70" dirty="0">
                <a:latin typeface="Tahoma"/>
                <a:cs typeface="Tahoma"/>
              </a:rPr>
              <a:t>that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85" dirty="0">
                <a:latin typeface="Tahoma"/>
                <a:cs typeface="Tahoma"/>
              </a:rPr>
              <a:t>understand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relation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database 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dissection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set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functions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 </a:t>
            </a:r>
            <a:r>
              <a:rPr sz="1200" spc="80" dirty="0">
                <a:latin typeface="Tahoma"/>
                <a:cs typeface="Tahoma"/>
              </a:rPr>
              <a:t>performs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database.</a:t>
            </a:r>
            <a:endParaRPr sz="12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200" spc="65" dirty="0">
                <a:latin typeface="Tahoma"/>
                <a:cs typeface="Tahoma"/>
              </a:rPr>
              <a:t>Two </a:t>
            </a:r>
            <a:r>
              <a:rPr sz="1200" spc="85" dirty="0">
                <a:latin typeface="Tahoma"/>
                <a:cs typeface="Tahoma"/>
              </a:rPr>
              <a:t>important functions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85" dirty="0">
                <a:latin typeface="Tahoma"/>
                <a:cs typeface="Tahoma"/>
              </a:rPr>
              <a:t>performs </a:t>
            </a:r>
            <a:r>
              <a:rPr sz="1200" spc="47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  <a:p>
            <a:pPr marL="469900" marR="3447415">
              <a:lnSpc>
                <a:spcPct val="100800"/>
              </a:lnSpc>
            </a:pPr>
            <a:r>
              <a:rPr sz="1200" spc="155" dirty="0">
                <a:latin typeface="Tahoma"/>
                <a:cs typeface="Tahoma"/>
              </a:rPr>
              <a:t>User </a:t>
            </a:r>
            <a:r>
              <a:rPr sz="1200" spc="185" dirty="0">
                <a:latin typeface="Tahoma"/>
                <a:cs typeface="Tahoma"/>
              </a:rPr>
              <a:t>management  </a:t>
            </a: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spc="190" dirty="0">
                <a:latin typeface="Tahoma"/>
                <a:cs typeface="Tahoma"/>
              </a:rPr>
              <a:t>Management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9525" indent="-635" algn="just">
              <a:lnSpc>
                <a:spcPct val="100800"/>
              </a:lnSpc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detailed description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above </a:t>
            </a:r>
            <a:r>
              <a:rPr sz="1200" spc="60" dirty="0">
                <a:latin typeface="Tahoma"/>
                <a:cs typeface="Tahoma"/>
              </a:rPr>
              <a:t>two </a:t>
            </a:r>
            <a:r>
              <a:rPr sz="1200" spc="75" dirty="0">
                <a:latin typeface="Tahoma"/>
                <a:cs typeface="Tahoma"/>
              </a:rPr>
              <a:t>major </a:t>
            </a:r>
            <a:r>
              <a:rPr sz="1200" spc="85" dirty="0">
                <a:latin typeface="Tahoma"/>
                <a:cs typeface="Tahoma"/>
              </a:rPr>
              <a:t>activities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DBMS 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given</a:t>
            </a:r>
            <a:r>
              <a:rPr sz="1200" spc="290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below;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Processing</a:t>
            </a:r>
            <a:endParaRPr sz="1200">
              <a:latin typeface="Tahoma"/>
              <a:cs typeface="Tahoma"/>
            </a:endParaRPr>
          </a:p>
          <a:p>
            <a:pPr marL="12700" marR="6350" algn="just">
              <a:lnSpc>
                <a:spcPct val="100499"/>
              </a:lnSpc>
              <a:spcBef>
                <a:spcPts val="5"/>
              </a:spcBef>
            </a:pPr>
            <a:r>
              <a:rPr sz="1200" spc="45" dirty="0">
                <a:latin typeface="Tahoma"/>
                <a:cs typeface="Tahoma"/>
              </a:rPr>
              <a:t>By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management </a:t>
            </a:r>
            <a:r>
              <a:rPr sz="1200" spc="45" dirty="0">
                <a:latin typeface="Tahoma"/>
                <a:cs typeface="Tahoma"/>
              </a:rPr>
              <a:t>we </a:t>
            </a:r>
            <a:r>
              <a:rPr sz="1200" spc="70" dirty="0">
                <a:latin typeface="Tahoma"/>
                <a:cs typeface="Tahoma"/>
              </a:rPr>
              <a:t>mean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number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things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55" dirty="0">
                <a:latin typeface="Tahoma"/>
                <a:cs typeface="Tahoma"/>
              </a:rPr>
              <a:t>may </a:t>
            </a:r>
            <a:r>
              <a:rPr sz="1200" spc="85" dirty="0">
                <a:latin typeface="Tahoma"/>
                <a:cs typeface="Tahoma"/>
              </a:rPr>
              <a:t>include  </a:t>
            </a:r>
            <a:r>
              <a:rPr sz="1200" spc="80" dirty="0">
                <a:latin typeface="Tahoma"/>
                <a:cs typeface="Tahoma"/>
              </a:rPr>
              <a:t>certain </a:t>
            </a:r>
            <a:r>
              <a:rPr sz="1200" spc="85" dirty="0">
                <a:latin typeface="Tahoma"/>
                <a:cs typeface="Tahoma"/>
              </a:rPr>
              <a:t>operations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such </a:t>
            </a:r>
            <a:r>
              <a:rPr sz="1200" spc="65" dirty="0">
                <a:latin typeface="Tahoma"/>
                <a:cs typeface="Tahoma"/>
              </a:rPr>
              <a:t>as: </a:t>
            </a:r>
            <a:r>
              <a:rPr sz="1200" spc="85" dirty="0">
                <a:latin typeface="Tahoma"/>
                <a:cs typeface="Tahoma"/>
              </a:rPr>
              <a:t>creation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data, </a:t>
            </a:r>
            <a:r>
              <a:rPr sz="1200" spc="85" dirty="0">
                <a:latin typeface="Tahoma"/>
                <a:cs typeface="Tahoma"/>
              </a:rPr>
              <a:t>Storing </a:t>
            </a:r>
            <a:r>
              <a:rPr sz="1200" spc="45" dirty="0">
                <a:latin typeface="Tahoma"/>
                <a:cs typeface="Tahoma"/>
              </a:rPr>
              <a:t>of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database, arrangement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50" dirty="0">
                <a:latin typeface="Tahoma"/>
                <a:cs typeface="Tahoma"/>
              </a:rPr>
              <a:t>in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databases 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5" dirty="0">
                <a:latin typeface="Tahoma"/>
                <a:cs typeface="Tahoma"/>
              </a:rPr>
              <a:t>data-stores, providing </a:t>
            </a:r>
            <a:r>
              <a:rPr sz="1200" spc="80" dirty="0">
                <a:latin typeface="Tahoma"/>
                <a:cs typeface="Tahoma"/>
              </a:rPr>
              <a:t>access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database, </a:t>
            </a:r>
            <a:r>
              <a:rPr sz="1200" spc="60" dirty="0">
                <a:latin typeface="Tahoma"/>
                <a:cs typeface="Tahoma"/>
              </a:rPr>
              <a:t>and  </a:t>
            </a:r>
            <a:r>
              <a:rPr sz="1200" spc="80" dirty="0">
                <a:latin typeface="Tahoma"/>
                <a:cs typeface="Tahoma"/>
              </a:rPr>
              <a:t>placing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appropriate </a:t>
            </a:r>
            <a:r>
              <a:rPr sz="1200" spc="80" dirty="0">
                <a:latin typeface="Tahoma"/>
                <a:cs typeface="Tahoma"/>
              </a:rPr>
              <a:t>storage </a:t>
            </a:r>
            <a:r>
              <a:rPr sz="1200" spc="85" dirty="0">
                <a:latin typeface="Tahoma"/>
                <a:cs typeface="Tahoma"/>
              </a:rPr>
              <a:t>devices. </a:t>
            </a:r>
            <a:r>
              <a:rPr sz="1200" spc="80" dirty="0">
                <a:latin typeface="Tahoma"/>
                <a:cs typeface="Tahoma"/>
              </a:rPr>
              <a:t>These action  </a:t>
            </a:r>
            <a:r>
              <a:rPr sz="1200" spc="85" dirty="0">
                <a:latin typeface="Tahoma"/>
                <a:cs typeface="Tahoma"/>
              </a:rPr>
              <a:t>performed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60" dirty="0">
                <a:latin typeface="Tahoma"/>
                <a:cs typeface="Tahoma"/>
              </a:rPr>
              <a:t>can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5" dirty="0">
                <a:latin typeface="Tahoma"/>
                <a:cs typeface="Tahoma"/>
              </a:rPr>
              <a:t>classified </a:t>
            </a:r>
            <a:r>
              <a:rPr sz="1200" spc="45" dirty="0">
                <a:latin typeface="Tahoma"/>
                <a:cs typeface="Tahoma"/>
              </a:rPr>
              <a:t>as </a:t>
            </a:r>
            <a:r>
              <a:rPr sz="1200" spc="75" dirty="0">
                <a:latin typeface="Tahoma"/>
                <a:cs typeface="Tahoma"/>
              </a:rPr>
              <a:t>data  </a:t>
            </a:r>
            <a:r>
              <a:rPr sz="1200" spc="445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processing.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100" dirty="0">
                <a:latin typeface="Tahoma"/>
                <a:cs typeface="Tahoma"/>
              </a:rPr>
              <a:t>A </a:t>
            </a:r>
            <a:r>
              <a:rPr sz="1200" spc="160" dirty="0">
                <a:latin typeface="Tahoma"/>
                <a:cs typeface="Tahoma"/>
              </a:rPr>
              <a:t>User </a:t>
            </a:r>
            <a:r>
              <a:rPr sz="1200" spc="175" dirty="0">
                <a:latin typeface="Tahoma"/>
                <a:cs typeface="Tahoma"/>
              </a:rPr>
              <a:t>Accessible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Catalog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ts val="1450"/>
              </a:lnSpc>
              <a:spcBef>
                <a:spcPts val="40"/>
              </a:spcBef>
            </a:pP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65" dirty="0">
                <a:latin typeface="Tahoma"/>
                <a:cs typeface="Tahoma"/>
              </a:rPr>
              <a:t>has </a:t>
            </a:r>
            <a:r>
              <a:rPr sz="1200" spc="85" dirty="0">
                <a:latin typeface="Tahoma"/>
                <a:cs typeface="Tahoma"/>
              </a:rPr>
              <a:t>another </a:t>
            </a:r>
            <a:r>
              <a:rPr sz="1200" spc="75" dirty="0">
                <a:latin typeface="Tahoma"/>
                <a:cs typeface="Tahoma"/>
              </a:rPr>
              <a:t>very </a:t>
            </a:r>
            <a:r>
              <a:rPr sz="1200" spc="85" dirty="0">
                <a:latin typeface="Tahoma"/>
                <a:cs typeface="Tahoma"/>
              </a:rPr>
              <a:t>important </a:t>
            </a:r>
            <a:r>
              <a:rPr sz="1200" spc="75" dirty="0">
                <a:latin typeface="Tahoma"/>
                <a:cs typeface="Tahoma"/>
              </a:rPr>
              <a:t>task </a:t>
            </a:r>
            <a:r>
              <a:rPr sz="1200" spc="80" dirty="0">
                <a:latin typeface="Tahoma"/>
                <a:cs typeface="Tahoma"/>
              </a:rPr>
              <a:t>known </a:t>
            </a:r>
            <a:r>
              <a:rPr sz="1200" spc="45" dirty="0">
                <a:latin typeface="Tahoma"/>
                <a:cs typeface="Tahoma"/>
              </a:rPr>
              <a:t>as </a:t>
            </a:r>
            <a:r>
              <a:rPr sz="1200" spc="80" dirty="0">
                <a:latin typeface="Tahoma"/>
                <a:cs typeface="Tahoma"/>
              </a:rPr>
              <a:t>access proviso </a:t>
            </a:r>
            <a:r>
              <a:rPr sz="1200" spc="50" dirty="0">
                <a:latin typeface="Tahoma"/>
                <a:cs typeface="Tahoma"/>
              </a:rPr>
              <a:t>to  </a:t>
            </a:r>
            <a:r>
              <a:rPr sz="1200" spc="85" dirty="0">
                <a:latin typeface="Tahoma"/>
                <a:cs typeface="Tahoma"/>
              </a:rPr>
              <a:t>catalog. </a:t>
            </a:r>
            <a:r>
              <a:rPr sz="1200" spc="80" dirty="0">
                <a:latin typeface="Tahoma"/>
                <a:cs typeface="Tahoma"/>
              </a:rPr>
              <a:t>Catalog </a:t>
            </a:r>
            <a:r>
              <a:rPr sz="1200" spc="45" dirty="0">
                <a:latin typeface="Tahoma"/>
                <a:cs typeface="Tahoma"/>
              </a:rPr>
              <a:t>is  an  </a:t>
            </a:r>
            <a:r>
              <a:rPr sz="1200" spc="80" dirty="0">
                <a:latin typeface="Tahoma"/>
                <a:cs typeface="Tahoma"/>
              </a:rPr>
              <a:t>object </a:t>
            </a:r>
            <a:r>
              <a:rPr sz="1200" spc="45" dirty="0">
                <a:latin typeface="Tahoma"/>
                <a:cs typeface="Tahoma"/>
              </a:rPr>
              <a:t>or 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75" dirty="0">
                <a:latin typeface="Tahoma"/>
                <a:cs typeface="Tahoma"/>
              </a:rPr>
              <a:t>place  </a:t>
            </a:r>
            <a:r>
              <a:rPr sz="1200" spc="45" dirty="0">
                <a:latin typeface="Tahoma"/>
                <a:cs typeface="Tahoma"/>
              </a:rPr>
              <a:t>in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DBMS 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270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stores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ts val="1440"/>
              </a:lnSpc>
              <a:spcBef>
                <a:spcPts val="10"/>
              </a:spcBef>
            </a:pPr>
            <a:r>
              <a:rPr sz="1200" spc="80" dirty="0">
                <a:latin typeface="Tahoma"/>
                <a:cs typeface="Tahoma"/>
              </a:rPr>
              <a:t>almost </a:t>
            </a:r>
            <a:r>
              <a:rPr sz="1200" spc="60" dirty="0">
                <a:latin typeface="Tahoma"/>
                <a:cs typeface="Tahoma"/>
              </a:rPr>
              <a:t>all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information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database, including schema  </a:t>
            </a:r>
            <a:r>
              <a:rPr sz="1200" spc="90" dirty="0">
                <a:latin typeface="Tahoma"/>
                <a:cs typeface="Tahoma"/>
              </a:rPr>
              <a:t>information,  </a:t>
            </a:r>
            <a:r>
              <a:rPr sz="1200" spc="75" dirty="0">
                <a:latin typeface="Tahoma"/>
                <a:cs typeface="Tahoma"/>
              </a:rPr>
              <a:t>user  </a:t>
            </a:r>
            <a:r>
              <a:rPr sz="1200" spc="85" dirty="0">
                <a:latin typeface="Tahoma"/>
                <a:cs typeface="Tahoma"/>
              </a:rPr>
              <a:t>information  </a:t>
            </a:r>
            <a:r>
              <a:rPr sz="1200" spc="75" dirty="0">
                <a:latin typeface="Tahoma"/>
                <a:cs typeface="Tahoma"/>
              </a:rPr>
              <a:t>right  </a:t>
            </a:r>
            <a:r>
              <a:rPr sz="1200" spc="50" dirty="0">
                <a:latin typeface="Tahoma"/>
                <a:cs typeface="Tahoma"/>
              </a:rPr>
              <a:t>of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0" dirty="0">
                <a:latin typeface="Tahoma"/>
                <a:cs typeface="Tahoma"/>
              </a:rPr>
              <a:t>users,  </a:t>
            </a:r>
            <a:r>
              <a:rPr sz="1200" spc="65" dirty="0">
                <a:latin typeface="Tahoma"/>
                <a:cs typeface="Tahoma"/>
              </a:rPr>
              <a:t>and  </a:t>
            </a:r>
            <a:r>
              <a:rPr sz="1200" spc="70" dirty="0">
                <a:latin typeface="Tahoma"/>
                <a:cs typeface="Tahoma"/>
              </a:rPr>
              <a:t>many 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more</a:t>
            </a:r>
            <a:endParaRPr sz="1200">
              <a:latin typeface="Tahoma"/>
              <a:cs typeface="Tahoma"/>
            </a:endParaRPr>
          </a:p>
          <a:p>
            <a:pPr marL="12700" marR="6350" algn="just">
              <a:lnSpc>
                <a:spcPts val="1450"/>
              </a:lnSpc>
              <a:spcBef>
                <a:spcPts val="5"/>
              </a:spcBef>
            </a:pPr>
            <a:r>
              <a:rPr sz="1200" spc="80" dirty="0">
                <a:latin typeface="Tahoma"/>
                <a:cs typeface="Tahoma"/>
              </a:rPr>
              <a:t>things </a:t>
            </a:r>
            <a:r>
              <a:rPr sz="1200" spc="75" dirty="0">
                <a:latin typeface="Tahoma"/>
                <a:cs typeface="Tahoma"/>
              </a:rPr>
              <a:t>about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database. </a:t>
            </a:r>
            <a:r>
              <a:rPr sz="1200" spc="80" dirty="0">
                <a:latin typeface="Tahoma"/>
                <a:cs typeface="Tahoma"/>
              </a:rPr>
              <a:t>Modern </a:t>
            </a:r>
            <a:r>
              <a:rPr sz="1200" spc="85" dirty="0">
                <a:latin typeface="Tahoma"/>
                <a:cs typeface="Tahoma"/>
              </a:rPr>
              <a:t>relational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85" dirty="0">
                <a:latin typeface="Tahoma"/>
                <a:cs typeface="Tahoma"/>
              </a:rPr>
              <a:t>require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90" dirty="0">
                <a:latin typeface="Tahoma"/>
                <a:cs typeface="Tahoma"/>
              </a:rPr>
              <a:t>Administrative </a:t>
            </a:r>
            <a:r>
              <a:rPr sz="1200" spc="80" dirty="0">
                <a:latin typeface="Tahoma"/>
                <a:cs typeface="Tahoma"/>
              </a:rPr>
              <a:t>users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should </a:t>
            </a:r>
            <a:r>
              <a:rPr sz="1200" spc="70" dirty="0">
                <a:latin typeface="Tahoma"/>
                <a:cs typeface="Tahoma"/>
              </a:rPr>
              <a:t>have </a:t>
            </a:r>
            <a:r>
              <a:rPr sz="1200" spc="80" dirty="0">
                <a:latin typeface="Tahoma"/>
                <a:cs typeface="Tahoma"/>
              </a:rPr>
              <a:t>access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5" dirty="0">
                <a:latin typeface="Tahoma"/>
                <a:cs typeface="Tahoma"/>
              </a:rPr>
              <a:t>the  </a:t>
            </a:r>
            <a:r>
              <a:rPr sz="1200" spc="80" dirty="0">
                <a:latin typeface="Tahoma"/>
                <a:cs typeface="Tahoma"/>
              </a:rPr>
              <a:t>catalog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</a:t>
            </a:r>
            <a:r>
              <a:rPr sz="1200" spc="45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database.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170" dirty="0">
                <a:latin typeface="Tahoma"/>
                <a:cs typeface="Tahoma"/>
              </a:rPr>
              <a:t>Transaction</a:t>
            </a:r>
            <a:r>
              <a:rPr sz="1200" spc="495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Support</a:t>
            </a:r>
            <a:endParaRPr sz="1200">
              <a:latin typeface="Tahoma"/>
              <a:cs typeface="Tahoma"/>
            </a:endParaRPr>
          </a:p>
          <a:p>
            <a:pPr marL="12700" marR="6985" algn="just">
              <a:lnSpc>
                <a:spcPct val="100600"/>
              </a:lnSpc>
            </a:pP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90" dirty="0">
                <a:latin typeface="Tahoma"/>
                <a:cs typeface="Tahoma"/>
              </a:rPr>
              <a:t>responsible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85" dirty="0">
                <a:latin typeface="Tahoma"/>
                <a:cs typeface="Tahoma"/>
              </a:rPr>
              <a:t>providing transaction support. Transaction  </a:t>
            </a:r>
            <a:r>
              <a:rPr sz="1200" spc="45" dirty="0">
                <a:latin typeface="Tahoma"/>
                <a:cs typeface="Tahoma"/>
              </a:rPr>
              <a:t>is an </a:t>
            </a:r>
            <a:r>
              <a:rPr sz="1200" spc="80" dirty="0">
                <a:latin typeface="Tahoma"/>
                <a:cs typeface="Tahoma"/>
              </a:rPr>
              <a:t>action </a:t>
            </a:r>
            <a:r>
              <a:rPr sz="1200" spc="70" dirty="0">
                <a:latin typeface="Tahoma"/>
                <a:cs typeface="Tahoma"/>
              </a:rPr>
              <a:t>that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used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80" dirty="0">
                <a:latin typeface="Tahoma"/>
                <a:cs typeface="Tahoma"/>
              </a:rPr>
              <a:t>perform </a:t>
            </a:r>
            <a:r>
              <a:rPr sz="1200" spc="70" dirty="0">
                <a:latin typeface="Tahoma"/>
                <a:cs typeface="Tahoma"/>
              </a:rPr>
              <a:t>some </a:t>
            </a:r>
            <a:r>
              <a:rPr sz="1200" spc="90" dirty="0">
                <a:latin typeface="Tahoma"/>
                <a:cs typeface="Tahoma"/>
              </a:rPr>
              <a:t>manipulation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data 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database.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responsible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90" dirty="0">
                <a:latin typeface="Tahoma"/>
                <a:cs typeface="Tahoma"/>
              </a:rPr>
              <a:t>supporting </a:t>
            </a:r>
            <a:r>
              <a:rPr sz="1200" spc="65" dirty="0">
                <a:latin typeface="Tahoma"/>
                <a:cs typeface="Tahoma"/>
              </a:rPr>
              <a:t>all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required   operations   </a:t>
            </a:r>
            <a:r>
              <a:rPr sz="1200" spc="50" dirty="0">
                <a:latin typeface="Tahoma"/>
                <a:cs typeface="Tahoma"/>
              </a:rPr>
              <a:t>on   </a:t>
            </a:r>
            <a:r>
              <a:rPr sz="1200" spc="60" dirty="0">
                <a:latin typeface="Tahoma"/>
                <a:cs typeface="Tahoma"/>
              </a:rPr>
              <a:t>the   </a:t>
            </a:r>
            <a:r>
              <a:rPr sz="1200" spc="85" dirty="0">
                <a:latin typeface="Tahoma"/>
                <a:cs typeface="Tahoma"/>
              </a:rPr>
              <a:t>database,   </a:t>
            </a:r>
            <a:r>
              <a:rPr sz="1200" spc="65" dirty="0">
                <a:latin typeface="Tahoma"/>
                <a:cs typeface="Tahoma"/>
              </a:rPr>
              <a:t>and   </a:t>
            </a:r>
            <a:r>
              <a:rPr sz="1200" spc="70" dirty="0">
                <a:latin typeface="Tahoma"/>
                <a:cs typeface="Tahoma"/>
              </a:rPr>
              <a:t>also   </a:t>
            </a:r>
            <a:r>
              <a:rPr sz="1200" spc="85" dirty="0">
                <a:latin typeface="Tahoma"/>
                <a:cs typeface="Tahoma"/>
              </a:rPr>
              <a:t>manages </a:t>
            </a:r>
            <a:r>
              <a:rPr sz="1200" spc="31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57" y="1002070"/>
            <a:ext cx="5570220" cy="796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040" algn="just">
              <a:lnSpc>
                <a:spcPct val="100800"/>
              </a:lnSpc>
            </a:pPr>
            <a:r>
              <a:rPr sz="1200" spc="85" dirty="0">
                <a:latin typeface="Tahoma"/>
                <a:cs typeface="Tahoma"/>
              </a:rPr>
              <a:t>transaction execution </a:t>
            </a:r>
            <a:r>
              <a:rPr sz="1200" spc="55" dirty="0">
                <a:latin typeface="Tahoma"/>
                <a:cs typeface="Tahoma"/>
              </a:rPr>
              <a:t>so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70" dirty="0">
                <a:latin typeface="Tahoma"/>
                <a:cs typeface="Tahoma"/>
              </a:rPr>
              <a:t>only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authorized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5" dirty="0">
                <a:latin typeface="Tahoma"/>
                <a:cs typeface="Tahoma"/>
              </a:rPr>
              <a:t>allowed  </a:t>
            </a:r>
            <a:r>
              <a:rPr sz="1200" spc="80" dirty="0">
                <a:latin typeface="Tahoma"/>
                <a:cs typeface="Tahoma"/>
              </a:rPr>
              <a:t>actions </a:t>
            </a:r>
            <a:r>
              <a:rPr sz="1200" spc="65" dirty="0">
                <a:latin typeface="Tahoma"/>
                <a:cs typeface="Tahoma"/>
              </a:rPr>
              <a:t>are</a:t>
            </a:r>
            <a:r>
              <a:rPr sz="1200" spc="29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performed.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175" dirty="0">
                <a:latin typeface="Tahoma"/>
                <a:cs typeface="Tahoma"/>
              </a:rPr>
              <a:t>Concurrency</a:t>
            </a:r>
            <a:r>
              <a:rPr sz="1200" spc="114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Support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800"/>
              </a:lnSpc>
            </a:pPr>
            <a:r>
              <a:rPr sz="1200" spc="85" dirty="0">
                <a:latin typeface="Tahoma"/>
                <a:cs typeface="Tahoma"/>
              </a:rPr>
              <a:t>Concurrency support </a:t>
            </a:r>
            <a:r>
              <a:rPr sz="1200" spc="75" dirty="0">
                <a:latin typeface="Tahoma"/>
                <a:cs typeface="Tahoma"/>
              </a:rPr>
              <a:t>means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85" dirty="0">
                <a:latin typeface="Tahoma"/>
                <a:cs typeface="Tahoma"/>
              </a:rPr>
              <a:t>support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number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90" dirty="0">
                <a:latin typeface="Tahoma"/>
                <a:cs typeface="Tahoma"/>
              </a:rPr>
              <a:t>transactions </a:t>
            </a:r>
            <a:r>
              <a:rPr sz="1200" spc="45" dirty="0">
                <a:latin typeface="Tahoma"/>
                <a:cs typeface="Tahoma"/>
              </a:rPr>
              <a:t>to  be </a:t>
            </a:r>
            <a:r>
              <a:rPr sz="1200" spc="85" dirty="0">
                <a:latin typeface="Tahoma"/>
                <a:cs typeface="Tahoma"/>
              </a:rPr>
              <a:t>executed </a:t>
            </a:r>
            <a:r>
              <a:rPr sz="1200" spc="90" dirty="0">
                <a:latin typeface="Tahoma"/>
                <a:cs typeface="Tahoma"/>
              </a:rPr>
              <a:t>simultaneously, Concurrency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transactions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managed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899"/>
              </a:lnSpc>
              <a:spcBef>
                <a:spcPts val="310"/>
              </a:spcBef>
            </a:pP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0" dirty="0">
                <a:latin typeface="Tahoma"/>
                <a:cs typeface="Tahoma"/>
              </a:rPr>
              <a:t>such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65" dirty="0">
                <a:latin typeface="Tahoma"/>
                <a:cs typeface="Tahoma"/>
              </a:rPr>
              <a:t>way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45" dirty="0">
                <a:latin typeface="Tahoma"/>
                <a:cs typeface="Tahoma"/>
              </a:rPr>
              <a:t>if </a:t>
            </a:r>
            <a:r>
              <a:rPr sz="1200" spc="60" dirty="0">
                <a:latin typeface="Tahoma"/>
                <a:cs typeface="Tahoma"/>
              </a:rPr>
              <a:t>two </a:t>
            </a:r>
            <a:r>
              <a:rPr sz="1200" spc="50" dirty="0">
                <a:latin typeface="Tahoma"/>
                <a:cs typeface="Tahoma"/>
              </a:rPr>
              <a:t>or </a:t>
            </a:r>
            <a:r>
              <a:rPr sz="1200" spc="70" dirty="0">
                <a:latin typeface="Tahoma"/>
                <a:cs typeface="Tahoma"/>
              </a:rPr>
              <a:t>more </a:t>
            </a:r>
            <a:r>
              <a:rPr sz="1200" spc="85" dirty="0">
                <a:latin typeface="Tahoma"/>
                <a:cs typeface="Tahoma"/>
              </a:rPr>
              <a:t>transactions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0" dirty="0">
                <a:latin typeface="Tahoma"/>
                <a:cs typeface="Tahoma"/>
              </a:rPr>
              <a:t>making certain  </a:t>
            </a:r>
            <a:r>
              <a:rPr sz="1200" spc="85" dirty="0">
                <a:latin typeface="Tahoma"/>
                <a:cs typeface="Tahoma"/>
              </a:rPr>
              <a:t>processing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same set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data,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70" dirty="0">
                <a:latin typeface="Tahoma"/>
                <a:cs typeface="Tahoma"/>
              </a:rPr>
              <a:t>case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result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all the  </a:t>
            </a:r>
            <a:r>
              <a:rPr sz="1200" spc="90" dirty="0">
                <a:latin typeface="Tahoma"/>
                <a:cs typeface="Tahoma"/>
              </a:rPr>
              <a:t>transactions </a:t>
            </a:r>
            <a:r>
              <a:rPr sz="1200" spc="80" dirty="0">
                <a:latin typeface="Tahoma"/>
                <a:cs typeface="Tahoma"/>
              </a:rPr>
              <a:t>should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85" dirty="0">
                <a:latin typeface="Tahoma"/>
                <a:cs typeface="Tahoma"/>
              </a:rPr>
              <a:t>correct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50" dirty="0">
                <a:latin typeface="Tahoma"/>
                <a:cs typeface="Tahoma"/>
              </a:rPr>
              <a:t>no </a:t>
            </a:r>
            <a:r>
              <a:rPr sz="1200" spc="85" dirty="0">
                <a:latin typeface="Tahoma"/>
                <a:cs typeface="Tahoma"/>
              </a:rPr>
              <a:t>information </a:t>
            </a:r>
            <a:r>
              <a:rPr sz="1200" spc="80" dirty="0">
                <a:latin typeface="Tahoma"/>
                <a:cs typeface="Tahoma"/>
              </a:rPr>
              <a:t>should </a:t>
            </a:r>
            <a:r>
              <a:rPr sz="1200" spc="45" dirty="0">
                <a:latin typeface="Tahoma"/>
                <a:cs typeface="Tahoma"/>
              </a:rPr>
              <a:t>be  </a:t>
            </a:r>
            <a:r>
              <a:rPr sz="1200" spc="37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lost.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175" dirty="0">
                <a:latin typeface="Tahoma"/>
                <a:cs typeface="Tahoma"/>
              </a:rPr>
              <a:t>Recovery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  <a:p>
            <a:pPr marL="12700" marR="64769" algn="just">
              <a:lnSpc>
                <a:spcPct val="100600"/>
              </a:lnSpc>
            </a:pPr>
            <a:r>
              <a:rPr sz="1200" spc="85" dirty="0">
                <a:latin typeface="Tahoma"/>
                <a:cs typeface="Tahoma"/>
              </a:rPr>
              <a:t>Recovery services </a:t>
            </a:r>
            <a:r>
              <a:rPr sz="1200" spc="70" dirty="0">
                <a:latin typeface="Tahoma"/>
                <a:cs typeface="Tahoma"/>
              </a:rPr>
              <a:t>mean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70" dirty="0">
                <a:latin typeface="Tahoma"/>
                <a:cs typeface="Tahoma"/>
              </a:rPr>
              <a:t>case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70" dirty="0">
                <a:latin typeface="Tahoma"/>
                <a:cs typeface="Tahoma"/>
              </a:rPr>
              <a:t>gets </a:t>
            </a:r>
            <a:r>
              <a:rPr sz="1200" spc="50" dirty="0">
                <a:latin typeface="Tahoma"/>
                <a:cs typeface="Tahoma"/>
              </a:rPr>
              <a:t>an </a:t>
            </a:r>
            <a:r>
              <a:rPr sz="1200" spc="90" dirty="0">
                <a:latin typeface="Tahoma"/>
                <a:cs typeface="Tahoma"/>
              </a:rPr>
              <a:t>inconsistent  </a:t>
            </a:r>
            <a:r>
              <a:rPr sz="1200" spc="75" dirty="0">
                <a:latin typeface="Tahoma"/>
                <a:cs typeface="Tahoma"/>
              </a:rPr>
              <a:t>state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5" dirty="0">
                <a:latin typeface="Tahoma"/>
                <a:cs typeface="Tahoma"/>
              </a:rPr>
              <a:t>get </a:t>
            </a:r>
            <a:r>
              <a:rPr sz="1200" spc="85" dirty="0">
                <a:latin typeface="Tahoma"/>
                <a:cs typeface="Tahoma"/>
              </a:rPr>
              <a:t>corrupted </a:t>
            </a:r>
            <a:r>
              <a:rPr sz="1200" spc="60" dirty="0">
                <a:latin typeface="Tahoma"/>
                <a:cs typeface="Tahoma"/>
              </a:rPr>
              <a:t>due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any </a:t>
            </a:r>
            <a:r>
              <a:rPr sz="1200" spc="85" dirty="0">
                <a:latin typeface="Tahoma"/>
                <a:cs typeface="Tahoma"/>
              </a:rPr>
              <a:t>invalid </a:t>
            </a:r>
            <a:r>
              <a:rPr sz="1200" spc="80" dirty="0">
                <a:latin typeface="Tahoma"/>
                <a:cs typeface="Tahoma"/>
              </a:rPr>
              <a:t>action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someone,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85" dirty="0">
                <a:latin typeface="Tahoma"/>
                <a:cs typeface="Tahoma"/>
              </a:rPr>
              <a:t>should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5" dirty="0">
                <a:latin typeface="Tahoma"/>
                <a:cs typeface="Tahoma"/>
              </a:rPr>
              <a:t>able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80" dirty="0">
                <a:latin typeface="Tahoma"/>
                <a:cs typeface="Tahoma"/>
              </a:rPr>
              <a:t>recover </a:t>
            </a:r>
            <a:r>
              <a:rPr sz="1200" dirty="0">
                <a:latin typeface="Tahoma"/>
                <a:cs typeface="Tahoma"/>
              </a:rPr>
              <a:t>i </a:t>
            </a:r>
            <a:r>
              <a:rPr sz="1200" spc="75" dirty="0">
                <a:latin typeface="Tahoma"/>
                <a:cs typeface="Tahoma"/>
              </a:rPr>
              <a:t>tself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consistent state, ensuring  </a:t>
            </a:r>
            <a:r>
              <a:rPr sz="1200" spc="70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75" dirty="0">
                <a:latin typeface="Tahoma"/>
                <a:cs typeface="Tahoma"/>
              </a:rPr>
              <a:t>loss </a:t>
            </a:r>
            <a:r>
              <a:rPr sz="1200" spc="80" dirty="0">
                <a:latin typeface="Tahoma"/>
                <a:cs typeface="Tahoma"/>
              </a:rPr>
              <a:t>during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recovery </a:t>
            </a:r>
            <a:r>
              <a:rPr sz="1200" spc="80" dirty="0">
                <a:latin typeface="Tahoma"/>
                <a:cs typeface="Tahoma"/>
              </a:rPr>
              <a:t>process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 </a:t>
            </a:r>
            <a:r>
              <a:rPr sz="1200" spc="80" dirty="0">
                <a:latin typeface="Tahoma"/>
                <a:cs typeface="Tahoma"/>
              </a:rPr>
              <a:t>remains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minimum.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185" dirty="0">
                <a:latin typeface="Tahoma"/>
                <a:cs typeface="Tahoma"/>
              </a:rPr>
              <a:t>Authorization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  <a:p>
            <a:pPr marL="12700" marR="64769" indent="-635" algn="just">
              <a:lnSpc>
                <a:spcPct val="100600"/>
              </a:lnSpc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intended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5" dirty="0">
                <a:latin typeface="Tahoma"/>
                <a:cs typeface="Tahoma"/>
              </a:rPr>
              <a:t>used </a:t>
            </a:r>
            <a:r>
              <a:rPr sz="1200" spc="50" dirty="0">
                <a:latin typeface="Tahoma"/>
                <a:cs typeface="Tahoma"/>
              </a:rPr>
              <a:t>by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number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users, </a:t>
            </a:r>
            <a:r>
              <a:rPr sz="1200" spc="65" dirty="0">
                <a:latin typeface="Tahoma"/>
                <a:cs typeface="Tahoma"/>
              </a:rPr>
              <a:t>who </a:t>
            </a:r>
            <a:r>
              <a:rPr sz="1200" spc="70" dirty="0">
                <a:latin typeface="Tahoma"/>
                <a:cs typeface="Tahoma"/>
              </a:rPr>
              <a:t>will  </a:t>
            </a:r>
            <a:r>
              <a:rPr sz="1200" spc="80" dirty="0">
                <a:latin typeface="Tahoma"/>
                <a:cs typeface="Tahoma"/>
              </a:rPr>
              <a:t>perform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number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actions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database,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used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80" dirty="0">
                <a:latin typeface="Tahoma"/>
                <a:cs typeface="Tahoma"/>
              </a:rPr>
              <a:t>allow </a:t>
            </a:r>
            <a:r>
              <a:rPr sz="1200" spc="50" dirty="0">
                <a:latin typeface="Tahoma"/>
                <a:cs typeface="Tahoma"/>
              </a:rPr>
              <a:t>or </a:t>
            </a:r>
            <a:r>
              <a:rPr sz="1200" spc="85" dirty="0">
                <a:latin typeface="Tahoma"/>
                <a:cs typeface="Tahoma"/>
              </a:rPr>
              <a:t>restrict different </a:t>
            </a:r>
            <a:r>
              <a:rPr sz="1200" spc="80" dirty="0">
                <a:latin typeface="Tahoma"/>
                <a:cs typeface="Tahoma"/>
              </a:rPr>
              <a:t>database  </a:t>
            </a:r>
            <a:r>
              <a:rPr sz="1200" spc="75" dirty="0">
                <a:latin typeface="Tahoma"/>
                <a:cs typeface="Tahoma"/>
              </a:rPr>
              <a:t>users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85" dirty="0">
                <a:latin typeface="Tahoma"/>
                <a:cs typeface="Tahoma"/>
              </a:rPr>
              <a:t>interact </a:t>
            </a:r>
            <a:r>
              <a:rPr sz="1200" spc="70" dirty="0">
                <a:latin typeface="Tahoma"/>
                <a:cs typeface="Tahoma"/>
              </a:rPr>
              <a:t>with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database. </a:t>
            </a:r>
            <a:r>
              <a:rPr sz="1200" spc="50" dirty="0">
                <a:latin typeface="Tahoma"/>
                <a:cs typeface="Tahoma"/>
              </a:rPr>
              <a:t>It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responsibility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0" dirty="0">
                <a:latin typeface="Tahoma"/>
                <a:cs typeface="Tahoma"/>
              </a:rPr>
              <a:t>database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80" dirty="0">
                <a:latin typeface="Tahoma"/>
                <a:cs typeface="Tahoma"/>
              </a:rPr>
              <a:t>check whether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75" dirty="0">
                <a:latin typeface="Tahoma"/>
                <a:cs typeface="Tahoma"/>
              </a:rPr>
              <a:t>user </a:t>
            </a:r>
            <a:r>
              <a:rPr sz="1200" spc="85" dirty="0">
                <a:latin typeface="Tahoma"/>
                <a:cs typeface="Tahoma"/>
              </a:rPr>
              <a:t>intending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get </a:t>
            </a:r>
            <a:r>
              <a:rPr sz="1200" spc="80" dirty="0">
                <a:latin typeface="Tahoma"/>
                <a:cs typeface="Tahoma"/>
              </a:rPr>
              <a:t>access </a:t>
            </a:r>
            <a:r>
              <a:rPr sz="1200" spc="50" dirty="0">
                <a:latin typeface="Tahoma"/>
                <a:cs typeface="Tahoma"/>
              </a:rPr>
              <a:t>to  </a:t>
            </a:r>
            <a:r>
              <a:rPr sz="1200" spc="80" dirty="0">
                <a:latin typeface="Tahoma"/>
                <a:cs typeface="Tahoma"/>
              </a:rPr>
              <a:t>database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authorized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45" dirty="0">
                <a:latin typeface="Tahoma"/>
                <a:cs typeface="Tahoma"/>
              </a:rPr>
              <a:t>do </a:t>
            </a:r>
            <a:r>
              <a:rPr sz="1200" spc="50" dirty="0">
                <a:latin typeface="Tahoma"/>
                <a:cs typeface="Tahoma"/>
              </a:rPr>
              <a:t>so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70" dirty="0">
                <a:latin typeface="Tahoma"/>
                <a:cs typeface="Tahoma"/>
              </a:rPr>
              <a:t>not. </a:t>
            </a:r>
            <a:r>
              <a:rPr sz="1200" spc="45" dirty="0">
                <a:latin typeface="Tahoma"/>
                <a:cs typeface="Tahoma"/>
              </a:rPr>
              <a:t>If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user </a:t>
            </a:r>
            <a:r>
              <a:rPr sz="1200" spc="45" dirty="0">
                <a:latin typeface="Tahoma"/>
                <a:cs typeface="Tahoma"/>
              </a:rPr>
              <a:t>is an </a:t>
            </a:r>
            <a:r>
              <a:rPr sz="1200" spc="85" dirty="0">
                <a:latin typeface="Tahoma"/>
                <a:cs typeface="Tahoma"/>
              </a:rPr>
              <a:t>authorized  </a:t>
            </a:r>
            <a:r>
              <a:rPr sz="1200" spc="60" dirty="0">
                <a:latin typeface="Tahoma"/>
                <a:cs typeface="Tahoma"/>
              </a:rPr>
              <a:t>one </a:t>
            </a:r>
            <a:r>
              <a:rPr sz="1200" spc="70" dirty="0">
                <a:latin typeface="Tahoma"/>
                <a:cs typeface="Tahoma"/>
              </a:rPr>
              <a:t>than </a:t>
            </a:r>
            <a:r>
              <a:rPr sz="1200" spc="75" dirty="0">
                <a:latin typeface="Tahoma"/>
                <a:cs typeface="Tahoma"/>
              </a:rPr>
              <a:t>what </a:t>
            </a:r>
            <a:r>
              <a:rPr sz="1200" spc="85" dirty="0">
                <a:latin typeface="Tahoma"/>
                <a:cs typeface="Tahoma"/>
              </a:rPr>
              <a:t>actions </a:t>
            </a:r>
            <a:r>
              <a:rPr sz="1200" spc="65" dirty="0">
                <a:latin typeface="Tahoma"/>
                <a:cs typeface="Tahoma"/>
              </a:rPr>
              <a:t>can </a:t>
            </a:r>
            <a:r>
              <a:rPr sz="1200" spc="80" dirty="0">
                <a:latin typeface="Tahoma"/>
                <a:cs typeface="Tahoma"/>
              </a:rPr>
              <a:t>he/she </a:t>
            </a:r>
            <a:r>
              <a:rPr sz="1200" spc="85" dirty="0">
                <a:latin typeface="Tahoma"/>
                <a:cs typeface="Tahoma"/>
              </a:rPr>
              <a:t>perform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33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data?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175" dirty="0">
                <a:latin typeface="Tahoma"/>
                <a:cs typeface="Tahoma"/>
              </a:rPr>
              <a:t>Support </a:t>
            </a:r>
            <a:r>
              <a:rPr sz="1200" spc="150" dirty="0">
                <a:latin typeface="Tahoma"/>
                <a:cs typeface="Tahoma"/>
              </a:rPr>
              <a:t>for </a:t>
            </a:r>
            <a:r>
              <a:rPr sz="1200" spc="165" dirty="0">
                <a:latin typeface="Tahoma"/>
                <a:cs typeface="Tahoma"/>
              </a:rPr>
              <a:t>Data</a:t>
            </a:r>
            <a:r>
              <a:rPr sz="1200" spc="190" dirty="0">
                <a:latin typeface="Tahoma"/>
                <a:cs typeface="Tahoma"/>
              </a:rPr>
              <a:t> </a:t>
            </a:r>
            <a:r>
              <a:rPr sz="1200" spc="185" dirty="0">
                <a:latin typeface="Tahoma"/>
                <a:cs typeface="Tahoma"/>
              </a:rPr>
              <a:t>Communication</a:t>
            </a:r>
            <a:endParaRPr sz="1200">
              <a:latin typeface="Tahoma"/>
              <a:cs typeface="Tahoma"/>
            </a:endParaRPr>
          </a:p>
          <a:p>
            <a:pPr marL="12700" marR="65405" indent="-635" algn="just">
              <a:lnSpc>
                <a:spcPct val="100600"/>
              </a:lnSpc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85" dirty="0">
                <a:latin typeface="Tahoma"/>
                <a:cs typeface="Tahoma"/>
              </a:rPr>
              <a:t>should </a:t>
            </a:r>
            <a:r>
              <a:rPr sz="1200" spc="70" dirty="0">
                <a:latin typeface="Tahoma"/>
                <a:cs typeface="Tahoma"/>
              </a:rPr>
              <a:t>also have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support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90" dirty="0">
                <a:latin typeface="Tahoma"/>
                <a:cs typeface="Tahoma"/>
              </a:rPr>
              <a:t>communication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90" dirty="0">
                <a:latin typeface="Tahoma"/>
                <a:cs typeface="Tahoma"/>
              </a:rPr>
              <a:t>indifferent </a:t>
            </a:r>
            <a:r>
              <a:rPr sz="1200" spc="80" dirty="0">
                <a:latin typeface="Tahoma"/>
                <a:cs typeface="Tahoma"/>
              </a:rPr>
              <a:t>ways.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85" dirty="0">
                <a:latin typeface="Tahoma"/>
                <a:cs typeface="Tahoma"/>
              </a:rPr>
              <a:t>example </a:t>
            </a:r>
            <a:r>
              <a:rPr sz="1200" spc="45" dirty="0">
                <a:latin typeface="Tahoma"/>
                <a:cs typeface="Tahoma"/>
              </a:rPr>
              <a:t>if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system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working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70" dirty="0">
                <a:latin typeface="Tahoma"/>
                <a:cs typeface="Tahoma"/>
              </a:rPr>
              <a:t>such  </a:t>
            </a:r>
            <a:r>
              <a:rPr sz="1200" spc="45" dirty="0">
                <a:latin typeface="Tahoma"/>
                <a:cs typeface="Tahoma"/>
              </a:rPr>
              <a:t>an </a:t>
            </a:r>
            <a:r>
              <a:rPr sz="1200" spc="90" dirty="0">
                <a:latin typeface="Tahoma"/>
                <a:cs typeface="Tahoma"/>
              </a:rPr>
              <a:t>organization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0" dirty="0">
                <a:latin typeface="Tahoma"/>
                <a:cs typeface="Tahoma"/>
              </a:rPr>
              <a:t>spread across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country </a:t>
            </a:r>
            <a:r>
              <a:rPr sz="1200" spc="60" dirty="0">
                <a:latin typeface="Tahoma"/>
                <a:cs typeface="Tahoma"/>
              </a:rPr>
              <a:t>and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85" dirty="0">
                <a:latin typeface="Tahoma"/>
                <a:cs typeface="Tahoma"/>
              </a:rPr>
              <a:t>deployed </a:t>
            </a:r>
            <a:r>
              <a:rPr sz="1200" spc="70" dirty="0">
                <a:latin typeface="Tahoma"/>
                <a:cs typeface="Tahoma"/>
              </a:rPr>
              <a:t>over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number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offices </a:t>
            </a:r>
            <a:r>
              <a:rPr sz="1200" spc="85" dirty="0">
                <a:latin typeface="Tahoma"/>
                <a:cs typeface="Tahoma"/>
              </a:rPr>
              <a:t>throughout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country, </a:t>
            </a:r>
            <a:r>
              <a:rPr sz="1200" spc="70" dirty="0">
                <a:latin typeface="Tahoma"/>
                <a:cs typeface="Tahoma"/>
              </a:rPr>
              <a:t>then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85" dirty="0">
                <a:latin typeface="Tahoma"/>
                <a:cs typeface="Tahoma"/>
              </a:rPr>
              <a:t>should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0" dirty="0">
                <a:latin typeface="Tahoma"/>
                <a:cs typeface="Tahoma"/>
              </a:rPr>
              <a:t>able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85" dirty="0">
                <a:latin typeface="Tahoma"/>
                <a:cs typeface="Tahoma"/>
              </a:rPr>
              <a:t>communicate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central database  station. </a:t>
            </a:r>
            <a:r>
              <a:rPr sz="1200" spc="55" dirty="0">
                <a:latin typeface="Tahoma"/>
                <a:cs typeface="Tahoma"/>
              </a:rPr>
              <a:t>Or </a:t>
            </a:r>
            <a:r>
              <a:rPr sz="1200" spc="45" dirty="0">
                <a:latin typeface="Tahoma"/>
                <a:cs typeface="Tahoma"/>
              </a:rPr>
              <a:t>if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85" dirty="0">
                <a:latin typeface="Tahoma"/>
                <a:cs typeface="Tahoma"/>
              </a:rPr>
              <a:t>regarding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product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45" dirty="0">
                <a:latin typeface="Tahoma"/>
                <a:cs typeface="Tahoma"/>
              </a:rPr>
              <a:t>be </a:t>
            </a:r>
            <a:r>
              <a:rPr sz="1200" spc="75" dirty="0">
                <a:latin typeface="Tahoma"/>
                <a:cs typeface="Tahoma"/>
              </a:rPr>
              <a:t>sent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customers worldwide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85" dirty="0">
                <a:latin typeface="Tahoma"/>
                <a:cs typeface="Tahoma"/>
              </a:rPr>
              <a:t>should </a:t>
            </a:r>
            <a:r>
              <a:rPr sz="1200" spc="70" dirty="0">
                <a:latin typeface="Tahoma"/>
                <a:cs typeface="Tahoma"/>
              </a:rPr>
              <a:t>have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facility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sending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product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form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report </a:t>
            </a:r>
            <a:r>
              <a:rPr sz="1200" spc="45" dirty="0">
                <a:latin typeface="Tahoma"/>
                <a:cs typeface="Tahoma"/>
              </a:rPr>
              <a:t>or </a:t>
            </a:r>
            <a:r>
              <a:rPr sz="1200" spc="75" dirty="0">
                <a:latin typeface="Tahoma"/>
                <a:cs typeface="Tahoma"/>
              </a:rPr>
              <a:t>offer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its </a:t>
            </a:r>
            <a:r>
              <a:rPr sz="1200" spc="80" dirty="0">
                <a:latin typeface="Tahoma"/>
                <a:cs typeface="Tahoma"/>
              </a:rPr>
              <a:t>valued  </a:t>
            </a:r>
            <a:r>
              <a:rPr sz="1200" spc="85" dirty="0">
                <a:latin typeface="Tahoma"/>
                <a:cs typeface="Tahoma"/>
              </a:rPr>
              <a:t>customers.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180" dirty="0">
                <a:latin typeface="Tahoma"/>
                <a:cs typeface="Tahoma"/>
              </a:rPr>
              <a:t>Integrity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  <a:p>
            <a:pPr marL="12700" marR="66675" algn="just">
              <a:lnSpc>
                <a:spcPct val="100600"/>
              </a:lnSpc>
            </a:pPr>
            <a:r>
              <a:rPr sz="1200" spc="85" dirty="0">
                <a:latin typeface="Tahoma"/>
                <a:cs typeface="Tahoma"/>
              </a:rPr>
              <a:t>Integrity </a:t>
            </a:r>
            <a:r>
              <a:rPr sz="1200" spc="75" dirty="0">
                <a:latin typeface="Tahoma"/>
                <a:cs typeface="Tahoma"/>
              </a:rPr>
              <a:t>means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80" dirty="0">
                <a:latin typeface="Tahoma"/>
                <a:cs typeface="Tahoma"/>
              </a:rPr>
              <a:t>maintain </a:t>
            </a:r>
            <a:r>
              <a:rPr sz="1200" spc="85" dirty="0">
                <a:latin typeface="Tahoma"/>
                <a:cs typeface="Tahoma"/>
              </a:rPr>
              <a:t>something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dirty="0">
                <a:latin typeface="Tahoma"/>
                <a:cs typeface="Tahoma"/>
              </a:rPr>
              <a:t>i </a:t>
            </a:r>
            <a:r>
              <a:rPr sz="1200" spc="45" dirty="0">
                <a:latin typeface="Tahoma"/>
                <a:cs typeface="Tahoma"/>
              </a:rPr>
              <a:t>ts </a:t>
            </a:r>
            <a:r>
              <a:rPr sz="1200" spc="75" dirty="0">
                <a:latin typeface="Tahoma"/>
                <a:cs typeface="Tahoma"/>
              </a:rPr>
              <a:t>truth </a:t>
            </a:r>
            <a:r>
              <a:rPr sz="1200" spc="50" dirty="0">
                <a:latin typeface="Tahoma"/>
                <a:cs typeface="Tahoma"/>
              </a:rPr>
              <a:t>or </a:t>
            </a:r>
            <a:r>
              <a:rPr sz="1200" spc="90" dirty="0">
                <a:latin typeface="Tahoma"/>
                <a:cs typeface="Tahoma"/>
              </a:rPr>
              <a:t>originality.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same </a:t>
            </a:r>
            <a:r>
              <a:rPr sz="1200" spc="85" dirty="0">
                <a:latin typeface="Tahoma"/>
                <a:cs typeface="Tahoma"/>
              </a:rPr>
              <a:t>concept </a:t>
            </a:r>
            <a:r>
              <a:rPr sz="1200" spc="80" dirty="0">
                <a:latin typeface="Tahoma"/>
                <a:cs typeface="Tahoma"/>
              </a:rPr>
              <a:t>applies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integrity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90" dirty="0">
                <a:latin typeface="Tahoma"/>
                <a:cs typeface="Tahoma"/>
              </a:rPr>
              <a:t>environment.  </a:t>
            </a:r>
            <a:r>
              <a:rPr sz="1200" spc="75" dirty="0">
                <a:latin typeface="Tahoma"/>
                <a:cs typeface="Tahoma"/>
              </a:rPr>
              <a:t>Means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85" dirty="0">
                <a:latin typeface="Tahoma"/>
                <a:cs typeface="Tahoma"/>
              </a:rPr>
              <a:t>should </a:t>
            </a:r>
            <a:r>
              <a:rPr sz="1200" spc="80" dirty="0">
                <a:latin typeface="Tahoma"/>
                <a:cs typeface="Tahoma"/>
              </a:rPr>
              <a:t>allow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operation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database </a:t>
            </a:r>
            <a:r>
              <a:rPr sz="1200" spc="75" dirty="0">
                <a:latin typeface="Tahoma"/>
                <a:cs typeface="Tahoma"/>
              </a:rPr>
              <a:t>which  </a:t>
            </a:r>
            <a:r>
              <a:rPr sz="1200" spc="60" dirty="0">
                <a:latin typeface="Tahoma"/>
                <a:cs typeface="Tahoma"/>
              </a:rPr>
              <a:t>are </a:t>
            </a:r>
            <a:r>
              <a:rPr sz="1200" spc="70" dirty="0">
                <a:latin typeface="Tahoma"/>
                <a:cs typeface="Tahoma"/>
              </a:rPr>
              <a:t>real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specific </a:t>
            </a:r>
            <a:r>
              <a:rPr sz="1200" spc="90" dirty="0">
                <a:latin typeface="Tahoma"/>
                <a:cs typeface="Tahoma"/>
              </a:rPr>
              <a:t>organization </a:t>
            </a:r>
            <a:r>
              <a:rPr sz="1200" spc="60" dirty="0">
                <a:latin typeface="Tahoma"/>
                <a:cs typeface="Tahoma"/>
              </a:rPr>
              <a:t>and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80" dirty="0">
                <a:latin typeface="Tahoma"/>
                <a:cs typeface="Tahoma"/>
              </a:rPr>
              <a:t>should </a:t>
            </a:r>
            <a:r>
              <a:rPr sz="1200" spc="65" dirty="0">
                <a:latin typeface="Tahoma"/>
                <a:cs typeface="Tahoma"/>
              </a:rPr>
              <a:t>not </a:t>
            </a:r>
            <a:r>
              <a:rPr sz="1200" spc="80" dirty="0">
                <a:latin typeface="Tahoma"/>
                <a:cs typeface="Tahoma"/>
              </a:rPr>
              <a:t>allow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5" dirty="0">
                <a:latin typeface="Tahoma"/>
                <a:cs typeface="Tahoma"/>
              </a:rPr>
              <a:t>false </a:t>
            </a:r>
            <a:r>
              <a:rPr sz="1200" spc="85" dirty="0">
                <a:latin typeface="Tahoma"/>
                <a:cs typeface="Tahoma"/>
              </a:rPr>
              <a:t>information </a:t>
            </a:r>
            <a:r>
              <a:rPr sz="1200" spc="50" dirty="0">
                <a:latin typeface="Tahoma"/>
                <a:cs typeface="Tahoma"/>
              </a:rPr>
              <a:t>or </a:t>
            </a:r>
            <a:r>
              <a:rPr sz="1200" spc="85" dirty="0">
                <a:latin typeface="Tahoma"/>
                <a:cs typeface="Tahoma"/>
              </a:rPr>
              <a:t>incorrect 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facts.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003533"/>
            <a:ext cx="225044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80" dirty="0">
                <a:latin typeface="Tahoma"/>
                <a:cs typeface="Tahoma"/>
              </a:rPr>
              <a:t>DBMS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Environments: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170" dirty="0">
                <a:latin typeface="Tahoma"/>
                <a:cs typeface="Tahoma"/>
              </a:rPr>
              <a:t>Single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160" dirty="0">
                <a:latin typeface="Tahoma"/>
                <a:cs typeface="Tahoma"/>
              </a:rPr>
              <a:t>User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180" dirty="0">
                <a:latin typeface="Tahoma"/>
                <a:cs typeface="Tahoma"/>
              </a:rPr>
              <a:t>Multi-user</a:t>
            </a:r>
            <a:endParaRPr sz="1200">
              <a:latin typeface="Tahoma"/>
              <a:cs typeface="Tahoma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926465" algn="l"/>
                <a:tab pos="927735" algn="l"/>
              </a:tabLst>
            </a:pPr>
            <a:r>
              <a:rPr sz="1200" spc="170" dirty="0">
                <a:latin typeface="Tahoma"/>
                <a:cs typeface="Tahoma"/>
              </a:rPr>
              <a:t>Teleprocessing</a:t>
            </a:r>
            <a:endParaRPr sz="1200">
              <a:latin typeface="Tahoma"/>
              <a:cs typeface="Tahoma"/>
            </a:endParaRPr>
          </a:p>
          <a:p>
            <a:pPr marL="927100" lvl="1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926465" algn="l"/>
                <a:tab pos="927735" algn="l"/>
              </a:tabLst>
            </a:pPr>
            <a:r>
              <a:rPr sz="1200" spc="155" dirty="0">
                <a:latin typeface="Tahoma"/>
                <a:cs typeface="Tahoma"/>
              </a:rPr>
              <a:t>File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Servers</a:t>
            </a:r>
            <a:endParaRPr sz="1200">
              <a:latin typeface="Tahoma"/>
              <a:cs typeface="Tahoma"/>
            </a:endParaRPr>
          </a:p>
          <a:p>
            <a:pPr marL="927100" lvl="1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926465" algn="l"/>
                <a:tab pos="927735" algn="l"/>
              </a:tabLst>
            </a:pPr>
            <a:r>
              <a:rPr sz="1200" spc="175" dirty="0">
                <a:latin typeface="Tahoma"/>
                <a:cs typeface="Tahoma"/>
              </a:rPr>
              <a:t>Client-Server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37" y="2291423"/>
            <a:ext cx="3459479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170" dirty="0">
                <a:latin typeface="Tahoma"/>
                <a:cs typeface="Tahoma"/>
              </a:rPr>
              <a:t>Single </a:t>
            </a:r>
            <a:r>
              <a:rPr sz="1200" spc="160" dirty="0">
                <a:latin typeface="Tahoma"/>
                <a:cs typeface="Tahoma"/>
              </a:rPr>
              <a:t>User </a:t>
            </a:r>
            <a:r>
              <a:rPr sz="1200" spc="175" dirty="0">
                <a:latin typeface="Tahoma"/>
                <a:cs typeface="Tahoma"/>
              </a:rPr>
              <a:t>Database </a:t>
            </a:r>
            <a:r>
              <a:rPr sz="1200" spc="185" dirty="0">
                <a:latin typeface="Tahoma"/>
                <a:cs typeface="Tahoma"/>
              </a:rPr>
              <a:t>Environment 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90" dirty="0">
                <a:latin typeface="Tahoma"/>
                <a:cs typeface="Tahoma"/>
              </a:rPr>
              <a:t>environment </a:t>
            </a:r>
            <a:r>
              <a:rPr sz="1200" spc="75" dirty="0">
                <a:latin typeface="Tahoma"/>
                <a:cs typeface="Tahoma"/>
              </a:rPr>
              <a:t>which  </a:t>
            </a:r>
            <a:r>
              <a:rPr sz="1200" spc="85" dirty="0">
                <a:latin typeface="Tahoma"/>
                <a:cs typeface="Tahoma"/>
              </a:rPr>
              <a:t>accessing </a:t>
            </a:r>
            <a:r>
              <a:rPr sz="1200" spc="65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50" dirty="0">
                <a:latin typeface="Tahoma"/>
                <a:cs typeface="Tahoma"/>
              </a:rPr>
              <a:t>at 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85" dirty="0">
                <a:latin typeface="Tahoma"/>
                <a:cs typeface="Tahoma"/>
              </a:rPr>
              <a:t>specific</a:t>
            </a:r>
            <a:r>
              <a:rPr sz="1200" spc="53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time.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5635" y="2475834"/>
            <a:ext cx="19862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>
              <a:lnSpc>
                <a:spcPct val="100800"/>
              </a:lnSpc>
            </a:pPr>
            <a:r>
              <a:rPr sz="1200" spc="85" dirty="0">
                <a:latin typeface="Tahoma"/>
                <a:cs typeface="Tahoma"/>
              </a:rPr>
              <a:t>supports </a:t>
            </a:r>
            <a:r>
              <a:rPr sz="1200" spc="70" dirty="0">
                <a:latin typeface="Tahoma"/>
                <a:cs typeface="Tahoma"/>
              </a:rPr>
              <a:t>only </a:t>
            </a:r>
            <a:r>
              <a:rPr sz="1200" spc="60" dirty="0">
                <a:latin typeface="Tahoma"/>
                <a:cs typeface="Tahoma"/>
              </a:rPr>
              <a:t>one </a:t>
            </a:r>
            <a:r>
              <a:rPr sz="1200" spc="75" dirty="0">
                <a:latin typeface="Tahoma"/>
                <a:cs typeface="Tahoma"/>
              </a:rPr>
              <a:t>user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80" dirty="0">
                <a:latin typeface="Tahoma"/>
                <a:cs typeface="Tahoma"/>
              </a:rPr>
              <a:t>might </a:t>
            </a:r>
            <a:r>
              <a:rPr sz="1200" spc="70" dirty="0">
                <a:latin typeface="Tahoma"/>
                <a:cs typeface="Tahoma"/>
              </a:rPr>
              <a:t>have 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413" y="2844595"/>
            <a:ext cx="550989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80" dirty="0">
                <a:latin typeface="Tahoma"/>
                <a:cs typeface="Tahoma"/>
              </a:rPr>
              <a:t>number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of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users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but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at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certain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time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only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one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user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can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log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into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3506" y="3029006"/>
            <a:ext cx="67627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0" dirty="0">
                <a:latin typeface="Tahoma"/>
                <a:cs typeface="Tahoma"/>
              </a:rPr>
              <a:t>are</a:t>
            </a:r>
            <a:r>
              <a:rPr sz="1200" spc="38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also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413" y="3027543"/>
            <a:ext cx="47510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00" spc="80" dirty="0">
                <a:latin typeface="Tahoma"/>
                <a:cs typeface="Tahoma"/>
              </a:rPr>
              <a:t>database system </a:t>
            </a:r>
            <a:r>
              <a:rPr sz="1200" spc="65" dirty="0">
                <a:latin typeface="Tahoma"/>
                <a:cs typeface="Tahoma"/>
              </a:rPr>
              <a:t>and use </a:t>
            </a:r>
            <a:r>
              <a:rPr sz="1200" dirty="0">
                <a:latin typeface="Tahoma"/>
                <a:cs typeface="Tahoma"/>
              </a:rPr>
              <a:t>i </a:t>
            </a:r>
            <a:r>
              <a:rPr sz="1200" spc="45" dirty="0">
                <a:latin typeface="Tahoma"/>
                <a:cs typeface="Tahoma"/>
              </a:rPr>
              <a:t>t. </a:t>
            </a:r>
            <a:r>
              <a:rPr sz="1200" spc="70" dirty="0">
                <a:latin typeface="Tahoma"/>
                <a:cs typeface="Tahoma"/>
              </a:rPr>
              <a:t>This type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85" dirty="0">
                <a:latin typeface="Tahoma"/>
                <a:cs typeface="Tahoma"/>
              </a:rPr>
              <a:t>systems  </a:t>
            </a:r>
            <a:r>
              <a:rPr sz="1200" spc="80" dirty="0">
                <a:latin typeface="Tahoma"/>
                <a:cs typeface="Tahoma"/>
              </a:rPr>
              <a:t>called </a:t>
            </a:r>
            <a:r>
              <a:rPr sz="1200" spc="85" dirty="0">
                <a:latin typeface="Tahoma"/>
                <a:cs typeface="Tahoma"/>
              </a:rPr>
              <a:t>Desktop Database</a:t>
            </a:r>
            <a:r>
              <a:rPr sz="1200" spc="37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systems.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678" y="3722515"/>
            <a:ext cx="73215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 marR="5080" indent="-55244">
              <a:lnSpc>
                <a:spcPct val="123300"/>
              </a:lnSpc>
            </a:pP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users  ways.</a:t>
            </a:r>
            <a:r>
              <a:rPr sz="1200" spc="5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49" y="3580715"/>
            <a:ext cx="477266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180" dirty="0">
                <a:latin typeface="Tahoma"/>
                <a:cs typeface="Tahoma"/>
              </a:rPr>
              <a:t>Multi-User </a:t>
            </a:r>
            <a:r>
              <a:rPr sz="1200" spc="175" dirty="0">
                <a:latin typeface="Tahoma"/>
                <a:cs typeface="Tahoma"/>
              </a:rPr>
              <a:t>Database</a:t>
            </a:r>
            <a:r>
              <a:rPr sz="1200" spc="160" dirty="0">
                <a:latin typeface="Tahoma"/>
                <a:cs typeface="Tahoma"/>
              </a:rPr>
              <a:t> </a:t>
            </a:r>
            <a:r>
              <a:rPr sz="1200" spc="175" dirty="0">
                <a:latin typeface="Tahoma"/>
                <a:cs typeface="Tahoma"/>
              </a:rPr>
              <a:t>systems</a:t>
            </a:r>
            <a:endParaRPr sz="1200">
              <a:latin typeface="Tahoma"/>
              <a:cs typeface="Tahoma"/>
            </a:endParaRPr>
          </a:p>
          <a:p>
            <a:pPr marL="12700" indent="-635">
              <a:lnSpc>
                <a:spcPct val="100000"/>
              </a:lnSpc>
              <a:spcBef>
                <a:spcPts val="10"/>
              </a:spcBef>
            </a:pPr>
            <a:r>
              <a:rPr sz="1200" spc="70" dirty="0">
                <a:latin typeface="Tahoma"/>
                <a:cs typeface="Tahoma"/>
              </a:rPr>
              <a:t>This  </a:t>
            </a:r>
            <a:r>
              <a:rPr sz="1200" spc="45" dirty="0">
                <a:latin typeface="Tahoma"/>
                <a:cs typeface="Tahoma"/>
              </a:rPr>
              <a:t>is 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70" dirty="0">
                <a:latin typeface="Tahoma"/>
                <a:cs typeface="Tahoma"/>
              </a:rPr>
              <a:t>type  </a:t>
            </a:r>
            <a:r>
              <a:rPr sz="1200" spc="45" dirty="0">
                <a:latin typeface="Tahoma"/>
                <a:cs typeface="Tahoma"/>
              </a:rPr>
              <a:t>of  </a:t>
            </a:r>
            <a:r>
              <a:rPr sz="1200" spc="75" dirty="0">
                <a:latin typeface="Tahoma"/>
                <a:cs typeface="Tahoma"/>
              </a:rPr>
              <a:t>DBMS  which  </a:t>
            </a:r>
            <a:r>
              <a:rPr sz="1200" spc="65" dirty="0">
                <a:latin typeface="Tahoma"/>
                <a:cs typeface="Tahoma"/>
              </a:rPr>
              <a:t>can  </a:t>
            </a:r>
            <a:r>
              <a:rPr sz="1200" spc="85" dirty="0">
                <a:latin typeface="Tahoma"/>
                <a:cs typeface="Tahoma"/>
              </a:rPr>
              <a:t>support 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number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  <a:tabLst>
                <a:tab pos="1298575" algn="l"/>
                <a:tab pos="2712720" algn="l"/>
                <a:tab pos="3080385" algn="l"/>
              </a:tabLst>
            </a:pPr>
            <a:r>
              <a:rPr sz="1200" spc="90" dirty="0">
                <a:latin typeface="Tahoma"/>
                <a:cs typeface="Tahoma"/>
              </a:rPr>
              <a:t>simultaneously	</a:t>
            </a:r>
            <a:r>
              <a:rPr sz="1200" spc="85" dirty="0">
                <a:latin typeface="Tahoma"/>
                <a:cs typeface="Tahoma"/>
              </a:rPr>
              <a:t>interacting </a:t>
            </a:r>
            <a:r>
              <a:rPr sz="1200" spc="19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with	</a:t>
            </a:r>
            <a:r>
              <a:rPr sz="1200" spc="60" dirty="0">
                <a:latin typeface="Tahoma"/>
                <a:cs typeface="Tahoma"/>
              </a:rPr>
              <a:t>the	</a:t>
            </a:r>
            <a:r>
              <a:rPr sz="1200" spc="80" dirty="0">
                <a:latin typeface="Tahoma"/>
                <a:cs typeface="Tahoma"/>
              </a:rPr>
              <a:t>database </a:t>
            </a:r>
            <a:r>
              <a:rPr sz="1200" spc="13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in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different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number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90" dirty="0">
                <a:latin typeface="Tahoma"/>
                <a:cs typeface="Tahoma"/>
              </a:rPr>
              <a:t>environments </a:t>
            </a:r>
            <a:r>
              <a:rPr sz="1200" spc="75" dirty="0">
                <a:latin typeface="Tahoma"/>
                <a:cs typeface="Tahoma"/>
              </a:rPr>
              <a:t>exist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75" dirty="0">
                <a:latin typeface="Tahoma"/>
                <a:cs typeface="Tahoma"/>
              </a:rPr>
              <a:t>such </a:t>
            </a:r>
            <a:r>
              <a:rPr sz="1200" spc="33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DBMS.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200" spc="170" dirty="0">
                <a:latin typeface="Tahoma"/>
                <a:cs typeface="Tahoma"/>
              </a:rPr>
              <a:t>Teleprocessing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54" y="4541462"/>
            <a:ext cx="5511165" cy="424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00600"/>
              </a:lnSpc>
            </a:pP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65" dirty="0">
                <a:latin typeface="Tahoma"/>
                <a:cs typeface="Tahoma"/>
              </a:rPr>
              <a:t>type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Multi </a:t>
            </a:r>
            <a:r>
              <a:rPr sz="1200" spc="75" dirty="0">
                <a:latin typeface="Tahoma"/>
                <a:cs typeface="Tahoma"/>
              </a:rPr>
              <a:t>user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80" dirty="0">
                <a:latin typeface="Tahoma"/>
                <a:cs typeface="Tahoma"/>
              </a:rPr>
              <a:t>systems </a:t>
            </a:r>
            <a:r>
              <a:rPr sz="1200" spc="85" dirty="0">
                <a:latin typeface="Tahoma"/>
                <a:cs typeface="Tahoma"/>
              </a:rPr>
              <a:t>processes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user  </a:t>
            </a:r>
            <a:r>
              <a:rPr sz="1200" spc="85" dirty="0">
                <a:latin typeface="Tahoma"/>
                <a:cs typeface="Tahoma"/>
              </a:rPr>
              <a:t>requests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central </a:t>
            </a:r>
            <a:r>
              <a:rPr sz="1200" spc="85" dirty="0">
                <a:latin typeface="Tahoma"/>
                <a:cs typeface="Tahoma"/>
              </a:rPr>
              <a:t>computer, </a:t>
            </a:r>
            <a:r>
              <a:rPr sz="1200" spc="65" dirty="0">
                <a:latin typeface="Tahoma"/>
                <a:cs typeface="Tahoma"/>
              </a:rPr>
              <a:t>all </a:t>
            </a:r>
            <a:r>
              <a:rPr sz="1200" spc="85" dirty="0">
                <a:latin typeface="Tahoma"/>
                <a:cs typeface="Tahoma"/>
              </a:rPr>
              <a:t>requests </a:t>
            </a:r>
            <a:r>
              <a:rPr sz="1200" spc="60" dirty="0">
                <a:latin typeface="Tahoma"/>
                <a:cs typeface="Tahoma"/>
              </a:rPr>
              <a:t>are </a:t>
            </a:r>
            <a:r>
              <a:rPr sz="1200" spc="80" dirty="0">
                <a:latin typeface="Tahoma"/>
                <a:cs typeface="Tahoma"/>
              </a:rPr>
              <a:t>carried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0" dirty="0">
                <a:latin typeface="Tahoma"/>
                <a:cs typeface="Tahoma"/>
              </a:rPr>
              <a:t>central </a:t>
            </a:r>
            <a:r>
              <a:rPr sz="1200" spc="85" dirty="0">
                <a:latin typeface="Tahoma"/>
                <a:cs typeface="Tahoma"/>
              </a:rPr>
              <a:t>computer </a:t>
            </a:r>
            <a:r>
              <a:rPr sz="1200" spc="75" dirty="0">
                <a:latin typeface="Tahoma"/>
                <a:cs typeface="Tahoma"/>
              </a:rPr>
              <a:t>where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residing, </a:t>
            </a:r>
            <a:r>
              <a:rPr sz="1200" spc="90" dirty="0">
                <a:latin typeface="Tahoma"/>
                <a:cs typeface="Tahoma"/>
              </a:rPr>
              <a:t>transactions </a:t>
            </a:r>
            <a:r>
              <a:rPr sz="1200" spc="60" dirty="0">
                <a:latin typeface="Tahoma"/>
                <a:cs typeface="Tahoma"/>
              </a:rPr>
              <a:t>are  </a:t>
            </a:r>
            <a:r>
              <a:rPr sz="1200" spc="80" dirty="0">
                <a:latin typeface="Tahoma"/>
                <a:cs typeface="Tahoma"/>
              </a:rPr>
              <a:t>carried </a:t>
            </a:r>
            <a:r>
              <a:rPr sz="1200" spc="65" dirty="0">
                <a:latin typeface="Tahoma"/>
                <a:cs typeface="Tahoma"/>
              </a:rPr>
              <a:t>out and the </a:t>
            </a:r>
            <a:r>
              <a:rPr sz="1200" spc="85" dirty="0">
                <a:latin typeface="Tahoma"/>
                <a:cs typeface="Tahoma"/>
              </a:rPr>
              <a:t>results transported </a:t>
            </a:r>
            <a:r>
              <a:rPr sz="1200" spc="70" dirty="0">
                <a:latin typeface="Tahoma"/>
                <a:cs typeface="Tahoma"/>
              </a:rPr>
              <a:t>back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terminals  (literally </a:t>
            </a:r>
            <a:r>
              <a:rPr sz="1200" spc="75" dirty="0">
                <a:latin typeface="Tahoma"/>
                <a:cs typeface="Tahoma"/>
              </a:rPr>
              <a:t>dumb </a:t>
            </a:r>
            <a:r>
              <a:rPr sz="1200" spc="85" dirty="0">
                <a:latin typeface="Tahoma"/>
                <a:cs typeface="Tahoma"/>
              </a:rPr>
              <a:t>terminals). </a:t>
            </a:r>
            <a:r>
              <a:rPr sz="1200" spc="50" dirty="0">
                <a:latin typeface="Tahoma"/>
                <a:cs typeface="Tahoma"/>
              </a:rPr>
              <a:t>It </a:t>
            </a:r>
            <a:r>
              <a:rPr sz="1200" spc="60" dirty="0">
                <a:latin typeface="Tahoma"/>
                <a:cs typeface="Tahoma"/>
              </a:rPr>
              <a:t>has </a:t>
            </a:r>
            <a:r>
              <a:rPr sz="1200" spc="80" dirty="0">
                <a:latin typeface="Tahoma"/>
                <a:cs typeface="Tahoma"/>
              </a:rPr>
              <a:t>become </a:t>
            </a:r>
            <a:r>
              <a:rPr sz="1200" spc="85" dirty="0">
                <a:latin typeface="Tahoma"/>
                <a:cs typeface="Tahoma"/>
              </a:rPr>
              <a:t>obsolete </a:t>
            </a:r>
            <a:r>
              <a:rPr sz="1200" spc="53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now.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200" spc="155" dirty="0">
                <a:latin typeface="Tahoma"/>
                <a:cs typeface="Tahoma"/>
              </a:rPr>
              <a:t>File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170" dirty="0">
                <a:latin typeface="Tahoma"/>
                <a:cs typeface="Tahoma"/>
              </a:rPr>
              <a:t>Servers</a:t>
            </a:r>
            <a:endParaRPr sz="1200">
              <a:latin typeface="Tahoma"/>
              <a:cs typeface="Tahoma"/>
            </a:endParaRPr>
          </a:p>
          <a:p>
            <a:pPr marL="12700" indent="-635" algn="just">
              <a:lnSpc>
                <a:spcPct val="100000"/>
              </a:lnSpc>
            </a:pPr>
            <a:r>
              <a:rPr sz="1200" spc="70" dirty="0">
                <a:latin typeface="Tahoma"/>
                <a:cs typeface="Tahoma"/>
              </a:rPr>
              <a:t>This  type  </a:t>
            </a:r>
            <a:r>
              <a:rPr sz="1200" spc="45" dirty="0">
                <a:latin typeface="Tahoma"/>
                <a:cs typeface="Tahoma"/>
              </a:rPr>
              <a:t>of   </a:t>
            </a:r>
            <a:r>
              <a:rPr sz="1200" spc="85" dirty="0">
                <a:latin typeface="Tahoma"/>
                <a:cs typeface="Tahoma"/>
              </a:rPr>
              <a:t>multi-user  database  </a:t>
            </a:r>
            <a:r>
              <a:rPr sz="1200" spc="90" dirty="0">
                <a:latin typeface="Tahoma"/>
                <a:cs typeface="Tahoma"/>
              </a:rPr>
              <a:t>environment  </a:t>
            </a:r>
            <a:r>
              <a:rPr sz="1200" spc="85" dirty="0">
                <a:latin typeface="Tahoma"/>
                <a:cs typeface="Tahoma"/>
              </a:rPr>
              <a:t>assumes   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another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600"/>
              </a:lnSpc>
            </a:pPr>
            <a:r>
              <a:rPr sz="1200" spc="85" dirty="0">
                <a:latin typeface="Tahoma"/>
                <a:cs typeface="Tahoma"/>
              </a:rPr>
              <a:t>approach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85" dirty="0">
                <a:latin typeface="Tahoma"/>
                <a:cs typeface="Tahoma"/>
              </a:rPr>
              <a:t>sharing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85" dirty="0">
                <a:latin typeface="Tahoma"/>
                <a:cs typeface="Tahoma"/>
              </a:rPr>
              <a:t>different </a:t>
            </a:r>
            <a:r>
              <a:rPr sz="1200" spc="80" dirty="0">
                <a:latin typeface="Tahoma"/>
                <a:cs typeface="Tahoma"/>
              </a:rPr>
              <a:t>users.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45" dirty="0">
                <a:latin typeface="Tahoma"/>
                <a:cs typeface="Tahoma"/>
              </a:rPr>
              <a:t>fi le </a:t>
            </a:r>
            <a:r>
              <a:rPr sz="1200" spc="80" dirty="0">
                <a:latin typeface="Tahoma"/>
                <a:cs typeface="Tahoma"/>
              </a:rPr>
              <a:t>server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5" dirty="0">
                <a:latin typeface="Tahoma"/>
                <a:cs typeface="Tahoma"/>
              </a:rPr>
              <a:t>used 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85" dirty="0">
                <a:latin typeface="Tahoma"/>
                <a:cs typeface="Tahoma"/>
              </a:rPr>
              <a:t>maintain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connection </a:t>
            </a:r>
            <a:r>
              <a:rPr sz="1200" spc="80" dirty="0">
                <a:latin typeface="Tahoma"/>
                <a:cs typeface="Tahoma"/>
              </a:rPr>
              <a:t>between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users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80" dirty="0">
                <a:latin typeface="Tahoma"/>
                <a:cs typeface="Tahoma"/>
              </a:rPr>
              <a:t>system.  </a:t>
            </a:r>
            <a:r>
              <a:rPr sz="1200" spc="70" dirty="0">
                <a:latin typeface="Tahoma"/>
                <a:cs typeface="Tahoma"/>
              </a:rPr>
              <a:t>Each </a:t>
            </a:r>
            <a:r>
              <a:rPr sz="1200" spc="80" dirty="0">
                <a:latin typeface="Tahoma"/>
                <a:cs typeface="Tahoma"/>
              </a:rPr>
              <a:t>client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network </a:t>
            </a:r>
            <a:r>
              <a:rPr sz="1200" spc="70" dirty="0">
                <a:latin typeface="Tahoma"/>
                <a:cs typeface="Tahoma"/>
              </a:rPr>
              <a:t>runs </a:t>
            </a:r>
            <a:r>
              <a:rPr sz="1200" spc="60" dirty="0">
                <a:latin typeface="Tahoma"/>
                <a:cs typeface="Tahoma"/>
              </a:rPr>
              <a:t>its </a:t>
            </a:r>
            <a:r>
              <a:rPr sz="1200" spc="65" dirty="0">
                <a:latin typeface="Tahoma"/>
                <a:cs typeface="Tahoma"/>
              </a:rPr>
              <a:t>own </a:t>
            </a:r>
            <a:r>
              <a:rPr sz="1200" spc="70" dirty="0">
                <a:latin typeface="Tahoma"/>
                <a:cs typeface="Tahoma"/>
              </a:rPr>
              <a:t>copy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0" dirty="0">
                <a:latin typeface="Tahoma"/>
                <a:cs typeface="Tahoma"/>
              </a:rPr>
              <a:t>database resides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f </a:t>
            </a:r>
            <a:r>
              <a:rPr sz="1200" spc="60" dirty="0">
                <a:latin typeface="Tahoma"/>
                <a:cs typeface="Tahoma"/>
              </a:rPr>
              <a:t>ile </a:t>
            </a:r>
            <a:r>
              <a:rPr sz="1200" spc="85" dirty="0">
                <a:latin typeface="Tahoma"/>
                <a:cs typeface="Tahoma"/>
              </a:rPr>
              <a:t>server. </a:t>
            </a:r>
            <a:r>
              <a:rPr sz="1200" spc="65" dirty="0">
                <a:latin typeface="Tahoma"/>
                <a:cs typeface="Tahoma"/>
              </a:rPr>
              <a:t>Now </a:t>
            </a:r>
            <a:r>
              <a:rPr sz="1200" spc="85" dirty="0">
                <a:latin typeface="Tahoma"/>
                <a:cs typeface="Tahoma"/>
              </a:rPr>
              <a:t>whenever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75" dirty="0">
                <a:latin typeface="Tahoma"/>
                <a:cs typeface="Tahoma"/>
              </a:rPr>
              <a:t>user </a:t>
            </a:r>
            <a:r>
              <a:rPr sz="1200" spc="80" dirty="0">
                <a:latin typeface="Tahoma"/>
                <a:cs typeface="Tahoma"/>
              </a:rPr>
              <a:t>needs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75" dirty="0">
                <a:latin typeface="Tahoma"/>
                <a:cs typeface="Tahoma"/>
              </a:rPr>
              <a:t>from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file </a:t>
            </a:r>
            <a:r>
              <a:rPr sz="1200" spc="80" dirty="0">
                <a:latin typeface="Tahoma"/>
                <a:cs typeface="Tahoma"/>
              </a:rPr>
              <a:t>server </a:t>
            </a:r>
            <a:r>
              <a:rPr sz="1200" dirty="0">
                <a:latin typeface="Tahoma"/>
                <a:cs typeface="Tahoma"/>
              </a:rPr>
              <a:t>i t </a:t>
            </a:r>
            <a:r>
              <a:rPr sz="1200" spc="80" dirty="0">
                <a:latin typeface="Tahoma"/>
                <a:cs typeface="Tahoma"/>
              </a:rPr>
              <a:t>makes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request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whole </a:t>
            </a:r>
            <a:r>
              <a:rPr sz="1200" spc="70" dirty="0">
                <a:latin typeface="Tahoma"/>
                <a:cs typeface="Tahoma"/>
              </a:rPr>
              <a:t>file  </a:t>
            </a:r>
            <a:r>
              <a:rPr sz="1200" spc="85" dirty="0">
                <a:latin typeface="Tahoma"/>
                <a:cs typeface="Tahoma"/>
              </a:rPr>
              <a:t>containing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required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65" dirty="0">
                <a:latin typeface="Tahoma"/>
                <a:cs typeface="Tahoma"/>
              </a:rPr>
              <a:t>was </a:t>
            </a:r>
            <a:r>
              <a:rPr sz="1200" spc="75" dirty="0">
                <a:latin typeface="Tahoma"/>
                <a:cs typeface="Tahoma"/>
              </a:rPr>
              <a:t>sent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client. </a:t>
            </a:r>
            <a:r>
              <a:rPr sz="1200" spc="55" dirty="0">
                <a:latin typeface="Tahoma"/>
                <a:cs typeface="Tahoma"/>
              </a:rPr>
              <a:t>At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75" dirty="0">
                <a:latin typeface="Tahoma"/>
                <a:cs typeface="Tahoma"/>
              </a:rPr>
              <a:t>stage </a:t>
            </a:r>
            <a:r>
              <a:rPr sz="1200" dirty="0">
                <a:latin typeface="Tahoma"/>
                <a:cs typeface="Tahoma"/>
              </a:rPr>
              <a:t>i t 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important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65" dirty="0">
                <a:latin typeface="Tahoma"/>
                <a:cs typeface="Tahoma"/>
              </a:rPr>
              <a:t>see </a:t>
            </a:r>
            <a:r>
              <a:rPr sz="1200" spc="75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user </a:t>
            </a:r>
            <a:r>
              <a:rPr sz="1200" spc="65" dirty="0">
                <a:latin typeface="Tahoma"/>
                <a:cs typeface="Tahoma"/>
              </a:rPr>
              <a:t>has </a:t>
            </a:r>
            <a:r>
              <a:rPr sz="1200" spc="85" dirty="0">
                <a:latin typeface="Tahoma"/>
                <a:cs typeface="Tahoma"/>
              </a:rPr>
              <a:t>requested </a:t>
            </a:r>
            <a:r>
              <a:rPr sz="1200" spc="60" dirty="0">
                <a:latin typeface="Tahoma"/>
                <a:cs typeface="Tahoma"/>
              </a:rPr>
              <a:t>one </a:t>
            </a:r>
            <a:r>
              <a:rPr sz="1200" spc="50" dirty="0">
                <a:latin typeface="Tahoma"/>
                <a:cs typeface="Tahoma"/>
              </a:rPr>
              <a:t>or </a:t>
            </a:r>
            <a:r>
              <a:rPr sz="1200" spc="60" dirty="0">
                <a:latin typeface="Tahoma"/>
                <a:cs typeface="Tahoma"/>
              </a:rPr>
              <a:t>two </a:t>
            </a:r>
            <a:r>
              <a:rPr sz="1200" spc="80" dirty="0">
                <a:latin typeface="Tahoma"/>
                <a:cs typeface="Tahoma"/>
              </a:rPr>
              <a:t>records  </a:t>
            </a:r>
            <a:r>
              <a:rPr sz="1200" spc="70" dirty="0">
                <a:latin typeface="Tahoma"/>
                <a:cs typeface="Tahoma"/>
              </a:rPr>
              <a:t>from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60" dirty="0">
                <a:latin typeface="Tahoma"/>
                <a:cs typeface="Tahoma"/>
              </a:rPr>
              <a:t>but the </a:t>
            </a:r>
            <a:r>
              <a:rPr sz="1200" spc="80" dirty="0">
                <a:latin typeface="Tahoma"/>
                <a:cs typeface="Tahoma"/>
              </a:rPr>
              <a:t>server sends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5" dirty="0">
                <a:latin typeface="Tahoma"/>
                <a:cs typeface="Tahoma"/>
              </a:rPr>
              <a:t>complete </a:t>
            </a:r>
            <a:r>
              <a:rPr sz="1200" spc="80" dirty="0">
                <a:latin typeface="Tahoma"/>
                <a:cs typeface="Tahoma"/>
              </a:rPr>
              <a:t>file,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80" dirty="0">
                <a:latin typeface="Tahoma"/>
                <a:cs typeface="Tahoma"/>
              </a:rPr>
              <a:t>might  contain </a:t>
            </a:r>
            <a:r>
              <a:rPr sz="1200" spc="85" dirty="0">
                <a:latin typeface="Tahoma"/>
                <a:cs typeface="Tahoma"/>
              </a:rPr>
              <a:t>hundreds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records. </a:t>
            </a:r>
            <a:r>
              <a:rPr sz="1200" spc="65" dirty="0">
                <a:latin typeface="Tahoma"/>
                <a:cs typeface="Tahoma"/>
              </a:rPr>
              <a:t>Now </a:t>
            </a:r>
            <a:r>
              <a:rPr sz="1200" dirty="0">
                <a:latin typeface="Tahoma"/>
                <a:cs typeface="Tahoma"/>
              </a:rPr>
              <a:t>i 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client </a:t>
            </a:r>
            <a:r>
              <a:rPr sz="1200" spc="75" dirty="0">
                <a:latin typeface="Tahoma"/>
                <a:cs typeface="Tahoma"/>
              </a:rPr>
              <a:t>after </a:t>
            </a:r>
            <a:r>
              <a:rPr sz="1200" spc="80" dirty="0">
                <a:latin typeface="Tahoma"/>
                <a:cs typeface="Tahoma"/>
              </a:rPr>
              <a:t>making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0" dirty="0">
                <a:latin typeface="Tahoma"/>
                <a:cs typeface="Tahoma"/>
              </a:rPr>
              <a:t>desired </a:t>
            </a:r>
            <a:r>
              <a:rPr sz="1200" spc="85" dirty="0">
                <a:latin typeface="Tahoma"/>
                <a:cs typeface="Tahoma"/>
              </a:rPr>
              <a:t>operation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desired </a:t>
            </a:r>
            <a:r>
              <a:rPr sz="1200" spc="75" dirty="0">
                <a:latin typeface="Tahoma"/>
                <a:cs typeface="Tahoma"/>
              </a:rPr>
              <a:t>data wants </a:t>
            </a:r>
            <a:r>
              <a:rPr sz="1200" spc="50" dirty="0">
                <a:latin typeface="Tahoma"/>
                <a:cs typeface="Tahoma"/>
              </a:rPr>
              <a:t>to </a:t>
            </a:r>
            <a:r>
              <a:rPr sz="1200" spc="75" dirty="0">
                <a:latin typeface="Tahoma"/>
                <a:cs typeface="Tahoma"/>
              </a:rPr>
              <a:t>write </a:t>
            </a:r>
            <a:r>
              <a:rPr sz="1200" spc="70" dirty="0">
                <a:latin typeface="Tahoma"/>
                <a:cs typeface="Tahoma"/>
              </a:rPr>
              <a:t>back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data 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55" dirty="0">
                <a:latin typeface="Tahoma"/>
                <a:cs typeface="Tahoma"/>
              </a:rPr>
              <a:t>he </a:t>
            </a:r>
            <a:r>
              <a:rPr sz="1200" spc="70" dirty="0">
                <a:latin typeface="Tahoma"/>
                <a:cs typeface="Tahoma"/>
              </a:rPr>
              <a:t>will have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75" dirty="0">
                <a:latin typeface="Tahoma"/>
                <a:cs typeface="Tahoma"/>
              </a:rPr>
              <a:t>send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whole </a:t>
            </a:r>
            <a:r>
              <a:rPr sz="1200" spc="70" dirty="0">
                <a:latin typeface="Tahoma"/>
                <a:cs typeface="Tahoma"/>
              </a:rPr>
              <a:t>file back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0" dirty="0">
                <a:latin typeface="Tahoma"/>
                <a:cs typeface="Tahoma"/>
              </a:rPr>
              <a:t>server, </a:t>
            </a:r>
            <a:r>
              <a:rPr sz="1200" spc="70" dirty="0">
                <a:latin typeface="Tahoma"/>
                <a:cs typeface="Tahoma"/>
              </a:rPr>
              <a:t>thus </a:t>
            </a:r>
            <a:r>
              <a:rPr sz="1200" spc="85" dirty="0">
                <a:latin typeface="Tahoma"/>
                <a:cs typeface="Tahoma"/>
              </a:rPr>
              <a:t>causing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70" dirty="0">
                <a:latin typeface="Tahoma"/>
                <a:cs typeface="Tahoma"/>
              </a:rPr>
              <a:t>lot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network overhead.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Good </a:t>
            </a:r>
            <a:r>
              <a:rPr sz="1200" spc="75" dirty="0">
                <a:latin typeface="Tahoma"/>
                <a:cs typeface="Tahoma"/>
              </a:rPr>
              <a:t>thing  about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85" dirty="0">
                <a:latin typeface="Tahoma"/>
                <a:cs typeface="Tahoma"/>
              </a:rPr>
              <a:t>approach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70" dirty="0">
                <a:latin typeface="Tahoma"/>
                <a:cs typeface="Tahoma"/>
              </a:rPr>
              <a:t>that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server </a:t>
            </a:r>
            <a:r>
              <a:rPr sz="1200" spc="70" dirty="0">
                <a:latin typeface="Tahoma"/>
                <a:cs typeface="Tahoma"/>
              </a:rPr>
              <a:t>does not have </a:t>
            </a:r>
            <a:r>
              <a:rPr sz="1200" spc="75" dirty="0">
                <a:latin typeface="Tahoma"/>
                <a:cs typeface="Tahoma"/>
              </a:rPr>
              <a:t>lots </a:t>
            </a:r>
            <a:r>
              <a:rPr sz="1200" spc="50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actions 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50" dirty="0">
                <a:latin typeface="Tahoma"/>
                <a:cs typeface="Tahoma"/>
              </a:rPr>
              <a:t>do </a:t>
            </a:r>
            <a:r>
              <a:rPr sz="1200" spc="80" dirty="0">
                <a:latin typeface="Tahoma"/>
                <a:cs typeface="Tahoma"/>
              </a:rPr>
              <a:t>rather </a:t>
            </a:r>
            <a:r>
              <a:rPr sz="1200" spc="45" dirty="0">
                <a:latin typeface="Tahoma"/>
                <a:cs typeface="Tahoma"/>
              </a:rPr>
              <a:t>it </a:t>
            </a:r>
            <a:r>
              <a:rPr sz="1200" spc="85" dirty="0">
                <a:latin typeface="Tahoma"/>
                <a:cs typeface="Tahoma"/>
              </a:rPr>
              <a:t>remains </a:t>
            </a:r>
            <a:r>
              <a:rPr sz="1200" spc="70" dirty="0">
                <a:latin typeface="Tahoma"/>
                <a:cs typeface="Tahoma"/>
              </a:rPr>
              <a:t>idle </a:t>
            </a:r>
            <a:r>
              <a:rPr sz="1200" spc="65" dirty="0">
                <a:latin typeface="Tahoma"/>
                <a:cs typeface="Tahoma"/>
              </a:rPr>
              <a:t>for </a:t>
            </a:r>
            <a:r>
              <a:rPr sz="1200" spc="70" dirty="0">
                <a:latin typeface="Tahoma"/>
                <a:cs typeface="Tahoma"/>
              </a:rPr>
              <a:t>lots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time </a:t>
            </a:r>
            <a:r>
              <a:rPr sz="1200" spc="50" dirty="0">
                <a:latin typeface="Tahoma"/>
                <a:cs typeface="Tahoma"/>
              </a:rPr>
              <a:t>in </a:t>
            </a:r>
            <a:r>
              <a:rPr sz="1200" spc="85" dirty="0">
                <a:latin typeface="Tahoma"/>
                <a:cs typeface="Tahoma"/>
              </a:rPr>
              <a:t>contrast </a:t>
            </a:r>
            <a:r>
              <a:rPr sz="1200" spc="70" dirty="0">
                <a:latin typeface="Tahoma"/>
                <a:cs typeface="Tahoma"/>
              </a:rPr>
              <a:t>with </a:t>
            </a:r>
            <a:r>
              <a:rPr sz="1200" spc="75" dirty="0">
                <a:latin typeface="Tahoma"/>
                <a:cs typeface="Tahoma"/>
              </a:rPr>
              <a:t>that 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teleprocessing </a:t>
            </a:r>
            <a:r>
              <a:rPr sz="1200" spc="80" dirty="0">
                <a:latin typeface="Tahoma"/>
                <a:cs typeface="Tahoma"/>
              </a:rPr>
              <a:t>systems </a:t>
            </a:r>
            <a:r>
              <a:rPr sz="1200" spc="16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approach.</a:t>
            </a:r>
            <a:endParaRPr sz="120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200" spc="175" dirty="0">
                <a:latin typeface="Tahoma"/>
                <a:cs typeface="Tahoma"/>
              </a:rPr>
              <a:t>Client-Server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5" y="1002436"/>
            <a:ext cx="551053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00600"/>
              </a:lnSpc>
            </a:pPr>
            <a:r>
              <a:rPr sz="1200" spc="70" dirty="0">
                <a:latin typeface="Tahoma"/>
                <a:cs typeface="Tahoma"/>
              </a:rPr>
              <a:t>This type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multi- </a:t>
            </a:r>
            <a:r>
              <a:rPr sz="1200" spc="75" dirty="0">
                <a:latin typeface="Tahoma"/>
                <a:cs typeface="Tahoma"/>
              </a:rPr>
              <a:t>user </a:t>
            </a:r>
            <a:r>
              <a:rPr sz="1200" spc="90" dirty="0">
                <a:latin typeface="Tahoma"/>
                <a:cs typeface="Tahoma"/>
              </a:rPr>
              <a:t>environment </a:t>
            </a:r>
            <a:r>
              <a:rPr sz="1200" spc="55" dirty="0">
                <a:latin typeface="Tahoma"/>
                <a:cs typeface="Tahoma"/>
              </a:rPr>
              <a:t>is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best </a:t>
            </a:r>
            <a:r>
              <a:rPr sz="1200" spc="90" dirty="0">
                <a:latin typeface="Tahoma"/>
                <a:cs typeface="Tahoma"/>
              </a:rPr>
              <a:t>implementation </a:t>
            </a:r>
            <a:r>
              <a:rPr sz="1200" spc="45" dirty="0">
                <a:latin typeface="Tahoma"/>
                <a:cs typeface="Tahoma"/>
              </a:rPr>
              <a:t>of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network </a:t>
            </a:r>
            <a:r>
              <a:rPr sz="1200" spc="60" dirty="0">
                <a:latin typeface="Tahoma"/>
                <a:cs typeface="Tahoma"/>
              </a:rPr>
              <a:t>and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90" dirty="0">
                <a:latin typeface="Tahoma"/>
                <a:cs typeface="Tahoma"/>
              </a:rPr>
              <a:t>environments. </a:t>
            </a:r>
            <a:r>
              <a:rPr sz="1200" spc="50" dirty="0">
                <a:latin typeface="Tahoma"/>
                <a:cs typeface="Tahoma"/>
              </a:rPr>
              <a:t>It </a:t>
            </a:r>
            <a:r>
              <a:rPr sz="1200" spc="65" dirty="0">
                <a:latin typeface="Tahoma"/>
                <a:cs typeface="Tahoma"/>
              </a:rPr>
              <a:t>has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85" dirty="0">
                <a:latin typeface="Tahoma"/>
                <a:cs typeface="Tahoma"/>
              </a:rPr>
              <a:t>server machine 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70" dirty="0">
                <a:latin typeface="Tahoma"/>
                <a:cs typeface="Tahoma"/>
              </a:rPr>
              <a:t>runs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DBMS </a:t>
            </a:r>
            <a:r>
              <a:rPr sz="1200" spc="60" dirty="0">
                <a:latin typeface="Tahoma"/>
                <a:cs typeface="Tahoma"/>
              </a:rPr>
              <a:t>and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70" dirty="0">
                <a:latin typeface="Tahoma"/>
                <a:cs typeface="Tahoma"/>
              </a:rPr>
              <a:t>this </a:t>
            </a:r>
            <a:r>
              <a:rPr sz="1200" spc="85" dirty="0">
                <a:latin typeface="Tahoma"/>
                <a:cs typeface="Tahoma"/>
              </a:rPr>
              <a:t>machine </a:t>
            </a:r>
            <a:r>
              <a:rPr sz="1200" spc="60" dirty="0">
                <a:latin typeface="Tahoma"/>
                <a:cs typeface="Tahoma"/>
              </a:rPr>
              <a:t>are </a:t>
            </a:r>
            <a:r>
              <a:rPr sz="1200" spc="85" dirty="0">
                <a:latin typeface="Tahoma"/>
                <a:cs typeface="Tahoma"/>
              </a:rPr>
              <a:t>connected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clients  having  </a:t>
            </a:r>
            <a:r>
              <a:rPr sz="1200" spc="85" dirty="0">
                <a:latin typeface="Tahoma"/>
                <a:cs typeface="Tahoma"/>
              </a:rPr>
              <a:t>application  programs  running  </a:t>
            </a:r>
            <a:r>
              <a:rPr sz="1200" spc="60" dirty="0">
                <a:latin typeface="Tahoma"/>
                <a:cs typeface="Tahoma"/>
              </a:rPr>
              <a:t>for  </a:t>
            </a:r>
            <a:r>
              <a:rPr sz="1200" spc="70" dirty="0">
                <a:latin typeface="Tahoma"/>
                <a:cs typeface="Tahoma"/>
              </a:rPr>
              <a:t>each  </a:t>
            </a:r>
            <a:r>
              <a:rPr sz="1200" spc="80" dirty="0">
                <a:latin typeface="Tahoma"/>
                <a:cs typeface="Tahoma"/>
              </a:rPr>
              <a:t>user.  </a:t>
            </a:r>
            <a:r>
              <a:rPr sz="1200" spc="75" dirty="0">
                <a:latin typeface="Tahoma"/>
                <a:cs typeface="Tahoma"/>
              </a:rPr>
              <a:t>Once 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users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49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0345" y="1738921"/>
            <a:ext cx="46913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 marR="5080" indent="-14604" algn="just">
              <a:lnSpc>
                <a:spcPct val="100400"/>
              </a:lnSpc>
            </a:pPr>
            <a:r>
              <a:rPr sz="1200" spc="80" dirty="0">
                <a:latin typeface="Tahoma"/>
                <a:cs typeface="Tahoma"/>
              </a:rPr>
              <a:t>perform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80" dirty="0">
                <a:latin typeface="Tahoma"/>
                <a:cs typeface="Tahoma"/>
              </a:rPr>
              <a:t>certain </a:t>
            </a:r>
            <a:r>
              <a:rPr sz="1200" spc="85" dirty="0">
                <a:latin typeface="Tahoma"/>
                <a:cs typeface="Tahoma"/>
              </a:rPr>
              <a:t>operation </a:t>
            </a:r>
            <a:r>
              <a:rPr sz="1200" spc="45" dirty="0">
                <a:latin typeface="Tahoma"/>
                <a:cs typeface="Tahoma"/>
              </a:rPr>
              <a:t>on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5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database </a:t>
            </a:r>
            <a:r>
              <a:rPr sz="1200" dirty="0">
                <a:latin typeface="Tahoma"/>
                <a:cs typeface="Tahoma"/>
              </a:rPr>
              <a:t>i t  </a:t>
            </a:r>
            <a:r>
              <a:rPr sz="1200" spc="85" dirty="0">
                <a:latin typeface="Tahoma"/>
                <a:cs typeface="Tahoma"/>
              </a:rPr>
              <a:t>requests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0" dirty="0">
                <a:latin typeface="Tahoma"/>
                <a:cs typeface="Tahoma"/>
              </a:rPr>
              <a:t>DBMS </a:t>
            </a:r>
            <a:r>
              <a:rPr sz="1200" spc="80" dirty="0">
                <a:latin typeface="Tahoma"/>
                <a:cs typeface="Tahoma"/>
              </a:rPr>
              <a:t>through </a:t>
            </a:r>
            <a:r>
              <a:rPr sz="1200" spc="60" dirty="0">
                <a:latin typeface="Tahoma"/>
                <a:cs typeface="Tahoma"/>
              </a:rPr>
              <a:t>its </a:t>
            </a:r>
            <a:r>
              <a:rPr sz="1200" spc="85" dirty="0">
                <a:latin typeface="Tahoma"/>
                <a:cs typeface="Tahoma"/>
              </a:rPr>
              <a:t>machine’s application  </a:t>
            </a:r>
            <a:r>
              <a:rPr sz="1200" spc="60" dirty="0">
                <a:latin typeface="Tahoma"/>
                <a:cs typeface="Tahoma"/>
              </a:rPr>
              <a:t>the   </a:t>
            </a:r>
            <a:r>
              <a:rPr sz="1200" spc="85" dirty="0">
                <a:latin typeface="Tahoma"/>
                <a:cs typeface="Tahoma"/>
              </a:rPr>
              <a:t>request  </a:t>
            </a:r>
            <a:r>
              <a:rPr sz="1200" spc="45" dirty="0">
                <a:latin typeface="Tahoma"/>
                <a:cs typeface="Tahoma"/>
              </a:rPr>
              <a:t>is   </a:t>
            </a:r>
            <a:r>
              <a:rPr sz="1200" spc="85" dirty="0">
                <a:latin typeface="Tahoma"/>
                <a:cs typeface="Tahoma"/>
              </a:rPr>
              <a:t>forwarded  </a:t>
            </a:r>
            <a:r>
              <a:rPr sz="1200" spc="45" dirty="0">
                <a:latin typeface="Tahoma"/>
                <a:cs typeface="Tahoma"/>
              </a:rPr>
              <a:t>to   </a:t>
            </a:r>
            <a:r>
              <a:rPr sz="1200" spc="60" dirty="0">
                <a:latin typeface="Tahoma"/>
                <a:cs typeface="Tahoma"/>
              </a:rPr>
              <a:t>the   </a:t>
            </a:r>
            <a:r>
              <a:rPr sz="1200" spc="75" dirty="0">
                <a:latin typeface="Tahoma"/>
                <a:cs typeface="Tahoma"/>
              </a:rPr>
              <a:t>DBMS  </a:t>
            </a:r>
            <a:r>
              <a:rPr sz="1200" spc="85" dirty="0">
                <a:latin typeface="Tahoma"/>
                <a:cs typeface="Tahoma"/>
              </a:rPr>
              <a:t>server 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which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401" y="1738556"/>
            <a:ext cx="76009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</a:pPr>
            <a:r>
              <a:rPr sz="1200" spc="75" dirty="0">
                <a:latin typeface="Tahoma"/>
                <a:cs typeface="Tahoma"/>
              </a:rPr>
              <a:t>wants </a:t>
            </a:r>
            <a:r>
              <a:rPr sz="1200" spc="50" dirty="0">
                <a:latin typeface="Tahoma"/>
                <a:cs typeface="Tahoma"/>
              </a:rPr>
              <a:t>to  </a:t>
            </a:r>
            <a:r>
              <a:rPr sz="1200" spc="75" dirty="0">
                <a:latin typeface="Tahoma"/>
                <a:cs typeface="Tahoma"/>
              </a:rPr>
              <a:t>sends </a:t>
            </a:r>
            <a:r>
              <a:rPr sz="1200" dirty="0">
                <a:latin typeface="Tahoma"/>
                <a:cs typeface="Tahoma"/>
              </a:rPr>
              <a:t>i </a:t>
            </a:r>
            <a:r>
              <a:rPr sz="1200" spc="45" dirty="0">
                <a:latin typeface="Tahoma"/>
                <a:cs typeface="Tahoma"/>
              </a:rPr>
              <a:t>ts  </a:t>
            </a:r>
            <a:r>
              <a:rPr sz="1200" spc="100" dirty="0">
                <a:latin typeface="Tahoma"/>
                <a:cs typeface="Tahoma"/>
              </a:rPr>
              <a:t>s</a:t>
            </a:r>
            <a:r>
              <a:rPr sz="1200" spc="90" dirty="0">
                <a:latin typeface="Tahoma"/>
                <a:cs typeface="Tahoma"/>
              </a:rPr>
              <a:t>o</a:t>
            </a:r>
            <a:r>
              <a:rPr sz="1200" spc="110" dirty="0">
                <a:latin typeface="Tahoma"/>
                <a:cs typeface="Tahoma"/>
              </a:rPr>
              <a:t>f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5" dirty="0">
                <a:latin typeface="Tahoma"/>
                <a:cs typeface="Tahoma"/>
              </a:rPr>
              <a:t>w</a:t>
            </a:r>
            <a:r>
              <a:rPr sz="1200" spc="90" dirty="0">
                <a:latin typeface="Tahoma"/>
                <a:cs typeface="Tahoma"/>
              </a:rPr>
              <a:t>a</a:t>
            </a:r>
            <a:r>
              <a:rPr sz="1200" spc="95" dirty="0">
                <a:latin typeface="Tahoma"/>
                <a:cs typeface="Tahoma"/>
              </a:rPr>
              <a:t>r</a:t>
            </a:r>
            <a:r>
              <a:rPr sz="1200" spc="11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;  </a:t>
            </a:r>
            <a:r>
              <a:rPr sz="1200" spc="80" dirty="0">
                <a:latin typeface="Tahoma"/>
                <a:cs typeface="Tahoma"/>
              </a:rPr>
              <a:t>performs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8035" y="2291362"/>
            <a:ext cx="278003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0" dirty="0">
                <a:latin typeface="Tahoma"/>
                <a:cs typeface="Tahoma"/>
              </a:rPr>
              <a:t>the  </a:t>
            </a:r>
            <a:r>
              <a:rPr sz="1200" spc="85" dirty="0">
                <a:latin typeface="Tahoma"/>
                <a:cs typeface="Tahoma"/>
              </a:rPr>
              <a:t>required operation </a:t>
            </a:r>
            <a:r>
              <a:rPr sz="1200" spc="50" dirty="0">
                <a:latin typeface="Tahoma"/>
                <a:cs typeface="Tahoma"/>
              </a:rPr>
              <a:t>on 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27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401" y="2475773"/>
            <a:ext cx="35763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875665" algn="l"/>
                <a:tab pos="1254125" algn="l"/>
                <a:tab pos="1887855" algn="l"/>
                <a:tab pos="2339975" algn="l"/>
                <a:tab pos="3447415" algn="l"/>
              </a:tabLst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dame </a:t>
            </a:r>
            <a:r>
              <a:rPr sz="1200" spc="85" dirty="0">
                <a:latin typeface="Tahoma"/>
                <a:cs typeface="Tahoma"/>
              </a:rPr>
              <a:t>computer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70" dirty="0">
                <a:latin typeface="Tahoma"/>
                <a:cs typeface="Tahoma"/>
              </a:rPr>
              <a:t>then </a:t>
            </a:r>
            <a:r>
              <a:rPr sz="1200" spc="80" dirty="0">
                <a:latin typeface="Tahoma"/>
                <a:cs typeface="Tahoma"/>
              </a:rPr>
              <a:t>passes </a:t>
            </a:r>
            <a:r>
              <a:rPr sz="1200" spc="70" dirty="0">
                <a:latin typeface="Tahoma"/>
                <a:cs typeface="Tahoma"/>
              </a:rPr>
              <a:t>back  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spc="10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d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g	</a:t>
            </a:r>
            <a:r>
              <a:rPr sz="1200" spc="100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	</a:t>
            </a:r>
            <a:r>
              <a:rPr sz="1200" spc="95" dirty="0">
                <a:latin typeface="Tahoma"/>
                <a:cs typeface="Tahoma"/>
              </a:rPr>
              <a:t>r</a:t>
            </a:r>
            <a:r>
              <a:rPr sz="1200" spc="100" dirty="0">
                <a:latin typeface="Tahoma"/>
                <a:cs typeface="Tahoma"/>
              </a:rPr>
              <a:t>e</a:t>
            </a:r>
            <a:r>
              <a:rPr sz="1200" spc="110" dirty="0">
                <a:latin typeface="Tahoma"/>
                <a:cs typeface="Tahoma"/>
              </a:rPr>
              <a:t>s</a:t>
            </a:r>
            <a:r>
              <a:rPr sz="1200" spc="100" dirty="0">
                <a:latin typeface="Tahoma"/>
                <a:cs typeface="Tahoma"/>
              </a:rPr>
              <a:t>u</a:t>
            </a:r>
            <a:r>
              <a:rPr sz="1200" spc="95" dirty="0">
                <a:latin typeface="Tahoma"/>
                <a:cs typeface="Tahoma"/>
              </a:rPr>
              <a:t>l</a:t>
            </a:r>
            <a:r>
              <a:rPr sz="1200" spc="10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.	</a:t>
            </a:r>
            <a:r>
              <a:rPr sz="1200" spc="90" dirty="0">
                <a:latin typeface="Tahoma"/>
                <a:cs typeface="Tahoma"/>
              </a:rPr>
              <a:t>T</a:t>
            </a:r>
            <a:r>
              <a:rPr sz="1200" spc="110" dirty="0">
                <a:latin typeface="Tahoma"/>
                <a:cs typeface="Tahoma"/>
              </a:rPr>
              <a:t>h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s	</a:t>
            </a:r>
            <a:r>
              <a:rPr sz="1200" spc="100" dirty="0">
                <a:latin typeface="Tahoma"/>
                <a:cs typeface="Tahoma"/>
              </a:rPr>
              <a:t>en</a:t>
            </a:r>
            <a:r>
              <a:rPr sz="1200" spc="95" dirty="0">
                <a:latin typeface="Tahoma"/>
                <a:cs typeface="Tahoma"/>
              </a:rPr>
              <a:t>vi</a:t>
            </a:r>
            <a:r>
              <a:rPr sz="1200" spc="105" dirty="0">
                <a:latin typeface="Tahoma"/>
                <a:cs typeface="Tahoma"/>
              </a:rPr>
              <a:t>r</a:t>
            </a:r>
            <a:r>
              <a:rPr sz="1200" spc="90" dirty="0">
                <a:latin typeface="Tahoma"/>
                <a:cs typeface="Tahoma"/>
              </a:rPr>
              <a:t>o</a:t>
            </a:r>
            <a:r>
              <a:rPr sz="1200" spc="110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m</a:t>
            </a:r>
            <a:r>
              <a:rPr sz="1200" spc="100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t	</a:t>
            </a:r>
            <a:r>
              <a:rPr sz="1200" spc="9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9548" y="2290630"/>
            <a:ext cx="18707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 algn="just">
              <a:lnSpc>
                <a:spcPct val="100400"/>
              </a:lnSpc>
            </a:pP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database </a:t>
            </a:r>
            <a:r>
              <a:rPr sz="1200" spc="80" dirty="0">
                <a:latin typeface="Tahoma"/>
                <a:cs typeface="Tahoma"/>
              </a:rPr>
              <a:t>stored </a:t>
            </a:r>
            <a:r>
              <a:rPr sz="1200" spc="45" dirty="0">
                <a:latin typeface="Tahoma"/>
                <a:cs typeface="Tahoma"/>
              </a:rPr>
              <a:t>in 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result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75" dirty="0">
                <a:latin typeface="Tahoma"/>
                <a:cs typeface="Tahoma"/>
              </a:rPr>
              <a:t>user  best  </a:t>
            </a:r>
            <a:r>
              <a:rPr sz="1200" spc="80" dirty="0">
                <a:latin typeface="Tahoma"/>
                <a:cs typeface="Tahoma"/>
              </a:rPr>
              <a:t>suited  </a:t>
            </a:r>
            <a:r>
              <a:rPr sz="1200" spc="65" dirty="0">
                <a:latin typeface="Tahoma"/>
                <a:cs typeface="Tahoma"/>
              </a:rPr>
              <a:t>for  </a:t>
            </a:r>
            <a:r>
              <a:rPr sz="1200" spc="75" dirty="0">
                <a:latin typeface="Tahoma"/>
                <a:cs typeface="Tahoma"/>
              </a:rPr>
              <a:t> large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25" y="2841608"/>
            <a:ext cx="5508625" cy="2953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00" spc="85" dirty="0">
                <a:latin typeface="Tahoma"/>
                <a:cs typeface="Tahoma"/>
              </a:rPr>
              <a:t>enterprises </a:t>
            </a:r>
            <a:r>
              <a:rPr sz="1200" spc="75" dirty="0">
                <a:latin typeface="Tahoma"/>
                <a:cs typeface="Tahoma"/>
              </a:rPr>
              <a:t>where </a:t>
            </a:r>
            <a:r>
              <a:rPr sz="1200" spc="70" dirty="0">
                <a:latin typeface="Tahoma"/>
                <a:cs typeface="Tahoma"/>
              </a:rPr>
              <a:t>bulk </a:t>
            </a:r>
            <a:r>
              <a:rPr sz="1200" spc="45" dirty="0">
                <a:latin typeface="Tahoma"/>
                <a:cs typeface="Tahoma"/>
              </a:rPr>
              <a:t>of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processed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5" dirty="0">
                <a:latin typeface="Tahoma"/>
                <a:cs typeface="Tahoma"/>
              </a:rPr>
              <a:t>requests </a:t>
            </a:r>
            <a:r>
              <a:rPr sz="1200" spc="60" dirty="0">
                <a:latin typeface="Tahoma"/>
                <a:cs typeface="Tahoma"/>
              </a:rPr>
              <a:t>are </a:t>
            </a:r>
            <a:r>
              <a:rPr sz="1200" spc="70" dirty="0">
                <a:latin typeface="Tahoma"/>
                <a:cs typeface="Tahoma"/>
              </a:rPr>
              <a:t>very  much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frequent.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2065" indent="-635">
              <a:lnSpc>
                <a:spcPts val="1450"/>
              </a:lnSpc>
            </a:pPr>
            <a:r>
              <a:rPr sz="1250" i="1" spc="45" dirty="0">
                <a:latin typeface="Tahoma"/>
                <a:cs typeface="Tahoma"/>
              </a:rPr>
              <a:t>This </a:t>
            </a:r>
            <a:r>
              <a:rPr sz="1250" i="1" spc="60" dirty="0">
                <a:latin typeface="Tahoma"/>
                <a:cs typeface="Tahoma"/>
              </a:rPr>
              <a:t>concludes </a:t>
            </a:r>
            <a:r>
              <a:rPr sz="1250" i="1" spc="35" dirty="0">
                <a:latin typeface="Tahoma"/>
                <a:cs typeface="Tahoma"/>
              </a:rPr>
              <a:t>the </a:t>
            </a:r>
            <a:r>
              <a:rPr sz="1250" i="1" spc="55" dirty="0">
                <a:latin typeface="Tahoma"/>
                <a:cs typeface="Tahoma"/>
              </a:rPr>
              <a:t>topics </a:t>
            </a:r>
            <a:r>
              <a:rPr sz="1250" i="1" spc="60" dirty="0">
                <a:latin typeface="Tahoma"/>
                <a:cs typeface="Tahoma"/>
              </a:rPr>
              <a:t>discusses </a:t>
            </a:r>
            <a:r>
              <a:rPr sz="1250" i="1" spc="30" dirty="0">
                <a:latin typeface="Tahoma"/>
                <a:cs typeface="Tahoma"/>
              </a:rPr>
              <a:t>in </a:t>
            </a:r>
            <a:r>
              <a:rPr sz="1250" i="1" spc="35" dirty="0">
                <a:latin typeface="Tahoma"/>
                <a:cs typeface="Tahoma"/>
              </a:rPr>
              <a:t>the </a:t>
            </a:r>
            <a:r>
              <a:rPr sz="1250" i="1" spc="60" dirty="0">
                <a:latin typeface="Tahoma"/>
                <a:cs typeface="Tahoma"/>
              </a:rPr>
              <a:t>lecture </a:t>
            </a:r>
            <a:r>
              <a:rPr sz="1250" i="1" spc="30" dirty="0">
                <a:latin typeface="Tahoma"/>
                <a:cs typeface="Tahoma"/>
              </a:rPr>
              <a:t>No4 </a:t>
            </a:r>
            <a:r>
              <a:rPr sz="1250" i="1" spc="-20" dirty="0">
                <a:latin typeface="Tahoma"/>
                <a:cs typeface="Tahoma"/>
              </a:rPr>
              <a:t>. </a:t>
            </a:r>
            <a:r>
              <a:rPr sz="1250" i="1" spc="20" dirty="0">
                <a:latin typeface="Tahoma"/>
                <a:cs typeface="Tahoma"/>
              </a:rPr>
              <a:t>In </a:t>
            </a:r>
            <a:r>
              <a:rPr sz="1250" i="1" spc="35" dirty="0">
                <a:latin typeface="Tahoma"/>
                <a:cs typeface="Tahoma"/>
              </a:rPr>
              <a:t>the </a:t>
            </a:r>
            <a:r>
              <a:rPr sz="1250" i="1" spc="50" dirty="0">
                <a:latin typeface="Tahoma"/>
                <a:cs typeface="Tahoma"/>
              </a:rPr>
              <a:t>next  </a:t>
            </a:r>
            <a:r>
              <a:rPr sz="1250" i="1" spc="60" dirty="0">
                <a:latin typeface="Tahoma"/>
                <a:cs typeface="Tahoma"/>
              </a:rPr>
              <a:t>lecture </a:t>
            </a:r>
            <a:r>
              <a:rPr sz="1250" i="1" spc="55" dirty="0">
                <a:latin typeface="Tahoma"/>
                <a:cs typeface="Tahoma"/>
              </a:rPr>
              <a:t>Database </a:t>
            </a:r>
            <a:r>
              <a:rPr sz="1250" i="1" spc="65" dirty="0">
                <a:latin typeface="Tahoma"/>
                <a:cs typeface="Tahoma"/>
              </a:rPr>
              <a:t>application </a:t>
            </a:r>
            <a:r>
              <a:rPr sz="1250" i="1" spc="60" dirty="0">
                <a:latin typeface="Tahoma"/>
                <a:cs typeface="Tahoma"/>
              </a:rPr>
              <a:t>development process </a:t>
            </a:r>
            <a:r>
              <a:rPr sz="1250" i="1" spc="50" dirty="0">
                <a:latin typeface="Tahoma"/>
                <a:cs typeface="Tahoma"/>
              </a:rPr>
              <a:t>will </a:t>
            </a:r>
            <a:r>
              <a:rPr sz="1250" i="1" spc="20" dirty="0">
                <a:latin typeface="Tahoma"/>
                <a:cs typeface="Tahoma"/>
              </a:rPr>
              <a:t>be  </a:t>
            </a:r>
            <a:r>
              <a:rPr sz="1250" i="1" spc="180" dirty="0">
                <a:latin typeface="Tahoma"/>
                <a:cs typeface="Tahoma"/>
              </a:rPr>
              <a:t> </a:t>
            </a:r>
            <a:r>
              <a:rPr sz="1250" i="1" spc="60" dirty="0">
                <a:latin typeface="Tahoma"/>
                <a:cs typeface="Tahoma"/>
              </a:rPr>
              <a:t>discussed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85" dirty="0">
                <a:latin typeface="Tahoma"/>
                <a:cs typeface="Tahoma"/>
              </a:rPr>
              <a:t>Exercises:</a:t>
            </a:r>
            <a:endParaRPr sz="1200">
              <a:latin typeface="Tahoma"/>
              <a:cs typeface="Tahoma"/>
            </a:endParaRPr>
          </a:p>
          <a:p>
            <a:pPr marL="925194" marR="14604" indent="-227965" algn="just">
              <a:lnSpc>
                <a:spcPct val="100600"/>
              </a:lnSpc>
              <a:buFont typeface="Times New Roman"/>
              <a:buChar char="-"/>
              <a:tabLst>
                <a:tab pos="925830" algn="l"/>
              </a:tabLst>
            </a:pPr>
            <a:r>
              <a:rPr sz="1200" spc="80" dirty="0">
                <a:latin typeface="Tahoma"/>
                <a:cs typeface="Tahoma"/>
              </a:rPr>
              <a:t>Extend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format </a:t>
            </a:r>
            <a:r>
              <a:rPr sz="1200" spc="40" dirty="0">
                <a:latin typeface="Tahoma"/>
                <a:cs typeface="Tahoma"/>
              </a:rPr>
              <a:t>of </a:t>
            </a:r>
            <a:r>
              <a:rPr sz="1200" spc="70" dirty="0">
                <a:latin typeface="Tahoma"/>
                <a:cs typeface="Tahoma"/>
              </a:rPr>
              <a:t>data </a:t>
            </a:r>
            <a:r>
              <a:rPr sz="1200" spc="75" dirty="0">
                <a:latin typeface="Tahoma"/>
                <a:cs typeface="Tahoma"/>
              </a:rPr>
              <a:t>from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exercise </a:t>
            </a:r>
            <a:r>
              <a:rPr sz="1200" spc="40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previous  </a:t>
            </a:r>
            <a:r>
              <a:rPr sz="1200" spc="80" dirty="0">
                <a:latin typeface="Tahoma"/>
                <a:cs typeface="Tahoma"/>
              </a:rPr>
              <a:t>lecture </a:t>
            </a:r>
            <a:r>
              <a:rPr sz="1200" spc="45" dirty="0">
                <a:latin typeface="Tahoma"/>
                <a:cs typeface="Tahoma"/>
              </a:rPr>
              <a:t>to </a:t>
            </a:r>
            <a:r>
              <a:rPr sz="1200" spc="80" dirty="0">
                <a:latin typeface="Tahoma"/>
                <a:cs typeface="Tahoma"/>
              </a:rPr>
              <a:t>include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0" dirty="0">
                <a:latin typeface="Tahoma"/>
                <a:cs typeface="Tahoma"/>
              </a:rPr>
              <a:t>physical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85" dirty="0">
                <a:latin typeface="Tahoma"/>
                <a:cs typeface="Tahoma"/>
              </a:rPr>
              <a:t>internal </a:t>
            </a:r>
            <a:r>
              <a:rPr sz="1200" spc="80" dirty="0">
                <a:latin typeface="Tahoma"/>
                <a:cs typeface="Tahoma"/>
              </a:rPr>
              <a:t>levels.  Complete </a:t>
            </a:r>
            <a:r>
              <a:rPr sz="1200" spc="70" dirty="0">
                <a:latin typeface="Tahoma"/>
                <a:cs typeface="Tahoma"/>
              </a:rPr>
              <a:t>your </a:t>
            </a:r>
            <a:r>
              <a:rPr sz="1200" spc="85" dirty="0">
                <a:latin typeface="Tahoma"/>
                <a:cs typeface="Tahoma"/>
              </a:rPr>
              <a:t>exercise </a:t>
            </a:r>
            <a:r>
              <a:rPr sz="1200" spc="50" dirty="0">
                <a:latin typeface="Tahoma"/>
                <a:cs typeface="Tahoma"/>
              </a:rPr>
              <a:t>by </a:t>
            </a:r>
            <a:r>
              <a:rPr sz="1200" spc="85" dirty="0">
                <a:latin typeface="Tahoma"/>
                <a:cs typeface="Tahoma"/>
              </a:rPr>
              <a:t>including </a:t>
            </a:r>
            <a:r>
              <a:rPr sz="1200" spc="75" dirty="0">
                <a:latin typeface="Tahoma"/>
                <a:cs typeface="Tahoma"/>
              </a:rPr>
              <a:t>data </a:t>
            </a:r>
            <a:r>
              <a:rPr sz="1200" spc="45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all </a:t>
            </a:r>
            <a:r>
              <a:rPr sz="1200" spc="75" dirty="0">
                <a:latin typeface="Tahoma"/>
                <a:cs typeface="Tahoma"/>
              </a:rPr>
              <a:t>three  levels</a:t>
            </a:r>
            <a:endParaRPr sz="1200">
              <a:latin typeface="Tahoma"/>
              <a:cs typeface="Tahoma"/>
            </a:endParaRPr>
          </a:p>
          <a:p>
            <a:pPr marL="925194" marR="13970" indent="-227965" algn="just">
              <a:lnSpc>
                <a:spcPct val="100600"/>
              </a:lnSpc>
              <a:buFont typeface="Times New Roman"/>
              <a:buChar char="-"/>
              <a:tabLst>
                <a:tab pos="925830" algn="l"/>
              </a:tabLst>
            </a:pPr>
            <a:r>
              <a:rPr sz="1200" spc="75" dirty="0">
                <a:latin typeface="Tahoma"/>
                <a:cs typeface="Tahoma"/>
              </a:rPr>
              <a:t>Think </a:t>
            </a:r>
            <a:r>
              <a:rPr sz="1200" spc="40" dirty="0">
                <a:latin typeface="Tahoma"/>
                <a:cs typeface="Tahoma"/>
              </a:rPr>
              <a:t>of </a:t>
            </a:r>
            <a:r>
              <a:rPr sz="1200" spc="85" dirty="0">
                <a:latin typeface="Tahoma"/>
                <a:cs typeface="Tahoma"/>
              </a:rPr>
              <a:t>different </a:t>
            </a:r>
            <a:r>
              <a:rPr sz="1200" spc="80" dirty="0">
                <a:latin typeface="Tahoma"/>
                <a:cs typeface="Tahoma"/>
              </a:rPr>
              <a:t>nature </a:t>
            </a:r>
            <a:r>
              <a:rPr sz="1200" spc="40" dirty="0">
                <a:latin typeface="Tahoma"/>
                <a:cs typeface="Tahoma"/>
              </a:rPr>
              <a:t>of </a:t>
            </a:r>
            <a:r>
              <a:rPr sz="1200" spc="80" dirty="0">
                <a:latin typeface="Tahoma"/>
                <a:cs typeface="Tahoma"/>
              </a:rPr>
              <a:t>changes </a:t>
            </a:r>
            <a:r>
              <a:rPr sz="1200" spc="4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all </a:t>
            </a:r>
            <a:r>
              <a:rPr sz="1200" spc="75" dirty="0">
                <a:latin typeface="Tahoma"/>
                <a:cs typeface="Tahoma"/>
              </a:rPr>
              <a:t>three </a:t>
            </a:r>
            <a:r>
              <a:rPr sz="1200" spc="80" dirty="0">
                <a:latin typeface="Tahoma"/>
                <a:cs typeface="Tahoma"/>
              </a:rPr>
              <a:t>levels </a:t>
            </a:r>
            <a:r>
              <a:rPr sz="1200" spc="40" dirty="0">
                <a:latin typeface="Tahoma"/>
                <a:cs typeface="Tahoma"/>
              </a:rPr>
              <a:t>of  </a:t>
            </a:r>
            <a:r>
              <a:rPr sz="1200" spc="80" dirty="0">
                <a:latin typeface="Tahoma"/>
                <a:cs typeface="Tahoma"/>
              </a:rPr>
              <a:t>database </a:t>
            </a:r>
            <a:r>
              <a:rPr sz="1200" spc="90" dirty="0">
                <a:latin typeface="Tahoma"/>
                <a:cs typeface="Tahoma"/>
              </a:rPr>
              <a:t>architecture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75" dirty="0">
                <a:latin typeface="Tahoma"/>
                <a:cs typeface="Tahoma"/>
              </a:rPr>
              <a:t>see, which </a:t>
            </a:r>
            <a:r>
              <a:rPr sz="1200" spc="70" dirty="0">
                <a:latin typeface="Tahoma"/>
                <a:cs typeface="Tahoma"/>
              </a:rPr>
              <a:t>ones </a:t>
            </a:r>
            <a:r>
              <a:rPr sz="1200" spc="65" dirty="0">
                <a:latin typeface="Tahoma"/>
                <a:cs typeface="Tahoma"/>
              </a:rPr>
              <a:t>will </a:t>
            </a:r>
            <a:r>
              <a:rPr sz="1200" spc="70" dirty="0">
                <a:latin typeface="Tahoma"/>
                <a:cs typeface="Tahoma"/>
              </a:rPr>
              <a:t>have </a:t>
            </a:r>
            <a:r>
              <a:rPr sz="1200" spc="50" dirty="0">
                <a:latin typeface="Tahoma"/>
                <a:cs typeface="Tahoma"/>
              </a:rPr>
              <a:t>no  </a:t>
            </a:r>
            <a:r>
              <a:rPr sz="1200" spc="80" dirty="0">
                <a:latin typeface="Tahoma"/>
                <a:cs typeface="Tahoma"/>
              </a:rPr>
              <a:t>effect </a:t>
            </a:r>
            <a:r>
              <a:rPr sz="1200" spc="40" dirty="0">
                <a:latin typeface="Tahoma"/>
                <a:cs typeface="Tahoma"/>
              </a:rPr>
              <a:t>on </a:t>
            </a: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existing applications,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65" dirty="0">
                <a:latin typeface="Tahoma"/>
                <a:cs typeface="Tahoma"/>
              </a:rPr>
              <a:t>will </a:t>
            </a:r>
            <a:r>
              <a:rPr sz="1200" spc="40" dirty="0">
                <a:latin typeface="Tahoma"/>
                <a:cs typeface="Tahoma"/>
              </a:rPr>
              <a:t>be  </a:t>
            </a:r>
            <a:r>
              <a:rPr sz="1200" spc="85" dirty="0">
                <a:latin typeface="Tahoma"/>
                <a:cs typeface="Tahoma"/>
              </a:rPr>
              <a:t>adjusted </a:t>
            </a:r>
            <a:r>
              <a:rPr sz="1200" spc="45" dirty="0">
                <a:latin typeface="Tahoma"/>
                <a:cs typeface="Tahoma"/>
              </a:rPr>
              <a:t>in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90" dirty="0">
                <a:latin typeface="Tahoma"/>
                <a:cs typeface="Tahoma"/>
              </a:rPr>
              <a:t>inter-schema </a:t>
            </a:r>
            <a:r>
              <a:rPr sz="1200" spc="80" dirty="0">
                <a:latin typeface="Tahoma"/>
                <a:cs typeface="Tahoma"/>
              </a:rPr>
              <a:t>mapping </a:t>
            </a:r>
            <a:r>
              <a:rPr sz="1200" spc="65" dirty="0">
                <a:latin typeface="Tahoma"/>
                <a:cs typeface="Tahoma"/>
              </a:rPr>
              <a:t>and </a:t>
            </a:r>
            <a:r>
              <a:rPr sz="1200" spc="75" dirty="0">
                <a:latin typeface="Tahoma"/>
                <a:cs typeface="Tahoma"/>
              </a:rPr>
              <a:t>which </a:t>
            </a:r>
            <a:r>
              <a:rPr sz="1200" spc="70" dirty="0">
                <a:latin typeface="Tahoma"/>
                <a:cs typeface="Tahoma"/>
              </a:rPr>
              <a:t>will  </a:t>
            </a:r>
            <a:r>
              <a:rPr sz="1200" spc="80" dirty="0">
                <a:latin typeface="Tahoma"/>
                <a:cs typeface="Tahoma"/>
              </a:rPr>
              <a:t>effect </a:t>
            </a:r>
            <a:r>
              <a:rPr sz="1200" spc="60" dirty="0">
                <a:latin typeface="Tahoma"/>
                <a:cs typeface="Tahoma"/>
              </a:rPr>
              <a:t>the </a:t>
            </a:r>
            <a:r>
              <a:rPr sz="1200" spc="85" dirty="0">
                <a:latin typeface="Tahoma"/>
                <a:cs typeface="Tahoma"/>
              </a:rPr>
              <a:t>existing</a:t>
            </a:r>
            <a:r>
              <a:rPr sz="1200" spc="45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applications.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402" y="995404"/>
            <a:ext cx="5518150" cy="79425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715" algn="just">
              <a:lnSpc>
                <a:spcPct val="95800"/>
              </a:lnSpc>
              <a:spcBef>
                <a:spcPts val="50"/>
              </a:spcBef>
              <a:tabLst>
                <a:tab pos="5292725" algn="l"/>
              </a:tabLst>
            </a:pP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den</a:t>
            </a:r>
            <a:r>
              <a:rPr sz="1000" spc="25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4 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 R</a:t>
            </a:r>
            <a:r>
              <a:rPr sz="1000" spc="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6  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900"/>
              </a:lnSpc>
              <a:spcBef>
                <a:spcPts val="610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9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9 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 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9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d 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d 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3  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0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12700" marR="5080" indent="304800" algn="r">
              <a:lnSpc>
                <a:spcPts val="1150"/>
              </a:lnSpc>
              <a:spcBef>
                <a:spcPts val="630"/>
              </a:spcBef>
              <a:tabLst>
                <a:tab pos="4835525" algn="l"/>
                <a:tab pos="498856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6  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z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6  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z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17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 marR="5080" indent="304800" algn="r">
              <a:lnSpc>
                <a:spcPts val="1150"/>
              </a:lnSpc>
              <a:spcBef>
                <a:spcPts val="645"/>
              </a:spcBef>
              <a:tabLst>
                <a:tab pos="4835525" algn="l"/>
                <a:tab pos="5293360" algn="l"/>
              </a:tabLst>
            </a:pP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3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ba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0" dirty="0">
                <a:latin typeface="Arial"/>
                <a:cs typeface="Arial"/>
              </a:rPr>
              <a:t>De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 I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3  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NING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4  C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DING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ND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ES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CHNI</a:t>
            </a:r>
            <a:r>
              <a:rPr sz="1000" dirty="0">
                <a:latin typeface="Arial"/>
                <a:cs typeface="Arial"/>
              </a:rPr>
              <a:t>Q</a:t>
            </a:r>
            <a:r>
              <a:rPr sz="1000" spc="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3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12700" marR="5080" indent="304800" algn="r">
              <a:lnSpc>
                <a:spcPct val="95800"/>
              </a:lnSpc>
              <a:spcBef>
                <a:spcPts val="615"/>
              </a:spcBef>
              <a:tabLst>
                <a:tab pos="4834890" algn="l"/>
                <a:tab pos="498856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za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za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7  D</a:t>
            </a:r>
            <a:r>
              <a:rPr sz="1000" spc="-10" dirty="0">
                <a:latin typeface="Arial"/>
                <a:cs typeface="Arial"/>
              </a:rPr>
              <a:t>eno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za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 1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18</a:t>
            </a: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800"/>
              </a:lnSpc>
              <a:spcBef>
                <a:spcPts val="615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1  R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2  R</a:t>
            </a:r>
            <a:r>
              <a:rPr sz="1000" spc="-10" dirty="0">
                <a:latin typeface="Arial"/>
                <a:cs typeface="Arial"/>
              </a:rPr>
              <a:t>edu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4  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5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800"/>
              </a:lnSpc>
              <a:spcBef>
                <a:spcPts val="615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6  R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L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6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 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19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</a:t>
            </a:fld>
            <a:endParaRPr sz="1200">
              <a:latin typeface="Times New Roman"/>
              <a:cs typeface="Times New Roman"/>
            </a:endParaRPr>
          </a:p>
          <a:p>
            <a:pPr marL="11430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141729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919023"/>
            <a:ext cx="1347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439" y="2513644"/>
            <a:ext cx="407987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Catherine Ricardo, Maxwell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Macmillan.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1688" y="2588287"/>
            <a:ext cx="5975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2.3.2,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7597" y="233839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1471" y="233839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549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7597" y="304561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8422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1471" y="304561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498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0478" y="3538658"/>
            <a:ext cx="5525135" cy="543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Database Application Development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Preliminary </a:t>
            </a:r>
            <a:r>
              <a:rPr sz="1200" spc="5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used for Database 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 Flow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dirty="0">
                <a:latin typeface="Times New Roman"/>
                <a:cs typeface="Times New Roman"/>
              </a:rPr>
              <a:t>of Data flow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800">
              <a:latin typeface="Times New Roman"/>
              <a:cs typeface="Times New Roman"/>
            </a:endParaRPr>
          </a:p>
          <a:p>
            <a:pPr marL="12700" marR="5080" indent="3810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Database design and Database Application </a:t>
            </a:r>
            <a:r>
              <a:rPr sz="1200" dirty="0">
                <a:latin typeface="Times New Roman"/>
                <a:cs typeface="Times New Roman"/>
              </a:rPr>
              <a:t>design </a:t>
            </a:r>
            <a:r>
              <a:rPr sz="1200" spc="-1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almost similar </a:t>
            </a:r>
            <a:r>
              <a:rPr sz="1200" spc="-5" dirty="0">
                <a:latin typeface="Times New Roman"/>
                <a:cs typeface="Times New Roman"/>
              </a:rPr>
              <a:t>concepts, form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course </a:t>
            </a:r>
            <a:r>
              <a:rPr sz="1200" dirty="0">
                <a:latin typeface="Times New Roman"/>
                <a:cs typeface="Times New Roman"/>
              </a:rPr>
              <a:t>point of </a:t>
            </a:r>
            <a:r>
              <a:rPr sz="1200" spc="-5" dirty="0">
                <a:latin typeface="Times New Roman"/>
                <a:cs typeface="Times New Roman"/>
              </a:rPr>
              <a:t>view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worthwhile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mention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course </a:t>
            </a:r>
            <a:r>
              <a:rPr sz="1200" dirty="0">
                <a:latin typeface="Times New Roman"/>
                <a:cs typeface="Times New Roman"/>
              </a:rPr>
              <a:t>is mainly </a:t>
            </a:r>
            <a:r>
              <a:rPr sz="1200" spc="-5" dirty="0">
                <a:latin typeface="Times New Roman"/>
                <a:cs typeface="Times New Roman"/>
              </a:rPr>
              <a:t>concerned  with designing databases 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concentrates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activities 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performed </a:t>
            </a:r>
            <a:r>
              <a:rPr sz="1200" dirty="0">
                <a:latin typeface="Times New Roman"/>
                <a:cs typeface="Times New Roman"/>
              </a:rPr>
              <a:t>during  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of database and the </a:t>
            </a:r>
            <a:r>
              <a:rPr sz="1200" spc="-5" dirty="0">
                <a:latin typeface="Times New Roman"/>
                <a:cs typeface="Times New Roman"/>
              </a:rPr>
              <a:t>inner </a:t>
            </a:r>
            <a:r>
              <a:rPr sz="1200" dirty="0">
                <a:latin typeface="Times New Roman"/>
                <a:cs typeface="Times New Roman"/>
              </a:rPr>
              <a:t>working of the </a:t>
            </a:r>
            <a:r>
              <a:rPr sz="1200" spc="-5" dirty="0">
                <a:latin typeface="Times New Roman"/>
                <a:cs typeface="Times New Roman"/>
              </a:rPr>
              <a:t>database. </a:t>
            </a:r>
            <a:r>
              <a:rPr sz="1200" dirty="0">
                <a:latin typeface="Times New Roman"/>
                <a:cs typeface="Times New Roman"/>
              </a:rPr>
              <a:t>The process </a:t>
            </a:r>
            <a:r>
              <a:rPr sz="1200" spc="-5" dirty="0">
                <a:latin typeface="Times New Roman"/>
                <a:cs typeface="Times New Roman"/>
              </a:rPr>
              <a:t>that will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lecture for development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although </a:t>
            </a:r>
            <a:r>
              <a:rPr sz="1200" dirty="0">
                <a:latin typeface="Times New Roman"/>
                <a:cs typeface="Times New Roman"/>
              </a:rPr>
              <a:t>not a very common </a:t>
            </a:r>
            <a:r>
              <a:rPr sz="1200" spc="-5" dirty="0">
                <a:latin typeface="Times New Roman"/>
                <a:cs typeface="Times New Roman"/>
              </a:rPr>
              <a:t>one,  </a:t>
            </a:r>
            <a:r>
              <a:rPr sz="1200" dirty="0">
                <a:latin typeface="Times New Roman"/>
                <a:cs typeface="Times New Roman"/>
              </a:rPr>
              <a:t>but it </a:t>
            </a:r>
            <a:r>
              <a:rPr sz="1200" spc="-5" dirty="0">
                <a:latin typeface="Times New Roman"/>
                <a:cs typeface="Times New Roman"/>
              </a:rPr>
              <a:t>specifies all </a:t>
            </a:r>
            <a:r>
              <a:rPr sz="1200" dirty="0">
                <a:latin typeface="Times New Roman"/>
                <a:cs typeface="Times New Roman"/>
              </a:rPr>
              <a:t>the major </a:t>
            </a:r>
            <a:r>
              <a:rPr sz="1200" spc="-5" dirty="0">
                <a:latin typeface="Times New Roman"/>
                <a:cs typeface="Times New Roman"/>
              </a:rPr>
              <a:t>steps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 development process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clearly. </a:t>
            </a:r>
            <a:r>
              <a:rPr sz="1200" dirty="0">
                <a:latin typeface="Times New Roman"/>
                <a:cs typeface="Times New Roman"/>
              </a:rPr>
              <a:t>There  exist many ways of system </a:t>
            </a:r>
            <a:r>
              <a:rPr sz="1200" spc="-5" dirty="0">
                <a:latin typeface="Times New Roman"/>
                <a:cs typeface="Times New Roman"/>
              </a:rPr>
              <a:t>and database </a:t>
            </a:r>
            <a:r>
              <a:rPr sz="1200" dirty="0">
                <a:latin typeface="Times New Roman"/>
                <a:cs typeface="Times New Roman"/>
              </a:rPr>
              <a:t>development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are not included in the </a:t>
            </a:r>
            <a:r>
              <a:rPr sz="1200" spc="-5" dirty="0">
                <a:latin typeface="Times New Roman"/>
                <a:cs typeface="Times New Roman"/>
              </a:rPr>
              <a:t>scope 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-5" dirty="0">
                <a:latin typeface="Times New Roman"/>
                <a:cs typeface="Times New Roman"/>
              </a:rPr>
              <a:t>course. But we will see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those portions of the other processes </a:t>
            </a:r>
            <a:r>
              <a:rPr sz="1200" spc="-5" dirty="0">
                <a:latin typeface="Times New Roman"/>
                <a:cs typeface="Times New Roman"/>
              </a:rPr>
              <a:t>which are  </a:t>
            </a:r>
            <a:r>
              <a:rPr sz="1200" dirty="0">
                <a:latin typeface="Times New Roman"/>
                <a:cs typeface="Times New Roman"/>
              </a:rPr>
              <a:t>directly </a:t>
            </a:r>
            <a:r>
              <a:rPr sz="1200" spc="-5" dirty="0">
                <a:latin typeface="Times New Roman"/>
                <a:cs typeface="Times New Roman"/>
              </a:rPr>
              <a:t>related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Database Application </a:t>
            </a:r>
            <a:r>
              <a:rPr sz="1200" dirty="0">
                <a:latin typeface="Times New Roman"/>
                <a:cs typeface="Times New Roman"/>
              </a:rPr>
              <a:t>development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includes </a:t>
            </a:r>
            <a:r>
              <a:rPr sz="1200" spc="-5" dirty="0">
                <a:latin typeface="Times New Roman"/>
                <a:cs typeface="Times New Roman"/>
              </a:rPr>
              <a:t>the Following Stages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40" dirty="0">
                <a:latin typeface="Times New Roman"/>
                <a:cs typeface="Times New Roman"/>
              </a:rPr>
              <a:t>Database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30" dirty="0">
                <a:latin typeface="Times New Roman"/>
                <a:cs typeface="Times New Roman"/>
              </a:rPr>
              <a:t>Application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Programs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40" dirty="0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911239"/>
            <a:ext cx="5526405" cy="439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5" dirty="0">
                <a:latin typeface="Times New Roman"/>
                <a:cs typeface="Times New Roman"/>
              </a:rPr>
              <a:t>steps cannot always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considered as three independent steps performed </a:t>
            </a:r>
            <a:r>
              <a:rPr sz="1200" dirty="0">
                <a:latin typeface="Times New Roman"/>
                <a:cs typeface="Times New Roman"/>
              </a:rPr>
              <a:t>in a  </a:t>
            </a:r>
            <a:r>
              <a:rPr sz="1200" spc="-5" dirty="0">
                <a:latin typeface="Times New Roman"/>
                <a:cs typeface="Times New Roman"/>
              </a:rPr>
              <a:t>sequence </a:t>
            </a:r>
            <a:r>
              <a:rPr sz="1200" dirty="0">
                <a:latin typeface="Times New Roman"/>
                <a:cs typeface="Times New Roman"/>
              </a:rPr>
              <a:t>or one </a:t>
            </a:r>
            <a:r>
              <a:rPr sz="1200" spc="-5" dirty="0">
                <a:latin typeface="Times New Roman"/>
                <a:cs typeface="Times New Roman"/>
              </a:rPr>
              <a:t>after another. Rather,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occur </a:t>
            </a:r>
            <a:r>
              <a:rPr sz="1200" spc="-5" dirty="0">
                <a:latin typeface="Times New Roman"/>
                <a:cs typeface="Times New Roman"/>
              </a:rPr>
              <a:t>in parallel, which </a:t>
            </a:r>
            <a:r>
              <a:rPr sz="1200" dirty="0">
                <a:latin typeface="Times New Roman"/>
                <a:cs typeface="Times New Roman"/>
              </a:rPr>
              <a:t>means </a:t>
            </a:r>
            <a:r>
              <a:rPr sz="1200" spc="-5" dirty="0">
                <a:latin typeface="Times New Roman"/>
                <a:cs typeface="Times New Roman"/>
              </a:rPr>
              <a:t>that from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onward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programs development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run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parallel with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design </a:t>
            </a:r>
            <a:r>
              <a:rPr sz="1200" spc="-5" dirty="0">
                <a:latin typeface="Times New Roman"/>
                <a:cs typeface="Times New Roman"/>
              </a:rPr>
              <a:t>stages, </a:t>
            </a:r>
            <a:r>
              <a:rPr sz="1200" dirty="0">
                <a:latin typeface="Times New Roman"/>
                <a:cs typeface="Times New Roman"/>
              </a:rPr>
              <a:t>specially the </a:t>
            </a:r>
            <a:r>
              <a:rPr sz="1200" spc="-5" dirty="0">
                <a:latin typeface="Times New Roman"/>
                <a:cs typeface="Times New Roman"/>
              </a:rPr>
              <a:t>last </a:t>
            </a:r>
            <a:r>
              <a:rPr sz="1200" dirty="0">
                <a:latin typeface="Times New Roman"/>
                <a:cs typeface="Times New Roman"/>
              </a:rPr>
              <a:t>stages of the </a:t>
            </a:r>
            <a:r>
              <a:rPr sz="1200" spc="-5" dirty="0">
                <a:latin typeface="Times New Roman"/>
                <a:cs typeface="Times New Roman"/>
              </a:rPr>
              <a:t>database design. </a:t>
            </a:r>
            <a:r>
              <a:rPr sz="1200" dirty="0">
                <a:latin typeface="Times New Roman"/>
                <a:cs typeface="Times New Roman"/>
              </a:rPr>
              <a:t>Similarly </a:t>
            </a:r>
            <a:r>
              <a:rPr sz="1200" spc="-5" dirty="0">
                <a:latin typeface="Times New Roman"/>
                <a:cs typeface="Times New Roman"/>
              </a:rPr>
              <a:t>while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phases of the </a:t>
            </a:r>
            <a:r>
              <a:rPr sz="1200" spc="-5" dirty="0">
                <a:latin typeface="Times New Roman"/>
                <a:cs typeface="Times New Roman"/>
              </a:rPr>
              <a:t>database are </a:t>
            </a:r>
            <a:r>
              <a:rPr sz="1200" dirty="0">
                <a:latin typeface="Times New Roman"/>
                <a:cs typeface="Times New Roman"/>
              </a:rPr>
              <a:t>in progress,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phases of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 programs can also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initiated, for example,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initial </a:t>
            </a:r>
            <a:r>
              <a:rPr sz="1200" dirty="0">
                <a:latin typeface="Times New Roman"/>
                <a:cs typeface="Times New Roman"/>
              </a:rPr>
              <a:t>study of the screens’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or the  </a:t>
            </a:r>
            <a:r>
              <a:rPr sz="1200" spc="-5" dirty="0">
                <a:latin typeface="Times New Roman"/>
                <a:cs typeface="Times New Roman"/>
              </a:rPr>
              <a:t>reports layout.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design process that we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going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discuss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course  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these steps independently </a:t>
            </a:r>
            <a:r>
              <a:rPr sz="1200" spc="-5" dirty="0">
                <a:latin typeface="Times New Roman"/>
                <a:cs typeface="Times New Roman"/>
              </a:rPr>
              <a:t>and separately, and since </a:t>
            </a:r>
            <a:r>
              <a:rPr sz="1200" dirty="0">
                <a:latin typeface="Times New Roman"/>
                <a:cs typeface="Times New Roman"/>
              </a:rPr>
              <a:t>the major </a:t>
            </a:r>
            <a:r>
              <a:rPr sz="1200" spc="-5" dirty="0">
                <a:latin typeface="Times New Roman"/>
                <a:cs typeface="Times New Roman"/>
              </a:rPr>
              <a:t>concern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course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stages of the </a:t>
            </a:r>
            <a:r>
              <a:rPr sz="1200" spc="-5" dirty="0">
                <a:latin typeface="Times New Roman"/>
                <a:cs typeface="Times New Roman"/>
              </a:rPr>
              <a:t>database, it concentrate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those.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0" dirty="0">
                <a:latin typeface="Times New Roman"/>
                <a:cs typeface="Times New Roman"/>
              </a:rPr>
              <a:t>Database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of the database </a:t>
            </a:r>
            <a:r>
              <a:rPr sz="1200" spc="-5" dirty="0">
                <a:latin typeface="Times New Roman"/>
                <a:cs typeface="Times New Roman"/>
              </a:rPr>
              <a:t>application development process </a:t>
            </a:r>
            <a:r>
              <a:rPr sz="1200" dirty="0">
                <a:latin typeface="Times New Roman"/>
                <a:cs typeface="Times New Roman"/>
              </a:rPr>
              <a:t>is most important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respect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something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hold the </a:t>
            </a:r>
            <a:r>
              <a:rPr sz="1200" spc="-5" dirty="0">
                <a:latin typeface="Times New Roman"/>
                <a:cs typeface="Times New Roman"/>
              </a:rPr>
              <a:t>organizations’ data, </a:t>
            </a:r>
            <a:r>
              <a:rPr sz="1200" dirty="0">
                <a:latin typeface="Times New Roman"/>
                <a:cs typeface="Times New Roman"/>
              </a:rPr>
              <a:t>in case 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not </a:t>
            </a:r>
            <a:r>
              <a:rPr sz="1200" spc="-5" dirty="0">
                <a:latin typeface="Times New Roman"/>
                <a:cs typeface="Times New Roman"/>
              </a:rPr>
              <a:t>correct </a:t>
            </a:r>
            <a:r>
              <a:rPr sz="1200" dirty="0">
                <a:latin typeface="Times New Roman"/>
                <a:cs typeface="Times New Roman"/>
              </a:rPr>
              <a:t>or is not  correctly </a:t>
            </a:r>
            <a:r>
              <a:rPr sz="1200" spc="-5" dirty="0">
                <a:latin typeface="Times New Roman"/>
                <a:cs typeface="Times New Roman"/>
              </a:rPr>
              <a:t>reflecting </a:t>
            </a:r>
            <a:r>
              <a:rPr sz="1200" dirty="0">
                <a:latin typeface="Times New Roman"/>
                <a:cs typeface="Times New Roman"/>
              </a:rPr>
              <a:t>the situations or </a:t>
            </a:r>
            <a:r>
              <a:rPr sz="1200" spc="-5" dirty="0">
                <a:latin typeface="Times New Roman"/>
                <a:cs typeface="Times New Roman"/>
              </a:rPr>
              <a:t>scenarios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organization then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produce  correct result, </a:t>
            </a:r>
            <a:r>
              <a:rPr sz="1200" dirty="0">
                <a:latin typeface="Times New Roman"/>
                <a:cs typeface="Times New Roman"/>
              </a:rPr>
              <a:t>or even just </a:t>
            </a:r>
            <a:r>
              <a:rPr sz="1200" spc="-5" dirty="0">
                <a:latin typeface="Times New Roman"/>
                <a:cs typeface="Times New Roman"/>
              </a:rPr>
              <a:t>produce errors </a:t>
            </a:r>
            <a:r>
              <a:rPr sz="1200" dirty="0">
                <a:latin typeface="Times New Roman"/>
                <a:cs typeface="Times New Roman"/>
              </a:rPr>
              <a:t>in response to </a:t>
            </a:r>
            <a:r>
              <a:rPr sz="1200" spc="-5" dirty="0">
                <a:latin typeface="Times New Roman"/>
                <a:cs typeface="Times New Roman"/>
              </a:rPr>
              <a:t>certain queries. </a:t>
            </a:r>
            <a:r>
              <a:rPr sz="1200" dirty="0">
                <a:latin typeface="Times New Roman"/>
                <a:cs typeface="Times New Roman"/>
              </a:rPr>
              <a:t>So this </a:t>
            </a:r>
            <a:r>
              <a:rPr sz="1200" spc="-5" dirty="0">
                <a:latin typeface="Times New Roman"/>
                <a:cs typeface="Times New Roman"/>
              </a:rPr>
              <a:t>portion </a:t>
            </a:r>
            <a:r>
              <a:rPr sz="1200" spc="-10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design is </a:t>
            </a:r>
            <a:r>
              <a:rPr sz="1200" spc="-5" dirty="0">
                <a:latin typeface="Times New Roman"/>
                <a:cs typeface="Times New Roman"/>
              </a:rPr>
              <a:t>given great attention when designing </a:t>
            </a:r>
            <a:r>
              <a:rPr sz="1200" dirty="0">
                <a:latin typeface="Times New Roman"/>
                <a:cs typeface="Times New Roman"/>
              </a:rPr>
              <a:t>a database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21" y="5788099"/>
            <a:ext cx="5522595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45" dirty="0">
                <a:latin typeface="Times New Roman"/>
                <a:cs typeface="Times New Roman"/>
              </a:rPr>
              <a:t>Database </a:t>
            </a:r>
            <a:r>
              <a:rPr sz="1400" spc="25" dirty="0">
                <a:latin typeface="Times New Roman"/>
                <a:cs typeface="Times New Roman"/>
              </a:rPr>
              <a:t>Development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 </a:t>
            </a:r>
            <a:r>
              <a:rPr sz="1200" dirty="0">
                <a:latin typeface="Times New Roman"/>
                <a:cs typeface="Times New Roman"/>
              </a:rPr>
              <a:t>development  </a:t>
            </a:r>
            <a:r>
              <a:rPr sz="1200" spc="-5" dirty="0">
                <a:latin typeface="Times New Roman"/>
                <a:cs typeface="Times New Roman"/>
              </a:rPr>
              <a:t>process  means  </a:t>
            </a:r>
            <a:r>
              <a:rPr sz="1200" dirty="0">
                <a:latin typeface="Times New Roman"/>
                <a:cs typeface="Times New Roman"/>
              </a:rPr>
              <a:t>the same </a:t>
            </a:r>
            <a:r>
              <a:rPr sz="1200" spc="-15" dirty="0">
                <a:latin typeface="Times New Roman"/>
                <a:cs typeface="Times New Roman"/>
              </a:rPr>
              <a:t>thing  </a:t>
            </a:r>
            <a:r>
              <a:rPr sz="1200" spc="-5" dirty="0">
                <a:latin typeface="Times New Roman"/>
                <a:cs typeface="Times New Roman"/>
              </a:rPr>
              <a:t>that  we  have  mentioned 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database application </a:t>
            </a:r>
            <a:r>
              <a:rPr sz="1200" dirty="0">
                <a:latin typeface="Times New Roman"/>
                <a:cs typeface="Times New Roman"/>
              </a:rPr>
              <a:t>development </a:t>
            </a:r>
            <a:r>
              <a:rPr sz="1200" spc="-5" dirty="0">
                <a:latin typeface="Times New Roman"/>
                <a:cs typeface="Times New Roman"/>
              </a:rPr>
              <a:t>process. Rather than </a:t>
            </a:r>
            <a:r>
              <a:rPr sz="1200" dirty="0">
                <a:latin typeface="Times New Roman"/>
                <a:cs typeface="Times New Roman"/>
              </a:rPr>
              <a:t>discussing three stages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application </a:t>
            </a:r>
            <a:r>
              <a:rPr sz="1200" dirty="0">
                <a:latin typeface="Times New Roman"/>
                <a:cs typeface="Times New Roman"/>
              </a:rPr>
              <a:t>development </a:t>
            </a:r>
            <a:r>
              <a:rPr sz="1200" spc="-5" dirty="0">
                <a:latin typeface="Times New Roman"/>
                <a:cs typeface="Times New Roman"/>
              </a:rPr>
              <a:t>separately,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steps given </a:t>
            </a:r>
            <a:r>
              <a:rPr sz="1200" dirty="0">
                <a:latin typeface="Times New Roman"/>
                <a:cs typeface="Times New Roman"/>
              </a:rPr>
              <a:t>in the database </a:t>
            </a:r>
            <a:r>
              <a:rPr sz="1200" spc="-5" dirty="0">
                <a:latin typeface="Times New Roman"/>
                <a:cs typeface="Times New Roman"/>
              </a:rPr>
              <a:t>development  process include steps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cover all three </a:t>
            </a:r>
            <a:r>
              <a:rPr sz="1200" dirty="0">
                <a:latin typeface="Times New Roman"/>
                <a:cs typeface="Times New Roman"/>
              </a:rPr>
              <a:t>phases </a:t>
            </a:r>
            <a:r>
              <a:rPr sz="1200" spc="-5" dirty="0">
                <a:latin typeface="Times New Roman"/>
                <a:cs typeface="Times New Roman"/>
              </a:rPr>
              <a:t>mentioned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application  development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97" y="7760436"/>
            <a:ext cx="552450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55" dirty="0">
                <a:latin typeface="Times New Roman"/>
                <a:cs typeface="Times New Roman"/>
              </a:rPr>
              <a:t>Preliminary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Study: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carried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steps;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process and need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proper </a:t>
            </a:r>
            <a:r>
              <a:rPr sz="1200" spc="-5" dirty="0">
                <a:latin typeface="Times New Roman"/>
                <a:cs typeface="Times New Roman"/>
              </a:rPr>
              <a:t>attention First </a:t>
            </a:r>
            <a:r>
              <a:rPr sz="1200" dirty="0">
                <a:latin typeface="Times New Roman"/>
                <a:cs typeface="Times New Roman"/>
              </a:rPr>
              <a:t>Phase of the </a:t>
            </a:r>
            <a:r>
              <a:rPr sz="1200" spc="-5" dirty="0">
                <a:latin typeface="Times New Roman"/>
                <a:cs typeface="Times New Roman"/>
              </a:rPr>
              <a:t>database  development process </a:t>
            </a:r>
            <a:r>
              <a:rPr sz="1200" dirty="0">
                <a:latin typeface="Times New Roman"/>
                <a:cs typeface="Times New Roman"/>
              </a:rPr>
              <a:t>is the Preliminary </a:t>
            </a:r>
            <a:r>
              <a:rPr sz="1200" spc="-5" dirty="0">
                <a:latin typeface="Times New Roman"/>
                <a:cs typeface="Times New Roman"/>
              </a:rPr>
              <a:t>Stage, </a:t>
            </a:r>
            <a:r>
              <a:rPr sz="1200" dirty="0">
                <a:latin typeface="Times New Roman"/>
                <a:cs typeface="Times New Roman"/>
              </a:rPr>
              <a:t>which is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proper </a:t>
            </a:r>
            <a:r>
              <a:rPr sz="1200" dirty="0">
                <a:latin typeface="Times New Roman"/>
                <a:cs typeface="Times New Roman"/>
              </a:rPr>
              <a:t>study of the  </a:t>
            </a:r>
            <a:r>
              <a:rPr sz="1200" spc="-5" dirty="0">
                <a:latin typeface="Times New Roman"/>
                <a:cs typeface="Times New Roman"/>
              </a:rPr>
              <a:t>system.  </a:t>
            </a:r>
            <a:r>
              <a:rPr sz="1200" spc="-10" dirty="0">
                <a:latin typeface="Times New Roman"/>
                <a:cs typeface="Times New Roman"/>
              </a:rPr>
              <a:t>It  </a:t>
            </a:r>
            <a:r>
              <a:rPr sz="1200" spc="-5" dirty="0">
                <a:latin typeface="Times New Roman"/>
                <a:cs typeface="Times New Roman"/>
              </a:rPr>
              <a:t>means  that  all 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parts 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the  systems,  or  the  section  of  the      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35" y="911239"/>
            <a:ext cx="5525770" cy="413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organization for which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intend </a:t>
            </a:r>
            <a:r>
              <a:rPr sz="1200" dirty="0">
                <a:latin typeface="Times New Roman"/>
                <a:cs typeface="Times New Roman"/>
              </a:rPr>
              <a:t>to develop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must be </a:t>
            </a:r>
            <a:r>
              <a:rPr sz="1200" spc="-5" dirty="0">
                <a:latin typeface="Times New Roman"/>
                <a:cs typeface="Times New Roman"/>
              </a:rPr>
              <a:t>studied. </a:t>
            </a:r>
            <a:r>
              <a:rPr sz="1200" dirty="0">
                <a:latin typeface="Times New Roman"/>
                <a:cs typeface="Times New Roman"/>
              </a:rPr>
              <a:t>We should </a:t>
            </a:r>
            <a:r>
              <a:rPr sz="1200" spc="-5" dirty="0">
                <a:latin typeface="Times New Roman"/>
                <a:cs typeface="Times New Roman"/>
              </a:rPr>
              <a:t>find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 </a:t>
            </a:r>
            <a:r>
              <a:rPr sz="1200" dirty="0">
                <a:latin typeface="Times New Roman"/>
                <a:cs typeface="Times New Roman"/>
              </a:rPr>
              <a:t>or interaction of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section of the </a:t>
            </a:r>
            <a:r>
              <a:rPr sz="1200" spc="-5" dirty="0">
                <a:latin typeface="Times New Roman"/>
                <a:cs typeface="Times New Roman"/>
              </a:rPr>
              <a:t>organization with each other and 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the way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flows </a:t>
            </a:r>
            <a:r>
              <a:rPr sz="1200" spc="-5" dirty="0">
                <a:latin typeface="Times New Roman"/>
                <a:cs typeface="Times New Roman"/>
              </a:rPr>
              <a:t>between different sections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organization. Moreover </a:t>
            </a:r>
            <a:r>
              <a:rPr sz="1200" spc="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be made clear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what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performed at  each </a:t>
            </a:r>
            <a:r>
              <a:rPr sz="1200" dirty="0">
                <a:latin typeface="Times New Roman"/>
                <a:cs typeface="Times New Roman"/>
              </a:rPr>
              <a:t>stage of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5" dirty="0">
                <a:latin typeface="Times New Roman"/>
                <a:cs typeface="Times New Roman"/>
              </a:rPr>
              <a:t>Requirement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Analysis: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Once 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investigated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organization  for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different  sections  and  </a:t>
            </a:r>
            <a:r>
              <a:rPr sz="1200" dirty="0">
                <a:latin typeface="Times New Roman"/>
                <a:cs typeface="Times New Roman"/>
              </a:rPr>
              <a:t>the way  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flows  between  </a:t>
            </a:r>
            <a:r>
              <a:rPr sz="1200" dirty="0">
                <a:latin typeface="Times New Roman"/>
                <a:cs typeface="Times New Roman"/>
              </a:rPr>
              <a:t>those sections.  </a:t>
            </a:r>
            <a:r>
              <a:rPr sz="1200" spc="-5" dirty="0">
                <a:latin typeface="Times New Roman"/>
                <a:cs typeface="Times New Roman"/>
              </a:rPr>
              <a:t>Detailed  </a:t>
            </a:r>
            <a:r>
              <a:rPr sz="1200" dirty="0">
                <a:latin typeface="Times New Roman"/>
                <a:cs typeface="Times New Roman"/>
              </a:rPr>
              <a:t>study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started 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find  </a:t>
            </a:r>
            <a:r>
              <a:rPr sz="1200" dirty="0">
                <a:latin typeface="Times New Roman"/>
                <a:cs typeface="Times New Roman"/>
              </a:rPr>
              <a:t>out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section. This </a:t>
            </a:r>
            <a:r>
              <a:rPr sz="1200" spc="-5" dirty="0">
                <a:latin typeface="Times New Roman"/>
                <a:cs typeface="Times New Roman"/>
              </a:rPr>
              <a:t>phase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detailed </a:t>
            </a:r>
            <a:r>
              <a:rPr sz="1200" dirty="0">
                <a:latin typeface="Times New Roman"/>
                <a:cs typeface="Times New Roman"/>
              </a:rPr>
              <a:t>study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and </a:t>
            </a:r>
            <a:r>
              <a:rPr sz="1200" dirty="0">
                <a:latin typeface="Times New Roman"/>
                <a:cs typeface="Times New Roman"/>
              </a:rPr>
              <a:t>its  functionality decisions made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this stage decide </a:t>
            </a:r>
            <a:r>
              <a:rPr sz="1200" spc="-5" dirty="0">
                <a:latin typeface="Times New Roman"/>
                <a:cs typeface="Times New Roman"/>
              </a:rPr>
              <a:t>the overall </a:t>
            </a:r>
            <a:r>
              <a:rPr sz="1200" dirty="0">
                <a:latin typeface="Times New Roman"/>
                <a:cs typeface="Times New Roman"/>
              </a:rPr>
              <a:t>activity </a:t>
            </a:r>
            <a:r>
              <a:rPr sz="1200" spc="5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organization.  Requirements </a:t>
            </a:r>
            <a:r>
              <a:rPr sz="1200" dirty="0">
                <a:latin typeface="Times New Roman"/>
                <a:cs typeface="Times New Roman"/>
              </a:rPr>
              <a:t>of one section of the </a:t>
            </a:r>
            <a:r>
              <a:rPr sz="1200" spc="-5" dirty="0">
                <a:latin typeface="Times New Roman"/>
                <a:cs typeface="Times New Roman"/>
              </a:rPr>
              <a:t>organization are fulfilled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sections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organization are supporting each other, for </a:t>
            </a:r>
            <a:r>
              <a:rPr sz="1200" dirty="0">
                <a:latin typeface="Times New Roman"/>
                <a:cs typeface="Times New Roman"/>
              </a:rPr>
              <a:t>example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results produced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dirty="0">
                <a:latin typeface="Times New Roman"/>
                <a:cs typeface="Times New Roman"/>
              </a:rPr>
              <a:t>taking place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one section are used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for  another section.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systems are interviewed and observed </a:t>
            </a:r>
            <a:r>
              <a:rPr sz="1200" dirty="0">
                <a:latin typeface="Times New Roman"/>
                <a:cs typeface="Times New Roman"/>
              </a:rPr>
              <a:t>to pinpoint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precisely define the </a:t>
            </a:r>
            <a:r>
              <a:rPr sz="1200" spc="-5" dirty="0">
                <a:latin typeface="Times New Roman"/>
                <a:cs typeface="Times New Roman"/>
              </a:rPr>
              <a:t>activities taking </a:t>
            </a:r>
            <a:r>
              <a:rPr sz="1200" dirty="0">
                <a:latin typeface="Times New Roman"/>
                <a:cs typeface="Times New Roman"/>
              </a:rPr>
              <a:t>place in the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section of 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5123234"/>
            <a:ext cx="5067734" cy="333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625" y="8535758"/>
            <a:ext cx="2377440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1. Database </a:t>
            </a:r>
            <a:r>
              <a:rPr sz="1200" spc="-5" dirty="0">
                <a:latin typeface="Times New Roman"/>
                <a:cs typeface="Times New Roman"/>
              </a:rPr>
              <a:t>Development process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0" dirty="0">
                <a:latin typeface="Times New Roman"/>
                <a:cs typeface="Times New Roman"/>
              </a:rPr>
              <a:t>Database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11239"/>
            <a:ext cx="5525135" cy="334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Third stage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development process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database design; </a:t>
            </a:r>
            <a:r>
              <a:rPr sz="1200" dirty="0">
                <a:latin typeface="Times New Roman"/>
                <a:cs typeface="Times New Roman"/>
              </a:rPr>
              <a:t>this is a </a:t>
            </a:r>
            <a:r>
              <a:rPr sz="1200" spc="-5" dirty="0">
                <a:latin typeface="Times New Roman"/>
                <a:cs typeface="Times New Roman"/>
              </a:rPr>
              <a:t>rather  technical </a:t>
            </a:r>
            <a:r>
              <a:rPr sz="1200" dirty="0">
                <a:latin typeface="Times New Roman"/>
                <a:cs typeface="Times New Roman"/>
              </a:rPr>
              <a:t>phase of the </a:t>
            </a:r>
            <a:r>
              <a:rPr sz="1200" spc="-5" dirty="0">
                <a:latin typeface="Times New Roman"/>
                <a:cs typeface="Times New Roman"/>
              </a:rPr>
              <a:t>process and </a:t>
            </a:r>
            <a:r>
              <a:rPr sz="1200" dirty="0">
                <a:latin typeface="Times New Roman"/>
                <a:cs typeface="Times New Roman"/>
              </a:rPr>
              <a:t>need handsome </a:t>
            </a:r>
            <a:r>
              <a:rPr sz="1200" spc="-5" dirty="0">
                <a:latin typeface="Times New Roman"/>
                <a:cs typeface="Times New Roman"/>
              </a:rPr>
              <a:t>skill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Database Administrator. </a:t>
            </a:r>
            <a:r>
              <a:rPr sz="1200" dirty="0">
                <a:latin typeface="Times New Roman"/>
                <a:cs typeface="Times New Roman"/>
              </a:rPr>
              <a:t>This  is the </a:t>
            </a:r>
            <a:r>
              <a:rPr sz="1200" spc="-5" dirty="0">
                <a:latin typeface="Times New Roman"/>
                <a:cs typeface="Times New Roman"/>
              </a:rPr>
              <a:t>phase where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 design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created and </a:t>
            </a:r>
            <a:r>
              <a:rPr sz="1200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schemas for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are </a:t>
            </a:r>
            <a:r>
              <a:rPr sz="1200" dirty="0">
                <a:latin typeface="Times New Roman"/>
                <a:cs typeface="Times New Roman"/>
              </a:rPr>
              <a:t>created </a:t>
            </a:r>
            <a:r>
              <a:rPr sz="1200" spc="-5" dirty="0">
                <a:latin typeface="Times New Roman"/>
                <a:cs typeface="Times New Roman"/>
              </a:rPr>
              <a:t>logically. Entities are identified and given attributes,  relationships are </a:t>
            </a:r>
            <a:r>
              <a:rPr sz="1200" dirty="0">
                <a:latin typeface="Times New Roman"/>
                <a:cs typeface="Times New Roman"/>
              </a:rPr>
              <a:t>built and </a:t>
            </a: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mappings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20" dirty="0">
                <a:latin typeface="Times New Roman"/>
                <a:cs typeface="Times New Roman"/>
              </a:rPr>
              <a:t>Physical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 is  the  </a:t>
            </a:r>
            <a:r>
              <a:rPr sz="1200" spc="-5" dirty="0">
                <a:latin typeface="Times New Roman"/>
                <a:cs typeface="Times New Roman"/>
              </a:rPr>
              <a:t>phase  where  we  transform  </a:t>
            </a:r>
            <a:r>
              <a:rPr sz="1200" dirty="0">
                <a:latin typeface="Times New Roman"/>
                <a:cs typeface="Times New Roman"/>
              </a:rPr>
              <a:t>our  logical  </a:t>
            </a:r>
            <a:r>
              <a:rPr sz="1200" spc="-5" dirty="0">
                <a:latin typeface="Times New Roman"/>
                <a:cs typeface="Times New Roman"/>
              </a:rPr>
              <a:t>design  </a:t>
            </a:r>
            <a:r>
              <a:rPr sz="1200" dirty="0">
                <a:latin typeface="Times New Roman"/>
                <a:cs typeface="Times New Roman"/>
              </a:rPr>
              <a:t>into  a  Physical 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implementing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DBMS;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choice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made on the </a:t>
            </a:r>
            <a:r>
              <a:rPr sz="1200" spc="-5" dirty="0">
                <a:latin typeface="Times New Roman"/>
                <a:cs typeface="Times New Roman"/>
              </a:rPr>
              <a:t>basis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requirements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will operate.  Implementing </a:t>
            </a:r>
            <a:r>
              <a:rPr sz="1200" dirty="0">
                <a:latin typeface="Times New Roman"/>
                <a:cs typeface="Times New Roman"/>
              </a:rPr>
              <a:t>a database on a </a:t>
            </a:r>
            <a:r>
              <a:rPr sz="1200" spc="-5" dirty="0">
                <a:latin typeface="Times New Roman"/>
                <a:cs typeface="Times New Roman"/>
              </a:rPr>
              <a:t>specific DBMS </a:t>
            </a:r>
            <a:r>
              <a:rPr sz="1200" dirty="0">
                <a:latin typeface="Times New Roman"/>
                <a:cs typeface="Times New Roman"/>
              </a:rPr>
              <a:t>is very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involves </a:t>
            </a:r>
            <a:r>
              <a:rPr sz="1200" dirty="0">
                <a:latin typeface="Times New Roman"/>
                <a:cs typeface="Times New Roman"/>
              </a:rPr>
              <a:t>the  major </a:t>
            </a:r>
            <a:r>
              <a:rPr sz="1200" spc="-5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investment of the </a:t>
            </a:r>
            <a:r>
              <a:rPr sz="1200" spc="-5" dirty="0">
                <a:latin typeface="Times New Roman"/>
                <a:cs typeface="Times New Roman"/>
              </a:rPr>
              <a:t>organization,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reverted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a selected  </a:t>
            </a:r>
            <a:r>
              <a:rPr sz="1200" spc="-5" dirty="0">
                <a:latin typeface="Times New Roman"/>
                <a:cs typeface="Times New Roman"/>
              </a:rPr>
              <a:t>DBMS </a:t>
            </a:r>
            <a:r>
              <a:rPr sz="1200" dirty="0">
                <a:latin typeface="Times New Roman"/>
                <a:cs typeface="Times New Roman"/>
              </a:rPr>
              <a:t>in not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providing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desired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411" y="4848731"/>
            <a:ext cx="5527040" cy="369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</a:t>
            </a:r>
            <a:r>
              <a:rPr sz="1200" spc="305" dirty="0">
                <a:latin typeface="Courier New"/>
                <a:cs typeface="Courier New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Implementation: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activities according </a:t>
            </a:r>
            <a:r>
              <a:rPr sz="1200" dirty="0">
                <a:latin typeface="Times New Roman"/>
                <a:cs typeface="Times New Roman"/>
              </a:rPr>
              <a:t>to use </a:t>
            </a:r>
            <a:r>
              <a:rPr sz="1200" spc="-5" dirty="0">
                <a:latin typeface="Times New Roman"/>
                <a:cs typeface="Times New Roman"/>
              </a:rPr>
              <a:t>requirements. Different users </a:t>
            </a:r>
            <a:r>
              <a:rPr sz="1200" dirty="0">
                <a:latin typeface="Times New Roman"/>
                <a:cs typeface="Times New Roman"/>
              </a:rPr>
              <a:t>may have </a:t>
            </a:r>
            <a:r>
              <a:rPr sz="1200" spc="-5" dirty="0">
                <a:latin typeface="Times New Roman"/>
                <a:cs typeface="Times New Roman"/>
              </a:rPr>
              <a:t>different 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the database, so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application programs </a:t>
            </a:r>
            <a:r>
              <a:rPr sz="1200" dirty="0">
                <a:latin typeface="Times New Roman"/>
                <a:cs typeface="Times New Roman"/>
              </a:rPr>
              <a:t>is not known or fixed  </a:t>
            </a:r>
            <a:r>
              <a:rPr sz="1200" spc="-5" dirty="0">
                <a:latin typeface="Times New Roman"/>
                <a:cs typeface="Times New Roman"/>
              </a:rPr>
              <a:t>for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organizations, </a:t>
            </a:r>
            <a:r>
              <a:rPr sz="1200" dirty="0">
                <a:latin typeface="Times New Roman"/>
                <a:cs typeface="Times New Roman"/>
              </a:rPr>
              <a:t>it may vary </a:t>
            </a:r>
            <a:r>
              <a:rPr sz="1200" spc="-5" dirty="0">
                <a:latin typeface="Times New Roman"/>
                <a:cs typeface="Times New Roman"/>
              </a:rPr>
              <a:t>for different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0" dirty="0">
                <a:latin typeface="Times New Roman"/>
                <a:cs typeface="Times New Roman"/>
              </a:rPr>
              <a:t>Maintenance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40" dirty="0">
                <a:latin typeface="Times New Roman"/>
                <a:cs typeface="Times New Roman"/>
              </a:rPr>
              <a:t>the Database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Maintenance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systems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fulfilling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10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meant.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this phase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involve  </a:t>
            </a:r>
            <a:r>
              <a:rPr sz="1200" spc="-5" dirty="0">
                <a:latin typeface="Times New Roman"/>
                <a:cs typeface="Times New Roman"/>
              </a:rPr>
              <a:t>designing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application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enhancement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system.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already working 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need to be updated or </a:t>
            </a:r>
            <a:r>
              <a:rPr sz="1200" spc="-5" dirty="0">
                <a:latin typeface="Times New Roman"/>
                <a:cs typeface="Times New Roman"/>
              </a:rPr>
              <a:t>modified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remove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errors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add </a:t>
            </a:r>
            <a:r>
              <a:rPr sz="1200" dirty="0">
                <a:latin typeface="Times New Roman"/>
                <a:cs typeface="Times New Roman"/>
              </a:rPr>
              <a:t>some  functionality in the system. The </a:t>
            </a:r>
            <a:r>
              <a:rPr sz="1200" spc="-5" dirty="0">
                <a:latin typeface="Times New Roman"/>
                <a:cs typeface="Times New Roman"/>
              </a:rPr>
              <a:t>phases involved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 application are expressed </a:t>
            </a:r>
            <a:r>
              <a:rPr sz="1200" dirty="0">
                <a:latin typeface="Times New Roman"/>
                <a:cs typeface="Times New Roman"/>
              </a:rPr>
              <a:t>graphically 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Figure-1.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All these stages are </a:t>
            </a:r>
            <a:r>
              <a:rPr sz="1200" dirty="0">
                <a:latin typeface="Times New Roman"/>
                <a:cs typeface="Times New Roman"/>
              </a:rPr>
              <a:t>necessary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must be </a:t>
            </a:r>
            <a:r>
              <a:rPr sz="1200" spc="-5" dirty="0">
                <a:latin typeface="Times New Roman"/>
                <a:cs typeface="Times New Roman"/>
              </a:rPr>
              <a:t>given the </a:t>
            </a:r>
            <a:r>
              <a:rPr sz="1200" dirty="0">
                <a:latin typeface="Times New Roman"/>
                <a:cs typeface="Times New Roman"/>
              </a:rPr>
              <a:t>necessary </a:t>
            </a:r>
            <a:r>
              <a:rPr sz="1200" spc="-5" dirty="0">
                <a:latin typeface="Times New Roman"/>
                <a:cs typeface="Times New Roman"/>
              </a:rPr>
              <a:t>attention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level to 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properly working </a:t>
            </a:r>
            <a:r>
              <a:rPr sz="1200" spc="-5" dirty="0">
                <a:latin typeface="Times New Roman"/>
                <a:cs typeface="Times New Roman"/>
              </a:rPr>
              <a:t>and good system design 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991849"/>
            <a:ext cx="5524500" cy="325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45" dirty="0">
                <a:latin typeface="Times New Roman"/>
                <a:cs typeface="Times New Roman"/>
              </a:rPr>
              <a:t>Database </a:t>
            </a:r>
            <a:r>
              <a:rPr sz="1400" spc="25" dirty="0">
                <a:latin typeface="Times New Roman"/>
                <a:cs typeface="Times New Roman"/>
              </a:rPr>
              <a:t>Development </a:t>
            </a:r>
            <a:r>
              <a:rPr sz="1400" spc="35" dirty="0">
                <a:latin typeface="Times New Roman"/>
                <a:cs typeface="Times New Roman"/>
              </a:rPr>
              <a:t>Process: </a:t>
            </a:r>
            <a:r>
              <a:rPr sz="1400" spc="55" dirty="0">
                <a:latin typeface="Times New Roman"/>
                <a:cs typeface="Times New Roman"/>
              </a:rPr>
              <a:t>Approach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other development </a:t>
            </a:r>
            <a:r>
              <a:rPr sz="1200" spc="-5" dirty="0">
                <a:latin typeface="Times New Roman"/>
                <a:cs typeface="Times New Roman"/>
              </a:rPr>
              <a:t>processes also with some of </a:t>
            </a:r>
            <a:r>
              <a:rPr sz="1200" dirty="0">
                <a:latin typeface="Times New Roman"/>
                <a:cs typeface="Times New Roman"/>
              </a:rPr>
              <a:t>the stages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steps </a:t>
            </a:r>
            <a:r>
              <a:rPr sz="1200" spc="-5" dirty="0">
                <a:latin typeface="Times New Roman"/>
                <a:cs typeface="Times New Roman"/>
              </a:rPr>
              <a:t>modified 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compared </a:t>
            </a:r>
            <a:r>
              <a:rPr sz="1200" dirty="0">
                <a:latin typeface="Times New Roman"/>
                <a:cs typeface="Times New Roman"/>
              </a:rPr>
              <a:t>to the model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just </a:t>
            </a:r>
            <a:r>
              <a:rPr sz="1200" spc="-5" dirty="0">
                <a:latin typeface="Times New Roman"/>
                <a:cs typeface="Times New Roman"/>
              </a:rPr>
              <a:t>studied.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and alternative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Figure-2  below.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design process we see </a:t>
            </a:r>
            <a:r>
              <a:rPr sz="1200" dirty="0">
                <a:latin typeface="Times New Roman"/>
                <a:cs typeface="Times New Roman"/>
              </a:rPr>
              <a:t>some of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stages which </a:t>
            </a:r>
            <a:r>
              <a:rPr sz="1200" dirty="0">
                <a:latin typeface="Times New Roman"/>
                <a:cs typeface="Times New Roman"/>
              </a:rPr>
              <a:t>existed in the  </a:t>
            </a:r>
            <a:r>
              <a:rPr sz="1200" spc="-5" dirty="0">
                <a:latin typeface="Times New Roman"/>
                <a:cs typeface="Times New Roman"/>
              </a:rPr>
              <a:t>previous designing steps </a:t>
            </a:r>
            <a:r>
              <a:rPr sz="1200" dirty="0">
                <a:latin typeface="Times New Roman"/>
                <a:cs typeface="Times New Roman"/>
              </a:rPr>
              <a:t>but some of the </a:t>
            </a:r>
            <a:r>
              <a:rPr sz="1200" spc="-5" dirty="0">
                <a:latin typeface="Times New Roman"/>
                <a:cs typeface="Times New Roman"/>
              </a:rPr>
              <a:t>stages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modified </a:t>
            </a:r>
            <a:r>
              <a:rPr sz="1200" dirty="0">
                <a:latin typeface="Times New Roman"/>
                <a:cs typeface="Times New Roman"/>
              </a:rPr>
              <a:t>or merged </a:t>
            </a:r>
            <a:r>
              <a:rPr sz="1200" spc="-5" dirty="0">
                <a:latin typeface="Times New Roman"/>
                <a:cs typeface="Times New Roman"/>
              </a:rPr>
              <a:t>with others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get 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precise result </a:t>
            </a:r>
            <a:r>
              <a:rPr sz="1200" dirty="0">
                <a:latin typeface="Times New Roman"/>
                <a:cs typeface="Times New Roman"/>
              </a:rPr>
              <a:t>or to </a:t>
            </a:r>
            <a:r>
              <a:rPr sz="1200" spc="-5" dirty="0">
                <a:latin typeface="Times New Roman"/>
                <a:cs typeface="Times New Roman"/>
              </a:rPr>
              <a:t>distinguish different separate design </a:t>
            </a:r>
            <a:r>
              <a:rPr sz="1200" dirty="0">
                <a:latin typeface="Times New Roman"/>
                <a:cs typeface="Times New Roman"/>
              </a:rPr>
              <a:t>phases.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designing; </a:t>
            </a:r>
            <a:r>
              <a:rPr sz="1200" dirty="0">
                <a:latin typeface="Times New Roman"/>
                <a:cs typeface="Times New Roman"/>
              </a:rPr>
              <a:t>the following </a:t>
            </a:r>
            <a:r>
              <a:rPr sz="1200" spc="-5" dirty="0">
                <a:latin typeface="Times New Roman"/>
                <a:cs typeface="Times New Roman"/>
              </a:rPr>
              <a:t>steps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spcBef>
                <a:spcPts val="610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Analyze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Develop Conceptual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Map Conceptual Model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Logical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Develop Physical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Implement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Test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Operational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431" y="4740533"/>
            <a:ext cx="5525135" cy="431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15" dirty="0">
                <a:latin typeface="Times New Roman"/>
                <a:cs typeface="Times New Roman"/>
              </a:rPr>
              <a:t>Analyze </a:t>
            </a:r>
            <a:r>
              <a:rPr sz="1200" spc="30" dirty="0">
                <a:latin typeface="Times New Roman"/>
                <a:cs typeface="Times New Roman"/>
              </a:rPr>
              <a:t>User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is same </a:t>
            </a:r>
            <a:r>
              <a:rPr sz="1200" spc="-5" dirty="0">
                <a:latin typeface="Times New Roman"/>
                <a:cs typeface="Times New Roman"/>
              </a:rPr>
              <a:t>step as we </a:t>
            </a:r>
            <a:r>
              <a:rPr sz="1200" dirty="0">
                <a:latin typeface="Times New Roman"/>
                <a:cs typeface="Times New Roman"/>
              </a:rPr>
              <a:t>discussed </a:t>
            </a:r>
            <a:r>
              <a:rPr sz="1200" spc="-5" dirty="0">
                <a:latin typeface="Times New Roman"/>
                <a:cs typeface="Times New Roman"/>
              </a:rPr>
              <a:t>while discussing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previous designing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5" dirty="0">
                <a:latin typeface="Times New Roman"/>
                <a:cs typeface="Times New Roman"/>
              </a:rPr>
              <a:t>Develop </a:t>
            </a:r>
            <a:r>
              <a:rPr sz="1200" spc="35" dirty="0">
                <a:latin typeface="Times New Roman"/>
                <a:cs typeface="Times New Roman"/>
              </a:rPr>
              <a:t>Conceptual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indent="-635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Next </a:t>
            </a:r>
            <a:r>
              <a:rPr sz="1200" spc="-5" dirty="0">
                <a:latin typeface="Times New Roman"/>
                <a:cs typeface="Times New Roman"/>
              </a:rPr>
              <a:t>stage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model is the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conceptual </a:t>
            </a:r>
            <a:r>
              <a:rPr sz="1200" dirty="0">
                <a:latin typeface="Times New Roman"/>
                <a:cs typeface="Times New Roman"/>
              </a:rPr>
              <a:t>model or </a:t>
            </a:r>
            <a:r>
              <a:rPr sz="1200" spc="-5" dirty="0">
                <a:latin typeface="Times New Roman"/>
                <a:cs typeface="Times New Roman"/>
              </a:rPr>
              <a:t>schema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actually </a:t>
            </a:r>
            <a:r>
              <a:rPr sz="1200" spc="-5" dirty="0">
                <a:latin typeface="Times New Roman"/>
                <a:cs typeface="Times New Roman"/>
              </a:rPr>
              <a:t>transform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studied and analyzed information </a:t>
            </a:r>
            <a:r>
              <a:rPr sz="1200" dirty="0">
                <a:latin typeface="Times New Roman"/>
                <a:cs typeface="Times New Roman"/>
              </a:rPr>
              <a:t>into the </a:t>
            </a:r>
            <a:r>
              <a:rPr sz="1200" spc="-5" dirty="0">
                <a:latin typeface="Times New Roman"/>
                <a:cs typeface="Times New Roman"/>
              </a:rPr>
              <a:t>conceptual design 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stage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connected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requirement analysis </a:t>
            </a:r>
            <a:r>
              <a:rPr sz="1200" dirty="0">
                <a:latin typeface="Times New Roman"/>
                <a:cs typeface="Times New Roman"/>
              </a:rPr>
              <a:t>phase, as  </a:t>
            </a:r>
            <a:r>
              <a:rPr sz="1200" spc="-5" dirty="0">
                <a:latin typeface="Times New Roman"/>
                <a:cs typeface="Times New Roman"/>
              </a:rPr>
              <a:t>expressed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showing </a:t>
            </a:r>
            <a:r>
              <a:rPr sz="1200" spc="-5" dirty="0">
                <a:latin typeface="Times New Roman"/>
                <a:cs typeface="Times New Roman"/>
              </a:rPr>
              <a:t>an arrow </a:t>
            </a:r>
            <a:r>
              <a:rPr sz="1200" dirty="0">
                <a:latin typeface="Times New Roman"/>
                <a:cs typeface="Times New Roman"/>
              </a:rPr>
              <a:t>from this </a:t>
            </a:r>
            <a:r>
              <a:rPr sz="1200" spc="-5" dirty="0">
                <a:latin typeface="Times New Roman"/>
                <a:cs typeface="Times New Roman"/>
              </a:rPr>
              <a:t>stage </a:t>
            </a:r>
            <a:r>
              <a:rPr sz="1200" dirty="0">
                <a:latin typeface="Times New Roman"/>
                <a:cs typeface="Times New Roman"/>
              </a:rPr>
              <a:t>back to the first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65" dirty="0">
                <a:latin typeface="Times New Roman"/>
                <a:cs typeface="Times New Roman"/>
              </a:rPr>
              <a:t>Map </a:t>
            </a:r>
            <a:r>
              <a:rPr sz="1200" spc="35" dirty="0">
                <a:latin typeface="Times New Roman"/>
                <a:cs typeface="Times New Roman"/>
              </a:rPr>
              <a:t>Conceptual </a:t>
            </a:r>
            <a:r>
              <a:rPr sz="1200" spc="25" dirty="0">
                <a:latin typeface="Times New Roman"/>
                <a:cs typeface="Times New Roman"/>
              </a:rPr>
              <a:t>Model </a:t>
            </a:r>
            <a:r>
              <a:rPr sz="1200" spc="30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Logical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Third stage </a:t>
            </a:r>
            <a:r>
              <a:rPr sz="1200" dirty="0">
                <a:latin typeface="Times New Roman"/>
                <a:cs typeface="Times New Roman"/>
              </a:rPr>
              <a:t>is the mapping of the </a:t>
            </a:r>
            <a:r>
              <a:rPr sz="1200" spc="-5" dirty="0">
                <a:latin typeface="Times New Roman"/>
                <a:cs typeface="Times New Roman"/>
              </a:rPr>
              <a:t>developed conceptual </a:t>
            </a:r>
            <a:r>
              <a:rPr sz="1200" dirty="0">
                <a:latin typeface="Times New Roman"/>
                <a:cs typeface="Times New Roman"/>
              </a:rPr>
              <a:t>model to the </a:t>
            </a:r>
            <a:r>
              <a:rPr sz="1200" spc="-5" dirty="0">
                <a:latin typeface="Times New Roman"/>
                <a:cs typeface="Times New Roman"/>
              </a:rPr>
              <a:t>logical </a:t>
            </a:r>
            <a:r>
              <a:rPr sz="1200" dirty="0">
                <a:latin typeface="Times New Roman"/>
                <a:cs typeface="Times New Roman"/>
              </a:rPr>
              <a:t>model of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database, means at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stage </a:t>
            </a:r>
            <a:r>
              <a:rPr sz="1200" dirty="0">
                <a:latin typeface="Times New Roman"/>
                <a:cs typeface="Times New Roman"/>
              </a:rPr>
              <a:t>the schema </a:t>
            </a:r>
            <a:r>
              <a:rPr sz="1200" spc="-5" dirty="0">
                <a:latin typeface="Times New Roman"/>
                <a:cs typeface="Times New Roman"/>
              </a:rPr>
              <a:t>rules are defined and identified for general  database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20" dirty="0">
                <a:latin typeface="Times New Roman"/>
                <a:cs typeface="Times New Roman"/>
              </a:rPr>
              <a:t>Choose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DBMS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mapping of the </a:t>
            </a:r>
            <a:r>
              <a:rPr sz="1200" spc="-5" dirty="0">
                <a:latin typeface="Times New Roman"/>
                <a:cs typeface="Times New Roman"/>
              </a:rPr>
              <a:t>conceptual and logical model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done,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decision for </a:t>
            </a:r>
            <a:r>
              <a:rPr sz="1200" dirty="0">
                <a:latin typeface="Times New Roman"/>
                <a:cs typeface="Times New Roman"/>
              </a:rPr>
              <a:t>the use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DBMS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made; again we refer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previous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for selecting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DBMS and will  take care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necessary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environment before </a:t>
            </a:r>
            <a:r>
              <a:rPr sz="1200" dirty="0">
                <a:latin typeface="Times New Roman"/>
                <a:cs typeface="Times New Roman"/>
              </a:rPr>
              <a:t>making 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255003"/>
            <a:ext cx="552513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5" dirty="0">
                <a:latin typeface="Times New Roman"/>
                <a:cs typeface="Times New Roman"/>
              </a:rPr>
              <a:t>Develop </a:t>
            </a:r>
            <a:r>
              <a:rPr sz="1200" spc="20" dirty="0">
                <a:latin typeface="Times New Roman"/>
                <a:cs typeface="Times New Roman"/>
              </a:rPr>
              <a:t>Physical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Once  we 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selected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DBMS,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  design 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then  transformed 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physical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design.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includes </a:t>
            </a:r>
            <a:r>
              <a:rPr sz="1200" spc="-5" dirty="0">
                <a:latin typeface="Times New Roman"/>
                <a:cs typeface="Times New Roman"/>
              </a:rPr>
              <a:t>considering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decisions, like, data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-5" dirty="0">
                <a:latin typeface="Times New Roman"/>
                <a:cs typeface="Times New Roman"/>
              </a:rPr>
              <a:t>allocation,  </a:t>
            </a:r>
            <a:r>
              <a:rPr sz="1200" dirty="0">
                <a:latin typeface="Times New Roman"/>
                <a:cs typeface="Times New Roman"/>
              </a:rPr>
              <a:t>indexes to be </a:t>
            </a:r>
            <a:r>
              <a:rPr sz="1200" spc="-5" dirty="0">
                <a:latin typeface="Times New Roman"/>
                <a:cs typeface="Times New Roman"/>
              </a:rPr>
              <a:t>created, file organizations, etc. Physical </a:t>
            </a:r>
            <a:r>
              <a:rPr sz="1200" dirty="0">
                <a:latin typeface="Times New Roman"/>
                <a:cs typeface="Times New Roman"/>
              </a:rPr>
              <a:t>database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achieved </a:t>
            </a:r>
            <a:r>
              <a:rPr sz="1200" spc="15" dirty="0">
                <a:latin typeface="Times New Roman"/>
                <a:cs typeface="Times New Roman"/>
              </a:rPr>
              <a:t>by  </a:t>
            </a:r>
            <a:r>
              <a:rPr sz="1200" dirty="0">
                <a:latin typeface="Times New Roman"/>
                <a:cs typeface="Times New Roman"/>
              </a:rPr>
              <a:t>using the DBMS </a:t>
            </a:r>
            <a:r>
              <a:rPr sz="1200" spc="-5" dirty="0">
                <a:latin typeface="Times New Roman"/>
                <a:cs typeface="Times New Roman"/>
              </a:rPr>
              <a:t>specific rules for </a:t>
            </a:r>
            <a:r>
              <a:rPr sz="1200" dirty="0">
                <a:latin typeface="Times New Roman"/>
                <a:cs typeface="Times New Roman"/>
              </a:rPr>
              <a:t>schema definition </a:t>
            </a:r>
            <a:r>
              <a:rPr sz="1200" spc="-5" dirty="0">
                <a:latin typeface="Times New Roman"/>
                <a:cs typeface="Times New Roman"/>
              </a:rPr>
              <a:t>and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facilities provided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DBMS,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2757781"/>
            <a:ext cx="3375941" cy="4281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549" y="7112224"/>
            <a:ext cx="5524500" cy="186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3. Database </a:t>
            </a:r>
            <a:r>
              <a:rPr sz="1200" spc="-5" dirty="0">
                <a:latin typeface="Times New Roman"/>
                <a:cs typeface="Times New Roman"/>
              </a:rPr>
              <a:t>Development Stages. </a:t>
            </a:r>
            <a:r>
              <a:rPr sz="1200" dirty="0">
                <a:latin typeface="Times New Roman"/>
                <a:cs typeface="Times New Roman"/>
              </a:rPr>
              <a:t>(Second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64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Implement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i.e.,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users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user </a:t>
            </a:r>
            <a:r>
              <a:rPr sz="1200" spc="-5" dirty="0">
                <a:latin typeface="Times New Roman"/>
                <a:cs typeface="Times New Roman"/>
              </a:rPr>
              <a:t>groups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30" dirty="0">
                <a:latin typeface="Times New Roman"/>
                <a:cs typeface="Times New Roman"/>
              </a:rPr>
              <a:t>Test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incorrect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incorrectness 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lead to the </a:t>
            </a:r>
            <a:r>
              <a:rPr sz="1200" spc="-5" dirty="0">
                <a:latin typeface="Times New Roman"/>
                <a:cs typeface="Times New Roman"/>
              </a:rPr>
              <a:t>inconsistency </a:t>
            </a:r>
            <a:r>
              <a:rPr sz="1200" dirty="0">
                <a:latin typeface="Times New Roman"/>
                <a:cs typeface="Times New Roman"/>
              </a:rPr>
              <a:t>of the system. So  </a:t>
            </a:r>
            <a:r>
              <a:rPr sz="1200" spc="-5" dirty="0">
                <a:latin typeface="Times New Roman"/>
                <a:cs typeface="Times New Roman"/>
              </a:rPr>
              <a:t>when  </a:t>
            </a:r>
            <a:r>
              <a:rPr sz="1200" dirty="0">
                <a:latin typeface="Times New Roman"/>
                <a:cs typeface="Times New Roman"/>
              </a:rPr>
              <a:t>a   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11605"/>
            <a:ext cx="5523865" cy="10629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complete, </a:t>
            </a:r>
            <a:r>
              <a:rPr sz="1200" dirty="0">
                <a:latin typeface="Times New Roman"/>
                <a:cs typeface="Times New Roman"/>
              </a:rPr>
              <a:t>once it is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dirty="0">
                <a:latin typeface="Times New Roman"/>
                <a:cs typeface="Times New Roman"/>
              </a:rPr>
              <a:t>it must be </a:t>
            </a:r>
            <a:r>
              <a:rPr sz="1200" spc="-5" dirty="0">
                <a:latin typeface="Times New Roman"/>
                <a:cs typeface="Times New Roman"/>
              </a:rPr>
              <a:t>tested for </a:t>
            </a:r>
            <a:r>
              <a:rPr sz="1200" dirty="0">
                <a:latin typeface="Times New Roman"/>
                <a:cs typeface="Times New Roman"/>
              </a:rPr>
              <a:t>proper </a:t>
            </a:r>
            <a:r>
              <a:rPr sz="1200" spc="-5" dirty="0">
                <a:latin typeface="Times New Roman"/>
                <a:cs typeface="Times New Roman"/>
              </a:rPr>
              <a:t>operation and all  </a:t>
            </a:r>
            <a:r>
              <a:rPr sz="1200" dirty="0">
                <a:latin typeface="Times New Roman"/>
                <a:cs typeface="Times New Roman"/>
              </a:rPr>
              <a:t>the modules  must  be </a:t>
            </a:r>
            <a:r>
              <a:rPr sz="1200" spc="-5" dirty="0">
                <a:latin typeface="Times New Roman"/>
                <a:cs typeface="Times New Roman"/>
              </a:rPr>
              <a:t>checked  for 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correctness.  Whether  </a:t>
            </a:r>
            <a:r>
              <a:rPr sz="1200" dirty="0">
                <a:latin typeface="Times New Roman"/>
                <a:cs typeface="Times New Roman"/>
              </a:rPr>
              <a:t>the system  modules  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or not because the result of the </a:t>
            </a:r>
            <a:r>
              <a:rPr sz="1200" spc="-5" dirty="0">
                <a:latin typeface="Times New Roman"/>
                <a:cs typeface="Times New Roman"/>
              </a:rPr>
              <a:t>system is </a:t>
            </a:r>
            <a:r>
              <a:rPr sz="1200" dirty="0">
                <a:latin typeface="Times New Roman"/>
                <a:cs typeface="Times New Roman"/>
              </a:rPr>
              <a:t>mostly </a:t>
            </a:r>
            <a:r>
              <a:rPr sz="1200" spc="-5" dirty="0">
                <a:latin typeface="Times New Roman"/>
                <a:cs typeface="Times New Roman"/>
              </a:rPr>
              <a:t>dependent </a:t>
            </a:r>
            <a:r>
              <a:rPr sz="1200" dirty="0">
                <a:latin typeface="Times New Roman"/>
                <a:cs typeface="Times New Roman"/>
              </a:rPr>
              <a:t>on the proper the  functionality of </a:t>
            </a:r>
            <a:r>
              <a:rPr sz="1200" spc="-5" dirty="0">
                <a:latin typeface="Times New Roman"/>
                <a:cs typeface="Times New Roman"/>
              </a:rPr>
              <a:t>all database applications and </a:t>
            </a:r>
            <a:r>
              <a:rPr sz="1200" dirty="0">
                <a:latin typeface="Times New Roman"/>
                <a:cs typeface="Times New Roman"/>
              </a:rPr>
              <a:t>modules.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2570264"/>
            <a:ext cx="552704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5" dirty="0">
                <a:latin typeface="Times New Roman"/>
                <a:cs typeface="Times New Roman"/>
              </a:rPr>
              <a:t>Operational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Maintenance: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Maintenance </a:t>
            </a:r>
            <a:r>
              <a:rPr sz="1200" dirty="0">
                <a:latin typeface="Times New Roman"/>
                <a:cs typeface="Times New Roman"/>
              </a:rPr>
              <a:t>means to </a:t>
            </a:r>
            <a:r>
              <a:rPr sz="1200" spc="-5" dirty="0">
                <a:latin typeface="Times New Roman"/>
                <a:cs typeface="Times New Roman"/>
              </a:rPr>
              <a:t>check that all </a:t>
            </a:r>
            <a:r>
              <a:rPr sz="1200" dirty="0">
                <a:latin typeface="Times New Roman"/>
                <a:cs typeface="Times New Roman"/>
              </a:rPr>
              <a:t>parts of the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working </a:t>
            </a:r>
            <a:r>
              <a:rPr sz="1200" spc="-5" dirty="0">
                <a:latin typeface="Times New Roman"/>
                <a:cs typeface="Times New Roman"/>
              </a:rPr>
              <a:t>and 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completed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periodic maintenance measure are </a:t>
            </a:r>
            <a:r>
              <a:rPr sz="1200" dirty="0">
                <a:latin typeface="Times New Roman"/>
                <a:cs typeface="Times New Roman"/>
              </a:rPr>
              <a:t>performed on the 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keep </a:t>
            </a:r>
            <a:r>
              <a:rPr sz="1200" dirty="0">
                <a:latin typeface="Times New Roman"/>
                <a:cs typeface="Times New Roman"/>
              </a:rPr>
              <a:t>the system in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98" y="3948548"/>
            <a:ext cx="5525135" cy="201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15" dirty="0">
                <a:latin typeface="Times New Roman"/>
                <a:cs typeface="Times New Roman"/>
              </a:rPr>
              <a:t>Tools </a:t>
            </a:r>
            <a:r>
              <a:rPr sz="1400" spc="20" dirty="0">
                <a:latin typeface="Times New Roman"/>
                <a:cs typeface="Times New Roman"/>
              </a:rPr>
              <a:t>Used </a:t>
            </a:r>
            <a:r>
              <a:rPr sz="1400" spc="50" dirty="0">
                <a:latin typeface="Times New Roman"/>
                <a:cs typeface="Times New Roman"/>
              </a:rPr>
              <a:t>for </a:t>
            </a:r>
            <a:r>
              <a:rPr sz="1400" spc="45" dirty="0">
                <a:latin typeface="Times New Roman"/>
                <a:cs typeface="Times New Roman"/>
              </a:rPr>
              <a:t>Database </a:t>
            </a:r>
            <a:r>
              <a:rPr sz="1400" spc="25" dirty="0">
                <a:latin typeface="Times New Roman"/>
                <a:cs typeface="Times New Roman"/>
              </a:rPr>
              <a:t>System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Development: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spc="5" dirty="0">
                <a:latin typeface="Times New Roman"/>
                <a:cs typeface="Times New Roman"/>
              </a:rPr>
              <a:t>Why </a:t>
            </a:r>
            <a:r>
              <a:rPr sz="1200" dirty="0">
                <a:latin typeface="Times New Roman"/>
                <a:cs typeface="Times New Roman"/>
              </a:rPr>
              <a:t>tools are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used?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Tools  are  used  for  describing 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design  process 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standard  ways.  If  there  </a:t>
            </a:r>
            <a:r>
              <a:rPr sz="1200" dirty="0">
                <a:latin typeface="Times New Roman"/>
                <a:cs typeface="Times New Roman"/>
              </a:rPr>
              <a:t>is    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standardized </a:t>
            </a:r>
            <a:r>
              <a:rPr sz="1200" dirty="0">
                <a:latin typeface="Times New Roman"/>
                <a:cs typeface="Times New Roman"/>
              </a:rPr>
              <a:t>tool </a:t>
            </a:r>
            <a:r>
              <a:rPr sz="1200" spc="-5" dirty="0">
                <a:latin typeface="Times New Roman"/>
                <a:cs typeface="Times New Roman"/>
              </a:rPr>
              <a:t>available for designing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specific systems; Then everyone will have </a:t>
            </a:r>
            <a:r>
              <a:rPr sz="1200" dirty="0">
                <a:latin typeface="Times New Roman"/>
                <a:cs typeface="Times New Roman"/>
              </a:rPr>
              <a:t>to  use its </a:t>
            </a:r>
            <a:r>
              <a:rPr sz="1200" spc="-5" dirty="0">
                <a:latin typeface="Times New Roman"/>
                <a:cs typeface="Times New Roman"/>
              </a:rPr>
              <a:t>own design </a:t>
            </a:r>
            <a:r>
              <a:rPr sz="1200" dirty="0">
                <a:latin typeface="Times New Roman"/>
                <a:cs typeface="Times New Roman"/>
              </a:rPr>
              <a:t>notation,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notation used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one designer may not be  </a:t>
            </a:r>
            <a:r>
              <a:rPr sz="1200" spc="-5" dirty="0">
                <a:latin typeface="Times New Roman"/>
                <a:cs typeface="Times New Roman"/>
              </a:rPr>
              <a:t>understandable </a:t>
            </a:r>
            <a:r>
              <a:rPr sz="1200" dirty="0">
                <a:latin typeface="Times New Roman"/>
                <a:cs typeface="Times New Roman"/>
              </a:rPr>
              <a:t>to the another </a:t>
            </a:r>
            <a:r>
              <a:rPr sz="1200" spc="-5" dirty="0">
                <a:latin typeface="Times New Roman"/>
                <a:cs typeface="Times New Roman"/>
              </a:rPr>
              <a:t>one.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misunderstanding can </a:t>
            </a:r>
            <a:r>
              <a:rPr sz="1200" dirty="0">
                <a:latin typeface="Times New Roman"/>
                <a:cs typeface="Times New Roman"/>
              </a:rPr>
              <a:t>be more drastic if both the  </a:t>
            </a:r>
            <a:r>
              <a:rPr sz="1200" spc="-5" dirty="0">
                <a:latin typeface="Times New Roman"/>
                <a:cs typeface="Times New Roman"/>
              </a:rPr>
              <a:t>designers </a:t>
            </a:r>
            <a:r>
              <a:rPr sz="1200" dirty="0">
                <a:latin typeface="Times New Roman"/>
                <a:cs typeface="Times New Roman"/>
              </a:rPr>
              <a:t>are working for the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system. Tools </a:t>
            </a:r>
            <a:r>
              <a:rPr sz="1200" spc="-5" dirty="0">
                <a:latin typeface="Times New Roman"/>
                <a:cs typeface="Times New Roman"/>
              </a:rPr>
              <a:t>can also help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designer and </a:t>
            </a:r>
            <a:r>
              <a:rPr sz="1200" dirty="0">
                <a:latin typeface="Times New Roman"/>
                <a:cs typeface="Times New Roman"/>
              </a:rPr>
              <a:t>the user to mutually </a:t>
            </a:r>
            <a:r>
              <a:rPr sz="1200" spc="-5" dirty="0">
                <a:latin typeface="Times New Roman"/>
                <a:cs typeface="Times New Roman"/>
              </a:rPr>
              <a:t>agree </a:t>
            </a:r>
            <a:r>
              <a:rPr sz="1200" dirty="0">
                <a:latin typeface="Times New Roman"/>
                <a:cs typeface="Times New Roman"/>
              </a:rPr>
              <a:t>on a specific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98" y="6446626"/>
            <a:ext cx="552196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0" dirty="0">
                <a:latin typeface="Times New Roman"/>
                <a:cs typeface="Times New Roman"/>
              </a:rPr>
              <a:t>Data </a:t>
            </a:r>
            <a:r>
              <a:rPr sz="1400" spc="15" dirty="0">
                <a:latin typeface="Times New Roman"/>
                <a:cs typeface="Times New Roman"/>
              </a:rPr>
              <a:t>Flow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Diagrams: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deigning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systems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systems graphically </a:t>
            </a:r>
            <a:r>
              <a:rPr sz="1200" spc="-5" dirty="0">
                <a:latin typeface="Times New Roman"/>
                <a:cs typeface="Times New Roman"/>
              </a:rPr>
              <a:t>and expresses different system </a:t>
            </a:r>
            <a:r>
              <a:rPr sz="1200" dirty="0">
                <a:latin typeface="Times New Roman"/>
                <a:cs typeface="Times New Roman"/>
              </a:rPr>
              <a:t>detail in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DFD  </a:t>
            </a:r>
            <a:r>
              <a:rPr sz="1200" spc="-5" dirty="0">
                <a:latin typeface="Times New Roman"/>
                <a:cs typeface="Times New Roman"/>
              </a:rPr>
              <a:t>levels.</a:t>
            </a:r>
            <a:endParaRPr sz="1200">
              <a:latin typeface="Times New Roman"/>
              <a:cs typeface="Times New Roman"/>
            </a:endParaRPr>
          </a:p>
          <a:p>
            <a:pPr marL="12700" marR="807085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DFDs </a:t>
            </a:r>
            <a:r>
              <a:rPr sz="1200" dirty="0">
                <a:latin typeface="Times New Roman"/>
                <a:cs typeface="Times New Roman"/>
              </a:rPr>
              <a:t>show the </a:t>
            </a:r>
            <a:r>
              <a:rPr sz="1200" spc="-5" dirty="0">
                <a:latin typeface="Times New Roman"/>
                <a:cs typeface="Times New Roman"/>
              </a:rPr>
              <a:t>flow </a:t>
            </a:r>
            <a:r>
              <a:rPr sz="1200" dirty="0">
                <a:latin typeface="Times New Roman"/>
                <a:cs typeface="Times New Roman"/>
              </a:rPr>
              <a:t>of data </a:t>
            </a:r>
            <a:r>
              <a:rPr sz="1200" spc="-5" dirty="0">
                <a:latin typeface="Times New Roman"/>
                <a:cs typeface="Times New Roman"/>
              </a:rPr>
              <a:t>between different processes </a:t>
            </a:r>
            <a:r>
              <a:rPr sz="1200" dirty="0">
                <a:latin typeface="Times New Roman"/>
                <a:cs typeface="Times New Roman"/>
              </a:rPr>
              <a:t>o 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system.  </a:t>
            </a:r>
            <a:r>
              <a:rPr sz="1200" spc="-5" dirty="0">
                <a:latin typeface="Times New Roman"/>
                <a:cs typeface="Times New Roman"/>
              </a:rPr>
              <a:t>DFDs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simple, and </a:t>
            </a:r>
            <a:r>
              <a:rPr sz="1200" dirty="0">
                <a:latin typeface="Times New Roman"/>
                <a:cs typeface="Times New Roman"/>
              </a:rPr>
              <a:t>hide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complexities.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spc="-5" dirty="0">
                <a:latin typeface="Times New Roman"/>
                <a:cs typeface="Times New Roman"/>
              </a:rPr>
              <a:t>DFDs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Descriptive </a:t>
            </a:r>
            <a:r>
              <a:rPr sz="1200" dirty="0">
                <a:latin typeface="Times New Roman"/>
                <a:cs typeface="Times New Roman"/>
              </a:rPr>
              <a:t>and links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processes </a:t>
            </a:r>
            <a:r>
              <a:rPr sz="1200" spc="-5" dirty="0">
                <a:latin typeface="Times New Roman"/>
                <a:cs typeface="Times New Roman"/>
              </a:rPr>
              <a:t>describe </a:t>
            </a:r>
            <a:r>
              <a:rPr sz="1200" dirty="0">
                <a:latin typeface="Times New Roman"/>
                <a:cs typeface="Times New Roman"/>
              </a:rPr>
              <a:t>the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35" dirty="0">
                <a:latin typeface="Times New Roman"/>
                <a:cs typeface="Times New Roman"/>
              </a:rPr>
              <a:t>Limitation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DFDs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They do not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us a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of expressing decision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91341"/>
            <a:ext cx="5525770" cy="212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DFDs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focused </a:t>
            </a:r>
            <a:r>
              <a:rPr sz="1200" dirty="0">
                <a:latin typeface="Times New Roman"/>
                <a:cs typeface="Times New Roman"/>
              </a:rPr>
              <a:t>on flow of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63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15" dirty="0">
                <a:latin typeface="Times New Roman"/>
                <a:cs typeface="Times New Roman"/>
              </a:rPr>
              <a:t>Symbols </a:t>
            </a:r>
            <a:r>
              <a:rPr sz="1200" spc="30" dirty="0">
                <a:latin typeface="Times New Roman"/>
                <a:cs typeface="Times New Roman"/>
              </a:rPr>
              <a:t>used in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DFD: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There are </a:t>
            </a:r>
            <a:r>
              <a:rPr sz="1200" dirty="0">
                <a:latin typeface="Times New Roman"/>
                <a:cs typeface="Times New Roman"/>
              </a:rPr>
              <a:t>a limited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symbols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for design process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DFDs.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64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DATAFLOW: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dataflow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DFD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entity to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entity in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Times New Roman"/>
                <a:cs typeface="Times New Roman"/>
              </a:rPr>
              <a:t>Data flows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pipelines through which packets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flow.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Arrows </a:t>
            </a:r>
            <a:r>
              <a:rPr sz="1200" dirty="0">
                <a:latin typeface="Times New Roman"/>
                <a:cs typeface="Times New Roman"/>
              </a:rPr>
              <a:t>are labeled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name of the </a:t>
            </a:r>
            <a:r>
              <a:rPr sz="1200" spc="-5" dirty="0">
                <a:latin typeface="Times New Roman"/>
                <a:cs typeface="Times New Roman"/>
              </a:rPr>
              <a:t>data that </a:t>
            </a:r>
            <a:r>
              <a:rPr sz="1200" dirty="0">
                <a:latin typeface="Times New Roman"/>
                <a:cs typeface="Times New Roman"/>
              </a:rPr>
              <a:t>moves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them. </a:t>
            </a:r>
            <a:r>
              <a:rPr sz="1200" spc="-5" dirty="0">
                <a:latin typeface="Times New Roman"/>
                <a:cs typeface="Times New Roman"/>
              </a:rPr>
              <a:t>Figure-4 below </a:t>
            </a:r>
            <a:r>
              <a:rPr sz="1200" dirty="0">
                <a:latin typeface="Times New Roman"/>
                <a:cs typeface="Times New Roman"/>
              </a:rPr>
              <a:t>show  the </a:t>
            </a:r>
            <a:r>
              <a:rPr sz="1200" spc="-5" dirty="0">
                <a:latin typeface="Times New Roman"/>
                <a:cs typeface="Times New Roman"/>
              </a:rPr>
              <a:t>Dataflow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58" y="3707212"/>
            <a:ext cx="5524500" cy="273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4.  </a:t>
            </a:r>
            <a:r>
              <a:rPr sz="1200" spc="-5" dirty="0">
                <a:latin typeface="Times New Roman"/>
                <a:cs typeface="Times New Roman"/>
              </a:rPr>
              <a:t>Dataflow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64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10" dirty="0">
                <a:latin typeface="Times New Roman"/>
                <a:cs typeface="Times New Roman"/>
              </a:rPr>
              <a:t>DATA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STORE: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repository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permanently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somewhere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future reference </a:t>
            </a:r>
            <a:r>
              <a:rPr sz="1200" spc="-10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use the DATASTORE is </a:t>
            </a:r>
            <a:r>
              <a:rPr sz="1200" spc="-5" dirty="0">
                <a:latin typeface="Times New Roman"/>
                <a:cs typeface="Times New Roman"/>
              </a:rPr>
              <a:t>used  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purpose.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express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rectangle </a:t>
            </a:r>
            <a:r>
              <a:rPr sz="1200" dirty="0">
                <a:latin typeface="Times New Roman"/>
                <a:cs typeface="Times New Roman"/>
              </a:rPr>
              <a:t>open </a:t>
            </a:r>
            <a:r>
              <a:rPr sz="1200" spc="-5" dirty="0">
                <a:latin typeface="Times New Roman"/>
                <a:cs typeface="Times New Roman"/>
              </a:rPr>
              <a:t>on right width and </a:t>
            </a:r>
            <a:r>
              <a:rPr sz="1200" dirty="0">
                <a:latin typeface="Times New Roman"/>
                <a:cs typeface="Times New Roman"/>
              </a:rPr>
              <a:t>left </a:t>
            </a:r>
            <a:r>
              <a:rPr sz="1200" spc="-5" dirty="0">
                <a:latin typeface="Times New Roman"/>
                <a:cs typeface="Times New Roman"/>
              </a:rPr>
              <a:t>width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rectangle drawn with </a:t>
            </a:r>
            <a:r>
              <a:rPr sz="1200" dirty="0">
                <a:latin typeface="Times New Roman"/>
                <a:cs typeface="Times New Roman"/>
              </a:rPr>
              <a:t>double</a:t>
            </a:r>
            <a:r>
              <a:rPr sz="1200" spc="-5" dirty="0">
                <a:latin typeface="Times New Roman"/>
                <a:cs typeface="Times New Roman"/>
              </a:rPr>
              <a:t> lines.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900"/>
              </a:lnSpc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DATASTORE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held sometimes for processing purposes also i-e </a:t>
            </a:r>
            <a:r>
              <a:rPr sz="1200" dirty="0">
                <a:latin typeface="Times New Roman"/>
                <a:cs typeface="Times New Roman"/>
              </a:rPr>
              <a:t>it may not  be a </a:t>
            </a:r>
            <a:r>
              <a:rPr sz="1200" spc="-5" dirty="0">
                <a:latin typeface="Times New Roman"/>
                <a:cs typeface="Times New Roman"/>
              </a:rPr>
              <a:t>permanent </a:t>
            </a:r>
            <a:r>
              <a:rPr sz="1200" dirty="0">
                <a:latin typeface="Times New Roman"/>
                <a:cs typeface="Times New Roman"/>
              </a:rPr>
              <a:t>data store..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DATASTORE is </a:t>
            </a:r>
            <a:r>
              <a:rPr sz="1200" dirty="0">
                <a:latin typeface="Times New Roman"/>
                <a:cs typeface="Times New Roman"/>
              </a:rPr>
              <a:t>a noun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tells the </a:t>
            </a:r>
            <a:r>
              <a:rPr sz="1200" spc="-5" dirty="0">
                <a:latin typeface="Times New Roman"/>
                <a:cs typeface="Times New Roman"/>
              </a:rPr>
              <a:t>storing  location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system.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identifies </a:t>
            </a:r>
            <a:r>
              <a:rPr sz="1200" dirty="0">
                <a:latin typeface="Times New Roman"/>
                <a:cs typeface="Times New Roman"/>
              </a:rPr>
              <a:t>the entity </a:t>
            </a:r>
            <a:r>
              <a:rPr sz="1200" spc="-5" dirty="0">
                <a:latin typeface="Times New Roman"/>
                <a:cs typeface="Times New Roman"/>
              </a:rPr>
              <a:t>for which 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stored. Figure-5 shows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57" y="7037278"/>
            <a:ext cx="5528945" cy="194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5. Data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645"/>
              </a:spcBef>
            </a:pPr>
            <a:r>
              <a:rPr sz="1200" dirty="0">
                <a:latin typeface="Courier New"/>
                <a:cs typeface="Courier New"/>
              </a:rPr>
              <a:t>o</a:t>
            </a:r>
            <a:r>
              <a:rPr sz="1200" spc="25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Processes: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Processes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ovals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rounded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rectangles.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transformation 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incoming dataflow  into  </a:t>
            </a:r>
            <a:r>
              <a:rPr sz="1200" spc="-5" dirty="0">
                <a:latin typeface="Times New Roman"/>
                <a:cs typeface="Times New Roman"/>
              </a:rPr>
              <a:t>outgoing  dataflow.  </a:t>
            </a:r>
            <a:r>
              <a:rPr sz="1200" dirty="0">
                <a:latin typeface="Times New Roman"/>
                <a:cs typeface="Times New Roman"/>
              </a:rPr>
              <a:t>Process  </a:t>
            </a:r>
            <a:r>
              <a:rPr sz="1200" spc="-5" dirty="0">
                <a:latin typeface="Times New Roman"/>
                <a:cs typeface="Times New Roman"/>
              </a:rPr>
              <a:t>symbols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used for whatever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action </a:t>
            </a:r>
            <a:r>
              <a:rPr sz="1200" dirty="0">
                <a:latin typeface="Times New Roman"/>
                <a:cs typeface="Times New Roman"/>
              </a:rPr>
              <a:t>taking place </a:t>
            </a:r>
            <a:r>
              <a:rPr sz="1200" spc="-5" dirty="0">
                <a:latin typeface="Times New Roman"/>
                <a:cs typeface="Times New Roman"/>
              </a:rPr>
              <a:t>and whatever </a:t>
            </a:r>
            <a:r>
              <a:rPr sz="1200" dirty="0">
                <a:latin typeface="Times New Roman"/>
                <a:cs typeface="Times New Roman"/>
              </a:rPr>
              <a:t>is the magnitude or complexity  of the </a:t>
            </a:r>
            <a:r>
              <a:rPr sz="1200" spc="-5" dirty="0">
                <a:latin typeface="Times New Roman"/>
                <a:cs typeface="Times New Roman"/>
              </a:rPr>
              <a:t>action.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stating when 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transformed from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symbol is </a:t>
            </a:r>
            <a:r>
              <a:rPr sz="1200" spc="-5" dirty="0">
                <a:latin typeface="Times New Roman"/>
                <a:cs typeface="Times New Roman"/>
              </a:rPr>
              <a:t>used. Figure-6a and Figure-6b show two different shapes used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presenting process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DFD.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927" y="3466222"/>
            <a:ext cx="3086735" cy="172720"/>
          </a:xfrm>
          <a:custGeom>
            <a:avLst/>
            <a:gdLst/>
            <a:ahLst/>
            <a:cxnLst/>
            <a:rect l="l" t="t" r="r" b="b"/>
            <a:pathLst>
              <a:path w="3086735" h="172720">
                <a:moveTo>
                  <a:pt x="2914241" y="0"/>
                </a:moveTo>
                <a:lnTo>
                  <a:pt x="2914241" y="172232"/>
                </a:lnTo>
                <a:lnTo>
                  <a:pt x="3031114" y="114313"/>
                </a:lnTo>
                <a:lnTo>
                  <a:pt x="2943201" y="114313"/>
                </a:lnTo>
                <a:lnTo>
                  <a:pt x="2943201" y="57919"/>
                </a:lnTo>
                <a:lnTo>
                  <a:pt x="3029063" y="57919"/>
                </a:lnTo>
                <a:lnTo>
                  <a:pt x="2914241" y="0"/>
                </a:lnTo>
                <a:close/>
              </a:path>
              <a:path w="3086735" h="172720">
                <a:moveTo>
                  <a:pt x="2914241" y="57919"/>
                </a:moveTo>
                <a:lnTo>
                  <a:pt x="0" y="57919"/>
                </a:lnTo>
                <a:lnTo>
                  <a:pt x="0" y="114313"/>
                </a:lnTo>
                <a:lnTo>
                  <a:pt x="2914241" y="114313"/>
                </a:lnTo>
                <a:lnTo>
                  <a:pt x="2914241" y="57919"/>
                </a:lnTo>
                <a:close/>
              </a:path>
              <a:path w="3086735" h="172720">
                <a:moveTo>
                  <a:pt x="3029063" y="57919"/>
                </a:moveTo>
                <a:lnTo>
                  <a:pt x="2943201" y="57919"/>
                </a:lnTo>
                <a:lnTo>
                  <a:pt x="2943201" y="114313"/>
                </a:lnTo>
                <a:lnTo>
                  <a:pt x="3031114" y="114313"/>
                </a:lnTo>
                <a:lnTo>
                  <a:pt x="3086474" y="86878"/>
                </a:lnTo>
                <a:lnTo>
                  <a:pt x="3029063" y="57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2167" y="6433841"/>
            <a:ext cx="2400935" cy="457834"/>
          </a:xfrm>
          <a:custGeom>
            <a:avLst/>
            <a:gdLst/>
            <a:ahLst/>
            <a:cxnLst/>
            <a:rect l="l" t="t" r="r" b="b"/>
            <a:pathLst>
              <a:path w="2400935" h="457834">
                <a:moveTo>
                  <a:pt x="0" y="457255"/>
                </a:moveTo>
                <a:lnTo>
                  <a:pt x="2400591" y="457255"/>
                </a:lnTo>
                <a:lnTo>
                  <a:pt x="2400591" y="0"/>
                </a:lnTo>
                <a:lnTo>
                  <a:pt x="0" y="0"/>
                </a:lnTo>
                <a:lnTo>
                  <a:pt x="0" y="457255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777" y="6433826"/>
            <a:ext cx="0" cy="457834"/>
          </a:xfrm>
          <a:custGeom>
            <a:avLst/>
            <a:gdLst/>
            <a:ahLst/>
            <a:cxnLst/>
            <a:rect l="l" t="t" r="r" b="b"/>
            <a:pathLst>
              <a:path h="457834">
                <a:moveTo>
                  <a:pt x="0" y="0"/>
                </a:moveTo>
                <a:lnTo>
                  <a:pt x="0" y="457255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5518" y="6205213"/>
            <a:ext cx="686435" cy="800735"/>
          </a:xfrm>
          <a:custGeom>
            <a:avLst/>
            <a:gdLst/>
            <a:ahLst/>
            <a:cxnLst/>
            <a:rect l="l" t="t" r="r" b="b"/>
            <a:pathLst>
              <a:path w="686435" h="800734">
                <a:moveTo>
                  <a:pt x="0" y="800197"/>
                </a:moveTo>
                <a:lnTo>
                  <a:pt x="685883" y="800197"/>
                </a:lnTo>
                <a:lnTo>
                  <a:pt x="685883" y="0"/>
                </a:lnTo>
                <a:lnTo>
                  <a:pt x="0" y="0"/>
                </a:lnTo>
                <a:lnTo>
                  <a:pt x="0" y="8001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911884"/>
            <a:ext cx="4540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6a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8916" y="1911884"/>
            <a:ext cx="49149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753" y="1911884"/>
            <a:ext cx="431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ig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6b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99" y="2481882"/>
            <a:ext cx="552577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dirty="0">
                <a:latin typeface="Courier New"/>
                <a:cs typeface="Courier New"/>
              </a:rPr>
              <a:t>o</a:t>
            </a:r>
            <a:r>
              <a:rPr sz="1200" spc="26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DFD-Process: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DFD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existence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35" y="4233078"/>
            <a:ext cx="5525135" cy="168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7. </a:t>
            </a:r>
            <a:r>
              <a:rPr sz="1200" spc="-5" dirty="0">
                <a:latin typeface="Times New Roman"/>
                <a:cs typeface="Times New Roman"/>
              </a:rPr>
              <a:t>Numbered DFD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64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5" dirty="0">
                <a:latin typeface="Times New Roman"/>
                <a:cs typeface="Times New Roman"/>
              </a:rPr>
              <a:t>External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Entities: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5" dirty="0">
                <a:latin typeface="Times New Roman"/>
                <a:cs typeface="Times New Roman"/>
              </a:rPr>
              <a:t>entities interacting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in any of </a:t>
            </a:r>
            <a:r>
              <a:rPr sz="1200" spc="-5" dirty="0">
                <a:latin typeface="Times New Roman"/>
                <a:cs typeface="Times New Roman"/>
              </a:rPr>
              <a:t>two different ways.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may</a:t>
            </a:r>
            <a:endParaRPr sz="1200">
              <a:latin typeface="Times New Roman"/>
              <a:cs typeface="Times New Roman"/>
            </a:endParaRPr>
          </a:p>
          <a:p>
            <a:pPr marL="12700" marR="8255" indent="-635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receiving the data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system, or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producing the </a:t>
            </a:r>
            <a:r>
              <a:rPr sz="1200" spc="-5" dirty="0">
                <a:latin typeface="Times New Roman"/>
                <a:cs typeface="Times New Roman"/>
              </a:rPr>
              <a:t>data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Shape  </a:t>
            </a:r>
            <a:r>
              <a:rPr sz="1200" spc="-5" dirty="0">
                <a:latin typeface="Times New Roman"/>
                <a:cs typeface="Times New Roman"/>
              </a:rPr>
              <a:t>used 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express  external  entities 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rectangle. 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shape 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external 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Figure-8.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411" y="7037345"/>
            <a:ext cx="5524500" cy="142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8.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645"/>
              </a:spcBef>
            </a:pPr>
            <a:r>
              <a:rPr sz="1200" dirty="0">
                <a:latin typeface="Courier New"/>
                <a:cs typeface="Courier New"/>
              </a:rPr>
              <a:t>o</a:t>
            </a:r>
            <a:r>
              <a:rPr sz="1200" spc="270" dirty="0">
                <a:latin typeface="Courier New"/>
                <a:cs typeface="Courier New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Collector: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DFD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shape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dataflow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terminating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location.  Collector  </a:t>
            </a:r>
            <a:r>
              <a:rPr sz="1200" dirty="0">
                <a:latin typeface="Times New Roman"/>
                <a:cs typeface="Times New Roman"/>
              </a:rPr>
              <a:t>is  used  to  show the  </a:t>
            </a:r>
            <a:r>
              <a:rPr sz="1200" spc="-5" dirty="0">
                <a:latin typeface="Times New Roman"/>
                <a:cs typeface="Times New Roman"/>
              </a:rPr>
              <a:t>convergence  </a:t>
            </a:r>
            <a:r>
              <a:rPr sz="1200" dirty="0">
                <a:latin typeface="Times New Roman"/>
                <a:cs typeface="Times New Roman"/>
              </a:rPr>
              <a:t>of data to  a </a:t>
            </a:r>
            <a:r>
              <a:rPr sz="1200" spc="-5" dirty="0">
                <a:latin typeface="Times New Roman"/>
                <a:cs typeface="Times New Roman"/>
              </a:rPr>
              <a:t>single  </a:t>
            </a:r>
            <a:r>
              <a:rPr sz="1200" dirty="0">
                <a:latin typeface="Times New Roman"/>
                <a:cs typeface="Times New Roman"/>
              </a:rPr>
              <a:t>point.   Fig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9a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Collector symbol and Fig </a:t>
            </a:r>
            <a:r>
              <a:rPr sz="1200" dirty="0">
                <a:latin typeface="Times New Roman"/>
                <a:cs typeface="Times New Roman"/>
              </a:rPr>
              <a:t>9b show a </a:t>
            </a:r>
            <a:r>
              <a:rPr sz="1200" spc="-5" dirty="0">
                <a:latin typeface="Times New Roman"/>
                <a:cs typeface="Times New Roman"/>
              </a:rPr>
              <a:t>collector </a:t>
            </a:r>
            <a:r>
              <a:rPr sz="1200" dirty="0">
                <a:latin typeface="Times New Roman"/>
                <a:cs typeface="Times New Roman"/>
              </a:rPr>
              <a:t>symbol acting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sink for  multiple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818" y="776011"/>
            <a:ext cx="800735" cy="1029335"/>
          </a:xfrm>
          <a:custGeom>
            <a:avLst/>
            <a:gdLst/>
            <a:ahLst/>
            <a:cxnLst/>
            <a:rect l="l" t="t" r="r" b="b"/>
            <a:pathLst>
              <a:path w="800735" h="1029335">
                <a:moveTo>
                  <a:pt x="132604" y="0"/>
                </a:moveTo>
                <a:lnTo>
                  <a:pt x="90719" y="6767"/>
                </a:lnTo>
                <a:lnTo>
                  <a:pt x="54321" y="25606"/>
                </a:lnTo>
                <a:lnTo>
                  <a:pt x="25606" y="54321"/>
                </a:lnTo>
                <a:lnTo>
                  <a:pt x="6767" y="90719"/>
                </a:lnTo>
                <a:lnTo>
                  <a:pt x="0" y="132604"/>
                </a:lnTo>
                <a:lnTo>
                  <a:pt x="0" y="894696"/>
                </a:lnTo>
                <a:lnTo>
                  <a:pt x="6767" y="937325"/>
                </a:lnTo>
                <a:lnTo>
                  <a:pt x="25606" y="974173"/>
                </a:lnTo>
                <a:lnTo>
                  <a:pt x="54321" y="1003121"/>
                </a:lnTo>
                <a:lnTo>
                  <a:pt x="90719" y="1022045"/>
                </a:lnTo>
                <a:lnTo>
                  <a:pt x="132604" y="1028824"/>
                </a:lnTo>
                <a:lnTo>
                  <a:pt x="666068" y="1028824"/>
                </a:lnTo>
                <a:lnTo>
                  <a:pt x="708697" y="1022045"/>
                </a:lnTo>
                <a:lnTo>
                  <a:pt x="745546" y="1003121"/>
                </a:lnTo>
                <a:lnTo>
                  <a:pt x="774493" y="974173"/>
                </a:lnTo>
                <a:lnTo>
                  <a:pt x="793417" y="937325"/>
                </a:lnTo>
                <a:lnTo>
                  <a:pt x="800197" y="894696"/>
                </a:lnTo>
                <a:lnTo>
                  <a:pt x="800197" y="132604"/>
                </a:lnTo>
                <a:lnTo>
                  <a:pt x="793417" y="90719"/>
                </a:lnTo>
                <a:lnTo>
                  <a:pt x="774493" y="54321"/>
                </a:lnTo>
                <a:lnTo>
                  <a:pt x="745546" y="25606"/>
                </a:lnTo>
                <a:lnTo>
                  <a:pt x="708697" y="6767"/>
                </a:lnTo>
                <a:lnTo>
                  <a:pt x="666068" y="0"/>
                </a:lnTo>
                <a:lnTo>
                  <a:pt x="132604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168" y="890325"/>
            <a:ext cx="915035" cy="915035"/>
          </a:xfrm>
          <a:custGeom>
            <a:avLst/>
            <a:gdLst/>
            <a:ahLst/>
            <a:cxnLst/>
            <a:rect l="l" t="t" r="r" b="b"/>
            <a:pathLst>
              <a:path w="915035" h="915035">
                <a:moveTo>
                  <a:pt x="457255" y="0"/>
                </a:moveTo>
                <a:lnTo>
                  <a:pt x="410424" y="2355"/>
                </a:lnTo>
                <a:lnTo>
                  <a:pt x="364964" y="9270"/>
                </a:lnTo>
                <a:lnTo>
                  <a:pt x="321103" y="20516"/>
                </a:lnTo>
                <a:lnTo>
                  <a:pt x="279068" y="35865"/>
                </a:lnTo>
                <a:lnTo>
                  <a:pt x="239087" y="55091"/>
                </a:lnTo>
                <a:lnTo>
                  <a:pt x="201388" y="77965"/>
                </a:lnTo>
                <a:lnTo>
                  <a:pt x="166199" y="104260"/>
                </a:lnTo>
                <a:lnTo>
                  <a:pt x="133747" y="133747"/>
                </a:lnTo>
                <a:lnTo>
                  <a:pt x="104260" y="166199"/>
                </a:lnTo>
                <a:lnTo>
                  <a:pt x="77965" y="201388"/>
                </a:lnTo>
                <a:lnTo>
                  <a:pt x="55091" y="239087"/>
                </a:lnTo>
                <a:lnTo>
                  <a:pt x="35865" y="279068"/>
                </a:lnTo>
                <a:lnTo>
                  <a:pt x="20516" y="321103"/>
                </a:lnTo>
                <a:lnTo>
                  <a:pt x="9270" y="364964"/>
                </a:lnTo>
                <a:lnTo>
                  <a:pt x="2355" y="410424"/>
                </a:lnTo>
                <a:lnTo>
                  <a:pt x="0" y="457255"/>
                </a:lnTo>
                <a:lnTo>
                  <a:pt x="2355" y="504086"/>
                </a:lnTo>
                <a:lnTo>
                  <a:pt x="9270" y="549546"/>
                </a:lnTo>
                <a:lnTo>
                  <a:pt x="20516" y="593407"/>
                </a:lnTo>
                <a:lnTo>
                  <a:pt x="35865" y="635442"/>
                </a:lnTo>
                <a:lnTo>
                  <a:pt x="55091" y="675423"/>
                </a:lnTo>
                <a:lnTo>
                  <a:pt x="77965" y="713122"/>
                </a:lnTo>
                <a:lnTo>
                  <a:pt x="104260" y="748311"/>
                </a:lnTo>
                <a:lnTo>
                  <a:pt x="133747" y="780763"/>
                </a:lnTo>
                <a:lnTo>
                  <a:pt x="166199" y="810251"/>
                </a:lnTo>
                <a:lnTo>
                  <a:pt x="201388" y="836545"/>
                </a:lnTo>
                <a:lnTo>
                  <a:pt x="239087" y="859419"/>
                </a:lnTo>
                <a:lnTo>
                  <a:pt x="279068" y="878645"/>
                </a:lnTo>
                <a:lnTo>
                  <a:pt x="321103" y="893994"/>
                </a:lnTo>
                <a:lnTo>
                  <a:pt x="364964" y="905240"/>
                </a:lnTo>
                <a:lnTo>
                  <a:pt x="410424" y="912155"/>
                </a:lnTo>
                <a:lnTo>
                  <a:pt x="457255" y="914511"/>
                </a:lnTo>
                <a:lnTo>
                  <a:pt x="504086" y="912155"/>
                </a:lnTo>
                <a:lnTo>
                  <a:pt x="549546" y="905240"/>
                </a:lnTo>
                <a:lnTo>
                  <a:pt x="593407" y="893994"/>
                </a:lnTo>
                <a:lnTo>
                  <a:pt x="635442" y="878645"/>
                </a:lnTo>
                <a:lnTo>
                  <a:pt x="675423" y="859419"/>
                </a:lnTo>
                <a:lnTo>
                  <a:pt x="713122" y="836545"/>
                </a:lnTo>
                <a:lnTo>
                  <a:pt x="748311" y="810251"/>
                </a:lnTo>
                <a:lnTo>
                  <a:pt x="780763" y="780763"/>
                </a:lnTo>
                <a:lnTo>
                  <a:pt x="810251" y="748311"/>
                </a:lnTo>
                <a:lnTo>
                  <a:pt x="836545" y="713122"/>
                </a:lnTo>
                <a:lnTo>
                  <a:pt x="859419" y="675423"/>
                </a:lnTo>
                <a:lnTo>
                  <a:pt x="878645" y="635442"/>
                </a:lnTo>
                <a:lnTo>
                  <a:pt x="893994" y="593407"/>
                </a:lnTo>
                <a:lnTo>
                  <a:pt x="905240" y="549546"/>
                </a:lnTo>
                <a:lnTo>
                  <a:pt x="912155" y="504086"/>
                </a:lnTo>
                <a:lnTo>
                  <a:pt x="914511" y="457255"/>
                </a:lnTo>
                <a:lnTo>
                  <a:pt x="912155" y="410424"/>
                </a:lnTo>
                <a:lnTo>
                  <a:pt x="905240" y="364964"/>
                </a:lnTo>
                <a:lnTo>
                  <a:pt x="893994" y="321103"/>
                </a:lnTo>
                <a:lnTo>
                  <a:pt x="878645" y="279068"/>
                </a:lnTo>
                <a:lnTo>
                  <a:pt x="859419" y="239087"/>
                </a:lnTo>
                <a:lnTo>
                  <a:pt x="836545" y="201388"/>
                </a:lnTo>
                <a:lnTo>
                  <a:pt x="810251" y="166199"/>
                </a:lnTo>
                <a:lnTo>
                  <a:pt x="780763" y="133747"/>
                </a:lnTo>
                <a:lnTo>
                  <a:pt x="748311" y="104260"/>
                </a:lnTo>
                <a:lnTo>
                  <a:pt x="713122" y="77965"/>
                </a:lnTo>
                <a:lnTo>
                  <a:pt x="675423" y="55091"/>
                </a:lnTo>
                <a:lnTo>
                  <a:pt x="635442" y="35865"/>
                </a:lnTo>
                <a:lnTo>
                  <a:pt x="593407" y="20516"/>
                </a:lnTo>
                <a:lnTo>
                  <a:pt x="549546" y="9270"/>
                </a:lnTo>
                <a:lnTo>
                  <a:pt x="504086" y="2355"/>
                </a:lnTo>
                <a:lnTo>
                  <a:pt x="45725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1223" y="3199481"/>
            <a:ext cx="915035" cy="915035"/>
          </a:xfrm>
          <a:custGeom>
            <a:avLst/>
            <a:gdLst/>
            <a:ahLst/>
            <a:cxnLst/>
            <a:rect l="l" t="t" r="r" b="b"/>
            <a:pathLst>
              <a:path w="915035" h="915035">
                <a:moveTo>
                  <a:pt x="457255" y="0"/>
                </a:moveTo>
                <a:lnTo>
                  <a:pt x="410424" y="2372"/>
                </a:lnTo>
                <a:lnTo>
                  <a:pt x="364964" y="9332"/>
                </a:lnTo>
                <a:lnTo>
                  <a:pt x="321103" y="20646"/>
                </a:lnTo>
                <a:lnTo>
                  <a:pt x="279068" y="36080"/>
                </a:lnTo>
                <a:lnTo>
                  <a:pt x="239087" y="55398"/>
                </a:lnTo>
                <a:lnTo>
                  <a:pt x="201388" y="78367"/>
                </a:lnTo>
                <a:lnTo>
                  <a:pt x="166199" y="104752"/>
                </a:lnTo>
                <a:lnTo>
                  <a:pt x="133747" y="134318"/>
                </a:lnTo>
                <a:lnTo>
                  <a:pt x="104260" y="166832"/>
                </a:lnTo>
                <a:lnTo>
                  <a:pt x="77965" y="202058"/>
                </a:lnTo>
                <a:lnTo>
                  <a:pt x="55091" y="239763"/>
                </a:lnTo>
                <a:lnTo>
                  <a:pt x="35865" y="279711"/>
                </a:lnTo>
                <a:lnTo>
                  <a:pt x="20516" y="321669"/>
                </a:lnTo>
                <a:lnTo>
                  <a:pt x="9270" y="365402"/>
                </a:lnTo>
                <a:lnTo>
                  <a:pt x="2355" y="410675"/>
                </a:lnTo>
                <a:lnTo>
                  <a:pt x="0" y="457255"/>
                </a:lnTo>
                <a:lnTo>
                  <a:pt x="2355" y="504086"/>
                </a:lnTo>
                <a:lnTo>
                  <a:pt x="9270" y="549546"/>
                </a:lnTo>
                <a:lnTo>
                  <a:pt x="20516" y="593407"/>
                </a:lnTo>
                <a:lnTo>
                  <a:pt x="35865" y="635442"/>
                </a:lnTo>
                <a:lnTo>
                  <a:pt x="55091" y="675423"/>
                </a:lnTo>
                <a:lnTo>
                  <a:pt x="77965" y="713122"/>
                </a:lnTo>
                <a:lnTo>
                  <a:pt x="104260" y="748311"/>
                </a:lnTo>
                <a:lnTo>
                  <a:pt x="133747" y="780763"/>
                </a:lnTo>
                <a:lnTo>
                  <a:pt x="166199" y="810251"/>
                </a:lnTo>
                <a:lnTo>
                  <a:pt x="201388" y="836545"/>
                </a:lnTo>
                <a:lnTo>
                  <a:pt x="239087" y="859419"/>
                </a:lnTo>
                <a:lnTo>
                  <a:pt x="279068" y="878645"/>
                </a:lnTo>
                <a:lnTo>
                  <a:pt x="321103" y="893994"/>
                </a:lnTo>
                <a:lnTo>
                  <a:pt x="364964" y="905240"/>
                </a:lnTo>
                <a:lnTo>
                  <a:pt x="410424" y="912155"/>
                </a:lnTo>
                <a:lnTo>
                  <a:pt x="457255" y="914511"/>
                </a:lnTo>
                <a:lnTo>
                  <a:pt x="503835" y="912155"/>
                </a:lnTo>
                <a:lnTo>
                  <a:pt x="549108" y="905240"/>
                </a:lnTo>
                <a:lnTo>
                  <a:pt x="592841" y="893994"/>
                </a:lnTo>
                <a:lnTo>
                  <a:pt x="634799" y="878645"/>
                </a:lnTo>
                <a:lnTo>
                  <a:pt x="674747" y="859419"/>
                </a:lnTo>
                <a:lnTo>
                  <a:pt x="712452" y="836545"/>
                </a:lnTo>
                <a:lnTo>
                  <a:pt x="747678" y="810251"/>
                </a:lnTo>
                <a:lnTo>
                  <a:pt x="780192" y="780763"/>
                </a:lnTo>
                <a:lnTo>
                  <a:pt x="809758" y="748311"/>
                </a:lnTo>
                <a:lnTo>
                  <a:pt x="836143" y="713122"/>
                </a:lnTo>
                <a:lnTo>
                  <a:pt x="859112" y="675423"/>
                </a:lnTo>
                <a:lnTo>
                  <a:pt x="878430" y="635442"/>
                </a:lnTo>
                <a:lnTo>
                  <a:pt x="893864" y="593407"/>
                </a:lnTo>
                <a:lnTo>
                  <a:pt x="905178" y="549546"/>
                </a:lnTo>
                <a:lnTo>
                  <a:pt x="912138" y="504086"/>
                </a:lnTo>
                <a:lnTo>
                  <a:pt x="914511" y="457255"/>
                </a:lnTo>
                <a:lnTo>
                  <a:pt x="912138" y="410675"/>
                </a:lnTo>
                <a:lnTo>
                  <a:pt x="905178" y="365402"/>
                </a:lnTo>
                <a:lnTo>
                  <a:pt x="893864" y="321669"/>
                </a:lnTo>
                <a:lnTo>
                  <a:pt x="878430" y="279711"/>
                </a:lnTo>
                <a:lnTo>
                  <a:pt x="859112" y="239763"/>
                </a:lnTo>
                <a:lnTo>
                  <a:pt x="836143" y="202058"/>
                </a:lnTo>
                <a:lnTo>
                  <a:pt x="809758" y="166832"/>
                </a:lnTo>
                <a:lnTo>
                  <a:pt x="780192" y="134318"/>
                </a:lnTo>
                <a:lnTo>
                  <a:pt x="747678" y="104752"/>
                </a:lnTo>
                <a:lnTo>
                  <a:pt x="712452" y="78367"/>
                </a:lnTo>
                <a:lnTo>
                  <a:pt x="674747" y="55398"/>
                </a:lnTo>
                <a:lnTo>
                  <a:pt x="634799" y="36080"/>
                </a:lnTo>
                <a:lnTo>
                  <a:pt x="592841" y="20646"/>
                </a:lnTo>
                <a:lnTo>
                  <a:pt x="549108" y="9332"/>
                </a:lnTo>
                <a:lnTo>
                  <a:pt x="503835" y="2372"/>
                </a:lnTo>
                <a:lnTo>
                  <a:pt x="45725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5608" y="3489078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116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19250" y="3262028"/>
            <a:ext cx="2165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3253" y="3111103"/>
            <a:ext cx="820419" cy="1029335"/>
          </a:xfrm>
          <a:custGeom>
            <a:avLst/>
            <a:gdLst/>
            <a:ahLst/>
            <a:cxnLst/>
            <a:rect l="l" t="t" r="r" b="b"/>
            <a:pathLst>
              <a:path w="820420" h="1029335">
                <a:moveTo>
                  <a:pt x="137176" y="0"/>
                </a:moveTo>
                <a:lnTo>
                  <a:pt x="94230" y="6950"/>
                </a:lnTo>
                <a:lnTo>
                  <a:pt x="56626" y="26337"/>
                </a:lnTo>
                <a:lnTo>
                  <a:pt x="26776" y="55967"/>
                </a:lnTo>
                <a:lnTo>
                  <a:pt x="7096" y="93645"/>
                </a:lnTo>
                <a:lnTo>
                  <a:pt x="0" y="137176"/>
                </a:lnTo>
                <a:lnTo>
                  <a:pt x="0" y="891645"/>
                </a:lnTo>
                <a:lnTo>
                  <a:pt x="7096" y="935175"/>
                </a:lnTo>
                <a:lnTo>
                  <a:pt x="26776" y="972853"/>
                </a:lnTo>
                <a:lnTo>
                  <a:pt x="56626" y="1002483"/>
                </a:lnTo>
                <a:lnTo>
                  <a:pt x="94230" y="1021871"/>
                </a:lnTo>
                <a:lnTo>
                  <a:pt x="137176" y="1028821"/>
                </a:lnTo>
                <a:lnTo>
                  <a:pt x="682832" y="1028821"/>
                </a:lnTo>
                <a:lnTo>
                  <a:pt x="726363" y="1021871"/>
                </a:lnTo>
                <a:lnTo>
                  <a:pt x="764040" y="1002483"/>
                </a:lnTo>
                <a:lnTo>
                  <a:pt x="793670" y="972853"/>
                </a:lnTo>
                <a:lnTo>
                  <a:pt x="813058" y="935175"/>
                </a:lnTo>
                <a:lnTo>
                  <a:pt x="820008" y="891645"/>
                </a:lnTo>
                <a:lnTo>
                  <a:pt x="820008" y="137176"/>
                </a:lnTo>
                <a:lnTo>
                  <a:pt x="813058" y="93645"/>
                </a:lnTo>
                <a:lnTo>
                  <a:pt x="793670" y="55967"/>
                </a:lnTo>
                <a:lnTo>
                  <a:pt x="764040" y="26337"/>
                </a:lnTo>
                <a:lnTo>
                  <a:pt x="726363" y="6950"/>
                </a:lnTo>
                <a:lnTo>
                  <a:pt x="682832" y="0"/>
                </a:lnTo>
                <a:lnTo>
                  <a:pt x="137176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4961" y="3431181"/>
            <a:ext cx="856615" cy="0"/>
          </a:xfrm>
          <a:custGeom>
            <a:avLst/>
            <a:gdLst/>
            <a:ahLst/>
            <a:cxnLst/>
            <a:rect l="l" t="t" r="r" b="b"/>
            <a:pathLst>
              <a:path w="856614">
                <a:moveTo>
                  <a:pt x="0" y="0"/>
                </a:moveTo>
                <a:lnTo>
                  <a:pt x="85658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34408" y="3167265"/>
            <a:ext cx="2165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5941" y="3560513"/>
            <a:ext cx="51562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Times New Roman"/>
                <a:cs typeface="Times New Roman"/>
              </a:rPr>
              <a:t>P</a:t>
            </a:r>
            <a:r>
              <a:rPr sz="1200" spc="12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9917" y="3516310"/>
            <a:ext cx="51562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Times New Roman"/>
                <a:cs typeface="Times New Roman"/>
              </a:rPr>
              <a:t>P</a:t>
            </a:r>
            <a:r>
              <a:rPr sz="1200" spc="12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01939" y="6413428"/>
            <a:ext cx="1296035" cy="570230"/>
          </a:xfrm>
          <a:custGeom>
            <a:avLst/>
            <a:gdLst/>
            <a:ahLst/>
            <a:cxnLst/>
            <a:rect l="l" t="t" r="r" b="b"/>
            <a:pathLst>
              <a:path w="1296035" h="570229">
                <a:moveTo>
                  <a:pt x="0" y="570136"/>
                </a:moveTo>
                <a:lnTo>
                  <a:pt x="1295764" y="570136"/>
                </a:lnTo>
                <a:lnTo>
                  <a:pt x="1295764" y="0"/>
                </a:lnTo>
                <a:lnTo>
                  <a:pt x="0" y="0"/>
                </a:lnTo>
                <a:lnTo>
                  <a:pt x="0" y="570136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2393474"/>
            <a:ext cx="5524500" cy="142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4675" algn="l"/>
              </a:tabLst>
            </a:pPr>
            <a:r>
              <a:rPr sz="1200" spc="-10" dirty="0">
                <a:latin typeface="Times New Roman"/>
                <a:cs typeface="Times New Roman"/>
              </a:rPr>
              <a:t>Fig: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9a </a:t>
            </a:r>
            <a:r>
              <a:rPr sz="1200" spc="-5" dirty="0">
                <a:latin typeface="Times New Roman"/>
                <a:cs typeface="Times New Roman"/>
              </a:rPr>
              <a:t>Collector	Fig </a:t>
            </a:r>
            <a:r>
              <a:rPr sz="1200" dirty="0">
                <a:latin typeface="Times New Roman"/>
                <a:cs typeface="Times New Roman"/>
              </a:rPr>
              <a:t>9b. Collector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Dataflow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635"/>
              </a:spcBef>
            </a:pPr>
            <a:r>
              <a:rPr sz="1200" dirty="0">
                <a:latin typeface="Courier New"/>
                <a:cs typeface="Courier New"/>
              </a:rPr>
              <a:t>o</a:t>
            </a:r>
            <a:r>
              <a:rPr sz="1200" spc="295" dirty="0">
                <a:latin typeface="Courier New"/>
                <a:cs typeface="Courier New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Separator: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dataflow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symbol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sinks is </a:t>
            </a:r>
            <a:r>
              <a:rPr sz="1200" spc="-5" dirty="0">
                <a:latin typeface="Times New Roman"/>
                <a:cs typeface="Times New Roman"/>
              </a:rPr>
              <a:t>known as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separator.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10a show the </a:t>
            </a:r>
            <a:r>
              <a:rPr sz="1200" spc="-5" dirty="0">
                <a:latin typeface="Times New Roman"/>
                <a:cs typeface="Times New Roman"/>
              </a:rPr>
              <a:t>presentation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separator and the figure </a:t>
            </a:r>
            <a:r>
              <a:rPr sz="1200" dirty="0">
                <a:latin typeface="Times New Roman"/>
                <a:cs typeface="Times New Roman"/>
              </a:rPr>
              <a:t>10b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separator as </a:t>
            </a:r>
            <a:r>
              <a:rPr sz="1200" dirty="0">
                <a:latin typeface="Times New Roman"/>
                <a:cs typeface="Times New Roman"/>
              </a:rPr>
              <a:t>it  may </a:t>
            </a:r>
            <a:r>
              <a:rPr sz="1200" spc="-5" dirty="0">
                <a:latin typeface="Times New Roman"/>
                <a:cs typeface="Times New Roman"/>
              </a:rPr>
              <a:t>appear </a:t>
            </a:r>
            <a:r>
              <a:rPr sz="1200" dirty="0">
                <a:latin typeface="Times New Roman"/>
                <a:cs typeface="Times New Roman"/>
              </a:rPr>
              <a:t>in 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DFD.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411" y="5197768"/>
            <a:ext cx="5523865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5310" algn="l"/>
              </a:tabLst>
            </a:pPr>
            <a:r>
              <a:rPr sz="1200" spc="-10" dirty="0">
                <a:latin typeface="Times New Roman"/>
                <a:cs typeface="Times New Roman"/>
              </a:rPr>
              <a:t>Fig: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Separator	Fig </a:t>
            </a:r>
            <a:r>
              <a:rPr sz="1200" dirty="0">
                <a:latin typeface="Times New Roman"/>
                <a:cs typeface="Times New Roman"/>
              </a:rPr>
              <a:t>10b. Separator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Dataflow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63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30" dirty="0">
                <a:latin typeface="Times New Roman"/>
                <a:cs typeface="Times New Roman"/>
              </a:rPr>
              <a:t>Ring </a:t>
            </a:r>
            <a:r>
              <a:rPr sz="1200" spc="45" dirty="0">
                <a:latin typeface="Times New Roman"/>
                <a:cs typeface="Times New Roman"/>
              </a:rPr>
              <a:t>Sum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Operator: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mentioned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sinks.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symbol used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displayed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Figure: </a:t>
            </a:r>
            <a:r>
              <a:rPr sz="1200" dirty="0">
                <a:latin typeface="Times New Roman"/>
                <a:cs typeface="Times New Roman"/>
              </a:rPr>
              <a:t>11a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presentation </a:t>
            </a:r>
            <a:r>
              <a:rPr sz="1200" dirty="0">
                <a:latin typeface="Times New Roman"/>
                <a:cs typeface="Times New Roman"/>
              </a:rPr>
              <a:t>in  a </a:t>
            </a:r>
            <a:r>
              <a:rPr sz="1200" spc="-5" dirty="0">
                <a:latin typeface="Times New Roman"/>
                <a:cs typeface="Times New Roman"/>
              </a:rPr>
              <a:t>DFD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expressed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Figure-11b.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423" y="7738372"/>
            <a:ext cx="5523865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4675" algn="l"/>
              </a:tabLst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11a 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operator	</a:t>
            </a:r>
            <a:r>
              <a:rPr sz="1200" spc="-5" dirty="0">
                <a:latin typeface="Times New Roman"/>
                <a:cs typeface="Times New Roman"/>
              </a:rPr>
              <a:t>Fig </a:t>
            </a:r>
            <a:r>
              <a:rPr sz="1200" dirty="0">
                <a:latin typeface="Times New Roman"/>
                <a:cs typeface="Times New Roman"/>
              </a:rPr>
              <a:t>11b. Separator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Ring sum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64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Operator: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operator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sinks.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symbol used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displayed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Figure: </a:t>
            </a:r>
            <a:r>
              <a:rPr sz="1200" dirty="0">
                <a:latin typeface="Times New Roman"/>
                <a:cs typeface="Times New Roman"/>
              </a:rPr>
              <a:t>12a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presentation </a:t>
            </a:r>
            <a:r>
              <a:rPr sz="1200" dirty="0">
                <a:latin typeface="Times New Roman"/>
                <a:cs typeface="Times New Roman"/>
              </a:rPr>
              <a:t>in  a </a:t>
            </a:r>
            <a:r>
              <a:rPr sz="1200" spc="-5" dirty="0">
                <a:latin typeface="Times New Roman"/>
                <a:cs typeface="Times New Roman"/>
              </a:rPr>
              <a:t>DFD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expressed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Figure-12b.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147" y="1004645"/>
            <a:ext cx="915035" cy="1067435"/>
          </a:xfrm>
          <a:custGeom>
            <a:avLst/>
            <a:gdLst/>
            <a:ahLst/>
            <a:cxnLst/>
            <a:rect l="l" t="t" r="r" b="b"/>
            <a:pathLst>
              <a:path w="915035" h="1067435">
                <a:moveTo>
                  <a:pt x="457255" y="0"/>
                </a:moveTo>
                <a:lnTo>
                  <a:pt x="413143" y="2446"/>
                </a:lnTo>
                <a:lnTo>
                  <a:pt x="370234" y="9635"/>
                </a:lnTo>
                <a:lnTo>
                  <a:pt x="328717" y="21342"/>
                </a:lnTo>
                <a:lnTo>
                  <a:pt x="288782" y="37342"/>
                </a:lnTo>
                <a:lnTo>
                  <a:pt x="250620" y="57409"/>
                </a:lnTo>
                <a:lnTo>
                  <a:pt x="214419" y="81317"/>
                </a:lnTo>
                <a:lnTo>
                  <a:pt x="180370" y="108842"/>
                </a:lnTo>
                <a:lnTo>
                  <a:pt x="148663" y="139759"/>
                </a:lnTo>
                <a:lnTo>
                  <a:pt x="119487" y="173842"/>
                </a:lnTo>
                <a:lnTo>
                  <a:pt x="93033" y="210866"/>
                </a:lnTo>
                <a:lnTo>
                  <a:pt x="69490" y="250606"/>
                </a:lnTo>
                <a:lnTo>
                  <a:pt x="49048" y="292837"/>
                </a:lnTo>
                <a:lnTo>
                  <a:pt x="31897" y="337332"/>
                </a:lnTo>
                <a:lnTo>
                  <a:pt x="18226" y="383868"/>
                </a:lnTo>
                <a:lnTo>
                  <a:pt x="8227" y="432219"/>
                </a:lnTo>
                <a:lnTo>
                  <a:pt x="2088" y="482159"/>
                </a:lnTo>
                <a:lnTo>
                  <a:pt x="0" y="533464"/>
                </a:lnTo>
                <a:lnTo>
                  <a:pt x="2088" y="584769"/>
                </a:lnTo>
                <a:lnTo>
                  <a:pt x="8227" y="634710"/>
                </a:lnTo>
                <a:lnTo>
                  <a:pt x="18226" y="683060"/>
                </a:lnTo>
                <a:lnTo>
                  <a:pt x="31897" y="729596"/>
                </a:lnTo>
                <a:lnTo>
                  <a:pt x="49048" y="774092"/>
                </a:lnTo>
                <a:lnTo>
                  <a:pt x="69490" y="816322"/>
                </a:lnTo>
                <a:lnTo>
                  <a:pt x="93033" y="856062"/>
                </a:lnTo>
                <a:lnTo>
                  <a:pt x="119487" y="893086"/>
                </a:lnTo>
                <a:lnTo>
                  <a:pt x="148663" y="927169"/>
                </a:lnTo>
                <a:lnTo>
                  <a:pt x="180370" y="958086"/>
                </a:lnTo>
                <a:lnTo>
                  <a:pt x="214419" y="985612"/>
                </a:lnTo>
                <a:lnTo>
                  <a:pt x="250620" y="1009520"/>
                </a:lnTo>
                <a:lnTo>
                  <a:pt x="288782" y="1029587"/>
                </a:lnTo>
                <a:lnTo>
                  <a:pt x="328717" y="1045586"/>
                </a:lnTo>
                <a:lnTo>
                  <a:pt x="370234" y="1057293"/>
                </a:lnTo>
                <a:lnTo>
                  <a:pt x="413143" y="1064483"/>
                </a:lnTo>
                <a:lnTo>
                  <a:pt x="457255" y="1066929"/>
                </a:lnTo>
                <a:lnTo>
                  <a:pt x="914511" y="1066929"/>
                </a:lnTo>
                <a:lnTo>
                  <a:pt x="914511" y="0"/>
                </a:lnTo>
                <a:lnTo>
                  <a:pt x="45725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1010" y="1161637"/>
            <a:ext cx="572135" cy="800735"/>
          </a:xfrm>
          <a:custGeom>
            <a:avLst/>
            <a:gdLst/>
            <a:ahLst/>
            <a:cxnLst/>
            <a:rect l="l" t="t" r="r" b="b"/>
            <a:pathLst>
              <a:path w="572135" h="800735">
                <a:moveTo>
                  <a:pt x="285022" y="0"/>
                </a:moveTo>
                <a:lnTo>
                  <a:pt x="246435" y="3636"/>
                </a:lnTo>
                <a:lnTo>
                  <a:pt x="209399" y="14232"/>
                </a:lnTo>
                <a:lnTo>
                  <a:pt x="174257" y="31317"/>
                </a:lnTo>
                <a:lnTo>
                  <a:pt x="141354" y="54419"/>
                </a:lnTo>
                <a:lnTo>
                  <a:pt x="111033" y="83067"/>
                </a:lnTo>
                <a:lnTo>
                  <a:pt x="83639" y="116790"/>
                </a:lnTo>
                <a:lnTo>
                  <a:pt x="59516" y="155118"/>
                </a:lnTo>
                <a:lnTo>
                  <a:pt x="39007" y="197579"/>
                </a:lnTo>
                <a:lnTo>
                  <a:pt x="22457" y="243702"/>
                </a:lnTo>
                <a:lnTo>
                  <a:pt x="10210" y="293017"/>
                </a:lnTo>
                <a:lnTo>
                  <a:pt x="2609" y="345052"/>
                </a:lnTo>
                <a:lnTo>
                  <a:pt x="0" y="399336"/>
                </a:lnTo>
                <a:lnTo>
                  <a:pt x="2609" y="453650"/>
                </a:lnTo>
                <a:lnTo>
                  <a:pt x="10210" y="505768"/>
                </a:lnTo>
                <a:lnTo>
                  <a:pt x="22457" y="555208"/>
                </a:lnTo>
                <a:lnTo>
                  <a:pt x="39007" y="601488"/>
                </a:lnTo>
                <a:lnTo>
                  <a:pt x="59516" y="644127"/>
                </a:lnTo>
                <a:lnTo>
                  <a:pt x="83639" y="682644"/>
                </a:lnTo>
                <a:lnTo>
                  <a:pt x="111033" y="716556"/>
                </a:lnTo>
                <a:lnTo>
                  <a:pt x="141354" y="745382"/>
                </a:lnTo>
                <a:lnTo>
                  <a:pt x="174257" y="768641"/>
                </a:lnTo>
                <a:lnTo>
                  <a:pt x="209399" y="785851"/>
                </a:lnTo>
                <a:lnTo>
                  <a:pt x="246435" y="796530"/>
                </a:lnTo>
                <a:lnTo>
                  <a:pt x="285022" y="800197"/>
                </a:lnTo>
                <a:lnTo>
                  <a:pt x="571569" y="800197"/>
                </a:lnTo>
                <a:lnTo>
                  <a:pt x="571569" y="0"/>
                </a:lnTo>
                <a:lnTo>
                  <a:pt x="285022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97759" y="1012266"/>
            <a:ext cx="820419" cy="379730"/>
          </a:xfrm>
          <a:custGeom>
            <a:avLst/>
            <a:gdLst/>
            <a:ahLst/>
            <a:cxnLst/>
            <a:rect l="l" t="t" r="r" b="b"/>
            <a:pathLst>
              <a:path w="820420" h="379730">
                <a:moveTo>
                  <a:pt x="707979" y="344425"/>
                </a:moveTo>
                <a:lnTo>
                  <a:pt x="691980" y="379522"/>
                </a:lnTo>
                <a:lnTo>
                  <a:pt x="820011" y="373425"/>
                </a:lnTo>
                <a:lnTo>
                  <a:pt x="802340" y="352086"/>
                </a:lnTo>
                <a:lnTo>
                  <a:pt x="725512" y="352086"/>
                </a:lnTo>
                <a:lnTo>
                  <a:pt x="707979" y="344425"/>
                </a:lnTo>
                <a:close/>
              </a:path>
              <a:path w="820420" h="379730">
                <a:moveTo>
                  <a:pt x="723838" y="309638"/>
                </a:moveTo>
                <a:lnTo>
                  <a:pt x="707979" y="344425"/>
                </a:lnTo>
                <a:lnTo>
                  <a:pt x="725512" y="352086"/>
                </a:lnTo>
                <a:lnTo>
                  <a:pt x="740753" y="317030"/>
                </a:lnTo>
                <a:lnTo>
                  <a:pt x="723838" y="309638"/>
                </a:lnTo>
                <a:close/>
              </a:path>
              <a:path w="820420" h="379730">
                <a:moveTo>
                  <a:pt x="739229" y="275877"/>
                </a:moveTo>
                <a:lnTo>
                  <a:pt x="723838" y="309638"/>
                </a:lnTo>
                <a:lnTo>
                  <a:pt x="740753" y="317030"/>
                </a:lnTo>
                <a:lnTo>
                  <a:pt x="725512" y="352086"/>
                </a:lnTo>
                <a:lnTo>
                  <a:pt x="802340" y="352086"/>
                </a:lnTo>
                <a:lnTo>
                  <a:pt x="739229" y="275877"/>
                </a:lnTo>
                <a:close/>
              </a:path>
              <a:path w="820420" h="379730">
                <a:moveTo>
                  <a:pt x="15241" y="0"/>
                </a:moveTo>
                <a:lnTo>
                  <a:pt x="0" y="35056"/>
                </a:lnTo>
                <a:lnTo>
                  <a:pt x="707979" y="344425"/>
                </a:lnTo>
                <a:lnTo>
                  <a:pt x="723838" y="309638"/>
                </a:lnTo>
                <a:lnTo>
                  <a:pt x="15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4227" y="1506105"/>
            <a:ext cx="826135" cy="114935"/>
          </a:xfrm>
          <a:custGeom>
            <a:avLst/>
            <a:gdLst/>
            <a:ahLst/>
            <a:cxnLst/>
            <a:rect l="l" t="t" r="r" b="b"/>
            <a:pathLst>
              <a:path w="826135" h="114934">
                <a:moveTo>
                  <a:pt x="711794" y="76018"/>
                </a:moveTo>
                <a:lnTo>
                  <a:pt x="711794" y="114313"/>
                </a:lnTo>
                <a:lnTo>
                  <a:pt x="789033" y="76209"/>
                </a:lnTo>
                <a:lnTo>
                  <a:pt x="730084" y="76209"/>
                </a:lnTo>
                <a:lnTo>
                  <a:pt x="711794" y="76018"/>
                </a:lnTo>
                <a:close/>
              </a:path>
              <a:path w="826135" h="114934">
                <a:moveTo>
                  <a:pt x="711794" y="37898"/>
                </a:moveTo>
                <a:lnTo>
                  <a:pt x="711794" y="76018"/>
                </a:lnTo>
                <a:lnTo>
                  <a:pt x="730084" y="76209"/>
                </a:lnTo>
                <a:lnTo>
                  <a:pt x="731608" y="38104"/>
                </a:lnTo>
                <a:lnTo>
                  <a:pt x="711794" y="37898"/>
                </a:lnTo>
                <a:close/>
              </a:path>
              <a:path w="826135" h="114934">
                <a:moveTo>
                  <a:pt x="711794" y="0"/>
                </a:moveTo>
                <a:lnTo>
                  <a:pt x="711794" y="37898"/>
                </a:lnTo>
                <a:lnTo>
                  <a:pt x="731608" y="38104"/>
                </a:lnTo>
                <a:lnTo>
                  <a:pt x="730084" y="76209"/>
                </a:lnTo>
                <a:lnTo>
                  <a:pt x="789033" y="76209"/>
                </a:lnTo>
                <a:lnTo>
                  <a:pt x="826108" y="57919"/>
                </a:lnTo>
                <a:lnTo>
                  <a:pt x="711794" y="0"/>
                </a:lnTo>
                <a:close/>
              </a:path>
              <a:path w="826135" h="114934">
                <a:moveTo>
                  <a:pt x="0" y="30483"/>
                </a:moveTo>
                <a:lnTo>
                  <a:pt x="0" y="68588"/>
                </a:lnTo>
                <a:lnTo>
                  <a:pt x="711794" y="76018"/>
                </a:lnTo>
                <a:lnTo>
                  <a:pt x="711794" y="37898"/>
                </a:lnTo>
                <a:lnTo>
                  <a:pt x="0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0066" y="1716446"/>
            <a:ext cx="737870" cy="422275"/>
          </a:xfrm>
          <a:custGeom>
            <a:avLst/>
            <a:gdLst/>
            <a:ahLst/>
            <a:cxnLst/>
            <a:rect l="l" t="t" r="r" b="b"/>
            <a:pathLst>
              <a:path w="737870" h="422275">
                <a:moveTo>
                  <a:pt x="628793" y="38678"/>
                </a:moveTo>
                <a:lnTo>
                  <a:pt x="0" y="388667"/>
                </a:lnTo>
                <a:lnTo>
                  <a:pt x="18290" y="422199"/>
                </a:lnTo>
                <a:lnTo>
                  <a:pt x="647471" y="71994"/>
                </a:lnTo>
                <a:lnTo>
                  <a:pt x="628793" y="38678"/>
                </a:lnTo>
                <a:close/>
              </a:path>
              <a:path w="737870" h="422275">
                <a:moveTo>
                  <a:pt x="717979" y="28959"/>
                </a:moveTo>
                <a:lnTo>
                  <a:pt x="646254" y="28959"/>
                </a:lnTo>
                <a:lnTo>
                  <a:pt x="664544" y="62491"/>
                </a:lnTo>
                <a:lnTo>
                  <a:pt x="647471" y="71994"/>
                </a:lnTo>
                <a:lnTo>
                  <a:pt x="666068" y="105168"/>
                </a:lnTo>
                <a:lnTo>
                  <a:pt x="717979" y="28959"/>
                </a:lnTo>
                <a:close/>
              </a:path>
              <a:path w="737870" h="422275">
                <a:moveTo>
                  <a:pt x="646254" y="28959"/>
                </a:moveTo>
                <a:lnTo>
                  <a:pt x="628793" y="38678"/>
                </a:lnTo>
                <a:lnTo>
                  <a:pt x="647471" y="71994"/>
                </a:lnTo>
                <a:lnTo>
                  <a:pt x="664544" y="62491"/>
                </a:lnTo>
                <a:lnTo>
                  <a:pt x="646254" y="28959"/>
                </a:lnTo>
                <a:close/>
              </a:path>
              <a:path w="737870" h="422275">
                <a:moveTo>
                  <a:pt x="737705" y="0"/>
                </a:moveTo>
                <a:lnTo>
                  <a:pt x="609674" y="4572"/>
                </a:lnTo>
                <a:lnTo>
                  <a:pt x="628793" y="38678"/>
                </a:lnTo>
                <a:lnTo>
                  <a:pt x="646254" y="28959"/>
                </a:lnTo>
                <a:lnTo>
                  <a:pt x="717979" y="28959"/>
                </a:lnTo>
                <a:lnTo>
                  <a:pt x="737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1980" y="4144488"/>
            <a:ext cx="915035" cy="1067435"/>
          </a:xfrm>
          <a:custGeom>
            <a:avLst/>
            <a:gdLst/>
            <a:ahLst/>
            <a:cxnLst/>
            <a:rect l="l" t="t" r="r" b="b"/>
            <a:pathLst>
              <a:path w="915035" h="1067435">
                <a:moveTo>
                  <a:pt x="457255" y="1066929"/>
                </a:moveTo>
                <a:lnTo>
                  <a:pt x="501367" y="1064483"/>
                </a:lnTo>
                <a:lnTo>
                  <a:pt x="544276" y="1057293"/>
                </a:lnTo>
                <a:lnTo>
                  <a:pt x="585793" y="1045586"/>
                </a:lnTo>
                <a:lnTo>
                  <a:pt x="625728" y="1029587"/>
                </a:lnTo>
                <a:lnTo>
                  <a:pt x="663890" y="1009520"/>
                </a:lnTo>
                <a:lnTo>
                  <a:pt x="700091" y="985612"/>
                </a:lnTo>
                <a:lnTo>
                  <a:pt x="734140" y="958086"/>
                </a:lnTo>
                <a:lnTo>
                  <a:pt x="765847" y="927169"/>
                </a:lnTo>
                <a:lnTo>
                  <a:pt x="795023" y="893086"/>
                </a:lnTo>
                <a:lnTo>
                  <a:pt x="821477" y="856062"/>
                </a:lnTo>
                <a:lnTo>
                  <a:pt x="845020" y="816322"/>
                </a:lnTo>
                <a:lnTo>
                  <a:pt x="865462" y="774092"/>
                </a:lnTo>
                <a:lnTo>
                  <a:pt x="882613" y="729596"/>
                </a:lnTo>
                <a:lnTo>
                  <a:pt x="896284" y="683060"/>
                </a:lnTo>
                <a:lnTo>
                  <a:pt x="906283" y="634710"/>
                </a:lnTo>
                <a:lnTo>
                  <a:pt x="912422" y="584769"/>
                </a:lnTo>
                <a:lnTo>
                  <a:pt x="914511" y="533464"/>
                </a:lnTo>
                <a:lnTo>
                  <a:pt x="912422" y="482159"/>
                </a:lnTo>
                <a:lnTo>
                  <a:pt x="906283" y="432219"/>
                </a:lnTo>
                <a:lnTo>
                  <a:pt x="896284" y="383868"/>
                </a:lnTo>
                <a:lnTo>
                  <a:pt x="882613" y="337332"/>
                </a:lnTo>
                <a:lnTo>
                  <a:pt x="865462" y="292837"/>
                </a:lnTo>
                <a:lnTo>
                  <a:pt x="845020" y="250606"/>
                </a:lnTo>
                <a:lnTo>
                  <a:pt x="821477" y="210866"/>
                </a:lnTo>
                <a:lnTo>
                  <a:pt x="795023" y="173842"/>
                </a:lnTo>
                <a:lnTo>
                  <a:pt x="765847" y="139759"/>
                </a:lnTo>
                <a:lnTo>
                  <a:pt x="734140" y="108842"/>
                </a:lnTo>
                <a:lnTo>
                  <a:pt x="700091" y="81317"/>
                </a:lnTo>
                <a:lnTo>
                  <a:pt x="663890" y="57409"/>
                </a:lnTo>
                <a:lnTo>
                  <a:pt x="625728" y="37342"/>
                </a:lnTo>
                <a:lnTo>
                  <a:pt x="585793" y="21342"/>
                </a:lnTo>
                <a:lnTo>
                  <a:pt x="544276" y="9635"/>
                </a:lnTo>
                <a:lnTo>
                  <a:pt x="501367" y="2446"/>
                </a:lnTo>
                <a:lnTo>
                  <a:pt x="457255" y="0"/>
                </a:lnTo>
                <a:lnTo>
                  <a:pt x="0" y="0"/>
                </a:lnTo>
                <a:lnTo>
                  <a:pt x="0" y="1066929"/>
                </a:lnTo>
                <a:lnTo>
                  <a:pt x="457255" y="1066929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8319" y="4299954"/>
            <a:ext cx="573405" cy="802005"/>
          </a:xfrm>
          <a:custGeom>
            <a:avLst/>
            <a:gdLst/>
            <a:ahLst/>
            <a:cxnLst/>
            <a:rect l="l" t="t" r="r" b="b"/>
            <a:pathLst>
              <a:path w="573404" h="802004">
                <a:moveTo>
                  <a:pt x="286546" y="801721"/>
                </a:moveTo>
                <a:lnTo>
                  <a:pt x="325163" y="798084"/>
                </a:lnTo>
                <a:lnTo>
                  <a:pt x="362283" y="787488"/>
                </a:lnTo>
                <a:lnTo>
                  <a:pt x="397550" y="770404"/>
                </a:lnTo>
                <a:lnTo>
                  <a:pt x="430610" y="747302"/>
                </a:lnTo>
                <a:lnTo>
                  <a:pt x="461109" y="718654"/>
                </a:lnTo>
                <a:lnTo>
                  <a:pt x="488691" y="684930"/>
                </a:lnTo>
                <a:lnTo>
                  <a:pt x="513003" y="646602"/>
                </a:lnTo>
                <a:lnTo>
                  <a:pt x="533690" y="604141"/>
                </a:lnTo>
                <a:lnTo>
                  <a:pt x="550397" y="558018"/>
                </a:lnTo>
                <a:lnTo>
                  <a:pt x="562770" y="508703"/>
                </a:lnTo>
                <a:lnTo>
                  <a:pt x="570453" y="456668"/>
                </a:lnTo>
                <a:lnTo>
                  <a:pt x="573093" y="402384"/>
                </a:lnTo>
                <a:lnTo>
                  <a:pt x="570512" y="348070"/>
                </a:lnTo>
                <a:lnTo>
                  <a:pt x="562988" y="295953"/>
                </a:lnTo>
                <a:lnTo>
                  <a:pt x="550850" y="246513"/>
                </a:lnTo>
                <a:lnTo>
                  <a:pt x="534424" y="200232"/>
                </a:lnTo>
                <a:lnTo>
                  <a:pt x="514040" y="157593"/>
                </a:lnTo>
                <a:lnTo>
                  <a:pt x="490025" y="119076"/>
                </a:lnTo>
                <a:lnTo>
                  <a:pt x="462708" y="85164"/>
                </a:lnTo>
                <a:lnTo>
                  <a:pt x="432416" y="56338"/>
                </a:lnTo>
                <a:lnTo>
                  <a:pt x="399479" y="33079"/>
                </a:lnTo>
                <a:lnTo>
                  <a:pt x="364223" y="15869"/>
                </a:lnTo>
                <a:lnTo>
                  <a:pt x="326978" y="5190"/>
                </a:lnTo>
                <a:lnTo>
                  <a:pt x="288070" y="1524"/>
                </a:lnTo>
                <a:lnTo>
                  <a:pt x="3048" y="0"/>
                </a:lnTo>
                <a:lnTo>
                  <a:pt x="0" y="800197"/>
                </a:lnTo>
                <a:lnTo>
                  <a:pt x="286546" y="801721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3793" y="4270993"/>
            <a:ext cx="719455" cy="329565"/>
          </a:xfrm>
          <a:custGeom>
            <a:avLst/>
            <a:gdLst/>
            <a:ahLst/>
            <a:cxnLst/>
            <a:rect l="l" t="t" r="r" b="b"/>
            <a:pathLst>
              <a:path w="719454" h="329564">
                <a:moveTo>
                  <a:pt x="606217" y="34783"/>
                </a:moveTo>
                <a:lnTo>
                  <a:pt x="0" y="294167"/>
                </a:lnTo>
                <a:lnTo>
                  <a:pt x="15241" y="329223"/>
                </a:lnTo>
                <a:lnTo>
                  <a:pt x="621213" y="69945"/>
                </a:lnTo>
                <a:lnTo>
                  <a:pt x="606217" y="34783"/>
                </a:lnTo>
                <a:close/>
              </a:path>
              <a:path w="719454" h="329564">
                <a:moveTo>
                  <a:pt x="701077" y="27435"/>
                </a:moveTo>
                <a:lnTo>
                  <a:pt x="623391" y="27435"/>
                </a:lnTo>
                <a:lnTo>
                  <a:pt x="638633" y="62491"/>
                </a:lnTo>
                <a:lnTo>
                  <a:pt x="621213" y="69945"/>
                </a:lnTo>
                <a:lnTo>
                  <a:pt x="635585" y="103644"/>
                </a:lnTo>
                <a:lnTo>
                  <a:pt x="701077" y="27435"/>
                </a:lnTo>
                <a:close/>
              </a:path>
              <a:path w="719454" h="329564">
                <a:moveTo>
                  <a:pt x="623391" y="27435"/>
                </a:moveTo>
                <a:lnTo>
                  <a:pt x="606217" y="34783"/>
                </a:lnTo>
                <a:lnTo>
                  <a:pt x="621213" y="69945"/>
                </a:lnTo>
                <a:lnTo>
                  <a:pt x="638633" y="62491"/>
                </a:lnTo>
                <a:lnTo>
                  <a:pt x="623391" y="27435"/>
                </a:lnTo>
                <a:close/>
              </a:path>
              <a:path w="719454" h="329564">
                <a:moveTo>
                  <a:pt x="591383" y="0"/>
                </a:moveTo>
                <a:lnTo>
                  <a:pt x="606217" y="34783"/>
                </a:lnTo>
                <a:lnTo>
                  <a:pt x="623391" y="27435"/>
                </a:lnTo>
                <a:lnTo>
                  <a:pt x="701077" y="27435"/>
                </a:lnTo>
                <a:lnTo>
                  <a:pt x="719415" y="6096"/>
                </a:lnTo>
                <a:lnTo>
                  <a:pt x="591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3607" y="4639846"/>
            <a:ext cx="826135" cy="114935"/>
          </a:xfrm>
          <a:custGeom>
            <a:avLst/>
            <a:gdLst/>
            <a:ahLst/>
            <a:cxnLst/>
            <a:rect l="l" t="t" r="r" b="b"/>
            <a:pathLst>
              <a:path w="826135" h="114935">
                <a:moveTo>
                  <a:pt x="711794" y="77542"/>
                </a:moveTo>
                <a:lnTo>
                  <a:pt x="711794" y="114313"/>
                </a:lnTo>
                <a:lnTo>
                  <a:pt x="788003" y="77733"/>
                </a:lnTo>
                <a:lnTo>
                  <a:pt x="730084" y="77733"/>
                </a:lnTo>
                <a:lnTo>
                  <a:pt x="711794" y="77542"/>
                </a:lnTo>
                <a:close/>
              </a:path>
              <a:path w="826135" h="114935">
                <a:moveTo>
                  <a:pt x="711794" y="39422"/>
                </a:moveTo>
                <a:lnTo>
                  <a:pt x="711794" y="77542"/>
                </a:lnTo>
                <a:lnTo>
                  <a:pt x="730084" y="77733"/>
                </a:lnTo>
                <a:lnTo>
                  <a:pt x="731608" y="39628"/>
                </a:lnTo>
                <a:lnTo>
                  <a:pt x="711794" y="39422"/>
                </a:lnTo>
                <a:close/>
              </a:path>
              <a:path w="826135" h="114935">
                <a:moveTo>
                  <a:pt x="711794" y="0"/>
                </a:moveTo>
                <a:lnTo>
                  <a:pt x="711794" y="39422"/>
                </a:lnTo>
                <a:lnTo>
                  <a:pt x="731608" y="39628"/>
                </a:lnTo>
                <a:lnTo>
                  <a:pt x="730084" y="77733"/>
                </a:lnTo>
                <a:lnTo>
                  <a:pt x="788003" y="77733"/>
                </a:lnTo>
                <a:lnTo>
                  <a:pt x="826108" y="59443"/>
                </a:lnTo>
                <a:lnTo>
                  <a:pt x="711794" y="0"/>
                </a:lnTo>
                <a:close/>
              </a:path>
              <a:path w="826135" h="114935">
                <a:moveTo>
                  <a:pt x="0" y="32007"/>
                </a:moveTo>
                <a:lnTo>
                  <a:pt x="0" y="70112"/>
                </a:lnTo>
                <a:lnTo>
                  <a:pt x="711794" y="77542"/>
                </a:lnTo>
                <a:lnTo>
                  <a:pt x="711794" y="39422"/>
                </a:lnTo>
                <a:lnTo>
                  <a:pt x="0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4462" y="4795313"/>
            <a:ext cx="710565" cy="307975"/>
          </a:xfrm>
          <a:custGeom>
            <a:avLst/>
            <a:gdLst/>
            <a:ahLst/>
            <a:cxnLst/>
            <a:rect l="l" t="t" r="r" b="b"/>
            <a:pathLst>
              <a:path w="710564" h="307975">
                <a:moveTo>
                  <a:pt x="597694" y="271766"/>
                </a:moveTo>
                <a:lnTo>
                  <a:pt x="583762" y="307885"/>
                </a:lnTo>
                <a:lnTo>
                  <a:pt x="710270" y="297216"/>
                </a:lnTo>
                <a:lnTo>
                  <a:pt x="694012" y="278925"/>
                </a:lnTo>
                <a:lnTo>
                  <a:pt x="615770" y="278925"/>
                </a:lnTo>
                <a:lnTo>
                  <a:pt x="597694" y="271766"/>
                </a:lnTo>
                <a:close/>
              </a:path>
              <a:path w="710564" h="307975">
                <a:moveTo>
                  <a:pt x="611248" y="236627"/>
                </a:moveTo>
                <a:lnTo>
                  <a:pt x="597694" y="271766"/>
                </a:lnTo>
                <a:lnTo>
                  <a:pt x="615770" y="278925"/>
                </a:lnTo>
                <a:lnTo>
                  <a:pt x="629488" y="243869"/>
                </a:lnTo>
                <a:lnTo>
                  <a:pt x="611248" y="236627"/>
                </a:lnTo>
                <a:close/>
              </a:path>
              <a:path w="710564" h="307975">
                <a:moveTo>
                  <a:pt x="624915" y="201192"/>
                </a:moveTo>
                <a:lnTo>
                  <a:pt x="611248" y="236627"/>
                </a:lnTo>
                <a:lnTo>
                  <a:pt x="629488" y="243869"/>
                </a:lnTo>
                <a:lnTo>
                  <a:pt x="615770" y="278925"/>
                </a:lnTo>
                <a:lnTo>
                  <a:pt x="694012" y="278925"/>
                </a:lnTo>
                <a:lnTo>
                  <a:pt x="624915" y="201192"/>
                </a:lnTo>
                <a:close/>
              </a:path>
              <a:path w="710564" h="307975">
                <a:moveTo>
                  <a:pt x="15241" y="0"/>
                </a:moveTo>
                <a:lnTo>
                  <a:pt x="0" y="35056"/>
                </a:lnTo>
                <a:lnTo>
                  <a:pt x="597694" y="271766"/>
                </a:lnTo>
                <a:lnTo>
                  <a:pt x="611248" y="236627"/>
                </a:lnTo>
                <a:lnTo>
                  <a:pt x="15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8742" y="6692939"/>
            <a:ext cx="915035" cy="915035"/>
          </a:xfrm>
          <a:custGeom>
            <a:avLst/>
            <a:gdLst/>
            <a:ahLst/>
            <a:cxnLst/>
            <a:rect l="l" t="t" r="r" b="b"/>
            <a:pathLst>
              <a:path w="915035" h="915034">
                <a:moveTo>
                  <a:pt x="457255" y="0"/>
                </a:moveTo>
                <a:lnTo>
                  <a:pt x="410424" y="2355"/>
                </a:lnTo>
                <a:lnTo>
                  <a:pt x="364964" y="9270"/>
                </a:lnTo>
                <a:lnTo>
                  <a:pt x="321103" y="20516"/>
                </a:lnTo>
                <a:lnTo>
                  <a:pt x="279068" y="35865"/>
                </a:lnTo>
                <a:lnTo>
                  <a:pt x="239087" y="55091"/>
                </a:lnTo>
                <a:lnTo>
                  <a:pt x="201388" y="77965"/>
                </a:lnTo>
                <a:lnTo>
                  <a:pt x="166199" y="104260"/>
                </a:lnTo>
                <a:lnTo>
                  <a:pt x="133747" y="133747"/>
                </a:lnTo>
                <a:lnTo>
                  <a:pt x="104260" y="166199"/>
                </a:lnTo>
                <a:lnTo>
                  <a:pt x="77965" y="201388"/>
                </a:lnTo>
                <a:lnTo>
                  <a:pt x="55091" y="239087"/>
                </a:lnTo>
                <a:lnTo>
                  <a:pt x="35865" y="279068"/>
                </a:lnTo>
                <a:lnTo>
                  <a:pt x="20516" y="321103"/>
                </a:lnTo>
                <a:lnTo>
                  <a:pt x="9270" y="364964"/>
                </a:lnTo>
                <a:lnTo>
                  <a:pt x="2355" y="410424"/>
                </a:lnTo>
                <a:lnTo>
                  <a:pt x="0" y="457255"/>
                </a:lnTo>
                <a:lnTo>
                  <a:pt x="2355" y="503835"/>
                </a:lnTo>
                <a:lnTo>
                  <a:pt x="9270" y="549108"/>
                </a:lnTo>
                <a:lnTo>
                  <a:pt x="20516" y="592841"/>
                </a:lnTo>
                <a:lnTo>
                  <a:pt x="35865" y="634799"/>
                </a:lnTo>
                <a:lnTo>
                  <a:pt x="55091" y="674747"/>
                </a:lnTo>
                <a:lnTo>
                  <a:pt x="77965" y="712452"/>
                </a:lnTo>
                <a:lnTo>
                  <a:pt x="104260" y="747678"/>
                </a:lnTo>
                <a:lnTo>
                  <a:pt x="133747" y="780192"/>
                </a:lnTo>
                <a:lnTo>
                  <a:pt x="166199" y="809758"/>
                </a:lnTo>
                <a:lnTo>
                  <a:pt x="201388" y="836143"/>
                </a:lnTo>
                <a:lnTo>
                  <a:pt x="239087" y="859112"/>
                </a:lnTo>
                <a:lnTo>
                  <a:pt x="279068" y="878430"/>
                </a:lnTo>
                <a:lnTo>
                  <a:pt x="321103" y="893864"/>
                </a:lnTo>
                <a:lnTo>
                  <a:pt x="364964" y="905178"/>
                </a:lnTo>
                <a:lnTo>
                  <a:pt x="410424" y="912138"/>
                </a:lnTo>
                <a:lnTo>
                  <a:pt x="457255" y="914511"/>
                </a:lnTo>
                <a:lnTo>
                  <a:pt x="503835" y="912138"/>
                </a:lnTo>
                <a:lnTo>
                  <a:pt x="549108" y="905178"/>
                </a:lnTo>
                <a:lnTo>
                  <a:pt x="592841" y="893864"/>
                </a:lnTo>
                <a:lnTo>
                  <a:pt x="634799" y="878430"/>
                </a:lnTo>
                <a:lnTo>
                  <a:pt x="674747" y="859112"/>
                </a:lnTo>
                <a:lnTo>
                  <a:pt x="712452" y="836143"/>
                </a:lnTo>
                <a:lnTo>
                  <a:pt x="747678" y="809758"/>
                </a:lnTo>
                <a:lnTo>
                  <a:pt x="780192" y="780192"/>
                </a:lnTo>
                <a:lnTo>
                  <a:pt x="809758" y="747678"/>
                </a:lnTo>
                <a:lnTo>
                  <a:pt x="836143" y="712452"/>
                </a:lnTo>
                <a:lnTo>
                  <a:pt x="859112" y="674747"/>
                </a:lnTo>
                <a:lnTo>
                  <a:pt x="878430" y="634799"/>
                </a:lnTo>
                <a:lnTo>
                  <a:pt x="893864" y="592841"/>
                </a:lnTo>
                <a:lnTo>
                  <a:pt x="905178" y="549108"/>
                </a:lnTo>
                <a:lnTo>
                  <a:pt x="912138" y="503835"/>
                </a:lnTo>
                <a:lnTo>
                  <a:pt x="914511" y="457255"/>
                </a:lnTo>
                <a:lnTo>
                  <a:pt x="912138" y="410424"/>
                </a:lnTo>
                <a:lnTo>
                  <a:pt x="905178" y="364964"/>
                </a:lnTo>
                <a:lnTo>
                  <a:pt x="893864" y="321103"/>
                </a:lnTo>
                <a:lnTo>
                  <a:pt x="878430" y="279068"/>
                </a:lnTo>
                <a:lnTo>
                  <a:pt x="859112" y="239087"/>
                </a:lnTo>
                <a:lnTo>
                  <a:pt x="836143" y="201388"/>
                </a:lnTo>
                <a:lnTo>
                  <a:pt x="809758" y="166199"/>
                </a:lnTo>
                <a:lnTo>
                  <a:pt x="780192" y="133747"/>
                </a:lnTo>
                <a:lnTo>
                  <a:pt x="747678" y="104260"/>
                </a:lnTo>
                <a:lnTo>
                  <a:pt x="712452" y="77965"/>
                </a:lnTo>
                <a:lnTo>
                  <a:pt x="674747" y="55091"/>
                </a:lnTo>
                <a:lnTo>
                  <a:pt x="634799" y="35865"/>
                </a:lnTo>
                <a:lnTo>
                  <a:pt x="592841" y="20516"/>
                </a:lnTo>
                <a:lnTo>
                  <a:pt x="549108" y="9270"/>
                </a:lnTo>
                <a:lnTo>
                  <a:pt x="503835" y="2355"/>
                </a:lnTo>
                <a:lnTo>
                  <a:pt x="45725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8741" y="7150196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511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998" y="6692939"/>
            <a:ext cx="0" cy="915035"/>
          </a:xfrm>
          <a:custGeom>
            <a:avLst/>
            <a:gdLst/>
            <a:ahLst/>
            <a:cxnLst/>
            <a:rect l="l" t="t" r="r" b="b"/>
            <a:pathLst>
              <a:path h="915034">
                <a:moveTo>
                  <a:pt x="0" y="0"/>
                </a:moveTo>
                <a:lnTo>
                  <a:pt x="0" y="914511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79743" y="7098374"/>
            <a:ext cx="229235" cy="242570"/>
          </a:xfrm>
          <a:custGeom>
            <a:avLst/>
            <a:gdLst/>
            <a:ahLst/>
            <a:cxnLst/>
            <a:rect l="l" t="t" r="r" b="b"/>
            <a:pathLst>
              <a:path w="229235" h="242570">
                <a:moveTo>
                  <a:pt x="114313" y="0"/>
                </a:moveTo>
                <a:lnTo>
                  <a:pt x="69445" y="9597"/>
                </a:lnTo>
                <a:lnTo>
                  <a:pt x="33151" y="35627"/>
                </a:lnTo>
                <a:lnTo>
                  <a:pt x="8859" y="73946"/>
                </a:lnTo>
                <a:lnTo>
                  <a:pt x="0" y="120410"/>
                </a:lnTo>
                <a:lnTo>
                  <a:pt x="8859" y="167755"/>
                </a:lnTo>
                <a:lnTo>
                  <a:pt x="33151" y="206527"/>
                </a:lnTo>
                <a:lnTo>
                  <a:pt x="69445" y="232724"/>
                </a:lnTo>
                <a:lnTo>
                  <a:pt x="114313" y="242345"/>
                </a:lnTo>
                <a:lnTo>
                  <a:pt x="158539" y="232724"/>
                </a:lnTo>
                <a:lnTo>
                  <a:pt x="194905" y="206527"/>
                </a:lnTo>
                <a:lnTo>
                  <a:pt x="219554" y="167755"/>
                </a:lnTo>
                <a:lnTo>
                  <a:pt x="228627" y="120410"/>
                </a:lnTo>
                <a:lnTo>
                  <a:pt x="219554" y="73946"/>
                </a:lnTo>
                <a:lnTo>
                  <a:pt x="194905" y="35627"/>
                </a:lnTo>
                <a:lnTo>
                  <a:pt x="158539" y="9597"/>
                </a:lnTo>
                <a:lnTo>
                  <a:pt x="114313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79743" y="7218784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>
                <a:moveTo>
                  <a:pt x="0" y="0"/>
                </a:moveTo>
                <a:lnTo>
                  <a:pt x="228627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4057" y="7098374"/>
            <a:ext cx="0" cy="242570"/>
          </a:xfrm>
          <a:custGeom>
            <a:avLst/>
            <a:gdLst/>
            <a:ahLst/>
            <a:cxnLst/>
            <a:rect l="l" t="t" r="r" b="b"/>
            <a:pathLst>
              <a:path h="242570">
                <a:moveTo>
                  <a:pt x="0" y="0"/>
                </a:moveTo>
                <a:lnTo>
                  <a:pt x="0" y="242345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4003" y="6810306"/>
            <a:ext cx="629920" cy="826135"/>
          </a:xfrm>
          <a:custGeom>
            <a:avLst/>
            <a:gdLst/>
            <a:ahLst/>
            <a:cxnLst/>
            <a:rect l="l" t="t" r="r" b="b"/>
            <a:pathLst>
              <a:path w="629920" h="826134">
                <a:moveTo>
                  <a:pt x="313982" y="826108"/>
                </a:moveTo>
                <a:lnTo>
                  <a:pt x="356691" y="822697"/>
                </a:lnTo>
                <a:lnTo>
                  <a:pt x="397685" y="812030"/>
                </a:lnTo>
                <a:lnTo>
                  <a:pt x="436583" y="794600"/>
                </a:lnTo>
                <a:lnTo>
                  <a:pt x="473005" y="770898"/>
                </a:lnTo>
                <a:lnTo>
                  <a:pt x="506569" y="741418"/>
                </a:lnTo>
                <a:lnTo>
                  <a:pt x="536894" y="706650"/>
                </a:lnTo>
                <a:lnTo>
                  <a:pt x="563599" y="667087"/>
                </a:lnTo>
                <a:lnTo>
                  <a:pt x="586303" y="623222"/>
                </a:lnTo>
                <a:lnTo>
                  <a:pt x="604625" y="575546"/>
                </a:lnTo>
                <a:lnTo>
                  <a:pt x="618184" y="524552"/>
                </a:lnTo>
                <a:lnTo>
                  <a:pt x="626598" y="470732"/>
                </a:lnTo>
                <a:lnTo>
                  <a:pt x="629488" y="414578"/>
                </a:lnTo>
                <a:lnTo>
                  <a:pt x="626979" y="358743"/>
                </a:lnTo>
                <a:lnTo>
                  <a:pt x="618939" y="305126"/>
                </a:lnTo>
                <a:lnTo>
                  <a:pt x="605744" y="254229"/>
                </a:lnTo>
                <a:lnTo>
                  <a:pt x="587770" y="206555"/>
                </a:lnTo>
                <a:lnTo>
                  <a:pt x="565394" y="162607"/>
                </a:lnTo>
                <a:lnTo>
                  <a:pt x="538989" y="122887"/>
                </a:lnTo>
                <a:lnTo>
                  <a:pt x="508934" y="87899"/>
                </a:lnTo>
                <a:lnTo>
                  <a:pt x="475602" y="58144"/>
                </a:lnTo>
                <a:lnTo>
                  <a:pt x="439370" y="34127"/>
                </a:lnTo>
                <a:lnTo>
                  <a:pt x="400613" y="16349"/>
                </a:lnTo>
                <a:lnTo>
                  <a:pt x="359708" y="5314"/>
                </a:lnTo>
                <a:lnTo>
                  <a:pt x="317030" y="1524"/>
                </a:lnTo>
                <a:lnTo>
                  <a:pt x="3048" y="0"/>
                </a:lnTo>
                <a:lnTo>
                  <a:pt x="0" y="826108"/>
                </a:lnTo>
                <a:lnTo>
                  <a:pt x="313982" y="826108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5872" y="6776771"/>
            <a:ext cx="789940" cy="343535"/>
          </a:xfrm>
          <a:custGeom>
            <a:avLst/>
            <a:gdLst/>
            <a:ahLst/>
            <a:cxnLst/>
            <a:rect l="l" t="t" r="r" b="b"/>
            <a:pathLst>
              <a:path w="789939" h="343534">
                <a:moveTo>
                  <a:pt x="675910" y="36035"/>
                </a:moveTo>
                <a:lnTo>
                  <a:pt x="0" y="307885"/>
                </a:lnTo>
                <a:lnTo>
                  <a:pt x="15241" y="342941"/>
                </a:lnTo>
                <a:lnTo>
                  <a:pt x="690102" y="71514"/>
                </a:lnTo>
                <a:lnTo>
                  <a:pt x="675910" y="36035"/>
                </a:lnTo>
                <a:close/>
              </a:path>
              <a:path w="789939" h="343534">
                <a:moveTo>
                  <a:pt x="773269" y="28959"/>
                </a:moveTo>
                <a:lnTo>
                  <a:pt x="693504" y="28959"/>
                </a:lnTo>
                <a:lnTo>
                  <a:pt x="708746" y="64015"/>
                </a:lnTo>
                <a:lnTo>
                  <a:pt x="690102" y="71514"/>
                </a:lnTo>
                <a:lnTo>
                  <a:pt x="704173" y="106692"/>
                </a:lnTo>
                <a:lnTo>
                  <a:pt x="773269" y="28959"/>
                </a:lnTo>
                <a:close/>
              </a:path>
              <a:path w="789939" h="343534">
                <a:moveTo>
                  <a:pt x="693504" y="28959"/>
                </a:moveTo>
                <a:lnTo>
                  <a:pt x="675910" y="36035"/>
                </a:lnTo>
                <a:lnTo>
                  <a:pt x="690102" y="71514"/>
                </a:lnTo>
                <a:lnTo>
                  <a:pt x="708746" y="64015"/>
                </a:lnTo>
                <a:lnTo>
                  <a:pt x="693504" y="28959"/>
                </a:lnTo>
                <a:close/>
              </a:path>
              <a:path w="789939" h="343534">
                <a:moveTo>
                  <a:pt x="661496" y="0"/>
                </a:moveTo>
                <a:lnTo>
                  <a:pt x="675910" y="36035"/>
                </a:lnTo>
                <a:lnTo>
                  <a:pt x="693504" y="28959"/>
                </a:lnTo>
                <a:lnTo>
                  <a:pt x="773269" y="28959"/>
                </a:lnTo>
                <a:lnTo>
                  <a:pt x="789527" y="10669"/>
                </a:lnTo>
                <a:lnTo>
                  <a:pt x="661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9590" y="7320906"/>
            <a:ext cx="779145" cy="320675"/>
          </a:xfrm>
          <a:custGeom>
            <a:avLst/>
            <a:gdLst/>
            <a:ahLst/>
            <a:cxnLst/>
            <a:rect l="l" t="t" r="r" b="b"/>
            <a:pathLst>
              <a:path w="779145" h="320675">
                <a:moveTo>
                  <a:pt x="664168" y="284160"/>
                </a:moveTo>
                <a:lnTo>
                  <a:pt x="650827" y="320078"/>
                </a:lnTo>
                <a:lnTo>
                  <a:pt x="778858" y="306361"/>
                </a:lnTo>
                <a:lnTo>
                  <a:pt x="764366" y="291119"/>
                </a:lnTo>
                <a:lnTo>
                  <a:pt x="682834" y="291119"/>
                </a:lnTo>
                <a:lnTo>
                  <a:pt x="664168" y="284160"/>
                </a:lnTo>
                <a:close/>
              </a:path>
              <a:path w="779145" h="320675">
                <a:moveTo>
                  <a:pt x="677585" y="248036"/>
                </a:moveTo>
                <a:lnTo>
                  <a:pt x="664168" y="284160"/>
                </a:lnTo>
                <a:lnTo>
                  <a:pt x="682834" y="291119"/>
                </a:lnTo>
                <a:lnTo>
                  <a:pt x="695028" y="254538"/>
                </a:lnTo>
                <a:lnTo>
                  <a:pt x="677585" y="248036"/>
                </a:lnTo>
                <a:close/>
              </a:path>
              <a:path w="779145" h="320675">
                <a:moveTo>
                  <a:pt x="690455" y="213385"/>
                </a:moveTo>
                <a:lnTo>
                  <a:pt x="677585" y="248036"/>
                </a:lnTo>
                <a:lnTo>
                  <a:pt x="695028" y="254538"/>
                </a:lnTo>
                <a:lnTo>
                  <a:pt x="682834" y="291119"/>
                </a:lnTo>
                <a:lnTo>
                  <a:pt x="764366" y="291119"/>
                </a:lnTo>
                <a:lnTo>
                  <a:pt x="690455" y="213385"/>
                </a:lnTo>
                <a:close/>
              </a:path>
              <a:path w="779145" h="320675">
                <a:moveTo>
                  <a:pt x="12193" y="0"/>
                </a:moveTo>
                <a:lnTo>
                  <a:pt x="0" y="36580"/>
                </a:lnTo>
                <a:lnTo>
                  <a:pt x="664168" y="284160"/>
                </a:lnTo>
                <a:lnTo>
                  <a:pt x="677585" y="248036"/>
                </a:lnTo>
                <a:lnTo>
                  <a:pt x="12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583" y="1518303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5" h="114935">
                <a:moveTo>
                  <a:pt x="571569" y="0"/>
                </a:moveTo>
                <a:lnTo>
                  <a:pt x="571569" y="114313"/>
                </a:lnTo>
                <a:lnTo>
                  <a:pt x="648808" y="76209"/>
                </a:lnTo>
                <a:lnTo>
                  <a:pt x="589859" y="76209"/>
                </a:lnTo>
                <a:lnTo>
                  <a:pt x="589859" y="38104"/>
                </a:lnTo>
                <a:lnTo>
                  <a:pt x="646775" y="38104"/>
                </a:lnTo>
                <a:lnTo>
                  <a:pt x="571569" y="0"/>
                </a:lnTo>
                <a:close/>
              </a:path>
              <a:path w="686435" h="114935">
                <a:moveTo>
                  <a:pt x="571569" y="38104"/>
                </a:moveTo>
                <a:lnTo>
                  <a:pt x="0" y="38104"/>
                </a:lnTo>
                <a:lnTo>
                  <a:pt x="0" y="76209"/>
                </a:lnTo>
                <a:lnTo>
                  <a:pt x="571569" y="76209"/>
                </a:lnTo>
                <a:lnTo>
                  <a:pt x="571569" y="38104"/>
                </a:lnTo>
                <a:close/>
              </a:path>
              <a:path w="686435" h="114935">
                <a:moveTo>
                  <a:pt x="646775" y="38104"/>
                </a:moveTo>
                <a:lnTo>
                  <a:pt x="589859" y="38104"/>
                </a:lnTo>
                <a:lnTo>
                  <a:pt x="589859" y="76209"/>
                </a:lnTo>
                <a:lnTo>
                  <a:pt x="648808" y="76209"/>
                </a:lnTo>
                <a:lnTo>
                  <a:pt x="685883" y="57919"/>
                </a:lnTo>
                <a:lnTo>
                  <a:pt x="646775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3099" y="4650519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5" h="114935">
                <a:moveTo>
                  <a:pt x="571569" y="0"/>
                </a:moveTo>
                <a:lnTo>
                  <a:pt x="571569" y="114313"/>
                </a:lnTo>
                <a:lnTo>
                  <a:pt x="648808" y="76209"/>
                </a:lnTo>
                <a:lnTo>
                  <a:pt x="589859" y="76209"/>
                </a:lnTo>
                <a:lnTo>
                  <a:pt x="589859" y="38104"/>
                </a:lnTo>
                <a:lnTo>
                  <a:pt x="646775" y="38104"/>
                </a:lnTo>
                <a:lnTo>
                  <a:pt x="571569" y="0"/>
                </a:lnTo>
                <a:close/>
              </a:path>
              <a:path w="686435" h="114935">
                <a:moveTo>
                  <a:pt x="571569" y="38104"/>
                </a:moveTo>
                <a:lnTo>
                  <a:pt x="0" y="38104"/>
                </a:lnTo>
                <a:lnTo>
                  <a:pt x="0" y="76209"/>
                </a:lnTo>
                <a:lnTo>
                  <a:pt x="571569" y="76209"/>
                </a:lnTo>
                <a:lnTo>
                  <a:pt x="571569" y="38104"/>
                </a:lnTo>
                <a:close/>
              </a:path>
              <a:path w="686435" h="114935">
                <a:moveTo>
                  <a:pt x="646775" y="38104"/>
                </a:moveTo>
                <a:lnTo>
                  <a:pt x="589859" y="38104"/>
                </a:lnTo>
                <a:lnTo>
                  <a:pt x="589859" y="76209"/>
                </a:lnTo>
                <a:lnTo>
                  <a:pt x="648808" y="76209"/>
                </a:lnTo>
                <a:lnTo>
                  <a:pt x="685883" y="57919"/>
                </a:lnTo>
                <a:lnTo>
                  <a:pt x="646775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59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1" y="993880"/>
            <a:ext cx="5521325" cy="806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r">
              <a:lnSpc>
                <a:spcPct val="100000"/>
              </a:lnSpc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6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 marR="8255" indent="304800" algn="r">
              <a:lnSpc>
                <a:spcPct val="95800"/>
              </a:lnSpc>
              <a:spcBef>
                <a:spcPts val="615"/>
              </a:spcBef>
              <a:tabLst>
                <a:tab pos="4834890" algn="l"/>
                <a:tab pos="498856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1  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L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nd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7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317500" marR="8890" algn="r">
              <a:lnSpc>
                <a:spcPct val="95500"/>
              </a:lnSpc>
              <a:spcBef>
                <a:spcPts val="615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21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 marR="8255" indent="304800" algn="r">
              <a:lnSpc>
                <a:spcPts val="1150"/>
              </a:lnSpc>
              <a:spcBef>
                <a:spcPts val="645"/>
              </a:spcBef>
              <a:tabLst>
                <a:tab pos="48355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21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21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tt</a:t>
            </a:r>
            <a:r>
              <a:rPr sz="1000" dirty="0">
                <a:latin typeface="Arial"/>
                <a:cs typeface="Arial"/>
              </a:rPr>
              <a:t>ri</a:t>
            </a:r>
            <a:r>
              <a:rPr sz="1000" spc="-10" dirty="0">
                <a:latin typeface="Arial"/>
                <a:cs typeface="Arial"/>
              </a:rPr>
              <a:t>bu</a:t>
            </a:r>
            <a:r>
              <a:rPr sz="1000" spc="-5" dirty="0">
                <a:latin typeface="Arial"/>
                <a:cs typeface="Arial"/>
              </a:rPr>
              <a:t>te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21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09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9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21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317500" marR="8890" algn="r">
              <a:lnSpc>
                <a:spcPts val="1150"/>
              </a:lnSpc>
              <a:spcBef>
                <a:spcPts val="630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21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21</a:t>
            </a:r>
            <a:r>
              <a:rPr sz="1000" spc="-5" dirty="0">
                <a:latin typeface="Arial"/>
                <a:cs typeface="Arial"/>
              </a:rPr>
              <a:t>5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ua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21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09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 marR="8255" indent="304800" algn="r">
              <a:lnSpc>
                <a:spcPct val="95700"/>
              </a:lnSpc>
              <a:spcBef>
                <a:spcPts val="615"/>
              </a:spcBef>
              <a:tabLst>
                <a:tab pos="4835525" algn="l"/>
                <a:tab pos="498856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Y C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UP </a:t>
            </a:r>
            <a:r>
              <a:rPr sz="1000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Y </a:t>
            </a:r>
            <a:r>
              <a:rPr sz="1000" spc="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au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2  H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5" dirty="0">
                <a:latin typeface="Arial"/>
                <a:cs typeface="Arial"/>
              </a:rPr>
              <a:t>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3  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odu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4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317500" marR="8890" algn="r">
              <a:lnSpc>
                <a:spcPct val="95900"/>
              </a:lnSpc>
              <a:spcBef>
                <a:spcPts val="610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6  I</a:t>
            </a:r>
            <a:r>
              <a:rPr sz="1000" spc="-10" dirty="0">
                <a:latin typeface="Arial"/>
                <a:cs typeface="Arial"/>
              </a:rPr>
              <a:t>nne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J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22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que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317500" marR="8890" algn="r">
              <a:lnSpc>
                <a:spcPct val="95800"/>
              </a:lnSpc>
              <a:spcBef>
                <a:spcPts val="600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li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8  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-5" dirty="0">
                <a:latin typeface="Arial"/>
                <a:cs typeface="Arial"/>
              </a:rPr>
              <a:t>9 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24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Fr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end</a:t>
            </a:r>
            <a:r>
              <a:rPr sz="1000" spc="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24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3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24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565"/>
              </a:spcBef>
              <a:tabLst>
                <a:tab pos="49758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24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  <a:tabLst>
                <a:tab pos="4979670" algn="l"/>
              </a:tabLst>
            </a:pPr>
            <a:r>
              <a:rPr sz="1000" spc="-5" dirty="0">
                <a:latin typeface="Arial"/>
                <a:cs typeface="Arial"/>
              </a:rPr>
              <a:t>Overview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 </a:t>
            </a:r>
            <a:r>
              <a:rPr sz="1000" spc="-10" dirty="0">
                <a:latin typeface="Arial"/>
                <a:cs typeface="Arial"/>
              </a:rPr>
              <a:t>Lecture.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24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  <a:p>
            <a:pPr marL="11430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2305078"/>
            <a:ext cx="5523230" cy="286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4675" algn="l"/>
              </a:tabLst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12a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operator	Fig </a:t>
            </a:r>
            <a:r>
              <a:rPr sz="1200" dirty="0">
                <a:latin typeface="Times New Roman"/>
                <a:cs typeface="Times New Roman"/>
              </a:rPr>
              <a:t>12b. Separator </a:t>
            </a:r>
            <a:r>
              <a:rPr sz="1200" spc="-5" dirty="0">
                <a:latin typeface="Times New Roman"/>
                <a:cs typeface="Times New Roman"/>
              </a:rPr>
              <a:t>with 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Types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DFD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Detailed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64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35" dirty="0">
                <a:latin typeface="Times New Roman"/>
                <a:cs typeface="Times New Roman"/>
              </a:rPr>
              <a:t>Context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Diagram: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DFD which provides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least amount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details about the working  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system. </a:t>
            </a:r>
            <a:r>
              <a:rPr sz="1200" dirty="0">
                <a:latin typeface="Times New Roman"/>
                <a:cs typeface="Times New Roman"/>
              </a:rPr>
              <a:t>Context </a:t>
            </a:r>
            <a:r>
              <a:rPr sz="1200" spc="-5" dirty="0">
                <a:latin typeface="Times New Roman"/>
                <a:cs typeface="Times New Roman"/>
              </a:rPr>
              <a:t>DFDs have </a:t>
            </a:r>
            <a:r>
              <a:rPr sz="1200" dirty="0">
                <a:latin typeface="Times New Roman"/>
                <a:cs typeface="Times New Roman"/>
              </a:rPr>
              <a:t>the 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properties: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always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displayed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CDFDs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process/system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analyzed. </a:t>
            </a:r>
            <a:r>
              <a:rPr sz="1200" dirty="0">
                <a:latin typeface="Times New Roman"/>
                <a:cs typeface="Times New Roman"/>
              </a:rPr>
              <a:t>Name of the </a:t>
            </a:r>
            <a:r>
              <a:rPr sz="1200" spc="-5" dirty="0">
                <a:latin typeface="Times New Roman"/>
                <a:cs typeface="Times New Roman"/>
              </a:rPr>
              <a:t>CDFDs </a:t>
            </a:r>
            <a:r>
              <a:rPr sz="1200" dirty="0">
                <a:latin typeface="Times New Roman"/>
                <a:cs typeface="Times New Roman"/>
              </a:rPr>
              <a:t>is  generally a </a:t>
            </a:r>
            <a:r>
              <a:rPr sz="1200" spc="-5" dirty="0">
                <a:latin typeface="Times New Roman"/>
                <a:cs typeface="Times New Roman"/>
              </a:rPr>
              <a:t>Noun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Phrase.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61" y="7663758"/>
            <a:ext cx="5523230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13a. Example Context </a:t>
            </a:r>
            <a:r>
              <a:rPr sz="1200" spc="-5" dirty="0">
                <a:latin typeface="Times New Roman"/>
                <a:cs typeface="Times New Roman"/>
              </a:rPr>
              <a:t>DFD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No System details are </a:t>
            </a:r>
            <a:r>
              <a:rPr sz="1200" dirty="0">
                <a:latin typeface="Times New Roman"/>
                <a:cs typeface="Times New Roman"/>
              </a:rPr>
              <a:t>shown in the </a:t>
            </a:r>
            <a:r>
              <a:rPr sz="1200" spc="-5" dirty="0">
                <a:latin typeface="Times New Roman"/>
                <a:cs typeface="Times New Roman"/>
              </a:rPr>
              <a:t>Contexts </a:t>
            </a:r>
            <a:r>
              <a:rPr sz="1200" spc="-10" dirty="0">
                <a:latin typeface="Times New Roman"/>
                <a:cs typeface="Times New Roman"/>
              </a:rPr>
              <a:t>DFDs </a:t>
            </a:r>
            <a:r>
              <a:rPr sz="1200" spc="-5" dirty="0">
                <a:latin typeface="Times New Roman"/>
                <a:cs typeface="Times New Roman"/>
              </a:rPr>
              <a:t>just </a:t>
            </a:r>
            <a:r>
              <a:rPr sz="1200" dirty="0">
                <a:latin typeface="Times New Roman"/>
                <a:cs typeface="Times New Roman"/>
              </a:rPr>
              <a:t>context is </a:t>
            </a:r>
            <a:r>
              <a:rPr sz="1200" spc="-5" dirty="0">
                <a:latin typeface="Times New Roman"/>
                <a:cs typeface="Times New Roman"/>
              </a:rPr>
              <a:t>shown. 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from and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are shown and </a:t>
            </a:r>
            <a:r>
              <a:rPr sz="1200" spc="-5" dirty="0">
                <a:latin typeface="Times New Roman"/>
                <a:cs typeface="Times New Roman"/>
              </a:rPr>
              <a:t>interactions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external entities. An </a:t>
            </a:r>
            <a:r>
              <a:rPr sz="1200" dirty="0">
                <a:latin typeface="Times New Roman"/>
                <a:cs typeface="Times New Roman"/>
              </a:rPr>
              <a:t>example </a:t>
            </a:r>
            <a:r>
              <a:rPr sz="1200" spc="-5" dirty="0">
                <a:latin typeface="Times New Roman"/>
                <a:cs typeface="Times New Roman"/>
              </a:rPr>
              <a:t>DFD at </a:t>
            </a:r>
            <a:r>
              <a:rPr sz="1200" dirty="0">
                <a:latin typeface="Times New Roman"/>
                <a:cs typeface="Times New Roman"/>
              </a:rPr>
              <a:t>context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Figure: </a:t>
            </a:r>
            <a:r>
              <a:rPr sz="1200" dirty="0">
                <a:latin typeface="Times New Roman"/>
                <a:cs typeface="Times New Roman"/>
              </a:rPr>
              <a:t>13a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13b.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2571" y="5255827"/>
            <a:ext cx="4285854" cy="2333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4566" y="1316723"/>
            <a:ext cx="913765" cy="913765"/>
          </a:xfrm>
          <a:custGeom>
            <a:avLst/>
            <a:gdLst/>
            <a:ahLst/>
            <a:cxnLst/>
            <a:rect l="l" t="t" r="r" b="b"/>
            <a:pathLst>
              <a:path w="913764" h="913764">
                <a:moveTo>
                  <a:pt x="142130" y="125364"/>
                </a:moveTo>
                <a:lnTo>
                  <a:pt x="109891" y="159246"/>
                </a:lnTo>
                <a:lnTo>
                  <a:pt x="81770" y="195518"/>
                </a:lnTo>
                <a:lnTo>
                  <a:pt x="57774" y="233853"/>
                </a:lnTo>
                <a:lnTo>
                  <a:pt x="37914" y="273924"/>
                </a:lnTo>
                <a:lnTo>
                  <a:pt x="22197" y="315407"/>
                </a:lnTo>
                <a:lnTo>
                  <a:pt x="10633" y="357975"/>
                </a:lnTo>
                <a:lnTo>
                  <a:pt x="3231" y="401302"/>
                </a:lnTo>
                <a:lnTo>
                  <a:pt x="0" y="445062"/>
                </a:lnTo>
                <a:lnTo>
                  <a:pt x="948" y="488929"/>
                </a:lnTo>
                <a:lnTo>
                  <a:pt x="6084" y="532577"/>
                </a:lnTo>
                <a:lnTo>
                  <a:pt x="15418" y="575681"/>
                </a:lnTo>
                <a:lnTo>
                  <a:pt x="28959" y="617914"/>
                </a:lnTo>
                <a:lnTo>
                  <a:pt x="46715" y="658950"/>
                </a:lnTo>
                <a:lnTo>
                  <a:pt x="68695" y="698463"/>
                </a:lnTo>
                <a:lnTo>
                  <a:pt x="94908" y="736128"/>
                </a:lnTo>
                <a:lnTo>
                  <a:pt x="125364" y="771618"/>
                </a:lnTo>
                <a:lnTo>
                  <a:pt x="159246" y="803857"/>
                </a:lnTo>
                <a:lnTo>
                  <a:pt x="195518" y="831978"/>
                </a:lnTo>
                <a:lnTo>
                  <a:pt x="233853" y="855974"/>
                </a:lnTo>
                <a:lnTo>
                  <a:pt x="273924" y="875834"/>
                </a:lnTo>
                <a:lnTo>
                  <a:pt x="315407" y="891551"/>
                </a:lnTo>
                <a:lnTo>
                  <a:pt x="357975" y="903115"/>
                </a:lnTo>
                <a:lnTo>
                  <a:pt x="401302" y="910517"/>
                </a:lnTo>
                <a:lnTo>
                  <a:pt x="445062" y="913748"/>
                </a:lnTo>
                <a:lnTo>
                  <a:pt x="488929" y="912800"/>
                </a:lnTo>
                <a:lnTo>
                  <a:pt x="532577" y="907664"/>
                </a:lnTo>
                <a:lnTo>
                  <a:pt x="575681" y="898330"/>
                </a:lnTo>
                <a:lnTo>
                  <a:pt x="617914" y="884789"/>
                </a:lnTo>
                <a:lnTo>
                  <a:pt x="658950" y="867033"/>
                </a:lnTo>
                <a:lnTo>
                  <a:pt x="698463" y="845053"/>
                </a:lnTo>
                <a:lnTo>
                  <a:pt x="736128" y="818840"/>
                </a:lnTo>
                <a:lnTo>
                  <a:pt x="771618" y="788384"/>
                </a:lnTo>
                <a:lnTo>
                  <a:pt x="803857" y="754502"/>
                </a:lnTo>
                <a:lnTo>
                  <a:pt x="831978" y="718230"/>
                </a:lnTo>
                <a:lnTo>
                  <a:pt x="855974" y="679895"/>
                </a:lnTo>
                <a:lnTo>
                  <a:pt x="875834" y="639824"/>
                </a:lnTo>
                <a:lnTo>
                  <a:pt x="891551" y="598341"/>
                </a:lnTo>
                <a:lnTo>
                  <a:pt x="903115" y="555773"/>
                </a:lnTo>
                <a:lnTo>
                  <a:pt x="910517" y="512446"/>
                </a:lnTo>
                <a:lnTo>
                  <a:pt x="913748" y="468686"/>
                </a:lnTo>
                <a:lnTo>
                  <a:pt x="912800" y="424819"/>
                </a:lnTo>
                <a:lnTo>
                  <a:pt x="907664" y="381171"/>
                </a:lnTo>
                <a:lnTo>
                  <a:pt x="898330" y="338067"/>
                </a:lnTo>
                <a:lnTo>
                  <a:pt x="884789" y="295834"/>
                </a:lnTo>
                <a:lnTo>
                  <a:pt x="867033" y="254798"/>
                </a:lnTo>
                <a:lnTo>
                  <a:pt x="845053" y="215285"/>
                </a:lnTo>
                <a:lnTo>
                  <a:pt x="818840" y="177620"/>
                </a:lnTo>
                <a:lnTo>
                  <a:pt x="788384" y="142130"/>
                </a:lnTo>
                <a:lnTo>
                  <a:pt x="754502" y="109891"/>
                </a:lnTo>
                <a:lnTo>
                  <a:pt x="718230" y="81770"/>
                </a:lnTo>
                <a:lnTo>
                  <a:pt x="679895" y="57774"/>
                </a:lnTo>
                <a:lnTo>
                  <a:pt x="639824" y="37914"/>
                </a:lnTo>
                <a:lnTo>
                  <a:pt x="598341" y="22197"/>
                </a:lnTo>
                <a:lnTo>
                  <a:pt x="555773" y="10633"/>
                </a:lnTo>
                <a:lnTo>
                  <a:pt x="512446" y="3231"/>
                </a:lnTo>
                <a:lnTo>
                  <a:pt x="468686" y="0"/>
                </a:lnTo>
                <a:lnTo>
                  <a:pt x="424819" y="948"/>
                </a:lnTo>
                <a:lnTo>
                  <a:pt x="381171" y="6084"/>
                </a:lnTo>
                <a:lnTo>
                  <a:pt x="338067" y="15418"/>
                </a:lnTo>
                <a:lnTo>
                  <a:pt x="295834" y="28959"/>
                </a:lnTo>
                <a:lnTo>
                  <a:pt x="254798" y="46715"/>
                </a:lnTo>
                <a:lnTo>
                  <a:pt x="215285" y="68695"/>
                </a:lnTo>
                <a:lnTo>
                  <a:pt x="177620" y="94908"/>
                </a:lnTo>
                <a:lnTo>
                  <a:pt x="142130" y="125364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9930" y="1458857"/>
            <a:ext cx="663575" cy="629920"/>
          </a:xfrm>
          <a:custGeom>
            <a:avLst/>
            <a:gdLst/>
            <a:ahLst/>
            <a:cxnLst/>
            <a:rect l="l" t="t" r="r" b="b"/>
            <a:pathLst>
              <a:path w="663575" h="629919">
                <a:moveTo>
                  <a:pt x="0" y="629488"/>
                </a:moveTo>
                <a:lnTo>
                  <a:pt x="663020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6696" y="1442087"/>
            <a:ext cx="629920" cy="663575"/>
          </a:xfrm>
          <a:custGeom>
            <a:avLst/>
            <a:gdLst/>
            <a:ahLst/>
            <a:cxnLst/>
            <a:rect l="l" t="t" r="r" b="b"/>
            <a:pathLst>
              <a:path w="629919" h="663575">
                <a:moveTo>
                  <a:pt x="0" y="0"/>
                </a:moveTo>
                <a:lnTo>
                  <a:pt x="629488" y="66302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5672" y="1231753"/>
            <a:ext cx="629920" cy="826135"/>
          </a:xfrm>
          <a:custGeom>
            <a:avLst/>
            <a:gdLst/>
            <a:ahLst/>
            <a:cxnLst/>
            <a:rect l="l" t="t" r="r" b="b"/>
            <a:pathLst>
              <a:path w="629920" h="826135">
                <a:moveTo>
                  <a:pt x="313982" y="826108"/>
                </a:moveTo>
                <a:lnTo>
                  <a:pt x="356691" y="822348"/>
                </a:lnTo>
                <a:lnTo>
                  <a:pt x="397685" y="811395"/>
                </a:lnTo>
                <a:lnTo>
                  <a:pt x="436583" y="793743"/>
                </a:lnTo>
                <a:lnTo>
                  <a:pt x="473005" y="769882"/>
                </a:lnTo>
                <a:lnTo>
                  <a:pt x="506569" y="740306"/>
                </a:lnTo>
                <a:lnTo>
                  <a:pt x="536894" y="705507"/>
                </a:lnTo>
                <a:lnTo>
                  <a:pt x="563599" y="665976"/>
                </a:lnTo>
                <a:lnTo>
                  <a:pt x="586303" y="622206"/>
                </a:lnTo>
                <a:lnTo>
                  <a:pt x="604625" y="574689"/>
                </a:lnTo>
                <a:lnTo>
                  <a:pt x="618184" y="523917"/>
                </a:lnTo>
                <a:lnTo>
                  <a:pt x="626598" y="470383"/>
                </a:lnTo>
                <a:lnTo>
                  <a:pt x="629488" y="414578"/>
                </a:lnTo>
                <a:lnTo>
                  <a:pt x="626979" y="358423"/>
                </a:lnTo>
                <a:lnTo>
                  <a:pt x="618939" y="304597"/>
                </a:lnTo>
                <a:lnTo>
                  <a:pt x="605744" y="253586"/>
                </a:lnTo>
                <a:lnTo>
                  <a:pt x="587770" y="205877"/>
                </a:lnTo>
                <a:lnTo>
                  <a:pt x="565394" y="161958"/>
                </a:lnTo>
                <a:lnTo>
                  <a:pt x="538989" y="122315"/>
                </a:lnTo>
                <a:lnTo>
                  <a:pt x="508934" y="87436"/>
                </a:lnTo>
                <a:lnTo>
                  <a:pt x="475602" y="57806"/>
                </a:lnTo>
                <a:lnTo>
                  <a:pt x="439370" y="33913"/>
                </a:lnTo>
                <a:lnTo>
                  <a:pt x="400613" y="16243"/>
                </a:lnTo>
                <a:lnTo>
                  <a:pt x="359708" y="5285"/>
                </a:lnTo>
                <a:lnTo>
                  <a:pt x="317030" y="1524"/>
                </a:lnTo>
                <a:lnTo>
                  <a:pt x="3048" y="0"/>
                </a:lnTo>
                <a:lnTo>
                  <a:pt x="0" y="824584"/>
                </a:lnTo>
                <a:lnTo>
                  <a:pt x="313982" y="826108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9065" y="1198218"/>
            <a:ext cx="788035" cy="343535"/>
          </a:xfrm>
          <a:custGeom>
            <a:avLst/>
            <a:gdLst/>
            <a:ahLst/>
            <a:cxnLst/>
            <a:rect l="l" t="t" r="r" b="b"/>
            <a:pathLst>
              <a:path w="788035" h="343534">
                <a:moveTo>
                  <a:pt x="675558" y="34653"/>
                </a:moveTo>
                <a:lnTo>
                  <a:pt x="0" y="306361"/>
                </a:lnTo>
                <a:lnTo>
                  <a:pt x="13717" y="342941"/>
                </a:lnTo>
                <a:lnTo>
                  <a:pt x="690244" y="70843"/>
                </a:lnTo>
                <a:lnTo>
                  <a:pt x="675558" y="34653"/>
                </a:lnTo>
                <a:close/>
              </a:path>
              <a:path w="788035" h="343534">
                <a:moveTo>
                  <a:pt x="773130" y="27435"/>
                </a:moveTo>
                <a:lnTo>
                  <a:pt x="693504" y="27435"/>
                </a:lnTo>
                <a:lnTo>
                  <a:pt x="707221" y="64015"/>
                </a:lnTo>
                <a:lnTo>
                  <a:pt x="690244" y="70843"/>
                </a:lnTo>
                <a:lnTo>
                  <a:pt x="704173" y="105168"/>
                </a:lnTo>
                <a:lnTo>
                  <a:pt x="773130" y="27435"/>
                </a:lnTo>
                <a:close/>
              </a:path>
              <a:path w="788035" h="343534">
                <a:moveTo>
                  <a:pt x="693504" y="27435"/>
                </a:moveTo>
                <a:lnTo>
                  <a:pt x="675558" y="34653"/>
                </a:lnTo>
                <a:lnTo>
                  <a:pt x="690244" y="70843"/>
                </a:lnTo>
                <a:lnTo>
                  <a:pt x="707221" y="64015"/>
                </a:lnTo>
                <a:lnTo>
                  <a:pt x="693504" y="27435"/>
                </a:lnTo>
                <a:close/>
              </a:path>
              <a:path w="788035" h="343534">
                <a:moveTo>
                  <a:pt x="661496" y="0"/>
                </a:moveTo>
                <a:lnTo>
                  <a:pt x="675558" y="34653"/>
                </a:lnTo>
                <a:lnTo>
                  <a:pt x="693504" y="27435"/>
                </a:lnTo>
                <a:lnTo>
                  <a:pt x="773130" y="27435"/>
                </a:lnTo>
                <a:lnTo>
                  <a:pt x="788003" y="10669"/>
                </a:lnTo>
                <a:lnTo>
                  <a:pt x="661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1259" y="1742353"/>
            <a:ext cx="779145" cy="318770"/>
          </a:xfrm>
          <a:custGeom>
            <a:avLst/>
            <a:gdLst/>
            <a:ahLst/>
            <a:cxnLst/>
            <a:rect l="l" t="t" r="r" b="b"/>
            <a:pathLst>
              <a:path w="779145" h="318769">
                <a:moveTo>
                  <a:pt x="665506" y="283135"/>
                </a:moveTo>
                <a:lnTo>
                  <a:pt x="652351" y="318554"/>
                </a:lnTo>
                <a:lnTo>
                  <a:pt x="778858" y="306361"/>
                </a:lnTo>
                <a:lnTo>
                  <a:pt x="763444" y="289595"/>
                </a:lnTo>
                <a:lnTo>
                  <a:pt x="682834" y="289595"/>
                </a:lnTo>
                <a:lnTo>
                  <a:pt x="665506" y="283135"/>
                </a:lnTo>
                <a:close/>
              </a:path>
              <a:path w="779145" h="318769">
                <a:moveTo>
                  <a:pt x="678612" y="247851"/>
                </a:moveTo>
                <a:lnTo>
                  <a:pt x="665506" y="283135"/>
                </a:lnTo>
                <a:lnTo>
                  <a:pt x="682834" y="289595"/>
                </a:lnTo>
                <a:lnTo>
                  <a:pt x="696552" y="254538"/>
                </a:lnTo>
                <a:lnTo>
                  <a:pt x="678612" y="247851"/>
                </a:lnTo>
                <a:close/>
              </a:path>
              <a:path w="779145" h="318769">
                <a:moveTo>
                  <a:pt x="691980" y="211861"/>
                </a:moveTo>
                <a:lnTo>
                  <a:pt x="678612" y="247851"/>
                </a:lnTo>
                <a:lnTo>
                  <a:pt x="696552" y="254538"/>
                </a:lnTo>
                <a:lnTo>
                  <a:pt x="682834" y="289595"/>
                </a:lnTo>
                <a:lnTo>
                  <a:pt x="763444" y="289595"/>
                </a:lnTo>
                <a:lnTo>
                  <a:pt x="691980" y="211861"/>
                </a:lnTo>
                <a:close/>
              </a:path>
              <a:path w="779145" h="318769">
                <a:moveTo>
                  <a:pt x="13717" y="0"/>
                </a:moveTo>
                <a:lnTo>
                  <a:pt x="0" y="35056"/>
                </a:lnTo>
                <a:lnTo>
                  <a:pt x="665506" y="283135"/>
                </a:lnTo>
                <a:lnTo>
                  <a:pt x="678612" y="247851"/>
                </a:lnTo>
                <a:lnTo>
                  <a:pt x="13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9877" y="1478477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5" h="336550">
                <a:moveTo>
                  <a:pt x="176424" y="0"/>
                </a:moveTo>
                <a:lnTo>
                  <a:pt x="133493" y="5327"/>
                </a:lnTo>
                <a:lnTo>
                  <a:pt x="92340" y="21663"/>
                </a:lnTo>
                <a:lnTo>
                  <a:pt x="55251" y="48964"/>
                </a:lnTo>
                <a:lnTo>
                  <a:pt x="26193" y="84782"/>
                </a:lnTo>
                <a:lnTo>
                  <a:pt x="7719" y="125173"/>
                </a:lnTo>
                <a:lnTo>
                  <a:pt x="0" y="167850"/>
                </a:lnTo>
                <a:lnTo>
                  <a:pt x="3203" y="210528"/>
                </a:lnTo>
                <a:lnTo>
                  <a:pt x="17499" y="250918"/>
                </a:lnTo>
                <a:lnTo>
                  <a:pt x="43058" y="286737"/>
                </a:lnTo>
                <a:lnTo>
                  <a:pt x="77613" y="314052"/>
                </a:lnTo>
                <a:lnTo>
                  <a:pt x="117291" y="330487"/>
                </a:lnTo>
                <a:lnTo>
                  <a:pt x="159848" y="336082"/>
                </a:lnTo>
                <a:lnTo>
                  <a:pt x="203041" y="330882"/>
                </a:lnTo>
                <a:lnTo>
                  <a:pt x="244624" y="314927"/>
                </a:lnTo>
                <a:lnTo>
                  <a:pt x="282355" y="288261"/>
                </a:lnTo>
                <a:lnTo>
                  <a:pt x="311300" y="252443"/>
                </a:lnTo>
                <a:lnTo>
                  <a:pt x="329492" y="212052"/>
                </a:lnTo>
                <a:lnTo>
                  <a:pt x="336844" y="169375"/>
                </a:lnTo>
                <a:lnTo>
                  <a:pt x="333274" y="126697"/>
                </a:lnTo>
                <a:lnTo>
                  <a:pt x="318695" y="86306"/>
                </a:lnTo>
                <a:lnTo>
                  <a:pt x="293024" y="50488"/>
                </a:lnTo>
                <a:lnTo>
                  <a:pt x="258476" y="22538"/>
                </a:lnTo>
                <a:lnTo>
                  <a:pt x="218847" y="5722"/>
                </a:lnTo>
                <a:lnTo>
                  <a:pt x="17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59877" y="1478477"/>
            <a:ext cx="337185" cy="336550"/>
          </a:xfrm>
          <a:custGeom>
            <a:avLst/>
            <a:gdLst/>
            <a:ahLst/>
            <a:cxnLst/>
            <a:rect l="l" t="t" r="r" b="b"/>
            <a:pathLst>
              <a:path w="337185" h="336550">
                <a:moveTo>
                  <a:pt x="55251" y="48964"/>
                </a:moveTo>
                <a:lnTo>
                  <a:pt x="26193" y="84782"/>
                </a:lnTo>
                <a:lnTo>
                  <a:pt x="7719" y="125173"/>
                </a:lnTo>
                <a:lnTo>
                  <a:pt x="0" y="167850"/>
                </a:lnTo>
                <a:lnTo>
                  <a:pt x="3203" y="210528"/>
                </a:lnTo>
                <a:lnTo>
                  <a:pt x="17499" y="250918"/>
                </a:lnTo>
                <a:lnTo>
                  <a:pt x="43058" y="286737"/>
                </a:lnTo>
                <a:lnTo>
                  <a:pt x="77613" y="314052"/>
                </a:lnTo>
                <a:lnTo>
                  <a:pt x="117291" y="330487"/>
                </a:lnTo>
                <a:lnTo>
                  <a:pt x="159848" y="336082"/>
                </a:lnTo>
                <a:lnTo>
                  <a:pt x="203041" y="330882"/>
                </a:lnTo>
                <a:lnTo>
                  <a:pt x="244624" y="314927"/>
                </a:lnTo>
                <a:lnTo>
                  <a:pt x="282355" y="288261"/>
                </a:lnTo>
                <a:lnTo>
                  <a:pt x="311300" y="252443"/>
                </a:lnTo>
                <a:lnTo>
                  <a:pt x="329492" y="212052"/>
                </a:lnTo>
                <a:lnTo>
                  <a:pt x="336844" y="169375"/>
                </a:lnTo>
                <a:lnTo>
                  <a:pt x="333274" y="126697"/>
                </a:lnTo>
                <a:lnTo>
                  <a:pt x="318695" y="86306"/>
                </a:lnTo>
                <a:lnTo>
                  <a:pt x="293024" y="50488"/>
                </a:lnTo>
                <a:lnTo>
                  <a:pt x="258476" y="22538"/>
                </a:lnTo>
                <a:lnTo>
                  <a:pt x="218847" y="5722"/>
                </a:lnTo>
                <a:lnTo>
                  <a:pt x="176424" y="0"/>
                </a:lnTo>
                <a:lnTo>
                  <a:pt x="133493" y="5327"/>
                </a:lnTo>
                <a:lnTo>
                  <a:pt x="92340" y="21663"/>
                </a:lnTo>
                <a:lnTo>
                  <a:pt x="55251" y="48964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2935" y="1528968"/>
            <a:ext cx="250190" cy="236854"/>
          </a:xfrm>
          <a:custGeom>
            <a:avLst/>
            <a:gdLst/>
            <a:ahLst/>
            <a:cxnLst/>
            <a:rect l="l" t="t" r="r" b="b"/>
            <a:pathLst>
              <a:path w="250189" h="236855">
                <a:moveTo>
                  <a:pt x="0" y="236248"/>
                </a:moveTo>
                <a:lnTo>
                  <a:pt x="249966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5128" y="1527442"/>
            <a:ext cx="227329" cy="239395"/>
          </a:xfrm>
          <a:custGeom>
            <a:avLst/>
            <a:gdLst/>
            <a:ahLst/>
            <a:cxnLst/>
            <a:rect l="l" t="t" r="r" b="b"/>
            <a:pathLst>
              <a:path w="227329" h="239394">
                <a:moveTo>
                  <a:pt x="0" y="0"/>
                </a:moveTo>
                <a:lnTo>
                  <a:pt x="227103" y="23929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911239"/>
            <a:ext cx="5523865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context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DFDs no </a:t>
            </a:r>
            <a:r>
              <a:rPr sz="1200" spc="-5" dirty="0">
                <a:latin typeface="Times New Roman"/>
                <a:cs typeface="Times New Roman"/>
              </a:rPr>
              <a:t>data stores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created. Ant dataflow from </a:t>
            </a:r>
            <a:r>
              <a:rPr sz="1200" dirty="0">
                <a:latin typeface="Times New Roman"/>
                <a:cs typeface="Times New Roman"/>
              </a:rPr>
              <a:t>external </a:t>
            </a:r>
            <a:r>
              <a:rPr sz="1200" spc="-5" dirty="0">
                <a:latin typeface="Times New Roman"/>
                <a:cs typeface="Times New Roman"/>
              </a:rPr>
              <a:t>entities  are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directed </a:t>
            </a:r>
            <a:r>
              <a:rPr sz="1200" dirty="0">
                <a:latin typeface="Times New Roman"/>
                <a:cs typeface="Times New Roman"/>
              </a:rPr>
              <a:t>toward the </a:t>
            </a:r>
            <a:r>
              <a:rPr sz="1200" spc="-5" dirty="0">
                <a:latin typeface="Times New Roman"/>
                <a:cs typeface="Times New Roman"/>
              </a:rPr>
              <a:t>purported system and vice versa, </a:t>
            </a:r>
            <a:r>
              <a:rPr sz="1200" dirty="0">
                <a:latin typeface="Times New Roman"/>
                <a:cs typeface="Times New Roman"/>
              </a:rPr>
              <a:t>no communication is show  </a:t>
            </a:r>
            <a:r>
              <a:rPr sz="1200" spc="-5" dirty="0">
                <a:latin typeface="Times New Roman"/>
                <a:cs typeface="Times New Roman"/>
              </a:rPr>
              <a:t>between external entities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themselves.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93" y="1793014"/>
            <a:ext cx="4252325" cy="3086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523" y="4954056"/>
            <a:ext cx="5525770" cy="399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Fig: </a:t>
            </a:r>
            <a:r>
              <a:rPr sz="1200" dirty="0">
                <a:latin typeface="Times New Roman"/>
                <a:cs typeface="Times New Roman"/>
              </a:rPr>
              <a:t>13b. Example Context </a:t>
            </a:r>
            <a:r>
              <a:rPr sz="1200" spc="-5" dirty="0">
                <a:latin typeface="Times New Roman"/>
                <a:cs typeface="Times New Roman"/>
              </a:rPr>
              <a:t>DFD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5"/>
              </a:lnSpc>
              <a:spcBef>
                <a:spcPts val="63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10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45" dirty="0">
                <a:latin typeface="Times New Roman"/>
                <a:cs typeface="Times New Roman"/>
              </a:rPr>
              <a:t>Data </a:t>
            </a:r>
            <a:r>
              <a:rPr sz="1200" spc="10" dirty="0">
                <a:latin typeface="Times New Roman"/>
                <a:cs typeface="Times New Roman"/>
              </a:rPr>
              <a:t>Flow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Diagrams: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DFD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a context </a:t>
            </a:r>
            <a:r>
              <a:rPr sz="1200" spc="-5" dirty="0">
                <a:latin typeface="Times New Roman"/>
                <a:cs typeface="Times New Roman"/>
              </a:rPr>
              <a:t>DFD </a:t>
            </a:r>
            <a:r>
              <a:rPr sz="1200" spc="5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created the level </a:t>
            </a:r>
            <a:r>
              <a:rPr sz="1200" spc="-5" dirty="0">
                <a:latin typeface="Times New Roman"/>
                <a:cs typeface="Times New Roman"/>
              </a:rPr>
              <a:t>zero diagram </a:t>
            </a:r>
            <a:r>
              <a:rPr sz="1200" dirty="0">
                <a:latin typeface="Times New Roman"/>
                <a:cs typeface="Times New Roman"/>
              </a:rPr>
              <a:t>or level ‘not’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created.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level zero diagram contains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apparent details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shows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interaction between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numbers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processes and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include </a:t>
            </a:r>
            <a:r>
              <a:rPr sz="1200" dirty="0">
                <a:latin typeface="Times New Roman"/>
                <a:cs typeface="Times New Roman"/>
              </a:rPr>
              <a:t>a large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external entities. At </a:t>
            </a:r>
            <a:r>
              <a:rPr sz="1200" dirty="0">
                <a:latin typeface="Times New Roman"/>
                <a:cs typeface="Times New Roman"/>
              </a:rPr>
              <a:t>this level it is the duty of the </a:t>
            </a:r>
            <a:r>
              <a:rPr sz="1200" spc="-5" dirty="0">
                <a:latin typeface="Times New Roman"/>
                <a:cs typeface="Times New Roman"/>
              </a:rPr>
              <a:t>designer </a:t>
            </a:r>
            <a:r>
              <a:rPr sz="1200" dirty="0">
                <a:latin typeface="Times New Roman"/>
                <a:cs typeface="Times New Roman"/>
              </a:rPr>
              <a:t>to keep a balance in describing 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using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diagram. Balance </a:t>
            </a:r>
            <a:r>
              <a:rPr sz="1200" dirty="0">
                <a:latin typeface="Times New Roman"/>
                <a:cs typeface="Times New Roman"/>
              </a:rPr>
              <a:t>means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he should </a:t>
            </a:r>
            <a:r>
              <a:rPr sz="1200" spc="-5" dirty="0">
                <a:latin typeface="Times New Roman"/>
                <a:cs typeface="Times New Roman"/>
              </a:rPr>
              <a:t>give proper depth </a:t>
            </a:r>
            <a:r>
              <a:rPr sz="1200" dirty="0">
                <a:latin typeface="Times New Roman"/>
                <a:cs typeface="Times New Roman"/>
              </a:rPr>
              <a:t>to 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diagram processes. Because </a:t>
            </a:r>
            <a:r>
              <a:rPr sz="1200" dirty="0">
                <a:latin typeface="Times New Roman"/>
                <a:cs typeface="Times New Roman"/>
              </a:rPr>
              <a:t>placing </a:t>
            </a:r>
            <a:r>
              <a:rPr sz="1200" spc="5" dirty="0">
                <a:latin typeface="Times New Roman"/>
                <a:cs typeface="Times New Roman"/>
              </a:rPr>
              <a:t>too </a:t>
            </a:r>
            <a:r>
              <a:rPr sz="1200" dirty="0">
                <a:latin typeface="Times New Roman"/>
                <a:cs typeface="Times New Roman"/>
              </a:rPr>
              <a:t>much </a:t>
            </a:r>
            <a:r>
              <a:rPr sz="1200" spc="-5" dirty="0">
                <a:latin typeface="Times New Roman"/>
                <a:cs typeface="Times New Roman"/>
              </a:rPr>
              <a:t>details and showing all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miniature processes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diagrams </a:t>
            </a:r>
            <a:r>
              <a:rPr sz="1200" dirty="0">
                <a:latin typeface="Times New Roman"/>
                <a:cs typeface="Times New Roman"/>
              </a:rPr>
              <a:t>makes </a:t>
            </a: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too much </a:t>
            </a:r>
            <a:r>
              <a:rPr sz="1200" spc="-5" dirty="0">
                <a:latin typeface="Times New Roman"/>
                <a:cs typeface="Times New Roman"/>
              </a:rPr>
              <a:t>complex.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 hand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not recommended to just ignore </a:t>
            </a:r>
            <a:r>
              <a:rPr sz="1200" spc="-5" dirty="0">
                <a:latin typeface="Times New Roman"/>
                <a:cs typeface="Times New Roman"/>
              </a:rPr>
              <a:t>even larger </a:t>
            </a:r>
            <a:r>
              <a:rPr sz="1200" dirty="0">
                <a:latin typeface="Times New Roman"/>
                <a:cs typeface="Times New Roman"/>
              </a:rPr>
              <a:t>processes of the system, 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case although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DFD will become simple </a:t>
            </a:r>
            <a:r>
              <a:rPr sz="1200" dirty="0">
                <a:latin typeface="Times New Roman"/>
                <a:cs typeface="Times New Roman"/>
              </a:rPr>
              <a:t>but now </a:t>
            </a:r>
            <a:r>
              <a:rPr sz="1200" spc="-5" dirty="0">
                <a:latin typeface="Times New Roman"/>
                <a:cs typeface="Times New Roman"/>
              </a:rPr>
              <a:t>we will  have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large number of </a:t>
            </a:r>
            <a:r>
              <a:rPr sz="1200" spc="-5" dirty="0">
                <a:latin typeface="Times New Roman"/>
                <a:cs typeface="Times New Roman"/>
              </a:rPr>
              <a:t>detail DFDs. </a:t>
            </a:r>
            <a:r>
              <a:rPr sz="1200" dirty="0">
                <a:latin typeface="Times New Roman"/>
                <a:cs typeface="Times New Roman"/>
              </a:rPr>
              <a:t>So a </a:t>
            </a:r>
            <a:r>
              <a:rPr sz="1200" spc="-5" dirty="0">
                <a:latin typeface="Times New Roman"/>
                <a:cs typeface="Times New Roman"/>
              </a:rPr>
              <a:t>balance </a:t>
            </a:r>
            <a:r>
              <a:rPr sz="1200" dirty="0">
                <a:latin typeface="Times New Roman"/>
                <a:cs typeface="Times New Roman"/>
              </a:rPr>
              <a:t>in describing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should  be </a:t>
            </a:r>
            <a:r>
              <a:rPr sz="1200" spc="-5" dirty="0">
                <a:latin typeface="Times New Roman"/>
                <a:cs typeface="Times New Roman"/>
              </a:rPr>
              <a:t>kept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depth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DFD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manageable.</a:t>
            </a: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spcBef>
                <a:spcPts val="63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25" dirty="0">
                <a:latin typeface="Times New Roman"/>
                <a:cs typeface="Times New Roman"/>
              </a:rPr>
              <a:t>Steps </a:t>
            </a:r>
            <a:r>
              <a:rPr sz="1200" spc="30" dirty="0">
                <a:latin typeface="Times New Roman"/>
                <a:cs typeface="Times New Roman"/>
              </a:rPr>
              <a:t>in </a:t>
            </a:r>
            <a:r>
              <a:rPr sz="1200" spc="35" dirty="0">
                <a:latin typeface="Times New Roman"/>
                <a:cs typeface="Times New Roman"/>
              </a:rPr>
              <a:t>creating </a:t>
            </a:r>
            <a:r>
              <a:rPr sz="1200" spc="4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level 0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DFD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ts val="1639"/>
              </a:lnSpc>
              <a:buSzPct val="116666"/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Identify </a:t>
            </a:r>
            <a:r>
              <a:rPr sz="1200" spc="-5" dirty="0">
                <a:latin typeface="Times New Roman"/>
                <a:cs typeface="Times New Roman"/>
              </a:rPr>
              <a:t>distinct </a:t>
            </a:r>
            <a:r>
              <a:rPr sz="1200" dirty="0">
                <a:latin typeface="Times New Roman"/>
                <a:cs typeface="Times New Roman"/>
              </a:rPr>
              <a:t>modules of the </a:t>
            </a:r>
            <a:r>
              <a:rPr sz="1200" spc="-5" dirty="0">
                <a:latin typeface="Times New Roman"/>
                <a:cs typeface="Times New Roman"/>
              </a:rPr>
              <a:t>system for which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DFD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018" y="916076"/>
            <a:ext cx="5293995" cy="373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2065" indent="-228600" algn="just">
              <a:lnSpc>
                <a:spcPct val="134800"/>
              </a:lnSpc>
              <a:buSzPct val="116666"/>
              <a:buAutoNum type="arabicPeriod" startAt="2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 DFDs for all </a:t>
            </a:r>
            <a:r>
              <a:rPr sz="1200" dirty="0">
                <a:latin typeface="Times New Roman"/>
                <a:cs typeface="Times New Roman"/>
              </a:rPr>
              <a:t>the modules one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one to show the </a:t>
            </a:r>
            <a:r>
              <a:rPr sz="1200" spc="-5" dirty="0">
                <a:latin typeface="Times New Roman"/>
                <a:cs typeface="Times New Roman"/>
              </a:rPr>
              <a:t>internal </a:t>
            </a:r>
            <a:r>
              <a:rPr sz="1200" dirty="0">
                <a:latin typeface="Times New Roman"/>
                <a:cs typeface="Times New Roman"/>
              </a:rPr>
              <a:t>functionality of 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7965" algn="just">
              <a:lnSpc>
                <a:spcPts val="2060"/>
              </a:lnSpc>
              <a:spcBef>
                <a:spcPts val="380"/>
              </a:spcBef>
              <a:buSzPct val="116666"/>
              <a:buAutoNum type="arabicPeriod" startAt="2"/>
              <a:tabLst>
                <a:tab pos="241935" algn="l"/>
              </a:tabLst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DFD for the </a:t>
            </a:r>
            <a:r>
              <a:rPr sz="1200" spc="-5" dirty="0">
                <a:latin typeface="Times New Roman"/>
                <a:cs typeface="Times New Roman"/>
              </a:rPr>
              <a:t>distinct </a:t>
            </a:r>
            <a:r>
              <a:rPr sz="1200" dirty="0">
                <a:latin typeface="Times New Roman"/>
                <a:cs typeface="Times New Roman"/>
              </a:rPr>
              <a:t>modules of the </a:t>
            </a:r>
            <a:r>
              <a:rPr sz="1200" spc="-5" dirty="0">
                <a:latin typeface="Times New Roman"/>
                <a:cs typeface="Times New Roman"/>
              </a:rPr>
              <a:t>system have been created, </a:t>
            </a:r>
            <a:r>
              <a:rPr sz="1200" dirty="0">
                <a:latin typeface="Times New Roman"/>
                <a:cs typeface="Times New Roman"/>
              </a:rPr>
              <a:t>establish link  </a:t>
            </a:r>
            <a:r>
              <a:rPr sz="1200" spc="-5" dirty="0">
                <a:latin typeface="Times New Roman"/>
                <a:cs typeface="Times New Roman"/>
              </a:rPr>
              <a:t>between different DFDs where required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either connecting </a:t>
            </a:r>
            <a:r>
              <a:rPr sz="1200" dirty="0">
                <a:latin typeface="Times New Roman"/>
                <a:cs typeface="Times New Roman"/>
              </a:rPr>
              <a:t>the entities of the  </a:t>
            </a:r>
            <a:r>
              <a:rPr sz="1200" spc="-5" dirty="0">
                <a:latin typeface="Times New Roman"/>
                <a:cs typeface="Times New Roman"/>
              </a:rPr>
              <a:t>system, processes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or the data </a:t>
            </a:r>
            <a:r>
              <a:rPr sz="1200" spc="-5" dirty="0">
                <a:latin typeface="Times New Roman"/>
                <a:cs typeface="Times New Roman"/>
              </a:rPr>
              <a:t>stores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DFDs.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060"/>
              </a:lnSpc>
              <a:spcBef>
                <a:spcPts val="15"/>
              </a:spcBef>
              <a:buAutoNum type="arabicPeriod" startAt="2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Now comes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stage </a:t>
            </a:r>
            <a:r>
              <a:rPr sz="1200" dirty="0">
                <a:latin typeface="Times New Roman"/>
                <a:cs typeface="Times New Roman"/>
              </a:rPr>
              <a:t>of placing the </a:t>
            </a:r>
            <a:r>
              <a:rPr sz="1200" spc="-5" dirty="0">
                <a:latin typeface="Times New Roman"/>
                <a:cs typeface="Times New Roman"/>
              </a:rPr>
              <a:t>numbers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processes.  As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encompasses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endParaRPr sz="1200">
              <a:latin typeface="Times New Roman"/>
              <a:cs typeface="Times New Roman"/>
            </a:endParaRPr>
          </a:p>
          <a:p>
            <a:pPr marL="240665" marR="5715" algn="just">
              <a:lnSpc>
                <a:spcPts val="206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systems, ant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context </a:t>
            </a:r>
            <a:r>
              <a:rPr sz="1200" spc="-5" dirty="0">
                <a:latin typeface="Times New Roman"/>
                <a:cs typeface="Times New Roman"/>
              </a:rPr>
              <a:t>DFDs.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level 0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process when </a:t>
            </a:r>
            <a:r>
              <a:rPr sz="1200" dirty="0">
                <a:latin typeface="Times New Roman"/>
                <a:cs typeface="Times New Roman"/>
              </a:rPr>
              <a:t>it has a lot of details, it is not </a:t>
            </a:r>
            <a:r>
              <a:rPr sz="1200" spc="-5" dirty="0">
                <a:latin typeface="Times New Roman"/>
                <a:cs typeface="Times New Roman"/>
              </a:rPr>
              <a:t>explained further </a:t>
            </a:r>
            <a:r>
              <a:rPr sz="1200" dirty="0">
                <a:latin typeface="Times New Roman"/>
                <a:cs typeface="Times New Roman"/>
              </a:rPr>
              <a:t>in the level 0, </a:t>
            </a:r>
            <a:r>
              <a:rPr sz="1200" spc="-5" dirty="0">
                <a:latin typeface="Times New Roman"/>
                <a:cs typeface="Times New Roman"/>
              </a:rPr>
              <a:t>and  rather         </a:t>
            </a:r>
            <a:r>
              <a:rPr sz="1200" dirty="0">
                <a:latin typeface="Times New Roman"/>
                <a:cs typeface="Times New Roman"/>
              </a:rPr>
              <a:t>it         is         </a:t>
            </a:r>
            <a:r>
              <a:rPr sz="1200" spc="-5" dirty="0">
                <a:latin typeface="Times New Roman"/>
                <a:cs typeface="Times New Roman"/>
              </a:rPr>
              <a:t>postponed         for         </a:t>
            </a:r>
            <a:r>
              <a:rPr sz="1200" dirty="0">
                <a:latin typeface="Times New Roman"/>
                <a:cs typeface="Times New Roman"/>
              </a:rPr>
              <a:t>the         </a:t>
            </a:r>
            <a:r>
              <a:rPr sz="1200" spc="-5" dirty="0">
                <a:latin typeface="Times New Roman"/>
                <a:cs typeface="Times New Roman"/>
              </a:rPr>
              <a:t>detailed          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ts val="2060"/>
              </a:lnSpc>
              <a:spcBef>
                <a:spcPts val="1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detailed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Flow 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a number. </a:t>
            </a:r>
            <a:r>
              <a:rPr sz="1200" spc="-5" dirty="0">
                <a:latin typeface="Times New Roman"/>
                <a:cs typeface="Times New Roman"/>
              </a:rPr>
              <a:t>Numbering processes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based 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decimal </a:t>
            </a:r>
            <a:r>
              <a:rPr sz="1200" dirty="0">
                <a:latin typeface="Times New Roman"/>
                <a:cs typeface="Times New Roman"/>
              </a:rPr>
              <a:t>point is </a:t>
            </a:r>
            <a:r>
              <a:rPr sz="1200" spc="-5" dirty="0">
                <a:latin typeface="Times New Roman"/>
                <a:cs typeface="Times New Roman"/>
              </a:rPr>
              <a:t>valid </a:t>
            </a:r>
            <a:r>
              <a:rPr sz="1200" dirty="0">
                <a:latin typeface="Times New Roman"/>
                <a:cs typeface="Times New Roman"/>
              </a:rPr>
              <a:t>but in the </a:t>
            </a:r>
            <a:r>
              <a:rPr sz="1200" spc="-5" dirty="0">
                <a:latin typeface="Times New Roman"/>
                <a:cs typeface="Times New Roman"/>
              </a:rPr>
              <a:t>detailed diagram when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complex process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expressed further </a:t>
            </a:r>
            <a:r>
              <a:rPr sz="1200" dirty="0">
                <a:latin typeface="Times New Roman"/>
                <a:cs typeface="Times New Roman"/>
              </a:rPr>
              <a:t>its sub </a:t>
            </a:r>
            <a:r>
              <a:rPr sz="1200" spc="-5" dirty="0">
                <a:latin typeface="Times New Roman"/>
                <a:cs typeface="Times New Roman"/>
              </a:rPr>
              <a:t>processes are </a:t>
            </a:r>
            <a:r>
              <a:rPr sz="1200" dirty="0">
                <a:latin typeface="Times New Roman"/>
                <a:cs typeface="Times New Roman"/>
              </a:rPr>
              <a:t>number like 1.0, 1.1,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1.2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403854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2182697"/>
            <a:ext cx="1347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439" y="2775806"/>
            <a:ext cx="407987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Catherine Ricardo, Maxwell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Macmillan.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1688" y="2763590"/>
            <a:ext cx="7124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Section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7597" y="2600553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1471" y="2600553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549" y="2597505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7597" y="3309297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8422" y="2597505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1471" y="3309297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498" y="2597505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0476" y="3802356"/>
            <a:ext cx="5560060" cy="510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220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Detailed </a:t>
            </a:r>
            <a:r>
              <a:rPr sz="1200" dirty="0">
                <a:latin typeface="Times New Roman"/>
                <a:cs typeface="Times New Roman"/>
              </a:rPr>
              <a:t>DFD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Diagrams: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Database Design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Detailed </a:t>
            </a:r>
            <a:r>
              <a:rPr sz="1400" spc="55" dirty="0">
                <a:latin typeface="Times New Roman"/>
                <a:cs typeface="Times New Roman"/>
              </a:rPr>
              <a:t>Data </a:t>
            </a:r>
            <a:r>
              <a:rPr sz="1400" spc="15" dirty="0">
                <a:latin typeface="Times New Roman"/>
                <a:cs typeface="Times New Roman"/>
              </a:rPr>
              <a:t>Flow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Diagram:</a:t>
            </a:r>
            <a:endParaRPr sz="1400">
              <a:latin typeface="Times New Roman"/>
              <a:cs typeface="Times New Roman"/>
            </a:endParaRPr>
          </a:p>
          <a:p>
            <a:pPr marL="12700" marR="41275" algn="just">
              <a:lnSpc>
                <a:spcPts val="138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flow diagrams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when we </a:t>
            </a:r>
            <a:r>
              <a:rPr sz="1200" dirty="0">
                <a:latin typeface="Times New Roman"/>
                <a:cs typeface="Times New Roman"/>
              </a:rPr>
              <a:t>have to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explain the  functionality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processes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showed </a:t>
            </a:r>
            <a:r>
              <a:rPr sz="1200" dirty="0">
                <a:latin typeface="Times New Roman"/>
                <a:cs typeface="Times New Roman"/>
              </a:rPr>
              <a:t>briefly in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Diagram.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means 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generally </a:t>
            </a:r>
            <a:r>
              <a:rPr sz="1200" spc="-5" dirty="0">
                <a:latin typeface="Times New Roman"/>
                <a:cs typeface="Times New Roman"/>
              </a:rPr>
              <a:t>detailed DFDS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expressed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successive </a:t>
            </a:r>
            <a:r>
              <a:rPr sz="1200" dirty="0">
                <a:latin typeface="Times New Roman"/>
                <a:cs typeface="Times New Roman"/>
              </a:rPr>
              <a:t>details of those </a:t>
            </a:r>
            <a:r>
              <a:rPr sz="1200" spc="-5" dirty="0">
                <a:latin typeface="Times New Roman"/>
                <a:cs typeface="Times New Roman"/>
              </a:rPr>
              <a:t>processes  for which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do not or could not </a:t>
            </a:r>
            <a:r>
              <a:rPr sz="1200" spc="-5" dirty="0">
                <a:latin typeface="Times New Roman"/>
                <a:cs typeface="Times New Roman"/>
              </a:rPr>
              <a:t>provide enough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symbols and other </a:t>
            </a:r>
            <a:r>
              <a:rPr sz="1200" dirty="0">
                <a:latin typeface="Times New Roman"/>
                <a:cs typeface="Times New Roman"/>
              </a:rPr>
              <a:t>rules </a:t>
            </a:r>
            <a:r>
              <a:rPr sz="1200" spc="-5" dirty="0">
                <a:latin typeface="Times New Roman"/>
                <a:cs typeface="Times New Roman"/>
              </a:rPr>
              <a:t>regarding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detailed DFD are </a:t>
            </a:r>
            <a:r>
              <a:rPr sz="120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other types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DFDs.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special features associated with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that, one,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optional, that  </a:t>
            </a:r>
            <a:r>
              <a:rPr sz="1200" dirty="0">
                <a:latin typeface="Times New Roman"/>
                <a:cs typeface="Times New Roman"/>
              </a:rPr>
              <a:t>is, it is </a:t>
            </a:r>
            <a:r>
              <a:rPr sz="1200" spc="-5" dirty="0">
                <a:latin typeface="Times New Roman"/>
                <a:cs typeface="Times New Roman"/>
              </a:rPr>
              <a:t>created for </a:t>
            </a:r>
            <a:r>
              <a:rPr sz="1200" dirty="0">
                <a:latin typeface="Times New Roman"/>
                <a:cs typeface="Times New Roman"/>
              </a:rPr>
              <a:t>only those </a:t>
            </a:r>
            <a:r>
              <a:rPr sz="1200" spc="-5" dirty="0">
                <a:latin typeface="Times New Roman"/>
                <a:cs typeface="Times New Roman"/>
              </a:rPr>
              <a:t>processes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diagram for which we want </a:t>
            </a:r>
            <a:r>
              <a:rPr sz="1200" dirty="0">
                <a:latin typeface="Times New Roman"/>
                <a:cs typeface="Times New Roman"/>
              </a:rPr>
              <a:t>to  show the </a:t>
            </a:r>
            <a:r>
              <a:rPr sz="1200" spc="-5" dirty="0">
                <a:latin typeface="Times New Roman"/>
                <a:cs typeface="Times New Roman"/>
              </a:rPr>
              <a:t>details. </a:t>
            </a:r>
            <a:r>
              <a:rPr sz="1200" dirty="0">
                <a:latin typeface="Times New Roman"/>
                <a:cs typeface="Times New Roman"/>
              </a:rPr>
              <a:t>For a small sized </a:t>
            </a:r>
            <a:r>
              <a:rPr sz="1200" spc="-5" dirty="0">
                <a:latin typeface="Times New Roman"/>
                <a:cs typeface="Times New Roman"/>
              </a:rPr>
              <a:t>system we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need to develop </a:t>
            </a:r>
            <a:r>
              <a:rPr sz="1200" spc="-5" dirty="0">
                <a:latin typeface="Times New Roman"/>
                <a:cs typeface="Times New Roman"/>
              </a:rPr>
              <a:t>even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 detailed DFD, since </a:t>
            </a:r>
            <a:r>
              <a:rPr sz="1200" dirty="0">
                <a:latin typeface="Times New Roman"/>
                <a:cs typeface="Times New Roman"/>
              </a:rPr>
              <a:t>the level 0 </a:t>
            </a:r>
            <a:r>
              <a:rPr sz="1200" spc="-5" dirty="0">
                <a:latin typeface="Times New Roman"/>
                <a:cs typeface="Times New Roman"/>
              </a:rPr>
              <a:t>diagram might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covering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sufficiently. </a:t>
            </a:r>
            <a:r>
              <a:rPr sz="1200" dirty="0">
                <a:latin typeface="Times New Roman"/>
                <a:cs typeface="Times New Roman"/>
              </a:rPr>
              <a:t>Second </a:t>
            </a:r>
            <a:r>
              <a:rPr sz="1200" spc="-5" dirty="0">
                <a:latin typeface="Times New Roman"/>
                <a:cs typeface="Times New Roman"/>
              </a:rPr>
              <a:t>specific  characteristic </a:t>
            </a:r>
            <a:r>
              <a:rPr sz="1200" dirty="0">
                <a:latin typeface="Times New Roman"/>
                <a:cs typeface="Times New Roman"/>
              </a:rPr>
              <a:t>of the detailed </a:t>
            </a:r>
            <a:r>
              <a:rPr sz="1200" spc="-5" dirty="0">
                <a:latin typeface="Times New Roman"/>
                <a:cs typeface="Times New Roman"/>
              </a:rPr>
              <a:t>DFD </a:t>
            </a:r>
            <a:r>
              <a:rPr sz="1200" dirty="0">
                <a:latin typeface="Times New Roman"/>
                <a:cs typeface="Times New Roman"/>
              </a:rPr>
              <a:t>is its </a:t>
            </a:r>
            <a:r>
              <a:rPr sz="1200" spc="-5" dirty="0">
                <a:latin typeface="Times New Roman"/>
                <a:cs typeface="Times New Roman"/>
              </a:rPr>
              <a:t>processes’ numbering. Numbering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processes </a:t>
            </a:r>
            <a:r>
              <a:rPr sz="1200" dirty="0">
                <a:latin typeface="Times New Roman"/>
                <a:cs typeface="Times New Roman"/>
              </a:rPr>
              <a:t>in  the </a:t>
            </a:r>
            <a:r>
              <a:rPr sz="1200" spc="-5" dirty="0">
                <a:latin typeface="Times New Roman"/>
                <a:cs typeface="Times New Roman"/>
              </a:rPr>
              <a:t>detailed </a:t>
            </a:r>
            <a:r>
              <a:rPr sz="1200" dirty="0">
                <a:latin typeface="Times New Roman"/>
                <a:cs typeface="Times New Roman"/>
              </a:rPr>
              <a:t>DFD is done on the </a:t>
            </a:r>
            <a:r>
              <a:rPr sz="1200" spc="-5" dirty="0">
                <a:latin typeface="Times New Roman"/>
                <a:cs typeface="Times New Roman"/>
              </a:rPr>
              <a:t>basis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numbering of the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process in level 0  </a:t>
            </a:r>
            <a:r>
              <a:rPr sz="1200" spc="-5" dirty="0">
                <a:latin typeface="Times New Roman"/>
                <a:cs typeface="Times New Roman"/>
              </a:rPr>
              <a:t>diagrams whose sub-processes </a:t>
            </a:r>
            <a:r>
              <a:rPr sz="1200" dirty="0">
                <a:latin typeface="Times New Roman"/>
                <a:cs typeface="Times New Roman"/>
              </a:rPr>
              <a:t>are being included in the </a:t>
            </a:r>
            <a:r>
              <a:rPr sz="1200" spc="-5" dirty="0">
                <a:latin typeface="Times New Roman"/>
                <a:cs typeface="Times New Roman"/>
              </a:rPr>
              <a:t>detailed DFD. For example,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specific process which was numbered </a:t>
            </a:r>
            <a:r>
              <a:rPr sz="1200" dirty="0">
                <a:latin typeface="Times New Roman"/>
                <a:cs typeface="Times New Roman"/>
              </a:rPr>
              <a:t>in the level 0 </a:t>
            </a:r>
            <a:r>
              <a:rPr sz="1200" spc="-5" dirty="0">
                <a:latin typeface="Times New Roman"/>
                <a:cs typeface="Times New Roman"/>
              </a:rPr>
              <a:t>diagram as </a:t>
            </a:r>
            <a:r>
              <a:rPr sz="1200" dirty="0">
                <a:latin typeface="Times New Roman"/>
                <a:cs typeface="Times New Roman"/>
              </a:rPr>
              <a:t>1.0 or 1 may have a 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sub-processes since we </a:t>
            </a:r>
            <a:r>
              <a:rPr sz="1200" dirty="0">
                <a:latin typeface="Times New Roman"/>
                <a:cs typeface="Times New Roman"/>
              </a:rPr>
              <a:t>did not </a:t>
            </a:r>
            <a:r>
              <a:rPr sz="1200" spc="-5" dirty="0">
                <a:latin typeface="Times New Roman"/>
                <a:cs typeface="Times New Roman"/>
              </a:rPr>
              <a:t>represent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1.0 in detail in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0  </a:t>
            </a:r>
            <a:r>
              <a:rPr sz="1200" spc="-5" dirty="0">
                <a:latin typeface="Times New Roman"/>
                <a:cs typeface="Times New Roman"/>
              </a:rPr>
              <a:t>diagrams. </a:t>
            </a:r>
            <a:r>
              <a:rPr sz="1200" dirty="0">
                <a:latin typeface="Times New Roman"/>
                <a:cs typeface="Times New Roman"/>
              </a:rPr>
              <a:t>So in the </a:t>
            </a:r>
            <a:r>
              <a:rPr sz="1200" spc="-5" dirty="0">
                <a:latin typeface="Times New Roman"/>
                <a:cs typeface="Times New Roman"/>
              </a:rPr>
              <a:t>detailed dataflow diagram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create sub-processes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process  and then number all </a:t>
            </a:r>
            <a:r>
              <a:rPr sz="1200" dirty="0">
                <a:latin typeface="Times New Roman"/>
                <a:cs typeface="Times New Roman"/>
              </a:rPr>
              <a:t>the sub </a:t>
            </a:r>
            <a:r>
              <a:rPr sz="1200" spc="-5" dirty="0">
                <a:latin typeface="Times New Roman"/>
                <a:cs typeface="Times New Roman"/>
              </a:rPr>
              <a:t>processes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specific process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sublets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5" y="1002009"/>
            <a:ext cx="5560060" cy="741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3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Numbering </a:t>
            </a:r>
            <a:r>
              <a:rPr sz="1200" dirty="0">
                <a:latin typeface="Times New Roman"/>
                <a:cs typeface="Times New Roman"/>
              </a:rPr>
              <a:t>of such sub </a:t>
            </a:r>
            <a:r>
              <a:rPr sz="1200" spc="-5" dirty="0">
                <a:latin typeface="Times New Roman"/>
                <a:cs typeface="Times New Roman"/>
              </a:rPr>
              <a:t>processes </a:t>
            </a:r>
            <a:r>
              <a:rPr sz="1200" dirty="0">
                <a:latin typeface="Times New Roman"/>
                <a:cs typeface="Times New Roman"/>
              </a:rPr>
              <a:t>is done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1.1, </a:t>
            </a:r>
            <a:r>
              <a:rPr sz="1200" spc="-5" dirty="0">
                <a:latin typeface="Times New Roman"/>
                <a:cs typeface="Times New Roman"/>
              </a:rPr>
              <a:t>1.2, and </a:t>
            </a:r>
            <a:r>
              <a:rPr sz="1200" dirty="0">
                <a:latin typeface="Times New Roman"/>
                <a:cs typeface="Times New Roman"/>
              </a:rPr>
              <a:t>1.3… </a:t>
            </a:r>
            <a:r>
              <a:rPr sz="1200" spc="-5" dirty="0">
                <a:latin typeface="Times New Roman"/>
                <a:cs typeface="Times New Roman"/>
              </a:rPr>
              <a:t>for first </a:t>
            </a:r>
            <a:r>
              <a:rPr sz="1200" dirty="0">
                <a:latin typeface="Times New Roman"/>
                <a:cs typeface="Times New Roman"/>
              </a:rPr>
              <a:t>second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third  </a:t>
            </a:r>
            <a:r>
              <a:rPr sz="1200" spc="-5" dirty="0">
                <a:latin typeface="Times New Roman"/>
                <a:cs typeface="Times New Roman"/>
              </a:rPr>
              <a:t>sub-processes </a:t>
            </a:r>
            <a:r>
              <a:rPr sz="1200" dirty="0">
                <a:latin typeface="Times New Roman"/>
                <a:cs typeface="Times New Roman"/>
              </a:rPr>
              <a:t>of the process 1.0 </a:t>
            </a:r>
            <a:r>
              <a:rPr sz="1200" spc="-5" dirty="0">
                <a:latin typeface="Times New Roman"/>
                <a:cs typeface="Times New Roman"/>
              </a:rPr>
              <a:t>respectively.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phenomenon </a:t>
            </a:r>
            <a:r>
              <a:rPr sz="1200" dirty="0">
                <a:latin typeface="Times New Roman"/>
                <a:cs typeface="Times New Roman"/>
              </a:rPr>
              <a:t>of creating </a:t>
            </a:r>
            <a:r>
              <a:rPr sz="1200" spc="-5" dirty="0">
                <a:latin typeface="Times New Roman"/>
                <a:cs typeface="Times New Roman"/>
              </a:rPr>
              <a:t>sub-processes  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end at creating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few sub-processes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specific process </a:t>
            </a:r>
            <a:r>
              <a:rPr sz="1200" dirty="0">
                <a:latin typeface="Times New Roman"/>
                <a:cs typeface="Times New Roman"/>
              </a:rPr>
              <a:t>shown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level 0  </a:t>
            </a:r>
            <a:r>
              <a:rPr sz="1200" spc="-5" dirty="0">
                <a:latin typeface="Times New Roman"/>
                <a:cs typeface="Times New Roman"/>
              </a:rPr>
              <a:t>diagrams. Rather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continue deeper </a:t>
            </a:r>
            <a:r>
              <a:rPr sz="1200" dirty="0">
                <a:latin typeface="Times New Roman"/>
                <a:cs typeface="Times New Roman"/>
              </a:rPr>
              <a:t>if there </a:t>
            </a:r>
            <a:r>
              <a:rPr sz="1200" spc="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requirement for further explanation </a:t>
            </a:r>
            <a:r>
              <a:rPr sz="1200" dirty="0">
                <a:latin typeface="Times New Roman"/>
                <a:cs typeface="Times New Roman"/>
              </a:rPr>
              <a:t>of  the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sub-processes.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case </a:t>
            </a:r>
            <a:r>
              <a:rPr sz="1200" spc="-5" dirty="0">
                <a:latin typeface="Times New Roman"/>
                <a:cs typeface="Times New Roman"/>
              </a:rPr>
              <a:t>when we create </a:t>
            </a:r>
            <a:r>
              <a:rPr sz="1200" dirty="0">
                <a:latin typeface="Times New Roman"/>
                <a:cs typeface="Times New Roman"/>
              </a:rPr>
              <a:t>sub-process of a sub- 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1.2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numbering </a:t>
            </a:r>
            <a:r>
              <a:rPr sz="1200" dirty="0">
                <a:latin typeface="Times New Roman"/>
                <a:cs typeface="Times New Roman"/>
              </a:rPr>
              <a:t>is done in </a:t>
            </a:r>
            <a:r>
              <a:rPr sz="1200" spc="-5" dirty="0">
                <a:latin typeface="Times New Roman"/>
                <a:cs typeface="Times New Roman"/>
              </a:rPr>
              <a:t>further extension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specific </a:t>
            </a:r>
            <a:r>
              <a:rPr sz="1200" dirty="0">
                <a:latin typeface="Times New Roman"/>
                <a:cs typeface="Times New Roman"/>
              </a:rPr>
              <a:t>sub </a:t>
            </a:r>
            <a:r>
              <a:rPr sz="1200" spc="-5" dirty="0">
                <a:latin typeface="Times New Roman"/>
                <a:cs typeface="Times New Roman"/>
              </a:rPr>
              <a:t>processes  number and </a:t>
            </a:r>
            <a:r>
              <a:rPr sz="1200" dirty="0">
                <a:latin typeface="Times New Roman"/>
                <a:cs typeface="Times New Roman"/>
              </a:rPr>
              <a:t>example of such a numbering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is 1.2.1, 1.2.2,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1.2.3,…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937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worth </a:t>
            </a:r>
            <a:r>
              <a:rPr sz="1200" dirty="0">
                <a:latin typeface="Times New Roman"/>
                <a:cs typeface="Times New Roman"/>
              </a:rPr>
              <a:t>mentioning </a:t>
            </a:r>
            <a:r>
              <a:rPr sz="1200" spc="-5" dirty="0">
                <a:latin typeface="Times New Roman"/>
                <a:cs typeface="Times New Roman"/>
              </a:rPr>
              <a:t>here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that we call processes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detailed  DFDs as sub-processes, </a:t>
            </a:r>
            <a:r>
              <a:rPr sz="1200" dirty="0">
                <a:latin typeface="Times New Roman"/>
                <a:cs typeface="Times New Roman"/>
              </a:rPr>
              <a:t>but they are </a:t>
            </a:r>
            <a:r>
              <a:rPr sz="1200" spc="-5" dirty="0">
                <a:latin typeface="Times New Roman"/>
                <a:cs typeface="Times New Roman"/>
              </a:rPr>
              <a:t>sub-processes </a:t>
            </a:r>
            <a:r>
              <a:rPr sz="1200" dirty="0">
                <a:latin typeface="Times New Roman"/>
                <a:cs typeface="Times New Roman"/>
              </a:rPr>
              <a:t>only in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process whose  details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explaining </a:t>
            </a:r>
            <a:r>
              <a:rPr sz="1200" spc="-5" dirty="0">
                <a:latin typeface="Times New Roman"/>
                <a:cs typeface="Times New Roman"/>
              </a:rPr>
              <a:t>otherwise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just like </a:t>
            </a:r>
            <a:r>
              <a:rPr sz="1200" spc="-5" dirty="0">
                <a:latin typeface="Times New Roman"/>
                <a:cs typeface="Times New Roman"/>
              </a:rPr>
              <a:t>processes; </a:t>
            </a:r>
            <a:r>
              <a:rPr sz="1200" dirty="0">
                <a:latin typeface="Times New Roman"/>
                <a:cs typeface="Times New Roman"/>
              </a:rPr>
              <a:t>transforming some input 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into some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output. The </a:t>
            </a:r>
            <a:r>
              <a:rPr sz="1200" spc="-5" dirty="0">
                <a:latin typeface="Times New Roman"/>
                <a:cs typeface="Times New Roman"/>
              </a:rPr>
              <a:t>sub-processes </a:t>
            </a:r>
            <a:r>
              <a:rPr sz="1200" dirty="0">
                <a:latin typeface="Times New Roman"/>
                <a:cs typeface="Times New Roman"/>
              </a:rPr>
              <a:t>may be performing </a:t>
            </a:r>
            <a:r>
              <a:rPr sz="1200" spc="-5" dirty="0">
                <a:latin typeface="Times New Roman"/>
                <a:cs typeface="Times New Roman"/>
              </a:rPr>
              <a:t>relatively </a:t>
            </a:r>
            <a:r>
              <a:rPr sz="1200" dirty="0">
                <a:latin typeface="Times New Roman"/>
                <a:cs typeface="Times New Roman"/>
              </a:rPr>
              <a:t>small  amount of </a:t>
            </a:r>
            <a:r>
              <a:rPr sz="1200" spc="-5" dirty="0">
                <a:latin typeface="Times New Roman"/>
                <a:cs typeface="Times New Roman"/>
              </a:rPr>
              <a:t>operations, </a:t>
            </a:r>
            <a:r>
              <a:rPr sz="1200" dirty="0">
                <a:latin typeface="Times New Roman"/>
                <a:cs typeface="Times New Roman"/>
              </a:rPr>
              <a:t>still they 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873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Maximum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in a DFD should not be very huge. Having a moderate  </a:t>
            </a:r>
            <a:r>
              <a:rPr sz="1200" spc="-5" dirty="0">
                <a:latin typeface="Times New Roman"/>
                <a:cs typeface="Times New Roman"/>
              </a:rPr>
              <a:t>number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detailed </a:t>
            </a:r>
            <a:r>
              <a:rPr sz="1200" dirty="0">
                <a:latin typeface="Times New Roman"/>
                <a:cs typeface="Times New Roman"/>
              </a:rPr>
              <a:t>DFD is </a:t>
            </a:r>
            <a:r>
              <a:rPr sz="1200" spc="-5" dirty="0">
                <a:latin typeface="Times New Roman"/>
                <a:cs typeface="Times New Roman"/>
              </a:rPr>
              <a:t>also recommended because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adds </a:t>
            </a:r>
            <a:r>
              <a:rPr sz="1200" dirty="0">
                <a:latin typeface="Times New Roman"/>
                <a:cs typeface="Times New Roman"/>
              </a:rPr>
              <a:t>clarity to our </a:t>
            </a:r>
            <a:r>
              <a:rPr sz="1200" spc="-5" dirty="0">
                <a:latin typeface="Times New Roman"/>
                <a:cs typeface="Times New Roman"/>
              </a:rPr>
              <a:t>detailed  data flow </a:t>
            </a:r>
            <a:r>
              <a:rPr sz="1200" dirty="0">
                <a:latin typeface="Times New Roman"/>
                <a:cs typeface="Times New Roman"/>
              </a:rPr>
              <a:t>diagram.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clarity propose it is </a:t>
            </a:r>
            <a:r>
              <a:rPr sz="1200" spc="-5" dirty="0">
                <a:latin typeface="Times New Roman"/>
                <a:cs typeface="Times New Roman"/>
              </a:rPr>
              <a:t>good to have </a:t>
            </a:r>
            <a:r>
              <a:rPr sz="1200" dirty="0">
                <a:latin typeface="Times New Roman"/>
                <a:cs typeface="Times New Roman"/>
              </a:rPr>
              <a:t>a maximum of 7 or 9 processes  in one </a:t>
            </a:r>
            <a:r>
              <a:rPr sz="1200" spc="-5" dirty="0">
                <a:latin typeface="Times New Roman"/>
                <a:cs typeface="Times New Roman"/>
              </a:rPr>
              <a:t>detailed DFD. Moreover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processes, sub processes, data </a:t>
            </a:r>
            <a:r>
              <a:rPr sz="1200" dirty="0">
                <a:latin typeface="Times New Roman"/>
                <a:cs typeface="Times New Roman"/>
              </a:rPr>
              <a:t>stores, </a:t>
            </a:r>
            <a:r>
              <a:rPr sz="1200" spc="-5" dirty="0">
                <a:latin typeface="Times New Roman"/>
                <a:cs typeface="Times New Roman"/>
              </a:rPr>
              <a:t>entities data  flows and all other components </a:t>
            </a:r>
            <a:r>
              <a:rPr sz="1200" dirty="0">
                <a:latin typeface="Times New Roman"/>
                <a:cs typeface="Times New Roman"/>
              </a:rPr>
              <a:t>of the DFD must be </a:t>
            </a:r>
            <a:r>
              <a:rPr sz="1200" spc="-5" dirty="0">
                <a:latin typeface="Times New Roman"/>
                <a:cs typeface="Times New Roman"/>
              </a:rPr>
              <a:t>named properly, </a:t>
            </a:r>
            <a:r>
              <a:rPr sz="1200" dirty="0">
                <a:latin typeface="Times New Roman"/>
                <a:cs typeface="Times New Roman"/>
              </a:rPr>
              <a:t>so that </a:t>
            </a:r>
            <a:r>
              <a:rPr sz="1200" spc="-5" dirty="0">
                <a:latin typeface="Times New Roman"/>
                <a:cs typeface="Times New Roman"/>
              </a:rPr>
              <a:t>anyone who  </a:t>
            </a:r>
            <a:r>
              <a:rPr sz="1200" dirty="0">
                <a:latin typeface="Times New Roman"/>
                <a:cs typeface="Times New Roman"/>
              </a:rPr>
              <a:t>is using this </a:t>
            </a:r>
            <a:r>
              <a:rPr sz="1200" spc="-5" dirty="0">
                <a:latin typeface="Times New Roman"/>
                <a:cs typeface="Times New Roman"/>
              </a:rPr>
              <a:t>DFD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understand the </a:t>
            </a:r>
            <a:r>
              <a:rPr sz="1200" spc="-5" dirty="0">
                <a:latin typeface="Times New Roman"/>
                <a:cs typeface="Times New Roman"/>
              </a:rPr>
              <a:t>DFD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0005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levels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DFD </a:t>
            </a:r>
            <a:r>
              <a:rPr sz="1200" dirty="0">
                <a:latin typeface="Times New Roman"/>
                <a:cs typeface="Times New Roman"/>
              </a:rPr>
              <a:t>it must be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processes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inputs </a:t>
            </a:r>
            <a:r>
              <a:rPr sz="1200" spc="-5" dirty="0">
                <a:latin typeface="Times New Roman"/>
                <a:cs typeface="Times New Roman"/>
              </a:rPr>
              <a:t>as  well as data </a:t>
            </a:r>
            <a:r>
              <a:rPr sz="1200" dirty="0">
                <a:latin typeface="Times New Roman"/>
                <a:cs typeface="Times New Roman"/>
              </a:rPr>
              <a:t>outputs. </a:t>
            </a:r>
            <a:r>
              <a:rPr sz="1200" spc="-5" dirty="0">
                <a:latin typeface="Times New Roman"/>
                <a:cs typeface="Times New Roman"/>
              </a:rPr>
              <a:t>Data being sent </a:t>
            </a:r>
            <a:r>
              <a:rPr sz="1200" dirty="0">
                <a:latin typeface="Times New Roman"/>
                <a:cs typeface="Times New Roman"/>
              </a:rPr>
              <a:t>to one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processed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it 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form and </a:t>
            </a:r>
            <a:r>
              <a:rPr sz="1200" dirty="0">
                <a:latin typeface="Times New Roman"/>
                <a:cs typeface="Times New Roman"/>
              </a:rPr>
              <a:t>transforms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one form to</a:t>
            </a:r>
            <a:r>
              <a:rPr sz="1200" spc="-5" dirty="0">
                <a:latin typeface="Times New Roman"/>
                <a:cs typeface="Times New Roman"/>
              </a:rPr>
              <a:t> another.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creating </a:t>
            </a:r>
            <a:r>
              <a:rPr sz="1200" dirty="0">
                <a:latin typeface="Times New Roman"/>
                <a:cs typeface="Times New Roman"/>
              </a:rPr>
              <a:t>a detailed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inputs </a:t>
            </a:r>
            <a:r>
              <a:rPr sz="1200" spc="-5" dirty="0">
                <a:latin typeface="Times New Roman"/>
                <a:cs typeface="Times New Roman"/>
              </a:rPr>
              <a:t>and data </a:t>
            </a:r>
            <a:r>
              <a:rPr sz="1200" dirty="0">
                <a:latin typeface="Times New Roman"/>
                <a:cs typeface="Times New Roman"/>
              </a:rPr>
              <a:t>outputs must be in </a:t>
            </a:r>
            <a:r>
              <a:rPr sz="1200" spc="-5" dirty="0">
                <a:latin typeface="Times New Roman"/>
                <a:cs typeface="Times New Roman"/>
              </a:rPr>
              <a:t>coincidence,  mean </a:t>
            </a:r>
            <a:r>
              <a:rPr sz="1200" dirty="0">
                <a:latin typeface="Times New Roman"/>
                <a:cs typeface="Times New Roman"/>
              </a:rPr>
              <a:t>in both the diagrams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input to a </a:t>
            </a:r>
            <a:r>
              <a:rPr sz="1200" spc="-5" dirty="0">
                <a:latin typeface="Times New Roman"/>
                <a:cs typeface="Times New Roman"/>
              </a:rPr>
              <a:t>process and data </a:t>
            </a:r>
            <a:r>
              <a:rPr sz="1200" dirty="0">
                <a:latin typeface="Times New Roman"/>
                <a:cs typeface="Times New Roman"/>
              </a:rPr>
              <a:t>output 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data  </a:t>
            </a:r>
            <a:r>
              <a:rPr sz="1200" spc="-5" dirty="0">
                <a:latin typeface="Times New Roman"/>
                <a:cs typeface="Times New Roman"/>
              </a:rPr>
              <a:t>flows </a:t>
            </a:r>
            <a:r>
              <a:rPr sz="1200" dirty="0">
                <a:latin typeface="Times New Roman"/>
                <a:cs typeface="Times New Roman"/>
              </a:rPr>
              <a:t>must be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60" dirty="0">
                <a:latin typeface="Times New Roman"/>
                <a:cs typeface="Times New Roman"/>
              </a:rPr>
              <a:t>Data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Dictionary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3937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database that </a:t>
            </a:r>
            <a:r>
              <a:rPr sz="1200" dirty="0">
                <a:latin typeface="Times New Roman"/>
                <a:cs typeface="Times New Roman"/>
              </a:rPr>
              <a:t>containing </a:t>
            </a:r>
            <a:r>
              <a:rPr sz="1200" spc="-5" dirty="0">
                <a:latin typeface="Times New Roman"/>
                <a:cs typeface="Times New Roman"/>
              </a:rPr>
              <a:t>data about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system. Data  dictionaries store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various </a:t>
            </a:r>
            <a:r>
              <a:rPr sz="1200" dirty="0">
                <a:latin typeface="Times New Roman"/>
                <a:cs typeface="Times New Roman"/>
              </a:rPr>
              <a:t>schema </a:t>
            </a:r>
            <a:r>
              <a:rPr sz="1200" spc="-5" dirty="0">
                <a:latin typeface="Times New Roman"/>
                <a:cs typeface="Times New Roman"/>
              </a:rPr>
              <a:t>and file specifications and their locations. </a:t>
            </a:r>
            <a:r>
              <a:rPr sz="1200" spc="5" dirty="0">
                <a:latin typeface="Times New Roman"/>
                <a:cs typeface="Times New Roman"/>
              </a:rPr>
              <a:t>They  </a:t>
            </a:r>
            <a:r>
              <a:rPr sz="1200" spc="-5" dirty="0">
                <a:latin typeface="Times New Roman"/>
                <a:cs typeface="Times New Roman"/>
              </a:rPr>
              <a:t>also contain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about which programs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-5" dirty="0">
                <a:latin typeface="Times New Roman"/>
                <a:cs typeface="Times New Roman"/>
              </a:rPr>
              <a:t>which data and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interested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2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Dictionaries: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dirty="0">
                <a:latin typeface="Courier New"/>
                <a:cs typeface="Courier New"/>
              </a:rPr>
              <a:t>o</a:t>
            </a:r>
            <a:r>
              <a:rPr sz="1200" spc="270" dirty="0">
                <a:latin typeface="Courier New"/>
                <a:cs typeface="Courier New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Integrated</a:t>
            </a:r>
            <a:endParaRPr sz="1200">
              <a:latin typeface="Times New Roman"/>
              <a:cs typeface="Times New Roman"/>
            </a:endParaRPr>
          </a:p>
          <a:p>
            <a:pPr marL="12700" marR="4191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basically </a:t>
            </a:r>
            <a:r>
              <a:rPr sz="1200" spc="-5" dirty="0">
                <a:latin typeface="Times New Roman"/>
                <a:cs typeface="Times New Roman"/>
              </a:rPr>
              <a:t>two 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dictionaries 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available for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DBMS,  </a:t>
            </a:r>
            <a:r>
              <a:rPr sz="1200" spc="-5" dirty="0">
                <a:latin typeface="Times New Roman"/>
                <a:cs typeface="Times New Roman"/>
              </a:rPr>
              <a:t>with respect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their existence.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36" y="1002009"/>
            <a:ext cx="5525135" cy="561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type 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dictionary in this context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integrated data dictionary. </a:t>
            </a:r>
            <a:r>
              <a:rPr sz="1200" dirty="0">
                <a:latin typeface="Times New Roman"/>
                <a:cs typeface="Times New Roman"/>
              </a:rPr>
              <a:t>Such a 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dictionary is place </a:t>
            </a:r>
            <a:r>
              <a:rPr sz="1200" spc="-5" dirty="0">
                <a:latin typeface="Times New Roman"/>
                <a:cs typeface="Times New Roman"/>
              </a:rPr>
              <a:t>embedded </a:t>
            </a:r>
            <a:r>
              <a:rPr sz="1200" dirty="0">
                <a:latin typeface="Times New Roman"/>
                <a:cs typeface="Times New Roman"/>
              </a:rPr>
              <a:t>into the database system,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DBMS 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usage </a:t>
            </a:r>
            <a:r>
              <a:rPr sz="1200" dirty="0">
                <a:latin typeface="Times New Roman"/>
                <a:cs typeface="Times New Roman"/>
              </a:rPr>
              <a:t>under the </a:t>
            </a:r>
            <a:r>
              <a:rPr sz="1200" spc="-5" dirty="0">
                <a:latin typeface="Times New Roman"/>
                <a:cs typeface="Times New Roman"/>
              </a:rPr>
              <a:t>directions and </a:t>
            </a:r>
            <a:r>
              <a:rPr sz="1200" dirty="0">
                <a:latin typeface="Times New Roman"/>
                <a:cs typeface="Times New Roman"/>
              </a:rPr>
              <a:t>requirements </a:t>
            </a:r>
            <a:r>
              <a:rPr sz="1200" spc="-5" dirty="0">
                <a:latin typeface="Times New Roman"/>
                <a:cs typeface="Times New Roman"/>
              </a:rPr>
              <a:t>provided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DBMS </a:t>
            </a:r>
            <a:r>
              <a:rPr sz="1200" spc="-5" dirty="0">
                <a:latin typeface="Times New Roman"/>
                <a:cs typeface="Times New Roman"/>
              </a:rPr>
              <a:t>needs </a:t>
            </a:r>
            <a:r>
              <a:rPr sz="1200" dirty="0">
                <a:latin typeface="Times New Roman"/>
                <a:cs typeface="Times New Roman"/>
              </a:rPr>
              <a:t>to talk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“three </a:t>
            </a:r>
            <a:r>
              <a:rPr sz="1200" dirty="0">
                <a:latin typeface="Times New Roman"/>
                <a:cs typeface="Times New Roman"/>
              </a:rPr>
              <a:t>level </a:t>
            </a:r>
            <a:r>
              <a:rPr sz="1200" spc="-5" dirty="0">
                <a:latin typeface="Times New Roman"/>
                <a:cs typeface="Times New Roman"/>
              </a:rPr>
              <a:t>architecture” </a:t>
            </a:r>
            <a:r>
              <a:rPr sz="1200" dirty="0">
                <a:latin typeface="Times New Roman"/>
                <a:cs typeface="Times New Roman"/>
              </a:rPr>
              <a:t>of database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mapping  </a:t>
            </a:r>
            <a:r>
              <a:rPr sz="1200" spc="-5" dirty="0">
                <a:latin typeface="Times New Roman"/>
                <a:cs typeface="Times New Roman"/>
              </a:rPr>
              <a:t>information along with </a:t>
            </a:r>
            <a:r>
              <a:rPr sz="1200" dirty="0">
                <a:latin typeface="Times New Roman"/>
                <a:cs typeface="Times New Roman"/>
              </a:rPr>
              <a:t>all the </a:t>
            </a:r>
            <a:r>
              <a:rPr sz="1200" spc="-5" dirty="0">
                <a:latin typeface="Times New Roman"/>
                <a:cs typeface="Times New Roman"/>
              </a:rPr>
              <a:t>database design information lies </a:t>
            </a:r>
            <a:r>
              <a:rPr sz="1200" dirty="0">
                <a:latin typeface="Times New Roman"/>
                <a:cs typeface="Times New Roman"/>
              </a:rPr>
              <a:t>in the database schema.  The DBMS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dictionary 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at each </a:t>
            </a:r>
            <a:r>
              <a:rPr sz="1200" dirty="0">
                <a:latin typeface="Times New Roman"/>
                <a:cs typeface="Times New Roman"/>
              </a:rPr>
              <a:t>layer or model,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the data dictionary of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type can be used but the </a:t>
            </a:r>
            <a:r>
              <a:rPr sz="1200" spc="-5" dirty="0">
                <a:latin typeface="Times New Roman"/>
                <a:cs typeface="Times New Roman"/>
              </a:rPr>
              <a:t>integrated </a:t>
            </a:r>
            <a:r>
              <a:rPr sz="1200" dirty="0">
                <a:latin typeface="Times New Roman"/>
                <a:cs typeface="Times New Roman"/>
              </a:rPr>
              <a:t>data dictionary is  </a:t>
            </a:r>
            <a:r>
              <a:rPr sz="1200" spc="-5" dirty="0">
                <a:latin typeface="Times New Roman"/>
                <a:cs typeface="Times New Roman"/>
              </a:rPr>
              <a:t>far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efficient than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free </a:t>
            </a:r>
            <a:r>
              <a:rPr sz="1200" dirty="0">
                <a:latin typeface="Times New Roman"/>
                <a:cs typeface="Times New Roman"/>
              </a:rPr>
              <a:t>standing data </a:t>
            </a:r>
            <a:r>
              <a:rPr sz="1200" spc="-5" dirty="0">
                <a:latin typeface="Times New Roman"/>
                <a:cs typeface="Times New Roman"/>
              </a:rPr>
              <a:t>dictionary because an integrated </a:t>
            </a:r>
            <a:r>
              <a:rPr sz="1200" dirty="0">
                <a:latin typeface="Times New Roman"/>
                <a:cs typeface="Times New Roman"/>
              </a:rPr>
              <a:t>data  </a:t>
            </a:r>
            <a:r>
              <a:rPr sz="1200" spc="-5" dirty="0">
                <a:latin typeface="Times New Roman"/>
                <a:cs typeface="Times New Roman"/>
              </a:rPr>
              <a:t>dictionary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DBMS itself and </a:t>
            </a:r>
            <a:r>
              <a:rPr sz="1200" dirty="0">
                <a:latin typeface="Times New Roman"/>
                <a:cs typeface="Times New Roman"/>
              </a:rPr>
              <a:t>uses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data accessing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5" dirty="0">
                <a:latin typeface="Times New Roman"/>
                <a:cs typeface="Times New Roman"/>
              </a:rPr>
              <a:t>Free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Standing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type 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dictionary is </a:t>
            </a:r>
            <a:r>
              <a:rPr sz="1200" spc="-5" dirty="0">
                <a:latin typeface="Times New Roman"/>
                <a:cs typeface="Times New Roman"/>
              </a:rPr>
              <a:t>free </a:t>
            </a:r>
            <a:r>
              <a:rPr sz="1200" dirty="0">
                <a:latin typeface="Times New Roman"/>
                <a:cs typeface="Times New Roman"/>
              </a:rPr>
              <a:t>standing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dictionary create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CASE tool  </a:t>
            </a:r>
            <a:r>
              <a:rPr sz="1200" spc="-5" dirty="0">
                <a:latin typeface="Times New Roman"/>
                <a:cs typeface="Times New Roman"/>
              </a:rPr>
              <a:t>and then attached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management </a:t>
            </a:r>
            <a:r>
              <a:rPr sz="1200" spc="-5" dirty="0">
                <a:latin typeface="Times New Roman"/>
                <a:cs typeface="Times New Roman"/>
              </a:rPr>
              <a:t>systems. </a:t>
            </a:r>
            <a:r>
              <a:rPr sz="1200" dirty="0">
                <a:latin typeface="Times New Roman"/>
                <a:cs typeface="Times New Roman"/>
              </a:rPr>
              <a:t>A number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case tools are  </a:t>
            </a:r>
            <a:r>
              <a:rPr sz="1200" spc="-5" dirty="0">
                <a:latin typeface="Times New Roman"/>
                <a:cs typeface="Times New Roman"/>
              </a:rPr>
              <a:t>available for </a:t>
            </a:r>
            <a:r>
              <a:rPr sz="1200" dirty="0">
                <a:latin typeface="Times New Roman"/>
                <a:cs typeface="Times New Roman"/>
              </a:rPr>
              <a:t>this purpose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help user designing the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 applications as well </a:t>
            </a:r>
            <a:r>
              <a:rPr sz="1200" dirty="0">
                <a:latin typeface="Times New Roman"/>
                <a:cs typeface="Times New Roman"/>
              </a:rPr>
              <a:t>in some </a:t>
            </a:r>
            <a:r>
              <a:rPr sz="1200" spc="-5" dirty="0">
                <a:latin typeface="Times New Roman"/>
                <a:cs typeface="Times New Roman"/>
              </a:rPr>
              <a:t>modern forms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35" dirty="0">
                <a:latin typeface="Times New Roman"/>
                <a:cs typeface="Times New Roman"/>
              </a:rPr>
              <a:t>Cross </a:t>
            </a:r>
            <a:r>
              <a:rPr sz="1200" spc="25" dirty="0">
                <a:latin typeface="Times New Roman"/>
                <a:cs typeface="Times New Roman"/>
              </a:rPr>
              <a:t>Reference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Matrix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This is a tool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 dictionary and helps </a:t>
            </a:r>
            <a:r>
              <a:rPr sz="1200" dirty="0">
                <a:latin typeface="Times New Roman"/>
                <a:cs typeface="Times New Roman"/>
              </a:rPr>
              <a:t>us in </a:t>
            </a:r>
            <a:r>
              <a:rPr sz="1200" spc="-5" dirty="0">
                <a:latin typeface="Times New Roman"/>
                <a:cs typeface="Times New Roman"/>
              </a:rPr>
              <a:t>finding entities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database and their </a:t>
            </a:r>
            <a:r>
              <a:rPr sz="1200" dirty="0">
                <a:latin typeface="Times New Roman"/>
                <a:cs typeface="Times New Roman"/>
              </a:rPr>
              <a:t>associations. CRM is </a:t>
            </a:r>
            <a:r>
              <a:rPr sz="1200" spc="-5" dirty="0">
                <a:latin typeface="Times New Roman"/>
                <a:cs typeface="Times New Roman"/>
              </a:rPr>
              <a:t>developed </a:t>
            </a:r>
            <a:r>
              <a:rPr sz="1200" spc="-10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designing stage of the </a:t>
            </a:r>
            <a:r>
              <a:rPr sz="1200" spc="-5" dirty="0">
                <a:latin typeface="Times New Roman"/>
                <a:cs typeface="Times New Roman"/>
              </a:rPr>
              <a:t>database;  we can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that at </a:t>
            </a:r>
            <a:r>
              <a:rPr sz="1200" dirty="0">
                <a:latin typeface="Times New Roman"/>
                <a:cs typeface="Times New Roman"/>
              </a:rPr>
              <a:t>the time of </a:t>
            </a:r>
            <a:r>
              <a:rPr sz="1200" spc="-5" dirty="0">
                <a:latin typeface="Times New Roman"/>
                <a:cs typeface="Times New Roman"/>
              </a:rPr>
              <a:t>creation </a:t>
            </a:r>
            <a:r>
              <a:rPr sz="1200" dirty="0">
                <a:latin typeface="Times New Roman"/>
                <a:cs typeface="Times New Roman"/>
              </a:rPr>
              <a:t>of the user </a:t>
            </a:r>
            <a:r>
              <a:rPr sz="1200" spc="-5" dirty="0">
                <a:latin typeface="Times New Roman"/>
                <a:cs typeface="Times New Roman"/>
              </a:rPr>
              <a:t>views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reports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certain users we  </a:t>
            </a:r>
            <a:r>
              <a:rPr sz="1200" dirty="0">
                <a:latin typeface="Times New Roman"/>
                <a:cs typeface="Times New Roman"/>
              </a:rPr>
              <a:t>identify the material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users.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cross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matrix, on the Y axis </a:t>
            </a:r>
            <a:r>
              <a:rPr sz="1200" spc="-5" dirty="0">
                <a:latin typeface="Times New Roman"/>
                <a:cs typeface="Times New Roman"/>
              </a:rPr>
              <a:t>we  </a:t>
            </a:r>
            <a:r>
              <a:rPr sz="1200" dirty="0">
                <a:latin typeface="Times New Roman"/>
                <a:cs typeface="Times New Roman"/>
              </a:rPr>
              <a:t>specify the accessible components of the </a:t>
            </a:r>
            <a:r>
              <a:rPr sz="1200" spc="-5" dirty="0">
                <a:latin typeface="Times New Roman"/>
                <a:cs typeface="Times New Roman"/>
              </a:rPr>
              <a:t>database such as transitions, reports,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database  objects and </a:t>
            </a:r>
            <a:r>
              <a:rPr sz="1200" dirty="0">
                <a:latin typeface="Times New Roman"/>
                <a:cs typeface="Times New Roman"/>
              </a:rPr>
              <a:t>on the x axis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specify the attributes </a:t>
            </a:r>
            <a:r>
              <a:rPr sz="1200" spc="-5" dirty="0">
                <a:latin typeface="Times New Roman"/>
                <a:cs typeface="Times New Roman"/>
              </a:rPr>
              <a:t>that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accessed </a:t>
            </a:r>
            <a:r>
              <a:rPr sz="1200" dirty="0">
                <a:latin typeface="Times New Roman"/>
                <a:cs typeface="Times New Roman"/>
              </a:rPr>
              <a:t>in the  </a:t>
            </a:r>
            <a:r>
              <a:rPr sz="1200" spc="-5" dirty="0">
                <a:latin typeface="Times New Roman"/>
                <a:cs typeface="Times New Roman"/>
              </a:rPr>
              <a:t>corresponding accessed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matrix gets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shape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dimensional </a:t>
            </a:r>
            <a:r>
              <a:rPr sz="1200" spc="-10" dirty="0">
                <a:latin typeface="Times New Roman"/>
                <a:cs typeface="Times New Roman"/>
              </a:rPr>
              <a:t>arrays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which we have accessible  objects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and on the </a:t>
            </a:r>
            <a:r>
              <a:rPr sz="1200" spc="-5" dirty="0">
                <a:latin typeface="Times New Roman"/>
                <a:cs typeface="Times New Roman"/>
              </a:rPr>
              <a:t>other hand we 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elements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are available  for access through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5" dirty="0">
                <a:latin typeface="Times New Roman"/>
                <a:cs typeface="Times New Roman"/>
              </a:rPr>
              <a:t>objects. Then whichever data item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accessible through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 object we </a:t>
            </a:r>
            <a:r>
              <a:rPr sz="1200" dirty="0">
                <a:latin typeface="Times New Roman"/>
                <a:cs typeface="Times New Roman"/>
              </a:rPr>
              <a:t>place a </a:t>
            </a:r>
            <a:r>
              <a:rPr sz="1200" spc="-5" dirty="0">
                <a:latin typeface="Times New Roman"/>
                <a:cs typeface="Times New Roman"/>
              </a:rPr>
              <a:t>tick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intersection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row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column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thus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easily  identify the </a:t>
            </a:r>
            <a:r>
              <a:rPr sz="1200" spc="-5" dirty="0">
                <a:latin typeface="Times New Roman"/>
                <a:cs typeface="Times New Roman"/>
              </a:rPr>
              <a:t>deferent </a:t>
            </a:r>
            <a:r>
              <a:rPr sz="1200" dirty="0">
                <a:latin typeface="Times New Roman"/>
                <a:cs typeface="Times New Roman"/>
              </a:rPr>
              <a:t>items </a:t>
            </a:r>
            <a:r>
              <a:rPr sz="1200" spc="-5" dirty="0">
                <a:latin typeface="Times New Roman"/>
                <a:cs typeface="Times New Roman"/>
              </a:rPr>
              <a:t>accessed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2762" y="1004302"/>
          <a:ext cx="3865879" cy="474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5199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7335" indent="13335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  a  n  s  c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  i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65430" marR="248920" indent="17780" algn="just">
                        <a:lnSpc>
                          <a:spcPct val="103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  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3050" marR="255270" indent="10160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6065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7495" marR="257810" indent="24130" algn="just">
                        <a:lnSpc>
                          <a:spcPct val="103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  t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 n  d  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5430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h  e  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2415" marR="255270" indent="31750" algn="just">
                        <a:lnSpc>
                          <a:spcPct val="103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  a  s  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6860" marR="257810" indent="5715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6065" algn="ctr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u  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marR="255270" indent="-1270" algn="ctr">
                        <a:lnSpc>
                          <a:spcPct val="10300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  C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3050" marR="255270" indent="10160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  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5430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  s  u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  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courseNa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  <a:tabLst>
                          <a:tab pos="285115" algn="l"/>
                        </a:tabLst>
                      </a:pPr>
                      <a:r>
                        <a:rPr sz="1500" baseline="2777" dirty="0">
                          <a:latin typeface="Arial"/>
                          <a:cs typeface="Arial"/>
                        </a:rPr>
                        <a:t>m	</a:t>
                      </a: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fatherNam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finalMarks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grade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grdPoint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marks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midTerm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og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semName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session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998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stNames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991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54" y="5807439"/>
            <a:ext cx="5525770" cy="300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Table </a:t>
            </a:r>
            <a:r>
              <a:rPr sz="1200" dirty="0">
                <a:latin typeface="Times New Roman"/>
                <a:cs typeface="Times New Roman"/>
              </a:rPr>
              <a:t>1: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example cross </a:t>
            </a:r>
            <a:r>
              <a:rPr sz="1200" spc="-5" dirty="0">
                <a:latin typeface="Times New Roman"/>
                <a:cs typeface="Times New Roman"/>
              </a:rPr>
              <a:t>reference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matrix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cross reference </a:t>
            </a:r>
            <a:r>
              <a:rPr sz="1200" dirty="0">
                <a:latin typeface="Times New Roman"/>
                <a:cs typeface="Times New Roman"/>
              </a:rPr>
              <a:t>matrix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table </a:t>
            </a:r>
            <a:r>
              <a:rPr sz="1200" dirty="0">
                <a:latin typeface="Times New Roman"/>
                <a:cs typeface="Times New Roman"/>
              </a:rPr>
              <a:t>1 lists </a:t>
            </a:r>
            <a:r>
              <a:rPr sz="1200" spc="-5" dirty="0">
                <a:latin typeface="Times New Roman"/>
                <a:cs typeface="Times New Roman"/>
              </a:rPr>
              <a:t>different attributes </a:t>
            </a:r>
            <a:r>
              <a:rPr sz="1200" dirty="0">
                <a:latin typeface="Times New Roman"/>
                <a:cs typeface="Times New Roman"/>
              </a:rPr>
              <a:t>against </a:t>
            </a:r>
            <a:r>
              <a:rPr sz="1200" spc="-5" dirty="0">
                <a:latin typeface="Times New Roman"/>
                <a:cs typeface="Times New Roman"/>
              </a:rPr>
              <a:t>different  reports required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different user groups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exam </a:t>
            </a:r>
            <a:r>
              <a:rPr sz="1200" spc="-5" dirty="0">
                <a:latin typeface="Times New Roman"/>
                <a:cs typeface="Times New Roman"/>
              </a:rPr>
              <a:t>system. Rows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matrix contain  different attributes and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columns </a:t>
            </a:r>
            <a:r>
              <a:rPr sz="1200" spc="-5" dirty="0">
                <a:latin typeface="Times New Roman"/>
                <a:cs typeface="Times New Roman"/>
              </a:rPr>
              <a:t>contain different reports. Now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tick mark </a:t>
            </a:r>
            <a:r>
              <a:rPr sz="1200" dirty="0">
                <a:latin typeface="Times New Roman"/>
                <a:cs typeface="Times New Roman"/>
              </a:rPr>
              <a:t>in the  </a:t>
            </a:r>
            <a:r>
              <a:rPr sz="1200" spc="-5" dirty="0">
                <a:latin typeface="Times New Roman"/>
                <a:cs typeface="Times New Roman"/>
              </a:rPr>
              <a:t>cells represents </a:t>
            </a:r>
            <a:r>
              <a:rPr sz="1200" dirty="0">
                <a:latin typeface="Times New Roman"/>
                <a:cs typeface="Times New Roman"/>
              </a:rPr>
              <a:t>the use or </a:t>
            </a:r>
            <a:r>
              <a:rPr sz="1200" spc="-5" dirty="0">
                <a:latin typeface="Times New Roman"/>
                <a:cs typeface="Times New Roman"/>
              </a:rPr>
              <a:t>presence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different reports.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matrix  represents, </a:t>
            </a:r>
            <a:r>
              <a:rPr sz="1200" dirty="0">
                <a:latin typeface="Times New Roman"/>
                <a:cs typeface="Times New Roman"/>
              </a:rPr>
              <a:t>on one </a:t>
            </a:r>
            <a:r>
              <a:rPr sz="1200" spc="-5" dirty="0">
                <a:latin typeface="Times New Roman"/>
                <a:cs typeface="Times New Roman"/>
              </a:rPr>
              <a:t>side,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relative importance </a:t>
            </a:r>
            <a:r>
              <a:rPr sz="1200" dirty="0">
                <a:latin typeface="Times New Roman"/>
                <a:cs typeface="Times New Roman"/>
              </a:rPr>
              <a:t>or use of </a:t>
            </a:r>
            <a:r>
              <a:rPr sz="1200" spc="-5" dirty="0">
                <a:latin typeface="Times New Roman"/>
                <a:cs typeface="Times New Roman"/>
              </a:rPr>
              <a:t>different attributes.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 hand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also helps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identify different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types and their defining attributes.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attributes that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represented </a:t>
            </a:r>
            <a:r>
              <a:rPr sz="1200" dirty="0">
                <a:latin typeface="Times New Roman"/>
                <a:cs typeface="Times New Roman"/>
              </a:rPr>
              <a:t>collectively on one or more </a:t>
            </a:r>
            <a:r>
              <a:rPr sz="1200" spc="-5" dirty="0">
                <a:latin typeface="Times New Roman"/>
                <a:cs typeface="Times New Roman"/>
              </a:rPr>
              <a:t>reports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candidates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combining </a:t>
            </a:r>
            <a:r>
              <a:rPr sz="1200" dirty="0">
                <a:latin typeface="Times New Roman"/>
                <a:cs typeface="Times New Roman"/>
              </a:rPr>
              <a:t>into a single entity </a:t>
            </a:r>
            <a:r>
              <a:rPr sz="1200" spc="-5" dirty="0">
                <a:latin typeface="Times New Roman"/>
                <a:cs typeface="Times New Roman"/>
              </a:rPr>
              <a:t>type. Although </a:t>
            </a:r>
            <a:r>
              <a:rPr sz="1200" dirty="0">
                <a:latin typeface="Times New Roman"/>
                <a:cs typeface="Times New Roman"/>
              </a:rPr>
              <a:t>it is necessary </a:t>
            </a:r>
            <a:r>
              <a:rPr sz="1200" spc="-5" dirty="0">
                <a:latin typeface="Times New Roman"/>
                <a:cs typeface="Times New Roman"/>
              </a:rPr>
              <a:t>that attributes appearing  together </a:t>
            </a:r>
            <a:r>
              <a:rPr sz="1200" dirty="0">
                <a:latin typeface="Times New Roman"/>
                <a:cs typeface="Times New Roman"/>
              </a:rPr>
              <a:t>should be grouped into same entity </a:t>
            </a:r>
            <a:r>
              <a:rPr sz="1200" spc="-5" dirty="0">
                <a:latin typeface="Times New Roman"/>
                <a:cs typeface="Times New Roman"/>
              </a:rPr>
              <a:t>type, but </a:t>
            </a:r>
            <a:r>
              <a:rPr sz="1200" dirty="0">
                <a:latin typeface="Times New Roman"/>
                <a:cs typeface="Times New Roman"/>
              </a:rPr>
              <a:t>still they are </a:t>
            </a:r>
            <a:r>
              <a:rPr sz="1200" spc="-5" dirty="0">
                <a:latin typeface="Times New Roman"/>
                <a:cs typeface="Times New Roman"/>
              </a:rPr>
              <a:t>candidates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combining </a:t>
            </a:r>
            <a:r>
              <a:rPr sz="1200" dirty="0">
                <a:latin typeface="Times New Roman"/>
                <a:cs typeface="Times New Roman"/>
              </a:rPr>
              <a:t>into 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Dictionary in not very necessary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cross reference </a:t>
            </a:r>
            <a:r>
              <a:rPr sz="1200" dirty="0">
                <a:latin typeface="Times New Roman"/>
                <a:cs typeface="Times New Roman"/>
              </a:rPr>
              <a:t>matrix, </a:t>
            </a:r>
            <a:r>
              <a:rPr sz="1200" spc="-5" dirty="0">
                <a:latin typeface="Times New Roman"/>
                <a:cs typeface="Times New Roman"/>
              </a:rPr>
              <a:t>instead for  </a:t>
            </a:r>
            <a:r>
              <a:rPr sz="1200" dirty="0">
                <a:latin typeface="Times New Roman"/>
                <a:cs typeface="Times New Roman"/>
              </a:rPr>
              <a:t>relatively small </a:t>
            </a:r>
            <a:r>
              <a:rPr sz="1200" spc="-5" dirty="0">
                <a:latin typeface="Times New Roman"/>
                <a:cs typeface="Times New Roman"/>
              </a:rPr>
              <a:t>systems </a:t>
            </a:r>
            <a:r>
              <a:rPr sz="1200" spc="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created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35" dirty="0">
                <a:latin typeface="Times New Roman"/>
                <a:cs typeface="Times New Roman"/>
              </a:rPr>
              <a:t>Outcome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40" dirty="0">
                <a:latin typeface="Times New Roman"/>
                <a:cs typeface="Times New Roman"/>
              </a:rPr>
              <a:t>the </a:t>
            </a:r>
            <a:r>
              <a:rPr sz="1200" spc="15" dirty="0">
                <a:latin typeface="Times New Roman"/>
                <a:cs typeface="Times New Roman"/>
              </a:rPr>
              <a:t>Analysis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1002009"/>
            <a:ext cx="5526405" cy="793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preliminary </a:t>
            </a:r>
            <a:r>
              <a:rPr sz="1200" spc="5" dirty="0">
                <a:latin typeface="Times New Roman"/>
                <a:cs typeface="Times New Roman"/>
              </a:rPr>
              <a:t>study </a:t>
            </a:r>
            <a:r>
              <a:rPr sz="1200" spc="-5" dirty="0">
                <a:latin typeface="Times New Roman"/>
                <a:cs typeface="Times New Roman"/>
              </a:rPr>
              <a:t>phase, database designers collect information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existing  system from </a:t>
            </a:r>
            <a:r>
              <a:rPr sz="1200" dirty="0">
                <a:latin typeface="Times New Roman"/>
                <a:cs typeface="Times New Roman"/>
              </a:rPr>
              <a:t>the users of the </a:t>
            </a:r>
            <a:r>
              <a:rPr sz="1200" spc="-5" dirty="0">
                <a:latin typeface="Times New Roman"/>
                <a:cs typeface="Times New Roman"/>
              </a:rPr>
              <a:t>system. 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spc="5" dirty="0">
                <a:latin typeface="Times New Roman"/>
                <a:cs typeface="Times New Roman"/>
              </a:rPr>
              <a:t>they may </a:t>
            </a:r>
            <a:r>
              <a:rPr sz="1200" spc="-5" dirty="0">
                <a:latin typeface="Times New Roman"/>
                <a:cs typeface="Times New Roman"/>
              </a:rPr>
              <a:t>interview different </a:t>
            </a:r>
            <a:r>
              <a:rPr sz="1200" dirty="0">
                <a:latin typeface="Times New Roman"/>
                <a:cs typeface="Times New Roman"/>
              </a:rPr>
              <a:t>users  or </a:t>
            </a:r>
            <a:r>
              <a:rPr sz="1200" spc="-5" dirty="0">
                <a:latin typeface="Times New Roman"/>
                <a:cs typeface="Times New Roman"/>
              </a:rPr>
              <a:t>concerned persons,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distribute questionnaires </a:t>
            </a:r>
            <a:r>
              <a:rPr sz="1200" dirty="0">
                <a:latin typeface="Times New Roman"/>
                <a:cs typeface="Times New Roman"/>
              </a:rPr>
              <a:t>among </a:t>
            </a:r>
            <a:r>
              <a:rPr sz="1200" spc="-5" dirty="0">
                <a:latin typeface="Times New Roman"/>
                <a:cs typeface="Times New Roman"/>
              </a:rPr>
              <a:t>different users and  ask them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fill them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and later </a:t>
            </a:r>
            <a:r>
              <a:rPr sz="1200" dirty="0">
                <a:latin typeface="Times New Roman"/>
                <a:cs typeface="Times New Roman"/>
              </a:rPr>
              <a:t>may use these </a:t>
            </a:r>
            <a:r>
              <a:rPr sz="1200" spc="-5" dirty="0">
                <a:latin typeface="Times New Roman"/>
                <a:cs typeface="Times New Roman"/>
              </a:rPr>
              <a:t>questionnaires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phase.  </a:t>
            </a:r>
            <a:r>
              <a:rPr sz="1200" spc="-5" dirty="0">
                <a:latin typeface="Times New Roman"/>
                <a:cs typeface="Times New Roman"/>
              </a:rPr>
              <a:t>Designers represent their understanding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working </a:t>
            </a:r>
            <a:r>
              <a:rPr sz="1200" dirty="0">
                <a:latin typeface="Times New Roman"/>
                <a:cs typeface="Times New Roman"/>
              </a:rPr>
              <a:t>of existing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DFDs and discuss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to make it </a:t>
            </a:r>
            <a:r>
              <a:rPr sz="1200" spc="-5" dirty="0">
                <a:latin typeface="Times New Roman"/>
                <a:cs typeface="Times New Roman"/>
              </a:rPr>
              <a:t>sure that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understood </a:t>
            </a:r>
            <a:r>
              <a:rPr sz="1200" spc="-5" dirty="0">
                <a:latin typeface="Times New Roman"/>
                <a:cs typeface="Times New Roman"/>
              </a:rPr>
              <a:t>all details </a:t>
            </a:r>
            <a:r>
              <a:rPr sz="1200" dirty="0">
                <a:latin typeface="Times New Roman"/>
                <a:cs typeface="Times New Roman"/>
              </a:rPr>
              <a:t>of  the existing </a:t>
            </a:r>
            <a:r>
              <a:rPr sz="1200" spc="-5" dirty="0">
                <a:latin typeface="Times New Roman"/>
                <a:cs typeface="Times New Roman"/>
              </a:rPr>
              <a:t>system and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users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DFDs </a:t>
            </a:r>
            <a:r>
              <a:rPr sz="1200" dirty="0">
                <a:latin typeface="Times New Roman"/>
                <a:cs typeface="Times New Roman"/>
              </a:rPr>
              <a:t>are input to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analysis phase, where designers analyze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dirty="0">
                <a:latin typeface="Times New Roman"/>
                <a:cs typeface="Times New Roman"/>
              </a:rPr>
              <a:t>of  the </a:t>
            </a:r>
            <a:r>
              <a:rPr sz="1200" spc="-5" dirty="0">
                <a:latin typeface="Times New Roman"/>
                <a:cs typeface="Times New Roman"/>
              </a:rPr>
              <a:t>users and establish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procedure </a:t>
            </a:r>
            <a:r>
              <a:rPr sz="1200" dirty="0">
                <a:latin typeface="Times New Roman"/>
                <a:cs typeface="Times New Roman"/>
              </a:rPr>
              <a:t>to meet those </a:t>
            </a:r>
            <a:r>
              <a:rPr sz="1200" spc="-5" dirty="0">
                <a:latin typeface="Times New Roman"/>
                <a:cs typeface="Times New Roman"/>
              </a:rPr>
              <a:t>requirements.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database  perspective,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analysis phase designers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identify the </a:t>
            </a:r>
            <a:r>
              <a:rPr sz="1200" spc="-5" dirty="0">
                <a:latin typeface="Times New Roman"/>
                <a:cs typeface="Times New Roman"/>
              </a:rPr>
              <a:t>facts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data that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to be stored in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fulfill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users’ requirements. </a:t>
            </a:r>
            <a:r>
              <a:rPr sz="1200" dirty="0">
                <a:latin typeface="Times New Roman"/>
                <a:cs typeface="Times New Roman"/>
              </a:rPr>
              <a:t>For this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10" dirty="0">
                <a:latin typeface="Times New Roman"/>
                <a:cs typeface="Times New Roman"/>
              </a:rPr>
              <a:t>may  </a:t>
            </a:r>
            <a:r>
              <a:rPr sz="1200" dirty="0">
                <a:latin typeface="Times New Roman"/>
                <a:cs typeface="Times New Roman"/>
              </a:rPr>
              <a:t>use some CASE tools, like </a:t>
            </a:r>
            <a:r>
              <a:rPr sz="1200" spc="-5" dirty="0">
                <a:latin typeface="Times New Roman"/>
                <a:cs typeface="Times New Roman"/>
              </a:rPr>
              <a:t>cross reference </a:t>
            </a:r>
            <a:r>
              <a:rPr sz="1200" dirty="0">
                <a:latin typeface="Times New Roman"/>
                <a:cs typeface="Times New Roman"/>
              </a:rPr>
              <a:t>matrix. </a:t>
            </a:r>
            <a:r>
              <a:rPr sz="1200" spc="-5" dirty="0">
                <a:latin typeface="Times New Roman"/>
                <a:cs typeface="Times New Roman"/>
              </a:rPr>
              <a:t>Generally,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analysis phase,  designers </a:t>
            </a:r>
            <a:r>
              <a:rPr sz="1200" dirty="0">
                <a:latin typeface="Times New Roman"/>
                <a:cs typeface="Times New Roman"/>
              </a:rPr>
              <a:t>prepare a </a:t>
            </a:r>
            <a:r>
              <a:rPr sz="1200" spc="-5" dirty="0">
                <a:latin typeface="Times New Roman"/>
                <a:cs typeface="Times New Roman"/>
              </a:rPr>
              <a:t>draft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initial database design that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ultimately finalize in the next  </a:t>
            </a:r>
            <a:r>
              <a:rPr sz="1200" spc="-5" dirty="0">
                <a:latin typeface="Times New Roman"/>
                <a:cs typeface="Times New Roman"/>
              </a:rPr>
              <a:t>phase, that </a:t>
            </a:r>
            <a:r>
              <a:rPr sz="1200" dirty="0">
                <a:latin typeface="Times New Roman"/>
                <a:cs typeface="Times New Roman"/>
              </a:rPr>
              <a:t>is, the </a:t>
            </a:r>
            <a:r>
              <a:rPr sz="1200" spc="-5" dirty="0">
                <a:latin typeface="Times New Roman"/>
                <a:cs typeface="Times New Roman"/>
              </a:rPr>
              <a:t>database design </a:t>
            </a:r>
            <a:r>
              <a:rPr sz="1200" dirty="0">
                <a:latin typeface="Times New Roman"/>
                <a:cs typeface="Times New Roman"/>
              </a:rPr>
              <a:t>phase. So in </a:t>
            </a:r>
            <a:r>
              <a:rPr sz="1200" spc="-5" dirty="0">
                <a:latin typeface="Times New Roman"/>
                <a:cs typeface="Times New Roman"/>
              </a:rPr>
              <a:t>short we can say, that DFDs are </a:t>
            </a:r>
            <a:r>
              <a:rPr sz="1200" dirty="0">
                <a:latin typeface="Times New Roman"/>
                <a:cs typeface="Times New Roman"/>
              </a:rPr>
              <a:t>the output  of the preliminary phase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are input to the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phase. The </a:t>
            </a:r>
            <a:r>
              <a:rPr sz="1200" spc="-5" dirty="0">
                <a:latin typeface="Times New Roman"/>
                <a:cs typeface="Times New Roman"/>
              </a:rPr>
              <a:t>initial design </a:t>
            </a:r>
            <a:r>
              <a:rPr sz="1200" dirty="0">
                <a:latin typeface="Times New Roman"/>
                <a:cs typeface="Times New Roman"/>
              </a:rPr>
              <a:t>or a </a:t>
            </a:r>
            <a:r>
              <a:rPr sz="1200" spc="-5" dirty="0">
                <a:latin typeface="Times New Roman"/>
                <a:cs typeface="Times New Roman"/>
              </a:rPr>
              <a:t>draft  form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design (generally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entity-relationship data </a:t>
            </a:r>
            <a:r>
              <a:rPr sz="1200" dirty="0">
                <a:latin typeface="Times New Roman"/>
                <a:cs typeface="Times New Roman"/>
              </a:rPr>
              <a:t>model) is the </a:t>
            </a:r>
            <a:r>
              <a:rPr sz="1200" spc="-5" dirty="0">
                <a:latin typeface="Times New Roman"/>
                <a:cs typeface="Times New Roman"/>
              </a:rPr>
              <a:t>output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analysis  phase and </a:t>
            </a:r>
            <a:r>
              <a:rPr sz="1200" dirty="0">
                <a:latin typeface="Times New Roman"/>
                <a:cs typeface="Times New Roman"/>
              </a:rPr>
              <a:t>input to the </a:t>
            </a:r>
            <a:r>
              <a:rPr sz="1200" spc="-5" dirty="0">
                <a:latin typeface="Times New Roman"/>
                <a:cs typeface="Times New Roman"/>
              </a:rPr>
              <a:t>design phase.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phase, then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finalize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sequence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activities mentioned above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much </a:t>
            </a:r>
            <a:r>
              <a:rPr sz="1200" spc="-5" dirty="0">
                <a:latin typeface="Times New Roman"/>
                <a:cs typeface="Times New Roman"/>
              </a:rPr>
              <a:t>important, however,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activities mentioned are important and must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performed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correct  database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database application design.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 lectures,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going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study 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that are used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phase,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is, the data models. We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studying, </a:t>
            </a:r>
            <a:r>
              <a:rPr sz="1200" dirty="0">
                <a:latin typeface="Times New Roman"/>
                <a:cs typeface="Times New Roman"/>
              </a:rPr>
              <a:t>both,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and their implementation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design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45" dirty="0">
                <a:latin typeface="Times New Roman"/>
                <a:cs typeface="Times New Roman"/>
              </a:rPr>
              <a:t>Database </a:t>
            </a:r>
            <a:r>
              <a:rPr sz="1400" spc="10" dirty="0">
                <a:latin typeface="Times New Roman"/>
                <a:cs typeface="Times New Roman"/>
              </a:rPr>
              <a:t>Design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Phase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Database design phase </a:t>
            </a:r>
            <a:r>
              <a:rPr sz="1200" dirty="0">
                <a:latin typeface="Times New Roman"/>
                <a:cs typeface="Times New Roman"/>
              </a:rPr>
              <a:t>follows the </a:t>
            </a:r>
            <a:r>
              <a:rPr sz="1200" spc="-5" dirty="0">
                <a:latin typeface="Times New Roman"/>
                <a:cs typeface="Times New Roman"/>
              </a:rPr>
              <a:t>analysis phase. Before </a:t>
            </a:r>
            <a:r>
              <a:rPr sz="1200" dirty="0">
                <a:latin typeface="Times New Roman"/>
                <a:cs typeface="Times New Roman"/>
              </a:rPr>
              <a:t>starting the </a:t>
            </a:r>
            <a:r>
              <a:rPr sz="1200" spc="-5" dirty="0">
                <a:latin typeface="Times New Roman"/>
                <a:cs typeface="Times New Roman"/>
              </a:rPr>
              <a:t>discussion </a:t>
            </a:r>
            <a:r>
              <a:rPr sz="1200" dirty="0">
                <a:latin typeface="Times New Roman"/>
                <a:cs typeface="Times New Roman"/>
              </a:rPr>
              <a:t>on the  </a:t>
            </a:r>
            <a:r>
              <a:rPr sz="1200" spc="-5" dirty="0">
                <a:latin typeface="Times New Roman"/>
                <a:cs typeface="Times New Roman"/>
              </a:rPr>
              <a:t>design activity,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wise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clearly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basic concepts that are  </a:t>
            </a:r>
            <a:r>
              <a:rPr sz="1200" dirty="0">
                <a:latin typeface="Times New Roman"/>
                <a:cs typeface="Times New Roman"/>
              </a:rPr>
              <a:t>frequently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this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Database </a:t>
            </a:r>
            <a:r>
              <a:rPr sz="1200" spc="5" dirty="0">
                <a:latin typeface="Times New Roman"/>
                <a:cs typeface="Times New Roman"/>
              </a:rPr>
              <a:t>Design </a:t>
            </a:r>
            <a:r>
              <a:rPr sz="1200" spc="35" dirty="0">
                <a:latin typeface="Times New Roman"/>
                <a:cs typeface="Times New Roman"/>
              </a:rPr>
              <a:t>/Database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These terms </a:t>
            </a:r>
            <a:r>
              <a:rPr sz="1200" dirty="0">
                <a:latin typeface="Times New Roman"/>
                <a:cs typeface="Times New Roman"/>
              </a:rPr>
              <a:t>can be used interchangeably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 structure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database.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database design/model </a:t>
            </a:r>
            <a:r>
              <a:rPr sz="1200" dirty="0">
                <a:latin typeface="Times New Roman"/>
                <a:cs typeface="Times New Roman"/>
              </a:rPr>
              <a:t>stores the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links/relationships between  data that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stored to </a:t>
            </a:r>
            <a:r>
              <a:rPr sz="1200" spc="-5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the users’ </a:t>
            </a:r>
            <a:r>
              <a:rPr sz="1200" spc="-5" dirty="0">
                <a:latin typeface="Times New Roman"/>
                <a:cs typeface="Times New Roman"/>
              </a:rPr>
              <a:t>requirements. Database design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schema,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is in </a:t>
            </a:r>
            <a:r>
              <a:rPr sz="1200" spc="-5" dirty="0">
                <a:latin typeface="Times New Roman"/>
                <a:cs typeface="Times New Roman"/>
              </a:rPr>
              <a:t>turn 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dictionary.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Database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Modeling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creating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 structure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database </a:t>
            </a:r>
            <a:r>
              <a:rPr sz="1200" spc="-5" dirty="0">
                <a:latin typeface="Times New Roman"/>
                <a:cs typeface="Times New Roman"/>
              </a:rPr>
              <a:t>modeling. 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a very </a:t>
            </a:r>
            <a:r>
              <a:rPr sz="1200" spc="-5" dirty="0">
                <a:latin typeface="Times New Roman"/>
                <a:cs typeface="Times New Roman"/>
              </a:rPr>
              <a:t>important process because </a:t>
            </a:r>
            <a:r>
              <a:rPr sz="1200" dirty="0">
                <a:latin typeface="Times New Roman"/>
                <a:cs typeface="Times New Roman"/>
              </a:rPr>
              <a:t>the designing of the </a:t>
            </a:r>
            <a:r>
              <a:rPr sz="1200" spc="-5" dirty="0">
                <a:latin typeface="Times New Roman"/>
                <a:cs typeface="Times New Roman"/>
              </a:rPr>
              <a:t>application provides </a:t>
            </a:r>
            <a:r>
              <a:rPr sz="1200" dirty="0">
                <a:latin typeface="Times New Roman"/>
                <a:cs typeface="Times New Roman"/>
              </a:rPr>
              <a:t>us the  </a:t>
            </a:r>
            <a:r>
              <a:rPr sz="1200" spc="-5" dirty="0">
                <a:latin typeface="Times New Roman"/>
                <a:cs typeface="Times New Roman"/>
              </a:rPr>
              <a:t>basis for running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not </a:t>
            </a:r>
            <a:r>
              <a:rPr sz="1200" spc="-5" dirty="0">
                <a:latin typeface="Times New Roman"/>
                <a:cs typeface="Times New Roman"/>
              </a:rPr>
              <a:t>designed </a:t>
            </a:r>
            <a:r>
              <a:rPr sz="1200" dirty="0">
                <a:latin typeface="Times New Roman"/>
                <a:cs typeface="Times New Roman"/>
              </a:rPr>
              <a:t>properly the  </a:t>
            </a:r>
            <a:r>
              <a:rPr sz="1200" spc="-5" dirty="0">
                <a:latin typeface="Times New Roman"/>
                <a:cs typeface="Times New Roman"/>
              </a:rPr>
              <a:t>implementation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can not be done </a:t>
            </a:r>
            <a:r>
              <a:rPr sz="1200" spc="-5" dirty="0">
                <a:latin typeface="Times New Roman"/>
                <a:cs typeface="Times New Roman"/>
              </a:rPr>
              <a:t>properly. </a:t>
            </a:r>
            <a:r>
              <a:rPr sz="1200" dirty="0">
                <a:latin typeface="Times New Roman"/>
                <a:cs typeface="Times New Roman"/>
              </a:rPr>
              <a:t>Generally 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represented </a:t>
            </a:r>
            <a:r>
              <a:rPr sz="1200" dirty="0">
                <a:latin typeface="Times New Roman"/>
                <a:cs typeface="Times New Roman"/>
              </a:rPr>
              <a:t>graphically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provides an </a:t>
            </a:r>
            <a:r>
              <a:rPr sz="1200" dirty="0">
                <a:latin typeface="Times New Roman"/>
                <a:cs typeface="Times New Roman"/>
              </a:rPr>
              <a:t>ease in </a:t>
            </a:r>
            <a:r>
              <a:rPr sz="1200" spc="-5" dirty="0">
                <a:latin typeface="Times New Roman"/>
                <a:cs typeface="Times New Roman"/>
              </a:rPr>
              <a:t>design and adds  </a:t>
            </a:r>
            <a:r>
              <a:rPr sz="1200" dirty="0">
                <a:latin typeface="Times New Roman"/>
                <a:cs typeface="Times New Roman"/>
              </a:rPr>
              <a:t>flexibility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understanding of 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12" y="1319522"/>
            <a:ext cx="5525770" cy="768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60" dirty="0">
                <a:latin typeface="Times New Roman"/>
                <a:cs typeface="Times New Roman"/>
              </a:rPr>
              <a:t>Data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138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is a set or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construct used for </a:t>
            </a:r>
            <a:r>
              <a:rPr sz="1200" dirty="0">
                <a:latin typeface="Times New Roman"/>
                <a:cs typeface="Times New Roman"/>
              </a:rPr>
              <a:t>creating a database and producing  </a:t>
            </a:r>
            <a:r>
              <a:rPr sz="1200" spc="-5" dirty="0">
                <a:latin typeface="Times New Roman"/>
                <a:cs typeface="Times New Roman"/>
              </a:rPr>
              <a:t>designs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databases. There are </a:t>
            </a:r>
            <a:r>
              <a:rPr sz="1200" dirty="0">
                <a:latin typeface="Times New Roman"/>
                <a:cs typeface="Times New Roman"/>
              </a:rPr>
              <a:t>a few </a:t>
            </a:r>
            <a:r>
              <a:rPr sz="1200" spc="-5" dirty="0">
                <a:latin typeface="Times New Roman"/>
                <a:cs typeface="Times New Roman"/>
              </a:rPr>
              <a:t>components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55" dirty="0">
                <a:latin typeface="Times New Roman"/>
                <a:cs typeface="Times New Roman"/>
              </a:rPr>
              <a:t>Structure: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What </a:t>
            </a:r>
            <a:r>
              <a:rPr sz="1200" spc="-5" dirty="0">
                <a:latin typeface="Times New Roman"/>
                <a:cs typeface="Times New Roman"/>
              </a:rPr>
              <a:t>structures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used to </a:t>
            </a:r>
            <a:r>
              <a:rPr sz="1200" spc="-5" dirty="0">
                <a:latin typeface="Times New Roman"/>
                <a:cs typeface="Times New Roman"/>
              </a:rPr>
              <a:t>store </a:t>
            </a:r>
            <a:r>
              <a:rPr sz="1200" dirty="0">
                <a:latin typeface="Times New Roman"/>
                <a:cs typeface="Times New Roman"/>
              </a:rPr>
              <a:t>the data is </a:t>
            </a:r>
            <a:r>
              <a:rPr sz="1200" spc="-5" dirty="0">
                <a:latin typeface="Times New Roman"/>
                <a:cs typeface="Times New Roman"/>
              </a:rPr>
              <a:t>identified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structures provided </a:t>
            </a:r>
            <a:r>
              <a:rPr sz="1200" spc="10" dirty="0">
                <a:latin typeface="Times New Roman"/>
                <a:cs typeface="Times New Roman"/>
              </a:rPr>
              <a:t>by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5" dirty="0">
                <a:latin typeface="Times New Roman"/>
                <a:cs typeface="Times New Roman"/>
              </a:rPr>
              <a:t>Manipulation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using a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manipulations are performed </a:t>
            </a:r>
            <a:r>
              <a:rPr sz="1200" dirty="0">
                <a:latin typeface="Times New Roman"/>
                <a:cs typeface="Times New Roman"/>
              </a:rPr>
              <a:t>using a </a:t>
            </a:r>
            <a:r>
              <a:rPr sz="1200" spc="-5" dirty="0">
                <a:latin typeface="Times New Roman"/>
                <a:cs typeface="Times New Roman"/>
              </a:rPr>
              <a:t>specific  language. </a:t>
            </a:r>
            <a:r>
              <a:rPr sz="1200" dirty="0">
                <a:latin typeface="Times New Roman"/>
                <a:cs typeface="Times New Roman"/>
              </a:rPr>
              <a:t>This specific </a:t>
            </a:r>
            <a:r>
              <a:rPr sz="1200" spc="-5" dirty="0">
                <a:latin typeface="Times New Roman"/>
                <a:cs typeface="Times New Roman"/>
              </a:rPr>
              <a:t>language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data manipulation </a:t>
            </a:r>
            <a:r>
              <a:rPr sz="1200" spc="-5" dirty="0">
                <a:latin typeface="Times New Roman"/>
                <a:cs typeface="Times New Roman"/>
              </a:rPr>
              <a:t>language.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Integrity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5" dirty="0">
                <a:latin typeface="Times New Roman"/>
                <a:cs typeface="Times New Roman"/>
              </a:rPr>
              <a:t>rules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correctness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maintain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in usable </a:t>
            </a:r>
            <a:r>
              <a:rPr sz="1200" spc="-5" dirty="0">
                <a:latin typeface="Times New Roman"/>
                <a:cs typeface="Times New Roman"/>
              </a:rPr>
              <a:t>state </a:t>
            </a:r>
            <a:r>
              <a:rPr sz="1200" spc="5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correct information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portrayed </a:t>
            </a:r>
            <a:r>
              <a:rPr sz="1200" dirty="0">
                <a:latin typeface="Times New Roman"/>
                <a:cs typeface="Times New Roman"/>
              </a:rPr>
              <a:t>in designing the </a:t>
            </a:r>
            <a:r>
              <a:rPr sz="1200" spc="-5" dirty="0">
                <a:latin typeface="Times New Roman"/>
                <a:cs typeface="Times New Roman"/>
              </a:rPr>
              <a:t>database.  </a:t>
            </a:r>
            <a:r>
              <a:rPr sz="1200" dirty="0">
                <a:latin typeface="Times New Roman"/>
                <a:cs typeface="Times New Roman"/>
              </a:rPr>
              <a:t>Generally these components are not explicitly </a:t>
            </a:r>
            <a:r>
              <a:rPr sz="1200" spc="-5" dirty="0">
                <a:latin typeface="Times New Roman"/>
                <a:cs typeface="Times New Roman"/>
              </a:rPr>
              <a:t>defined </a:t>
            </a:r>
            <a:r>
              <a:rPr sz="1200" dirty="0">
                <a:latin typeface="Times New Roman"/>
                <a:cs typeface="Times New Roman"/>
              </a:rPr>
              <a:t>in data models, </a:t>
            </a:r>
            <a:r>
              <a:rPr sz="1200" spc="5" dirty="0">
                <a:latin typeface="Times New Roman"/>
                <a:cs typeface="Times New Roman"/>
              </a:rPr>
              <a:t>they may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in some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modern </a:t>
            </a:r>
            <a:r>
              <a:rPr sz="1200" dirty="0">
                <a:latin typeface="Times New Roman"/>
                <a:cs typeface="Times New Roman"/>
              </a:rPr>
              <a:t>DBMSs but in </a:t>
            </a:r>
            <a:r>
              <a:rPr sz="1200" spc="-5" dirty="0">
                <a:latin typeface="Times New Roman"/>
                <a:cs typeface="Times New Roman"/>
              </a:rPr>
              <a:t>traditional and general </a:t>
            </a:r>
            <a:r>
              <a:rPr sz="1200" dirty="0">
                <a:latin typeface="Times New Roman"/>
                <a:cs typeface="Times New Roman"/>
              </a:rPr>
              <a:t>model,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spc="10" dirty="0">
                <a:latin typeface="Times New Roman"/>
                <a:cs typeface="Times New Roman"/>
              </a:rPr>
              <a:t>may  </a:t>
            </a:r>
            <a:r>
              <a:rPr sz="1200" dirty="0">
                <a:latin typeface="Times New Roman"/>
                <a:cs typeface="Times New Roman"/>
              </a:rPr>
              <a:t>not be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15" dirty="0">
                <a:latin typeface="Times New Roman"/>
                <a:cs typeface="Times New Roman"/>
              </a:rPr>
              <a:t>Significance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40" dirty="0">
                <a:latin typeface="Times New Roman"/>
                <a:cs typeface="Times New Roman"/>
              </a:rPr>
              <a:t>the </a:t>
            </a: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is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important tool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it is something which is </a:t>
            </a:r>
            <a:r>
              <a:rPr sz="1200" spc="-5" dirty="0">
                <a:latin typeface="Times New Roman"/>
                <a:cs typeface="Times New Roman"/>
              </a:rPr>
              <a:t>sued </a:t>
            </a:r>
            <a:r>
              <a:rPr sz="1200" dirty="0">
                <a:latin typeface="Times New Roman"/>
                <a:cs typeface="Times New Roman"/>
              </a:rPr>
              <a:t>for designing the  </a:t>
            </a:r>
            <a:r>
              <a:rPr sz="1200" spc="-5" dirty="0">
                <a:latin typeface="Times New Roman"/>
                <a:cs typeface="Times New Roman"/>
              </a:rPr>
              <a:t>database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DBMS </a:t>
            </a:r>
            <a:r>
              <a:rPr sz="1200" dirty="0">
                <a:latin typeface="Times New Roman"/>
                <a:cs typeface="Times New Roman"/>
              </a:rPr>
              <a:t>and no </a:t>
            </a:r>
            <a:r>
              <a:rPr sz="1200" spc="-5" dirty="0">
                <a:latin typeface="Times New Roman"/>
                <a:cs typeface="Times New Roman"/>
              </a:rPr>
              <a:t>DBMS can </a:t>
            </a:r>
            <a:r>
              <a:rPr sz="1200" dirty="0">
                <a:latin typeface="Times New Roman"/>
                <a:cs typeface="Times New Roman"/>
              </a:rPr>
              <a:t>exist </a:t>
            </a:r>
            <a:r>
              <a:rPr sz="1200" spc="-5" dirty="0">
                <a:latin typeface="Times New Roman"/>
                <a:cs typeface="Times New Roman"/>
              </a:rPr>
              <a:t>independent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model, now if </a:t>
            </a:r>
            <a:r>
              <a:rPr sz="1200" spc="-5" dirty="0">
                <a:latin typeface="Times New Roman"/>
                <a:cs typeface="Times New Roman"/>
              </a:rPr>
              <a:t>we  </a:t>
            </a:r>
            <a:r>
              <a:rPr sz="1200" dirty="0">
                <a:latin typeface="Times New Roman"/>
                <a:cs typeface="Times New Roman"/>
              </a:rPr>
              <a:t>use a </a:t>
            </a:r>
            <a:r>
              <a:rPr sz="1200" spc="-5" dirty="0">
                <a:latin typeface="Times New Roman"/>
                <a:cs typeface="Times New Roman"/>
              </a:rPr>
              <a:t>specific DBMS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sure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it </a:t>
            </a:r>
            <a:r>
              <a:rPr sz="1200" spc="-5" dirty="0">
                <a:latin typeface="Times New Roman"/>
                <a:cs typeface="Times New Roman"/>
              </a:rPr>
              <a:t>uses for data abase usage,  we can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proper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DBMS is </a:t>
            </a:r>
            <a:r>
              <a:rPr sz="1200" spc="-5" dirty="0">
                <a:latin typeface="Times New Roman"/>
                <a:cs typeface="Times New Roman"/>
              </a:rPr>
              <a:t>base </a:t>
            </a:r>
            <a:r>
              <a:rPr sz="1200" dirty="0">
                <a:latin typeface="Times New Roman"/>
                <a:cs typeface="Times New Roman"/>
              </a:rPr>
              <a:t>on the use of a </a:t>
            </a:r>
            <a:r>
              <a:rPr sz="1200" spc="-5" dirty="0">
                <a:latin typeface="Times New Roman"/>
                <a:cs typeface="Times New Roman"/>
              </a:rPr>
              <a:t>specific data </a:t>
            </a:r>
            <a:r>
              <a:rPr sz="1200" dirty="0">
                <a:latin typeface="Times New Roman"/>
                <a:cs typeface="Times New Roman"/>
              </a:rPr>
              <a:t>model so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using a DBMS it  is of </a:t>
            </a:r>
            <a:r>
              <a:rPr sz="1200" spc="-5" dirty="0">
                <a:latin typeface="Times New Roman"/>
                <a:cs typeface="Times New Roman"/>
              </a:rPr>
              <a:t>great </a:t>
            </a:r>
            <a:r>
              <a:rPr sz="1200" dirty="0">
                <a:latin typeface="Times New Roman"/>
                <a:cs typeface="Times New Roman"/>
              </a:rPr>
              <a:t>use to know </a:t>
            </a:r>
            <a:r>
              <a:rPr sz="1200" spc="-5" dirty="0">
                <a:latin typeface="Times New Roman"/>
                <a:cs typeface="Times New Roman"/>
              </a:rPr>
              <a:t>that what structures, manipulation languages and </a:t>
            </a:r>
            <a:r>
              <a:rPr sz="1200" dirty="0">
                <a:latin typeface="Times New Roman"/>
                <a:cs typeface="Times New Roman"/>
              </a:rPr>
              <a:t>integrity  </a:t>
            </a:r>
            <a:r>
              <a:rPr sz="1200" spc="-5" dirty="0">
                <a:latin typeface="Times New Roman"/>
                <a:cs typeface="Times New Roman"/>
              </a:rPr>
              <a:t>constraints </a:t>
            </a:r>
            <a:r>
              <a:rPr sz="1200" dirty="0">
                <a:latin typeface="Times New Roman"/>
                <a:cs typeface="Times New Roman"/>
              </a:rPr>
              <a:t>are implemented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DBMS.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it is the </a:t>
            </a:r>
            <a:r>
              <a:rPr sz="1200" spc="5" dirty="0">
                <a:latin typeface="Times New Roman"/>
                <a:cs typeface="Times New Roman"/>
              </a:rPr>
              <a:t>only way </a:t>
            </a:r>
            <a:r>
              <a:rPr sz="1200" dirty="0">
                <a:latin typeface="Times New Roman"/>
                <a:cs typeface="Times New Roman"/>
              </a:rPr>
              <a:t>to know the  </a:t>
            </a:r>
            <a:r>
              <a:rPr sz="1200" spc="-5" dirty="0">
                <a:latin typeface="Times New Roman"/>
                <a:cs typeface="Times New Roman"/>
              </a:rPr>
              <a:t>facilities and functionalities offered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DBMS.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reason whenever we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DBMS, it is explicitly </a:t>
            </a:r>
            <a:r>
              <a:rPr sz="1200" spc="-5" dirty="0">
                <a:latin typeface="Times New Roman"/>
                <a:cs typeface="Times New Roman"/>
              </a:rPr>
              <a:t>mentioned with that  DBMS, that which data </a:t>
            </a:r>
            <a:r>
              <a:rPr sz="1200" dirty="0">
                <a:latin typeface="Times New Roman"/>
                <a:cs typeface="Times New Roman"/>
              </a:rPr>
              <a:t>model this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Types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5" dirty="0">
                <a:latin typeface="Times New Roman"/>
                <a:cs typeface="Times New Roman"/>
              </a:rPr>
              <a:t>Data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Models</a:t>
            </a:r>
            <a:endParaRPr sz="14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spcBef>
                <a:spcPts val="23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30" dirty="0">
                <a:latin typeface="Times New Roman"/>
                <a:cs typeface="Times New Roman"/>
              </a:rPr>
              <a:t>Semantic </a:t>
            </a: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which provide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flexibility in </a:t>
            </a:r>
            <a:r>
              <a:rPr sz="1200" spc="-5" dirty="0">
                <a:latin typeface="Times New Roman"/>
                <a:cs typeface="Times New Roman"/>
              </a:rPr>
              <a:t>implementing constraints,  better language utilities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structure constructs.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actions </a:t>
            </a:r>
            <a:r>
              <a:rPr sz="1200" spc="-5" dirty="0">
                <a:latin typeface="Times New Roman"/>
                <a:cs typeface="Times New Roman"/>
              </a:rPr>
              <a:t>performed 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proper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 structure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gives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better data designing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manipulation  facilities.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better data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provides better opportunities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express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situations 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design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better output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tool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form 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ER-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Object oriented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51" y="1002009"/>
            <a:ext cx="5561965" cy="268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05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Record Based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to use </a:t>
            </a:r>
            <a:r>
              <a:rPr sz="1200" spc="-5" dirty="0">
                <a:latin typeface="Times New Roman"/>
                <a:cs typeface="Times New Roman"/>
              </a:rPr>
              <a:t>and has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5" dirty="0">
                <a:latin typeface="Times New Roman"/>
                <a:cs typeface="Times New Roman"/>
              </a:rPr>
              <a:t>basic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Hierarchical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Relational Data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records </a:t>
            </a:r>
            <a:r>
              <a:rPr sz="1200" spc="-5" dirty="0">
                <a:latin typeface="Times New Roman"/>
                <a:cs typeface="Times New Roman"/>
              </a:rPr>
              <a:t>based and </a:t>
            </a:r>
            <a:r>
              <a:rPr sz="1200" dirty="0">
                <a:latin typeface="Times New Roman"/>
                <a:cs typeface="Times New Roman"/>
              </a:rPr>
              <a:t>are not in similarity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those of </a:t>
            </a:r>
            <a:r>
              <a:rPr sz="1200" spc="-5" dirty="0">
                <a:latin typeface="Times New Roman"/>
                <a:cs typeface="Times New Roman"/>
              </a:rPr>
              <a:t>semantic </a:t>
            </a:r>
            <a:r>
              <a:rPr sz="1200" dirty="0">
                <a:latin typeface="Times New Roman"/>
                <a:cs typeface="Times New Roman"/>
              </a:rPr>
              <a:t>data  models.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handle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at </a:t>
            </a:r>
            <a:r>
              <a:rPr sz="1200" dirty="0">
                <a:latin typeface="Times New Roman"/>
                <a:cs typeface="Times New Roman"/>
              </a:rPr>
              <a:t>almost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three level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three layers </a:t>
            </a:r>
            <a:r>
              <a:rPr sz="1200" dirty="0">
                <a:latin typeface="Times New Roman"/>
                <a:cs typeface="Times New Roman"/>
              </a:rPr>
              <a:t>of  the </a:t>
            </a:r>
            <a:r>
              <a:rPr sz="1200" spc="-5" dirty="0">
                <a:latin typeface="Times New Roman"/>
                <a:cs typeface="Times New Roman"/>
              </a:rPr>
              <a:t>database architecture. </a:t>
            </a:r>
            <a:r>
              <a:rPr sz="1200" dirty="0">
                <a:latin typeface="Times New Roman"/>
                <a:cs typeface="Times New Roman"/>
              </a:rPr>
              <a:t>Semantic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generally </a:t>
            </a:r>
            <a:r>
              <a:rPr sz="1200" spc="-5" dirty="0">
                <a:latin typeface="Times New Roman"/>
                <a:cs typeface="Times New Roman"/>
              </a:rPr>
              <a:t>used for designing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logical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conceptual </a:t>
            </a:r>
            <a:r>
              <a:rPr sz="1200" dirty="0">
                <a:latin typeface="Times New Roman"/>
                <a:cs typeface="Times New Roman"/>
              </a:rPr>
              <a:t>model of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system, </a:t>
            </a: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very common example of the  </a:t>
            </a:r>
            <a:r>
              <a:rPr sz="1200" spc="-5" dirty="0">
                <a:latin typeface="Times New Roman"/>
                <a:cs typeface="Times New Roman"/>
              </a:rPr>
              <a:t>semantic data </a:t>
            </a:r>
            <a:r>
              <a:rPr sz="1200" dirty="0">
                <a:latin typeface="Times New Roman"/>
                <a:cs typeface="Times New Roman"/>
              </a:rPr>
              <a:t>model is </a:t>
            </a:r>
            <a:r>
              <a:rPr sz="1200" spc="-5" dirty="0">
                <a:latin typeface="Times New Roman"/>
                <a:cs typeface="Times New Roman"/>
              </a:rPr>
              <a:t>ER-Data Model 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very much popular for </a:t>
            </a:r>
            <a:r>
              <a:rPr sz="1200" dirty="0">
                <a:latin typeface="Times New Roman"/>
                <a:cs typeface="Times New Roman"/>
              </a:rPr>
              <a:t>designing </a:t>
            </a:r>
            <a:r>
              <a:rPr sz="1200" spc="-5" dirty="0">
                <a:latin typeface="Times New Roman"/>
                <a:cs typeface="Times New Roman"/>
              </a:rPr>
              <a:t>databases.  No DBMS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ER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purely used </a:t>
            </a:r>
            <a:r>
              <a:rPr sz="1200" dirty="0">
                <a:latin typeface="Times New Roman"/>
                <a:cs typeface="Times New Roman"/>
              </a:rPr>
              <a:t>for designing </a:t>
            </a:r>
            <a:r>
              <a:rPr sz="1200" spc="-5" dirty="0">
                <a:latin typeface="Times New Roman"/>
                <a:cs typeface="Times New Roman"/>
              </a:rPr>
              <a:t>whereas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DBMS are available 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OO data model, network data </a:t>
            </a:r>
            <a:r>
              <a:rPr sz="1200" dirty="0">
                <a:latin typeface="Times New Roman"/>
                <a:cs typeface="Times New Roman"/>
              </a:rPr>
              <a:t>model, </a:t>
            </a:r>
            <a:r>
              <a:rPr sz="1200" spc="-5" dirty="0">
                <a:latin typeface="Times New Roman"/>
                <a:cs typeface="Times New Roman"/>
              </a:rPr>
              <a:t>relational  data </a:t>
            </a:r>
            <a:r>
              <a:rPr sz="1200" dirty="0">
                <a:latin typeface="Times New Roman"/>
                <a:cs typeface="Times New Roman"/>
              </a:rPr>
              <a:t>model l </a:t>
            </a:r>
            <a:r>
              <a:rPr sz="1200" spc="-5" dirty="0">
                <a:latin typeface="Times New Roman"/>
                <a:cs typeface="Times New Roman"/>
              </a:rPr>
              <a:t>and hierarchical 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69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400" y="4168012"/>
            <a:ext cx="5524500" cy="411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Types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45" dirty="0">
                <a:latin typeface="Times New Roman"/>
                <a:cs typeface="Times New Roman"/>
              </a:rPr>
              <a:t>Database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35" dirty="0">
                <a:latin typeface="Times New Roman"/>
                <a:cs typeface="Times New Roman"/>
              </a:rPr>
              <a:t>Conceptual </a:t>
            </a:r>
            <a:r>
              <a:rPr sz="1200" spc="50" dirty="0">
                <a:latin typeface="Times New Roman"/>
                <a:cs typeface="Times New Roman"/>
              </a:rPr>
              <a:t>database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dirty="0">
                <a:latin typeface="Times New Roman"/>
                <a:cs typeface="Times New Roman"/>
              </a:rPr>
              <a:t>using a semantic data </a:t>
            </a:r>
            <a:r>
              <a:rPr sz="1200" spc="-5" dirty="0">
                <a:latin typeface="Times New Roman"/>
                <a:cs typeface="Times New Roman"/>
              </a:rPr>
              <a:t>model, </a:t>
            </a:r>
            <a:r>
              <a:rPr sz="1200" dirty="0">
                <a:latin typeface="Times New Roman"/>
                <a:cs typeface="Times New Roman"/>
              </a:rPr>
              <a:t>for example </a:t>
            </a:r>
            <a:r>
              <a:rPr sz="1200" spc="-5" dirty="0">
                <a:latin typeface="Times New Roman"/>
                <a:cs typeface="Times New Roman"/>
              </a:rPr>
              <a:t>for creating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organization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use and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do use the ER-Data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15" dirty="0">
                <a:latin typeface="Times New Roman"/>
                <a:cs typeface="Times New Roman"/>
              </a:rPr>
              <a:t>Logical </a:t>
            </a:r>
            <a:r>
              <a:rPr sz="1200" spc="40" dirty="0">
                <a:latin typeface="Times New Roman"/>
                <a:cs typeface="Times New Roman"/>
              </a:rPr>
              <a:t>Database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performed </a:t>
            </a:r>
            <a:r>
              <a:rPr sz="1200" dirty="0">
                <a:latin typeface="Times New Roman"/>
                <a:cs typeface="Times New Roman"/>
              </a:rPr>
              <a:t>using a data model </a:t>
            </a:r>
            <a:r>
              <a:rPr sz="1200" spc="-5" dirty="0">
                <a:latin typeface="Times New Roman"/>
                <a:cs typeface="Times New Roman"/>
              </a:rPr>
              <a:t>for which we </a:t>
            </a:r>
            <a:r>
              <a:rPr sz="1200" dirty="0">
                <a:latin typeface="Times New Roman"/>
                <a:cs typeface="Times New Roman"/>
              </a:rPr>
              <a:t>have a DBMS </a:t>
            </a:r>
            <a:r>
              <a:rPr sz="1200" spc="-5" dirty="0">
                <a:latin typeface="Times New Roman"/>
                <a:cs typeface="Times New Roman"/>
              </a:rPr>
              <a:t>available and  we </a:t>
            </a:r>
            <a:r>
              <a:rPr sz="1200" dirty="0">
                <a:latin typeface="Times New Roman"/>
                <a:cs typeface="Times New Roman"/>
              </a:rPr>
              <a:t>are planning to </a:t>
            </a:r>
            <a:r>
              <a:rPr sz="1200" spc="-5" dirty="0">
                <a:latin typeface="Times New Roman"/>
                <a:cs typeface="Times New Roman"/>
              </a:rPr>
              <a:t>run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database system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20" dirty="0">
                <a:latin typeface="Times New Roman"/>
                <a:cs typeface="Times New Roman"/>
              </a:rPr>
              <a:t>Physical </a:t>
            </a:r>
            <a:r>
              <a:rPr sz="1200" spc="40" dirty="0">
                <a:latin typeface="Times New Roman"/>
                <a:cs typeface="Times New Roman"/>
              </a:rPr>
              <a:t>Database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 design </a:t>
            </a:r>
            <a:r>
              <a:rPr sz="1200" dirty="0">
                <a:latin typeface="Times New Roman"/>
                <a:cs typeface="Times New Roman"/>
              </a:rPr>
              <a:t>created using 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model and created after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 the </a:t>
            </a:r>
            <a:r>
              <a:rPr sz="1200" spc="-5" dirty="0">
                <a:latin typeface="Times New Roman"/>
                <a:cs typeface="Times New Roman"/>
              </a:rPr>
              <a:t>organization, </a:t>
            </a:r>
            <a:r>
              <a:rPr sz="1200" dirty="0">
                <a:latin typeface="Times New Roman"/>
                <a:cs typeface="Times New Roman"/>
              </a:rPr>
              <a:t>it needs to be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physical </a:t>
            </a:r>
            <a:r>
              <a:rPr sz="1200" dirty="0">
                <a:latin typeface="Times New Roman"/>
                <a:cs typeface="Times New Roman"/>
              </a:rPr>
              <a:t>DBMS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so the  </a:t>
            </a:r>
            <a:r>
              <a:rPr sz="1200" spc="-5" dirty="0">
                <a:latin typeface="Times New Roman"/>
                <a:cs typeface="Times New Roman"/>
              </a:rPr>
              <a:t>Physical database design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performed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created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far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logical form  are implemented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700"/>
              </a:lnSpc>
            </a:pP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separating the </a:t>
            </a:r>
            <a:r>
              <a:rPr sz="1200" spc="-5" dirty="0">
                <a:latin typeface="Times New Roman"/>
                <a:cs typeface="Times New Roman"/>
              </a:rPr>
              <a:t>three design levels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benefit </a:t>
            </a:r>
            <a:r>
              <a:rPr sz="1200" dirty="0">
                <a:latin typeface="Times New Roman"/>
                <a:cs typeface="Times New Roman"/>
              </a:rPr>
              <a:t>of abstraction on one </a:t>
            </a:r>
            <a:r>
              <a:rPr sz="1200" spc="-5" dirty="0">
                <a:latin typeface="Times New Roman"/>
                <a:cs typeface="Times New Roman"/>
              </a:rPr>
              <a:t>hand  whereas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other hand we can create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logical and conceptual designs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better  design </a:t>
            </a:r>
            <a:r>
              <a:rPr sz="1200" dirty="0">
                <a:latin typeface="Times New Roman"/>
                <a:cs typeface="Times New Roman"/>
              </a:rPr>
              <a:t>tools,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would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not been possible 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using the same </a:t>
            </a:r>
            <a:r>
              <a:rPr sz="1200" spc="-5" dirty="0">
                <a:latin typeface="Times New Roman"/>
                <a:cs typeface="Times New Roman"/>
              </a:rPr>
              <a:t>design-tool for  al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three </a:t>
            </a:r>
            <a:r>
              <a:rPr sz="1200" dirty="0">
                <a:latin typeface="Times New Roman"/>
                <a:cs typeface="Times New Roman"/>
              </a:rPr>
              <a:t>levels. </a:t>
            </a:r>
            <a:r>
              <a:rPr sz="1200" spc="-5" dirty="0">
                <a:latin typeface="Times New Roman"/>
                <a:cs typeface="Times New Roman"/>
              </a:rPr>
              <a:t>Moreover </a:t>
            </a:r>
            <a:r>
              <a:rPr sz="1200" dirty="0">
                <a:latin typeface="Times New Roman"/>
                <a:cs typeface="Times New Roman"/>
              </a:rPr>
              <a:t>if in </a:t>
            </a:r>
            <a:r>
              <a:rPr sz="1200" spc="-5" dirty="0">
                <a:latin typeface="Times New Roman"/>
                <a:cs typeface="Times New Roman"/>
              </a:rPr>
              <a:t>future </a:t>
            </a:r>
            <a:r>
              <a:rPr sz="1200" dirty="0">
                <a:latin typeface="Times New Roman"/>
                <a:cs typeface="Times New Roman"/>
              </a:rPr>
              <a:t>there is a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make a change in the </a:t>
            </a:r>
            <a:r>
              <a:rPr sz="1200" spc="-5" dirty="0">
                <a:latin typeface="Times New Roman"/>
                <a:cs typeface="Times New Roman"/>
              </a:rPr>
              <a:t>physical  implementation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 we will have </a:t>
            </a:r>
            <a:r>
              <a:rPr sz="1200" dirty="0">
                <a:latin typeface="Times New Roman"/>
                <a:cs typeface="Times New Roman"/>
              </a:rPr>
              <a:t>to make no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logical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conceptual  level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 design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rather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achieved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using the existing  </a:t>
            </a:r>
            <a:r>
              <a:rPr sz="1200" spc="-5" dirty="0">
                <a:latin typeface="Times New Roman"/>
                <a:cs typeface="Times New Roman"/>
              </a:rPr>
              <a:t>conceptual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and implementing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again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Physical </a:t>
            </a:r>
            <a:r>
              <a:rPr sz="1200" dirty="0">
                <a:latin typeface="Times New Roman"/>
                <a:cs typeface="Times New Roman"/>
              </a:rPr>
              <a:t>model using a separate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DBMS.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67" y="993880"/>
            <a:ext cx="5518150" cy="802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25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 marR="5080" indent="304800" algn="r">
              <a:lnSpc>
                <a:spcPts val="1150"/>
              </a:lnSpc>
              <a:spcBef>
                <a:spcPts val="645"/>
              </a:spcBef>
              <a:tabLst>
                <a:tab pos="498856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25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25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5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ts val="1150"/>
              </a:lnSpc>
              <a:spcBef>
                <a:spcPts val="645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il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za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6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800"/>
              </a:lnSpc>
              <a:spcBef>
                <a:spcPts val="615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5  H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5  H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h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6  H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6  M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 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26</a:t>
            </a: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7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ts val="1150"/>
              </a:lnSpc>
              <a:spcBef>
                <a:spcPts val="645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0  I</a:t>
            </a:r>
            <a:r>
              <a:rPr sz="1000" spc="-10" dirty="0">
                <a:latin typeface="Arial"/>
                <a:cs typeface="Arial"/>
              </a:rPr>
              <a:t>nde</a:t>
            </a:r>
            <a:r>
              <a:rPr sz="1000" spc="-5" dirty="0">
                <a:latin typeface="Arial"/>
                <a:cs typeface="Arial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0  I</a:t>
            </a:r>
            <a:r>
              <a:rPr sz="1000" spc="-10" dirty="0">
                <a:latin typeface="Arial"/>
                <a:cs typeface="Arial"/>
              </a:rPr>
              <a:t>nde</a:t>
            </a:r>
            <a:r>
              <a:rPr sz="1000" spc="-5" dirty="0">
                <a:latin typeface="Arial"/>
                <a:cs typeface="Arial"/>
              </a:rPr>
              <a:t>x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800"/>
              </a:lnSpc>
              <a:spcBef>
                <a:spcPts val="615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5  C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5  N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-c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6  D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5" dirty="0">
                <a:latin typeface="Arial"/>
                <a:cs typeface="Arial"/>
              </a:rPr>
              <a:t>e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6  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27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9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ND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800"/>
              </a:lnSpc>
              <a:spcBef>
                <a:spcPts val="615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o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0  C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/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3  C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12700" marR="5080" indent="304800" algn="r">
              <a:lnSpc>
                <a:spcPct val="95800"/>
              </a:lnSpc>
              <a:spcBef>
                <a:spcPts val="615"/>
              </a:spcBef>
              <a:tabLst>
                <a:tab pos="4835525" algn="l"/>
                <a:tab pos="498856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8  U</a:t>
            </a:r>
            <a:r>
              <a:rPr sz="1000" spc="-10" dirty="0">
                <a:latin typeface="Arial"/>
                <a:cs typeface="Arial"/>
              </a:rPr>
              <a:t>pda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 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8  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ze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28</a:t>
            </a:r>
            <a:r>
              <a:rPr sz="1000" spc="-5" dirty="0">
                <a:latin typeface="Arial"/>
                <a:cs typeface="Arial"/>
              </a:rPr>
              <a:t>9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 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na</a:t>
            </a:r>
            <a:r>
              <a:rPr sz="1000" spc="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ts val="1150"/>
              </a:lnSpc>
              <a:spcBef>
                <a:spcPts val="630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3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3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5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3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</a:t>
            </a:fld>
            <a:endParaRPr sz="1200">
              <a:latin typeface="Times New Roman"/>
              <a:cs typeface="Times New Roman"/>
            </a:endParaRPr>
          </a:p>
          <a:p>
            <a:pPr marL="11430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89310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07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766604"/>
            <a:ext cx="1347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1500" y="2182928"/>
          <a:ext cx="5681345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4769" marR="5080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Section: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5.2</a:t>
                      </a:r>
                      <a:r>
                        <a:rPr sz="12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26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Hoffer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85 -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502" y="3917711"/>
            <a:ext cx="5525135" cy="502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469900" indent="-228600">
              <a:lnSpc>
                <a:spcPts val="1410"/>
              </a:lnSpc>
              <a:spcBef>
                <a:spcPts val="22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Entity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Attribute 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different types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previous </a:t>
            </a:r>
            <a:r>
              <a:rPr sz="1200" spc="-5" dirty="0">
                <a:latin typeface="Times New Roman"/>
                <a:cs typeface="Times New Roman"/>
              </a:rPr>
              <a:t>lecture we discussed </a:t>
            </a:r>
            <a:r>
              <a:rPr sz="1200" dirty="0">
                <a:latin typeface="Times New Roman"/>
                <a:cs typeface="Times New Roman"/>
              </a:rPr>
              <a:t>the importance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need of data models. 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lecture we are going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start detailed discussion </a:t>
            </a:r>
            <a:r>
              <a:rPr sz="1200" dirty="0">
                <a:latin typeface="Times New Roman"/>
                <a:cs typeface="Times New Roman"/>
              </a:rPr>
              <a:t>on a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model, </a:t>
            </a:r>
            <a:r>
              <a:rPr sz="1200" spc="-5" dirty="0">
                <a:latin typeface="Times New Roman"/>
                <a:cs typeface="Times New Roman"/>
              </a:rPr>
              <a:t>which  </a:t>
            </a:r>
            <a:r>
              <a:rPr sz="1200" dirty="0">
                <a:latin typeface="Times New Roman"/>
                <a:cs typeface="Times New Roman"/>
              </a:rPr>
              <a:t>is the entity relationship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also known </a:t>
            </a:r>
            <a:r>
              <a:rPr sz="1200" dirty="0">
                <a:latin typeface="Times New Roman"/>
                <a:cs typeface="Times New Roman"/>
              </a:rPr>
              <a:t>as     </a:t>
            </a:r>
            <a:r>
              <a:rPr sz="1200" spc="-5" dirty="0">
                <a:latin typeface="Times New Roman"/>
                <a:cs typeface="Times New Roman"/>
              </a:rPr>
              <a:t>E-R 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40" dirty="0">
                <a:latin typeface="Times New Roman"/>
                <a:cs typeface="Times New Roman"/>
              </a:rPr>
              <a:t>Entity-Relationship </a:t>
            </a:r>
            <a:r>
              <a:rPr sz="1400" spc="60" dirty="0">
                <a:latin typeface="Times New Roman"/>
                <a:cs typeface="Times New Roman"/>
              </a:rPr>
              <a:t>Data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a semantic data model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graphical representation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conceptual  database </a:t>
            </a:r>
            <a:r>
              <a:rPr sz="1200" dirty="0">
                <a:latin typeface="Times New Roman"/>
                <a:cs typeface="Times New Roman"/>
              </a:rPr>
              <a:t>design. We have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in the previous </a:t>
            </a:r>
            <a:r>
              <a:rPr sz="1200" spc="-5" dirty="0">
                <a:latin typeface="Times New Roman"/>
                <a:cs typeface="Times New Roman"/>
              </a:rPr>
              <a:t>lecture that </a:t>
            </a:r>
            <a:r>
              <a:rPr sz="1200" dirty="0">
                <a:latin typeface="Times New Roman"/>
                <a:cs typeface="Times New Roman"/>
              </a:rPr>
              <a:t>semantic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models 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constructs that </a:t>
            </a:r>
            <a:r>
              <a:rPr sz="1200" dirty="0">
                <a:latin typeface="Times New Roman"/>
                <a:cs typeface="Times New Roman"/>
              </a:rPr>
              <a:t>is why a </a:t>
            </a:r>
            <a:r>
              <a:rPr sz="1200" spc="-5" dirty="0">
                <a:latin typeface="Times New Roman"/>
                <a:cs typeface="Times New Roman"/>
              </a:rPr>
              <a:t>database design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semantic data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can  contain/represent </a:t>
            </a:r>
            <a:r>
              <a:rPr sz="1200" dirty="0">
                <a:latin typeface="Times New Roman"/>
                <a:cs typeface="Times New Roman"/>
              </a:rPr>
              <a:t>more details. With a </a:t>
            </a:r>
            <a:r>
              <a:rPr sz="1200" spc="-5" dirty="0">
                <a:latin typeface="Times New Roman"/>
                <a:cs typeface="Times New Roman"/>
              </a:rPr>
              <a:t>semantic data </a:t>
            </a:r>
            <a:r>
              <a:rPr sz="1200" dirty="0">
                <a:latin typeface="Times New Roman"/>
                <a:cs typeface="Times New Roman"/>
              </a:rPr>
              <a:t>model, it becomes easier to </a:t>
            </a:r>
            <a:r>
              <a:rPr sz="1200" spc="-5" dirty="0">
                <a:latin typeface="Times New Roman"/>
                <a:cs typeface="Times New Roman"/>
              </a:rPr>
              <a:t>design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database,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place, and </a:t>
            </a:r>
            <a:r>
              <a:rPr sz="1200" dirty="0">
                <a:latin typeface="Times New Roman"/>
                <a:cs typeface="Times New Roman"/>
              </a:rPr>
              <a:t>secondly it </a:t>
            </a:r>
            <a:r>
              <a:rPr sz="1200" spc="-5" dirty="0">
                <a:latin typeface="Times New Roman"/>
                <a:cs typeface="Times New Roman"/>
              </a:rPr>
              <a:t>is easier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understand later.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know  </a:t>
            </a:r>
            <a:r>
              <a:rPr sz="1200" spc="-5" dirty="0">
                <a:latin typeface="Times New Roman"/>
                <a:cs typeface="Times New Roman"/>
              </a:rPr>
              <a:t>that conceptual database </a:t>
            </a:r>
            <a:r>
              <a:rPr sz="1200" dirty="0">
                <a:latin typeface="Times New Roman"/>
                <a:cs typeface="Times New Roman"/>
              </a:rPr>
              <a:t>is our </a:t>
            </a:r>
            <a:r>
              <a:rPr sz="1200" spc="-5" dirty="0">
                <a:latin typeface="Times New Roman"/>
                <a:cs typeface="Times New Roman"/>
              </a:rPr>
              <a:t>first comprehensive design.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independent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any 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implementation of the </a:t>
            </a:r>
            <a:r>
              <a:rPr sz="1200" spc="-5" dirty="0">
                <a:latin typeface="Times New Roman"/>
                <a:cs typeface="Times New Roman"/>
              </a:rPr>
              <a:t>database, that </a:t>
            </a:r>
            <a:r>
              <a:rPr sz="1200" dirty="0">
                <a:latin typeface="Times New Roman"/>
                <a:cs typeface="Times New Roman"/>
              </a:rPr>
              <a:t>is, the </a:t>
            </a:r>
            <a:r>
              <a:rPr sz="1200" spc="-5" dirty="0">
                <a:latin typeface="Times New Roman"/>
                <a:cs typeface="Times New Roman"/>
              </a:rPr>
              <a:t>conceptual </a:t>
            </a:r>
            <a:r>
              <a:rPr sz="1200" dirty="0">
                <a:latin typeface="Times New Roman"/>
                <a:cs typeface="Times New Roman"/>
              </a:rPr>
              <a:t>database </a:t>
            </a:r>
            <a:r>
              <a:rPr sz="1200" spc="-5" dirty="0">
                <a:latin typeface="Times New Roman"/>
                <a:cs typeface="Times New Roman"/>
              </a:rPr>
              <a:t>design  expressed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E-R data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implemented using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DBMS. For that </a:t>
            </a:r>
            <a:r>
              <a:rPr sz="1200" spc="-5" dirty="0">
                <a:latin typeface="Times New Roman"/>
                <a:cs typeface="Times New Roman"/>
              </a:rPr>
              <a:t>we will have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transform </a:t>
            </a:r>
            <a:r>
              <a:rPr sz="1200" dirty="0">
                <a:latin typeface="Times New Roman"/>
                <a:cs typeface="Times New Roman"/>
              </a:rPr>
              <a:t>the conceptual </a:t>
            </a:r>
            <a:r>
              <a:rPr sz="1200" spc="-5" dirty="0">
                <a:latin typeface="Times New Roman"/>
                <a:cs typeface="Times New Roman"/>
              </a:rPr>
              <a:t>database design from E-R data </a:t>
            </a:r>
            <a:r>
              <a:rPr sz="1200" dirty="0">
                <a:latin typeface="Times New Roman"/>
                <a:cs typeface="Times New Roman"/>
              </a:rPr>
              <a:t>model to the data model of the 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DBMS.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is no </a:t>
            </a:r>
            <a:r>
              <a:rPr sz="1200" spc="-5" dirty="0">
                <a:latin typeface="Times New Roman"/>
                <a:cs typeface="Times New Roman"/>
              </a:rPr>
              <a:t>DBMS based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E-R data </a:t>
            </a:r>
            <a:r>
              <a:rPr sz="1200" dirty="0">
                <a:latin typeface="Times New Roman"/>
                <a:cs typeface="Times New Roman"/>
              </a:rPr>
              <a:t>model, </a:t>
            </a:r>
            <a:r>
              <a:rPr sz="1200" spc="-5" dirty="0">
                <a:latin typeface="Times New Roman"/>
                <a:cs typeface="Times New Roman"/>
              </a:rPr>
              <a:t>so we have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transform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conceptual database design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question arises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discussion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previous paragraph, can we avoid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transformation process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designing our database directly using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of our  </a:t>
            </a:r>
            <a:r>
              <a:rPr sz="1200" spc="-5" dirty="0">
                <a:latin typeface="Times New Roman"/>
                <a:cs typeface="Times New Roman"/>
              </a:rPr>
              <a:t>selected </a:t>
            </a:r>
            <a:r>
              <a:rPr sz="1200" dirty="0">
                <a:latin typeface="Times New Roman"/>
                <a:cs typeface="Times New Roman"/>
              </a:rPr>
              <a:t>DBMS. The </a:t>
            </a:r>
            <a:r>
              <a:rPr sz="1200" spc="-5" dirty="0">
                <a:latin typeface="Times New Roman"/>
                <a:cs typeface="Times New Roman"/>
              </a:rPr>
              <a:t>answer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10" dirty="0">
                <a:latin typeface="Times New Roman"/>
                <a:cs typeface="Times New Roman"/>
              </a:rPr>
              <a:t>yes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do not do it,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commercial  DBMS are </a:t>
            </a:r>
            <a:r>
              <a:rPr sz="1200" dirty="0">
                <a:latin typeface="Times New Roman"/>
                <a:cs typeface="Times New Roman"/>
              </a:rPr>
              <a:t>based on the </a:t>
            </a:r>
            <a:r>
              <a:rPr sz="1200" spc="-5" dirty="0">
                <a:latin typeface="Times New Roman"/>
                <a:cs typeface="Times New Roman"/>
              </a:rPr>
              <a:t>record-based </a:t>
            </a:r>
            <a:r>
              <a:rPr sz="1200" dirty="0">
                <a:latin typeface="Times New Roman"/>
                <a:cs typeface="Times New Roman"/>
              </a:rPr>
              <a:t>data models, </a:t>
            </a:r>
            <a:r>
              <a:rPr sz="1200" spc="-5" dirty="0">
                <a:latin typeface="Times New Roman"/>
                <a:cs typeface="Times New Roman"/>
              </a:rPr>
              <a:t>like Hierarchical, Network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Relational.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much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59" y="1002009"/>
            <a:ext cx="5525770" cy="8004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these data </a:t>
            </a:r>
            <a:r>
              <a:rPr sz="1200" dirty="0">
                <a:latin typeface="Times New Roman"/>
                <a:cs typeface="Times New Roman"/>
              </a:rPr>
              <a:t>models is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expressive. Conceptual database design acts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reference  for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purposes. </a:t>
            </a:r>
            <a:r>
              <a:rPr sz="1200" spc="-5" dirty="0">
                <a:latin typeface="Times New Roman"/>
                <a:cs typeface="Times New Roman"/>
              </a:rPr>
              <a:t>Developing </a:t>
            </a:r>
            <a:r>
              <a:rPr sz="1200" dirty="0">
                <a:latin typeface="Times New Roman"/>
                <a:cs typeface="Times New Roman"/>
              </a:rPr>
              <a:t>it in a </a:t>
            </a:r>
            <a:r>
              <a:rPr sz="1200" spc="-5" dirty="0">
                <a:latin typeface="Times New Roman"/>
                <a:cs typeface="Times New Roman"/>
              </a:rPr>
              <a:t>semantic data </a:t>
            </a:r>
            <a:r>
              <a:rPr sz="1200" dirty="0">
                <a:latin typeface="Times New Roman"/>
                <a:cs typeface="Times New Roman"/>
              </a:rPr>
              <a:t>model makes it much more  </a:t>
            </a:r>
            <a:r>
              <a:rPr sz="1200" spc="-5" dirty="0">
                <a:latin typeface="Times New Roman"/>
                <a:cs typeface="Times New Roman"/>
              </a:rPr>
              <a:t>expressive and </a:t>
            </a:r>
            <a:r>
              <a:rPr sz="1200" dirty="0">
                <a:latin typeface="Times New Roman"/>
                <a:cs typeface="Times New Roman"/>
              </a:rPr>
              <a:t>easier to </a:t>
            </a:r>
            <a:r>
              <a:rPr sz="1200" spc="-5" dirty="0">
                <a:latin typeface="Times New Roman"/>
                <a:cs typeface="Times New Roman"/>
              </a:rPr>
              <a:t>understand, that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why </a:t>
            </a:r>
            <a:r>
              <a:rPr sz="1200" spc="-5" dirty="0">
                <a:latin typeface="Times New Roman"/>
                <a:cs typeface="Times New Roman"/>
              </a:rPr>
              <a:t>we first </a:t>
            </a:r>
            <a:r>
              <a:rPr sz="1200" dirty="0">
                <a:latin typeface="Times New Roman"/>
                <a:cs typeface="Times New Roman"/>
              </a:rPr>
              <a:t>develop our </a:t>
            </a:r>
            <a:r>
              <a:rPr sz="1200" spc="-5" dirty="0">
                <a:latin typeface="Times New Roman"/>
                <a:cs typeface="Times New Roman"/>
              </a:rPr>
              <a:t>conceptual database  design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E-R </a:t>
            </a:r>
            <a:r>
              <a:rPr sz="1200" dirty="0">
                <a:latin typeface="Times New Roman"/>
                <a:cs typeface="Times New Roman"/>
              </a:rPr>
              <a:t>data model </a:t>
            </a:r>
            <a:r>
              <a:rPr sz="1200" spc="-5" dirty="0">
                <a:latin typeface="Times New Roman"/>
                <a:cs typeface="Times New Roman"/>
              </a:rPr>
              <a:t>and then later transform it </a:t>
            </a:r>
            <a:r>
              <a:rPr sz="1200" dirty="0">
                <a:latin typeface="Times New Roman"/>
                <a:cs typeface="Times New Roman"/>
              </a:rPr>
              <a:t>into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of our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5" dirty="0">
                <a:latin typeface="Times New Roman"/>
                <a:cs typeface="Times New Roman"/>
              </a:rPr>
              <a:t>Constructs </a:t>
            </a:r>
            <a:r>
              <a:rPr sz="1200" spc="30" dirty="0">
                <a:latin typeface="Times New Roman"/>
                <a:cs typeface="Times New Roman"/>
              </a:rPr>
              <a:t>in </a:t>
            </a:r>
            <a:r>
              <a:rPr sz="1200" spc="40" dirty="0">
                <a:latin typeface="Times New Roman"/>
                <a:cs typeface="Times New Roman"/>
              </a:rPr>
              <a:t>E-R </a:t>
            </a:r>
            <a:r>
              <a:rPr sz="1200" spc="45" dirty="0">
                <a:latin typeface="Times New Roman"/>
                <a:cs typeface="Times New Roman"/>
              </a:rPr>
              <a:t>Data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E-R data </a:t>
            </a:r>
            <a:r>
              <a:rPr sz="1200" dirty="0">
                <a:latin typeface="Times New Roman"/>
                <a:cs typeface="Times New Roman"/>
              </a:rPr>
              <a:t>model supports </a:t>
            </a:r>
            <a:r>
              <a:rPr sz="1200" spc="-5" dirty="0">
                <a:latin typeface="Times New Roman"/>
                <a:cs typeface="Times New Roman"/>
              </a:rPr>
              <a:t>following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Entity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Attribute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are going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discuss each </a:t>
            </a:r>
            <a:r>
              <a:rPr sz="1200" dirty="0">
                <a:latin typeface="Times New Roman"/>
                <a:cs typeface="Times New Roman"/>
              </a:rPr>
              <a:t>one of </a:t>
            </a:r>
            <a:r>
              <a:rPr sz="1200" spc="-5" dirty="0">
                <a:latin typeface="Times New Roman"/>
                <a:cs typeface="Times New Roman"/>
              </a:rPr>
              <a:t>them </a:t>
            </a:r>
            <a:r>
              <a:rPr sz="1200" dirty="0">
                <a:latin typeface="Times New Roman"/>
                <a:cs typeface="Times New Roman"/>
              </a:rPr>
              <a:t>in detail.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The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Entity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Entity is </a:t>
            </a:r>
            <a:r>
              <a:rPr sz="1200" spc="-5" dirty="0">
                <a:latin typeface="Times New Roman"/>
                <a:cs typeface="Times New Roman"/>
              </a:rPr>
              <a:t>basic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block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E-R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model.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term </a:t>
            </a:r>
            <a:r>
              <a:rPr sz="1200" dirty="0">
                <a:latin typeface="Times New Roman"/>
                <a:cs typeface="Times New Roman"/>
              </a:rPr>
              <a:t>entity 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three  different </a:t>
            </a:r>
            <a:r>
              <a:rPr sz="1200" dirty="0">
                <a:latin typeface="Times New Roman"/>
                <a:cs typeface="Times New Roman"/>
              </a:rPr>
              <a:t>meanings or </a:t>
            </a:r>
            <a:r>
              <a:rPr sz="1200" spc="-5" dirty="0">
                <a:latin typeface="Times New Roman"/>
                <a:cs typeface="Times New Roman"/>
              </a:rPr>
              <a:t>for three different </a:t>
            </a:r>
            <a:r>
              <a:rPr sz="1200" dirty="0">
                <a:latin typeface="Times New Roman"/>
                <a:cs typeface="Times New Roman"/>
              </a:rPr>
              <a:t>terms </a:t>
            </a:r>
            <a:r>
              <a:rPr sz="1200" spc="-5" dirty="0">
                <a:latin typeface="Times New Roman"/>
                <a:cs typeface="Times New Roman"/>
              </a:rPr>
              <a:t>and 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6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course we will </a:t>
            </a:r>
            <a:r>
              <a:rPr sz="1200" dirty="0">
                <a:latin typeface="Times New Roman"/>
                <a:cs typeface="Times New Roman"/>
              </a:rPr>
              <a:t>be using the </a:t>
            </a:r>
            <a:r>
              <a:rPr sz="1200" spc="-5" dirty="0">
                <a:latin typeface="Times New Roman"/>
                <a:cs typeface="Times New Roman"/>
              </a:rPr>
              <a:t>precise </a:t>
            </a:r>
            <a:r>
              <a:rPr sz="1200" dirty="0">
                <a:latin typeface="Times New Roman"/>
                <a:cs typeface="Times New Roman"/>
              </a:rPr>
              <a:t>term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of the time. However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knowing  the </a:t>
            </a:r>
            <a:r>
              <a:rPr sz="1200" spc="-5" dirty="0">
                <a:latin typeface="Times New Roman"/>
                <a:cs typeface="Times New Roman"/>
              </a:rPr>
              <a:t>meanings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three terms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difficult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judge from </a:t>
            </a:r>
            <a:r>
              <a:rPr sz="1200" dirty="0">
                <a:latin typeface="Times New Roman"/>
                <a:cs typeface="Times New Roman"/>
              </a:rPr>
              <a:t>the context </a:t>
            </a:r>
            <a:r>
              <a:rPr sz="1200" spc="-5" dirty="0">
                <a:latin typeface="Times New Roman"/>
                <a:cs typeface="Times New Roman"/>
              </a:rPr>
              <a:t>which  particular </a:t>
            </a:r>
            <a:r>
              <a:rPr sz="1200" dirty="0">
                <a:latin typeface="Times New Roman"/>
                <a:cs typeface="Times New Roman"/>
              </a:rPr>
              <a:t>meaning the term entity is being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0" dirty="0">
                <a:latin typeface="Times New Roman"/>
                <a:cs typeface="Times New Roman"/>
              </a:rPr>
              <a:t>Entity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The entity type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defined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name/label assigned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items/objects that </a:t>
            </a:r>
            <a:r>
              <a:rPr sz="1200" dirty="0">
                <a:latin typeface="Times New Roman"/>
                <a:cs typeface="Times New Roman"/>
              </a:rPr>
              <a:t>exist in </a:t>
            </a:r>
            <a:r>
              <a:rPr sz="1200" spc="-5" dirty="0">
                <a:latin typeface="Times New Roman"/>
                <a:cs typeface="Times New Roman"/>
              </a:rPr>
              <a:t>an  environment and that have </a:t>
            </a:r>
            <a:r>
              <a:rPr sz="1200" dirty="0">
                <a:latin typeface="Times New Roman"/>
                <a:cs typeface="Times New Roman"/>
              </a:rPr>
              <a:t>similar </a:t>
            </a:r>
            <a:r>
              <a:rPr sz="1200" spc="-5" dirty="0">
                <a:latin typeface="Times New Roman"/>
                <a:cs typeface="Times New Roman"/>
              </a:rPr>
              <a:t>properties.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person, place, event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even  concept, 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defined for physical as well as not-physical things.  An </a:t>
            </a:r>
            <a:r>
              <a:rPr sz="1200" dirty="0">
                <a:latin typeface="Times New Roman"/>
                <a:cs typeface="Times New Roman"/>
              </a:rPr>
              <a:t>entity type is distinguishable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other entity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on the basis of properties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 same thing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basis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identification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analyze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things </a:t>
            </a:r>
            <a:r>
              <a:rPr sz="1200" dirty="0">
                <a:latin typeface="Times New Roman"/>
                <a:cs typeface="Times New Roman"/>
              </a:rPr>
              <a:t>existing in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place.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identify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associate certain  properties with each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existing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that environment. Now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things that have  </a:t>
            </a:r>
            <a:r>
              <a:rPr sz="1200" dirty="0">
                <a:latin typeface="Times New Roman"/>
                <a:cs typeface="Times New Roman"/>
              </a:rPr>
              <a:t>common or similar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candidates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belonging </a:t>
            </a:r>
            <a:r>
              <a:rPr sz="1200" dirty="0">
                <a:latin typeface="Times New Roman"/>
                <a:cs typeface="Times New Roman"/>
              </a:rPr>
              <a:t>to same </a:t>
            </a:r>
            <a:r>
              <a:rPr sz="1200" spc="-5" dirty="0">
                <a:latin typeface="Times New Roman"/>
                <a:cs typeface="Times New Roman"/>
              </a:rPr>
              <a:t>group,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assign </a:t>
            </a:r>
            <a:r>
              <a:rPr sz="1200" dirty="0">
                <a:latin typeface="Times New Roman"/>
                <a:cs typeface="Times New Roman"/>
              </a:rPr>
              <a:t>a  name to </a:t>
            </a:r>
            <a:r>
              <a:rPr sz="1200" spc="-5" dirty="0">
                <a:latin typeface="Times New Roman"/>
                <a:cs typeface="Times New Roman"/>
              </a:rPr>
              <a:t>that group then we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identified an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Generally, </a:t>
            </a:r>
            <a:r>
              <a:rPr sz="1200" dirty="0">
                <a:latin typeface="Times New Roman"/>
                <a:cs typeface="Times New Roman"/>
              </a:rPr>
              <a:t>the entity types </a:t>
            </a:r>
            <a:r>
              <a:rPr sz="1200" spc="-5" dirty="0">
                <a:latin typeface="Times New Roman"/>
                <a:cs typeface="Times New Roman"/>
              </a:rPr>
              <a:t>and their distinguishing properties </a:t>
            </a:r>
            <a:r>
              <a:rPr sz="1200" dirty="0">
                <a:latin typeface="Times New Roman"/>
                <a:cs typeface="Times New Roman"/>
              </a:rPr>
              <a:t>are established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nature, 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existence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things. For example, </a:t>
            </a:r>
            <a:r>
              <a:rPr sz="1200" dirty="0">
                <a:latin typeface="Times New Roman"/>
                <a:cs typeface="Times New Roman"/>
              </a:rPr>
              <a:t>a bulb is </a:t>
            </a:r>
            <a:r>
              <a:rPr sz="1200" spc="-5" dirty="0">
                <a:latin typeface="Times New Roman"/>
                <a:cs typeface="Times New Roman"/>
              </a:rPr>
              <a:t>an electric accessory,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cricket bat 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sports </a:t>
            </a:r>
            <a:r>
              <a:rPr sz="1200" dirty="0">
                <a:latin typeface="Times New Roman"/>
                <a:cs typeface="Times New Roman"/>
              </a:rPr>
              <a:t>item, a computer is </a:t>
            </a:r>
            <a:r>
              <a:rPr sz="1200" spc="-5" dirty="0">
                <a:latin typeface="Times New Roman"/>
                <a:cs typeface="Times New Roman"/>
              </a:rPr>
              <a:t>an electronic device,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shirt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clothing item etc. </a:t>
            </a:r>
            <a:r>
              <a:rPr sz="1200" dirty="0">
                <a:latin typeface="Times New Roman"/>
                <a:cs typeface="Times New Roman"/>
              </a:rPr>
              <a:t>So  </a:t>
            </a:r>
            <a:r>
              <a:rPr sz="1200" spc="-5" dirty="0">
                <a:latin typeface="Times New Roman"/>
                <a:cs typeface="Times New Roman"/>
              </a:rPr>
              <a:t>identification </a:t>
            </a:r>
            <a:r>
              <a:rPr sz="1200" dirty="0">
                <a:latin typeface="Times New Roman"/>
                <a:cs typeface="Times New Roman"/>
              </a:rPr>
              <a:t>of entity types is </a:t>
            </a:r>
            <a:r>
              <a:rPr sz="1200" spc="-5" dirty="0">
                <a:latin typeface="Times New Roman"/>
                <a:cs typeface="Times New Roman"/>
              </a:rPr>
              <a:t>guided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nature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things and </a:t>
            </a:r>
            <a:r>
              <a:rPr sz="1200" dirty="0">
                <a:latin typeface="Times New Roman"/>
                <a:cs typeface="Times New Roman"/>
              </a:rPr>
              <a:t>then items </a:t>
            </a:r>
            <a:r>
              <a:rPr sz="1200" spc="-5" dirty="0">
                <a:latin typeface="Times New Roman"/>
                <a:cs typeface="Times New Roman"/>
              </a:rPr>
              <a:t>having  properties associated with an </a:t>
            </a:r>
            <a:r>
              <a:rPr sz="1200" dirty="0">
                <a:latin typeface="Times New Roman"/>
                <a:cs typeface="Times New Roman"/>
              </a:rPr>
              <a:t>entity type are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to be belonging to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entity type  or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type. However,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times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grouping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things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 environment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dictated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specific interest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system that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supersede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natural classification </a:t>
            </a:r>
            <a:r>
              <a:rPr sz="1200" dirty="0">
                <a:latin typeface="Times New Roman"/>
                <a:cs typeface="Times New Roman"/>
              </a:rPr>
              <a:t>of entity </a:t>
            </a:r>
            <a:r>
              <a:rPr sz="1200" spc="-5" dirty="0">
                <a:latin typeface="Times New Roman"/>
                <a:cs typeface="Times New Roman"/>
              </a:rPr>
              <a:t>types. For example,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organization,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1002009"/>
            <a:ext cx="5560060" cy="789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00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identified as donated </a:t>
            </a:r>
            <a:r>
              <a:rPr sz="1200" dirty="0">
                <a:latin typeface="Times New Roman"/>
                <a:cs typeface="Times New Roman"/>
              </a:rPr>
              <a:t>items, purchased items, </a:t>
            </a:r>
            <a:r>
              <a:rPr sz="1200" spc="-5" dirty="0">
                <a:latin typeface="Times New Roman"/>
                <a:cs typeface="Times New Roman"/>
              </a:rPr>
              <a:t>manufactured </a:t>
            </a:r>
            <a:r>
              <a:rPr sz="1200" dirty="0">
                <a:latin typeface="Times New Roman"/>
                <a:cs typeface="Times New Roman"/>
              </a:rPr>
              <a:t>items;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the  items of varying </a:t>
            </a:r>
            <a:r>
              <a:rPr sz="1200" spc="-5" dirty="0">
                <a:latin typeface="Times New Roman"/>
                <a:cs typeface="Times New Roman"/>
              </a:rPr>
              <a:t>nature </a:t>
            </a:r>
            <a:r>
              <a:rPr sz="1200" dirty="0">
                <a:latin typeface="Times New Roman"/>
                <a:cs typeface="Times New Roman"/>
              </a:rPr>
              <a:t>may belong to these entity </a:t>
            </a:r>
            <a:r>
              <a:rPr sz="1200" spc="-5" dirty="0">
                <a:latin typeface="Times New Roman"/>
                <a:cs typeface="Times New Roman"/>
              </a:rPr>
              <a:t>types,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air conditioners, tables,  frying pan, shoes, car; all these </a:t>
            </a:r>
            <a:r>
              <a:rPr sz="1200" dirty="0">
                <a:latin typeface="Times New Roman"/>
                <a:cs typeface="Times New Roman"/>
              </a:rPr>
              <a:t>items are quite </a:t>
            </a:r>
            <a:r>
              <a:rPr sz="1200" spc="-5" dirty="0">
                <a:latin typeface="Times New Roman"/>
                <a:cs typeface="Times New Roman"/>
              </a:rPr>
              <a:t>different from each other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their  </a:t>
            </a:r>
            <a:r>
              <a:rPr sz="1200" spc="-5" dirty="0">
                <a:latin typeface="Times New Roman"/>
                <a:cs typeface="Times New Roman"/>
              </a:rPr>
              <a:t>respective nature, </a:t>
            </a:r>
            <a:r>
              <a:rPr sz="1200" dirty="0">
                <a:latin typeface="Times New Roman"/>
                <a:cs typeface="Times New Roman"/>
              </a:rPr>
              <a:t>still they </a:t>
            </a:r>
            <a:r>
              <a:rPr sz="1200" spc="10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the same entity type </a:t>
            </a:r>
            <a:r>
              <a:rPr sz="1200" spc="-5" dirty="0">
                <a:latin typeface="Times New Roman"/>
                <a:cs typeface="Times New Roman"/>
              </a:rPr>
              <a:t>since 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are all donated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purchased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manufactured.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What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properties 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type should be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or which </a:t>
            </a:r>
            <a:r>
              <a:rPr sz="1200" spc="-5" dirty="0">
                <a:latin typeface="Times New Roman"/>
                <a:cs typeface="Times New Roman"/>
              </a:rPr>
              <a:t>particular  properties </a:t>
            </a:r>
            <a:r>
              <a:rPr sz="1200" dirty="0">
                <a:latin typeface="Times New Roman"/>
                <a:cs typeface="Times New Roman"/>
              </a:rPr>
              <a:t>jointly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an entity type? The answer to this question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detail </a:t>
            </a:r>
            <a:r>
              <a:rPr sz="1200" dirty="0">
                <a:latin typeface="Times New Roman"/>
                <a:cs typeface="Times New Roman"/>
              </a:rPr>
              <a:t>in our very </a:t>
            </a:r>
            <a:r>
              <a:rPr sz="1200" spc="-5" dirty="0">
                <a:latin typeface="Times New Roman"/>
                <a:cs typeface="Times New Roman"/>
              </a:rPr>
              <a:t>first lecture, where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were </a:t>
            </a:r>
            <a:r>
              <a:rPr sz="1200" spc="-5" dirty="0">
                <a:latin typeface="Times New Roman"/>
                <a:cs typeface="Times New Roman"/>
              </a:rPr>
              <a:t>discussing </a:t>
            </a:r>
            <a:r>
              <a:rPr sz="1200" dirty="0">
                <a:latin typeface="Times New Roman"/>
                <a:cs typeface="Times New Roman"/>
              </a:rPr>
              <a:t>the definition of </a:t>
            </a:r>
            <a:r>
              <a:rPr sz="1200" spc="-5" dirty="0">
                <a:latin typeface="Times New Roman"/>
                <a:cs typeface="Times New Roman"/>
              </a:rPr>
              <a:t>database. That  </a:t>
            </a:r>
            <a:r>
              <a:rPr sz="1200" dirty="0">
                <a:latin typeface="Times New Roman"/>
                <a:cs typeface="Times New Roman"/>
              </a:rPr>
              <a:t>is, the </a:t>
            </a:r>
            <a:r>
              <a:rPr sz="1200" spc="-5" dirty="0">
                <a:latin typeface="Times New Roman"/>
                <a:cs typeface="Times New Roman"/>
              </a:rPr>
              <a:t>perspective </a:t>
            </a:r>
            <a:r>
              <a:rPr sz="1200" dirty="0">
                <a:latin typeface="Times New Roman"/>
                <a:cs typeface="Times New Roman"/>
              </a:rPr>
              <a:t>or point of </a:t>
            </a:r>
            <a:r>
              <a:rPr sz="1200" spc="-5" dirty="0">
                <a:latin typeface="Times New Roman"/>
                <a:cs typeface="Times New Roman"/>
              </a:rPr>
              <a:t>view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organization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which we are  developing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going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guide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interest for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particular group </a:t>
            </a:r>
            <a:r>
              <a:rPr sz="1200" dirty="0">
                <a:latin typeface="Times New Roman"/>
                <a:cs typeface="Times New Roman"/>
              </a:rPr>
              <a:t>of things. </a:t>
            </a: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have a look around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bedroom,  </a:t>
            </a:r>
            <a:r>
              <a:rPr sz="1200" spc="-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might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tube light, a bulb, </a:t>
            </a:r>
            <a:r>
              <a:rPr sz="1200" spc="-5" dirty="0">
                <a:latin typeface="Times New Roman"/>
                <a:cs typeface="Times New Roman"/>
              </a:rPr>
              <a:t>fan, air conditioner, carpet, bed, chair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other things.  Now fan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an item that exists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room, what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dirty="0">
                <a:latin typeface="Times New Roman"/>
                <a:cs typeface="Times New Roman"/>
              </a:rPr>
              <a:t>of the fan </a:t>
            </a:r>
            <a:r>
              <a:rPr sz="1200" spc="-5" dirty="0">
                <a:latin typeface="Times New Roman"/>
                <a:cs typeface="Times New Roman"/>
              </a:rPr>
              <a:t>we are interest </a:t>
            </a:r>
            <a:r>
              <a:rPr sz="1200" dirty="0">
                <a:latin typeface="Times New Roman"/>
                <a:cs typeface="Times New Roman"/>
              </a:rPr>
              <a:t>in,  </a:t>
            </a:r>
            <a:r>
              <a:rPr sz="1200" spc="-5" dirty="0">
                <a:latin typeface="Times New Roman"/>
                <a:cs typeface="Times New Roman"/>
              </a:rPr>
              <a:t>because there 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many different properties of the fan.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are developing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database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manufacturer, then we </a:t>
            </a:r>
            <a:r>
              <a:rPr sz="1200" spc="10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interested </a:t>
            </a:r>
            <a:r>
              <a:rPr sz="1200" dirty="0">
                <a:latin typeface="Times New Roman"/>
                <a:cs typeface="Times New Roman"/>
              </a:rPr>
              <a:t>in type of </a:t>
            </a:r>
            <a:r>
              <a:rPr sz="1200" spc="-5" dirty="0">
                <a:latin typeface="Times New Roman"/>
                <a:cs typeface="Times New Roman"/>
              </a:rPr>
              <a:t>material used for wings,  then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thickness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copper </a:t>
            </a:r>
            <a:r>
              <a:rPr sz="1200" dirty="0">
                <a:latin typeface="Times New Roman"/>
                <a:cs typeface="Times New Roman"/>
              </a:rPr>
              <a:t>wire in the coil, is it locally manufactured or </a:t>
            </a:r>
            <a:r>
              <a:rPr sz="1200" spc="-5" dirty="0">
                <a:latin typeface="Times New Roman"/>
                <a:cs typeface="Times New Roman"/>
              </a:rPr>
              <a:t>bought  </a:t>
            </a:r>
            <a:r>
              <a:rPr sz="1200" dirty="0">
                <a:latin typeface="Times New Roman"/>
                <a:cs typeface="Times New Roman"/>
              </a:rPr>
              <a:t>ready </a:t>
            </a:r>
            <a:r>
              <a:rPr sz="1200" spc="-5" dirty="0">
                <a:latin typeface="Times New Roman"/>
                <a:cs typeface="Times New Roman"/>
              </a:rPr>
              <a:t>made, </a:t>
            </a:r>
            <a:r>
              <a:rPr sz="1200" dirty="0">
                <a:latin typeface="Times New Roman"/>
                <a:cs typeface="Times New Roman"/>
              </a:rPr>
              <a:t>what </a:t>
            </a:r>
            <a:r>
              <a:rPr sz="1200" spc="-5" dirty="0">
                <a:latin typeface="Times New Roman"/>
                <a:cs typeface="Times New Roman"/>
              </a:rPr>
              <a:t>individual item costs, what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labor cost, what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total cost,  overhead, </a:t>
            </a:r>
            <a:r>
              <a:rPr sz="1200" dirty="0">
                <a:latin typeface="Times New Roman"/>
                <a:cs typeface="Times New Roman"/>
              </a:rPr>
              <a:t>profit </a:t>
            </a:r>
            <a:r>
              <a:rPr sz="1200" spc="-5" dirty="0">
                <a:latin typeface="Times New Roman"/>
                <a:cs typeface="Times New Roman"/>
              </a:rPr>
              <a:t>margin, net price etc. But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spc="-10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working for a </a:t>
            </a:r>
            <a:r>
              <a:rPr sz="1200" spc="-5" dirty="0">
                <a:latin typeface="Times New Roman"/>
                <a:cs typeface="Times New Roman"/>
              </a:rPr>
              <a:t>shopkeeper </a:t>
            </a:r>
            <a:r>
              <a:rPr sz="1200" spc="5" dirty="0">
                <a:latin typeface="Times New Roman"/>
                <a:cs typeface="Times New Roman"/>
              </a:rPr>
              <a:t>he </a:t>
            </a:r>
            <a:r>
              <a:rPr sz="1200" spc="-5" dirty="0">
                <a:latin typeface="Times New Roman"/>
                <a:cs typeface="Times New Roman"/>
              </a:rPr>
              <a:t>might 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interested </a:t>
            </a:r>
            <a:r>
              <a:rPr sz="1200" dirty="0">
                <a:latin typeface="Times New Roman"/>
                <a:cs typeface="Times New Roman"/>
              </a:rPr>
              <a:t>in the name of the </a:t>
            </a:r>
            <a:r>
              <a:rPr sz="1200" spc="-5" dirty="0">
                <a:latin typeface="Times New Roman"/>
                <a:cs typeface="Times New Roman"/>
              </a:rPr>
              <a:t>company, dealer price, retail price, </a:t>
            </a:r>
            <a:r>
              <a:rPr sz="1200" dirty="0">
                <a:latin typeface="Times New Roman"/>
                <a:cs typeface="Times New Roman"/>
              </a:rPr>
              <a:t>weight, </a:t>
            </a:r>
            <a:r>
              <a:rPr sz="1200" spc="-5" dirty="0">
                <a:latin typeface="Times New Roman"/>
                <a:cs typeface="Times New Roman"/>
              </a:rPr>
              <a:t>color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fan  etc.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 perspective; </a:t>
            </a:r>
            <a:r>
              <a:rPr sz="1200" dirty="0">
                <a:latin typeface="Times New Roman"/>
                <a:cs typeface="Times New Roman"/>
              </a:rPr>
              <a:t>company name, color, </a:t>
            </a:r>
            <a:r>
              <a:rPr sz="1200" spc="-5" dirty="0">
                <a:latin typeface="Times New Roman"/>
                <a:cs typeface="Times New Roman"/>
              </a:rPr>
              <a:t>price, warranty, </a:t>
            </a:r>
            <a:r>
              <a:rPr sz="1200" dirty="0">
                <a:latin typeface="Times New Roman"/>
                <a:cs typeface="Times New Roman"/>
              </a:rPr>
              <a:t>name of the </a:t>
            </a:r>
            <a:r>
              <a:rPr sz="1200" spc="-5" dirty="0">
                <a:latin typeface="Times New Roman"/>
                <a:cs typeface="Times New Roman"/>
              </a:rPr>
              <a:t>dealer,  purchase </a:t>
            </a:r>
            <a:r>
              <a:rPr sz="1200" dirty="0">
                <a:latin typeface="Times New Roman"/>
                <a:cs typeface="Times New Roman"/>
              </a:rPr>
              <a:t>date </a:t>
            </a:r>
            <a:r>
              <a:rPr sz="1200" spc="-5" dirty="0">
                <a:latin typeface="Times New Roman"/>
                <a:cs typeface="Times New Roman"/>
              </a:rPr>
              <a:t>and alike. </a:t>
            </a:r>
            <a:r>
              <a:rPr sz="1200" dirty="0">
                <a:latin typeface="Times New Roman"/>
                <a:cs typeface="Times New Roman"/>
              </a:rPr>
              <a:t>So the </a:t>
            </a:r>
            <a:r>
              <a:rPr sz="1200" spc="-5" dirty="0">
                <a:latin typeface="Times New Roman"/>
                <a:cs typeface="Times New Roman"/>
              </a:rPr>
              <a:t>perspective helps/guides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designer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associate </a:t>
            </a:r>
            <a:r>
              <a:rPr sz="1200" dirty="0">
                <a:latin typeface="Times New Roman"/>
                <a:cs typeface="Times New Roman"/>
              </a:rPr>
              <a:t>or  identify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dirty="0">
                <a:latin typeface="Times New Roman"/>
                <a:cs typeface="Times New Roman"/>
              </a:rPr>
              <a:t>of things in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000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of identifying entity </a:t>
            </a:r>
            <a:r>
              <a:rPr sz="1200" spc="-5" dirty="0">
                <a:latin typeface="Times New Roman"/>
                <a:cs typeface="Times New Roman"/>
              </a:rPr>
              <a:t>types, their properties and relationships between them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called abstraction.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abstraction process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also supported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requirements </a:t>
            </a:r>
            <a:r>
              <a:rPr sz="1200" spc="-5" dirty="0">
                <a:latin typeface="Times New Roman"/>
                <a:cs typeface="Times New Roman"/>
              </a:rPr>
              <a:t>gathered  during initial </a:t>
            </a:r>
            <a:r>
              <a:rPr sz="1200" dirty="0">
                <a:latin typeface="Times New Roman"/>
                <a:cs typeface="Times New Roman"/>
              </a:rPr>
              <a:t>study phase. </a:t>
            </a: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external entities that we </a:t>
            </a:r>
            <a:r>
              <a:rPr sz="1200" dirty="0">
                <a:latin typeface="Times New Roman"/>
                <a:cs typeface="Times New Roman"/>
              </a:rPr>
              <a:t>use in the </a:t>
            </a:r>
            <a:r>
              <a:rPr sz="1200" spc="-5" dirty="0">
                <a:latin typeface="Times New Roman"/>
                <a:cs typeface="Times New Roman"/>
              </a:rPr>
              <a:t>DFDs  provide </a:t>
            </a:r>
            <a:r>
              <a:rPr sz="1200" dirty="0">
                <a:latin typeface="Times New Roman"/>
                <a:cs typeface="Times New Roman"/>
              </a:rPr>
              <a:t>us a </a:t>
            </a:r>
            <a:r>
              <a:rPr sz="1200" spc="-5" dirty="0">
                <a:latin typeface="Times New Roman"/>
                <a:cs typeface="Times New Roman"/>
              </a:rPr>
              <a:t>platform to identify/locate </a:t>
            </a:r>
            <a:r>
              <a:rPr sz="1200" dirty="0">
                <a:latin typeface="Times New Roman"/>
                <a:cs typeface="Times New Roman"/>
              </a:rPr>
              <a:t>the entity </a:t>
            </a:r>
            <a:r>
              <a:rPr sz="1200" spc="-5" dirty="0">
                <a:latin typeface="Times New Roman"/>
                <a:cs typeface="Times New Roman"/>
              </a:rPr>
              <a:t>types from. Similarly,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have  created different cross reference matrices,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help us to identify different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things that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interest in this particular system </a:t>
            </a:r>
            <a:r>
              <a:rPr sz="1200" spc="-5" dirty="0">
                <a:latin typeface="Times New Roman"/>
                <a:cs typeface="Times New Roman"/>
              </a:rPr>
              <a:t>and that we </a:t>
            </a:r>
            <a:r>
              <a:rPr sz="1200" dirty="0">
                <a:latin typeface="Times New Roman"/>
                <a:cs typeface="Times New Roman"/>
              </a:rPr>
              <a:t>should the </a:t>
            </a:r>
            <a:r>
              <a:rPr sz="1200" spc="-5" dirty="0">
                <a:latin typeface="Times New Roman"/>
                <a:cs typeface="Times New Roman"/>
              </a:rPr>
              <a:t>data about.  Anyway,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identified through abstraction process, then </a:t>
            </a:r>
            <a:r>
              <a:rPr sz="1200" dirty="0">
                <a:latin typeface="Times New Roman"/>
                <a:cs typeface="Times New Roman"/>
              </a:rPr>
              <a:t>the items </a:t>
            </a:r>
            <a:r>
              <a:rPr sz="1200" spc="-5" dirty="0">
                <a:latin typeface="Times New Roman"/>
                <a:cs typeface="Times New Roman"/>
              </a:rPr>
              <a:t>possessing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properties associated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entity type are said to be belonging to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entity type or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937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While </a:t>
            </a:r>
            <a:r>
              <a:rPr sz="1200" spc="-5" dirty="0">
                <a:latin typeface="Times New Roman"/>
                <a:cs typeface="Times New Roman"/>
              </a:rPr>
              <a:t>designing </a:t>
            </a:r>
            <a:r>
              <a:rPr sz="1200" dirty="0">
                <a:latin typeface="Times New Roman"/>
                <a:cs typeface="Times New Roman"/>
              </a:rPr>
              <a:t>a system,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will find that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entity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are same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are the  </a:t>
            </a:r>
            <a:r>
              <a:rPr sz="1200" spc="-5" dirty="0">
                <a:latin typeface="Times New Roman"/>
                <a:cs typeface="Times New Roman"/>
              </a:rPr>
              <a:t>external entities that you identified for </a:t>
            </a:r>
            <a:r>
              <a:rPr sz="1200" dirty="0">
                <a:latin typeface="Times New Roman"/>
                <a:cs typeface="Times New Roman"/>
              </a:rPr>
              <a:t>the DFDs. Sometimes they 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exactly the  </a:t>
            </a:r>
            <a:r>
              <a:rPr sz="1200" spc="-5" dirty="0">
                <a:latin typeface="Times New Roman"/>
                <a:cs typeface="Times New Roman"/>
              </a:rPr>
              <a:t>same. Technically, there </a:t>
            </a:r>
            <a:r>
              <a:rPr sz="1200" dirty="0">
                <a:latin typeface="Times New Roman"/>
                <a:cs typeface="Times New Roman"/>
              </a:rPr>
              <a:t>is a minor </a:t>
            </a:r>
            <a:r>
              <a:rPr sz="1200" spc="-5" dirty="0">
                <a:latin typeface="Times New Roman"/>
                <a:cs typeface="Times New Roman"/>
              </a:rPr>
              <a:t>difference 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two and that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evident from  their definitions. </a:t>
            </a:r>
            <a:r>
              <a:rPr sz="1200" dirty="0">
                <a:latin typeface="Times New Roman"/>
                <a:cs typeface="Times New Roman"/>
              </a:rPr>
              <a:t>Anything that </a:t>
            </a:r>
            <a:r>
              <a:rPr sz="1200" spc="-5" dirty="0">
                <a:latin typeface="Times New Roman"/>
                <a:cs typeface="Times New Roman"/>
              </a:rPr>
              <a:t>receives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generates </a:t>
            </a:r>
            <a:r>
              <a:rPr sz="1200" dirty="0">
                <a:latin typeface="Times New Roman"/>
                <a:cs typeface="Times New Roman"/>
              </a:rPr>
              <a:t>data from or to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an  external entity, where </a:t>
            </a:r>
            <a:r>
              <a:rPr sz="1200" dirty="0">
                <a:latin typeface="Times New Roman"/>
                <a:cs typeface="Times New Roman"/>
              </a:rPr>
              <a:t>as entity type is name </a:t>
            </a:r>
            <a:r>
              <a:rPr sz="1200" spc="-5" dirty="0">
                <a:latin typeface="Times New Roman"/>
                <a:cs typeface="Times New Roman"/>
              </a:rPr>
              <a:t>assigned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properties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things </a:t>
            </a:r>
            <a:r>
              <a:rPr sz="1200" dirty="0">
                <a:latin typeface="Times New Roman"/>
                <a:cs typeface="Times New Roman"/>
              </a:rPr>
              <a:t>existing in </a:t>
            </a:r>
            <a:r>
              <a:rPr sz="1200" spc="-5" dirty="0">
                <a:latin typeface="Times New Roman"/>
                <a:cs typeface="Times New Roman"/>
              </a:rPr>
              <a:t>an environment. Anything that receives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generates </a:t>
            </a:r>
            <a:r>
              <a:rPr sz="1200" dirty="0">
                <a:latin typeface="Times New Roman"/>
                <a:cs typeface="Times New Roman"/>
              </a:rPr>
              <a:t>data is  </a:t>
            </a:r>
            <a:r>
              <a:rPr sz="1200" spc="-5" dirty="0">
                <a:latin typeface="Times New Roman"/>
                <a:cs typeface="Times New Roman"/>
              </a:rPr>
              <a:t>considered as external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represented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DFD, even </a:t>
            </a:r>
            <a:r>
              <a:rPr sz="1200" dirty="0">
                <a:latin typeface="Times New Roman"/>
                <a:cs typeface="Times New Roman"/>
              </a:rPr>
              <a:t>if it is a single </a:t>
            </a:r>
            <a:r>
              <a:rPr sz="1200" spc="-5" dirty="0">
                <a:latin typeface="Times New Roman"/>
                <a:cs typeface="Times New Roman"/>
              </a:rPr>
              <a:t>thing. On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hand, things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instance are </a:t>
            </a:r>
            <a:r>
              <a:rPr sz="1200" spc="-5" dirty="0">
                <a:latin typeface="Times New Roman"/>
                <a:cs typeface="Times New Roman"/>
              </a:rPr>
              <a:t>assumed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hand </a:t>
            </a:r>
            <a:r>
              <a:rPr sz="1200" dirty="0">
                <a:latin typeface="Times New Roman"/>
                <a:cs typeface="Times New Roman"/>
              </a:rPr>
              <a:t>in the  </a:t>
            </a:r>
            <a:r>
              <a:rPr sz="1200" spc="-5" dirty="0">
                <a:latin typeface="Times New Roman"/>
                <a:cs typeface="Times New Roman"/>
              </a:rPr>
              <a:t>environment and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 explicitly </a:t>
            </a:r>
            <a:r>
              <a:rPr sz="1200" spc="-5" dirty="0">
                <a:latin typeface="Times New Roman"/>
                <a:cs typeface="Times New Roman"/>
              </a:rPr>
              <a:t>identified as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type, </a:t>
            </a:r>
            <a:r>
              <a:rPr sz="1200" dirty="0">
                <a:latin typeface="Times New Roman"/>
                <a:cs typeface="Times New Roman"/>
              </a:rPr>
              <a:t>so 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  </a:t>
            </a:r>
            <a:r>
              <a:rPr sz="1200" spc="-5" dirty="0">
                <a:latin typeface="Times New Roman"/>
                <a:cs typeface="Times New Roman"/>
              </a:rPr>
              <a:t>represented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E-R diagram. For example,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librarian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single instance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library  system, </a:t>
            </a:r>
            <a:r>
              <a:rPr sz="1200" dirty="0">
                <a:latin typeface="Times New Roman"/>
                <a:cs typeface="Times New Roman"/>
              </a:rPr>
              <a:t>(s)he </a:t>
            </a:r>
            <a:r>
              <a:rPr sz="1200" spc="-5" dirty="0">
                <a:latin typeface="Times New Roman"/>
                <a:cs typeface="Times New Roman"/>
              </a:rPr>
              <a:t>plays </a:t>
            </a:r>
            <a:r>
              <a:rPr sz="1200" dirty="0">
                <a:latin typeface="Times New Roman"/>
                <a:cs typeface="Times New Roman"/>
              </a:rPr>
              <a:t>certain </a:t>
            </a:r>
            <a:r>
              <a:rPr sz="1200" spc="-5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in the library </a:t>
            </a:r>
            <a:r>
              <a:rPr sz="1200" spc="-5" dirty="0">
                <a:latin typeface="Times New Roman"/>
                <a:cs typeface="Times New Roman"/>
              </a:rPr>
              <a:t>system and at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places </a:t>
            </a:r>
            <a:r>
              <a:rPr sz="1200" dirty="0">
                <a:latin typeface="Times New Roman"/>
                <a:cs typeface="Times New Roman"/>
              </a:rPr>
              <a:t>data is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1002009"/>
            <a:ext cx="5525770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or to the </a:t>
            </a:r>
            <a:r>
              <a:rPr sz="1200" spc="-5" dirty="0">
                <a:latin typeface="Times New Roman"/>
                <a:cs typeface="Times New Roman"/>
              </a:rPr>
              <a:t>librarian, </a:t>
            </a:r>
            <a:r>
              <a:rPr sz="1200" dirty="0">
                <a:latin typeface="Times New Roman"/>
                <a:cs typeface="Times New Roman"/>
              </a:rPr>
              <a:t>so 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represented at relevant places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DFDs. But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librarian will </a:t>
            </a:r>
            <a:r>
              <a:rPr sz="1200" dirty="0">
                <a:latin typeface="Times New Roman"/>
                <a:cs typeface="Times New Roman"/>
              </a:rPr>
              <a:t>not be explicitly </a:t>
            </a:r>
            <a:r>
              <a:rPr sz="1200" spc="-5" dirty="0">
                <a:latin typeface="Times New Roman"/>
                <a:cs typeface="Times New Roman"/>
              </a:rPr>
              <a:t>represented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E-R diagram </a:t>
            </a:r>
            <a:r>
              <a:rPr sz="1200" dirty="0">
                <a:latin typeface="Times New Roman"/>
                <a:cs typeface="Times New Roman"/>
              </a:rPr>
              <a:t>of the library </a:t>
            </a:r>
            <a:r>
              <a:rPr sz="1200" spc="-5" dirty="0">
                <a:latin typeface="Times New Roman"/>
                <a:cs typeface="Times New Roman"/>
              </a:rPr>
              <a:t>system and 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existence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assumed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there and generally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hard-coded </a:t>
            </a:r>
            <a:r>
              <a:rPr sz="1200" dirty="0">
                <a:latin typeface="Times New Roman"/>
                <a:cs typeface="Times New Roman"/>
              </a:rPr>
              <a:t>in the 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0" dirty="0">
                <a:latin typeface="Times New Roman"/>
                <a:cs typeface="Times New Roman"/>
              </a:rPr>
              <a:t>Entity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Instance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object </a:t>
            </a:r>
            <a:r>
              <a:rPr sz="1200" dirty="0">
                <a:latin typeface="Times New Roman"/>
                <a:cs typeface="Times New Roman"/>
              </a:rPr>
              <a:t>belonging to 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 and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does an </a:t>
            </a:r>
            <a:r>
              <a:rPr sz="1200" dirty="0">
                <a:latin typeface="Times New Roman"/>
                <a:cs typeface="Times New Roman"/>
              </a:rPr>
              <a:t>item </a:t>
            </a:r>
            <a:r>
              <a:rPr sz="1200" spc="-5" dirty="0">
                <a:latin typeface="Times New Roman"/>
                <a:cs typeface="Times New Roman"/>
              </a:rPr>
              <a:t>becomes an  instance </a:t>
            </a:r>
            <a:r>
              <a:rPr sz="1200" dirty="0">
                <a:latin typeface="Times New Roman"/>
                <a:cs typeface="Times New Roman"/>
              </a:rPr>
              <a:t>of or </a:t>
            </a:r>
            <a:r>
              <a:rPr sz="1200" spc="-5" dirty="0">
                <a:latin typeface="Times New Roman"/>
                <a:cs typeface="Times New Roman"/>
              </a:rPr>
              <a:t>belongs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type?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possessing </a:t>
            </a:r>
            <a:r>
              <a:rPr sz="1200" dirty="0">
                <a:latin typeface="Times New Roman"/>
                <a:cs typeface="Times New Roman"/>
              </a:rPr>
              <a:t>the defining properties </a:t>
            </a:r>
            <a:r>
              <a:rPr sz="1200" spc="-5" dirty="0">
                <a:latin typeface="Times New Roman"/>
                <a:cs typeface="Times New Roman"/>
              </a:rPr>
              <a:t>associated  with 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type. For example, following table lists </a:t>
            </a:r>
            <a:r>
              <a:rPr sz="1200" dirty="0">
                <a:latin typeface="Times New Roman"/>
                <a:cs typeface="Times New Roman"/>
              </a:rPr>
              <a:t>the entity </a:t>
            </a:r>
            <a:r>
              <a:rPr sz="1200" spc="-5" dirty="0">
                <a:latin typeface="Times New Roman"/>
                <a:cs typeface="Times New Roman"/>
              </a:rPr>
              <a:t>types and their </a:t>
            </a:r>
            <a:r>
              <a:rPr sz="1200" dirty="0">
                <a:latin typeface="Times New Roman"/>
                <a:cs typeface="Times New Roman"/>
              </a:rPr>
              <a:t>defining  </a:t>
            </a:r>
            <a:r>
              <a:rPr sz="1200" spc="-5" dirty="0">
                <a:latin typeface="Times New Roman"/>
                <a:cs typeface="Times New Roman"/>
              </a:rPr>
              <a:t>properties: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1500" y="3458644"/>
          <a:ext cx="5475605" cy="1790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400">
                <a:tc>
                  <a:txBody>
                    <a:bodyPr/>
                    <a:lstStyle/>
                    <a:p>
                      <a:pPr marL="64769">
                        <a:lnSpc>
                          <a:spcPts val="1345"/>
                        </a:lnSpc>
                      </a:pPr>
                      <a:r>
                        <a:rPr sz="1200" spc="55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Types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sz="1200" spc="45" dirty="0">
                          <a:latin typeface="Arial"/>
                          <a:cs typeface="Arial"/>
                        </a:rPr>
                        <a:t>Properties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45"/>
                        </a:lnSpc>
                      </a:pPr>
                      <a:r>
                        <a:rPr sz="1200" spc="40" dirty="0">
                          <a:latin typeface="Arial"/>
                          <a:cs typeface="Arial"/>
                        </a:rPr>
                        <a:t>Instances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78">
                <a:tc>
                  <a:txBody>
                    <a:bodyPr/>
                    <a:lstStyle/>
                    <a:p>
                      <a:pPr marL="64769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EMPLOYEE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indent="1270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Human  being,  has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name,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has  father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 marR="5143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registration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number,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has qualification,  designation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Sharif,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Sh. </a:t>
                      </a:r>
                      <a:r>
                        <a:rPr sz="12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Akmal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others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10">
                <a:tc>
                  <a:txBody>
                    <a:bodyPr/>
                    <a:lstStyle/>
                    <a:p>
                      <a:pPr marL="64769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FURNITURE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 sit 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different    </a:t>
                      </a:r>
                      <a:r>
                        <a:rPr sz="12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material,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having legs, cost,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purchased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Chair, table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6540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ELECTRIC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APPLIANCES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Need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electricity to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work,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purchased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Bulb, fan,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OFFICE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EQUIPMENT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  for  office  work,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consumable or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non-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consumable,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Papers,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pencil, </a:t>
                      </a:r>
                      <a:r>
                        <a:rPr sz="12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weight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0690" y="5408302"/>
            <a:ext cx="5527675" cy="335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Table </a:t>
            </a:r>
            <a:r>
              <a:rPr sz="1200" dirty="0">
                <a:latin typeface="Times New Roman"/>
                <a:cs typeface="Times New Roman"/>
              </a:rPr>
              <a:t>1: Entity </a:t>
            </a:r>
            <a:r>
              <a:rPr sz="1200" spc="-5" dirty="0">
                <a:latin typeface="Times New Roman"/>
                <a:cs typeface="Times New Roman"/>
              </a:rPr>
              <a:t>types,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properties 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possesses </a:t>
            </a:r>
            <a:r>
              <a:rPr sz="1200" spc="-5" dirty="0">
                <a:latin typeface="Times New Roman"/>
                <a:cs typeface="Times New Roman"/>
              </a:rPr>
              <a:t>certain values </a:t>
            </a:r>
            <a:r>
              <a:rPr sz="1200" dirty="0">
                <a:latin typeface="Times New Roman"/>
                <a:cs typeface="Times New Roman"/>
              </a:rPr>
              <a:t>against the </a:t>
            </a:r>
            <a:r>
              <a:rPr sz="1200" spc="-5" dirty="0">
                <a:latin typeface="Times New Roman"/>
                <a:cs typeface="Times New Roman"/>
              </a:rPr>
              <a:t>properties with </a:t>
            </a:r>
            <a:r>
              <a:rPr sz="1200" dirty="0">
                <a:latin typeface="Times New Roman"/>
                <a:cs typeface="Times New Roman"/>
              </a:rPr>
              <a:t>the entity type to 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belongs. For </a:t>
            </a:r>
            <a:r>
              <a:rPr sz="1200" dirty="0">
                <a:latin typeface="Times New Roman"/>
                <a:cs typeface="Times New Roman"/>
              </a:rPr>
              <a:t>example, in the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table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identified </a:t>
            </a:r>
            <a:r>
              <a:rPr sz="1200" dirty="0">
                <a:latin typeface="Times New Roman"/>
                <a:cs typeface="Times New Roman"/>
              </a:rPr>
              <a:t>that entity type  </a:t>
            </a:r>
            <a:r>
              <a:rPr sz="1200" spc="-5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name, father name, registration number, qualification, designation.  Now an instance </a:t>
            </a:r>
            <a:r>
              <a:rPr sz="1200" dirty="0">
                <a:latin typeface="Times New Roman"/>
                <a:cs typeface="Times New Roman"/>
              </a:rPr>
              <a:t>of this entity type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values against each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properties, </a:t>
            </a:r>
            <a:r>
              <a:rPr sz="1200" dirty="0">
                <a:latin typeface="Times New Roman"/>
                <a:cs typeface="Times New Roman"/>
              </a:rPr>
              <a:t>like  </a:t>
            </a:r>
            <a:r>
              <a:rPr sz="1200" spc="-5" dirty="0">
                <a:latin typeface="Times New Roman"/>
                <a:cs typeface="Times New Roman"/>
              </a:rPr>
              <a:t>(M. Sajjad, Abdul Rehman, EN-14289, BCS, and Programmer) </a:t>
            </a:r>
            <a:r>
              <a:rPr sz="1200" dirty="0">
                <a:latin typeface="Times New Roman"/>
                <a:cs typeface="Times New Roman"/>
              </a:rPr>
              <a:t>may be one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  entity type </a:t>
            </a:r>
            <a:r>
              <a:rPr sz="1200" spc="-5" dirty="0">
                <a:latin typeface="Times New Roman"/>
                <a:cs typeface="Times New Roman"/>
              </a:rPr>
              <a:t>EMPLOYEE. There 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many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0" dirty="0">
                <a:latin typeface="Times New Roman"/>
                <a:cs typeface="Times New Roman"/>
              </a:rPr>
              <a:t>Entity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group </a:t>
            </a:r>
            <a:r>
              <a:rPr sz="1200" dirty="0">
                <a:latin typeface="Times New Roman"/>
                <a:cs typeface="Times New Roman"/>
              </a:rPr>
              <a:t>of entity instances of 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entity type is </a:t>
            </a:r>
            <a:r>
              <a:rPr sz="1200" spc="-5" dirty="0">
                <a:latin typeface="Times New Roman"/>
                <a:cs typeface="Times New Roman"/>
              </a:rPr>
              <a:t>called 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5" dirty="0">
                <a:latin typeface="Times New Roman"/>
                <a:cs typeface="Times New Roman"/>
              </a:rPr>
              <a:t>set. </a:t>
            </a:r>
            <a:r>
              <a:rPr sz="1200" spc="-5" dirty="0">
                <a:latin typeface="Times New Roman"/>
                <a:cs typeface="Times New Roman"/>
              </a:rPr>
              <a:t>For example,  all employees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organization </a:t>
            </a:r>
            <a:r>
              <a:rPr sz="1200" spc="-5" dirty="0">
                <a:latin typeface="Times New Roman"/>
                <a:cs typeface="Times New Roman"/>
              </a:rPr>
              <a:t>form 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set. Like all students, all courses, all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them form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As has been mentioned before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term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is used for all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three terms  mentioned above, and </a:t>
            </a:r>
            <a:r>
              <a:rPr sz="1200" dirty="0">
                <a:latin typeface="Times New Roman"/>
                <a:cs typeface="Times New Roman"/>
              </a:rPr>
              <a:t>it is not </a:t>
            </a:r>
            <a:r>
              <a:rPr sz="1200" spc="-5" dirty="0">
                <a:latin typeface="Times New Roman"/>
                <a:cs typeface="Times New Roman"/>
              </a:rPr>
              <a:t>wrong. </a:t>
            </a:r>
            <a:r>
              <a:rPr sz="1200" dirty="0">
                <a:latin typeface="Times New Roman"/>
                <a:cs typeface="Times New Roman"/>
              </a:rPr>
              <a:t>Most of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mention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 </a:t>
            </a:r>
            <a:r>
              <a:rPr sz="1200" spc="-5" dirty="0">
                <a:latin typeface="Times New Roman"/>
                <a:cs typeface="Times New Roman"/>
              </a:rPr>
              <a:t>type, </a:t>
            </a:r>
            <a:r>
              <a:rPr sz="1200" dirty="0">
                <a:latin typeface="Times New Roman"/>
                <a:cs typeface="Times New Roman"/>
              </a:rPr>
              <a:t>next it is </a:t>
            </a:r>
            <a:r>
              <a:rPr sz="1200" spc="-5" dirty="0">
                <a:latin typeface="Times New Roman"/>
                <a:cs typeface="Times New Roman"/>
              </a:rPr>
              <a:t>used for an </a:t>
            </a:r>
            <a:r>
              <a:rPr sz="1200" dirty="0">
                <a:latin typeface="Times New Roman"/>
                <a:cs typeface="Times New Roman"/>
              </a:rPr>
              <a:t>entity instance </a:t>
            </a:r>
            <a:r>
              <a:rPr sz="1200" spc="-5" dirty="0">
                <a:latin typeface="Times New Roman"/>
                <a:cs typeface="Times New Roman"/>
              </a:rPr>
              <a:t>and least </a:t>
            </a:r>
            <a:r>
              <a:rPr sz="1200" dirty="0">
                <a:latin typeface="Times New Roman"/>
                <a:cs typeface="Times New Roman"/>
              </a:rPr>
              <a:t>times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set.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precise  </a:t>
            </a:r>
            <a:r>
              <a:rPr sz="1200" dirty="0">
                <a:latin typeface="Times New Roman"/>
                <a:cs typeface="Times New Roman"/>
              </a:rPr>
              <a:t>most of the time, but if </a:t>
            </a:r>
            <a:r>
              <a:rPr sz="1200" spc="-5" dirty="0">
                <a:latin typeface="Times New Roman"/>
                <a:cs typeface="Times New Roman"/>
              </a:rPr>
              <a:t>otherwise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judge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meaning from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35" y="991849"/>
            <a:ext cx="5525135" cy="696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25" dirty="0">
                <a:latin typeface="Times New Roman"/>
                <a:cs typeface="Times New Roman"/>
              </a:rPr>
              <a:t>Classification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35" dirty="0">
                <a:latin typeface="Times New Roman"/>
                <a:cs typeface="Times New Roman"/>
              </a:rPr>
              <a:t>entity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types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Entity types </a:t>
            </a:r>
            <a:r>
              <a:rPr sz="1200" spc="-5" dirty="0">
                <a:latin typeface="Times New Roman"/>
                <a:cs typeface="Times New Roman"/>
              </a:rPr>
              <a:t>(ETs)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classified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regular ETs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weak </a:t>
            </a:r>
            <a:r>
              <a:rPr sz="1200" dirty="0">
                <a:latin typeface="Times New Roman"/>
                <a:cs typeface="Times New Roman"/>
              </a:rPr>
              <a:t>ETs. </a:t>
            </a:r>
            <a:r>
              <a:rPr sz="1200" spc="-5" dirty="0">
                <a:latin typeface="Times New Roman"/>
                <a:cs typeface="Times New Roman"/>
              </a:rPr>
              <a:t>Regular </a:t>
            </a:r>
            <a:r>
              <a:rPr sz="1200" dirty="0">
                <a:latin typeface="Times New Roman"/>
                <a:cs typeface="Times New Roman"/>
              </a:rPr>
              <a:t>ETs are </a:t>
            </a:r>
            <a:r>
              <a:rPr sz="1200" spc="-5" dirty="0">
                <a:latin typeface="Times New Roman"/>
                <a:cs typeface="Times New Roman"/>
              </a:rPr>
              <a:t>also  called strong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independent </a:t>
            </a:r>
            <a:r>
              <a:rPr sz="1200" dirty="0">
                <a:latin typeface="Times New Roman"/>
                <a:cs typeface="Times New Roman"/>
              </a:rPr>
              <a:t>ETs, </a:t>
            </a:r>
            <a:r>
              <a:rPr sz="1200" spc="-5" dirty="0">
                <a:latin typeface="Times New Roman"/>
                <a:cs typeface="Times New Roman"/>
              </a:rPr>
              <a:t>whereas </a:t>
            </a:r>
            <a:r>
              <a:rPr sz="1200" dirty="0">
                <a:latin typeface="Times New Roman"/>
                <a:cs typeface="Times New Roman"/>
              </a:rPr>
              <a:t>weak ETs </a:t>
            </a:r>
            <a:r>
              <a:rPr sz="1200" spc="-5" dirty="0">
                <a:latin typeface="Times New Roman"/>
                <a:cs typeface="Times New Roman"/>
              </a:rPr>
              <a:t>are also called dependent </a:t>
            </a:r>
            <a:r>
              <a:rPr sz="1200" dirty="0">
                <a:latin typeface="Times New Roman"/>
                <a:cs typeface="Times New Roman"/>
              </a:rPr>
              <a:t>ETs. </a:t>
            </a:r>
            <a:r>
              <a:rPr sz="1200" spc="-15" dirty="0">
                <a:latin typeface="Times New Roman"/>
                <a:cs typeface="Times New Roman"/>
              </a:rPr>
              <a:t>In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discuss them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5" dirty="0">
                <a:latin typeface="Times New Roman"/>
                <a:cs typeface="Times New Roman"/>
              </a:rPr>
              <a:t>Weak </a:t>
            </a:r>
            <a:r>
              <a:rPr sz="1200" spc="40" dirty="0">
                <a:latin typeface="Times New Roman"/>
                <a:cs typeface="Times New Roman"/>
              </a:rPr>
              <a:t>Entity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-5" dirty="0">
                <a:latin typeface="Times New Roman"/>
                <a:cs typeface="Times New Roman"/>
              </a:rPr>
              <a:t>whose instances cannot </a:t>
            </a:r>
            <a:r>
              <a:rPr sz="1200" dirty="0">
                <a:latin typeface="Times New Roman"/>
                <a:cs typeface="Times New Roman"/>
              </a:rPr>
              <a:t>exist </a:t>
            </a:r>
            <a:r>
              <a:rPr sz="1200" spc="-5" dirty="0">
                <a:latin typeface="Times New Roman"/>
                <a:cs typeface="Times New Roman"/>
              </a:rPr>
              <a:t>without being linked with instances </a:t>
            </a:r>
            <a:r>
              <a:rPr sz="1200" dirty="0">
                <a:latin typeface="Times New Roman"/>
                <a:cs typeface="Times New Roman"/>
              </a:rPr>
              <a:t>of some 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type, i.e.,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cannot </a:t>
            </a:r>
            <a:r>
              <a:rPr sz="1200" dirty="0">
                <a:latin typeface="Times New Roman"/>
                <a:cs typeface="Times New Roman"/>
              </a:rPr>
              <a:t>exist </a:t>
            </a:r>
            <a:r>
              <a:rPr sz="1200" spc="-5" dirty="0">
                <a:latin typeface="Times New Roman"/>
                <a:cs typeface="Times New Roman"/>
              </a:rPr>
              <a:t>independently.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organization  we want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maintain data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vehicles </a:t>
            </a:r>
            <a:r>
              <a:rPr sz="1200" dirty="0">
                <a:latin typeface="Times New Roman"/>
                <a:cs typeface="Times New Roman"/>
              </a:rPr>
              <a:t>owned by the </a:t>
            </a:r>
            <a:r>
              <a:rPr sz="1200" spc="-5" dirty="0">
                <a:latin typeface="Times New Roman"/>
                <a:cs typeface="Times New Roman"/>
              </a:rPr>
              <a:t>employees. </a:t>
            </a:r>
            <a:r>
              <a:rPr sz="1200" dirty="0">
                <a:latin typeface="Times New Roman"/>
                <a:cs typeface="Times New Roman"/>
              </a:rPr>
              <a:t>Now a </a:t>
            </a:r>
            <a:r>
              <a:rPr sz="1200" spc="-5" dirty="0">
                <a:latin typeface="Times New Roman"/>
                <a:cs typeface="Times New Roman"/>
              </a:rPr>
              <a:t>particular  vehicle can </a:t>
            </a:r>
            <a:r>
              <a:rPr sz="1200" dirty="0">
                <a:latin typeface="Times New Roman"/>
                <a:cs typeface="Times New Roman"/>
              </a:rPr>
              <a:t>exist in this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only if the </a:t>
            </a:r>
            <a:r>
              <a:rPr sz="1200" spc="-5" dirty="0">
                <a:latin typeface="Times New Roman"/>
                <a:cs typeface="Times New Roman"/>
              </a:rPr>
              <a:t>owner </a:t>
            </a:r>
            <a:r>
              <a:rPr sz="1200" dirty="0">
                <a:latin typeface="Times New Roman"/>
                <a:cs typeface="Times New Roman"/>
              </a:rPr>
              <a:t>already exists </a:t>
            </a:r>
            <a:r>
              <a:rPr sz="1200" spc="-5" dirty="0">
                <a:latin typeface="Times New Roman"/>
                <a:cs typeface="Times New Roman"/>
              </a:rPr>
              <a:t>there as employee.  Similarly, </a:t>
            </a:r>
            <a:r>
              <a:rPr sz="1200" dirty="0">
                <a:latin typeface="Times New Roman"/>
                <a:cs typeface="Times New Roman"/>
              </a:rPr>
              <a:t>if employee </a:t>
            </a:r>
            <a:r>
              <a:rPr sz="1200" spc="-5" dirty="0">
                <a:latin typeface="Times New Roman"/>
                <a:cs typeface="Times New Roman"/>
              </a:rPr>
              <a:t>leaves </a:t>
            </a:r>
            <a:r>
              <a:rPr sz="1200" dirty="0">
                <a:latin typeface="Times New Roman"/>
                <a:cs typeface="Times New Roman"/>
              </a:rPr>
              <a:t>the job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organization decides </a:t>
            </a:r>
            <a:r>
              <a:rPr sz="1200" dirty="0">
                <a:latin typeface="Times New Roman"/>
                <a:cs typeface="Times New Roman"/>
              </a:rPr>
              <a:t>to delete the </a:t>
            </a:r>
            <a:r>
              <a:rPr sz="1200" spc="-5" dirty="0">
                <a:latin typeface="Times New Roman"/>
                <a:cs typeface="Times New Roman"/>
              </a:rPr>
              <a:t>record </a:t>
            </a:r>
            <a:r>
              <a:rPr sz="1200" dirty="0">
                <a:latin typeface="Times New Roman"/>
                <a:cs typeface="Times New Roman"/>
              </a:rPr>
              <a:t>of  the </a:t>
            </a:r>
            <a:r>
              <a:rPr sz="1200" spc="-5" dirty="0">
                <a:latin typeface="Times New Roman"/>
                <a:cs typeface="Times New Roman"/>
              </a:rPr>
              <a:t>employee then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record </a:t>
            </a:r>
            <a:r>
              <a:rPr sz="1200" dirty="0">
                <a:latin typeface="Times New Roman"/>
                <a:cs typeface="Times New Roman"/>
              </a:rPr>
              <a:t>of the vehicle will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deleted since </a:t>
            </a:r>
            <a:r>
              <a:rPr sz="1200" spc="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cannot </a:t>
            </a:r>
            <a:r>
              <a:rPr sz="1200" dirty="0">
                <a:latin typeface="Times New Roman"/>
                <a:cs typeface="Times New Roman"/>
              </a:rPr>
              <a:t>exist  </a:t>
            </a:r>
            <a:r>
              <a:rPr sz="1200" spc="-5" dirty="0">
                <a:latin typeface="Times New Roman"/>
                <a:cs typeface="Times New Roman"/>
              </a:rPr>
              <a:t>without being linked </a:t>
            </a:r>
            <a:r>
              <a:rPr sz="1200" dirty="0">
                <a:latin typeface="Times New Roman"/>
                <a:cs typeface="Times New Roman"/>
              </a:rPr>
              <a:t>to an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0" dirty="0">
                <a:latin typeface="Times New Roman"/>
                <a:cs typeface="Times New Roman"/>
              </a:rPr>
              <a:t>Strong Entity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-5" dirty="0">
                <a:latin typeface="Times New Roman"/>
                <a:cs typeface="Times New Roman"/>
              </a:rPr>
              <a:t>whose instances can </a:t>
            </a:r>
            <a:r>
              <a:rPr sz="1200" dirty="0">
                <a:latin typeface="Times New Roman"/>
                <a:cs typeface="Times New Roman"/>
              </a:rPr>
              <a:t>exist </a:t>
            </a:r>
            <a:r>
              <a:rPr sz="1200" spc="-5" dirty="0">
                <a:latin typeface="Times New Roman"/>
                <a:cs typeface="Times New Roman"/>
              </a:rPr>
              <a:t>independently, 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without being linked </a:t>
            </a:r>
            <a:r>
              <a:rPr sz="1200" dirty="0">
                <a:latin typeface="Times New Roman"/>
                <a:cs typeface="Times New Roman"/>
              </a:rPr>
              <a:t>to  the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other entity type is </a:t>
            </a:r>
            <a:r>
              <a:rPr sz="1200" spc="-5" dirty="0">
                <a:latin typeface="Times New Roman"/>
                <a:cs typeface="Times New Roman"/>
              </a:rPr>
              <a:t>called strong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type. </a:t>
            </a:r>
            <a:r>
              <a:rPr sz="1200" dirty="0">
                <a:latin typeface="Times New Roman"/>
                <a:cs typeface="Times New Roman"/>
              </a:rPr>
              <a:t>A major property of the  </a:t>
            </a:r>
            <a:r>
              <a:rPr sz="1200" spc="-5" dirty="0">
                <a:latin typeface="Times New Roman"/>
                <a:cs typeface="Times New Roman"/>
              </a:rPr>
              <a:t>strong </a:t>
            </a:r>
            <a:r>
              <a:rPr sz="1200" dirty="0">
                <a:latin typeface="Times New Roman"/>
                <a:cs typeface="Times New Roman"/>
              </a:rPr>
              <a:t>entity types is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they have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own </a:t>
            </a:r>
            <a:r>
              <a:rPr sz="1200" spc="-5" dirty="0">
                <a:latin typeface="Times New Roman"/>
                <a:cs typeface="Times New Roman"/>
              </a:rPr>
              <a:t>identification, which </a:t>
            </a:r>
            <a:r>
              <a:rPr sz="1200" dirty="0">
                <a:latin typeface="Times New Roman"/>
                <a:cs typeface="Times New Roman"/>
              </a:rPr>
              <a:t>is not </a:t>
            </a:r>
            <a:r>
              <a:rPr sz="1200" spc="-5" dirty="0">
                <a:latin typeface="Times New Roman"/>
                <a:cs typeface="Times New Roman"/>
              </a:rPr>
              <a:t>always </a:t>
            </a:r>
            <a:r>
              <a:rPr sz="1200" dirty="0">
                <a:latin typeface="Times New Roman"/>
                <a:cs typeface="Times New Roman"/>
              </a:rPr>
              <a:t>the case  </a:t>
            </a:r>
            <a:r>
              <a:rPr sz="1200" spc="-5" dirty="0">
                <a:latin typeface="Times New Roman"/>
                <a:cs typeface="Times New Roman"/>
              </a:rPr>
              <a:t>with weak </a:t>
            </a:r>
            <a:r>
              <a:rPr sz="1200" dirty="0">
                <a:latin typeface="Times New Roman"/>
                <a:cs typeface="Times New Roman"/>
              </a:rPr>
              <a:t>entity types. </a:t>
            </a:r>
            <a:r>
              <a:rPr sz="1200" spc="-5" dirty="0">
                <a:latin typeface="Times New Roman"/>
                <a:cs typeface="Times New Roman"/>
              </a:rPr>
              <a:t>For example, employee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previous </a:t>
            </a:r>
            <a:r>
              <a:rPr sz="1200" dirty="0">
                <a:latin typeface="Times New Roman"/>
                <a:cs typeface="Times New Roman"/>
              </a:rPr>
              <a:t>example is </a:t>
            </a:r>
            <a:r>
              <a:rPr sz="1200" spc="-5" dirty="0">
                <a:latin typeface="Times New Roman"/>
                <a:cs typeface="Times New Roman"/>
              </a:rPr>
              <a:t>an  independent </a:t>
            </a:r>
            <a:r>
              <a:rPr sz="1200" dirty="0">
                <a:latin typeface="Times New Roman"/>
                <a:cs typeface="Times New Roman"/>
              </a:rPr>
              <a:t>or strong entity </a:t>
            </a:r>
            <a:r>
              <a:rPr sz="1200" spc="-5" dirty="0">
                <a:latin typeface="Times New Roman"/>
                <a:cs typeface="Times New Roman"/>
              </a:rPr>
              <a:t>type, since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instances can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30" dirty="0">
                <a:latin typeface="Times New Roman"/>
                <a:cs typeface="Times New Roman"/>
              </a:rPr>
              <a:t>Naming </a:t>
            </a:r>
            <a:r>
              <a:rPr sz="1200" spc="40" dirty="0">
                <a:latin typeface="Times New Roman"/>
                <a:cs typeface="Times New Roman"/>
              </a:rPr>
              <a:t>Entity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Following are </a:t>
            </a:r>
            <a:r>
              <a:rPr sz="1200" dirty="0">
                <a:latin typeface="Times New Roman"/>
                <a:cs typeface="Times New Roman"/>
              </a:rPr>
              <a:t>some recommendations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naming entity </a:t>
            </a:r>
            <a:r>
              <a:rPr sz="1200" spc="-5" dirty="0">
                <a:latin typeface="Times New Roman"/>
                <a:cs typeface="Times New Roman"/>
              </a:rPr>
              <a:t>types. But </a:t>
            </a:r>
            <a:r>
              <a:rPr sz="1200" dirty="0">
                <a:latin typeface="Times New Roman"/>
                <a:cs typeface="Times New Roman"/>
              </a:rPr>
              <a:t>they are just  </a:t>
            </a:r>
            <a:r>
              <a:rPr sz="1200" spc="-5" dirty="0">
                <a:latin typeface="Times New Roman"/>
                <a:cs typeface="Times New Roman"/>
              </a:rPr>
              <a:t>recommendations; practices considered good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general.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one, </a:t>
            </a:r>
            <a:r>
              <a:rPr sz="1200" dirty="0">
                <a:latin typeface="Times New Roman"/>
                <a:cs typeface="Times New Roman"/>
              </a:rPr>
              <a:t>some or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them are  ignored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design,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will </a:t>
            </a:r>
            <a:r>
              <a:rPr sz="1200" dirty="0">
                <a:latin typeface="Times New Roman"/>
                <a:cs typeface="Times New Roman"/>
              </a:rPr>
              <a:t>still be </a:t>
            </a:r>
            <a:r>
              <a:rPr sz="1200" spc="-5" dirty="0">
                <a:latin typeface="Times New Roman"/>
                <a:cs typeface="Times New Roman"/>
              </a:rPr>
              <a:t>valid </a:t>
            </a:r>
            <a:r>
              <a:rPr sz="1200" dirty="0">
                <a:latin typeface="Times New Roman"/>
                <a:cs typeface="Times New Roman"/>
              </a:rPr>
              <a:t>if it </a:t>
            </a:r>
            <a:r>
              <a:rPr sz="1200" spc="-5" dirty="0">
                <a:latin typeface="Times New Roman"/>
                <a:cs typeface="Times New Roman"/>
              </a:rPr>
              <a:t>satisfies </a:t>
            </a:r>
            <a:r>
              <a:rPr sz="1200" dirty="0">
                <a:latin typeface="Times New Roman"/>
                <a:cs typeface="Times New Roman"/>
              </a:rPr>
              <a:t>the requirements </a:t>
            </a:r>
            <a:r>
              <a:rPr sz="1200" spc="-5" dirty="0">
                <a:latin typeface="Times New Roman"/>
                <a:cs typeface="Times New Roman"/>
              </a:rPr>
              <a:t>otherwise, 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good designs </a:t>
            </a:r>
            <a:r>
              <a:rPr sz="1200" dirty="0">
                <a:latin typeface="Times New Roman"/>
                <a:cs typeface="Times New Roman"/>
              </a:rPr>
              <a:t>usually </a:t>
            </a:r>
            <a:r>
              <a:rPr sz="1200" spc="-5" dirty="0">
                <a:latin typeface="Times New Roman"/>
                <a:cs typeface="Times New Roman"/>
              </a:rPr>
              <a:t>follow these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Singular </a:t>
            </a:r>
            <a:r>
              <a:rPr sz="1200" dirty="0">
                <a:latin typeface="Times New Roman"/>
                <a:cs typeface="Times New Roman"/>
              </a:rPr>
              <a:t>noun recommended, but still </a:t>
            </a:r>
            <a:r>
              <a:rPr sz="1200" spc="-5" dirty="0">
                <a:latin typeface="Times New Roman"/>
                <a:cs typeface="Times New Roman"/>
              </a:rPr>
              <a:t>plurals can also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used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Organization specific </a:t>
            </a:r>
            <a:r>
              <a:rPr sz="1200" dirty="0">
                <a:latin typeface="Times New Roman"/>
                <a:cs typeface="Times New Roman"/>
              </a:rPr>
              <a:t>names, like </a:t>
            </a:r>
            <a:r>
              <a:rPr sz="1200" spc="-5" dirty="0">
                <a:latin typeface="Times New Roman"/>
                <a:cs typeface="Times New Roman"/>
              </a:rPr>
              <a:t>customer, </a:t>
            </a:r>
            <a:r>
              <a:rPr sz="1200" dirty="0">
                <a:latin typeface="Times New Roman"/>
                <a:cs typeface="Times New Roman"/>
              </a:rPr>
              <a:t>client, </a:t>
            </a:r>
            <a:r>
              <a:rPr sz="1200" spc="-5" dirty="0">
                <a:latin typeface="Times New Roman"/>
                <a:cs typeface="Times New Roman"/>
              </a:rPr>
              <a:t>gahak </a:t>
            </a:r>
            <a:r>
              <a:rPr sz="1200" dirty="0">
                <a:latin typeface="Times New Roman"/>
                <a:cs typeface="Times New Roman"/>
              </a:rPr>
              <a:t>anything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  <a:p>
            <a:pPr marL="469900" marR="6985" indent="-228600">
              <a:lnSpc>
                <a:spcPts val="1370"/>
              </a:lnSpc>
              <a:spcBef>
                <a:spcPts val="1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Write in </a:t>
            </a:r>
            <a:r>
              <a:rPr sz="1200" spc="-5" dirty="0">
                <a:latin typeface="Times New Roman"/>
                <a:cs typeface="Times New Roman"/>
              </a:rPr>
              <a:t>capitals, </a:t>
            </a:r>
            <a:r>
              <a:rPr sz="1200" spc="-10" dirty="0">
                <a:latin typeface="Times New Roman"/>
                <a:cs typeface="Times New Roman"/>
              </a:rPr>
              <a:t>yes, </a:t>
            </a:r>
            <a:r>
              <a:rPr sz="1200" dirty="0">
                <a:latin typeface="Times New Roman"/>
                <a:cs typeface="Times New Roman"/>
              </a:rPr>
              <a:t>this is something that is </a:t>
            </a:r>
            <a:r>
              <a:rPr sz="1200" spc="-5" dirty="0">
                <a:latin typeface="Times New Roman"/>
                <a:cs typeface="Times New Roman"/>
              </a:rPr>
              <a:t>generally </a:t>
            </a:r>
            <a:r>
              <a:rPr sz="1200" dirty="0">
                <a:latin typeface="Times New Roman"/>
                <a:cs typeface="Times New Roman"/>
              </a:rPr>
              <a:t>followed, otherwise </a:t>
            </a:r>
            <a:r>
              <a:rPr sz="1200" spc="-5" dirty="0">
                <a:latin typeface="Times New Roman"/>
                <a:cs typeface="Times New Roman"/>
              </a:rPr>
              <a:t>will  also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95"/>
              </a:spcBef>
              <a:buFont typeface="Symbol"/>
              <a:buChar char=""/>
              <a:tabLst>
                <a:tab pos="508000" algn="l"/>
                <a:tab pos="508634" algn="l"/>
              </a:tabLst>
            </a:pPr>
            <a:r>
              <a:rPr sz="1200" spc="-5" dirty="0">
                <a:latin typeface="Times New Roman"/>
                <a:cs typeface="Times New Roman"/>
              </a:rPr>
              <a:t>Abbreviations </a:t>
            </a:r>
            <a:r>
              <a:rPr sz="1200" dirty="0">
                <a:latin typeface="Times New Roman"/>
                <a:cs typeface="Times New Roman"/>
              </a:rPr>
              <a:t>can be used, be </a:t>
            </a:r>
            <a:r>
              <a:rPr sz="1200" spc="-5" dirty="0">
                <a:latin typeface="Times New Roman"/>
                <a:cs typeface="Times New Roman"/>
              </a:rPr>
              <a:t>consistent. Avoid using </a:t>
            </a:r>
            <a:r>
              <a:rPr sz="1200" dirty="0">
                <a:latin typeface="Times New Roman"/>
                <a:cs typeface="Times New Roman"/>
              </a:rPr>
              <a:t>confusing abbreviations, if  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confusing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others </a:t>
            </a:r>
            <a:r>
              <a:rPr sz="1200" spc="-5" dirty="0">
                <a:latin typeface="Times New Roman"/>
                <a:cs typeface="Times New Roman"/>
              </a:rPr>
              <a:t>today, tomorrow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confuse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too.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15" dirty="0">
                <a:latin typeface="Times New Roman"/>
                <a:cs typeface="Times New Roman"/>
              </a:rPr>
              <a:t>Symbols </a:t>
            </a:r>
            <a:r>
              <a:rPr sz="1200" spc="45" dirty="0">
                <a:latin typeface="Times New Roman"/>
                <a:cs typeface="Times New Roman"/>
              </a:rPr>
              <a:t>for </a:t>
            </a:r>
            <a:r>
              <a:rPr sz="1200" spc="40" dirty="0">
                <a:latin typeface="Times New Roman"/>
                <a:cs typeface="Times New Roman"/>
              </a:rPr>
              <a:t>Entity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rectangle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represent an </a:t>
            </a:r>
            <a:r>
              <a:rPr sz="1200" dirty="0">
                <a:latin typeface="Times New Roman"/>
                <a:cs typeface="Times New Roman"/>
              </a:rPr>
              <a:t>entity type in </a:t>
            </a:r>
            <a:r>
              <a:rPr sz="1200" spc="-5" dirty="0">
                <a:latin typeface="Times New Roman"/>
                <a:cs typeface="Times New Roman"/>
              </a:rPr>
              <a:t>E-R data </a:t>
            </a:r>
            <a:r>
              <a:rPr sz="1200" dirty="0">
                <a:latin typeface="Times New Roman"/>
                <a:cs typeface="Times New Roman"/>
              </a:rPr>
              <a:t>model. For strong entity </a:t>
            </a:r>
            <a:r>
              <a:rPr sz="1200" spc="-5" dirty="0">
                <a:latin typeface="Times New Roman"/>
                <a:cs typeface="Times New Roman"/>
              </a:rPr>
              <a:t>types  rectangle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line is </a:t>
            </a:r>
            <a:r>
              <a:rPr sz="1200" spc="-5" dirty="0">
                <a:latin typeface="Times New Roman"/>
                <a:cs typeface="Times New Roman"/>
              </a:rPr>
              <a:t>used whereas </a:t>
            </a:r>
            <a:r>
              <a:rPr sz="1200" dirty="0">
                <a:latin typeface="Times New Roman"/>
                <a:cs typeface="Times New Roman"/>
              </a:rPr>
              <a:t>double </a:t>
            </a:r>
            <a:r>
              <a:rPr sz="1200" spc="-5" dirty="0">
                <a:latin typeface="Times New Roman"/>
                <a:cs typeface="Times New Roman"/>
              </a:rPr>
              <a:t>lined rectangle </a:t>
            </a:r>
            <a:r>
              <a:rPr sz="1200" dirty="0">
                <a:latin typeface="Times New Roman"/>
                <a:cs typeface="Times New Roman"/>
              </a:rPr>
              <a:t>is drawn to </a:t>
            </a:r>
            <a:r>
              <a:rPr sz="1200" spc="-5" dirty="0">
                <a:latin typeface="Times New Roman"/>
                <a:cs typeface="Times New Roman"/>
              </a:rPr>
              <a:t>represent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weak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is shown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14" y="2817238"/>
            <a:ext cx="5526405" cy="602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1: </a:t>
            </a:r>
            <a:r>
              <a:rPr sz="1200" spc="-5" dirty="0">
                <a:latin typeface="Times New Roman"/>
                <a:cs typeface="Times New Roman"/>
              </a:rPr>
              <a:t>Symbols used </a:t>
            </a:r>
            <a:r>
              <a:rPr sz="1200" dirty="0">
                <a:latin typeface="Times New Roman"/>
                <a:cs typeface="Times New Roman"/>
              </a:rPr>
              <a:t>for entity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discussed different types </a:t>
            </a:r>
            <a:r>
              <a:rPr sz="1200" dirty="0">
                <a:latin typeface="Times New Roman"/>
                <a:cs typeface="Times New Roman"/>
              </a:rPr>
              <a:t>of entity types; in the next </a:t>
            </a:r>
            <a:r>
              <a:rPr sz="1200" spc="-5" dirty="0">
                <a:latin typeface="Times New Roman"/>
                <a:cs typeface="Times New Roman"/>
              </a:rPr>
              <a:t>section </a:t>
            </a:r>
            <a:r>
              <a:rPr sz="1200" spc="-1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are going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discuss another </a:t>
            </a:r>
            <a:r>
              <a:rPr sz="1200" dirty="0">
                <a:latin typeface="Times New Roman"/>
                <a:cs typeface="Times New Roman"/>
              </a:rPr>
              <a:t>component or </a:t>
            </a:r>
            <a:r>
              <a:rPr sz="1200" spc="-5" dirty="0">
                <a:latin typeface="Times New Roman"/>
                <a:cs typeface="Times New Roman"/>
              </a:rPr>
              <a:t>E-R data </a:t>
            </a:r>
            <a:r>
              <a:rPr sz="1200" dirty="0">
                <a:latin typeface="Times New Roman"/>
                <a:cs typeface="Times New Roman"/>
              </a:rPr>
              <a:t>model, that is, 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60" dirty="0">
                <a:latin typeface="Times New Roman"/>
                <a:cs typeface="Times New Roman"/>
              </a:rPr>
              <a:t>Attribute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 attribute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type is a defining property or quality of the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type.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same entity type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the same </a:t>
            </a:r>
            <a:r>
              <a:rPr sz="1200" spc="-5" dirty="0">
                <a:latin typeface="Times New Roman"/>
                <a:cs typeface="Times New Roman"/>
              </a:rPr>
              <a:t>attributes. (E.g. </a:t>
            </a:r>
            <a:r>
              <a:rPr sz="1200" dirty="0">
                <a:latin typeface="Times New Roman"/>
                <a:cs typeface="Times New Roman"/>
              </a:rPr>
              <a:t>Student  </a:t>
            </a:r>
            <a:r>
              <a:rPr sz="1200" spc="-5" dirty="0">
                <a:latin typeface="Times New Roman"/>
                <a:cs typeface="Times New Roman"/>
              </a:rPr>
              <a:t>Identification, </a:t>
            </a:r>
            <a:r>
              <a:rPr sz="1200" dirty="0">
                <a:latin typeface="Times New Roman"/>
                <a:cs typeface="Times New Roman"/>
              </a:rPr>
              <a:t>Student </a:t>
            </a:r>
            <a:r>
              <a:rPr sz="1200" spc="-5" dirty="0">
                <a:latin typeface="Times New Roman"/>
                <a:cs typeface="Times New Roman"/>
              </a:rPr>
              <a:t>Name). However, </a:t>
            </a:r>
            <a:r>
              <a:rPr sz="1200" dirty="0">
                <a:latin typeface="Times New Roman"/>
                <a:cs typeface="Times New Roman"/>
              </a:rPr>
              <a:t>values of </a:t>
            </a:r>
            <a:r>
              <a:rPr sz="1200" spc="-5" dirty="0">
                <a:latin typeface="Times New Roman"/>
                <a:cs typeface="Times New Roman"/>
              </a:rPr>
              <a:t>these attributes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same or  </a:t>
            </a:r>
            <a:r>
              <a:rPr sz="1200" spc="-5" dirty="0">
                <a:latin typeface="Times New Roman"/>
                <a:cs typeface="Times New Roman"/>
              </a:rPr>
              <a:t>different.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all instances </a:t>
            </a:r>
            <a:r>
              <a:rPr sz="1200" dirty="0">
                <a:latin typeface="Times New Roman"/>
                <a:cs typeface="Times New Roman"/>
              </a:rPr>
              <a:t>of the entity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STUDENT may have the </a:t>
            </a:r>
            <a:r>
              <a:rPr sz="1200" spc="-5" dirty="0">
                <a:latin typeface="Times New Roman"/>
                <a:cs typeface="Times New Roman"/>
              </a:rPr>
              <a:t>attributes  name, father </a:t>
            </a:r>
            <a:r>
              <a:rPr sz="1200" dirty="0">
                <a:latin typeface="Times New Roman"/>
                <a:cs typeface="Times New Roman"/>
              </a:rPr>
              <a:t>name, </a:t>
            </a:r>
            <a:r>
              <a:rPr sz="1200" spc="-5" dirty="0">
                <a:latin typeface="Times New Roman"/>
                <a:cs typeface="Times New Roman"/>
              </a:rPr>
              <a:t>age; </a:t>
            </a:r>
            <a:r>
              <a:rPr sz="1200" dirty="0">
                <a:latin typeface="Times New Roman"/>
                <a:cs typeface="Times New Roman"/>
              </a:rPr>
              <a:t>but the </a:t>
            </a:r>
            <a:r>
              <a:rPr sz="1200" spc="-5" dirty="0">
                <a:latin typeface="Times New Roman"/>
                <a:cs typeface="Times New Roman"/>
              </a:rPr>
              <a:t>values against each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attributes for each instance 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different. Like,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have the </a:t>
            </a:r>
            <a:r>
              <a:rPr sz="1200" spc="-5" dirty="0">
                <a:latin typeface="Times New Roman"/>
                <a:cs typeface="Times New Roman"/>
              </a:rPr>
              <a:t>values (M. Hafeez, </a:t>
            </a:r>
            <a:r>
              <a:rPr sz="1200" dirty="0">
                <a:latin typeface="Times New Roman"/>
                <a:cs typeface="Times New Roman"/>
              </a:rPr>
              <a:t>Noor 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Muhammad,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37)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may have others. </a:t>
            </a:r>
            <a:r>
              <a:rPr sz="1200" spc="-5" dirty="0">
                <a:latin typeface="Times New Roman"/>
                <a:cs typeface="Times New Roman"/>
              </a:rPr>
              <a:t>Remember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thing,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may be  same among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instances. </a:t>
            </a:r>
            <a:r>
              <a:rPr sz="1200" dirty="0">
                <a:latin typeface="Times New Roman"/>
                <a:cs typeface="Times New Roman"/>
              </a:rPr>
              <a:t>The thing to </a:t>
            </a:r>
            <a:r>
              <a:rPr sz="1200" spc="-5" dirty="0">
                <a:latin typeface="Times New Roman"/>
                <a:cs typeface="Times New Roman"/>
              </a:rPr>
              <a:t>remember at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stage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that  attributes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those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applicable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/valid for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-5" dirty="0">
                <a:latin typeface="Times New Roman"/>
                <a:cs typeface="Times New Roman"/>
              </a:rPr>
              <a:t>and instances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values against these  attributes.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 attribute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identified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name </a:t>
            </a:r>
            <a:r>
              <a:rPr sz="1200" spc="-5" dirty="0">
                <a:latin typeface="Times New Roman"/>
                <a:cs typeface="Times New Roman"/>
              </a:rPr>
              <a:t>allocated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and that has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unique with respect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means one entity type cannot </a:t>
            </a:r>
            <a:r>
              <a:rPr sz="1200" spc="-5" dirty="0">
                <a:latin typeface="Times New Roman"/>
                <a:cs typeface="Times New Roman"/>
              </a:rPr>
              <a:t>have two attributes with </a:t>
            </a:r>
            <a:r>
              <a:rPr sz="1200" dirty="0">
                <a:latin typeface="Times New Roman"/>
                <a:cs typeface="Times New Roman"/>
              </a:rPr>
              <a:t>the same  </a:t>
            </a:r>
            <a:r>
              <a:rPr sz="1200" spc="-5" dirty="0">
                <a:latin typeface="Times New Roman"/>
                <a:cs typeface="Times New Roman"/>
              </a:rPr>
              <a:t>name. However, different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attributes with </a:t>
            </a:r>
            <a:r>
              <a:rPr sz="1200" dirty="0">
                <a:latin typeface="Times New Roman"/>
                <a:cs typeface="Times New Roman"/>
              </a:rPr>
              <a:t>the same </a:t>
            </a:r>
            <a:r>
              <a:rPr sz="1200" spc="-5" dirty="0">
                <a:latin typeface="Times New Roman"/>
                <a:cs typeface="Times New Roman"/>
              </a:rPr>
              <a:t>name.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guidelines </a:t>
            </a:r>
            <a:r>
              <a:rPr sz="1200" dirty="0">
                <a:latin typeface="Times New Roman"/>
                <a:cs typeface="Times New Roman"/>
              </a:rPr>
              <a:t>for naming an </a:t>
            </a:r>
            <a:r>
              <a:rPr sz="1200" spc="-5" dirty="0">
                <a:latin typeface="Times New Roman"/>
                <a:cs typeface="Times New Roman"/>
              </a:rPr>
              <a:t>attribute are </a:t>
            </a:r>
            <a:r>
              <a:rPr sz="1200" dirty="0">
                <a:latin typeface="Times New Roman"/>
                <a:cs typeface="Times New Roman"/>
              </a:rPr>
              <a:t>similar to </a:t>
            </a:r>
            <a:r>
              <a:rPr sz="1200" spc="-5" dirty="0">
                <a:latin typeface="Times New Roman"/>
                <a:cs typeface="Times New Roman"/>
              </a:rPr>
              <a:t>those </a:t>
            </a:r>
            <a:r>
              <a:rPr sz="1200" dirty="0">
                <a:latin typeface="Times New Roman"/>
                <a:cs typeface="Times New Roman"/>
              </a:rPr>
              <a:t>of entity types. </a:t>
            </a:r>
            <a:r>
              <a:rPr sz="1200" spc="-5" dirty="0">
                <a:latin typeface="Times New Roman"/>
                <a:cs typeface="Times New Roman"/>
              </a:rPr>
              <a:t>However, </a:t>
            </a:r>
            <a:r>
              <a:rPr sz="1200" dirty="0">
                <a:latin typeface="Times New Roman"/>
                <a:cs typeface="Times New Roman"/>
              </a:rPr>
              <a:t>one 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regarding </a:t>
            </a:r>
            <a:r>
              <a:rPr sz="1200" dirty="0">
                <a:latin typeface="Times New Roman"/>
                <a:cs typeface="Times New Roman"/>
              </a:rPr>
              <a:t>writing the names of </a:t>
            </a:r>
            <a:r>
              <a:rPr sz="1200" spc="-5" dirty="0">
                <a:latin typeface="Times New Roman"/>
                <a:cs typeface="Times New Roman"/>
              </a:rPr>
              <a:t>attributes.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notation that </a:t>
            </a:r>
            <a:r>
              <a:rPr sz="1200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been adopted 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course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that attribute </a:t>
            </a:r>
            <a:r>
              <a:rPr sz="1200" dirty="0">
                <a:latin typeface="Times New Roman"/>
                <a:cs typeface="Times New Roman"/>
              </a:rPr>
              <a:t>name generally </a:t>
            </a:r>
            <a:r>
              <a:rPr sz="1200" spc="-5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parts.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started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lower case, and </a:t>
            </a:r>
            <a:r>
              <a:rPr sz="1200" dirty="0">
                <a:latin typeface="Times New Roman"/>
                <a:cs typeface="Times New Roman"/>
              </a:rPr>
              <a:t>usually consists of </a:t>
            </a:r>
            <a:r>
              <a:rPr sz="1200" spc="-5" dirty="0">
                <a:latin typeface="Times New Roman"/>
                <a:cs typeface="Times New Roman"/>
              </a:rPr>
              <a:t>abbreviation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entity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to which the </a:t>
            </a:r>
            <a:r>
              <a:rPr sz="1200" spc="-5" dirty="0">
                <a:latin typeface="Times New Roman"/>
                <a:cs typeface="Times New Roman"/>
              </a:rPr>
              <a:t>attribute  belongs. </a:t>
            </a:r>
            <a:r>
              <a:rPr sz="1200" dirty="0">
                <a:latin typeface="Times New Roman"/>
                <a:cs typeface="Times New Roman"/>
              </a:rPr>
              <a:t>Second part of the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describes </a:t>
            </a:r>
            <a:r>
              <a:rPr sz="1200" dirty="0">
                <a:latin typeface="Times New Roman"/>
                <a:cs typeface="Times New Roman"/>
              </a:rPr>
              <a:t>the purpose of attribute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only  </a:t>
            </a:r>
            <a:r>
              <a:rPr sz="1200" spc="-5" dirty="0">
                <a:latin typeface="Times New Roman"/>
                <a:cs typeface="Times New Roman"/>
              </a:rPr>
              <a:t>first letter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capitalized. For </a:t>
            </a:r>
            <a:r>
              <a:rPr sz="1200" dirty="0">
                <a:latin typeface="Times New Roman"/>
                <a:cs typeface="Times New Roman"/>
              </a:rPr>
              <a:t>example empName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of entity type  </a:t>
            </a:r>
            <a:r>
              <a:rPr sz="1200" spc="-5" dirty="0">
                <a:latin typeface="Times New Roman"/>
                <a:cs typeface="Times New Roman"/>
              </a:rPr>
              <a:t>EMPLOYEE, stAdrs </a:t>
            </a:r>
            <a:r>
              <a:rPr sz="1200" dirty="0">
                <a:latin typeface="Times New Roman"/>
                <a:cs typeface="Times New Roman"/>
              </a:rPr>
              <a:t>means </a:t>
            </a:r>
            <a:r>
              <a:rPr sz="1200" spc="-5" dirty="0">
                <a:latin typeface="Times New Roman"/>
                <a:cs typeface="Times New Roman"/>
              </a:rPr>
              <a:t>address attribute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entity type STUDENT </a:t>
            </a:r>
            <a:r>
              <a:rPr sz="1200" spc="-5" dirty="0">
                <a:latin typeface="Times New Roman"/>
                <a:cs typeface="Times New Roman"/>
              </a:rPr>
              <a:t>and alike.  Others follow other notations, there </a:t>
            </a:r>
            <a:r>
              <a:rPr sz="1200" dirty="0">
                <a:latin typeface="Times New Roman"/>
                <a:cs typeface="Times New Roman"/>
              </a:rPr>
              <a:t>is no </a:t>
            </a:r>
            <a:r>
              <a:rPr sz="1200" spc="-5" dirty="0">
                <a:latin typeface="Times New Roman"/>
                <a:cs typeface="Times New Roman"/>
              </a:rPr>
              <a:t>restriction as such, and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 follow anyone  that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feel convenient with. BUT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30" dirty="0">
                <a:latin typeface="Times New Roman"/>
                <a:cs typeface="Times New Roman"/>
              </a:rPr>
              <a:t>Domain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65" dirty="0">
                <a:latin typeface="Times New Roman"/>
                <a:cs typeface="Times New Roman"/>
              </a:rPr>
              <a:t>an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Attribute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5287" y="1311097"/>
            <a:ext cx="1257935" cy="42100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525"/>
              </a:spcBef>
            </a:pPr>
            <a:r>
              <a:rPr sz="1200" spc="-5" dirty="0">
                <a:latin typeface="Times New Roman"/>
                <a:cs typeface="Times New Roman"/>
              </a:rPr>
              <a:t>EMPLOYEE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771" y="1116928"/>
            <a:ext cx="4573905" cy="1600835"/>
          </a:xfrm>
          <a:prstGeom prst="rect">
            <a:avLst/>
          </a:prstGeom>
          <a:ln w="9528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29259" marR="2956560" indent="-635">
              <a:lnSpc>
                <a:spcPts val="4490"/>
              </a:lnSpc>
              <a:spcBef>
                <a:spcPts val="560"/>
              </a:spcBef>
            </a:pPr>
            <a:r>
              <a:rPr sz="1200" dirty="0">
                <a:latin typeface="Times New Roman"/>
                <a:cs typeface="Times New Roman"/>
              </a:rPr>
              <a:t>Strong Entity Type  </a:t>
            </a:r>
            <a:r>
              <a:rPr sz="1200" spc="-5" dirty="0">
                <a:latin typeface="Times New Roman"/>
                <a:cs typeface="Times New Roman"/>
              </a:rPr>
              <a:t>Weak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4476" y="2506129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0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1337" y="2026069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709"/>
                </a:lnTo>
              </a:path>
            </a:pathLst>
          </a:custGeom>
          <a:ln w="1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4476" y="2019084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065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4444" y="2025807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4114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0393" y="2481364"/>
            <a:ext cx="1386205" cy="0"/>
          </a:xfrm>
          <a:custGeom>
            <a:avLst/>
            <a:gdLst/>
            <a:ahLst/>
            <a:cxnLst/>
            <a:rect l="l" t="t" r="r" b="b"/>
            <a:pathLst>
              <a:path w="1386204">
                <a:moveTo>
                  <a:pt x="0" y="0"/>
                </a:moveTo>
                <a:lnTo>
                  <a:pt x="1385757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76491" y="205019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0393" y="2043849"/>
            <a:ext cx="1386205" cy="0"/>
          </a:xfrm>
          <a:custGeom>
            <a:avLst/>
            <a:gdLst/>
            <a:ahLst/>
            <a:cxnLst/>
            <a:rect l="l" t="t" r="r" b="b"/>
            <a:pathLst>
              <a:path w="1386204">
                <a:moveTo>
                  <a:pt x="0" y="0"/>
                </a:moveTo>
                <a:lnTo>
                  <a:pt x="13857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9289" y="205019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3806"/>
                </a:lnTo>
              </a:path>
            </a:pathLst>
          </a:custGeom>
          <a:ln w="1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63532" y="2134102"/>
            <a:ext cx="139827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DEPENDENTS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002009"/>
            <a:ext cx="5561965" cy="544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27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discussed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previous </a:t>
            </a:r>
            <a:r>
              <a:rPr sz="1200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attribute has got </a:t>
            </a:r>
            <a:r>
              <a:rPr sz="1200" dirty="0">
                <a:latin typeface="Times New Roman"/>
                <a:cs typeface="Times New Roman"/>
              </a:rPr>
              <a:t>a name. Next thing  is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 domain is </a:t>
            </a:r>
            <a:r>
              <a:rPr sz="1200" spc="-5" dirty="0">
                <a:latin typeface="Times New Roman"/>
                <a:cs typeface="Times New Roman"/>
              </a:rPr>
              <a:t>also associated with an attribute. These two things,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 domain,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part of the definitions of </a:t>
            </a:r>
            <a:r>
              <a:rPr sz="1200" spc="-5" dirty="0">
                <a:latin typeface="Times New Roman"/>
                <a:cs typeface="Times New Roman"/>
              </a:rPr>
              <a:t>an attribute and we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them. </a:t>
            </a:r>
            <a:r>
              <a:rPr sz="1200" spc="-5" dirty="0">
                <a:latin typeface="Times New Roman"/>
                <a:cs typeface="Times New Roman"/>
              </a:rPr>
              <a:t>Domain </a:t>
            </a:r>
            <a:r>
              <a:rPr sz="1200" dirty="0">
                <a:latin typeface="Times New Roman"/>
                <a:cs typeface="Times New Roman"/>
              </a:rPr>
              <a:t>is  the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possible values </a:t>
            </a:r>
            <a:r>
              <a:rPr sz="1200" spc="-5" dirty="0">
                <a:latin typeface="Times New Roman"/>
                <a:cs typeface="Times New Roman"/>
              </a:rPr>
              <a:t>that an attribute can have, 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specify 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values  either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a range or some </a:t>
            </a:r>
            <a:r>
              <a:rPr sz="1200" spc="-5" dirty="0">
                <a:latin typeface="Times New Roman"/>
                <a:cs typeface="Times New Roman"/>
              </a:rPr>
              <a:t>discrete values, and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attribute can </a:t>
            </a:r>
            <a:r>
              <a:rPr sz="1200" dirty="0">
                <a:latin typeface="Times New Roman"/>
                <a:cs typeface="Times New Roman"/>
              </a:rPr>
              <a:t>have value  out of those </a:t>
            </a:r>
            <a:r>
              <a:rPr sz="1200" spc="-5" dirty="0">
                <a:latin typeface="Times New Roman"/>
                <a:cs typeface="Times New Roman"/>
              </a:rPr>
              <a:t>values. Domain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check </a:t>
            </a:r>
            <a:r>
              <a:rPr sz="1200" dirty="0">
                <a:latin typeface="Times New Roman"/>
                <a:cs typeface="Times New Roman"/>
              </a:rPr>
              <a:t>or a </a:t>
            </a:r>
            <a:r>
              <a:rPr sz="1200" spc="-5" dirty="0">
                <a:latin typeface="Times New Roman"/>
                <a:cs typeface="Times New Roman"/>
              </a:rPr>
              <a:t>constraint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attribute that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cannot  have </a:t>
            </a:r>
            <a:r>
              <a:rPr sz="1200" dirty="0">
                <a:latin typeface="Times New Roman"/>
                <a:cs typeface="Times New Roman"/>
              </a:rPr>
              <a:t>a value outside this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191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Associating </a:t>
            </a:r>
            <a:r>
              <a:rPr sz="1200" dirty="0">
                <a:latin typeface="Times New Roman"/>
                <a:cs typeface="Times New Roman"/>
              </a:rPr>
              <a:t>domain </a:t>
            </a:r>
            <a:r>
              <a:rPr sz="1200" spc="-5" dirty="0">
                <a:latin typeface="Times New Roman"/>
                <a:cs typeface="Times New Roman"/>
              </a:rPr>
              <a:t>with an attribute helps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maintaining </a:t>
            </a:r>
            <a:r>
              <a:rPr sz="1200" dirty="0">
                <a:latin typeface="Times New Roman"/>
                <a:cs typeface="Times New Roman"/>
              </a:rPr>
              <a:t>the integrity of the </a:t>
            </a:r>
            <a:r>
              <a:rPr sz="1200" spc="-5" dirty="0">
                <a:latin typeface="Times New Roman"/>
                <a:cs typeface="Times New Roman"/>
              </a:rPr>
              <a:t>database,  since </a:t>
            </a:r>
            <a:r>
              <a:rPr sz="1200" dirty="0">
                <a:latin typeface="Times New Roman"/>
                <a:cs typeface="Times New Roman"/>
              </a:rPr>
              <a:t>only legal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could be </a:t>
            </a:r>
            <a:r>
              <a:rPr sz="1200" spc="-5" dirty="0">
                <a:latin typeface="Times New Roman"/>
                <a:cs typeface="Times New Roman"/>
              </a:rPr>
              <a:t>assigned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attribute. </a:t>
            </a:r>
            <a:r>
              <a:rPr sz="1200" spc="-10" dirty="0">
                <a:latin typeface="Times New Roman"/>
                <a:cs typeface="Times New Roman"/>
              </a:rPr>
              <a:t>Legal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mean the </a:t>
            </a:r>
            <a:r>
              <a:rPr sz="1200" spc="-5" dirty="0">
                <a:latin typeface="Times New Roman"/>
                <a:cs typeface="Times New Roman"/>
              </a:rPr>
              <a:t>values  that an attribute </a:t>
            </a:r>
            <a:r>
              <a:rPr sz="1200" dirty="0">
                <a:latin typeface="Times New Roman"/>
                <a:cs typeface="Times New Roman"/>
              </a:rPr>
              <a:t>can have in </a:t>
            </a:r>
            <a:r>
              <a:rPr sz="1200" spc="-5" dirty="0">
                <a:latin typeface="Times New Roman"/>
                <a:cs typeface="Times New Roman"/>
              </a:rPr>
              <a:t>an environment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system. For example,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define </a:t>
            </a:r>
            <a:r>
              <a:rPr sz="1200" dirty="0">
                <a:latin typeface="Times New Roman"/>
                <a:cs typeface="Times New Roman"/>
              </a:rPr>
              <a:t>a salary 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entity type to hold the salary of </a:t>
            </a:r>
            <a:r>
              <a:rPr sz="1200" spc="-5" dirty="0">
                <a:latin typeface="Times New Roman"/>
                <a:cs typeface="Times New Roman"/>
              </a:rPr>
              <a:t>employees,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 assigned  </a:t>
            </a:r>
            <a:r>
              <a:rPr sz="1200" dirty="0">
                <a:latin typeface="Times New Roman"/>
                <a:cs typeface="Times New Roman"/>
              </a:rPr>
              <a:t>to this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numeric, </a:t>
            </a:r>
            <a:r>
              <a:rPr sz="1200" dirty="0">
                <a:latin typeface="Times New Roman"/>
                <a:cs typeface="Times New Roman"/>
              </a:rPr>
              <a:t>it should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assigned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‘Reema’,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‘10/10/2004’, why, </a:t>
            </a: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legal </a:t>
            </a:r>
            <a:r>
              <a:rPr sz="1200" dirty="0">
                <a:latin typeface="Times New Roman"/>
                <a:cs typeface="Times New Roman"/>
              </a:rPr>
              <a:t>salary </a:t>
            </a:r>
            <a:r>
              <a:rPr sz="1200" spc="5" dirty="0">
                <a:latin typeface="Times New Roman"/>
                <a:cs typeface="Times New Roman"/>
              </a:rPr>
              <a:t>values</a:t>
            </a:r>
            <a:r>
              <a:rPr sz="1200" spc="7" baseline="38194" dirty="0">
                <a:latin typeface="Times New Roman"/>
                <a:cs typeface="Times New Roman"/>
              </a:rPr>
              <a:t>1 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should be numeric.  </a:t>
            </a:r>
            <a:r>
              <a:rPr sz="1200" spc="-5" dirty="0">
                <a:latin typeface="Times New Roman"/>
                <a:cs typeface="Times New Roman"/>
              </a:rPr>
              <a:t>Further, </a:t>
            </a:r>
            <a:r>
              <a:rPr sz="1200" dirty="0">
                <a:latin typeface="Times New Roman"/>
                <a:cs typeface="Times New Roman"/>
              </a:rPr>
              <a:t>even 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declared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numeric it </a:t>
            </a:r>
            <a:r>
              <a:rPr sz="1200" spc="-5" dirty="0">
                <a:latin typeface="Times New Roman"/>
                <a:cs typeface="Times New Roman"/>
              </a:rPr>
              <a:t>will have </a:t>
            </a:r>
            <a:r>
              <a:rPr sz="1200" dirty="0">
                <a:latin typeface="Times New Roman"/>
                <a:cs typeface="Times New Roman"/>
              </a:rPr>
              <a:t>numeric values, but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like 10000000000. This is a </a:t>
            </a:r>
            <a:r>
              <a:rPr sz="1200" spc="-5" dirty="0">
                <a:latin typeface="Times New Roman"/>
                <a:cs typeface="Times New Roman"/>
              </a:rPr>
              <a:t>numeric value, but </a:t>
            </a:r>
            <a:r>
              <a:rPr sz="1200" dirty="0">
                <a:latin typeface="Times New Roman"/>
                <a:cs typeface="Times New Roman"/>
              </a:rPr>
              <a:t>is it a </a:t>
            </a:r>
            <a:r>
              <a:rPr sz="1200" spc="-5" dirty="0">
                <a:latin typeface="Times New Roman"/>
                <a:cs typeface="Times New Roman"/>
              </a:rPr>
              <a:t>legal </a:t>
            </a:r>
            <a:r>
              <a:rPr sz="1200" dirty="0">
                <a:latin typeface="Times New Roman"/>
                <a:cs typeface="Times New Roman"/>
              </a:rPr>
              <a:t>salary value </a:t>
            </a:r>
            <a:r>
              <a:rPr sz="1200" spc="-5" dirty="0">
                <a:latin typeface="Times New Roman"/>
                <a:cs typeface="Times New Roman"/>
              </a:rPr>
              <a:t>within an  organization? You have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ask </a:t>
            </a:r>
            <a:r>
              <a:rPr sz="1200" dirty="0">
                <a:latin typeface="Times New Roman"/>
                <a:cs typeface="Times New Roman"/>
              </a:rPr>
              <a:t>them.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means not only </a:t>
            </a:r>
            <a:r>
              <a:rPr sz="1200" spc="-5" dirty="0">
                <a:latin typeface="Times New Roman"/>
                <a:cs typeface="Times New Roman"/>
              </a:rPr>
              <a:t>you will </a:t>
            </a:r>
            <a:r>
              <a:rPr sz="1200" dirty="0">
                <a:latin typeface="Times New Roman"/>
                <a:cs typeface="Times New Roman"/>
              </a:rPr>
              <a:t>specify that the value of  salary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numeric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also associate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range,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lower and </a:t>
            </a:r>
            <a:r>
              <a:rPr sz="1200" dirty="0">
                <a:latin typeface="Times New Roman"/>
                <a:cs typeface="Times New Roman"/>
              </a:rPr>
              <a:t>upper limit.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reduces the  </a:t>
            </a:r>
            <a:r>
              <a:rPr sz="1200" spc="-5" dirty="0">
                <a:latin typeface="Times New Roman"/>
                <a:cs typeface="Times New Roman"/>
              </a:rPr>
              <a:t>chances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mistake.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Domain </a:t>
            </a:r>
            <a:r>
              <a:rPr sz="1200" dirty="0">
                <a:latin typeface="Times New Roman"/>
                <a:cs typeface="Times New Roman"/>
              </a:rPr>
              <a:t>is normally defined in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additional constraints </a:t>
            </a:r>
            <a:r>
              <a:rPr sz="1200" dirty="0">
                <a:latin typeface="Times New Roman"/>
                <a:cs typeface="Times New Roman"/>
              </a:rPr>
              <a:t>like the  </a:t>
            </a:r>
            <a:r>
              <a:rPr sz="1200" spc="-5" dirty="0">
                <a:latin typeface="Times New Roman"/>
                <a:cs typeface="Times New Roman"/>
              </a:rPr>
              <a:t>range constraint. Data </a:t>
            </a:r>
            <a:r>
              <a:rPr sz="1200" dirty="0">
                <a:latin typeface="Times New Roman"/>
                <a:cs typeface="Times New Roman"/>
              </a:rPr>
              <a:t>type is </a:t>
            </a:r>
            <a:r>
              <a:rPr sz="1200" spc="-5" dirty="0">
                <a:latin typeface="Times New Roman"/>
                <a:cs typeface="Times New Roman"/>
              </a:rPr>
              <a:t>defined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values along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operations that can 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performed </a:t>
            </a:r>
            <a:r>
              <a:rPr sz="1200" dirty="0">
                <a:latin typeface="Times New Roman"/>
                <a:cs typeface="Times New Roman"/>
              </a:rPr>
              <a:t>on those values. Some common </a:t>
            </a:r>
            <a:r>
              <a:rPr sz="1200" spc="-5" dirty="0">
                <a:latin typeface="Times New Roman"/>
                <a:cs typeface="Times New Roman"/>
              </a:rPr>
              <a:t>data types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Integer, Float, Varchar, </a:t>
            </a:r>
            <a:r>
              <a:rPr sz="1200" dirty="0">
                <a:latin typeface="Times New Roman"/>
                <a:cs typeface="Times New Roman"/>
              </a:rPr>
              <a:t>Char,  </a:t>
            </a:r>
            <a:r>
              <a:rPr sz="1200" spc="-5" dirty="0">
                <a:latin typeface="Times New Roman"/>
                <a:cs typeface="Times New Roman"/>
              </a:rPr>
              <a:t>String, etc. </a:t>
            </a:r>
            <a:r>
              <a:rPr sz="1200" dirty="0">
                <a:latin typeface="Times New Roman"/>
                <a:cs typeface="Times New Roman"/>
              </a:rPr>
              <a:t>So domain </a:t>
            </a:r>
            <a:r>
              <a:rPr sz="1200" spc="-5" dirty="0">
                <a:latin typeface="Times New Roman"/>
                <a:cs typeface="Times New Roman"/>
              </a:rPr>
              <a:t>associates certain </a:t>
            </a:r>
            <a:r>
              <a:rPr sz="1200" dirty="0">
                <a:latin typeface="Times New Roman"/>
                <a:cs typeface="Times New Roman"/>
              </a:rPr>
              <a:t>possible </a:t>
            </a:r>
            <a:r>
              <a:rPr sz="1200" spc="-5" dirty="0">
                <a:latin typeface="Times New Roman"/>
                <a:cs typeface="Times New Roman"/>
              </a:rPr>
              <a:t>values with an </a:t>
            </a:r>
            <a:r>
              <a:rPr sz="1200" dirty="0">
                <a:latin typeface="Times New Roman"/>
                <a:cs typeface="Times New Roman"/>
              </a:rPr>
              <a:t>attribute </a:t>
            </a:r>
            <a:r>
              <a:rPr sz="1200" spc="-5" dirty="0">
                <a:latin typeface="Times New Roman"/>
                <a:cs typeface="Times New Roman"/>
              </a:rPr>
              <a:t>and certain  operations that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performed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attribute. Another important </a:t>
            </a:r>
            <a:r>
              <a:rPr sz="1200" dirty="0">
                <a:latin typeface="Times New Roman"/>
                <a:cs typeface="Times New Roman"/>
              </a:rPr>
              <a:t>thing  </a:t>
            </a:r>
            <a:r>
              <a:rPr sz="1200" spc="-5" dirty="0">
                <a:latin typeface="Times New Roman"/>
                <a:cs typeface="Times New Roman"/>
              </a:rPr>
              <a:t>that needs </a:t>
            </a:r>
            <a:r>
              <a:rPr sz="1200" dirty="0">
                <a:latin typeface="Times New Roman"/>
                <a:cs typeface="Times New Roman"/>
              </a:rPr>
              <a:t>to be mentioned </a:t>
            </a:r>
            <a:r>
              <a:rPr sz="1200" spc="-5" dirty="0">
                <a:latin typeface="Times New Roman"/>
                <a:cs typeface="Times New Roman"/>
              </a:rPr>
              <a:t>here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that once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associate </a:t>
            </a:r>
            <a:r>
              <a:rPr sz="1200" dirty="0">
                <a:latin typeface="Times New Roman"/>
                <a:cs typeface="Times New Roman"/>
              </a:rPr>
              <a:t>a domain to </a:t>
            </a:r>
            <a:r>
              <a:rPr sz="1200" spc="-5" dirty="0">
                <a:latin typeface="Times New Roman"/>
                <a:cs typeface="Times New Roman"/>
              </a:rPr>
              <a:t>an attribute, all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 will 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values from </a:t>
            </a:r>
            <a:r>
              <a:rPr sz="1200" dirty="0">
                <a:latin typeface="Times New Roman"/>
                <a:cs typeface="Times New Roman"/>
              </a:rPr>
              <a:t>the same  domain. </a:t>
            </a: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it is not possible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in one entity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salary </a:t>
            </a:r>
            <a:r>
              <a:rPr sz="1200" spc="-5" dirty="0">
                <a:latin typeface="Times New Roman"/>
                <a:cs typeface="Times New Roman"/>
              </a:rPr>
              <a:t>has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15325.45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another instance </a:t>
            </a:r>
            <a:r>
              <a:rPr sz="1200" dirty="0">
                <a:latin typeface="Times New Roman"/>
                <a:cs typeface="Times New Roman"/>
              </a:rPr>
              <a:t>the same </a:t>
            </a:r>
            <a:r>
              <a:rPr sz="1200" spc="-5" dirty="0">
                <a:latin typeface="Times New Roman"/>
                <a:cs typeface="Times New Roman"/>
              </a:rPr>
              <a:t>attribute 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value ‘Reema’. No. All  attribute will have values from </a:t>
            </a:r>
            <a:r>
              <a:rPr sz="1200" dirty="0">
                <a:latin typeface="Times New Roman"/>
                <a:cs typeface="Times New Roman"/>
              </a:rPr>
              <a:t>same domain,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may be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same, whatever,  </a:t>
            </a:r>
            <a:r>
              <a:rPr sz="1200" dirty="0">
                <a:latin typeface="Times New Roman"/>
                <a:cs typeface="Times New Roman"/>
              </a:rPr>
              <a:t>but the domain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141" y="8685837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2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443" y="8757232"/>
            <a:ext cx="53568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50"/>
              </a:lnSpc>
            </a:pPr>
            <a:r>
              <a:rPr sz="975" spc="-7" baseline="38461" dirty="0">
                <a:latin typeface="Times New Roman"/>
                <a:cs typeface="Times New Roman"/>
              </a:rPr>
              <a:t>1 </a:t>
            </a:r>
            <a:r>
              <a:rPr sz="1000" spc="-5" dirty="0">
                <a:latin typeface="Times New Roman"/>
                <a:cs typeface="Times New Roman"/>
              </a:rPr>
              <a:t>Sometimes when some </a:t>
            </a:r>
            <a:r>
              <a:rPr sz="1000" dirty="0">
                <a:latin typeface="Times New Roman"/>
                <a:cs typeface="Times New Roman"/>
              </a:rPr>
              <a:t>coding has </a:t>
            </a:r>
            <a:r>
              <a:rPr sz="1000" spc="-5" dirty="0">
                <a:latin typeface="Times New Roman"/>
                <a:cs typeface="Times New Roman"/>
              </a:rPr>
              <a:t>been </a:t>
            </a:r>
            <a:r>
              <a:rPr sz="1000" dirty="0">
                <a:latin typeface="Times New Roman"/>
                <a:cs typeface="Times New Roman"/>
              </a:rPr>
              <a:t>adopted, </a:t>
            </a:r>
            <a:r>
              <a:rPr sz="1000" spc="-5" dirty="0">
                <a:latin typeface="Times New Roman"/>
                <a:cs typeface="Times New Roman"/>
              </a:rPr>
              <a:t>then such strange values </a:t>
            </a:r>
            <a:r>
              <a:rPr sz="1000" dirty="0">
                <a:latin typeface="Times New Roman"/>
                <a:cs typeface="Times New Roman"/>
              </a:rPr>
              <a:t>may be </a:t>
            </a:r>
            <a:r>
              <a:rPr sz="1000" spc="-5" dirty="0">
                <a:latin typeface="Times New Roman"/>
                <a:cs typeface="Times New Roman"/>
              </a:rPr>
              <a:t>legal </a:t>
            </a:r>
            <a:r>
              <a:rPr sz="1000" dirty="0">
                <a:latin typeface="Times New Roman"/>
                <a:cs typeface="Times New Roman"/>
              </a:rPr>
              <a:t>but </a:t>
            </a:r>
            <a:r>
              <a:rPr sz="1000" spc="-5" dirty="0">
                <a:latin typeface="Times New Roman"/>
                <a:cs typeface="Times New Roman"/>
              </a:rPr>
              <a:t>here </a:t>
            </a:r>
            <a:r>
              <a:rPr sz="1000" spc="-10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are  </a:t>
            </a:r>
            <a:r>
              <a:rPr sz="1000" spc="-5" dirty="0">
                <a:latin typeface="Times New Roman"/>
                <a:cs typeface="Times New Roman"/>
              </a:rPr>
              <a:t>discussing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general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conditions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138" y="1004706"/>
            <a:ext cx="2483485" cy="19469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1150" spc="-10" dirty="0">
                <a:latin typeface="Arial"/>
                <a:cs typeface="Arial"/>
              </a:rPr>
              <a:t>Symbols </a:t>
            </a:r>
            <a:r>
              <a:rPr sz="1150" spc="-5" dirty="0">
                <a:latin typeface="Arial"/>
                <a:cs typeface="Arial"/>
              </a:rPr>
              <a:t>for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Attributes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82880" marR="57785" algn="ctr">
              <a:lnSpc>
                <a:spcPct val="101099"/>
              </a:lnSpc>
              <a:spcBef>
                <a:spcPts val="675"/>
              </a:spcBef>
            </a:pPr>
            <a:r>
              <a:rPr sz="900" spc="-5" dirty="0">
                <a:latin typeface="Arial"/>
                <a:cs typeface="Arial"/>
              </a:rPr>
              <a:t>Each </a:t>
            </a:r>
            <a:r>
              <a:rPr sz="900" dirty="0">
                <a:latin typeface="Arial"/>
                <a:cs typeface="Arial"/>
              </a:rPr>
              <a:t>represented as </a:t>
            </a:r>
            <a:r>
              <a:rPr sz="900" spc="10" dirty="0">
                <a:latin typeface="Arial"/>
                <a:cs typeface="Arial"/>
              </a:rPr>
              <a:t>an </a:t>
            </a:r>
            <a:r>
              <a:rPr sz="900" spc="5" dirty="0">
                <a:latin typeface="Arial"/>
                <a:cs typeface="Arial"/>
              </a:rPr>
              <a:t>oval, </a:t>
            </a:r>
            <a:r>
              <a:rPr sz="900" spc="-5" dirty="0">
                <a:latin typeface="Arial"/>
                <a:cs typeface="Arial"/>
              </a:rPr>
              <a:t>linked </a:t>
            </a:r>
            <a:r>
              <a:rPr sz="900" dirty="0">
                <a:latin typeface="Arial"/>
                <a:cs typeface="Arial"/>
              </a:rPr>
              <a:t>with </a:t>
            </a:r>
            <a:r>
              <a:rPr sz="900" spc="10" dirty="0">
                <a:latin typeface="Arial"/>
                <a:cs typeface="Arial"/>
              </a:rPr>
              <a:t>an  </a:t>
            </a:r>
            <a:r>
              <a:rPr sz="900" spc="5" dirty="0">
                <a:latin typeface="Arial"/>
                <a:cs typeface="Arial"/>
              </a:rPr>
              <a:t>ET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symbol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7911" y="2388666"/>
            <a:ext cx="610235" cy="280670"/>
          </a:xfrm>
          <a:custGeom>
            <a:avLst/>
            <a:gdLst/>
            <a:ahLst/>
            <a:cxnLst/>
            <a:rect l="l" t="t" r="r" b="b"/>
            <a:pathLst>
              <a:path w="610235" h="280669">
                <a:moveTo>
                  <a:pt x="0" y="280450"/>
                </a:moveTo>
                <a:lnTo>
                  <a:pt x="609674" y="280450"/>
                </a:lnTo>
                <a:lnTo>
                  <a:pt x="609674" y="0"/>
                </a:lnTo>
                <a:lnTo>
                  <a:pt x="0" y="0"/>
                </a:lnTo>
                <a:lnTo>
                  <a:pt x="0" y="280450"/>
                </a:lnTo>
                <a:close/>
              </a:path>
            </a:pathLst>
          </a:custGeom>
          <a:ln w="10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0840" y="2367297"/>
            <a:ext cx="523240" cy="215265"/>
          </a:xfrm>
          <a:custGeom>
            <a:avLst/>
            <a:gdLst/>
            <a:ahLst/>
            <a:cxnLst/>
            <a:rect l="l" t="t" r="r" b="b"/>
            <a:pathLst>
              <a:path w="523239" h="215264">
                <a:moveTo>
                  <a:pt x="260635" y="0"/>
                </a:moveTo>
                <a:lnTo>
                  <a:pt x="200605" y="2795"/>
                </a:lnTo>
                <a:lnTo>
                  <a:pt x="145641" y="10789"/>
                </a:lnTo>
                <a:lnTo>
                  <a:pt x="97263" y="23396"/>
                </a:lnTo>
                <a:lnTo>
                  <a:pt x="56990" y="40028"/>
                </a:lnTo>
                <a:lnTo>
                  <a:pt x="6838" y="83025"/>
                </a:lnTo>
                <a:lnTo>
                  <a:pt x="0" y="108217"/>
                </a:lnTo>
                <a:lnTo>
                  <a:pt x="9250" y="136760"/>
                </a:lnTo>
                <a:lnTo>
                  <a:pt x="76018" y="183854"/>
                </a:lnTo>
                <a:lnTo>
                  <a:pt x="128708" y="200458"/>
                </a:lnTo>
                <a:lnTo>
                  <a:pt x="191052" y="211134"/>
                </a:lnTo>
                <a:lnTo>
                  <a:pt x="260635" y="214910"/>
                </a:lnTo>
                <a:lnTo>
                  <a:pt x="320749" y="212119"/>
                </a:lnTo>
                <a:lnTo>
                  <a:pt x="375931" y="204156"/>
                </a:lnTo>
                <a:lnTo>
                  <a:pt x="424607" y="191634"/>
                </a:lnTo>
                <a:lnTo>
                  <a:pt x="465205" y="175165"/>
                </a:lnTo>
                <a:lnTo>
                  <a:pt x="515872" y="132844"/>
                </a:lnTo>
                <a:lnTo>
                  <a:pt x="522795" y="108217"/>
                </a:lnTo>
                <a:lnTo>
                  <a:pt x="515872" y="83025"/>
                </a:lnTo>
                <a:lnTo>
                  <a:pt x="465205" y="40028"/>
                </a:lnTo>
                <a:lnTo>
                  <a:pt x="424607" y="23396"/>
                </a:lnTo>
                <a:lnTo>
                  <a:pt x="375931" y="10789"/>
                </a:lnTo>
                <a:lnTo>
                  <a:pt x="320749" y="2795"/>
                </a:lnTo>
                <a:lnTo>
                  <a:pt x="260635" y="0"/>
                </a:lnTo>
                <a:close/>
              </a:path>
            </a:pathLst>
          </a:custGeom>
          <a:ln w="10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7597" y="2475514"/>
            <a:ext cx="393700" cy="64135"/>
          </a:xfrm>
          <a:custGeom>
            <a:avLst/>
            <a:gdLst/>
            <a:ahLst/>
            <a:cxnLst/>
            <a:rect l="l" t="t" r="r" b="b"/>
            <a:pathLst>
              <a:path w="393700" h="64135">
                <a:moveTo>
                  <a:pt x="0" y="64015"/>
                </a:moveTo>
                <a:lnTo>
                  <a:pt x="393239" y="0"/>
                </a:lnTo>
              </a:path>
            </a:pathLst>
          </a:custGeom>
          <a:ln w="10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64" y="3013612"/>
            <a:ext cx="5525770" cy="588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2: </a:t>
            </a:r>
            <a:r>
              <a:rPr sz="1200" spc="-5" dirty="0">
                <a:latin typeface="Times New Roman"/>
                <a:cs typeface="Times New Roman"/>
              </a:rPr>
              <a:t>Symbol used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E-R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Types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Attributes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types.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10" dirty="0">
                <a:latin typeface="Times New Roman"/>
                <a:cs typeface="Times New Roman"/>
              </a:rPr>
              <a:t>may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Simple or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Composite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Single valued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multi-valued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Derived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390"/>
              </a:lnSpc>
            </a:pPr>
            <a:r>
              <a:rPr sz="1200" spc="20" dirty="0">
                <a:latin typeface="Times New Roman"/>
                <a:cs typeface="Times New Roman"/>
              </a:rPr>
              <a:t>Simple </a:t>
            </a:r>
            <a:r>
              <a:rPr sz="1200" spc="65" dirty="0">
                <a:latin typeface="Times New Roman"/>
                <a:cs typeface="Times New Roman"/>
              </a:rPr>
              <a:t>or </a:t>
            </a:r>
            <a:r>
              <a:rPr sz="1200" spc="25" dirty="0">
                <a:latin typeface="Times New Roman"/>
                <a:cs typeface="Times New Roman"/>
              </a:rPr>
              <a:t>Composite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12700" marR="6350" indent="38100" algn="just">
              <a:lnSpc>
                <a:spcPts val="138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An attribute that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single whole </a:t>
            </a:r>
            <a:r>
              <a:rPr sz="1200" dirty="0">
                <a:latin typeface="Times New Roman"/>
                <a:cs typeface="Times New Roman"/>
              </a:rPr>
              <a:t>is a simple </a:t>
            </a:r>
            <a:r>
              <a:rPr sz="1200" spc="-5" dirty="0">
                <a:latin typeface="Times New Roman"/>
                <a:cs typeface="Times New Roman"/>
              </a:rPr>
              <a:t>attribute.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of a simple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considered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whole,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as comprising </a:t>
            </a:r>
            <a:r>
              <a:rPr sz="1200" dirty="0">
                <a:latin typeface="Times New Roman"/>
                <a:cs typeface="Times New Roman"/>
              </a:rPr>
              <a:t>of other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or components. </a:t>
            </a:r>
            <a:r>
              <a:rPr sz="1200" spc="-5" dirty="0">
                <a:latin typeface="Times New Roman"/>
                <a:cs typeface="Times New Roman"/>
              </a:rPr>
              <a:t>For example,  attributes stName, stFatherName, stDateOfBorth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type STUDENT are  example of simple </a:t>
            </a:r>
            <a:r>
              <a:rPr sz="1200" spc="-5" dirty="0">
                <a:latin typeface="Times New Roman"/>
                <a:cs typeface="Times New Roman"/>
              </a:rPr>
              <a:t>attributes.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hand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an attribute 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simple or </a:t>
            </a:r>
            <a:r>
              <a:rPr sz="1200" spc="-5" dirty="0">
                <a:latin typeface="Times New Roman"/>
                <a:cs typeface="Times New Roman"/>
              </a:rPr>
              <a:t>composite attributes then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composite attributes. For example,  stAdres attribute </a:t>
            </a:r>
            <a:r>
              <a:rPr sz="1200" dirty="0">
                <a:latin typeface="Times New Roman"/>
                <a:cs typeface="Times New Roman"/>
              </a:rPr>
              <a:t>may comprise of </a:t>
            </a:r>
            <a:r>
              <a:rPr sz="1200" spc="-5" dirty="0">
                <a:latin typeface="Times New Roman"/>
                <a:cs typeface="Times New Roman"/>
              </a:rPr>
              <a:t>houseNo, streetNo, areaCode, </a:t>
            </a:r>
            <a:r>
              <a:rPr sz="1200" spc="5" dirty="0">
                <a:latin typeface="Times New Roman"/>
                <a:cs typeface="Times New Roman"/>
              </a:rPr>
              <a:t>city </a:t>
            </a:r>
            <a:r>
              <a:rPr sz="1200" dirty="0">
                <a:latin typeface="Times New Roman"/>
                <a:cs typeface="Times New Roman"/>
              </a:rPr>
              <a:t>etc.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case  </a:t>
            </a:r>
            <a:r>
              <a:rPr sz="1200" spc="-5" dirty="0">
                <a:latin typeface="Times New Roman"/>
                <a:cs typeface="Times New Roman"/>
              </a:rPr>
              <a:t>stAdres will </a:t>
            </a:r>
            <a:r>
              <a:rPr sz="1200" dirty="0">
                <a:latin typeface="Times New Roman"/>
                <a:cs typeface="Times New Roman"/>
              </a:rPr>
              <a:t>be a composite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10" dirty="0">
                <a:latin typeface="Times New Roman"/>
                <a:cs typeface="Times New Roman"/>
              </a:rPr>
              <a:t>Single </a:t>
            </a:r>
            <a:r>
              <a:rPr sz="1200" spc="30" dirty="0">
                <a:latin typeface="Times New Roman"/>
                <a:cs typeface="Times New Roman"/>
              </a:rPr>
              <a:t>valued </a:t>
            </a:r>
            <a:r>
              <a:rPr sz="1200" spc="65" dirty="0">
                <a:latin typeface="Times New Roman"/>
                <a:cs typeface="Times New Roman"/>
              </a:rPr>
              <a:t>or </a:t>
            </a:r>
            <a:r>
              <a:rPr sz="1200" spc="30" dirty="0">
                <a:latin typeface="Times New Roman"/>
                <a:cs typeface="Times New Roman"/>
              </a:rPr>
              <a:t>multi-valued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attribute have single </a:t>
            </a:r>
            <a:r>
              <a:rPr sz="1200" dirty="0">
                <a:latin typeface="Times New Roman"/>
                <a:cs typeface="Times New Roman"/>
              </a:rPr>
              <a:t>value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a time, </a:t>
            </a:r>
            <a:r>
              <a:rPr sz="1200" spc="-5" dirty="0">
                <a:latin typeface="Times New Roman"/>
                <a:cs typeface="Times New Roman"/>
              </a:rPr>
              <a:t>whereas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others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multiple  </a:t>
            </a:r>
            <a:r>
              <a:rPr sz="1200" spc="-5" dirty="0">
                <a:latin typeface="Times New Roman"/>
                <a:cs typeface="Times New Roman"/>
              </a:rPr>
              <a:t>values. For example, </a:t>
            </a:r>
            <a:r>
              <a:rPr sz="1200" dirty="0">
                <a:latin typeface="Times New Roman"/>
                <a:cs typeface="Times New Roman"/>
              </a:rPr>
              <a:t>hobby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of STUDENT or skills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EMPLOYEE,  since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have multiple </a:t>
            </a:r>
            <a:r>
              <a:rPr sz="1200" spc="-5" dirty="0">
                <a:latin typeface="Times New Roman"/>
                <a:cs typeface="Times New Roman"/>
              </a:rPr>
              <a:t>hobbies, </a:t>
            </a:r>
            <a:r>
              <a:rPr sz="1200" dirty="0">
                <a:latin typeface="Times New Roman"/>
                <a:cs typeface="Times New Roman"/>
              </a:rPr>
              <a:t>likewise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employee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multiple  skills so they </a:t>
            </a:r>
            <a:r>
              <a:rPr sz="1200" spc="-5" dirty="0">
                <a:latin typeface="Times New Roman"/>
                <a:cs typeface="Times New Roman"/>
              </a:rPr>
              <a:t>are multi-valued attributes.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hand, </a:t>
            </a:r>
            <a:r>
              <a:rPr sz="1200" dirty="0">
                <a:latin typeface="Times New Roman"/>
                <a:cs typeface="Times New Roman"/>
              </a:rPr>
              <a:t>name, </a:t>
            </a:r>
            <a:r>
              <a:rPr sz="1200" spc="-5" dirty="0">
                <a:latin typeface="Times New Roman"/>
                <a:cs typeface="Times New Roman"/>
              </a:rPr>
              <a:t>father name,  designation </a:t>
            </a:r>
            <a:r>
              <a:rPr sz="1200" dirty="0">
                <a:latin typeface="Times New Roman"/>
                <a:cs typeface="Times New Roman"/>
              </a:rPr>
              <a:t>are generally </a:t>
            </a:r>
            <a:r>
              <a:rPr sz="1200" spc="-5" dirty="0">
                <a:latin typeface="Times New Roman"/>
                <a:cs typeface="Times New Roman"/>
              </a:rPr>
              <a:t>single valued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0" dirty="0">
                <a:latin typeface="Times New Roman"/>
                <a:cs typeface="Times New Roman"/>
              </a:rPr>
              <a:t>Stored </a:t>
            </a:r>
            <a:r>
              <a:rPr sz="1200" spc="65" dirty="0">
                <a:latin typeface="Times New Roman"/>
                <a:cs typeface="Times New Roman"/>
              </a:rPr>
              <a:t>or </a:t>
            </a:r>
            <a:r>
              <a:rPr sz="1200" spc="25" dirty="0">
                <a:latin typeface="Times New Roman"/>
                <a:cs typeface="Times New Roman"/>
              </a:rPr>
              <a:t>Derived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Normally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are stored </a:t>
            </a:r>
            <a:r>
              <a:rPr sz="1200" spc="-5" dirty="0">
                <a:latin typeface="Times New Roman"/>
                <a:cs typeface="Times New Roman"/>
              </a:rPr>
              <a:t>attributes, that </a:t>
            </a:r>
            <a:r>
              <a:rPr sz="1200" dirty="0">
                <a:latin typeface="Times New Roman"/>
                <a:cs typeface="Times New Roman"/>
              </a:rPr>
              <a:t>is, their </a:t>
            </a:r>
            <a:r>
              <a:rPr sz="1200" spc="-5" dirty="0">
                <a:latin typeface="Times New Roman"/>
                <a:cs typeface="Times New Roman"/>
              </a:rPr>
              <a:t>values are </a:t>
            </a:r>
            <a:r>
              <a:rPr sz="1200" dirty="0">
                <a:latin typeface="Times New Roman"/>
                <a:cs typeface="Times New Roman"/>
              </a:rPr>
              <a:t>stored and </a:t>
            </a:r>
            <a:r>
              <a:rPr sz="1200" spc="-5" dirty="0">
                <a:latin typeface="Times New Roman"/>
                <a:cs typeface="Times New Roman"/>
              </a:rPr>
              <a:t>accessed as  such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database. However, </a:t>
            </a:r>
            <a:r>
              <a:rPr sz="1200" dirty="0">
                <a:latin typeface="Times New Roman"/>
                <a:cs typeface="Times New Roman"/>
              </a:rPr>
              <a:t>sometimes </a:t>
            </a:r>
            <a:r>
              <a:rPr sz="1200" spc="-5" dirty="0">
                <a:latin typeface="Times New Roman"/>
                <a:cs typeface="Times New Roman"/>
              </a:rPr>
              <a:t>attributes’ values are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stored as such,  rather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computed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derived 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some other value.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other value </a:t>
            </a:r>
            <a:r>
              <a:rPr sz="1200" spc="5" dirty="0">
                <a:latin typeface="Times New Roman"/>
                <a:cs typeface="Times New Roman"/>
              </a:rPr>
              <a:t>may be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obtained </a:t>
            </a:r>
            <a:r>
              <a:rPr sz="1200" dirty="0">
                <a:latin typeface="Times New Roman"/>
                <a:cs typeface="Times New Roman"/>
              </a:rPr>
              <a:t>some other way. </a:t>
            </a: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spc="5" dirty="0">
                <a:latin typeface="Times New Roman"/>
                <a:cs typeface="Times New Roman"/>
              </a:rPr>
              <a:t>we may </a:t>
            </a:r>
            <a:r>
              <a:rPr sz="1200" dirty="0">
                <a:latin typeface="Times New Roman"/>
                <a:cs typeface="Times New Roman"/>
              </a:rPr>
              <a:t>store the name,  </a:t>
            </a:r>
            <a:r>
              <a:rPr sz="1200" spc="-5" dirty="0">
                <a:latin typeface="Times New Roman"/>
                <a:cs typeface="Times New Roman"/>
              </a:rPr>
              <a:t>father  name,  address 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employees, 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age 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computed  from  date 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birth. </a:t>
            </a:r>
            <a:r>
              <a:rPr sz="1200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002009"/>
            <a:ext cx="5525135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advantage </a:t>
            </a:r>
            <a:r>
              <a:rPr sz="1200" dirty="0">
                <a:latin typeface="Times New Roman"/>
                <a:cs typeface="Times New Roman"/>
              </a:rPr>
              <a:t>of declaring </a:t>
            </a:r>
            <a:r>
              <a:rPr sz="1200" spc="-5" dirty="0">
                <a:latin typeface="Times New Roman"/>
                <a:cs typeface="Times New Roman"/>
              </a:rPr>
              <a:t>age as derived attribute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that whenever we will access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age,  we will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accurate, current </a:t>
            </a:r>
            <a:r>
              <a:rPr sz="1200" dirty="0">
                <a:latin typeface="Times New Roman"/>
                <a:cs typeface="Times New Roman"/>
              </a:rPr>
              <a:t>age of employee </a:t>
            </a:r>
            <a:r>
              <a:rPr sz="1200" spc="-5" dirty="0">
                <a:latin typeface="Times New Roman"/>
                <a:cs typeface="Times New Roman"/>
              </a:rPr>
              <a:t>since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computed right at </a:t>
            </a:r>
            <a:r>
              <a:rPr sz="1200" dirty="0">
                <a:latin typeface="Times New Roman"/>
                <a:cs typeface="Times New Roman"/>
              </a:rPr>
              <a:t>the  time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How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attribute is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defined,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decided first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environment </a:t>
            </a:r>
            <a:r>
              <a:rPr sz="1200" spc="-5" dirty="0">
                <a:latin typeface="Times New Roman"/>
                <a:cs typeface="Times New Roman"/>
              </a:rPr>
              <a:t>and  then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designer’s decision;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decision. Because,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system  will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object rather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even </a:t>
            </a:r>
            <a:r>
              <a:rPr sz="1200" dirty="0">
                <a:latin typeface="Times New Roman"/>
                <a:cs typeface="Times New Roman"/>
              </a:rPr>
              <a:t>know </a:t>
            </a:r>
            <a:r>
              <a:rPr sz="1200" spc="-5" dirty="0">
                <a:latin typeface="Times New Roman"/>
                <a:cs typeface="Times New Roman"/>
              </a:rPr>
              <a:t>the form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1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defined an  attribute. You have </a:t>
            </a:r>
            <a:r>
              <a:rPr sz="1200" dirty="0">
                <a:latin typeface="Times New Roman"/>
                <a:cs typeface="Times New Roman"/>
              </a:rPr>
              <a:t>to make </a:t>
            </a:r>
            <a:r>
              <a:rPr sz="1200" spc="-5" dirty="0">
                <a:latin typeface="Times New Roman"/>
                <a:cs typeface="Times New Roman"/>
              </a:rPr>
              <a:t>sure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works properly,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fulfills the  requirement; after that you </a:t>
            </a:r>
            <a:r>
              <a:rPr sz="1200" dirty="0">
                <a:latin typeface="Times New Roman"/>
                <a:cs typeface="Times New Roman"/>
              </a:rPr>
              <a:t>do it </a:t>
            </a:r>
            <a:r>
              <a:rPr sz="1200" spc="-5" dirty="0">
                <a:latin typeface="Times New Roman"/>
                <a:cs typeface="Times New Roman"/>
              </a:rPr>
              <a:t>as per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convenience and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efficient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9694" y="3667416"/>
            <a:ext cx="657225" cy="227329"/>
          </a:xfrm>
          <a:custGeom>
            <a:avLst/>
            <a:gdLst/>
            <a:ahLst/>
            <a:cxnLst/>
            <a:rect l="l" t="t" r="r" b="b"/>
            <a:pathLst>
              <a:path w="657225" h="227329">
                <a:moveTo>
                  <a:pt x="327699" y="0"/>
                </a:moveTo>
                <a:lnTo>
                  <a:pt x="261981" y="2286"/>
                </a:lnTo>
                <a:lnTo>
                  <a:pt x="200620" y="8859"/>
                </a:lnTo>
                <a:lnTo>
                  <a:pt x="144976" y="19290"/>
                </a:lnTo>
                <a:lnTo>
                  <a:pt x="96404" y="33151"/>
                </a:lnTo>
                <a:lnTo>
                  <a:pt x="56263" y="50012"/>
                </a:lnTo>
                <a:lnTo>
                  <a:pt x="6704" y="91022"/>
                </a:lnTo>
                <a:lnTo>
                  <a:pt x="0" y="114313"/>
                </a:lnTo>
                <a:lnTo>
                  <a:pt x="6704" y="137102"/>
                </a:lnTo>
                <a:lnTo>
                  <a:pt x="56263" y="177463"/>
                </a:lnTo>
                <a:lnTo>
                  <a:pt x="96404" y="194143"/>
                </a:lnTo>
                <a:lnTo>
                  <a:pt x="144976" y="207893"/>
                </a:lnTo>
                <a:lnTo>
                  <a:pt x="200620" y="218268"/>
                </a:lnTo>
                <a:lnTo>
                  <a:pt x="261981" y="224820"/>
                </a:lnTo>
                <a:lnTo>
                  <a:pt x="327699" y="227103"/>
                </a:lnTo>
                <a:lnTo>
                  <a:pt x="393921" y="224820"/>
                </a:lnTo>
                <a:lnTo>
                  <a:pt x="455659" y="218268"/>
                </a:lnTo>
                <a:lnTo>
                  <a:pt x="511575" y="207893"/>
                </a:lnTo>
                <a:lnTo>
                  <a:pt x="560328" y="194143"/>
                </a:lnTo>
                <a:lnTo>
                  <a:pt x="600579" y="177463"/>
                </a:lnTo>
                <a:lnTo>
                  <a:pt x="650216" y="137102"/>
                </a:lnTo>
                <a:lnTo>
                  <a:pt x="656923" y="114313"/>
                </a:lnTo>
                <a:lnTo>
                  <a:pt x="650216" y="91022"/>
                </a:lnTo>
                <a:lnTo>
                  <a:pt x="600579" y="50012"/>
                </a:lnTo>
                <a:lnTo>
                  <a:pt x="560328" y="33151"/>
                </a:lnTo>
                <a:lnTo>
                  <a:pt x="511575" y="19290"/>
                </a:lnTo>
                <a:lnTo>
                  <a:pt x="455659" y="8859"/>
                </a:lnTo>
                <a:lnTo>
                  <a:pt x="393921" y="2286"/>
                </a:lnTo>
                <a:lnTo>
                  <a:pt x="327699" y="0"/>
                </a:lnTo>
                <a:close/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2245" y="4008855"/>
            <a:ext cx="655955" cy="227329"/>
          </a:xfrm>
          <a:custGeom>
            <a:avLst/>
            <a:gdLst/>
            <a:ahLst/>
            <a:cxnLst/>
            <a:rect l="l" t="t" r="r" b="b"/>
            <a:pathLst>
              <a:path w="655954" h="227329">
                <a:moveTo>
                  <a:pt x="327698" y="0"/>
                </a:moveTo>
                <a:lnTo>
                  <a:pt x="261542" y="2286"/>
                </a:lnTo>
                <a:lnTo>
                  <a:pt x="199977" y="8859"/>
                </a:lnTo>
                <a:lnTo>
                  <a:pt x="144305" y="19290"/>
                </a:lnTo>
                <a:lnTo>
                  <a:pt x="95832" y="33150"/>
                </a:lnTo>
                <a:lnTo>
                  <a:pt x="55861" y="50012"/>
                </a:lnTo>
                <a:lnTo>
                  <a:pt x="6641" y="91022"/>
                </a:lnTo>
                <a:lnTo>
                  <a:pt x="0" y="114313"/>
                </a:lnTo>
                <a:lnTo>
                  <a:pt x="6641" y="137101"/>
                </a:lnTo>
                <a:lnTo>
                  <a:pt x="55861" y="177462"/>
                </a:lnTo>
                <a:lnTo>
                  <a:pt x="95832" y="194142"/>
                </a:lnTo>
                <a:lnTo>
                  <a:pt x="144305" y="207892"/>
                </a:lnTo>
                <a:lnTo>
                  <a:pt x="199977" y="218267"/>
                </a:lnTo>
                <a:lnTo>
                  <a:pt x="261542" y="224819"/>
                </a:lnTo>
                <a:lnTo>
                  <a:pt x="327698" y="227102"/>
                </a:lnTo>
                <a:lnTo>
                  <a:pt x="393854" y="224819"/>
                </a:lnTo>
                <a:lnTo>
                  <a:pt x="455420" y="218267"/>
                </a:lnTo>
                <a:lnTo>
                  <a:pt x="511091" y="207892"/>
                </a:lnTo>
                <a:lnTo>
                  <a:pt x="559564" y="194142"/>
                </a:lnTo>
                <a:lnTo>
                  <a:pt x="599535" y="177462"/>
                </a:lnTo>
                <a:lnTo>
                  <a:pt x="648755" y="137101"/>
                </a:lnTo>
                <a:lnTo>
                  <a:pt x="655397" y="114313"/>
                </a:lnTo>
                <a:lnTo>
                  <a:pt x="648755" y="91022"/>
                </a:lnTo>
                <a:lnTo>
                  <a:pt x="599535" y="50012"/>
                </a:lnTo>
                <a:lnTo>
                  <a:pt x="559564" y="33150"/>
                </a:lnTo>
                <a:lnTo>
                  <a:pt x="511091" y="19290"/>
                </a:lnTo>
                <a:lnTo>
                  <a:pt x="455420" y="8859"/>
                </a:lnTo>
                <a:lnTo>
                  <a:pt x="393854" y="2286"/>
                </a:lnTo>
                <a:lnTo>
                  <a:pt x="327698" y="0"/>
                </a:lnTo>
                <a:close/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3708" y="3809188"/>
            <a:ext cx="655955" cy="229235"/>
          </a:xfrm>
          <a:custGeom>
            <a:avLst/>
            <a:gdLst/>
            <a:ahLst/>
            <a:cxnLst/>
            <a:rect l="l" t="t" r="r" b="b"/>
            <a:pathLst>
              <a:path w="655954" h="229235">
                <a:moveTo>
                  <a:pt x="327698" y="0"/>
                </a:moveTo>
                <a:lnTo>
                  <a:pt x="261542" y="2348"/>
                </a:lnTo>
                <a:lnTo>
                  <a:pt x="199977" y="9073"/>
                </a:lnTo>
                <a:lnTo>
                  <a:pt x="144305" y="19692"/>
                </a:lnTo>
                <a:lnTo>
                  <a:pt x="95832" y="33722"/>
                </a:lnTo>
                <a:lnTo>
                  <a:pt x="55861" y="50681"/>
                </a:lnTo>
                <a:lnTo>
                  <a:pt x="6641" y="91459"/>
                </a:lnTo>
                <a:lnTo>
                  <a:pt x="0" y="114313"/>
                </a:lnTo>
                <a:lnTo>
                  <a:pt x="6641" y="137167"/>
                </a:lnTo>
                <a:lnTo>
                  <a:pt x="55861" y="177945"/>
                </a:lnTo>
                <a:lnTo>
                  <a:pt x="95832" y="194904"/>
                </a:lnTo>
                <a:lnTo>
                  <a:pt x="144305" y="208934"/>
                </a:lnTo>
                <a:lnTo>
                  <a:pt x="199977" y="219553"/>
                </a:lnTo>
                <a:lnTo>
                  <a:pt x="261542" y="226278"/>
                </a:lnTo>
                <a:lnTo>
                  <a:pt x="327698" y="228626"/>
                </a:lnTo>
                <a:lnTo>
                  <a:pt x="393854" y="226278"/>
                </a:lnTo>
                <a:lnTo>
                  <a:pt x="455420" y="219553"/>
                </a:lnTo>
                <a:lnTo>
                  <a:pt x="511091" y="208934"/>
                </a:lnTo>
                <a:lnTo>
                  <a:pt x="559564" y="194904"/>
                </a:lnTo>
                <a:lnTo>
                  <a:pt x="599535" y="177945"/>
                </a:lnTo>
                <a:lnTo>
                  <a:pt x="648755" y="137167"/>
                </a:lnTo>
                <a:lnTo>
                  <a:pt x="655397" y="114313"/>
                </a:lnTo>
                <a:lnTo>
                  <a:pt x="648755" y="91459"/>
                </a:lnTo>
                <a:lnTo>
                  <a:pt x="599535" y="50681"/>
                </a:lnTo>
                <a:lnTo>
                  <a:pt x="559564" y="33722"/>
                </a:lnTo>
                <a:lnTo>
                  <a:pt x="511091" y="19692"/>
                </a:lnTo>
                <a:lnTo>
                  <a:pt x="455420" y="9073"/>
                </a:lnTo>
                <a:lnTo>
                  <a:pt x="393854" y="2348"/>
                </a:lnTo>
                <a:lnTo>
                  <a:pt x="327698" y="0"/>
                </a:lnTo>
                <a:close/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3708" y="4208523"/>
            <a:ext cx="655955" cy="227329"/>
          </a:xfrm>
          <a:custGeom>
            <a:avLst/>
            <a:gdLst/>
            <a:ahLst/>
            <a:cxnLst/>
            <a:rect l="l" t="t" r="r" b="b"/>
            <a:pathLst>
              <a:path w="655954" h="227329">
                <a:moveTo>
                  <a:pt x="327698" y="0"/>
                </a:moveTo>
                <a:lnTo>
                  <a:pt x="261542" y="2283"/>
                </a:lnTo>
                <a:lnTo>
                  <a:pt x="199977" y="8835"/>
                </a:lnTo>
                <a:lnTo>
                  <a:pt x="144305" y="19210"/>
                </a:lnTo>
                <a:lnTo>
                  <a:pt x="95832" y="32960"/>
                </a:lnTo>
                <a:lnTo>
                  <a:pt x="55861" y="49640"/>
                </a:lnTo>
                <a:lnTo>
                  <a:pt x="6641" y="90001"/>
                </a:lnTo>
                <a:lnTo>
                  <a:pt x="0" y="112789"/>
                </a:lnTo>
                <a:lnTo>
                  <a:pt x="6641" y="136080"/>
                </a:lnTo>
                <a:lnTo>
                  <a:pt x="55861" y="177090"/>
                </a:lnTo>
                <a:lnTo>
                  <a:pt x="95832" y="193951"/>
                </a:lnTo>
                <a:lnTo>
                  <a:pt x="144305" y="207812"/>
                </a:lnTo>
                <a:lnTo>
                  <a:pt x="199977" y="218243"/>
                </a:lnTo>
                <a:lnTo>
                  <a:pt x="261542" y="224816"/>
                </a:lnTo>
                <a:lnTo>
                  <a:pt x="327698" y="227102"/>
                </a:lnTo>
                <a:lnTo>
                  <a:pt x="393854" y="224816"/>
                </a:lnTo>
                <a:lnTo>
                  <a:pt x="455420" y="218243"/>
                </a:lnTo>
                <a:lnTo>
                  <a:pt x="511091" y="207812"/>
                </a:lnTo>
                <a:lnTo>
                  <a:pt x="559564" y="193951"/>
                </a:lnTo>
                <a:lnTo>
                  <a:pt x="599535" y="177090"/>
                </a:lnTo>
                <a:lnTo>
                  <a:pt x="648755" y="136080"/>
                </a:lnTo>
                <a:lnTo>
                  <a:pt x="655397" y="112789"/>
                </a:lnTo>
                <a:lnTo>
                  <a:pt x="648755" y="90001"/>
                </a:lnTo>
                <a:lnTo>
                  <a:pt x="599535" y="49640"/>
                </a:lnTo>
                <a:lnTo>
                  <a:pt x="559564" y="32960"/>
                </a:lnTo>
                <a:lnTo>
                  <a:pt x="511091" y="19210"/>
                </a:lnTo>
                <a:lnTo>
                  <a:pt x="455420" y="8835"/>
                </a:lnTo>
                <a:lnTo>
                  <a:pt x="393854" y="2283"/>
                </a:lnTo>
                <a:lnTo>
                  <a:pt x="327698" y="0"/>
                </a:lnTo>
                <a:close/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8685" y="3952460"/>
            <a:ext cx="314325" cy="113030"/>
          </a:xfrm>
          <a:custGeom>
            <a:avLst/>
            <a:gdLst/>
            <a:ahLst/>
            <a:cxnLst/>
            <a:rect l="l" t="t" r="r" b="b"/>
            <a:pathLst>
              <a:path w="314325" h="113029">
                <a:moveTo>
                  <a:pt x="0" y="112789"/>
                </a:moveTo>
                <a:lnTo>
                  <a:pt x="313981" y="0"/>
                </a:lnTo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7644" y="4150604"/>
            <a:ext cx="285115" cy="143510"/>
          </a:xfrm>
          <a:custGeom>
            <a:avLst/>
            <a:gdLst/>
            <a:ahLst/>
            <a:cxnLst/>
            <a:rect l="l" t="t" r="r" b="b"/>
            <a:pathLst>
              <a:path w="285114" h="143510">
                <a:moveTo>
                  <a:pt x="0" y="0"/>
                </a:moveTo>
                <a:lnTo>
                  <a:pt x="285021" y="143272"/>
                </a:lnTo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2407" y="4398338"/>
            <a:ext cx="684530" cy="256540"/>
          </a:xfrm>
          <a:custGeom>
            <a:avLst/>
            <a:gdLst/>
            <a:ahLst/>
            <a:cxnLst/>
            <a:rect l="l" t="t" r="r" b="b"/>
            <a:pathLst>
              <a:path w="684529" h="256539">
                <a:moveTo>
                  <a:pt x="342996" y="0"/>
                </a:moveTo>
                <a:lnTo>
                  <a:pt x="274397" y="3048"/>
                </a:lnTo>
                <a:lnTo>
                  <a:pt x="211895" y="9146"/>
                </a:lnTo>
                <a:lnTo>
                  <a:pt x="155491" y="19817"/>
                </a:lnTo>
                <a:lnTo>
                  <a:pt x="105185" y="35061"/>
                </a:lnTo>
                <a:lnTo>
                  <a:pt x="64025" y="51830"/>
                </a:lnTo>
                <a:lnTo>
                  <a:pt x="32012" y="73172"/>
                </a:lnTo>
                <a:lnTo>
                  <a:pt x="18293" y="83843"/>
                </a:lnTo>
                <a:lnTo>
                  <a:pt x="18293" y="85367"/>
                </a:lnTo>
                <a:lnTo>
                  <a:pt x="16768" y="86892"/>
                </a:lnTo>
                <a:lnTo>
                  <a:pt x="9146" y="97563"/>
                </a:lnTo>
                <a:lnTo>
                  <a:pt x="7622" y="99087"/>
                </a:lnTo>
                <a:lnTo>
                  <a:pt x="7622" y="100612"/>
                </a:lnTo>
                <a:lnTo>
                  <a:pt x="3048" y="111283"/>
                </a:lnTo>
                <a:lnTo>
                  <a:pt x="1524" y="112807"/>
                </a:lnTo>
                <a:lnTo>
                  <a:pt x="1524" y="114332"/>
                </a:lnTo>
                <a:lnTo>
                  <a:pt x="0" y="126527"/>
                </a:lnTo>
                <a:lnTo>
                  <a:pt x="0" y="131100"/>
                </a:lnTo>
                <a:lnTo>
                  <a:pt x="1524" y="141771"/>
                </a:lnTo>
                <a:lnTo>
                  <a:pt x="1524" y="144820"/>
                </a:lnTo>
                <a:lnTo>
                  <a:pt x="3048" y="146345"/>
                </a:lnTo>
                <a:lnTo>
                  <a:pt x="7622" y="157016"/>
                </a:lnTo>
                <a:lnTo>
                  <a:pt x="7622" y="158540"/>
                </a:lnTo>
                <a:lnTo>
                  <a:pt x="9146" y="158540"/>
                </a:lnTo>
                <a:lnTo>
                  <a:pt x="9146" y="160064"/>
                </a:lnTo>
                <a:lnTo>
                  <a:pt x="16768" y="170735"/>
                </a:lnTo>
                <a:lnTo>
                  <a:pt x="62501" y="204273"/>
                </a:lnTo>
                <a:lnTo>
                  <a:pt x="105185" y="222566"/>
                </a:lnTo>
                <a:lnTo>
                  <a:pt x="155491" y="236286"/>
                </a:lnTo>
                <a:lnTo>
                  <a:pt x="242384" y="251530"/>
                </a:lnTo>
                <a:lnTo>
                  <a:pt x="307934" y="256103"/>
                </a:lnTo>
                <a:lnTo>
                  <a:pt x="376533" y="256103"/>
                </a:lnTo>
                <a:lnTo>
                  <a:pt x="408546" y="254579"/>
                </a:lnTo>
                <a:lnTo>
                  <a:pt x="440559" y="251530"/>
                </a:lnTo>
                <a:lnTo>
                  <a:pt x="471048" y="246957"/>
                </a:lnTo>
                <a:lnTo>
                  <a:pt x="307934" y="246957"/>
                </a:lnTo>
                <a:lnTo>
                  <a:pt x="275921" y="245432"/>
                </a:lnTo>
                <a:lnTo>
                  <a:pt x="184455" y="233237"/>
                </a:lnTo>
                <a:lnTo>
                  <a:pt x="132625" y="221042"/>
                </a:lnTo>
                <a:lnTo>
                  <a:pt x="86892" y="205797"/>
                </a:lnTo>
                <a:lnTo>
                  <a:pt x="50306" y="185980"/>
                </a:lnTo>
                <a:lnTo>
                  <a:pt x="25915" y="166162"/>
                </a:lnTo>
                <a:lnTo>
                  <a:pt x="24390" y="166162"/>
                </a:lnTo>
                <a:lnTo>
                  <a:pt x="24390" y="164638"/>
                </a:lnTo>
                <a:lnTo>
                  <a:pt x="16768" y="153967"/>
                </a:lnTo>
                <a:lnTo>
                  <a:pt x="10670" y="141771"/>
                </a:lnTo>
                <a:lnTo>
                  <a:pt x="10670" y="140247"/>
                </a:lnTo>
                <a:lnTo>
                  <a:pt x="9146" y="129576"/>
                </a:lnTo>
                <a:lnTo>
                  <a:pt x="9146" y="128051"/>
                </a:lnTo>
                <a:lnTo>
                  <a:pt x="10670" y="115856"/>
                </a:lnTo>
                <a:lnTo>
                  <a:pt x="16768" y="103661"/>
                </a:lnTo>
                <a:lnTo>
                  <a:pt x="16768" y="102136"/>
                </a:lnTo>
                <a:lnTo>
                  <a:pt x="24390" y="91465"/>
                </a:lnTo>
                <a:lnTo>
                  <a:pt x="25915" y="91465"/>
                </a:lnTo>
                <a:lnTo>
                  <a:pt x="36586" y="80794"/>
                </a:lnTo>
                <a:lnTo>
                  <a:pt x="86892" y="51830"/>
                </a:lnTo>
                <a:lnTo>
                  <a:pt x="132625" y="36586"/>
                </a:lnTo>
                <a:lnTo>
                  <a:pt x="157016" y="28964"/>
                </a:lnTo>
                <a:lnTo>
                  <a:pt x="184455" y="24390"/>
                </a:lnTo>
                <a:lnTo>
                  <a:pt x="213419" y="18293"/>
                </a:lnTo>
                <a:lnTo>
                  <a:pt x="275921" y="12195"/>
                </a:lnTo>
                <a:lnTo>
                  <a:pt x="307934" y="10670"/>
                </a:lnTo>
                <a:lnTo>
                  <a:pt x="482227" y="10670"/>
                </a:lnTo>
                <a:lnTo>
                  <a:pt x="472572" y="9146"/>
                </a:lnTo>
                <a:lnTo>
                  <a:pt x="410071" y="3048"/>
                </a:lnTo>
                <a:lnTo>
                  <a:pt x="342996" y="0"/>
                </a:lnTo>
                <a:close/>
              </a:path>
              <a:path w="684529" h="256539">
                <a:moveTo>
                  <a:pt x="482227" y="10670"/>
                </a:moveTo>
                <a:lnTo>
                  <a:pt x="376533" y="10670"/>
                </a:lnTo>
                <a:lnTo>
                  <a:pt x="408546" y="12195"/>
                </a:lnTo>
                <a:lnTo>
                  <a:pt x="471048" y="18293"/>
                </a:lnTo>
                <a:lnTo>
                  <a:pt x="500012" y="24390"/>
                </a:lnTo>
                <a:lnTo>
                  <a:pt x="525927" y="28964"/>
                </a:lnTo>
                <a:lnTo>
                  <a:pt x="551843" y="36586"/>
                </a:lnTo>
                <a:lnTo>
                  <a:pt x="597575" y="51830"/>
                </a:lnTo>
                <a:lnTo>
                  <a:pt x="632637" y="70123"/>
                </a:lnTo>
                <a:lnTo>
                  <a:pt x="667699" y="102136"/>
                </a:lnTo>
                <a:lnTo>
                  <a:pt x="667699" y="103661"/>
                </a:lnTo>
                <a:lnTo>
                  <a:pt x="672272" y="115856"/>
                </a:lnTo>
                <a:lnTo>
                  <a:pt x="675321" y="128051"/>
                </a:lnTo>
                <a:lnTo>
                  <a:pt x="675321" y="129576"/>
                </a:lnTo>
                <a:lnTo>
                  <a:pt x="672272" y="140247"/>
                </a:lnTo>
                <a:lnTo>
                  <a:pt x="672272" y="141771"/>
                </a:lnTo>
                <a:lnTo>
                  <a:pt x="667699" y="153967"/>
                </a:lnTo>
                <a:lnTo>
                  <a:pt x="658553" y="164638"/>
                </a:lnTo>
                <a:lnTo>
                  <a:pt x="658553" y="166162"/>
                </a:lnTo>
                <a:lnTo>
                  <a:pt x="615869" y="196651"/>
                </a:lnTo>
                <a:lnTo>
                  <a:pt x="574709" y="213419"/>
                </a:lnTo>
                <a:lnTo>
                  <a:pt x="525927" y="227139"/>
                </a:lnTo>
                <a:lnTo>
                  <a:pt x="440559" y="242384"/>
                </a:lnTo>
                <a:lnTo>
                  <a:pt x="375009" y="246957"/>
                </a:lnTo>
                <a:lnTo>
                  <a:pt x="471048" y="246957"/>
                </a:lnTo>
                <a:lnTo>
                  <a:pt x="528976" y="236286"/>
                </a:lnTo>
                <a:lnTo>
                  <a:pt x="577758" y="222566"/>
                </a:lnTo>
                <a:lnTo>
                  <a:pt x="620442" y="204273"/>
                </a:lnTo>
                <a:lnTo>
                  <a:pt x="664650" y="172260"/>
                </a:lnTo>
                <a:lnTo>
                  <a:pt x="666175" y="172260"/>
                </a:lnTo>
                <a:lnTo>
                  <a:pt x="666175" y="170735"/>
                </a:lnTo>
                <a:lnTo>
                  <a:pt x="675321" y="160064"/>
                </a:lnTo>
                <a:lnTo>
                  <a:pt x="675321" y="158540"/>
                </a:lnTo>
                <a:lnTo>
                  <a:pt x="676846" y="157016"/>
                </a:lnTo>
                <a:lnTo>
                  <a:pt x="681419" y="146345"/>
                </a:lnTo>
                <a:lnTo>
                  <a:pt x="681419" y="143296"/>
                </a:lnTo>
                <a:lnTo>
                  <a:pt x="682943" y="141771"/>
                </a:lnTo>
                <a:lnTo>
                  <a:pt x="684468" y="131100"/>
                </a:lnTo>
                <a:lnTo>
                  <a:pt x="684468" y="126527"/>
                </a:lnTo>
                <a:lnTo>
                  <a:pt x="682943" y="114332"/>
                </a:lnTo>
                <a:lnTo>
                  <a:pt x="681419" y="114332"/>
                </a:lnTo>
                <a:lnTo>
                  <a:pt x="681419" y="111283"/>
                </a:lnTo>
                <a:lnTo>
                  <a:pt x="676846" y="100612"/>
                </a:lnTo>
                <a:lnTo>
                  <a:pt x="675321" y="99087"/>
                </a:lnTo>
                <a:lnTo>
                  <a:pt x="675321" y="97563"/>
                </a:lnTo>
                <a:lnTo>
                  <a:pt x="666175" y="86892"/>
                </a:lnTo>
                <a:lnTo>
                  <a:pt x="666175" y="85367"/>
                </a:lnTo>
                <a:lnTo>
                  <a:pt x="664650" y="83843"/>
                </a:lnTo>
                <a:lnTo>
                  <a:pt x="620442" y="51830"/>
                </a:lnTo>
                <a:lnTo>
                  <a:pt x="579282" y="35061"/>
                </a:lnTo>
                <a:lnTo>
                  <a:pt x="528976" y="19817"/>
                </a:lnTo>
                <a:lnTo>
                  <a:pt x="501536" y="13719"/>
                </a:lnTo>
                <a:lnTo>
                  <a:pt x="482227" y="10670"/>
                </a:lnTo>
                <a:close/>
              </a:path>
              <a:path w="684529" h="256539">
                <a:moveTo>
                  <a:pt x="375009" y="19817"/>
                </a:moveTo>
                <a:lnTo>
                  <a:pt x="307934" y="19817"/>
                </a:lnTo>
                <a:lnTo>
                  <a:pt x="275921" y="21341"/>
                </a:lnTo>
                <a:lnTo>
                  <a:pt x="245432" y="24390"/>
                </a:lnTo>
                <a:lnTo>
                  <a:pt x="185980" y="33537"/>
                </a:lnTo>
                <a:lnTo>
                  <a:pt x="160064" y="38110"/>
                </a:lnTo>
                <a:lnTo>
                  <a:pt x="134149" y="45732"/>
                </a:lnTo>
                <a:lnTo>
                  <a:pt x="111283" y="51830"/>
                </a:lnTo>
                <a:lnTo>
                  <a:pt x="89941" y="60977"/>
                </a:lnTo>
                <a:lnTo>
                  <a:pt x="71648" y="68599"/>
                </a:lnTo>
                <a:lnTo>
                  <a:pt x="56403" y="77745"/>
                </a:lnTo>
                <a:lnTo>
                  <a:pt x="24390" y="108234"/>
                </a:lnTo>
                <a:lnTo>
                  <a:pt x="18293" y="128051"/>
                </a:lnTo>
                <a:lnTo>
                  <a:pt x="19817" y="138722"/>
                </a:lnTo>
                <a:lnTo>
                  <a:pt x="42683" y="169211"/>
                </a:lnTo>
                <a:lnTo>
                  <a:pt x="91465" y="196651"/>
                </a:lnTo>
                <a:lnTo>
                  <a:pt x="134149" y="211895"/>
                </a:lnTo>
                <a:lnTo>
                  <a:pt x="185980" y="224090"/>
                </a:lnTo>
                <a:lnTo>
                  <a:pt x="245432" y="233237"/>
                </a:lnTo>
                <a:lnTo>
                  <a:pt x="341471" y="237810"/>
                </a:lnTo>
                <a:lnTo>
                  <a:pt x="408546" y="234761"/>
                </a:lnTo>
                <a:lnTo>
                  <a:pt x="469523" y="228664"/>
                </a:lnTo>
                <a:lnTo>
                  <a:pt x="342996" y="228664"/>
                </a:lnTo>
                <a:lnTo>
                  <a:pt x="277445" y="225615"/>
                </a:lnTo>
                <a:lnTo>
                  <a:pt x="216468" y="219517"/>
                </a:lnTo>
                <a:lnTo>
                  <a:pt x="161589" y="208846"/>
                </a:lnTo>
                <a:lnTo>
                  <a:pt x="94514" y="187504"/>
                </a:lnTo>
                <a:lnTo>
                  <a:pt x="50306" y="163113"/>
                </a:lnTo>
                <a:lnTo>
                  <a:pt x="28964" y="135674"/>
                </a:lnTo>
                <a:lnTo>
                  <a:pt x="28964" y="120429"/>
                </a:lnTo>
                <a:lnTo>
                  <a:pt x="60977" y="86892"/>
                </a:lnTo>
                <a:lnTo>
                  <a:pt x="94514" y="70123"/>
                </a:lnTo>
                <a:lnTo>
                  <a:pt x="114332" y="60977"/>
                </a:lnTo>
                <a:lnTo>
                  <a:pt x="137198" y="54879"/>
                </a:lnTo>
                <a:lnTo>
                  <a:pt x="161589" y="47257"/>
                </a:lnTo>
                <a:lnTo>
                  <a:pt x="187504" y="42683"/>
                </a:lnTo>
                <a:lnTo>
                  <a:pt x="245432" y="33537"/>
                </a:lnTo>
                <a:lnTo>
                  <a:pt x="275921" y="30488"/>
                </a:lnTo>
                <a:lnTo>
                  <a:pt x="309458" y="28964"/>
                </a:lnTo>
                <a:lnTo>
                  <a:pt x="469523" y="28964"/>
                </a:lnTo>
                <a:lnTo>
                  <a:pt x="439035" y="24390"/>
                </a:lnTo>
                <a:lnTo>
                  <a:pt x="407022" y="21341"/>
                </a:lnTo>
                <a:lnTo>
                  <a:pt x="375009" y="19817"/>
                </a:lnTo>
                <a:close/>
              </a:path>
              <a:path w="684529" h="256539">
                <a:moveTo>
                  <a:pt x="469523" y="28964"/>
                </a:moveTo>
                <a:lnTo>
                  <a:pt x="375009" y="28964"/>
                </a:lnTo>
                <a:lnTo>
                  <a:pt x="407022" y="30488"/>
                </a:lnTo>
                <a:lnTo>
                  <a:pt x="437510" y="33537"/>
                </a:lnTo>
                <a:lnTo>
                  <a:pt x="467999" y="38110"/>
                </a:lnTo>
                <a:lnTo>
                  <a:pt x="521354" y="47257"/>
                </a:lnTo>
                <a:lnTo>
                  <a:pt x="545745" y="54879"/>
                </a:lnTo>
                <a:lnTo>
                  <a:pt x="568611" y="60977"/>
                </a:lnTo>
                <a:lnTo>
                  <a:pt x="621966" y="85367"/>
                </a:lnTo>
                <a:lnTo>
                  <a:pt x="650930" y="112807"/>
                </a:lnTo>
                <a:lnTo>
                  <a:pt x="655504" y="128051"/>
                </a:lnTo>
                <a:lnTo>
                  <a:pt x="653979" y="135674"/>
                </a:lnTo>
                <a:lnTo>
                  <a:pt x="623491" y="170735"/>
                </a:lnTo>
                <a:lnTo>
                  <a:pt x="570136" y="195126"/>
                </a:lnTo>
                <a:lnTo>
                  <a:pt x="522878" y="208846"/>
                </a:lnTo>
                <a:lnTo>
                  <a:pt x="467999" y="219517"/>
                </a:lnTo>
                <a:lnTo>
                  <a:pt x="407022" y="225615"/>
                </a:lnTo>
                <a:lnTo>
                  <a:pt x="342996" y="228664"/>
                </a:lnTo>
                <a:lnTo>
                  <a:pt x="469523" y="228664"/>
                </a:lnTo>
                <a:lnTo>
                  <a:pt x="524403" y="217993"/>
                </a:lnTo>
                <a:lnTo>
                  <a:pt x="573185" y="204273"/>
                </a:lnTo>
                <a:lnTo>
                  <a:pt x="611295" y="187504"/>
                </a:lnTo>
                <a:lnTo>
                  <a:pt x="650930" y="160064"/>
                </a:lnTo>
                <a:lnTo>
                  <a:pt x="664650" y="128051"/>
                </a:lnTo>
                <a:lnTo>
                  <a:pt x="663126" y="118905"/>
                </a:lnTo>
                <a:lnTo>
                  <a:pt x="658553" y="108234"/>
                </a:lnTo>
                <a:lnTo>
                  <a:pt x="650930" y="97563"/>
                </a:lnTo>
                <a:lnTo>
                  <a:pt x="640259" y="88416"/>
                </a:lnTo>
                <a:lnTo>
                  <a:pt x="628064" y="77745"/>
                </a:lnTo>
                <a:lnTo>
                  <a:pt x="611295" y="68599"/>
                </a:lnTo>
                <a:lnTo>
                  <a:pt x="593002" y="60977"/>
                </a:lnTo>
                <a:lnTo>
                  <a:pt x="571660" y="51830"/>
                </a:lnTo>
                <a:lnTo>
                  <a:pt x="548794" y="45732"/>
                </a:lnTo>
                <a:lnTo>
                  <a:pt x="524403" y="38110"/>
                </a:lnTo>
                <a:lnTo>
                  <a:pt x="469523" y="28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2593" y="4776377"/>
            <a:ext cx="655955" cy="227329"/>
          </a:xfrm>
          <a:custGeom>
            <a:avLst/>
            <a:gdLst/>
            <a:ahLst/>
            <a:cxnLst/>
            <a:rect l="l" t="t" r="r" b="b"/>
            <a:pathLst>
              <a:path w="655954" h="227329">
                <a:moveTo>
                  <a:pt x="327764" y="0"/>
                </a:moveTo>
                <a:lnTo>
                  <a:pt x="261595" y="2286"/>
                </a:lnTo>
                <a:lnTo>
                  <a:pt x="200017" y="8861"/>
                </a:lnTo>
                <a:lnTo>
                  <a:pt x="144334" y="19294"/>
                </a:lnTo>
                <a:lnTo>
                  <a:pt x="95852" y="33157"/>
                </a:lnTo>
                <a:lnTo>
                  <a:pt x="55872" y="50022"/>
                </a:lnTo>
                <a:lnTo>
                  <a:pt x="6642" y="91040"/>
                </a:lnTo>
                <a:lnTo>
                  <a:pt x="0" y="114336"/>
                </a:lnTo>
                <a:lnTo>
                  <a:pt x="6642" y="137129"/>
                </a:lnTo>
                <a:lnTo>
                  <a:pt x="55872" y="177498"/>
                </a:lnTo>
                <a:lnTo>
                  <a:pt x="95852" y="194181"/>
                </a:lnTo>
                <a:lnTo>
                  <a:pt x="144334" y="207934"/>
                </a:lnTo>
                <a:lnTo>
                  <a:pt x="200017" y="218311"/>
                </a:lnTo>
                <a:lnTo>
                  <a:pt x="261595" y="224864"/>
                </a:lnTo>
                <a:lnTo>
                  <a:pt x="327764" y="227148"/>
                </a:lnTo>
                <a:lnTo>
                  <a:pt x="393933" y="224864"/>
                </a:lnTo>
                <a:lnTo>
                  <a:pt x="455511" y="218311"/>
                </a:lnTo>
                <a:lnTo>
                  <a:pt x="511193" y="207934"/>
                </a:lnTo>
                <a:lnTo>
                  <a:pt x="559676" y="194181"/>
                </a:lnTo>
                <a:lnTo>
                  <a:pt x="599655" y="177498"/>
                </a:lnTo>
                <a:lnTo>
                  <a:pt x="648885" y="137129"/>
                </a:lnTo>
                <a:lnTo>
                  <a:pt x="655528" y="114336"/>
                </a:lnTo>
                <a:lnTo>
                  <a:pt x="648885" y="91040"/>
                </a:lnTo>
                <a:lnTo>
                  <a:pt x="599655" y="50022"/>
                </a:lnTo>
                <a:lnTo>
                  <a:pt x="559676" y="33157"/>
                </a:lnTo>
                <a:lnTo>
                  <a:pt x="511193" y="19294"/>
                </a:lnTo>
                <a:lnTo>
                  <a:pt x="455511" y="8861"/>
                </a:lnTo>
                <a:lnTo>
                  <a:pt x="393933" y="2286"/>
                </a:lnTo>
                <a:lnTo>
                  <a:pt x="327764" y="0"/>
                </a:lnTo>
                <a:close/>
              </a:path>
            </a:pathLst>
          </a:custGeom>
          <a:ln w="142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8270" y="2925407"/>
            <a:ext cx="3084195" cy="2273300"/>
          </a:xfrm>
          <a:prstGeom prst="rect">
            <a:avLst/>
          </a:prstGeom>
          <a:ln w="3564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705"/>
              </a:spcBef>
            </a:pPr>
            <a:r>
              <a:rPr sz="1450" spc="15" dirty="0">
                <a:latin typeface="Arial"/>
                <a:cs typeface="Arial"/>
              </a:rPr>
              <a:t>Symbols </a:t>
            </a:r>
            <a:r>
              <a:rPr sz="1450" spc="10" dirty="0">
                <a:latin typeface="Arial"/>
                <a:cs typeface="Arial"/>
              </a:rPr>
              <a:t>for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Attributes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16230" marR="1630045" indent="-635">
              <a:lnSpc>
                <a:spcPct val="143400"/>
              </a:lnSpc>
            </a:pPr>
            <a:r>
              <a:rPr sz="1650" spc="-10" dirty="0">
                <a:latin typeface="Arial"/>
                <a:cs typeface="Arial"/>
              </a:rPr>
              <a:t>Simple  </a:t>
            </a:r>
            <a:r>
              <a:rPr sz="1650" spc="-5" dirty="0">
                <a:latin typeface="Arial"/>
                <a:cs typeface="Arial"/>
              </a:rPr>
              <a:t>Composite  </a:t>
            </a:r>
            <a:r>
              <a:rPr sz="1650" spc="-10" dirty="0">
                <a:latin typeface="Arial"/>
                <a:cs typeface="Arial"/>
              </a:rPr>
              <a:t>Mul</a:t>
            </a:r>
            <a:r>
              <a:rPr sz="1650" spc="-5" dirty="0">
                <a:latin typeface="Arial"/>
                <a:cs typeface="Arial"/>
              </a:rPr>
              <a:t>t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-</a:t>
            </a:r>
            <a:r>
              <a:rPr sz="1650" spc="10" dirty="0">
                <a:latin typeface="Arial"/>
                <a:cs typeface="Arial"/>
              </a:rPr>
              <a:t>v</a:t>
            </a:r>
            <a:r>
              <a:rPr sz="1650" spc="-10" dirty="0">
                <a:latin typeface="Arial"/>
                <a:cs typeface="Arial"/>
              </a:rPr>
              <a:t>alue</a:t>
            </a:r>
            <a:r>
              <a:rPr sz="1650" dirty="0">
                <a:latin typeface="Arial"/>
                <a:cs typeface="Arial"/>
              </a:rPr>
              <a:t>d  </a:t>
            </a:r>
            <a:r>
              <a:rPr sz="1650" spc="-5" dirty="0">
                <a:latin typeface="Arial"/>
                <a:cs typeface="Arial"/>
              </a:rPr>
              <a:t>Derived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671" y="5305028"/>
            <a:ext cx="439166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3: </a:t>
            </a:r>
            <a:r>
              <a:rPr sz="1200" spc="-5" dirty="0">
                <a:latin typeface="Times New Roman"/>
                <a:cs typeface="Times New Roman"/>
              </a:rPr>
              <a:t>Symbol used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E-R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example </a:t>
            </a:r>
            <a:r>
              <a:rPr sz="1200" spc="-5" dirty="0">
                <a:latin typeface="Times New Roman"/>
                <a:cs typeface="Times New Roman"/>
              </a:rPr>
              <a:t>diagram representing all 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0294" y="1187703"/>
            <a:ext cx="7124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95" dirty="0">
                <a:latin typeface="Arial"/>
                <a:cs typeface="Arial"/>
              </a:rPr>
              <a:t>E</a:t>
            </a:r>
            <a:r>
              <a:rPr sz="1250" spc="40" dirty="0">
                <a:latin typeface="Arial"/>
                <a:cs typeface="Arial"/>
              </a:rPr>
              <a:t>x</a:t>
            </a:r>
            <a:r>
              <a:rPr sz="1250" spc="70" dirty="0">
                <a:latin typeface="Arial"/>
                <a:cs typeface="Arial"/>
              </a:rPr>
              <a:t>a</a:t>
            </a:r>
            <a:r>
              <a:rPr sz="1250" spc="125" dirty="0">
                <a:latin typeface="Arial"/>
                <a:cs typeface="Arial"/>
              </a:rPr>
              <a:t>m</a:t>
            </a:r>
            <a:r>
              <a:rPr sz="1250" spc="70" dirty="0">
                <a:latin typeface="Arial"/>
                <a:cs typeface="Arial"/>
              </a:rPr>
              <a:t>p</a:t>
            </a:r>
            <a:r>
              <a:rPr sz="1250" spc="50" dirty="0">
                <a:latin typeface="Arial"/>
                <a:cs typeface="Arial"/>
              </a:rPr>
              <a:t>le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7916" y="2128030"/>
            <a:ext cx="755015" cy="178435"/>
          </a:xfrm>
          <a:custGeom>
            <a:avLst/>
            <a:gdLst/>
            <a:ahLst/>
            <a:cxnLst/>
            <a:rect l="l" t="t" r="r" b="b"/>
            <a:pathLst>
              <a:path w="755014" h="178435">
                <a:moveTo>
                  <a:pt x="0" y="178329"/>
                </a:moveTo>
                <a:lnTo>
                  <a:pt x="754471" y="178329"/>
                </a:lnTo>
                <a:lnTo>
                  <a:pt x="754471" y="0"/>
                </a:lnTo>
                <a:lnTo>
                  <a:pt x="0" y="0"/>
                </a:lnTo>
                <a:lnTo>
                  <a:pt x="0" y="178329"/>
                </a:lnTo>
                <a:close/>
              </a:path>
            </a:pathLst>
          </a:custGeom>
          <a:ln w="13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83316" y="2151161"/>
            <a:ext cx="69850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latin typeface="Arial"/>
                <a:cs typeface="Arial"/>
              </a:rPr>
              <a:t>EMPLOYEE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2014" y="1589976"/>
            <a:ext cx="713740" cy="244475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658" y="0"/>
                </a:moveTo>
                <a:lnTo>
                  <a:pt x="292241" y="1973"/>
                </a:lnTo>
                <a:lnTo>
                  <a:pt x="231738" y="7660"/>
                </a:lnTo>
                <a:lnTo>
                  <a:pt x="176127" y="16709"/>
                </a:lnTo>
                <a:lnTo>
                  <a:pt x="126387" y="28769"/>
                </a:lnTo>
                <a:lnTo>
                  <a:pt x="83497" y="43488"/>
                </a:lnTo>
                <a:lnTo>
                  <a:pt x="48435" y="60515"/>
                </a:lnTo>
                <a:lnTo>
                  <a:pt x="5707" y="100089"/>
                </a:lnTo>
                <a:lnTo>
                  <a:pt x="0" y="121934"/>
                </a:lnTo>
                <a:lnTo>
                  <a:pt x="5707" y="144180"/>
                </a:lnTo>
                <a:lnTo>
                  <a:pt x="48435" y="184030"/>
                </a:lnTo>
                <a:lnTo>
                  <a:pt x="83497" y="201007"/>
                </a:lnTo>
                <a:lnTo>
                  <a:pt x="126387" y="215601"/>
                </a:lnTo>
                <a:lnTo>
                  <a:pt x="176127" y="227497"/>
                </a:lnTo>
                <a:lnTo>
                  <a:pt x="231738" y="236383"/>
                </a:lnTo>
                <a:lnTo>
                  <a:pt x="292241" y="241945"/>
                </a:lnTo>
                <a:lnTo>
                  <a:pt x="356658" y="243868"/>
                </a:lnTo>
                <a:lnTo>
                  <a:pt x="420673" y="241945"/>
                </a:lnTo>
                <a:lnTo>
                  <a:pt x="480963" y="236383"/>
                </a:lnTo>
                <a:lnTo>
                  <a:pt x="536511" y="227497"/>
                </a:lnTo>
                <a:lnTo>
                  <a:pt x="586301" y="215601"/>
                </a:lnTo>
                <a:lnTo>
                  <a:pt x="629316" y="201007"/>
                </a:lnTo>
                <a:lnTo>
                  <a:pt x="664542" y="184030"/>
                </a:lnTo>
                <a:lnTo>
                  <a:pt x="707558" y="144180"/>
                </a:lnTo>
                <a:lnTo>
                  <a:pt x="713316" y="121934"/>
                </a:lnTo>
                <a:lnTo>
                  <a:pt x="707558" y="100089"/>
                </a:lnTo>
                <a:lnTo>
                  <a:pt x="664542" y="60515"/>
                </a:lnTo>
                <a:lnTo>
                  <a:pt x="629316" y="43488"/>
                </a:lnTo>
                <a:lnTo>
                  <a:pt x="586301" y="28769"/>
                </a:lnTo>
                <a:lnTo>
                  <a:pt x="536511" y="16709"/>
                </a:lnTo>
                <a:lnTo>
                  <a:pt x="480963" y="7660"/>
                </a:lnTo>
                <a:lnTo>
                  <a:pt x="420673" y="1973"/>
                </a:lnTo>
                <a:lnTo>
                  <a:pt x="356658" y="0"/>
                </a:lnTo>
                <a:close/>
              </a:path>
            </a:pathLst>
          </a:custGeom>
          <a:ln w="13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6594" y="1632615"/>
            <a:ext cx="367665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5" dirty="0">
                <a:latin typeface="Arial"/>
                <a:cs typeface="Arial"/>
              </a:rPr>
              <a:t>e</a:t>
            </a:r>
            <a:r>
              <a:rPr sz="850" spc="90" dirty="0">
                <a:latin typeface="Arial"/>
                <a:cs typeface="Arial"/>
              </a:rPr>
              <a:t>mp</a:t>
            </a:r>
            <a:r>
              <a:rPr sz="850" spc="25" dirty="0">
                <a:latin typeface="Arial"/>
                <a:cs typeface="Arial"/>
              </a:rPr>
              <a:t>I</a:t>
            </a:r>
            <a:r>
              <a:rPr sz="850" spc="60" dirty="0"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0162" y="1588910"/>
            <a:ext cx="713740" cy="244475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16" y="0"/>
                </a:moveTo>
                <a:lnTo>
                  <a:pt x="292690" y="1974"/>
                </a:lnTo>
                <a:lnTo>
                  <a:pt x="232390" y="7661"/>
                </a:lnTo>
                <a:lnTo>
                  <a:pt x="176833" y="16712"/>
                </a:lnTo>
                <a:lnTo>
                  <a:pt x="127035" y="28773"/>
                </a:lnTo>
                <a:lnTo>
                  <a:pt x="84012" y="43495"/>
                </a:lnTo>
                <a:lnTo>
                  <a:pt x="48781" y="60525"/>
                </a:lnTo>
                <a:lnTo>
                  <a:pt x="5758" y="100106"/>
                </a:lnTo>
                <a:lnTo>
                  <a:pt x="0" y="121954"/>
                </a:lnTo>
                <a:lnTo>
                  <a:pt x="5758" y="144203"/>
                </a:lnTo>
                <a:lnTo>
                  <a:pt x="48781" y="184060"/>
                </a:lnTo>
                <a:lnTo>
                  <a:pt x="84012" y="201040"/>
                </a:lnTo>
                <a:lnTo>
                  <a:pt x="127035" y="215636"/>
                </a:lnTo>
                <a:lnTo>
                  <a:pt x="176833" y="227535"/>
                </a:lnTo>
                <a:lnTo>
                  <a:pt x="232390" y="236422"/>
                </a:lnTo>
                <a:lnTo>
                  <a:pt x="292690" y="241984"/>
                </a:lnTo>
                <a:lnTo>
                  <a:pt x="356716" y="243908"/>
                </a:lnTo>
                <a:lnTo>
                  <a:pt x="420742" y="241984"/>
                </a:lnTo>
                <a:lnTo>
                  <a:pt x="481041" y="236422"/>
                </a:lnTo>
                <a:lnTo>
                  <a:pt x="536598" y="227535"/>
                </a:lnTo>
                <a:lnTo>
                  <a:pt x="586396" y="215636"/>
                </a:lnTo>
                <a:lnTo>
                  <a:pt x="629419" y="201040"/>
                </a:lnTo>
                <a:lnTo>
                  <a:pt x="664650" y="184060"/>
                </a:lnTo>
                <a:lnTo>
                  <a:pt x="707673" y="144203"/>
                </a:lnTo>
                <a:lnTo>
                  <a:pt x="713432" y="121954"/>
                </a:lnTo>
                <a:lnTo>
                  <a:pt x="707673" y="100106"/>
                </a:lnTo>
                <a:lnTo>
                  <a:pt x="664650" y="60525"/>
                </a:lnTo>
                <a:lnTo>
                  <a:pt x="629419" y="43495"/>
                </a:lnTo>
                <a:lnTo>
                  <a:pt x="586396" y="28773"/>
                </a:lnTo>
                <a:lnTo>
                  <a:pt x="536598" y="16712"/>
                </a:lnTo>
                <a:lnTo>
                  <a:pt x="481041" y="7661"/>
                </a:lnTo>
                <a:lnTo>
                  <a:pt x="420742" y="1974"/>
                </a:lnTo>
                <a:lnTo>
                  <a:pt x="356716" y="0"/>
                </a:lnTo>
                <a:close/>
              </a:path>
            </a:pathLst>
          </a:custGeom>
          <a:ln w="13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9339" y="1642895"/>
            <a:ext cx="593725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5" dirty="0">
                <a:latin typeface="Arial"/>
                <a:cs typeface="Arial"/>
              </a:rPr>
              <a:t>e</a:t>
            </a:r>
            <a:r>
              <a:rPr sz="850" spc="100" dirty="0">
                <a:latin typeface="Arial"/>
                <a:cs typeface="Arial"/>
              </a:rPr>
              <a:t>m</a:t>
            </a:r>
            <a:r>
              <a:rPr sz="850" spc="55" dirty="0">
                <a:latin typeface="Arial"/>
                <a:cs typeface="Arial"/>
              </a:rPr>
              <a:t>p</a:t>
            </a:r>
            <a:r>
              <a:rPr sz="850" spc="100" dirty="0">
                <a:latin typeface="Arial"/>
                <a:cs typeface="Arial"/>
              </a:rPr>
              <a:t>N</a:t>
            </a:r>
            <a:r>
              <a:rPr sz="850" spc="55" dirty="0">
                <a:latin typeface="Arial"/>
                <a:cs typeface="Arial"/>
              </a:rPr>
              <a:t>a</a:t>
            </a:r>
            <a:r>
              <a:rPr sz="850" spc="100" dirty="0">
                <a:latin typeface="Arial"/>
                <a:cs typeface="Arial"/>
              </a:rPr>
              <a:t>m</a:t>
            </a:r>
            <a:r>
              <a:rPr sz="850" spc="60" dirty="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860" y="1588871"/>
            <a:ext cx="713740" cy="244475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29" y="0"/>
                </a:moveTo>
                <a:lnTo>
                  <a:pt x="292701" y="1974"/>
                </a:lnTo>
                <a:lnTo>
                  <a:pt x="232399" y="7662"/>
                </a:lnTo>
                <a:lnTo>
                  <a:pt x="176840" y="16712"/>
                </a:lnTo>
                <a:lnTo>
                  <a:pt x="127040" y="28774"/>
                </a:lnTo>
                <a:lnTo>
                  <a:pt x="84016" y="43496"/>
                </a:lnTo>
                <a:lnTo>
                  <a:pt x="48783" y="60527"/>
                </a:lnTo>
                <a:lnTo>
                  <a:pt x="5759" y="100109"/>
                </a:lnTo>
                <a:lnTo>
                  <a:pt x="0" y="121958"/>
                </a:lnTo>
                <a:lnTo>
                  <a:pt x="5759" y="144209"/>
                </a:lnTo>
                <a:lnTo>
                  <a:pt x="48783" y="184067"/>
                </a:lnTo>
                <a:lnTo>
                  <a:pt x="84016" y="201048"/>
                </a:lnTo>
                <a:lnTo>
                  <a:pt x="127040" y="215644"/>
                </a:lnTo>
                <a:lnTo>
                  <a:pt x="176840" y="227543"/>
                </a:lnTo>
                <a:lnTo>
                  <a:pt x="232399" y="236431"/>
                </a:lnTo>
                <a:lnTo>
                  <a:pt x="292701" y="241993"/>
                </a:lnTo>
                <a:lnTo>
                  <a:pt x="356729" y="243917"/>
                </a:lnTo>
                <a:lnTo>
                  <a:pt x="420757" y="241993"/>
                </a:lnTo>
                <a:lnTo>
                  <a:pt x="481059" y="236431"/>
                </a:lnTo>
                <a:lnTo>
                  <a:pt x="536618" y="227543"/>
                </a:lnTo>
                <a:lnTo>
                  <a:pt x="586418" y="215644"/>
                </a:lnTo>
                <a:lnTo>
                  <a:pt x="629442" y="201048"/>
                </a:lnTo>
                <a:lnTo>
                  <a:pt x="664675" y="184067"/>
                </a:lnTo>
                <a:lnTo>
                  <a:pt x="707699" y="144209"/>
                </a:lnTo>
                <a:lnTo>
                  <a:pt x="713459" y="121958"/>
                </a:lnTo>
                <a:lnTo>
                  <a:pt x="707699" y="100109"/>
                </a:lnTo>
                <a:lnTo>
                  <a:pt x="664675" y="60527"/>
                </a:lnTo>
                <a:lnTo>
                  <a:pt x="629442" y="43496"/>
                </a:lnTo>
                <a:lnTo>
                  <a:pt x="586418" y="28774"/>
                </a:lnTo>
                <a:lnTo>
                  <a:pt x="536618" y="16712"/>
                </a:lnTo>
                <a:lnTo>
                  <a:pt x="481059" y="7662"/>
                </a:lnTo>
                <a:lnTo>
                  <a:pt x="420757" y="1974"/>
                </a:lnTo>
                <a:lnTo>
                  <a:pt x="356729" y="0"/>
                </a:lnTo>
                <a:close/>
              </a:path>
            </a:pathLst>
          </a:custGeom>
          <a:ln w="1321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78091" y="1631842"/>
            <a:ext cx="641985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5" dirty="0">
                <a:latin typeface="Arial"/>
                <a:cs typeface="Arial"/>
              </a:rPr>
              <a:t>Experience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122" y="2578227"/>
            <a:ext cx="799465" cy="269875"/>
          </a:xfrm>
          <a:custGeom>
            <a:avLst/>
            <a:gdLst/>
            <a:ahLst/>
            <a:cxnLst/>
            <a:rect l="l" t="t" r="r" b="b"/>
            <a:pathLst>
              <a:path w="799464" h="269875">
                <a:moveTo>
                  <a:pt x="399429" y="0"/>
                </a:moveTo>
                <a:lnTo>
                  <a:pt x="320153" y="3049"/>
                </a:lnTo>
                <a:lnTo>
                  <a:pt x="211911" y="15245"/>
                </a:lnTo>
                <a:lnTo>
                  <a:pt x="149405" y="28966"/>
                </a:lnTo>
                <a:lnTo>
                  <a:pt x="96046" y="45736"/>
                </a:lnTo>
                <a:lnTo>
                  <a:pt x="53358" y="65555"/>
                </a:lnTo>
                <a:lnTo>
                  <a:pt x="35064" y="77751"/>
                </a:lnTo>
                <a:lnTo>
                  <a:pt x="33539" y="77751"/>
                </a:lnTo>
                <a:lnTo>
                  <a:pt x="21343" y="89947"/>
                </a:lnTo>
                <a:lnTo>
                  <a:pt x="19819" y="89947"/>
                </a:lnTo>
                <a:lnTo>
                  <a:pt x="19819" y="91472"/>
                </a:lnTo>
                <a:lnTo>
                  <a:pt x="9147" y="102144"/>
                </a:lnTo>
                <a:lnTo>
                  <a:pt x="9147" y="103668"/>
                </a:lnTo>
                <a:lnTo>
                  <a:pt x="7622" y="105193"/>
                </a:lnTo>
                <a:lnTo>
                  <a:pt x="3049" y="117389"/>
                </a:lnTo>
                <a:lnTo>
                  <a:pt x="1524" y="118914"/>
                </a:lnTo>
                <a:lnTo>
                  <a:pt x="1524" y="120438"/>
                </a:lnTo>
                <a:lnTo>
                  <a:pt x="0" y="132635"/>
                </a:lnTo>
                <a:lnTo>
                  <a:pt x="0" y="135684"/>
                </a:lnTo>
                <a:lnTo>
                  <a:pt x="1524" y="149405"/>
                </a:lnTo>
                <a:lnTo>
                  <a:pt x="1524" y="150929"/>
                </a:lnTo>
                <a:lnTo>
                  <a:pt x="3049" y="152454"/>
                </a:lnTo>
                <a:lnTo>
                  <a:pt x="7622" y="164650"/>
                </a:lnTo>
                <a:lnTo>
                  <a:pt x="9147" y="164650"/>
                </a:lnTo>
                <a:lnTo>
                  <a:pt x="9147" y="166175"/>
                </a:lnTo>
                <a:lnTo>
                  <a:pt x="19819" y="178371"/>
                </a:lnTo>
                <a:lnTo>
                  <a:pt x="19819" y="179895"/>
                </a:lnTo>
                <a:lnTo>
                  <a:pt x="21343" y="179895"/>
                </a:lnTo>
                <a:lnTo>
                  <a:pt x="33539" y="190567"/>
                </a:lnTo>
                <a:lnTo>
                  <a:pt x="33539" y="192092"/>
                </a:lnTo>
                <a:lnTo>
                  <a:pt x="35064" y="192092"/>
                </a:lnTo>
                <a:lnTo>
                  <a:pt x="71653" y="213435"/>
                </a:lnTo>
                <a:lnTo>
                  <a:pt x="120438" y="233254"/>
                </a:lnTo>
                <a:lnTo>
                  <a:pt x="179895" y="248500"/>
                </a:lnTo>
                <a:lnTo>
                  <a:pt x="282040" y="263745"/>
                </a:lnTo>
                <a:lnTo>
                  <a:pt x="320153" y="266794"/>
                </a:lnTo>
                <a:lnTo>
                  <a:pt x="399429" y="269843"/>
                </a:lnTo>
                <a:lnTo>
                  <a:pt x="477181" y="266794"/>
                </a:lnTo>
                <a:lnTo>
                  <a:pt x="515295" y="263745"/>
                </a:lnTo>
                <a:lnTo>
                  <a:pt x="539687" y="260696"/>
                </a:lnTo>
                <a:lnTo>
                  <a:pt x="359791" y="260696"/>
                </a:lnTo>
                <a:lnTo>
                  <a:pt x="320153" y="259172"/>
                </a:lnTo>
                <a:lnTo>
                  <a:pt x="248500" y="251549"/>
                </a:lnTo>
                <a:lnTo>
                  <a:pt x="181420" y="239353"/>
                </a:lnTo>
                <a:lnTo>
                  <a:pt x="123487" y="225632"/>
                </a:lnTo>
                <a:lnTo>
                  <a:pt x="76227" y="207337"/>
                </a:lnTo>
                <a:lnTo>
                  <a:pt x="39638" y="185994"/>
                </a:lnTo>
                <a:lnTo>
                  <a:pt x="27441" y="173797"/>
                </a:lnTo>
                <a:lnTo>
                  <a:pt x="25917" y="173797"/>
                </a:lnTo>
                <a:lnTo>
                  <a:pt x="16769" y="161601"/>
                </a:lnTo>
                <a:lnTo>
                  <a:pt x="10671" y="149405"/>
                </a:lnTo>
                <a:lnTo>
                  <a:pt x="10671" y="147880"/>
                </a:lnTo>
                <a:lnTo>
                  <a:pt x="7622" y="135684"/>
                </a:lnTo>
                <a:lnTo>
                  <a:pt x="7622" y="134159"/>
                </a:lnTo>
                <a:lnTo>
                  <a:pt x="10671" y="121963"/>
                </a:lnTo>
                <a:lnTo>
                  <a:pt x="10671" y="120438"/>
                </a:lnTo>
                <a:lnTo>
                  <a:pt x="16769" y="108242"/>
                </a:lnTo>
                <a:lnTo>
                  <a:pt x="25917" y="96046"/>
                </a:lnTo>
                <a:lnTo>
                  <a:pt x="27441" y="96046"/>
                </a:lnTo>
                <a:lnTo>
                  <a:pt x="39638" y="83849"/>
                </a:lnTo>
                <a:lnTo>
                  <a:pt x="76227" y="62506"/>
                </a:lnTo>
                <a:lnTo>
                  <a:pt x="125012" y="44211"/>
                </a:lnTo>
                <a:lnTo>
                  <a:pt x="181420" y="28966"/>
                </a:lnTo>
                <a:lnTo>
                  <a:pt x="283564" y="13720"/>
                </a:lnTo>
                <a:lnTo>
                  <a:pt x="359791" y="9147"/>
                </a:lnTo>
                <a:lnTo>
                  <a:pt x="539687" y="9147"/>
                </a:lnTo>
                <a:lnTo>
                  <a:pt x="515295" y="6098"/>
                </a:lnTo>
                <a:lnTo>
                  <a:pt x="478706" y="3049"/>
                </a:lnTo>
                <a:lnTo>
                  <a:pt x="399429" y="0"/>
                </a:lnTo>
                <a:close/>
              </a:path>
              <a:path w="799464" h="269875">
                <a:moveTo>
                  <a:pt x="539687" y="9147"/>
                </a:moveTo>
                <a:lnTo>
                  <a:pt x="439068" y="9147"/>
                </a:lnTo>
                <a:lnTo>
                  <a:pt x="477181" y="10671"/>
                </a:lnTo>
                <a:lnTo>
                  <a:pt x="515295" y="13720"/>
                </a:lnTo>
                <a:lnTo>
                  <a:pt x="583899" y="22868"/>
                </a:lnTo>
                <a:lnTo>
                  <a:pt x="646405" y="36589"/>
                </a:lnTo>
                <a:lnTo>
                  <a:pt x="699764" y="53358"/>
                </a:lnTo>
                <a:lnTo>
                  <a:pt x="740927" y="73178"/>
                </a:lnTo>
                <a:lnTo>
                  <a:pt x="771418" y="96046"/>
                </a:lnTo>
                <a:lnTo>
                  <a:pt x="788188" y="120438"/>
                </a:lnTo>
                <a:lnTo>
                  <a:pt x="788188" y="121963"/>
                </a:lnTo>
                <a:lnTo>
                  <a:pt x="789712" y="134159"/>
                </a:lnTo>
                <a:lnTo>
                  <a:pt x="789712" y="135684"/>
                </a:lnTo>
                <a:lnTo>
                  <a:pt x="788188" y="147880"/>
                </a:lnTo>
                <a:lnTo>
                  <a:pt x="788188" y="149405"/>
                </a:lnTo>
                <a:lnTo>
                  <a:pt x="757697" y="185994"/>
                </a:lnTo>
                <a:lnTo>
                  <a:pt x="721108" y="207337"/>
                </a:lnTo>
                <a:lnTo>
                  <a:pt x="673847" y="225632"/>
                </a:lnTo>
                <a:lnTo>
                  <a:pt x="615914" y="239353"/>
                </a:lnTo>
                <a:lnTo>
                  <a:pt x="550359" y="251549"/>
                </a:lnTo>
                <a:lnTo>
                  <a:pt x="477181" y="259172"/>
                </a:lnTo>
                <a:lnTo>
                  <a:pt x="439068" y="260696"/>
                </a:lnTo>
                <a:lnTo>
                  <a:pt x="539687" y="260696"/>
                </a:lnTo>
                <a:lnTo>
                  <a:pt x="585424" y="254598"/>
                </a:lnTo>
                <a:lnTo>
                  <a:pt x="647930" y="240877"/>
                </a:lnTo>
                <a:lnTo>
                  <a:pt x="702813" y="224107"/>
                </a:lnTo>
                <a:lnTo>
                  <a:pt x="745500" y="202764"/>
                </a:lnTo>
                <a:lnTo>
                  <a:pt x="762270" y="192092"/>
                </a:lnTo>
                <a:lnTo>
                  <a:pt x="763795" y="192092"/>
                </a:lnTo>
                <a:lnTo>
                  <a:pt x="763795" y="190567"/>
                </a:lnTo>
                <a:lnTo>
                  <a:pt x="777516" y="179895"/>
                </a:lnTo>
                <a:lnTo>
                  <a:pt x="779040" y="178371"/>
                </a:lnTo>
                <a:lnTo>
                  <a:pt x="788188" y="166175"/>
                </a:lnTo>
                <a:lnTo>
                  <a:pt x="789712" y="166175"/>
                </a:lnTo>
                <a:lnTo>
                  <a:pt x="789712" y="164650"/>
                </a:lnTo>
                <a:lnTo>
                  <a:pt x="795810" y="152454"/>
                </a:lnTo>
                <a:lnTo>
                  <a:pt x="795810" y="150929"/>
                </a:lnTo>
                <a:lnTo>
                  <a:pt x="797335" y="149405"/>
                </a:lnTo>
                <a:lnTo>
                  <a:pt x="798859" y="135684"/>
                </a:lnTo>
                <a:lnTo>
                  <a:pt x="798859" y="132635"/>
                </a:lnTo>
                <a:lnTo>
                  <a:pt x="797335" y="120438"/>
                </a:lnTo>
                <a:lnTo>
                  <a:pt x="797335" y="118914"/>
                </a:lnTo>
                <a:lnTo>
                  <a:pt x="795810" y="118914"/>
                </a:lnTo>
                <a:lnTo>
                  <a:pt x="795810" y="117389"/>
                </a:lnTo>
                <a:lnTo>
                  <a:pt x="789712" y="105193"/>
                </a:lnTo>
                <a:lnTo>
                  <a:pt x="789712" y="103668"/>
                </a:lnTo>
                <a:lnTo>
                  <a:pt x="788188" y="102144"/>
                </a:lnTo>
                <a:lnTo>
                  <a:pt x="779040" y="91472"/>
                </a:lnTo>
                <a:lnTo>
                  <a:pt x="779040" y="89947"/>
                </a:lnTo>
                <a:lnTo>
                  <a:pt x="777516" y="89947"/>
                </a:lnTo>
                <a:lnTo>
                  <a:pt x="763795" y="77751"/>
                </a:lnTo>
                <a:lnTo>
                  <a:pt x="762270" y="77751"/>
                </a:lnTo>
                <a:lnTo>
                  <a:pt x="747025" y="67079"/>
                </a:lnTo>
                <a:lnTo>
                  <a:pt x="725681" y="56408"/>
                </a:lnTo>
                <a:lnTo>
                  <a:pt x="676896" y="36589"/>
                </a:lnTo>
                <a:lnTo>
                  <a:pt x="618963" y="21343"/>
                </a:lnTo>
                <a:lnTo>
                  <a:pt x="551884" y="10671"/>
                </a:lnTo>
                <a:lnTo>
                  <a:pt x="539687" y="9147"/>
                </a:lnTo>
                <a:close/>
              </a:path>
              <a:path w="799464" h="269875">
                <a:moveTo>
                  <a:pt x="439068" y="16769"/>
                </a:moveTo>
                <a:lnTo>
                  <a:pt x="359791" y="16769"/>
                </a:lnTo>
                <a:lnTo>
                  <a:pt x="321678" y="19819"/>
                </a:lnTo>
                <a:lnTo>
                  <a:pt x="285089" y="21343"/>
                </a:lnTo>
                <a:lnTo>
                  <a:pt x="214960" y="32015"/>
                </a:lnTo>
                <a:lnTo>
                  <a:pt x="153978" y="44211"/>
                </a:lnTo>
                <a:lnTo>
                  <a:pt x="102144" y="60981"/>
                </a:lnTo>
                <a:lnTo>
                  <a:pt x="60981" y="80800"/>
                </a:lnTo>
                <a:lnTo>
                  <a:pt x="24392" y="112816"/>
                </a:lnTo>
                <a:lnTo>
                  <a:pt x="16769" y="134159"/>
                </a:lnTo>
                <a:lnTo>
                  <a:pt x="18294" y="146356"/>
                </a:lnTo>
                <a:lnTo>
                  <a:pt x="24392" y="157027"/>
                </a:lnTo>
                <a:lnTo>
                  <a:pt x="33539" y="167699"/>
                </a:lnTo>
                <a:lnTo>
                  <a:pt x="45736" y="179895"/>
                </a:lnTo>
                <a:lnTo>
                  <a:pt x="62506" y="189043"/>
                </a:lnTo>
                <a:lnTo>
                  <a:pt x="80800" y="199714"/>
                </a:lnTo>
                <a:lnTo>
                  <a:pt x="128061" y="218009"/>
                </a:lnTo>
                <a:lnTo>
                  <a:pt x="214960" y="237828"/>
                </a:lnTo>
                <a:lnTo>
                  <a:pt x="321678" y="250024"/>
                </a:lnTo>
                <a:lnTo>
                  <a:pt x="399429" y="253073"/>
                </a:lnTo>
                <a:lnTo>
                  <a:pt x="477181" y="250024"/>
                </a:lnTo>
                <a:lnTo>
                  <a:pt x="548835" y="243926"/>
                </a:lnTo>
                <a:lnTo>
                  <a:pt x="359791" y="243926"/>
                </a:lnTo>
                <a:lnTo>
                  <a:pt x="321678" y="242402"/>
                </a:lnTo>
                <a:lnTo>
                  <a:pt x="218009" y="230205"/>
                </a:lnTo>
                <a:lnTo>
                  <a:pt x="157027" y="218009"/>
                </a:lnTo>
                <a:lnTo>
                  <a:pt x="106717" y="201239"/>
                </a:lnTo>
                <a:lnTo>
                  <a:pt x="67079" y="182945"/>
                </a:lnTo>
                <a:lnTo>
                  <a:pt x="32015" y="152454"/>
                </a:lnTo>
                <a:lnTo>
                  <a:pt x="25917" y="134159"/>
                </a:lnTo>
                <a:lnTo>
                  <a:pt x="27441" y="125012"/>
                </a:lnTo>
                <a:lnTo>
                  <a:pt x="65555" y="86898"/>
                </a:lnTo>
                <a:lnTo>
                  <a:pt x="105193" y="68604"/>
                </a:lnTo>
                <a:lnTo>
                  <a:pt x="157027" y="51834"/>
                </a:lnTo>
                <a:lnTo>
                  <a:pt x="216484" y="39638"/>
                </a:lnTo>
                <a:lnTo>
                  <a:pt x="321678" y="27441"/>
                </a:lnTo>
                <a:lnTo>
                  <a:pt x="399429" y="24392"/>
                </a:lnTo>
                <a:lnTo>
                  <a:pt x="537146" y="24392"/>
                </a:lnTo>
                <a:lnTo>
                  <a:pt x="513770" y="21343"/>
                </a:lnTo>
                <a:lnTo>
                  <a:pt x="477181" y="19819"/>
                </a:lnTo>
                <a:lnTo>
                  <a:pt x="439068" y="16769"/>
                </a:lnTo>
                <a:close/>
              </a:path>
              <a:path w="799464" h="269875">
                <a:moveTo>
                  <a:pt x="537146" y="24392"/>
                </a:moveTo>
                <a:lnTo>
                  <a:pt x="399429" y="24392"/>
                </a:lnTo>
                <a:lnTo>
                  <a:pt x="475657" y="27441"/>
                </a:lnTo>
                <a:lnTo>
                  <a:pt x="547310" y="33539"/>
                </a:lnTo>
                <a:lnTo>
                  <a:pt x="580850" y="39638"/>
                </a:lnTo>
                <a:lnTo>
                  <a:pt x="641832" y="51834"/>
                </a:lnTo>
                <a:lnTo>
                  <a:pt x="667749" y="59457"/>
                </a:lnTo>
                <a:lnTo>
                  <a:pt x="692141" y="68604"/>
                </a:lnTo>
                <a:lnTo>
                  <a:pt x="713485" y="76227"/>
                </a:lnTo>
                <a:lnTo>
                  <a:pt x="747025" y="96046"/>
                </a:lnTo>
                <a:lnTo>
                  <a:pt x="772942" y="134159"/>
                </a:lnTo>
                <a:lnTo>
                  <a:pt x="771418" y="143306"/>
                </a:lnTo>
                <a:lnTo>
                  <a:pt x="731780" y="182945"/>
                </a:lnTo>
                <a:lnTo>
                  <a:pt x="692141" y="201239"/>
                </a:lnTo>
                <a:lnTo>
                  <a:pt x="641832" y="216484"/>
                </a:lnTo>
                <a:lnTo>
                  <a:pt x="580850" y="230205"/>
                </a:lnTo>
                <a:lnTo>
                  <a:pt x="513770" y="239353"/>
                </a:lnTo>
                <a:lnTo>
                  <a:pt x="475657" y="242402"/>
                </a:lnTo>
                <a:lnTo>
                  <a:pt x="439068" y="243926"/>
                </a:lnTo>
                <a:lnTo>
                  <a:pt x="548835" y="243926"/>
                </a:lnTo>
                <a:lnTo>
                  <a:pt x="614390" y="231730"/>
                </a:lnTo>
                <a:lnTo>
                  <a:pt x="643356" y="225632"/>
                </a:lnTo>
                <a:lnTo>
                  <a:pt x="670798" y="216484"/>
                </a:lnTo>
                <a:lnTo>
                  <a:pt x="696715" y="208862"/>
                </a:lnTo>
                <a:lnTo>
                  <a:pt x="718059" y="199714"/>
                </a:lnTo>
                <a:lnTo>
                  <a:pt x="736353" y="189043"/>
                </a:lnTo>
                <a:lnTo>
                  <a:pt x="753123" y="179895"/>
                </a:lnTo>
                <a:lnTo>
                  <a:pt x="765319" y="167699"/>
                </a:lnTo>
                <a:lnTo>
                  <a:pt x="774467" y="157027"/>
                </a:lnTo>
                <a:lnTo>
                  <a:pt x="779040" y="146356"/>
                </a:lnTo>
                <a:lnTo>
                  <a:pt x="780565" y="134159"/>
                </a:lnTo>
                <a:lnTo>
                  <a:pt x="779040" y="123487"/>
                </a:lnTo>
                <a:lnTo>
                  <a:pt x="753123" y="89947"/>
                </a:lnTo>
                <a:lnTo>
                  <a:pt x="718059" y="70128"/>
                </a:lnTo>
                <a:lnTo>
                  <a:pt x="670798" y="51834"/>
                </a:lnTo>
                <a:lnTo>
                  <a:pt x="614390" y="36589"/>
                </a:lnTo>
                <a:lnTo>
                  <a:pt x="582374" y="32015"/>
                </a:lnTo>
                <a:lnTo>
                  <a:pt x="548835" y="25917"/>
                </a:lnTo>
                <a:lnTo>
                  <a:pt x="537146" y="24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08704" y="2634627"/>
            <a:ext cx="59563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65" dirty="0">
                <a:latin typeface="Arial"/>
                <a:cs typeface="Arial"/>
              </a:rPr>
              <a:t>emp_Qual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0917" y="2589431"/>
            <a:ext cx="713740" cy="244475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85" y="0"/>
                </a:moveTo>
                <a:lnTo>
                  <a:pt x="292747" y="1974"/>
                </a:lnTo>
                <a:lnTo>
                  <a:pt x="232435" y="7663"/>
                </a:lnTo>
                <a:lnTo>
                  <a:pt x="176868" y="16715"/>
                </a:lnTo>
                <a:lnTo>
                  <a:pt x="127060" y="28779"/>
                </a:lnTo>
                <a:lnTo>
                  <a:pt x="84029" y="43503"/>
                </a:lnTo>
                <a:lnTo>
                  <a:pt x="48791" y="60537"/>
                </a:lnTo>
                <a:lnTo>
                  <a:pt x="5760" y="100125"/>
                </a:lnTo>
                <a:lnTo>
                  <a:pt x="0" y="121978"/>
                </a:lnTo>
                <a:lnTo>
                  <a:pt x="5760" y="144231"/>
                </a:lnTo>
                <a:lnTo>
                  <a:pt x="48791" y="184096"/>
                </a:lnTo>
                <a:lnTo>
                  <a:pt x="84029" y="201079"/>
                </a:lnTo>
                <a:lnTo>
                  <a:pt x="127060" y="215678"/>
                </a:lnTo>
                <a:lnTo>
                  <a:pt x="176868" y="227579"/>
                </a:lnTo>
                <a:lnTo>
                  <a:pt x="232435" y="236468"/>
                </a:lnTo>
                <a:lnTo>
                  <a:pt x="292747" y="242031"/>
                </a:lnTo>
                <a:lnTo>
                  <a:pt x="356785" y="243956"/>
                </a:lnTo>
                <a:lnTo>
                  <a:pt x="421225" y="242031"/>
                </a:lnTo>
                <a:lnTo>
                  <a:pt x="481750" y="236468"/>
                </a:lnTo>
                <a:lnTo>
                  <a:pt x="537381" y="227579"/>
                </a:lnTo>
                <a:lnTo>
                  <a:pt x="587138" y="215678"/>
                </a:lnTo>
                <a:lnTo>
                  <a:pt x="630044" y="201079"/>
                </a:lnTo>
                <a:lnTo>
                  <a:pt x="665119" y="184096"/>
                </a:lnTo>
                <a:lnTo>
                  <a:pt x="707861" y="144231"/>
                </a:lnTo>
                <a:lnTo>
                  <a:pt x="713571" y="121978"/>
                </a:lnTo>
                <a:lnTo>
                  <a:pt x="707861" y="100125"/>
                </a:lnTo>
                <a:lnTo>
                  <a:pt x="665119" y="60537"/>
                </a:lnTo>
                <a:lnTo>
                  <a:pt x="630044" y="43503"/>
                </a:lnTo>
                <a:lnTo>
                  <a:pt x="587138" y="28779"/>
                </a:lnTo>
                <a:lnTo>
                  <a:pt x="537381" y="16715"/>
                </a:lnTo>
                <a:lnTo>
                  <a:pt x="481750" y="7663"/>
                </a:lnTo>
                <a:lnTo>
                  <a:pt x="421225" y="1974"/>
                </a:lnTo>
                <a:lnTo>
                  <a:pt x="356785" y="0"/>
                </a:lnTo>
                <a:close/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87609" y="2634345"/>
            <a:ext cx="330835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5" dirty="0">
                <a:latin typeface="Arial"/>
                <a:cs typeface="Arial"/>
              </a:rPr>
              <a:t>s</a:t>
            </a:r>
            <a:r>
              <a:rPr sz="850" spc="50" dirty="0">
                <a:latin typeface="Arial"/>
                <a:cs typeface="Arial"/>
              </a:rPr>
              <a:t>tr</a:t>
            </a:r>
            <a:r>
              <a:rPr sz="850" spc="55" dirty="0">
                <a:latin typeface="Arial"/>
                <a:cs typeface="Arial"/>
              </a:rPr>
              <a:t>ee</a:t>
            </a:r>
            <a:r>
              <a:rPr sz="850" spc="30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1794" y="2589513"/>
            <a:ext cx="715645" cy="244475"/>
          </a:xfrm>
          <a:custGeom>
            <a:avLst/>
            <a:gdLst/>
            <a:ahLst/>
            <a:cxnLst/>
            <a:rect l="l" t="t" r="r" b="b"/>
            <a:pathLst>
              <a:path w="715644" h="244475">
                <a:moveTo>
                  <a:pt x="358307" y="0"/>
                </a:moveTo>
                <a:lnTo>
                  <a:pt x="293815" y="1974"/>
                </a:lnTo>
                <a:lnTo>
                  <a:pt x="233151" y="7663"/>
                </a:lnTo>
                <a:lnTo>
                  <a:pt x="177318" y="16715"/>
                </a:lnTo>
                <a:lnTo>
                  <a:pt x="127320" y="28779"/>
                </a:lnTo>
                <a:lnTo>
                  <a:pt x="84162" y="43503"/>
                </a:lnTo>
                <a:lnTo>
                  <a:pt x="48847" y="60536"/>
                </a:lnTo>
                <a:lnTo>
                  <a:pt x="5762" y="100124"/>
                </a:lnTo>
                <a:lnTo>
                  <a:pt x="0" y="121977"/>
                </a:lnTo>
                <a:lnTo>
                  <a:pt x="5762" y="144230"/>
                </a:lnTo>
                <a:lnTo>
                  <a:pt x="48847" y="184095"/>
                </a:lnTo>
                <a:lnTo>
                  <a:pt x="84162" y="201078"/>
                </a:lnTo>
                <a:lnTo>
                  <a:pt x="127320" y="215676"/>
                </a:lnTo>
                <a:lnTo>
                  <a:pt x="177318" y="227577"/>
                </a:lnTo>
                <a:lnTo>
                  <a:pt x="233151" y="236466"/>
                </a:lnTo>
                <a:lnTo>
                  <a:pt x="293815" y="242029"/>
                </a:lnTo>
                <a:lnTo>
                  <a:pt x="358307" y="243954"/>
                </a:lnTo>
                <a:lnTo>
                  <a:pt x="422345" y="242029"/>
                </a:lnTo>
                <a:lnTo>
                  <a:pt x="482656" y="236466"/>
                </a:lnTo>
                <a:lnTo>
                  <a:pt x="538223" y="227577"/>
                </a:lnTo>
                <a:lnTo>
                  <a:pt x="588031" y="215676"/>
                </a:lnTo>
                <a:lnTo>
                  <a:pt x="631061" y="201078"/>
                </a:lnTo>
                <a:lnTo>
                  <a:pt x="666299" y="184095"/>
                </a:lnTo>
                <a:lnTo>
                  <a:pt x="709330" y="144230"/>
                </a:lnTo>
                <a:lnTo>
                  <a:pt x="715090" y="121977"/>
                </a:lnTo>
                <a:lnTo>
                  <a:pt x="709330" y="100124"/>
                </a:lnTo>
                <a:lnTo>
                  <a:pt x="666299" y="60536"/>
                </a:lnTo>
                <a:lnTo>
                  <a:pt x="631061" y="43503"/>
                </a:lnTo>
                <a:lnTo>
                  <a:pt x="588031" y="28779"/>
                </a:lnTo>
                <a:lnTo>
                  <a:pt x="538223" y="16715"/>
                </a:lnTo>
                <a:lnTo>
                  <a:pt x="482656" y="7663"/>
                </a:lnTo>
                <a:lnTo>
                  <a:pt x="422345" y="1974"/>
                </a:lnTo>
                <a:lnTo>
                  <a:pt x="358307" y="0"/>
                </a:lnTo>
                <a:close/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15949" y="2634345"/>
            <a:ext cx="56007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5" dirty="0">
                <a:latin typeface="Arial"/>
                <a:cs typeface="Arial"/>
              </a:rPr>
              <a:t>da</a:t>
            </a:r>
            <a:r>
              <a:rPr sz="850" spc="50" dirty="0">
                <a:latin typeface="Arial"/>
                <a:cs typeface="Arial"/>
              </a:rPr>
              <a:t>t</a:t>
            </a:r>
            <a:r>
              <a:rPr sz="850" spc="55" dirty="0">
                <a:latin typeface="Arial"/>
                <a:cs typeface="Arial"/>
              </a:rPr>
              <a:t>e</a:t>
            </a:r>
            <a:r>
              <a:rPr sz="850" spc="100" dirty="0">
                <a:latin typeface="Arial"/>
                <a:cs typeface="Arial"/>
              </a:rPr>
              <a:t>H</a:t>
            </a:r>
            <a:r>
              <a:rPr sz="850" spc="20" dirty="0">
                <a:latin typeface="Arial"/>
                <a:cs typeface="Arial"/>
              </a:rPr>
              <a:t>i</a:t>
            </a:r>
            <a:r>
              <a:rPr sz="850" spc="25" dirty="0">
                <a:latin typeface="Arial"/>
                <a:cs typeface="Arial"/>
              </a:rPr>
              <a:t>r</a:t>
            </a:r>
            <a:r>
              <a:rPr sz="850" spc="75" dirty="0">
                <a:latin typeface="Arial"/>
                <a:cs typeface="Arial"/>
              </a:rPr>
              <a:t>e</a:t>
            </a:r>
            <a:r>
              <a:rPr sz="850" spc="60" dirty="0"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1173" y="2589513"/>
            <a:ext cx="713740" cy="244475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82" y="0"/>
                </a:moveTo>
                <a:lnTo>
                  <a:pt x="292343" y="1974"/>
                </a:lnTo>
                <a:lnTo>
                  <a:pt x="231819" y="7663"/>
                </a:lnTo>
                <a:lnTo>
                  <a:pt x="176189" y="16715"/>
                </a:lnTo>
                <a:lnTo>
                  <a:pt x="126431" y="28779"/>
                </a:lnTo>
                <a:lnTo>
                  <a:pt x="83526" y="43503"/>
                </a:lnTo>
                <a:lnTo>
                  <a:pt x="48451" y="60536"/>
                </a:lnTo>
                <a:lnTo>
                  <a:pt x="5709" y="100124"/>
                </a:lnTo>
                <a:lnTo>
                  <a:pt x="0" y="121977"/>
                </a:lnTo>
                <a:lnTo>
                  <a:pt x="5709" y="144230"/>
                </a:lnTo>
                <a:lnTo>
                  <a:pt x="48451" y="184095"/>
                </a:lnTo>
                <a:lnTo>
                  <a:pt x="83526" y="201078"/>
                </a:lnTo>
                <a:lnTo>
                  <a:pt x="126431" y="215676"/>
                </a:lnTo>
                <a:lnTo>
                  <a:pt x="176189" y="227577"/>
                </a:lnTo>
                <a:lnTo>
                  <a:pt x="231819" y="236466"/>
                </a:lnTo>
                <a:lnTo>
                  <a:pt x="292343" y="242029"/>
                </a:lnTo>
                <a:lnTo>
                  <a:pt x="356782" y="243954"/>
                </a:lnTo>
                <a:lnTo>
                  <a:pt x="420820" y="242029"/>
                </a:lnTo>
                <a:lnTo>
                  <a:pt x="481131" y="236466"/>
                </a:lnTo>
                <a:lnTo>
                  <a:pt x="536699" y="227577"/>
                </a:lnTo>
                <a:lnTo>
                  <a:pt x="586506" y="215676"/>
                </a:lnTo>
                <a:lnTo>
                  <a:pt x="629537" y="201078"/>
                </a:lnTo>
                <a:lnTo>
                  <a:pt x="664774" y="184095"/>
                </a:lnTo>
                <a:lnTo>
                  <a:pt x="707805" y="144230"/>
                </a:lnTo>
                <a:lnTo>
                  <a:pt x="713565" y="121977"/>
                </a:lnTo>
                <a:lnTo>
                  <a:pt x="707805" y="100124"/>
                </a:lnTo>
                <a:lnTo>
                  <a:pt x="664774" y="60536"/>
                </a:lnTo>
                <a:lnTo>
                  <a:pt x="629537" y="43503"/>
                </a:lnTo>
                <a:lnTo>
                  <a:pt x="586506" y="28779"/>
                </a:lnTo>
                <a:lnTo>
                  <a:pt x="536699" y="16715"/>
                </a:lnTo>
                <a:lnTo>
                  <a:pt x="481131" y="7663"/>
                </a:lnTo>
                <a:lnTo>
                  <a:pt x="420820" y="1974"/>
                </a:lnTo>
                <a:lnTo>
                  <a:pt x="356782" y="0"/>
                </a:lnTo>
                <a:close/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01153" y="2634345"/>
            <a:ext cx="51689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5" dirty="0">
                <a:latin typeface="Arial"/>
                <a:cs typeface="Arial"/>
              </a:rPr>
              <a:t>h</a:t>
            </a:r>
            <a:r>
              <a:rPr sz="850" spc="75" dirty="0">
                <a:latin typeface="Arial"/>
                <a:cs typeface="Arial"/>
              </a:rPr>
              <a:t>o</a:t>
            </a:r>
            <a:r>
              <a:rPr sz="850" spc="55" dirty="0">
                <a:latin typeface="Arial"/>
                <a:cs typeface="Arial"/>
              </a:rPr>
              <a:t>u</a:t>
            </a:r>
            <a:r>
              <a:rPr sz="850" spc="50" dirty="0">
                <a:latin typeface="Arial"/>
                <a:cs typeface="Arial"/>
              </a:rPr>
              <a:t>s</a:t>
            </a:r>
            <a:r>
              <a:rPr sz="850" spc="75" dirty="0">
                <a:latin typeface="Arial"/>
                <a:cs typeface="Arial"/>
              </a:rPr>
              <a:t>e</a:t>
            </a:r>
            <a:r>
              <a:rPr sz="850" spc="65" dirty="0">
                <a:latin typeface="Arial"/>
                <a:cs typeface="Arial"/>
              </a:rPr>
              <a:t>No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09985" y="2077157"/>
            <a:ext cx="713740" cy="244475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82" y="0"/>
                </a:moveTo>
                <a:lnTo>
                  <a:pt x="292744" y="1974"/>
                </a:lnTo>
                <a:lnTo>
                  <a:pt x="232434" y="7663"/>
                </a:lnTo>
                <a:lnTo>
                  <a:pt x="176866" y="16715"/>
                </a:lnTo>
                <a:lnTo>
                  <a:pt x="127059" y="28779"/>
                </a:lnTo>
                <a:lnTo>
                  <a:pt x="84028" y="43503"/>
                </a:lnTo>
                <a:lnTo>
                  <a:pt x="48790" y="60536"/>
                </a:lnTo>
                <a:lnTo>
                  <a:pt x="5760" y="100124"/>
                </a:lnTo>
                <a:lnTo>
                  <a:pt x="0" y="121977"/>
                </a:lnTo>
                <a:lnTo>
                  <a:pt x="5760" y="143829"/>
                </a:lnTo>
                <a:lnTo>
                  <a:pt x="48790" y="183417"/>
                </a:lnTo>
                <a:lnTo>
                  <a:pt x="84028" y="200450"/>
                </a:lnTo>
                <a:lnTo>
                  <a:pt x="127059" y="215174"/>
                </a:lnTo>
                <a:lnTo>
                  <a:pt x="176866" y="227238"/>
                </a:lnTo>
                <a:lnTo>
                  <a:pt x="232434" y="236290"/>
                </a:lnTo>
                <a:lnTo>
                  <a:pt x="292744" y="241979"/>
                </a:lnTo>
                <a:lnTo>
                  <a:pt x="356782" y="243954"/>
                </a:lnTo>
                <a:lnTo>
                  <a:pt x="420820" y="241979"/>
                </a:lnTo>
                <a:lnTo>
                  <a:pt x="481131" y="236290"/>
                </a:lnTo>
                <a:lnTo>
                  <a:pt x="536699" y="227238"/>
                </a:lnTo>
                <a:lnTo>
                  <a:pt x="586506" y="215174"/>
                </a:lnTo>
                <a:lnTo>
                  <a:pt x="629537" y="200450"/>
                </a:lnTo>
                <a:lnTo>
                  <a:pt x="664774" y="183417"/>
                </a:lnTo>
                <a:lnTo>
                  <a:pt x="707805" y="143829"/>
                </a:lnTo>
                <a:lnTo>
                  <a:pt x="713565" y="121977"/>
                </a:lnTo>
                <a:lnTo>
                  <a:pt x="707805" y="100124"/>
                </a:lnTo>
                <a:lnTo>
                  <a:pt x="664774" y="60536"/>
                </a:lnTo>
                <a:lnTo>
                  <a:pt x="629537" y="43503"/>
                </a:lnTo>
                <a:lnTo>
                  <a:pt x="586506" y="28779"/>
                </a:lnTo>
                <a:lnTo>
                  <a:pt x="536699" y="16715"/>
                </a:lnTo>
                <a:lnTo>
                  <a:pt x="481131" y="7663"/>
                </a:lnTo>
                <a:lnTo>
                  <a:pt x="420820" y="1974"/>
                </a:lnTo>
                <a:lnTo>
                  <a:pt x="356782" y="0"/>
                </a:lnTo>
                <a:close/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35995" y="2121768"/>
            <a:ext cx="46482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5" dirty="0">
                <a:latin typeface="Arial"/>
                <a:cs typeface="Arial"/>
              </a:rPr>
              <a:t>a</a:t>
            </a:r>
            <a:r>
              <a:rPr sz="850" spc="75" dirty="0">
                <a:latin typeface="Arial"/>
                <a:cs typeface="Arial"/>
              </a:rPr>
              <a:t>d</a:t>
            </a:r>
            <a:r>
              <a:rPr sz="850" spc="55" dirty="0">
                <a:latin typeface="Arial"/>
                <a:cs typeface="Arial"/>
              </a:rPr>
              <a:t>dre</a:t>
            </a:r>
            <a:r>
              <a:rPr sz="850" spc="50" dirty="0">
                <a:latin typeface="Arial"/>
                <a:cs typeface="Arial"/>
              </a:rPr>
              <a:t>ss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6413" y="2247958"/>
            <a:ext cx="872490" cy="341630"/>
          </a:xfrm>
          <a:custGeom>
            <a:avLst/>
            <a:gdLst/>
            <a:ahLst/>
            <a:cxnLst/>
            <a:rect l="l" t="t" r="r" b="b"/>
            <a:pathLst>
              <a:path w="872489" h="341630">
                <a:moveTo>
                  <a:pt x="872129" y="0"/>
                </a:moveTo>
                <a:lnTo>
                  <a:pt x="0" y="341533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5177" y="2301324"/>
            <a:ext cx="212090" cy="269875"/>
          </a:xfrm>
          <a:custGeom>
            <a:avLst/>
            <a:gdLst/>
            <a:ahLst/>
            <a:cxnLst/>
            <a:rect l="l" t="t" r="r" b="b"/>
            <a:pathLst>
              <a:path w="212089" h="269875">
                <a:moveTo>
                  <a:pt x="211933" y="0"/>
                </a:moveTo>
                <a:lnTo>
                  <a:pt x="0" y="269872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59749" y="2321144"/>
            <a:ext cx="184785" cy="268605"/>
          </a:xfrm>
          <a:custGeom>
            <a:avLst/>
            <a:gdLst/>
            <a:ahLst/>
            <a:cxnLst/>
            <a:rect l="l" t="t" r="r" b="b"/>
            <a:pathLst>
              <a:path w="184785" h="268605">
                <a:moveTo>
                  <a:pt x="0" y="0"/>
                </a:moveTo>
                <a:lnTo>
                  <a:pt x="184488" y="268347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0677" y="2296749"/>
            <a:ext cx="212090" cy="292735"/>
          </a:xfrm>
          <a:custGeom>
            <a:avLst/>
            <a:gdLst/>
            <a:ahLst/>
            <a:cxnLst/>
            <a:rect l="l" t="t" r="r" b="b"/>
            <a:pathLst>
              <a:path w="212089" h="292735">
                <a:moveTo>
                  <a:pt x="211933" y="0"/>
                </a:moveTo>
                <a:lnTo>
                  <a:pt x="0" y="292742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4799" y="219306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488" y="0"/>
                </a:moveTo>
                <a:lnTo>
                  <a:pt x="0" y="0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8028" y="1831713"/>
            <a:ext cx="476250" cy="294640"/>
          </a:xfrm>
          <a:custGeom>
            <a:avLst/>
            <a:gdLst/>
            <a:ahLst/>
            <a:cxnLst/>
            <a:rect l="l" t="t" r="r" b="b"/>
            <a:pathLst>
              <a:path w="476250" h="294639">
                <a:moveTo>
                  <a:pt x="475706" y="0"/>
                </a:moveTo>
                <a:lnTo>
                  <a:pt x="0" y="294267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1601" y="1831713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267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9468" y="1831713"/>
            <a:ext cx="523240" cy="283845"/>
          </a:xfrm>
          <a:custGeom>
            <a:avLst/>
            <a:gdLst/>
            <a:ahLst/>
            <a:cxnLst/>
            <a:rect l="l" t="t" r="r" b="b"/>
            <a:pathLst>
              <a:path w="523239" h="283844">
                <a:moveTo>
                  <a:pt x="0" y="0"/>
                </a:moveTo>
                <a:lnTo>
                  <a:pt x="522972" y="283594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1812" y="1002321"/>
            <a:ext cx="3173095" cy="2199005"/>
          </a:xfrm>
          <a:custGeom>
            <a:avLst/>
            <a:gdLst/>
            <a:ahLst/>
            <a:cxnLst/>
            <a:rect l="l" t="t" r="r" b="b"/>
            <a:pathLst>
              <a:path w="3173095" h="2199005">
                <a:moveTo>
                  <a:pt x="0" y="2198619"/>
                </a:moveTo>
                <a:lnTo>
                  <a:pt x="3172903" y="2198619"/>
                </a:lnTo>
                <a:lnTo>
                  <a:pt x="3172903" y="0"/>
                </a:lnTo>
                <a:lnTo>
                  <a:pt x="0" y="0"/>
                </a:lnTo>
                <a:lnTo>
                  <a:pt x="0" y="2198619"/>
                </a:lnTo>
                <a:close/>
              </a:path>
            </a:pathLst>
          </a:custGeom>
          <a:ln w="3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30580" y="3376051"/>
            <a:ext cx="5525770" cy="250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764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4: Example entity </a:t>
            </a:r>
            <a:r>
              <a:rPr sz="1200" spc="-5" dirty="0">
                <a:latin typeface="Times New Roman"/>
                <a:cs typeface="Times New Roman"/>
              </a:rPr>
              <a:t>type with attributes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types 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concludes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lecture.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65" dirty="0">
                <a:latin typeface="Times New Roman"/>
                <a:cs typeface="Times New Roman"/>
              </a:rPr>
              <a:t>Summary:</a:t>
            </a:r>
            <a:endParaRPr sz="14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ts val="1380"/>
              </a:lnSpc>
              <a:spcBef>
                <a:spcPts val="30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lecture 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attribute.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discussed that 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three  different </a:t>
            </a:r>
            <a:r>
              <a:rPr sz="1200" dirty="0">
                <a:latin typeface="Times New Roman"/>
                <a:cs typeface="Times New Roman"/>
              </a:rPr>
              <a:t>notions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which the term entity is </a:t>
            </a:r>
            <a:r>
              <a:rPr sz="1200" spc="-5" dirty="0">
                <a:latin typeface="Times New Roman"/>
                <a:cs typeface="Times New Roman"/>
              </a:rPr>
              <a:t>used and we </a:t>
            </a:r>
            <a:r>
              <a:rPr sz="1200" dirty="0">
                <a:latin typeface="Times New Roman"/>
                <a:cs typeface="Times New Roman"/>
              </a:rPr>
              <a:t>looked into these three terms in  </a:t>
            </a:r>
            <a:r>
              <a:rPr sz="1200" spc="-5" dirty="0">
                <a:latin typeface="Times New Roman"/>
                <a:cs typeface="Times New Roman"/>
              </a:rPr>
              <a:t>detail.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entity type, entity instance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set. An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label  assigned </a:t>
            </a:r>
            <a:r>
              <a:rPr sz="1200" dirty="0">
                <a:latin typeface="Times New Roman"/>
                <a:cs typeface="Times New Roman"/>
              </a:rPr>
              <a:t>to items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objects existing in </a:t>
            </a:r>
            <a:r>
              <a:rPr sz="1200" spc="-5" dirty="0">
                <a:latin typeface="Times New Roman"/>
                <a:cs typeface="Times New Roman"/>
              </a:rPr>
              <a:t>an environment and </a:t>
            </a:r>
            <a:r>
              <a:rPr sz="1200" dirty="0">
                <a:latin typeface="Times New Roman"/>
                <a:cs typeface="Times New Roman"/>
              </a:rPr>
              <a:t>having same or similar  </a:t>
            </a:r>
            <a:r>
              <a:rPr sz="1200" spc="-5" dirty="0">
                <a:latin typeface="Times New Roman"/>
                <a:cs typeface="Times New Roman"/>
              </a:rPr>
              <a:t>property. An </a:t>
            </a:r>
            <a:r>
              <a:rPr sz="1200" dirty="0">
                <a:latin typeface="Times New Roman"/>
                <a:cs typeface="Times New Roman"/>
              </a:rPr>
              <a:t>entity instance is a </a:t>
            </a:r>
            <a:r>
              <a:rPr sz="1200" spc="-5" dirty="0">
                <a:latin typeface="Times New Roman"/>
                <a:cs typeface="Times New Roman"/>
              </a:rPr>
              <a:t>particular item or instance that belongs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particular 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collection of entity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 an </a:t>
            </a:r>
            <a:r>
              <a:rPr sz="1200" dirty="0">
                <a:latin typeface="Times New Roman"/>
                <a:cs typeface="Times New Roman"/>
              </a:rPr>
              <a:t>entity set. We </a:t>
            </a:r>
            <a:r>
              <a:rPr sz="1200" spc="-5" dirty="0">
                <a:latin typeface="Times New Roman"/>
                <a:cs typeface="Times New Roman"/>
              </a:rPr>
              <a:t>also discussed </a:t>
            </a:r>
            <a:r>
              <a:rPr sz="1200" dirty="0">
                <a:latin typeface="Times New Roman"/>
                <a:cs typeface="Times New Roman"/>
              </a:rPr>
              <a:t>in  this </a:t>
            </a:r>
            <a:r>
              <a:rPr sz="1200" spc="-5" dirty="0">
                <a:latin typeface="Times New Roman"/>
                <a:cs typeface="Times New Roman"/>
              </a:rPr>
              <a:t>lecture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attribute component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E-R </a:t>
            </a:r>
            <a:r>
              <a:rPr sz="1200" spc="-1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different types.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third component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E-R data </a:t>
            </a:r>
            <a:r>
              <a:rPr sz="1200" dirty="0">
                <a:latin typeface="Times New Roman"/>
                <a:cs typeface="Times New Roman"/>
              </a:rPr>
              <a:t>model,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is, the </a:t>
            </a:r>
            <a:r>
              <a:rPr sz="1200" spc="-5" dirty="0">
                <a:latin typeface="Times New Roman"/>
                <a:cs typeface="Times New Roman"/>
              </a:rPr>
              <a:t>relationship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next  lecture.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79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0692" y="6367484"/>
            <a:ext cx="5524500" cy="133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Exercises: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ts val="1380"/>
              </a:lnSpc>
              <a:spcBef>
                <a:spcPts val="405"/>
              </a:spcBef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a look into the </a:t>
            </a:r>
            <a:r>
              <a:rPr sz="1200" spc="-5" dirty="0">
                <a:latin typeface="Times New Roman"/>
                <a:cs typeface="Times New Roman"/>
              </a:rPr>
              <a:t>system where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study or </a:t>
            </a:r>
            <a:r>
              <a:rPr sz="1200" spc="-5" dirty="0">
                <a:latin typeface="Times New Roman"/>
                <a:cs typeface="Times New Roman"/>
              </a:rPr>
              <a:t>live, </a:t>
            </a:r>
            <a:r>
              <a:rPr sz="1200" dirty="0">
                <a:latin typeface="Times New Roman"/>
                <a:cs typeface="Times New Roman"/>
              </a:rPr>
              <a:t>identify </a:t>
            </a:r>
            <a:r>
              <a:rPr sz="1200" spc="-5" dirty="0">
                <a:latin typeface="Times New Roman"/>
                <a:cs typeface="Times New Roman"/>
              </a:rPr>
              <a:t>different 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environment. </a:t>
            </a:r>
            <a:r>
              <a:rPr sz="1200" spc="-5" dirty="0">
                <a:latin typeface="Times New Roman"/>
                <a:cs typeface="Times New Roman"/>
              </a:rPr>
              <a:t>Associate different 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these 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ts val="1380"/>
              </a:lnSpc>
              <a:spcBef>
                <a:spcPts val="85"/>
              </a:spcBef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Look at </a:t>
            </a:r>
            <a:r>
              <a:rPr sz="1200" dirty="0">
                <a:latin typeface="Times New Roman"/>
                <a:cs typeface="Times New Roman"/>
              </a:rPr>
              <a:t>the same environment </a:t>
            </a:r>
            <a:r>
              <a:rPr sz="1200" spc="-5" dirty="0">
                <a:latin typeface="Times New Roman"/>
                <a:cs typeface="Times New Roman"/>
              </a:rPr>
              <a:t>from different possible perspectives and </a:t>
            </a:r>
            <a:r>
              <a:rPr sz="1200" dirty="0">
                <a:latin typeface="Times New Roman"/>
                <a:cs typeface="Times New Roman"/>
              </a:rPr>
              <a:t>realize the  </a:t>
            </a:r>
            <a:r>
              <a:rPr sz="1200" spc="-5" dirty="0">
                <a:latin typeface="Times New Roman"/>
                <a:cs typeface="Times New Roman"/>
              </a:rPr>
              <a:t>difference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perspective makes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abstraction process that  results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establishing different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types or/and their different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405" y="995404"/>
            <a:ext cx="5518150" cy="47104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715" algn="just">
              <a:lnSpc>
                <a:spcPct val="95700"/>
              </a:lnSpc>
              <a:spcBef>
                <a:spcPts val="50"/>
              </a:spcBef>
              <a:tabLst>
                <a:tab pos="5292090" algn="l"/>
              </a:tabLst>
            </a:pP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dirty="0">
                <a:latin typeface="Arial"/>
                <a:cs typeface="Arial"/>
              </a:rPr>
              <a:t>ri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zab</a:t>
            </a:r>
            <a:r>
              <a:rPr sz="1000" dirty="0">
                <a:latin typeface="Arial"/>
                <a:cs typeface="Arial"/>
              </a:rPr>
              <a:t>il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6  </a:t>
            </a:r>
            <a:r>
              <a:rPr sz="1000" spc="-10" dirty="0">
                <a:latin typeface="Arial"/>
                <a:cs typeface="Arial"/>
              </a:rPr>
              <a:t>Lo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Ba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25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7  D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29</a:t>
            </a: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3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12700" marR="5080" indent="304800" algn="r">
              <a:lnSpc>
                <a:spcPct val="95800"/>
              </a:lnSpc>
              <a:spcBef>
                <a:spcPts val="615"/>
              </a:spcBef>
              <a:tabLst>
                <a:tab pos="4834890" algn="l"/>
                <a:tab pos="498856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	</a:t>
            </a:r>
            <a:r>
              <a:rPr sz="1000" spc="-10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2 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cr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L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th 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U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2 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cr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 L</a:t>
            </a:r>
            <a:r>
              <a:rPr sz="1000" spc="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th I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e U</a:t>
            </a:r>
            <a:r>
              <a:rPr sz="1000" spc="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da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5 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7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900"/>
              </a:lnSpc>
              <a:spcBef>
                <a:spcPts val="610"/>
              </a:spcBef>
              <a:tabLst>
                <a:tab pos="5139690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0  U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d U</a:t>
            </a:r>
            <a:r>
              <a:rPr sz="1000" spc="-10" dirty="0">
                <a:latin typeface="Arial"/>
                <a:cs typeface="Arial"/>
              </a:rPr>
              <a:t>pda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0 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1 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dirty="0">
                <a:latin typeface="Arial"/>
                <a:cs typeface="Arial"/>
              </a:rPr>
              <a:t>ri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2  </a:t>
            </a:r>
            <a:r>
              <a:rPr sz="1000" spc="-10" dirty="0">
                <a:latin typeface="Arial"/>
                <a:cs typeface="Arial"/>
              </a:rPr>
              <a:t>Se</a:t>
            </a:r>
            <a:r>
              <a:rPr sz="1000" dirty="0">
                <a:latin typeface="Arial"/>
                <a:cs typeface="Arial"/>
              </a:rPr>
              <a:t>ri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zab</a:t>
            </a:r>
            <a:r>
              <a:rPr sz="1000" dirty="0">
                <a:latin typeface="Arial"/>
                <a:cs typeface="Arial"/>
              </a:rPr>
              <a:t>il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spc="-10" dirty="0">
                <a:latin typeface="Arial"/>
                <a:cs typeface="Arial"/>
              </a:rPr>
              <a:t>Lo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5  </a:t>
            </a:r>
            <a:r>
              <a:rPr sz="1000" spc="-10" dirty="0">
                <a:latin typeface="Arial"/>
                <a:cs typeface="Arial"/>
              </a:rPr>
              <a:t>Su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  <a:tabLst>
                <a:tab pos="5281295" algn="l"/>
              </a:tabLst>
            </a:pPr>
            <a:r>
              <a:rPr sz="1000" spc="5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URE 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5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317500" marR="5715" algn="r">
              <a:lnSpc>
                <a:spcPct val="95900"/>
              </a:lnSpc>
              <a:spcBef>
                <a:spcPts val="600"/>
              </a:spcBef>
              <a:tabLst>
                <a:tab pos="5140325" algn="l"/>
                <a:tab pos="5293360" algn="l"/>
              </a:tabLst>
            </a:pP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	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8  </a:t>
            </a:r>
            <a:r>
              <a:rPr sz="1000" spc="-10" dirty="0">
                <a:latin typeface="Arial"/>
                <a:cs typeface="Arial"/>
              </a:rPr>
              <a:t>Lo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 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31</a:t>
            </a:r>
            <a:r>
              <a:rPr sz="1000" spc="-5" dirty="0">
                <a:latin typeface="Arial"/>
                <a:cs typeface="Arial"/>
              </a:rPr>
              <a:t>9  D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Lo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32</a:t>
            </a:r>
            <a:r>
              <a:rPr sz="1000" spc="-5" dirty="0">
                <a:latin typeface="Arial"/>
                <a:cs typeface="Arial"/>
              </a:rPr>
              <a:t>0  D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Lo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32</a:t>
            </a: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2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 –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Gr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32</a:t>
            </a:r>
            <a:r>
              <a:rPr sz="1000" spc="-5" dirty="0">
                <a:latin typeface="Arial"/>
                <a:cs typeface="Arial"/>
              </a:rPr>
              <a:t>0  D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32</a:t>
            </a:r>
            <a:r>
              <a:rPr sz="1000" spc="-5" dirty="0">
                <a:latin typeface="Arial"/>
                <a:cs typeface="Arial"/>
              </a:rPr>
              <a:t>3 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i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2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Arial"/>
                <a:cs typeface="Arial"/>
              </a:rPr>
              <a:t>32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</a:t>
            </a:fld>
            <a:endParaRPr sz="1200">
              <a:latin typeface="Times New Roman"/>
              <a:cs typeface="Times New Roman"/>
            </a:endParaRPr>
          </a:p>
          <a:p>
            <a:pPr marL="11430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141729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919023"/>
            <a:ext cx="1347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439" y="2513644"/>
            <a:ext cx="407987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Catherine Ricardo, Maxwell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Macmillan.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1688" y="2585258"/>
            <a:ext cx="7124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Section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7597" y="233839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1471" y="233839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549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7597" y="304561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8422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1471" y="304561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498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0482" y="3538658"/>
            <a:ext cx="261556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Concept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importance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468" y="4707237"/>
            <a:ext cx="5525135" cy="433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Attributes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  <a:spcBef>
                <a:spcPts val="235"/>
              </a:spcBef>
            </a:pPr>
            <a:r>
              <a:rPr sz="1200" spc="-5" dirty="0">
                <a:latin typeface="Times New Roman"/>
                <a:cs typeface="Times New Roman"/>
              </a:rPr>
              <a:t>Def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469900" marR="7620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An attribute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detail </a:t>
            </a:r>
            <a:r>
              <a:rPr sz="1200" spc="-5" dirty="0">
                <a:latin typeface="Times New Roman"/>
                <a:cs typeface="Times New Roman"/>
              </a:rPr>
              <a:t>that serves </a:t>
            </a:r>
            <a:r>
              <a:rPr sz="1200" dirty="0">
                <a:latin typeface="Times New Roman"/>
                <a:cs typeface="Times New Roman"/>
              </a:rPr>
              <a:t>to identify, </a:t>
            </a:r>
            <a:r>
              <a:rPr sz="1200" spc="-5" dirty="0">
                <a:latin typeface="Times New Roman"/>
                <a:cs typeface="Times New Roman"/>
              </a:rPr>
              <a:t>qualify, classify, quantify, </a:t>
            </a:r>
            <a:r>
              <a:rPr sz="1200" spc="5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otherwise express </a:t>
            </a:r>
            <a:r>
              <a:rPr sz="1200" dirty="0">
                <a:latin typeface="Times New Roman"/>
                <a:cs typeface="Times New Roman"/>
              </a:rPr>
              <a:t>the state 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occurrence </a:t>
            </a:r>
            <a:r>
              <a:rPr sz="1200" dirty="0">
                <a:latin typeface="Times New Roman"/>
                <a:cs typeface="Times New Roman"/>
              </a:rPr>
              <a:t>or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Def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 marL="470534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Attributes are </a:t>
            </a:r>
            <a:r>
              <a:rPr sz="1200" dirty="0">
                <a:latin typeface="Times New Roman"/>
                <a:cs typeface="Times New Roman"/>
              </a:rPr>
              <a:t>data objects </a:t>
            </a:r>
            <a:r>
              <a:rPr sz="1200" spc="-5" dirty="0">
                <a:latin typeface="Times New Roman"/>
                <a:cs typeface="Times New Roman"/>
              </a:rPr>
              <a:t>that either </a:t>
            </a:r>
            <a:r>
              <a:rPr sz="1200" dirty="0">
                <a:latin typeface="Times New Roman"/>
                <a:cs typeface="Times New Roman"/>
              </a:rPr>
              <a:t>identify </a:t>
            </a:r>
            <a:r>
              <a:rPr sz="1200" spc="-5" dirty="0">
                <a:latin typeface="Times New Roman"/>
                <a:cs typeface="Times New Roman"/>
              </a:rPr>
              <a:t>or describe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Identifying </a:t>
            </a:r>
            <a:r>
              <a:rPr sz="1200" dirty="0">
                <a:latin typeface="Times New Roman"/>
                <a:cs typeface="Times New Roman"/>
              </a:rPr>
              <a:t>entity type and </a:t>
            </a:r>
            <a:r>
              <a:rPr sz="1200" spc="-5" dirty="0">
                <a:latin typeface="Times New Roman"/>
                <a:cs typeface="Times New Roman"/>
              </a:rPr>
              <a:t>then assigning attributes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spc="-5" dirty="0">
                <a:latin typeface="Times New Roman"/>
                <a:cs typeface="Times New Roman"/>
              </a:rPr>
              <a:t>round; it’s an </a:t>
            </a:r>
            <a:r>
              <a:rPr sz="1200" dirty="0">
                <a:latin typeface="Times New Roman"/>
                <a:cs typeface="Times New Roman"/>
              </a:rPr>
              <a:t>“egg or  </a:t>
            </a:r>
            <a:r>
              <a:rPr sz="1200" spc="-5" dirty="0">
                <a:latin typeface="Times New Roman"/>
                <a:cs typeface="Times New Roman"/>
              </a:rPr>
              <a:t>hen” first </a:t>
            </a:r>
            <a:r>
              <a:rPr sz="1200" dirty="0">
                <a:latin typeface="Times New Roman"/>
                <a:cs typeface="Times New Roman"/>
              </a:rPr>
              <a:t>problem.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works both </a:t>
            </a:r>
            <a:r>
              <a:rPr sz="1200" spc="-5" dirty="0">
                <a:latin typeface="Times New Roman"/>
                <a:cs typeface="Times New Roman"/>
              </a:rPr>
              <a:t>ways; differently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different people.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possible </a:t>
            </a:r>
            <a:r>
              <a:rPr sz="1200" spc="-5" dirty="0">
                <a:latin typeface="Times New Roman"/>
                <a:cs typeface="Times New Roman"/>
              </a:rPr>
              <a:t>that  we first </a:t>
            </a:r>
            <a:r>
              <a:rPr sz="1200" dirty="0">
                <a:latin typeface="Times New Roman"/>
                <a:cs typeface="Times New Roman"/>
              </a:rPr>
              <a:t>identify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type, and then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describe </a:t>
            </a:r>
            <a:r>
              <a:rPr sz="1200" dirty="0">
                <a:latin typeface="Times New Roman"/>
                <a:cs typeface="Times New Roman"/>
              </a:rPr>
              <a:t>it in </a:t>
            </a:r>
            <a:r>
              <a:rPr sz="1200" spc="-5" dirty="0">
                <a:latin typeface="Times New Roman"/>
                <a:cs typeface="Times New Roman"/>
              </a:rPr>
              <a:t>real terms,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its  </a:t>
            </a:r>
            <a:r>
              <a:rPr sz="1200" spc="-5" dirty="0">
                <a:latin typeface="Times New Roman"/>
                <a:cs typeface="Times New Roman"/>
              </a:rPr>
              <a:t>attributes keeping </a:t>
            </a:r>
            <a:r>
              <a:rPr sz="1200" dirty="0">
                <a:latin typeface="Times New Roman"/>
                <a:cs typeface="Times New Roman"/>
              </a:rPr>
              <a:t>in view the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users’ </a:t>
            </a:r>
            <a:r>
              <a:rPr sz="1200" spc="-5" dirty="0">
                <a:latin typeface="Times New Roman"/>
                <a:cs typeface="Times New Roman"/>
              </a:rPr>
              <a:t>groups. Or,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spc="-5" dirty="0">
                <a:latin typeface="Times New Roman"/>
                <a:cs typeface="Times New Roman"/>
              </a:rPr>
              <a:t>round; we </a:t>
            </a:r>
            <a:r>
              <a:rPr sz="1200" dirty="0">
                <a:latin typeface="Times New Roman"/>
                <a:cs typeface="Times New Roman"/>
              </a:rPr>
              <a:t>enlist the </a:t>
            </a:r>
            <a:r>
              <a:rPr sz="1200" spc="-5" dirty="0">
                <a:latin typeface="Times New Roman"/>
                <a:cs typeface="Times New Roman"/>
              </a:rPr>
              <a:t>attribute included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users’ </a:t>
            </a:r>
            <a:r>
              <a:rPr sz="1200" spc="-5" dirty="0">
                <a:latin typeface="Times New Roman"/>
                <a:cs typeface="Times New Roman"/>
              </a:rPr>
              <a:t>requirements and then  group different attributes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establish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10" dirty="0">
                <a:latin typeface="Times New Roman"/>
                <a:cs typeface="Times New Roman"/>
              </a:rPr>
              <a:t>types</a:t>
            </a:r>
            <a:r>
              <a:rPr sz="1200" i="1" spc="-1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Attributes are </a:t>
            </a:r>
            <a:r>
              <a:rPr sz="1200" dirty="0">
                <a:latin typeface="Times New Roman"/>
                <a:cs typeface="Times New Roman"/>
              </a:rPr>
              <a:t>specific </a:t>
            </a:r>
            <a:r>
              <a:rPr sz="1200" spc="-5" dirty="0">
                <a:latin typeface="Times New Roman"/>
                <a:cs typeface="Times New Roman"/>
              </a:rPr>
              <a:t>pieces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information, which </a:t>
            </a:r>
            <a:r>
              <a:rPr sz="1200" dirty="0">
                <a:latin typeface="Times New Roman"/>
                <a:cs typeface="Times New Roman"/>
              </a:rPr>
              <a:t>need to be </a:t>
            </a:r>
            <a:r>
              <a:rPr sz="1200" spc="-5" dirty="0">
                <a:latin typeface="Times New Roman"/>
                <a:cs typeface="Times New Roman"/>
              </a:rPr>
              <a:t>known </a:t>
            </a:r>
            <a:r>
              <a:rPr sz="1200" dirty="0">
                <a:latin typeface="Times New Roman"/>
                <a:cs typeface="Times New Roman"/>
              </a:rPr>
              <a:t>or held. </a:t>
            </a:r>
            <a:r>
              <a:rPr sz="1200" spc="-5" dirty="0">
                <a:latin typeface="Times New Roman"/>
                <a:cs typeface="Times New Roman"/>
              </a:rPr>
              <a:t>An attribute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either required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optional. 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it's required, we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value for </a:t>
            </a:r>
            <a:r>
              <a:rPr sz="1200" dirty="0">
                <a:latin typeface="Times New Roman"/>
                <a:cs typeface="Times New Roman"/>
              </a:rPr>
              <a:t>it, a value must be known </a:t>
            </a:r>
            <a:r>
              <a:rPr sz="1200" spc="-5" dirty="0">
                <a:latin typeface="Times New Roman"/>
                <a:cs typeface="Times New Roman"/>
              </a:rPr>
              <a:t>for each </a:t>
            </a:r>
            <a:r>
              <a:rPr sz="1200" dirty="0">
                <a:latin typeface="Times New Roman"/>
                <a:cs typeface="Times New Roman"/>
              </a:rPr>
              <a:t>entity  </a:t>
            </a:r>
            <a:r>
              <a:rPr sz="1200" spc="-5" dirty="0">
                <a:latin typeface="Times New Roman"/>
                <a:cs typeface="Times New Roman"/>
              </a:rPr>
              <a:t>occurrence.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it's </a:t>
            </a:r>
            <a:r>
              <a:rPr sz="1200" dirty="0">
                <a:latin typeface="Times New Roman"/>
                <a:cs typeface="Times New Roman"/>
              </a:rPr>
              <a:t>optional, </a:t>
            </a:r>
            <a:r>
              <a:rPr sz="1200" spc="-5" dirty="0">
                <a:latin typeface="Times New Roman"/>
                <a:cs typeface="Times New Roman"/>
              </a:rPr>
              <a:t>we could </a:t>
            </a:r>
            <a:r>
              <a:rPr sz="1200" dirty="0">
                <a:latin typeface="Times New Roman"/>
                <a:cs typeface="Times New Roman"/>
              </a:rPr>
              <a:t>have a </a:t>
            </a:r>
            <a:r>
              <a:rPr sz="1200" spc="-5" dirty="0">
                <a:latin typeface="Times New Roman"/>
                <a:cs typeface="Times New Roman"/>
              </a:rPr>
              <a:t>value for </a:t>
            </a:r>
            <a:r>
              <a:rPr sz="1200" dirty="0">
                <a:latin typeface="Times New Roman"/>
                <a:cs typeface="Times New Roman"/>
              </a:rPr>
              <a:t>it, a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known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occurrence.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The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Keys</a:t>
            </a:r>
            <a:endParaRPr sz="14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Attributes act as differentiating agents </a:t>
            </a:r>
            <a:r>
              <a:rPr sz="1200" dirty="0">
                <a:latin typeface="Times New Roman"/>
                <a:cs typeface="Times New Roman"/>
              </a:rPr>
              <a:t>among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types, that </a:t>
            </a:r>
            <a:r>
              <a:rPr sz="1200" dirty="0">
                <a:latin typeface="Times New Roman"/>
                <a:cs typeface="Times New Roman"/>
              </a:rPr>
              <a:t>is, the  </a:t>
            </a:r>
            <a:r>
              <a:rPr sz="1200" spc="-5" dirty="0">
                <a:latin typeface="Times New Roman"/>
                <a:cs typeface="Times New Roman"/>
              </a:rPr>
              <a:t>differences between entity </a:t>
            </a:r>
            <a:r>
              <a:rPr sz="1200" dirty="0">
                <a:latin typeface="Times New Roman"/>
                <a:cs typeface="Times New Roman"/>
              </a:rPr>
              <a:t>types must be </a:t>
            </a:r>
            <a:r>
              <a:rPr sz="1200" spc="-5" dirty="0">
                <a:latin typeface="Times New Roman"/>
                <a:cs typeface="Times New Roman"/>
              </a:rPr>
              <a:t>expressed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attributes. An </a:t>
            </a:r>
            <a:r>
              <a:rPr sz="1200" dirty="0">
                <a:latin typeface="Times New Roman"/>
                <a:cs typeface="Times New Roman"/>
              </a:rPr>
              <a:t>entity type 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instances; </a:t>
            </a:r>
            <a:r>
              <a:rPr sz="1200" spc="-5" dirty="0">
                <a:latin typeface="Times New Roman"/>
                <a:cs typeface="Times New Roman"/>
              </a:rPr>
              <a:t>each instance has got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value against each attribute  defined as </a:t>
            </a:r>
            <a:r>
              <a:rPr sz="1200" dirty="0">
                <a:latin typeface="Times New Roman"/>
                <a:cs typeface="Times New Roman"/>
              </a:rPr>
              <a:t>part of </a:t>
            </a:r>
            <a:r>
              <a:rPr sz="1200" spc="-5" dirty="0">
                <a:latin typeface="Times New Roman"/>
                <a:cs typeface="Times New Roman"/>
              </a:rPr>
              <a:t>that particular </a:t>
            </a:r>
            <a:r>
              <a:rPr sz="1200" dirty="0">
                <a:latin typeface="Times New Roman"/>
                <a:cs typeface="Times New Roman"/>
              </a:rPr>
              <a:t>entity type. A </a:t>
            </a:r>
            <a:r>
              <a:rPr sz="1200" i="1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 that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1002009"/>
            <a:ext cx="5561330" cy="787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64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identify or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entity instance 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-5" dirty="0">
                <a:latin typeface="Times New Roman"/>
                <a:cs typeface="Times New Roman"/>
              </a:rPr>
              <a:t>(or </a:t>
            </a:r>
            <a:r>
              <a:rPr sz="1200" dirty="0">
                <a:latin typeface="Times New Roman"/>
                <a:cs typeface="Times New Roman"/>
              </a:rPr>
              <a:t>out 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set).  The </a:t>
            </a:r>
            <a:r>
              <a:rPr sz="1200" spc="-5" dirty="0">
                <a:latin typeface="Times New Roman"/>
                <a:cs typeface="Times New Roman"/>
              </a:rPr>
              <a:t>concept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beautiful and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useful; why and how. 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have  many </a:t>
            </a:r>
            <a:r>
              <a:rPr sz="1200" spc="-5" dirty="0">
                <a:latin typeface="Times New Roman"/>
                <a:cs typeface="Times New Roman"/>
              </a:rPr>
              <a:t>instances, </a:t>
            </a:r>
            <a:r>
              <a:rPr sz="1200" dirty="0">
                <a:latin typeface="Times New Roman"/>
                <a:cs typeface="Times New Roman"/>
              </a:rPr>
              <a:t>from a </a:t>
            </a:r>
            <a:r>
              <a:rPr sz="1200" spc="-5" dirty="0">
                <a:latin typeface="Times New Roman"/>
                <a:cs typeface="Times New Roman"/>
              </a:rPr>
              <a:t>few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several </a:t>
            </a:r>
            <a:r>
              <a:rPr sz="1200" dirty="0">
                <a:latin typeface="Times New Roman"/>
                <a:cs typeface="Times New Roman"/>
              </a:rPr>
              <a:t>thousands </a:t>
            </a:r>
            <a:r>
              <a:rPr sz="1200" spc="-5" dirty="0">
                <a:latin typeface="Times New Roman"/>
                <a:cs typeface="Times New Roman"/>
              </a:rPr>
              <a:t>and even </a:t>
            </a:r>
            <a:r>
              <a:rPr sz="1200" dirty="0">
                <a:latin typeface="Times New Roman"/>
                <a:cs typeface="Times New Roman"/>
              </a:rPr>
              <a:t>more. Now out of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instances, when and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to pick a </a:t>
            </a:r>
            <a:r>
              <a:rPr sz="1200" spc="-5" dirty="0">
                <a:latin typeface="Times New Roman"/>
                <a:cs typeface="Times New Roman"/>
              </a:rPr>
              <a:t>particular/single instance, and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times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do 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it,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key is the solution. </a:t>
            </a:r>
            <a:r>
              <a:rPr sz="1200" spc="-5" dirty="0">
                <a:latin typeface="Times New Roman"/>
                <a:cs typeface="Times New Roman"/>
              </a:rPr>
              <a:t>For example, think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whole population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Pakistan,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 Pakistanis </a:t>
            </a:r>
            <a:r>
              <a:rPr sz="1200" dirty="0">
                <a:latin typeface="Times New Roman"/>
                <a:cs typeface="Times New Roman"/>
              </a:rPr>
              <a:t>lying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place,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with NADRA people. Now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sometime 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need to identify 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person out of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data,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can we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that? Can we  </a:t>
            </a:r>
            <a:r>
              <a:rPr sz="1200" dirty="0">
                <a:latin typeface="Times New Roman"/>
                <a:cs typeface="Times New Roman"/>
              </a:rPr>
              <a:t>use name </a:t>
            </a:r>
            <a:r>
              <a:rPr sz="1200" spc="-5" dirty="0">
                <a:latin typeface="Times New Roman"/>
                <a:cs typeface="Times New Roman"/>
              </a:rPr>
              <a:t>for that, well </a:t>
            </a:r>
            <a:r>
              <a:rPr sz="1200" dirty="0">
                <a:latin typeface="Times New Roman"/>
                <a:cs typeface="Times New Roman"/>
              </a:rPr>
              <a:t>think of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name,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Mirza Zahir Iman </a:t>
            </a:r>
            <a:r>
              <a:rPr sz="1200" dirty="0">
                <a:latin typeface="Times New Roman"/>
                <a:cs typeface="Times New Roman"/>
              </a:rPr>
              <a:t>Afroz, now </a:t>
            </a:r>
            <a:r>
              <a:rPr sz="1200" spc="5" dirty="0">
                <a:latin typeface="Times New Roman"/>
                <a:cs typeface="Times New Roman"/>
              </a:rPr>
              <a:t>we may  </a:t>
            </a:r>
            <a:r>
              <a:rPr sz="1200" spc="-5" dirty="0">
                <a:latin typeface="Times New Roman"/>
                <a:cs typeface="Times New Roman"/>
              </a:rPr>
              <a:t>find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people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this name in </a:t>
            </a:r>
            <a:r>
              <a:rPr sz="1200" spc="-5" dirty="0">
                <a:latin typeface="Times New Roman"/>
                <a:cs typeface="Times New Roman"/>
              </a:rPr>
              <a:t>Pakistan. Another </a:t>
            </a:r>
            <a:r>
              <a:rPr sz="1200" dirty="0">
                <a:latin typeface="Times New Roman"/>
                <a:cs typeface="Times New Roman"/>
              </a:rPr>
              <a:t>option is the combination of name  </a:t>
            </a:r>
            <a:r>
              <a:rPr sz="1200" spc="-5" dirty="0">
                <a:latin typeface="Times New Roman"/>
                <a:cs typeface="Times New Roman"/>
              </a:rPr>
              <a:t>and father name, then </a:t>
            </a:r>
            <a:r>
              <a:rPr sz="1200" dirty="0">
                <a:latin typeface="Times New Roman"/>
                <a:cs typeface="Times New Roman"/>
              </a:rPr>
              <a:t>again, </a:t>
            </a:r>
            <a:r>
              <a:rPr sz="1200" spc="-5" dirty="0">
                <a:latin typeface="Times New Roman"/>
                <a:cs typeface="Times New Roman"/>
              </a:rPr>
              <a:t>Amjad Malik </a:t>
            </a:r>
            <a:r>
              <a:rPr sz="1200" dirty="0">
                <a:latin typeface="Times New Roman"/>
                <a:cs typeface="Times New Roman"/>
              </a:rPr>
              <a:t>s/o </a:t>
            </a:r>
            <a:r>
              <a:rPr sz="1200" spc="-5" dirty="0">
                <a:latin typeface="Times New Roman"/>
                <a:cs typeface="Times New Roman"/>
              </a:rPr>
              <a:t>Mirza Zahir Iman </a:t>
            </a:r>
            <a:r>
              <a:rPr sz="1200" dirty="0">
                <a:latin typeface="Times New Roman"/>
                <a:cs typeface="Times New Roman"/>
              </a:rPr>
              <a:t>Afroz, </a:t>
            </a:r>
            <a:r>
              <a:rPr sz="1200" spc="-5" dirty="0">
                <a:latin typeface="Times New Roman"/>
                <a:cs typeface="Times New Roman"/>
              </a:rPr>
              <a:t>there could </a:t>
            </a:r>
            <a:r>
              <a:rPr sz="1200" dirty="0">
                <a:latin typeface="Times New Roman"/>
                <a:cs typeface="Times New Roman"/>
              </a:rPr>
              <a:t>be so  many such </a:t>
            </a:r>
            <a:r>
              <a:rPr sz="1200" spc="-5" dirty="0">
                <a:latin typeface="Times New Roman"/>
                <a:cs typeface="Times New Roman"/>
              </a:rPr>
              <a:t>pairs.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such examples. </a:t>
            </a:r>
            <a:r>
              <a:rPr sz="1200" spc="-5" dirty="0">
                <a:latin typeface="Times New Roman"/>
                <a:cs typeface="Times New Roman"/>
              </a:rPr>
              <a:t>However,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think </a:t>
            </a:r>
            <a:r>
              <a:rPr sz="1200" spc="-5" dirty="0">
                <a:latin typeface="Times New Roman"/>
                <a:cs typeface="Times New Roman"/>
              </a:rPr>
              <a:t>about  National </a:t>
            </a:r>
            <a:r>
              <a:rPr sz="1200" spc="-10" dirty="0">
                <a:latin typeface="Times New Roman"/>
                <a:cs typeface="Times New Roman"/>
              </a:rPr>
              <a:t>ID </a:t>
            </a:r>
            <a:r>
              <a:rPr sz="1200" spc="-5" dirty="0">
                <a:latin typeface="Times New Roman"/>
                <a:cs typeface="Times New Roman"/>
              </a:rPr>
              <a:t>Card </a:t>
            </a:r>
            <a:r>
              <a:rPr sz="1200" dirty="0">
                <a:latin typeface="Times New Roman"/>
                <a:cs typeface="Times New Roman"/>
              </a:rPr>
              <a:t>number,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matter </a:t>
            </a:r>
            <a:r>
              <a:rPr sz="1200" dirty="0">
                <a:latin typeface="Times New Roman"/>
                <a:cs typeface="Times New Roman"/>
              </a:rPr>
              <a:t>whatever is the </a:t>
            </a:r>
            <a:r>
              <a:rPr sz="1200" spc="-5" dirty="0">
                <a:latin typeface="Times New Roman"/>
                <a:cs typeface="Times New Roman"/>
              </a:rPr>
              <a:t>population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Pakistan,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will  always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pick </a:t>
            </a:r>
            <a:r>
              <a:rPr sz="1200" dirty="0">
                <a:latin typeface="Times New Roman"/>
                <a:cs typeface="Times New Roman"/>
              </a:rPr>
              <a:t>precisely 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person.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key. </a:t>
            </a:r>
            <a:r>
              <a:rPr sz="1200" dirty="0">
                <a:latin typeface="Times New Roman"/>
                <a:cs typeface="Times New Roman"/>
              </a:rPr>
              <a:t>While defining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 </a:t>
            </a:r>
            <a:r>
              <a:rPr sz="1200" spc="-5" dirty="0">
                <a:latin typeface="Times New Roman"/>
                <a:cs typeface="Times New Roman"/>
              </a:rPr>
              <a:t>type we also </a:t>
            </a:r>
            <a:r>
              <a:rPr sz="1200" dirty="0">
                <a:latin typeface="Times New Roman"/>
                <a:cs typeface="Times New Roman"/>
              </a:rPr>
              <a:t>generally define the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of that </a:t>
            </a:r>
            <a:r>
              <a:rPr sz="1200" spc="-5" dirty="0">
                <a:latin typeface="Times New Roman"/>
                <a:cs typeface="Times New Roman"/>
              </a:rPr>
              <a:t>entity type. How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select the </a:t>
            </a:r>
            <a:r>
              <a:rPr sz="1200" spc="-5" dirty="0">
                <a:latin typeface="Times New Roman"/>
                <a:cs typeface="Times New Roman"/>
              </a:rPr>
              <a:t>key, from  </a:t>
            </a:r>
            <a:r>
              <a:rPr sz="1200" dirty="0">
                <a:latin typeface="Times New Roman"/>
                <a:cs typeface="Times New Roman"/>
              </a:rPr>
              <a:t>the study of the </a:t>
            </a:r>
            <a:r>
              <a:rPr sz="1200" spc="-5" dirty="0">
                <a:latin typeface="Times New Roman"/>
                <a:cs typeface="Times New Roman"/>
              </a:rPr>
              <a:t>real-world system;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attribute(s) </a:t>
            </a:r>
            <a:r>
              <a:rPr sz="1200" dirty="0">
                <a:latin typeface="Times New Roman"/>
                <a:cs typeface="Times New Roman"/>
              </a:rPr>
              <a:t>already exist </a:t>
            </a:r>
            <a:r>
              <a:rPr sz="1200" spc="-5" dirty="0">
                <a:latin typeface="Times New Roman"/>
                <a:cs typeface="Times New Roman"/>
              </a:rPr>
              <a:t>there, </a:t>
            </a:r>
            <a:r>
              <a:rPr sz="1200" dirty="0">
                <a:latin typeface="Times New Roman"/>
                <a:cs typeface="Times New Roman"/>
              </a:rPr>
              <a:t>sometimes they  </a:t>
            </a:r>
            <a:r>
              <a:rPr sz="1200" spc="-5" dirty="0">
                <a:latin typeface="Times New Roman"/>
                <a:cs typeface="Times New Roman"/>
              </a:rPr>
              <a:t>don’t then </a:t>
            </a:r>
            <a:r>
              <a:rPr sz="1200" dirty="0">
                <a:latin typeface="Times New Roman"/>
                <a:cs typeface="Times New Roman"/>
              </a:rPr>
              <a:t>the designer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to define one. A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simple, that </a:t>
            </a:r>
            <a:r>
              <a:rPr sz="1200" spc="5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consisting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single attribute, </a:t>
            </a:r>
            <a:r>
              <a:rPr sz="1200" dirty="0">
                <a:latin typeface="Times New Roman"/>
                <a:cs typeface="Times New Roman"/>
              </a:rPr>
              <a:t>or it could be </a:t>
            </a:r>
            <a:r>
              <a:rPr sz="1200" spc="-5" dirty="0">
                <a:latin typeface="Times New Roman"/>
                <a:cs typeface="Times New Roman"/>
              </a:rPr>
              <a:t>composite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attributes.  Following are </a:t>
            </a:r>
            <a:r>
              <a:rPr sz="1200" dirty="0">
                <a:latin typeface="Times New Roman"/>
                <a:cs typeface="Times New Roman"/>
              </a:rPr>
              <a:t>the major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584200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584835" algn="l"/>
              </a:tabLst>
            </a:pP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584200" indent="-228600">
              <a:lnSpc>
                <a:spcPts val="1380"/>
              </a:lnSpc>
              <a:buFont typeface="Courier New"/>
              <a:buChar char="o"/>
              <a:tabLst>
                <a:tab pos="584835" algn="l"/>
              </a:tabLst>
            </a:pPr>
            <a:r>
              <a:rPr sz="1200" spc="-5" dirty="0">
                <a:latin typeface="Times New Roman"/>
                <a:cs typeface="Times New Roman"/>
              </a:rPr>
              <a:t>Candidate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584200" indent="-228600">
              <a:lnSpc>
                <a:spcPts val="1380"/>
              </a:lnSpc>
              <a:buFont typeface="Courier New"/>
              <a:buChar char="o"/>
              <a:tabLst>
                <a:tab pos="584835" algn="l"/>
              </a:tabLst>
            </a:pP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584200" indent="-228600">
              <a:lnSpc>
                <a:spcPts val="1380"/>
              </a:lnSpc>
              <a:buFont typeface="Courier New"/>
              <a:buChar char="o"/>
              <a:tabLst>
                <a:tab pos="584835" algn="l"/>
              </a:tabLst>
            </a:pPr>
            <a:r>
              <a:rPr sz="1200" spc="-5" dirty="0">
                <a:latin typeface="Times New Roman"/>
                <a:cs typeface="Times New Roman"/>
              </a:rPr>
              <a:t>Alternate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584200" indent="-228600">
              <a:lnSpc>
                <a:spcPts val="1380"/>
              </a:lnSpc>
              <a:buFont typeface="Courier New"/>
              <a:buChar char="o"/>
              <a:tabLst>
                <a:tab pos="584835" algn="l"/>
              </a:tabLst>
            </a:pPr>
            <a:r>
              <a:rPr sz="1200" dirty="0">
                <a:latin typeface="Times New Roman"/>
                <a:cs typeface="Times New Roman"/>
              </a:rPr>
              <a:t>Secondary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584200" indent="-228600">
              <a:lnSpc>
                <a:spcPts val="1410"/>
              </a:lnSpc>
              <a:buFont typeface="Courier New"/>
              <a:buChar char="o"/>
              <a:tabLst>
                <a:tab pos="584835" algn="l"/>
              </a:tabLst>
            </a:pPr>
            <a:r>
              <a:rPr sz="1200" spc="-5" dirty="0">
                <a:latin typeface="Times New Roman"/>
                <a:cs typeface="Times New Roman"/>
              </a:rPr>
              <a:t>Foreign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last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discussed </a:t>
            </a:r>
            <a:r>
              <a:rPr sz="1200" spc="-5" dirty="0">
                <a:latin typeface="Times New Roman"/>
                <a:cs typeface="Times New Roman"/>
              </a:rPr>
              <a:t>later, </a:t>
            </a:r>
            <a:r>
              <a:rPr sz="1200" dirty="0">
                <a:latin typeface="Times New Roman"/>
                <a:cs typeface="Times New Roman"/>
              </a:rPr>
              <a:t>remaining 5 </a:t>
            </a:r>
            <a:r>
              <a:rPr sz="1200" spc="-5" dirty="0">
                <a:latin typeface="Times New Roman"/>
                <a:cs typeface="Times New Roman"/>
              </a:rPr>
              <a:t>are discussed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  <a:spcBef>
                <a:spcPts val="565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55" dirty="0">
                <a:latin typeface="Times New Roman"/>
                <a:cs typeface="Times New Roman"/>
              </a:rPr>
              <a:t>Super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0" dirty="0">
                <a:latin typeface="Times New Roman"/>
                <a:cs typeface="Times New Roman"/>
              </a:rPr>
              <a:t>super </a:t>
            </a:r>
            <a:r>
              <a:rPr sz="1200" spc="20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one or more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taken collectively, allow </a:t>
            </a:r>
            <a:r>
              <a:rPr sz="1200" dirty="0">
                <a:latin typeface="Times New Roman"/>
                <a:cs typeface="Times New Roman"/>
              </a:rPr>
              <a:t>us to  identify uniquely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instance in the entity </a:t>
            </a:r>
            <a:r>
              <a:rPr sz="1200" spc="-5" dirty="0">
                <a:latin typeface="Times New Roman"/>
                <a:cs typeface="Times New Roman"/>
              </a:rPr>
              <a:t>set.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definition </a:t>
            </a:r>
            <a:r>
              <a:rPr sz="1200" dirty="0">
                <a:latin typeface="Times New Roman"/>
                <a:cs typeface="Times New Roman"/>
              </a:rPr>
              <a:t>is same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of a  </a:t>
            </a:r>
            <a:r>
              <a:rPr sz="1200" spc="-5" dirty="0">
                <a:latin typeface="Times New Roman"/>
                <a:cs typeface="Times New Roman"/>
              </a:rPr>
              <a:t>key,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means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the most </a:t>
            </a:r>
            <a:r>
              <a:rPr sz="1200" spc="-5" dirty="0">
                <a:latin typeface="Times New Roman"/>
                <a:cs typeface="Times New Roman"/>
              </a:rPr>
              <a:t>general </a:t>
            </a:r>
            <a:r>
              <a:rPr sz="1200" dirty="0">
                <a:latin typeface="Times New Roman"/>
                <a:cs typeface="Times New Roman"/>
              </a:rPr>
              <a:t>type of </a:t>
            </a:r>
            <a:r>
              <a:rPr sz="1200" spc="-5" dirty="0">
                <a:latin typeface="Times New Roman"/>
                <a:cs typeface="Times New Roman"/>
              </a:rPr>
              <a:t>key.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 consider </a:t>
            </a:r>
            <a:r>
              <a:rPr sz="1200" dirty="0">
                <a:latin typeface="Times New Roman"/>
                <a:cs typeface="Times New Roman"/>
              </a:rPr>
              <a:t>the entity type </a:t>
            </a:r>
            <a:r>
              <a:rPr sz="1200" spc="-5" dirty="0">
                <a:latin typeface="Times New Roman"/>
                <a:cs typeface="Times New Roman"/>
              </a:rPr>
              <a:t>STUDENT with </a:t>
            </a:r>
            <a:r>
              <a:rPr sz="1200" dirty="0">
                <a:latin typeface="Times New Roman"/>
                <a:cs typeface="Times New Roman"/>
              </a:rPr>
              <a:t>attributes </a:t>
            </a:r>
            <a:r>
              <a:rPr sz="1200" spc="-5" dirty="0">
                <a:latin typeface="Times New Roman"/>
                <a:cs typeface="Times New Roman"/>
              </a:rPr>
              <a:t>registration number, </a:t>
            </a:r>
            <a:r>
              <a:rPr sz="1200" dirty="0">
                <a:latin typeface="Times New Roman"/>
                <a:cs typeface="Times New Roman"/>
              </a:rPr>
              <a:t>name, </a:t>
            </a:r>
            <a:r>
              <a:rPr sz="1200" spc="-5" dirty="0">
                <a:latin typeface="Times New Roman"/>
                <a:cs typeface="Times New Roman"/>
              </a:rPr>
              <a:t>father  name, address, phone, class, </a:t>
            </a:r>
            <a:r>
              <a:rPr sz="1200" dirty="0">
                <a:latin typeface="Times New Roman"/>
                <a:cs typeface="Times New Roman"/>
              </a:rPr>
              <a:t>admission </a:t>
            </a:r>
            <a:r>
              <a:rPr sz="1200" spc="-5" dirty="0">
                <a:latin typeface="Times New Roman"/>
                <a:cs typeface="Times New Roman"/>
              </a:rPr>
              <a:t>date. Now which attribute can we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-5" dirty="0">
                <a:latin typeface="Times New Roman"/>
                <a:cs typeface="Times New Roman"/>
              </a:rPr>
              <a:t>that can  </a:t>
            </a:r>
            <a:r>
              <a:rPr sz="1200" dirty="0">
                <a:latin typeface="Times New Roman"/>
                <a:cs typeface="Times New Roman"/>
              </a:rPr>
              <a:t>uniquely identify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instance of </a:t>
            </a:r>
            <a:r>
              <a:rPr sz="1200" spc="-5" dirty="0">
                <a:latin typeface="Times New Roman"/>
                <a:cs typeface="Times New Roman"/>
              </a:rPr>
              <a:t>STUDENT entity type. Of course, </a:t>
            </a:r>
            <a:r>
              <a:rPr sz="1200" dirty="0">
                <a:latin typeface="Times New Roman"/>
                <a:cs typeface="Times New Roman"/>
              </a:rPr>
              <a:t>none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name,  father name, address, </a:t>
            </a:r>
            <a:r>
              <a:rPr sz="1200" dirty="0">
                <a:latin typeface="Times New Roman"/>
                <a:cs typeface="Times New Roman"/>
              </a:rPr>
              <a:t>phone </a:t>
            </a:r>
            <a:r>
              <a:rPr sz="1200" spc="-5" dirty="0">
                <a:latin typeface="Times New Roman"/>
                <a:cs typeface="Times New Roman"/>
              </a:rPr>
              <a:t>number, class, admission date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for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purpose. Why? Because </a:t>
            </a:r>
            <a:r>
              <a:rPr sz="1200" spc="5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consider name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super </a:t>
            </a:r>
            <a:r>
              <a:rPr sz="1200" spc="-5" dirty="0">
                <a:latin typeface="Times New Roman"/>
                <a:cs typeface="Times New Roman"/>
              </a:rPr>
              <a:t>key, and situation </a:t>
            </a:r>
            <a:r>
              <a:rPr sz="1200" dirty="0">
                <a:latin typeface="Times New Roman"/>
                <a:cs typeface="Times New Roman"/>
              </a:rPr>
              <a:t>arises </a:t>
            </a:r>
            <a:r>
              <a:rPr sz="1200" spc="-5" dirty="0">
                <a:latin typeface="Times New Roman"/>
                <a:cs typeface="Times New Roman"/>
              </a:rPr>
              <a:t>that we  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contact </a:t>
            </a:r>
            <a:r>
              <a:rPr sz="1200" dirty="0">
                <a:latin typeface="Times New Roman"/>
                <a:cs typeface="Times New Roman"/>
              </a:rPr>
              <a:t>the parents of 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student. </a:t>
            </a: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dirty="0">
                <a:latin typeface="Times New Roman"/>
                <a:cs typeface="Times New Roman"/>
              </a:rPr>
              <a:t>to our </a:t>
            </a:r>
            <a:r>
              <a:rPr sz="1200" spc="-5" dirty="0">
                <a:latin typeface="Times New Roman"/>
                <a:cs typeface="Times New Roman"/>
              </a:rPr>
              <a:t>registration  department that give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phone number of the student </a:t>
            </a:r>
            <a:r>
              <a:rPr sz="1200" spc="-5" dirty="0">
                <a:latin typeface="Times New Roman"/>
                <a:cs typeface="Times New Roman"/>
              </a:rPr>
              <a:t>whose </a:t>
            </a:r>
            <a:r>
              <a:rPr sz="1200" dirty="0">
                <a:latin typeface="Times New Roman"/>
                <a:cs typeface="Times New Roman"/>
              </a:rPr>
              <a:t>name is </a:t>
            </a:r>
            <a:r>
              <a:rPr sz="1200" spc="-5" dirty="0">
                <a:latin typeface="Times New Roman"/>
                <a:cs typeface="Times New Roman"/>
              </a:rPr>
              <a:t>Ilyas Hussain,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registration department conducts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search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comes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10 </a:t>
            </a:r>
            <a:r>
              <a:rPr sz="1200" spc="-5" dirty="0">
                <a:latin typeface="Times New Roman"/>
                <a:cs typeface="Times New Roman"/>
              </a:rPr>
              <a:t>different Ilyas  Hussain, could </a:t>
            </a:r>
            <a:r>
              <a:rPr sz="1200" dirty="0">
                <a:latin typeface="Times New Roman"/>
                <a:cs typeface="Times New Roman"/>
              </a:rPr>
              <a:t>be anyone. So 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attribute cannot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used to </a:t>
            </a:r>
            <a:r>
              <a:rPr sz="1200" spc="-5" dirty="0">
                <a:latin typeface="Times New Roman"/>
                <a:cs typeface="Times New Roman"/>
              </a:rPr>
              <a:t>pick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particular instance. </a:t>
            </a:r>
            <a:r>
              <a:rPr sz="120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happens with other attributes. However,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use the  </a:t>
            </a:r>
            <a:r>
              <a:rPr sz="1200" spc="-5" dirty="0">
                <a:latin typeface="Times New Roman"/>
                <a:cs typeface="Times New Roman"/>
              </a:rPr>
              <a:t>registration number, </a:t>
            </a:r>
            <a:r>
              <a:rPr sz="1200" dirty="0">
                <a:latin typeface="Times New Roman"/>
                <a:cs typeface="Times New Roman"/>
              </a:rPr>
              <a:t>then it is 100% sure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value of </a:t>
            </a:r>
            <a:r>
              <a:rPr sz="1200" spc="-5" dirty="0">
                <a:latin typeface="Times New Roman"/>
                <a:cs typeface="Times New Roman"/>
              </a:rPr>
              <a:t>registration  number we will always find </a:t>
            </a:r>
            <a:r>
              <a:rPr sz="1200" dirty="0">
                <a:latin typeface="Times New Roman"/>
                <a:cs typeface="Times New Roman"/>
              </a:rPr>
              <a:t>exactly 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unique entity </a:t>
            </a:r>
            <a:r>
              <a:rPr sz="1200" spc="-5" dirty="0">
                <a:latin typeface="Times New Roman"/>
                <a:cs typeface="Times New Roman"/>
              </a:rPr>
              <a:t>instance. Once </a:t>
            </a:r>
            <a:r>
              <a:rPr sz="1200" spc="-10" dirty="0">
                <a:latin typeface="Times New Roman"/>
                <a:cs typeface="Times New Roman"/>
              </a:rPr>
              <a:t>you  </a:t>
            </a:r>
            <a:r>
              <a:rPr sz="1200" spc="-5" dirty="0">
                <a:latin typeface="Times New Roman"/>
                <a:cs typeface="Times New Roman"/>
              </a:rPr>
              <a:t>identified 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instance,  you  </a:t>
            </a:r>
            <a:r>
              <a:rPr sz="1200" dirty="0">
                <a:latin typeface="Times New Roman"/>
                <a:cs typeface="Times New Roman"/>
              </a:rPr>
              <a:t>have  </a:t>
            </a:r>
            <a:r>
              <a:rPr sz="1200" spc="-5" dirty="0">
                <a:latin typeface="Times New Roman"/>
                <a:cs typeface="Times New Roman"/>
              </a:rPr>
              <a:t>all  </a:t>
            </a:r>
            <a:r>
              <a:rPr sz="1200" dirty="0">
                <a:latin typeface="Times New Roman"/>
                <a:cs typeface="Times New Roman"/>
              </a:rPr>
              <a:t>its  </a:t>
            </a:r>
            <a:r>
              <a:rPr sz="1200" spc="-5" dirty="0">
                <a:latin typeface="Times New Roman"/>
                <a:cs typeface="Times New Roman"/>
              </a:rPr>
              <a:t>attributes  available,  </a:t>
            </a:r>
            <a:r>
              <a:rPr sz="1200" dirty="0">
                <a:latin typeface="Times New Roman"/>
                <a:cs typeface="Times New Roman"/>
              </a:rPr>
              <a:t>name,  </a:t>
            </a:r>
            <a:r>
              <a:rPr sz="1200" spc="-5" dirty="0">
                <a:latin typeface="Times New Roman"/>
                <a:cs typeface="Times New Roman"/>
              </a:rPr>
              <a:t>father  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018" y="1002009"/>
            <a:ext cx="529336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everything. </a:t>
            </a:r>
            <a:r>
              <a:rPr sz="1200" dirty="0">
                <a:latin typeface="Times New Roman"/>
                <a:cs typeface="Times New Roman"/>
              </a:rPr>
              <a:t>The entity type </a:t>
            </a:r>
            <a:r>
              <a:rPr sz="1200" spc="-5" dirty="0">
                <a:latin typeface="Times New Roman"/>
                <a:cs typeface="Times New Roman"/>
              </a:rPr>
              <a:t>STUDENT and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graphically in the 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below, with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“regNo”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underlined.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5380" y="2277400"/>
            <a:ext cx="727075" cy="178435"/>
          </a:xfrm>
          <a:custGeom>
            <a:avLst/>
            <a:gdLst/>
            <a:ahLst/>
            <a:cxnLst/>
            <a:rect l="l" t="t" r="r" b="b"/>
            <a:pathLst>
              <a:path w="727075" h="178435">
                <a:moveTo>
                  <a:pt x="0" y="178329"/>
                </a:moveTo>
                <a:lnTo>
                  <a:pt x="727036" y="178329"/>
                </a:lnTo>
                <a:lnTo>
                  <a:pt x="727036" y="0"/>
                </a:lnTo>
                <a:lnTo>
                  <a:pt x="0" y="0"/>
                </a:lnTo>
                <a:lnTo>
                  <a:pt x="0" y="17832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1639" y="2286053"/>
            <a:ext cx="6953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L</a:t>
            </a:r>
            <a:r>
              <a:rPr sz="1000" spc="-1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05111" y="2001508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747" y="0"/>
                </a:moveTo>
                <a:lnTo>
                  <a:pt x="264022" y="2146"/>
                </a:lnTo>
                <a:lnTo>
                  <a:pt x="201906" y="8311"/>
                </a:lnTo>
                <a:lnTo>
                  <a:pt x="145719" y="18084"/>
                </a:lnTo>
                <a:lnTo>
                  <a:pt x="96785" y="31055"/>
                </a:lnTo>
                <a:lnTo>
                  <a:pt x="56424" y="46811"/>
                </a:lnTo>
                <a:lnTo>
                  <a:pt x="6709" y="85041"/>
                </a:lnTo>
                <a:lnTo>
                  <a:pt x="0" y="106692"/>
                </a:lnTo>
                <a:lnTo>
                  <a:pt x="6709" y="127840"/>
                </a:lnTo>
                <a:lnTo>
                  <a:pt x="56424" y="165421"/>
                </a:lnTo>
                <a:lnTo>
                  <a:pt x="96785" y="180996"/>
                </a:lnTo>
                <a:lnTo>
                  <a:pt x="145719" y="193856"/>
                </a:lnTo>
                <a:lnTo>
                  <a:pt x="201906" y="203573"/>
                </a:lnTo>
                <a:lnTo>
                  <a:pt x="264022" y="209717"/>
                </a:lnTo>
                <a:lnTo>
                  <a:pt x="330747" y="211860"/>
                </a:lnTo>
                <a:lnTo>
                  <a:pt x="396968" y="209717"/>
                </a:lnTo>
                <a:lnTo>
                  <a:pt x="458706" y="203573"/>
                </a:lnTo>
                <a:lnTo>
                  <a:pt x="514622" y="193856"/>
                </a:lnTo>
                <a:lnTo>
                  <a:pt x="563374" y="180996"/>
                </a:lnTo>
                <a:lnTo>
                  <a:pt x="603625" y="165421"/>
                </a:lnTo>
                <a:lnTo>
                  <a:pt x="653262" y="127840"/>
                </a:lnTo>
                <a:lnTo>
                  <a:pt x="659969" y="106692"/>
                </a:lnTo>
                <a:lnTo>
                  <a:pt x="653262" y="85041"/>
                </a:lnTo>
                <a:lnTo>
                  <a:pt x="603625" y="46811"/>
                </a:lnTo>
                <a:lnTo>
                  <a:pt x="563374" y="31055"/>
                </a:lnTo>
                <a:lnTo>
                  <a:pt x="514622" y="18084"/>
                </a:lnTo>
                <a:lnTo>
                  <a:pt x="458706" y="8311"/>
                </a:lnTo>
                <a:lnTo>
                  <a:pt x="396968" y="2146"/>
                </a:lnTo>
                <a:lnTo>
                  <a:pt x="33074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5111" y="2001508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747" y="0"/>
                </a:moveTo>
                <a:lnTo>
                  <a:pt x="264022" y="2146"/>
                </a:lnTo>
                <a:lnTo>
                  <a:pt x="201906" y="8311"/>
                </a:lnTo>
                <a:lnTo>
                  <a:pt x="145719" y="18084"/>
                </a:lnTo>
                <a:lnTo>
                  <a:pt x="96785" y="31055"/>
                </a:lnTo>
                <a:lnTo>
                  <a:pt x="56424" y="46811"/>
                </a:lnTo>
                <a:lnTo>
                  <a:pt x="6709" y="85041"/>
                </a:lnTo>
                <a:lnTo>
                  <a:pt x="0" y="106692"/>
                </a:lnTo>
                <a:lnTo>
                  <a:pt x="6709" y="127840"/>
                </a:lnTo>
                <a:lnTo>
                  <a:pt x="56424" y="165421"/>
                </a:lnTo>
                <a:lnTo>
                  <a:pt x="96785" y="180996"/>
                </a:lnTo>
                <a:lnTo>
                  <a:pt x="145719" y="193856"/>
                </a:lnTo>
                <a:lnTo>
                  <a:pt x="201906" y="203573"/>
                </a:lnTo>
                <a:lnTo>
                  <a:pt x="264022" y="209717"/>
                </a:lnTo>
                <a:lnTo>
                  <a:pt x="330747" y="211860"/>
                </a:lnTo>
                <a:lnTo>
                  <a:pt x="396968" y="209717"/>
                </a:lnTo>
                <a:lnTo>
                  <a:pt x="458706" y="203573"/>
                </a:lnTo>
                <a:lnTo>
                  <a:pt x="514622" y="193856"/>
                </a:lnTo>
                <a:lnTo>
                  <a:pt x="563374" y="180996"/>
                </a:lnTo>
                <a:lnTo>
                  <a:pt x="603625" y="165421"/>
                </a:lnTo>
                <a:lnTo>
                  <a:pt x="653262" y="127840"/>
                </a:lnTo>
                <a:lnTo>
                  <a:pt x="659969" y="106692"/>
                </a:lnTo>
                <a:lnTo>
                  <a:pt x="653262" y="85041"/>
                </a:lnTo>
                <a:lnTo>
                  <a:pt x="603625" y="46811"/>
                </a:lnTo>
                <a:lnTo>
                  <a:pt x="563374" y="31055"/>
                </a:lnTo>
                <a:lnTo>
                  <a:pt x="514622" y="18084"/>
                </a:lnTo>
                <a:lnTo>
                  <a:pt x="458706" y="8311"/>
                </a:lnTo>
                <a:lnTo>
                  <a:pt x="396968" y="2146"/>
                </a:lnTo>
                <a:lnTo>
                  <a:pt x="3307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7974" y="2330731"/>
            <a:ext cx="661670" cy="212090"/>
          </a:xfrm>
          <a:custGeom>
            <a:avLst/>
            <a:gdLst/>
            <a:ahLst/>
            <a:cxnLst/>
            <a:rect l="l" t="t" r="r" b="b"/>
            <a:pathLst>
              <a:path w="661670" h="212089">
                <a:moveTo>
                  <a:pt x="330747" y="0"/>
                </a:moveTo>
                <a:lnTo>
                  <a:pt x="264022" y="2146"/>
                </a:lnTo>
                <a:lnTo>
                  <a:pt x="201906" y="8311"/>
                </a:lnTo>
                <a:lnTo>
                  <a:pt x="145719" y="18084"/>
                </a:lnTo>
                <a:lnTo>
                  <a:pt x="96785" y="31055"/>
                </a:lnTo>
                <a:lnTo>
                  <a:pt x="56424" y="46811"/>
                </a:lnTo>
                <a:lnTo>
                  <a:pt x="6709" y="85041"/>
                </a:lnTo>
                <a:lnTo>
                  <a:pt x="0" y="106692"/>
                </a:lnTo>
                <a:lnTo>
                  <a:pt x="6709" y="127840"/>
                </a:lnTo>
                <a:lnTo>
                  <a:pt x="56424" y="165421"/>
                </a:lnTo>
                <a:lnTo>
                  <a:pt x="96785" y="180996"/>
                </a:lnTo>
                <a:lnTo>
                  <a:pt x="145719" y="193856"/>
                </a:lnTo>
                <a:lnTo>
                  <a:pt x="201906" y="203573"/>
                </a:lnTo>
                <a:lnTo>
                  <a:pt x="264022" y="209717"/>
                </a:lnTo>
                <a:lnTo>
                  <a:pt x="330747" y="211860"/>
                </a:lnTo>
                <a:lnTo>
                  <a:pt x="397471" y="209717"/>
                </a:lnTo>
                <a:lnTo>
                  <a:pt x="459587" y="203573"/>
                </a:lnTo>
                <a:lnTo>
                  <a:pt x="515774" y="193856"/>
                </a:lnTo>
                <a:lnTo>
                  <a:pt x="564708" y="180996"/>
                </a:lnTo>
                <a:lnTo>
                  <a:pt x="605069" y="165421"/>
                </a:lnTo>
                <a:lnTo>
                  <a:pt x="654784" y="127840"/>
                </a:lnTo>
                <a:lnTo>
                  <a:pt x="661494" y="106692"/>
                </a:lnTo>
                <a:lnTo>
                  <a:pt x="654784" y="85041"/>
                </a:lnTo>
                <a:lnTo>
                  <a:pt x="605069" y="46811"/>
                </a:lnTo>
                <a:lnTo>
                  <a:pt x="564708" y="31055"/>
                </a:lnTo>
                <a:lnTo>
                  <a:pt x="515774" y="18084"/>
                </a:lnTo>
                <a:lnTo>
                  <a:pt x="459587" y="8311"/>
                </a:lnTo>
                <a:lnTo>
                  <a:pt x="397471" y="2146"/>
                </a:lnTo>
                <a:lnTo>
                  <a:pt x="33074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7974" y="2330731"/>
            <a:ext cx="661670" cy="212090"/>
          </a:xfrm>
          <a:custGeom>
            <a:avLst/>
            <a:gdLst/>
            <a:ahLst/>
            <a:cxnLst/>
            <a:rect l="l" t="t" r="r" b="b"/>
            <a:pathLst>
              <a:path w="661670" h="212089">
                <a:moveTo>
                  <a:pt x="330747" y="0"/>
                </a:moveTo>
                <a:lnTo>
                  <a:pt x="264022" y="2146"/>
                </a:lnTo>
                <a:lnTo>
                  <a:pt x="201906" y="8311"/>
                </a:lnTo>
                <a:lnTo>
                  <a:pt x="145719" y="18084"/>
                </a:lnTo>
                <a:lnTo>
                  <a:pt x="96785" y="31055"/>
                </a:lnTo>
                <a:lnTo>
                  <a:pt x="56424" y="46811"/>
                </a:lnTo>
                <a:lnTo>
                  <a:pt x="6709" y="85041"/>
                </a:lnTo>
                <a:lnTo>
                  <a:pt x="0" y="106692"/>
                </a:lnTo>
                <a:lnTo>
                  <a:pt x="6709" y="127840"/>
                </a:lnTo>
                <a:lnTo>
                  <a:pt x="56424" y="165421"/>
                </a:lnTo>
                <a:lnTo>
                  <a:pt x="96785" y="180996"/>
                </a:lnTo>
                <a:lnTo>
                  <a:pt x="145719" y="193856"/>
                </a:lnTo>
                <a:lnTo>
                  <a:pt x="201906" y="203573"/>
                </a:lnTo>
                <a:lnTo>
                  <a:pt x="264022" y="209717"/>
                </a:lnTo>
                <a:lnTo>
                  <a:pt x="330747" y="211860"/>
                </a:lnTo>
                <a:lnTo>
                  <a:pt x="397471" y="209717"/>
                </a:lnTo>
                <a:lnTo>
                  <a:pt x="459587" y="203573"/>
                </a:lnTo>
                <a:lnTo>
                  <a:pt x="515774" y="193856"/>
                </a:lnTo>
                <a:lnTo>
                  <a:pt x="564708" y="180996"/>
                </a:lnTo>
                <a:lnTo>
                  <a:pt x="605069" y="165421"/>
                </a:lnTo>
                <a:lnTo>
                  <a:pt x="654784" y="127840"/>
                </a:lnTo>
                <a:lnTo>
                  <a:pt x="661494" y="106692"/>
                </a:lnTo>
                <a:lnTo>
                  <a:pt x="654784" y="85041"/>
                </a:lnTo>
                <a:lnTo>
                  <a:pt x="605069" y="46811"/>
                </a:lnTo>
                <a:lnTo>
                  <a:pt x="564708" y="31055"/>
                </a:lnTo>
                <a:lnTo>
                  <a:pt x="515774" y="18084"/>
                </a:lnTo>
                <a:lnTo>
                  <a:pt x="459587" y="8311"/>
                </a:lnTo>
                <a:lnTo>
                  <a:pt x="397471" y="2146"/>
                </a:lnTo>
                <a:lnTo>
                  <a:pt x="3307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8003" y="1672284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747" y="0"/>
                </a:moveTo>
                <a:lnTo>
                  <a:pt x="264022" y="2143"/>
                </a:lnTo>
                <a:lnTo>
                  <a:pt x="201906" y="8287"/>
                </a:lnTo>
                <a:lnTo>
                  <a:pt x="145719" y="18004"/>
                </a:lnTo>
                <a:lnTo>
                  <a:pt x="96785" y="30864"/>
                </a:lnTo>
                <a:lnTo>
                  <a:pt x="56424" y="46439"/>
                </a:lnTo>
                <a:lnTo>
                  <a:pt x="6709" y="84020"/>
                </a:lnTo>
                <a:lnTo>
                  <a:pt x="0" y="105168"/>
                </a:lnTo>
                <a:lnTo>
                  <a:pt x="6709" y="126819"/>
                </a:lnTo>
                <a:lnTo>
                  <a:pt x="56424" y="165049"/>
                </a:lnTo>
                <a:lnTo>
                  <a:pt x="96785" y="180805"/>
                </a:lnTo>
                <a:lnTo>
                  <a:pt x="145719" y="193776"/>
                </a:lnTo>
                <a:lnTo>
                  <a:pt x="201906" y="203549"/>
                </a:lnTo>
                <a:lnTo>
                  <a:pt x="264022" y="209714"/>
                </a:lnTo>
                <a:lnTo>
                  <a:pt x="330747" y="211860"/>
                </a:lnTo>
                <a:lnTo>
                  <a:pt x="396968" y="209714"/>
                </a:lnTo>
                <a:lnTo>
                  <a:pt x="458706" y="203549"/>
                </a:lnTo>
                <a:lnTo>
                  <a:pt x="514622" y="193776"/>
                </a:lnTo>
                <a:lnTo>
                  <a:pt x="563374" y="180805"/>
                </a:lnTo>
                <a:lnTo>
                  <a:pt x="603625" y="165049"/>
                </a:lnTo>
                <a:lnTo>
                  <a:pt x="653262" y="126819"/>
                </a:lnTo>
                <a:lnTo>
                  <a:pt x="659969" y="105168"/>
                </a:lnTo>
                <a:lnTo>
                  <a:pt x="653262" y="84020"/>
                </a:lnTo>
                <a:lnTo>
                  <a:pt x="603625" y="46439"/>
                </a:lnTo>
                <a:lnTo>
                  <a:pt x="563374" y="30864"/>
                </a:lnTo>
                <a:lnTo>
                  <a:pt x="514622" y="18004"/>
                </a:lnTo>
                <a:lnTo>
                  <a:pt x="458706" y="8287"/>
                </a:lnTo>
                <a:lnTo>
                  <a:pt x="396968" y="2143"/>
                </a:lnTo>
                <a:lnTo>
                  <a:pt x="33074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8003" y="1672284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747" y="0"/>
                </a:moveTo>
                <a:lnTo>
                  <a:pt x="264022" y="2143"/>
                </a:lnTo>
                <a:lnTo>
                  <a:pt x="201906" y="8287"/>
                </a:lnTo>
                <a:lnTo>
                  <a:pt x="145719" y="18004"/>
                </a:lnTo>
                <a:lnTo>
                  <a:pt x="96785" y="30864"/>
                </a:lnTo>
                <a:lnTo>
                  <a:pt x="56424" y="46439"/>
                </a:lnTo>
                <a:lnTo>
                  <a:pt x="6709" y="84020"/>
                </a:lnTo>
                <a:lnTo>
                  <a:pt x="0" y="105168"/>
                </a:lnTo>
                <a:lnTo>
                  <a:pt x="6709" y="126819"/>
                </a:lnTo>
                <a:lnTo>
                  <a:pt x="56424" y="165049"/>
                </a:lnTo>
                <a:lnTo>
                  <a:pt x="96785" y="180805"/>
                </a:lnTo>
                <a:lnTo>
                  <a:pt x="145719" y="193776"/>
                </a:lnTo>
                <a:lnTo>
                  <a:pt x="201906" y="203549"/>
                </a:lnTo>
                <a:lnTo>
                  <a:pt x="264022" y="209714"/>
                </a:lnTo>
                <a:lnTo>
                  <a:pt x="330747" y="211860"/>
                </a:lnTo>
                <a:lnTo>
                  <a:pt x="396968" y="209714"/>
                </a:lnTo>
                <a:lnTo>
                  <a:pt x="458706" y="203549"/>
                </a:lnTo>
                <a:lnTo>
                  <a:pt x="514622" y="193776"/>
                </a:lnTo>
                <a:lnTo>
                  <a:pt x="563374" y="180805"/>
                </a:lnTo>
                <a:lnTo>
                  <a:pt x="603625" y="165049"/>
                </a:lnTo>
                <a:lnTo>
                  <a:pt x="653262" y="126819"/>
                </a:lnTo>
                <a:lnTo>
                  <a:pt x="659969" y="105168"/>
                </a:lnTo>
                <a:lnTo>
                  <a:pt x="653262" y="84020"/>
                </a:lnTo>
                <a:lnTo>
                  <a:pt x="603625" y="46439"/>
                </a:lnTo>
                <a:lnTo>
                  <a:pt x="563374" y="30864"/>
                </a:lnTo>
                <a:lnTo>
                  <a:pt x="514622" y="18004"/>
                </a:lnTo>
                <a:lnTo>
                  <a:pt x="458706" y="8287"/>
                </a:lnTo>
                <a:lnTo>
                  <a:pt x="396968" y="2143"/>
                </a:lnTo>
                <a:lnTo>
                  <a:pt x="3307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5473" y="2000494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00" y="0"/>
                </a:moveTo>
                <a:lnTo>
                  <a:pt x="264065" y="2146"/>
                </a:lnTo>
                <a:lnTo>
                  <a:pt x="201939" y="8312"/>
                </a:lnTo>
                <a:lnTo>
                  <a:pt x="145743" y="18087"/>
                </a:lnTo>
                <a:lnTo>
                  <a:pt x="96801" y="31060"/>
                </a:lnTo>
                <a:lnTo>
                  <a:pt x="56433" y="46819"/>
                </a:lnTo>
                <a:lnTo>
                  <a:pt x="6711" y="85055"/>
                </a:lnTo>
                <a:lnTo>
                  <a:pt x="0" y="106709"/>
                </a:lnTo>
                <a:lnTo>
                  <a:pt x="6711" y="127861"/>
                </a:lnTo>
                <a:lnTo>
                  <a:pt x="56433" y="165448"/>
                </a:lnTo>
                <a:lnTo>
                  <a:pt x="96801" y="181025"/>
                </a:lnTo>
                <a:lnTo>
                  <a:pt x="145743" y="193888"/>
                </a:lnTo>
                <a:lnTo>
                  <a:pt x="201939" y="203606"/>
                </a:lnTo>
                <a:lnTo>
                  <a:pt x="264065" y="209751"/>
                </a:lnTo>
                <a:lnTo>
                  <a:pt x="330800" y="211895"/>
                </a:lnTo>
                <a:lnTo>
                  <a:pt x="397033" y="209751"/>
                </a:lnTo>
                <a:lnTo>
                  <a:pt x="458781" y="203606"/>
                </a:lnTo>
                <a:lnTo>
                  <a:pt x="514706" y="193888"/>
                </a:lnTo>
                <a:lnTo>
                  <a:pt x="563466" y="181025"/>
                </a:lnTo>
                <a:lnTo>
                  <a:pt x="603724" y="165448"/>
                </a:lnTo>
                <a:lnTo>
                  <a:pt x="653369" y="127861"/>
                </a:lnTo>
                <a:lnTo>
                  <a:pt x="660077" y="106709"/>
                </a:lnTo>
                <a:lnTo>
                  <a:pt x="653369" y="85055"/>
                </a:lnTo>
                <a:lnTo>
                  <a:pt x="603724" y="46819"/>
                </a:lnTo>
                <a:lnTo>
                  <a:pt x="563466" y="31060"/>
                </a:lnTo>
                <a:lnTo>
                  <a:pt x="514706" y="18087"/>
                </a:lnTo>
                <a:lnTo>
                  <a:pt x="458781" y="8312"/>
                </a:lnTo>
                <a:lnTo>
                  <a:pt x="397033" y="2146"/>
                </a:lnTo>
                <a:lnTo>
                  <a:pt x="330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5473" y="2000494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00" y="0"/>
                </a:moveTo>
                <a:lnTo>
                  <a:pt x="264065" y="2146"/>
                </a:lnTo>
                <a:lnTo>
                  <a:pt x="201939" y="8312"/>
                </a:lnTo>
                <a:lnTo>
                  <a:pt x="145743" y="18087"/>
                </a:lnTo>
                <a:lnTo>
                  <a:pt x="96801" y="31060"/>
                </a:lnTo>
                <a:lnTo>
                  <a:pt x="56433" y="46819"/>
                </a:lnTo>
                <a:lnTo>
                  <a:pt x="6711" y="85055"/>
                </a:lnTo>
                <a:lnTo>
                  <a:pt x="0" y="106709"/>
                </a:lnTo>
                <a:lnTo>
                  <a:pt x="6711" y="127861"/>
                </a:lnTo>
                <a:lnTo>
                  <a:pt x="56433" y="165448"/>
                </a:lnTo>
                <a:lnTo>
                  <a:pt x="96801" y="181025"/>
                </a:lnTo>
                <a:lnTo>
                  <a:pt x="145743" y="193888"/>
                </a:lnTo>
                <a:lnTo>
                  <a:pt x="201939" y="203606"/>
                </a:lnTo>
                <a:lnTo>
                  <a:pt x="264065" y="209751"/>
                </a:lnTo>
                <a:lnTo>
                  <a:pt x="330800" y="211895"/>
                </a:lnTo>
                <a:lnTo>
                  <a:pt x="397033" y="209751"/>
                </a:lnTo>
                <a:lnTo>
                  <a:pt x="458781" y="203606"/>
                </a:lnTo>
                <a:lnTo>
                  <a:pt x="514706" y="193888"/>
                </a:lnTo>
                <a:lnTo>
                  <a:pt x="563466" y="181025"/>
                </a:lnTo>
                <a:lnTo>
                  <a:pt x="603724" y="165448"/>
                </a:lnTo>
                <a:lnTo>
                  <a:pt x="653369" y="127861"/>
                </a:lnTo>
                <a:lnTo>
                  <a:pt x="660077" y="106709"/>
                </a:lnTo>
                <a:lnTo>
                  <a:pt x="653369" y="85055"/>
                </a:lnTo>
                <a:lnTo>
                  <a:pt x="603724" y="46819"/>
                </a:lnTo>
                <a:lnTo>
                  <a:pt x="563466" y="31060"/>
                </a:lnTo>
                <a:lnTo>
                  <a:pt x="514706" y="18087"/>
                </a:lnTo>
                <a:lnTo>
                  <a:pt x="458781" y="8312"/>
                </a:lnTo>
                <a:lnTo>
                  <a:pt x="397033" y="2146"/>
                </a:lnTo>
                <a:lnTo>
                  <a:pt x="330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48965" y="1711868"/>
            <a:ext cx="94741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</a:pPr>
            <a:r>
              <a:rPr sz="850" u="sng" dirty="0">
                <a:latin typeface="Arial"/>
                <a:cs typeface="Arial"/>
              </a:rPr>
              <a:t>reg</a:t>
            </a:r>
            <a:r>
              <a:rPr sz="850" u="sng" spc="15" dirty="0">
                <a:latin typeface="Arial"/>
                <a:cs typeface="Arial"/>
              </a:rPr>
              <a:t>N</a:t>
            </a:r>
            <a:r>
              <a:rPr sz="850" u="sng" spc="5" dirty="0">
                <a:latin typeface="Arial"/>
                <a:cs typeface="Arial"/>
              </a:rPr>
              <a:t>o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52855" y="2329444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13" y="0"/>
                </a:moveTo>
                <a:lnTo>
                  <a:pt x="264075" y="2146"/>
                </a:lnTo>
                <a:lnTo>
                  <a:pt x="201946" y="8313"/>
                </a:lnTo>
                <a:lnTo>
                  <a:pt x="145749" y="18088"/>
                </a:lnTo>
                <a:lnTo>
                  <a:pt x="96804" y="31061"/>
                </a:lnTo>
                <a:lnTo>
                  <a:pt x="56435" y="46821"/>
                </a:lnTo>
                <a:lnTo>
                  <a:pt x="6711" y="85058"/>
                </a:lnTo>
                <a:lnTo>
                  <a:pt x="0" y="106713"/>
                </a:lnTo>
                <a:lnTo>
                  <a:pt x="6711" y="127866"/>
                </a:lnTo>
                <a:lnTo>
                  <a:pt x="56435" y="165454"/>
                </a:lnTo>
                <a:lnTo>
                  <a:pt x="96804" y="181032"/>
                </a:lnTo>
                <a:lnTo>
                  <a:pt x="145749" y="193895"/>
                </a:lnTo>
                <a:lnTo>
                  <a:pt x="201946" y="203614"/>
                </a:lnTo>
                <a:lnTo>
                  <a:pt x="264075" y="209759"/>
                </a:lnTo>
                <a:lnTo>
                  <a:pt x="330813" y="211903"/>
                </a:lnTo>
                <a:lnTo>
                  <a:pt x="397047" y="209759"/>
                </a:lnTo>
                <a:lnTo>
                  <a:pt x="458798" y="203614"/>
                </a:lnTo>
                <a:lnTo>
                  <a:pt x="514725" y="193895"/>
                </a:lnTo>
                <a:lnTo>
                  <a:pt x="563487" y="181032"/>
                </a:lnTo>
                <a:lnTo>
                  <a:pt x="603746" y="165454"/>
                </a:lnTo>
                <a:lnTo>
                  <a:pt x="653393" y="127866"/>
                </a:lnTo>
                <a:lnTo>
                  <a:pt x="660102" y="106713"/>
                </a:lnTo>
                <a:lnTo>
                  <a:pt x="653393" y="85058"/>
                </a:lnTo>
                <a:lnTo>
                  <a:pt x="603746" y="46821"/>
                </a:lnTo>
                <a:lnTo>
                  <a:pt x="563487" y="31061"/>
                </a:lnTo>
                <a:lnTo>
                  <a:pt x="514725" y="18088"/>
                </a:lnTo>
                <a:lnTo>
                  <a:pt x="458798" y="8313"/>
                </a:lnTo>
                <a:lnTo>
                  <a:pt x="397047" y="2146"/>
                </a:lnTo>
                <a:lnTo>
                  <a:pt x="33081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855" y="2329444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13" y="0"/>
                </a:moveTo>
                <a:lnTo>
                  <a:pt x="264075" y="2146"/>
                </a:lnTo>
                <a:lnTo>
                  <a:pt x="201946" y="8313"/>
                </a:lnTo>
                <a:lnTo>
                  <a:pt x="145749" y="18088"/>
                </a:lnTo>
                <a:lnTo>
                  <a:pt x="96804" y="31061"/>
                </a:lnTo>
                <a:lnTo>
                  <a:pt x="56435" y="46821"/>
                </a:lnTo>
                <a:lnTo>
                  <a:pt x="6711" y="85058"/>
                </a:lnTo>
                <a:lnTo>
                  <a:pt x="0" y="106713"/>
                </a:lnTo>
                <a:lnTo>
                  <a:pt x="6711" y="127866"/>
                </a:lnTo>
                <a:lnTo>
                  <a:pt x="56435" y="165454"/>
                </a:lnTo>
                <a:lnTo>
                  <a:pt x="96804" y="181032"/>
                </a:lnTo>
                <a:lnTo>
                  <a:pt x="145749" y="193895"/>
                </a:lnTo>
                <a:lnTo>
                  <a:pt x="201946" y="203614"/>
                </a:lnTo>
                <a:lnTo>
                  <a:pt x="264075" y="209759"/>
                </a:lnTo>
                <a:lnTo>
                  <a:pt x="330813" y="211903"/>
                </a:lnTo>
                <a:lnTo>
                  <a:pt x="397047" y="209759"/>
                </a:lnTo>
                <a:lnTo>
                  <a:pt x="458798" y="203614"/>
                </a:lnTo>
                <a:lnTo>
                  <a:pt x="514725" y="193895"/>
                </a:lnTo>
                <a:lnTo>
                  <a:pt x="563487" y="181032"/>
                </a:lnTo>
                <a:lnTo>
                  <a:pt x="603746" y="165454"/>
                </a:lnTo>
                <a:lnTo>
                  <a:pt x="653393" y="127866"/>
                </a:lnTo>
                <a:lnTo>
                  <a:pt x="660102" y="106713"/>
                </a:lnTo>
                <a:lnTo>
                  <a:pt x="653393" y="85058"/>
                </a:lnTo>
                <a:lnTo>
                  <a:pt x="603746" y="46821"/>
                </a:lnTo>
                <a:lnTo>
                  <a:pt x="563487" y="31061"/>
                </a:lnTo>
                <a:lnTo>
                  <a:pt x="514725" y="18088"/>
                </a:lnTo>
                <a:lnTo>
                  <a:pt x="458798" y="8313"/>
                </a:lnTo>
                <a:lnTo>
                  <a:pt x="397047" y="2146"/>
                </a:lnTo>
                <a:lnTo>
                  <a:pt x="33081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07842" y="2370899"/>
            <a:ext cx="34798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0" dirty="0">
                <a:latin typeface="Arial"/>
                <a:cs typeface="Arial"/>
              </a:rPr>
              <a:t>f</a:t>
            </a:r>
            <a:r>
              <a:rPr sz="850" dirty="0">
                <a:latin typeface="Arial"/>
                <a:cs typeface="Arial"/>
              </a:rPr>
              <a:t>Na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5" dirty="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0956" y="2777610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29301" y="0"/>
                </a:moveTo>
                <a:lnTo>
                  <a:pt x="263063" y="2143"/>
                </a:lnTo>
                <a:lnTo>
                  <a:pt x="201310" y="8289"/>
                </a:lnTo>
                <a:lnTo>
                  <a:pt x="145382" y="18008"/>
                </a:lnTo>
                <a:lnTo>
                  <a:pt x="96617" y="30871"/>
                </a:lnTo>
                <a:lnTo>
                  <a:pt x="56357" y="46450"/>
                </a:lnTo>
                <a:lnTo>
                  <a:pt x="6708" y="84040"/>
                </a:lnTo>
                <a:lnTo>
                  <a:pt x="0" y="105193"/>
                </a:lnTo>
                <a:lnTo>
                  <a:pt x="6708" y="126849"/>
                </a:lnTo>
                <a:lnTo>
                  <a:pt x="56357" y="165088"/>
                </a:lnTo>
                <a:lnTo>
                  <a:pt x="96617" y="180848"/>
                </a:lnTo>
                <a:lnTo>
                  <a:pt x="145382" y="193822"/>
                </a:lnTo>
                <a:lnTo>
                  <a:pt x="201310" y="203597"/>
                </a:lnTo>
                <a:lnTo>
                  <a:pt x="263063" y="209764"/>
                </a:lnTo>
                <a:lnTo>
                  <a:pt x="329301" y="211911"/>
                </a:lnTo>
                <a:lnTo>
                  <a:pt x="396041" y="209764"/>
                </a:lnTo>
                <a:lnTo>
                  <a:pt x="458172" y="203597"/>
                </a:lnTo>
                <a:lnTo>
                  <a:pt x="514372" y="193822"/>
                </a:lnTo>
                <a:lnTo>
                  <a:pt x="563318" y="180848"/>
                </a:lnTo>
                <a:lnTo>
                  <a:pt x="603688" y="165088"/>
                </a:lnTo>
                <a:lnTo>
                  <a:pt x="653415" y="126849"/>
                </a:lnTo>
                <a:lnTo>
                  <a:pt x="660126" y="105193"/>
                </a:lnTo>
                <a:lnTo>
                  <a:pt x="653415" y="84040"/>
                </a:lnTo>
                <a:lnTo>
                  <a:pt x="603688" y="46450"/>
                </a:lnTo>
                <a:lnTo>
                  <a:pt x="563318" y="30871"/>
                </a:lnTo>
                <a:lnTo>
                  <a:pt x="514372" y="18008"/>
                </a:lnTo>
                <a:lnTo>
                  <a:pt x="458172" y="8289"/>
                </a:lnTo>
                <a:lnTo>
                  <a:pt x="396041" y="2143"/>
                </a:lnTo>
                <a:lnTo>
                  <a:pt x="329301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40956" y="2777610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29301" y="0"/>
                </a:moveTo>
                <a:lnTo>
                  <a:pt x="263063" y="2143"/>
                </a:lnTo>
                <a:lnTo>
                  <a:pt x="201310" y="8289"/>
                </a:lnTo>
                <a:lnTo>
                  <a:pt x="145382" y="18008"/>
                </a:lnTo>
                <a:lnTo>
                  <a:pt x="96617" y="30871"/>
                </a:lnTo>
                <a:lnTo>
                  <a:pt x="56357" y="46450"/>
                </a:lnTo>
                <a:lnTo>
                  <a:pt x="6708" y="84040"/>
                </a:lnTo>
                <a:lnTo>
                  <a:pt x="0" y="105193"/>
                </a:lnTo>
                <a:lnTo>
                  <a:pt x="6708" y="126849"/>
                </a:lnTo>
                <a:lnTo>
                  <a:pt x="56357" y="165088"/>
                </a:lnTo>
                <a:lnTo>
                  <a:pt x="96617" y="180848"/>
                </a:lnTo>
                <a:lnTo>
                  <a:pt x="145382" y="193822"/>
                </a:lnTo>
                <a:lnTo>
                  <a:pt x="201310" y="203597"/>
                </a:lnTo>
                <a:lnTo>
                  <a:pt x="263063" y="209764"/>
                </a:lnTo>
                <a:lnTo>
                  <a:pt x="329301" y="211911"/>
                </a:lnTo>
                <a:lnTo>
                  <a:pt x="396041" y="209764"/>
                </a:lnTo>
                <a:lnTo>
                  <a:pt x="458172" y="203597"/>
                </a:lnTo>
                <a:lnTo>
                  <a:pt x="514372" y="193822"/>
                </a:lnTo>
                <a:lnTo>
                  <a:pt x="563318" y="180848"/>
                </a:lnTo>
                <a:lnTo>
                  <a:pt x="603688" y="165088"/>
                </a:lnTo>
                <a:lnTo>
                  <a:pt x="653415" y="126849"/>
                </a:lnTo>
                <a:lnTo>
                  <a:pt x="660126" y="105193"/>
                </a:lnTo>
                <a:lnTo>
                  <a:pt x="653415" y="84040"/>
                </a:lnTo>
                <a:lnTo>
                  <a:pt x="603688" y="46450"/>
                </a:lnTo>
                <a:lnTo>
                  <a:pt x="563318" y="30871"/>
                </a:lnTo>
                <a:lnTo>
                  <a:pt x="514372" y="18008"/>
                </a:lnTo>
                <a:lnTo>
                  <a:pt x="458172" y="8289"/>
                </a:lnTo>
                <a:lnTo>
                  <a:pt x="396041" y="2143"/>
                </a:lnTo>
                <a:lnTo>
                  <a:pt x="32930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3825" y="2777610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25" y="0"/>
                </a:moveTo>
                <a:lnTo>
                  <a:pt x="264085" y="2143"/>
                </a:lnTo>
                <a:lnTo>
                  <a:pt x="201954" y="8289"/>
                </a:lnTo>
                <a:lnTo>
                  <a:pt x="145754" y="18008"/>
                </a:lnTo>
                <a:lnTo>
                  <a:pt x="96808" y="30871"/>
                </a:lnTo>
                <a:lnTo>
                  <a:pt x="56437" y="46450"/>
                </a:lnTo>
                <a:lnTo>
                  <a:pt x="6711" y="84040"/>
                </a:lnTo>
                <a:lnTo>
                  <a:pt x="0" y="105193"/>
                </a:lnTo>
                <a:lnTo>
                  <a:pt x="6711" y="126849"/>
                </a:lnTo>
                <a:lnTo>
                  <a:pt x="56437" y="165088"/>
                </a:lnTo>
                <a:lnTo>
                  <a:pt x="96808" y="180848"/>
                </a:lnTo>
                <a:lnTo>
                  <a:pt x="145754" y="193822"/>
                </a:lnTo>
                <a:lnTo>
                  <a:pt x="201954" y="203597"/>
                </a:lnTo>
                <a:lnTo>
                  <a:pt x="264085" y="209764"/>
                </a:lnTo>
                <a:lnTo>
                  <a:pt x="330825" y="211911"/>
                </a:lnTo>
                <a:lnTo>
                  <a:pt x="397062" y="209764"/>
                </a:lnTo>
                <a:lnTo>
                  <a:pt x="458815" y="203597"/>
                </a:lnTo>
                <a:lnTo>
                  <a:pt x="514744" y="193822"/>
                </a:lnTo>
                <a:lnTo>
                  <a:pt x="563508" y="180848"/>
                </a:lnTo>
                <a:lnTo>
                  <a:pt x="603769" y="165088"/>
                </a:lnTo>
                <a:lnTo>
                  <a:pt x="653418" y="126849"/>
                </a:lnTo>
                <a:lnTo>
                  <a:pt x="660126" y="105193"/>
                </a:lnTo>
                <a:lnTo>
                  <a:pt x="653418" y="84040"/>
                </a:lnTo>
                <a:lnTo>
                  <a:pt x="603769" y="46450"/>
                </a:lnTo>
                <a:lnTo>
                  <a:pt x="563508" y="30871"/>
                </a:lnTo>
                <a:lnTo>
                  <a:pt x="514744" y="18008"/>
                </a:lnTo>
                <a:lnTo>
                  <a:pt x="458815" y="8289"/>
                </a:lnTo>
                <a:lnTo>
                  <a:pt x="397062" y="2143"/>
                </a:lnTo>
                <a:lnTo>
                  <a:pt x="33082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3825" y="2777610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25" y="0"/>
                </a:moveTo>
                <a:lnTo>
                  <a:pt x="264085" y="2143"/>
                </a:lnTo>
                <a:lnTo>
                  <a:pt x="201954" y="8289"/>
                </a:lnTo>
                <a:lnTo>
                  <a:pt x="145754" y="18008"/>
                </a:lnTo>
                <a:lnTo>
                  <a:pt x="96808" y="30871"/>
                </a:lnTo>
                <a:lnTo>
                  <a:pt x="56437" y="46450"/>
                </a:lnTo>
                <a:lnTo>
                  <a:pt x="6711" y="84040"/>
                </a:lnTo>
                <a:lnTo>
                  <a:pt x="0" y="105193"/>
                </a:lnTo>
                <a:lnTo>
                  <a:pt x="6711" y="126849"/>
                </a:lnTo>
                <a:lnTo>
                  <a:pt x="56437" y="165088"/>
                </a:lnTo>
                <a:lnTo>
                  <a:pt x="96808" y="180848"/>
                </a:lnTo>
                <a:lnTo>
                  <a:pt x="145754" y="193822"/>
                </a:lnTo>
                <a:lnTo>
                  <a:pt x="201954" y="203597"/>
                </a:lnTo>
                <a:lnTo>
                  <a:pt x="264085" y="209764"/>
                </a:lnTo>
                <a:lnTo>
                  <a:pt x="330825" y="211911"/>
                </a:lnTo>
                <a:lnTo>
                  <a:pt x="397062" y="209764"/>
                </a:lnTo>
                <a:lnTo>
                  <a:pt x="458815" y="203597"/>
                </a:lnTo>
                <a:lnTo>
                  <a:pt x="514744" y="193822"/>
                </a:lnTo>
                <a:lnTo>
                  <a:pt x="563508" y="180848"/>
                </a:lnTo>
                <a:lnTo>
                  <a:pt x="603769" y="165088"/>
                </a:lnTo>
                <a:lnTo>
                  <a:pt x="653418" y="126849"/>
                </a:lnTo>
                <a:lnTo>
                  <a:pt x="660126" y="105193"/>
                </a:lnTo>
                <a:lnTo>
                  <a:pt x="653418" y="84040"/>
                </a:lnTo>
                <a:lnTo>
                  <a:pt x="603769" y="46450"/>
                </a:lnTo>
                <a:lnTo>
                  <a:pt x="563508" y="30871"/>
                </a:lnTo>
                <a:lnTo>
                  <a:pt x="514744" y="18008"/>
                </a:lnTo>
                <a:lnTo>
                  <a:pt x="458815" y="8289"/>
                </a:lnTo>
                <a:lnTo>
                  <a:pt x="397062" y="2143"/>
                </a:lnTo>
                <a:lnTo>
                  <a:pt x="33082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83875" y="2817252"/>
            <a:ext cx="416559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address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67631" y="2799517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65" y="0"/>
                </a:moveTo>
                <a:lnTo>
                  <a:pt x="264116" y="2209"/>
                </a:lnTo>
                <a:lnTo>
                  <a:pt x="201978" y="8528"/>
                </a:lnTo>
                <a:lnTo>
                  <a:pt x="145772" y="18493"/>
                </a:lnTo>
                <a:lnTo>
                  <a:pt x="96820" y="31638"/>
                </a:lnTo>
                <a:lnTo>
                  <a:pt x="56444" y="47498"/>
                </a:lnTo>
                <a:lnTo>
                  <a:pt x="6712" y="85509"/>
                </a:lnTo>
                <a:lnTo>
                  <a:pt x="0" y="106730"/>
                </a:lnTo>
                <a:lnTo>
                  <a:pt x="6712" y="127886"/>
                </a:lnTo>
                <a:lnTo>
                  <a:pt x="56444" y="165480"/>
                </a:lnTo>
                <a:lnTo>
                  <a:pt x="96820" y="181061"/>
                </a:lnTo>
                <a:lnTo>
                  <a:pt x="145772" y="193926"/>
                </a:lnTo>
                <a:lnTo>
                  <a:pt x="201978" y="203646"/>
                </a:lnTo>
                <a:lnTo>
                  <a:pt x="264116" y="209792"/>
                </a:lnTo>
                <a:lnTo>
                  <a:pt x="330865" y="211936"/>
                </a:lnTo>
                <a:lnTo>
                  <a:pt x="397110" y="209792"/>
                </a:lnTo>
                <a:lnTo>
                  <a:pt x="458870" y="203646"/>
                </a:lnTo>
                <a:lnTo>
                  <a:pt x="514806" y="193926"/>
                </a:lnTo>
                <a:lnTo>
                  <a:pt x="563576" y="181061"/>
                </a:lnTo>
                <a:lnTo>
                  <a:pt x="603841" y="165480"/>
                </a:lnTo>
                <a:lnTo>
                  <a:pt x="653496" y="127886"/>
                </a:lnTo>
                <a:lnTo>
                  <a:pt x="660206" y="106730"/>
                </a:lnTo>
                <a:lnTo>
                  <a:pt x="653496" y="85509"/>
                </a:lnTo>
                <a:lnTo>
                  <a:pt x="603841" y="47498"/>
                </a:lnTo>
                <a:lnTo>
                  <a:pt x="563576" y="31638"/>
                </a:lnTo>
                <a:lnTo>
                  <a:pt x="514806" y="18493"/>
                </a:lnTo>
                <a:lnTo>
                  <a:pt x="458870" y="8528"/>
                </a:lnTo>
                <a:lnTo>
                  <a:pt x="397110" y="2209"/>
                </a:lnTo>
                <a:lnTo>
                  <a:pt x="33086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7631" y="2799517"/>
            <a:ext cx="660400" cy="212090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65" y="0"/>
                </a:moveTo>
                <a:lnTo>
                  <a:pt x="264116" y="2209"/>
                </a:lnTo>
                <a:lnTo>
                  <a:pt x="201978" y="8528"/>
                </a:lnTo>
                <a:lnTo>
                  <a:pt x="145772" y="18493"/>
                </a:lnTo>
                <a:lnTo>
                  <a:pt x="96820" y="31638"/>
                </a:lnTo>
                <a:lnTo>
                  <a:pt x="56444" y="47498"/>
                </a:lnTo>
                <a:lnTo>
                  <a:pt x="6712" y="85509"/>
                </a:lnTo>
                <a:lnTo>
                  <a:pt x="0" y="106730"/>
                </a:lnTo>
                <a:lnTo>
                  <a:pt x="6712" y="127886"/>
                </a:lnTo>
                <a:lnTo>
                  <a:pt x="56444" y="165480"/>
                </a:lnTo>
                <a:lnTo>
                  <a:pt x="96820" y="181061"/>
                </a:lnTo>
                <a:lnTo>
                  <a:pt x="145772" y="193926"/>
                </a:lnTo>
                <a:lnTo>
                  <a:pt x="201978" y="203646"/>
                </a:lnTo>
                <a:lnTo>
                  <a:pt x="264116" y="209792"/>
                </a:lnTo>
                <a:lnTo>
                  <a:pt x="330865" y="211936"/>
                </a:lnTo>
                <a:lnTo>
                  <a:pt x="397110" y="209792"/>
                </a:lnTo>
                <a:lnTo>
                  <a:pt x="458870" y="203646"/>
                </a:lnTo>
                <a:lnTo>
                  <a:pt x="514806" y="193926"/>
                </a:lnTo>
                <a:lnTo>
                  <a:pt x="563576" y="181061"/>
                </a:lnTo>
                <a:lnTo>
                  <a:pt x="603841" y="165480"/>
                </a:lnTo>
                <a:lnTo>
                  <a:pt x="653496" y="127886"/>
                </a:lnTo>
                <a:lnTo>
                  <a:pt x="660206" y="106730"/>
                </a:lnTo>
                <a:lnTo>
                  <a:pt x="653496" y="85509"/>
                </a:lnTo>
                <a:lnTo>
                  <a:pt x="603841" y="47498"/>
                </a:lnTo>
                <a:lnTo>
                  <a:pt x="563576" y="31638"/>
                </a:lnTo>
                <a:lnTo>
                  <a:pt x="514806" y="18493"/>
                </a:lnTo>
                <a:lnTo>
                  <a:pt x="458870" y="8528"/>
                </a:lnTo>
                <a:lnTo>
                  <a:pt x="397110" y="2209"/>
                </a:lnTo>
                <a:lnTo>
                  <a:pt x="33086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0502" y="2799517"/>
            <a:ext cx="662305" cy="212090"/>
          </a:xfrm>
          <a:custGeom>
            <a:avLst/>
            <a:gdLst/>
            <a:ahLst/>
            <a:cxnLst/>
            <a:rect l="l" t="t" r="r" b="b"/>
            <a:pathLst>
              <a:path w="662305" h="212089">
                <a:moveTo>
                  <a:pt x="330865" y="0"/>
                </a:moveTo>
                <a:lnTo>
                  <a:pt x="264116" y="2209"/>
                </a:lnTo>
                <a:lnTo>
                  <a:pt x="201978" y="8528"/>
                </a:lnTo>
                <a:lnTo>
                  <a:pt x="145772" y="18493"/>
                </a:lnTo>
                <a:lnTo>
                  <a:pt x="96820" y="31638"/>
                </a:lnTo>
                <a:lnTo>
                  <a:pt x="56444" y="47498"/>
                </a:lnTo>
                <a:lnTo>
                  <a:pt x="6712" y="85509"/>
                </a:lnTo>
                <a:lnTo>
                  <a:pt x="0" y="106730"/>
                </a:lnTo>
                <a:lnTo>
                  <a:pt x="6712" y="127886"/>
                </a:lnTo>
                <a:lnTo>
                  <a:pt x="56444" y="165480"/>
                </a:lnTo>
                <a:lnTo>
                  <a:pt x="96820" y="181061"/>
                </a:lnTo>
                <a:lnTo>
                  <a:pt x="145772" y="193926"/>
                </a:lnTo>
                <a:lnTo>
                  <a:pt x="201978" y="203646"/>
                </a:lnTo>
                <a:lnTo>
                  <a:pt x="264116" y="209792"/>
                </a:lnTo>
                <a:lnTo>
                  <a:pt x="330865" y="211936"/>
                </a:lnTo>
                <a:lnTo>
                  <a:pt x="397613" y="209792"/>
                </a:lnTo>
                <a:lnTo>
                  <a:pt x="459752" y="203646"/>
                </a:lnTo>
                <a:lnTo>
                  <a:pt x="515958" y="193926"/>
                </a:lnTo>
                <a:lnTo>
                  <a:pt x="564910" y="181061"/>
                </a:lnTo>
                <a:lnTo>
                  <a:pt x="605286" y="165480"/>
                </a:lnTo>
                <a:lnTo>
                  <a:pt x="655018" y="127886"/>
                </a:lnTo>
                <a:lnTo>
                  <a:pt x="661730" y="106730"/>
                </a:lnTo>
                <a:lnTo>
                  <a:pt x="655018" y="85509"/>
                </a:lnTo>
                <a:lnTo>
                  <a:pt x="605286" y="47498"/>
                </a:lnTo>
                <a:lnTo>
                  <a:pt x="564910" y="31638"/>
                </a:lnTo>
                <a:lnTo>
                  <a:pt x="515958" y="18493"/>
                </a:lnTo>
                <a:lnTo>
                  <a:pt x="459752" y="8528"/>
                </a:lnTo>
                <a:lnTo>
                  <a:pt x="397613" y="2209"/>
                </a:lnTo>
                <a:lnTo>
                  <a:pt x="33086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0502" y="2799517"/>
            <a:ext cx="662305" cy="212090"/>
          </a:xfrm>
          <a:custGeom>
            <a:avLst/>
            <a:gdLst/>
            <a:ahLst/>
            <a:cxnLst/>
            <a:rect l="l" t="t" r="r" b="b"/>
            <a:pathLst>
              <a:path w="662305" h="212089">
                <a:moveTo>
                  <a:pt x="330865" y="0"/>
                </a:moveTo>
                <a:lnTo>
                  <a:pt x="264116" y="2209"/>
                </a:lnTo>
                <a:lnTo>
                  <a:pt x="201978" y="8528"/>
                </a:lnTo>
                <a:lnTo>
                  <a:pt x="145772" y="18493"/>
                </a:lnTo>
                <a:lnTo>
                  <a:pt x="96820" y="31638"/>
                </a:lnTo>
                <a:lnTo>
                  <a:pt x="56444" y="47498"/>
                </a:lnTo>
                <a:lnTo>
                  <a:pt x="6712" y="85509"/>
                </a:lnTo>
                <a:lnTo>
                  <a:pt x="0" y="106730"/>
                </a:lnTo>
                <a:lnTo>
                  <a:pt x="6712" y="127886"/>
                </a:lnTo>
                <a:lnTo>
                  <a:pt x="56444" y="165480"/>
                </a:lnTo>
                <a:lnTo>
                  <a:pt x="96820" y="181061"/>
                </a:lnTo>
                <a:lnTo>
                  <a:pt x="145772" y="193926"/>
                </a:lnTo>
                <a:lnTo>
                  <a:pt x="201978" y="203646"/>
                </a:lnTo>
                <a:lnTo>
                  <a:pt x="264116" y="209792"/>
                </a:lnTo>
                <a:lnTo>
                  <a:pt x="330865" y="211936"/>
                </a:lnTo>
                <a:lnTo>
                  <a:pt x="397613" y="209792"/>
                </a:lnTo>
                <a:lnTo>
                  <a:pt x="459752" y="203646"/>
                </a:lnTo>
                <a:lnTo>
                  <a:pt x="515958" y="193926"/>
                </a:lnTo>
                <a:lnTo>
                  <a:pt x="564910" y="181061"/>
                </a:lnTo>
                <a:lnTo>
                  <a:pt x="605286" y="165480"/>
                </a:lnTo>
                <a:lnTo>
                  <a:pt x="655018" y="127886"/>
                </a:lnTo>
                <a:lnTo>
                  <a:pt x="661730" y="106730"/>
                </a:lnTo>
                <a:lnTo>
                  <a:pt x="655018" y="85509"/>
                </a:lnTo>
                <a:lnTo>
                  <a:pt x="605286" y="47498"/>
                </a:lnTo>
                <a:lnTo>
                  <a:pt x="564910" y="31638"/>
                </a:lnTo>
                <a:lnTo>
                  <a:pt x="515958" y="18493"/>
                </a:lnTo>
                <a:lnTo>
                  <a:pt x="459752" y="8528"/>
                </a:lnTo>
                <a:lnTo>
                  <a:pt x="397613" y="2209"/>
                </a:lnTo>
                <a:lnTo>
                  <a:pt x="33086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82893" y="2839850"/>
            <a:ext cx="4711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phoneNo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4090" y="2470216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4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0286" y="2470216"/>
            <a:ext cx="755015" cy="306705"/>
          </a:xfrm>
          <a:custGeom>
            <a:avLst/>
            <a:gdLst/>
            <a:ahLst/>
            <a:cxnLst/>
            <a:rect l="l" t="t" r="r" b="b"/>
            <a:pathLst>
              <a:path w="755014" h="306705">
                <a:moveTo>
                  <a:pt x="0" y="0"/>
                </a:moveTo>
                <a:lnTo>
                  <a:pt x="754733" y="3064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57689" y="2400078"/>
            <a:ext cx="495934" cy="22860"/>
          </a:xfrm>
          <a:custGeom>
            <a:avLst/>
            <a:gdLst/>
            <a:ahLst/>
            <a:cxnLst/>
            <a:rect l="l" t="t" r="r" b="b"/>
            <a:pathLst>
              <a:path w="495935" h="22860">
                <a:moveTo>
                  <a:pt x="0" y="0"/>
                </a:moveTo>
                <a:lnTo>
                  <a:pt x="495531" y="228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7689" y="2116481"/>
            <a:ext cx="471170" cy="189230"/>
          </a:xfrm>
          <a:custGeom>
            <a:avLst/>
            <a:gdLst/>
            <a:ahLst/>
            <a:cxnLst/>
            <a:rect l="l" t="t" r="r" b="b"/>
            <a:pathLst>
              <a:path w="471169" h="189230">
                <a:moveTo>
                  <a:pt x="0" y="189064"/>
                </a:moveTo>
                <a:lnTo>
                  <a:pt x="4711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74090" y="1881674"/>
            <a:ext cx="401320" cy="354330"/>
          </a:xfrm>
          <a:custGeom>
            <a:avLst/>
            <a:gdLst/>
            <a:ahLst/>
            <a:cxnLst/>
            <a:rect l="l" t="t" r="r" b="b"/>
            <a:pathLst>
              <a:path w="401319" h="354330">
                <a:moveTo>
                  <a:pt x="0" y="353733"/>
                </a:moveTo>
                <a:lnTo>
                  <a:pt x="4009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30748" y="3236354"/>
            <a:ext cx="5560060" cy="565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0915" marR="2907030" indent="-396875">
              <a:lnSpc>
                <a:spcPct val="102400"/>
              </a:lnSpc>
            </a:pPr>
            <a:r>
              <a:rPr sz="850" dirty="0">
                <a:latin typeface="Arial"/>
                <a:cs typeface="Arial"/>
              </a:rPr>
              <a:t>Fig. 1: </a:t>
            </a:r>
            <a:r>
              <a:rPr sz="850" spc="10" dirty="0">
                <a:latin typeface="Arial"/>
                <a:cs typeface="Arial"/>
              </a:rPr>
              <a:t>An </a:t>
            </a:r>
            <a:r>
              <a:rPr sz="850" spc="5" dirty="0">
                <a:latin typeface="Arial"/>
                <a:cs typeface="Arial"/>
              </a:rPr>
              <a:t>entity type, </a:t>
            </a:r>
            <a:r>
              <a:rPr sz="850" spc="-5" dirty="0">
                <a:latin typeface="Arial"/>
                <a:cs typeface="Arial"/>
              </a:rPr>
              <a:t>its </a:t>
            </a:r>
            <a:r>
              <a:rPr sz="850" spc="5" dirty="0">
                <a:latin typeface="Arial"/>
                <a:cs typeface="Arial"/>
              </a:rPr>
              <a:t>defining </a:t>
            </a:r>
            <a:r>
              <a:rPr sz="850" dirty="0">
                <a:latin typeface="Arial"/>
                <a:cs typeface="Arial"/>
              </a:rPr>
              <a:t>attributes  </a:t>
            </a:r>
            <a:r>
              <a:rPr sz="850" spc="5" dirty="0">
                <a:latin typeface="Arial"/>
                <a:cs typeface="Arial"/>
              </a:rPr>
              <a:t>and super key</a:t>
            </a:r>
            <a:r>
              <a:rPr sz="850" spc="-3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(underlined)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064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specific characteristic </a:t>
            </a:r>
            <a:r>
              <a:rPr sz="1200" spc="-5" dirty="0">
                <a:latin typeface="Times New Roman"/>
                <a:cs typeface="Times New Roman"/>
              </a:rPr>
              <a:t>with super </a:t>
            </a:r>
            <a:r>
              <a:rPr sz="1200" dirty="0">
                <a:latin typeface="Times New Roman"/>
                <a:cs typeface="Times New Roman"/>
              </a:rPr>
              <a:t>key is </a:t>
            </a:r>
            <a:r>
              <a:rPr sz="1200" spc="-5" dirty="0">
                <a:latin typeface="Times New Roman"/>
                <a:cs typeface="Times New Roman"/>
              </a:rPr>
              <a:t>that, as per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definition any combination 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 with </a:t>
            </a:r>
            <a:r>
              <a:rPr sz="1200" dirty="0">
                <a:latin typeface="Times New Roman"/>
                <a:cs typeface="Times New Roman"/>
              </a:rPr>
              <a:t>the super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a super </a:t>
            </a:r>
            <a:r>
              <a:rPr sz="1200" spc="-5" dirty="0">
                <a:latin typeface="Times New Roman"/>
                <a:cs typeface="Times New Roman"/>
              </a:rPr>
              <a:t>key. Like, </a:t>
            </a:r>
            <a:r>
              <a:rPr sz="1200" dirty="0">
                <a:latin typeface="Times New Roman"/>
                <a:cs typeface="Times New Roman"/>
              </a:rPr>
              <a:t>in the example just </a:t>
            </a:r>
            <a:r>
              <a:rPr sz="1200" spc="-5" dirty="0">
                <a:latin typeface="Times New Roman"/>
                <a:cs typeface="Times New Roman"/>
              </a:rPr>
              <a:t>discussed  where 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identified regNo as </a:t>
            </a:r>
            <a:r>
              <a:rPr sz="1200" dirty="0">
                <a:latin typeface="Times New Roman"/>
                <a:cs typeface="Times New Roman"/>
              </a:rPr>
              <a:t>super </a:t>
            </a:r>
            <a:r>
              <a:rPr sz="1200" spc="-5" dirty="0">
                <a:latin typeface="Times New Roman"/>
                <a:cs typeface="Times New Roman"/>
              </a:rPr>
              <a:t>key, </a:t>
            </a:r>
            <a:r>
              <a:rPr sz="1200" dirty="0">
                <a:latin typeface="Times New Roman"/>
                <a:cs typeface="Times New Roman"/>
              </a:rPr>
              <a:t>now 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consider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combination of  </a:t>
            </a:r>
            <a:r>
              <a:rPr sz="1200" spc="-5" dirty="0">
                <a:latin typeface="Times New Roman"/>
                <a:cs typeface="Times New Roman"/>
              </a:rPr>
              <a:t>regNo with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other attribute of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combination will also </a:t>
            </a:r>
            <a:r>
              <a:rPr sz="1200" dirty="0">
                <a:latin typeface="Times New Roman"/>
                <a:cs typeface="Times New Roman"/>
              </a:rPr>
              <a:t>be a  </a:t>
            </a:r>
            <a:r>
              <a:rPr sz="1200" spc="-5" dirty="0">
                <a:latin typeface="Times New Roman"/>
                <a:cs typeface="Times New Roman"/>
              </a:rPr>
              <a:t>super key. For example, “regNo, </a:t>
            </a:r>
            <a:r>
              <a:rPr sz="1200" dirty="0">
                <a:latin typeface="Times New Roman"/>
                <a:cs typeface="Times New Roman"/>
              </a:rPr>
              <a:t>name”, “regNo, </a:t>
            </a:r>
            <a:r>
              <a:rPr sz="1200" spc="-5" dirty="0">
                <a:latin typeface="Times New Roman"/>
                <a:cs typeface="Times New Roman"/>
              </a:rPr>
              <a:t>fName, address”, </a:t>
            </a:r>
            <a:r>
              <a:rPr sz="1200" dirty="0">
                <a:latin typeface="Times New Roman"/>
                <a:cs typeface="Times New Roman"/>
              </a:rPr>
              <a:t>“name, </a:t>
            </a:r>
            <a:r>
              <a:rPr sz="1200" spc="-5" dirty="0">
                <a:latin typeface="Times New Roman"/>
                <a:cs typeface="Times New Roman"/>
              </a:rPr>
              <a:t>fName,  regNo” and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others, all are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keys.</a:t>
            </a: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spcBef>
                <a:spcPts val="52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50" dirty="0">
                <a:latin typeface="Times New Roman"/>
                <a:cs typeface="Times New Roman"/>
              </a:rPr>
              <a:t>Candidate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for which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subset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super key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candidate key, </a:t>
            </a:r>
            <a:r>
              <a:rPr sz="1200" dirty="0">
                <a:latin typeface="Times New Roman"/>
                <a:cs typeface="Times New Roman"/>
              </a:rPr>
              <a:t>or the  minimal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dirty="0">
                <a:latin typeface="Times New Roman"/>
                <a:cs typeface="Times New Roman"/>
              </a:rPr>
              <a:t>key is the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dirty="0">
                <a:latin typeface="Times New Roman"/>
                <a:cs typeface="Times New Roman"/>
              </a:rPr>
              <a:t>key.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means that there are two conditions for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dirty="0">
                <a:latin typeface="Times New Roman"/>
                <a:cs typeface="Times New Roman"/>
              </a:rPr>
              <a:t>key, </a:t>
            </a:r>
            <a:r>
              <a:rPr sz="1200" spc="-5" dirty="0">
                <a:latin typeface="Times New Roman"/>
                <a:cs typeface="Times New Roman"/>
              </a:rPr>
              <a:t>one,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identifies </a:t>
            </a:r>
            <a:r>
              <a:rPr sz="1200" dirty="0">
                <a:latin typeface="Times New Roman"/>
                <a:cs typeface="Times New Roman"/>
              </a:rPr>
              <a:t>the entity </a:t>
            </a:r>
            <a:r>
              <a:rPr sz="1200" spc="-5" dirty="0">
                <a:latin typeface="Times New Roman"/>
                <a:cs typeface="Times New Roman"/>
              </a:rPr>
              <a:t>instances uniquely, as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super key, second, </a:t>
            </a:r>
            <a:r>
              <a:rPr sz="1200" dirty="0">
                <a:latin typeface="Times New Roman"/>
                <a:cs typeface="Times New Roman"/>
              </a:rPr>
              <a:t>it should be minimum,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no proper subset </a:t>
            </a:r>
            <a:r>
              <a:rPr sz="1200" dirty="0">
                <a:latin typeface="Times New Roman"/>
                <a:cs typeface="Times New Roman"/>
              </a:rPr>
              <a:t>of candidate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 a </a:t>
            </a:r>
            <a:r>
              <a:rPr sz="1200" spc="-5" dirty="0">
                <a:latin typeface="Times New Roman"/>
                <a:cs typeface="Times New Roman"/>
              </a:rPr>
              <a:t>key. </a:t>
            </a:r>
            <a:r>
              <a:rPr sz="1200" dirty="0">
                <a:latin typeface="Times New Roman"/>
                <a:cs typeface="Times New Roman"/>
              </a:rPr>
              <a:t>So if </a:t>
            </a:r>
            <a:r>
              <a:rPr sz="1200" spc="-5" dirty="0">
                <a:latin typeface="Times New Roman"/>
                <a:cs typeface="Times New Roman"/>
              </a:rPr>
              <a:t>we have </a:t>
            </a:r>
            <a:r>
              <a:rPr sz="1200" dirty="0">
                <a:latin typeface="Times New Roman"/>
                <a:cs typeface="Times New Roman"/>
              </a:rPr>
              <a:t>a simple </a:t>
            </a:r>
            <a:r>
              <a:rPr sz="1200" spc="-5" dirty="0">
                <a:latin typeface="Times New Roman"/>
                <a:cs typeface="Times New Roman"/>
              </a:rPr>
              <a:t>super key, that </a:t>
            </a:r>
            <a:r>
              <a:rPr sz="1200" dirty="0">
                <a:latin typeface="Times New Roman"/>
                <a:cs typeface="Times New Roman"/>
              </a:rPr>
              <a:t>is, </a:t>
            </a:r>
            <a:r>
              <a:rPr sz="1200" spc="-5" dirty="0">
                <a:latin typeface="Times New Roman"/>
                <a:cs typeface="Times New Roman"/>
              </a:rPr>
              <a:t>that 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single attribute, </a:t>
            </a:r>
            <a:r>
              <a:rPr sz="1200" dirty="0">
                <a:latin typeface="Times New Roman"/>
                <a:cs typeface="Times New Roman"/>
              </a:rPr>
              <a:t>it is  definitely a </a:t>
            </a:r>
            <a:r>
              <a:rPr sz="1200" spc="-5" dirty="0">
                <a:latin typeface="Times New Roman"/>
                <a:cs typeface="Times New Roman"/>
              </a:rPr>
              <a:t>candidate key, 100%. </a:t>
            </a:r>
            <a:r>
              <a:rPr sz="1200" dirty="0">
                <a:latin typeface="Times New Roman"/>
                <a:cs typeface="Times New Roman"/>
              </a:rPr>
              <a:t>However, if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composite </a:t>
            </a:r>
            <a:r>
              <a:rPr sz="1200" dirty="0">
                <a:latin typeface="Times New Roman"/>
                <a:cs typeface="Times New Roman"/>
              </a:rPr>
              <a:t>super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if  </a:t>
            </a:r>
            <a:r>
              <a:rPr sz="1200" spc="-5" dirty="0">
                <a:latin typeface="Times New Roman"/>
                <a:cs typeface="Times New Roman"/>
              </a:rPr>
              <a:t>we take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out of it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remaining </a:t>
            </a: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spc="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not a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anymore </a:t>
            </a:r>
            <a:r>
              <a:rPr sz="1200" spc="-5" dirty="0">
                <a:latin typeface="Times New Roman"/>
                <a:cs typeface="Times New Roman"/>
              </a:rPr>
              <a:t>then that  composite super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since </a:t>
            </a: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minimal super </a:t>
            </a:r>
            <a:r>
              <a:rPr sz="1200" spc="-5" dirty="0">
                <a:latin typeface="Times New Roman"/>
                <a:cs typeface="Times New Roman"/>
              </a:rPr>
              <a:t>key.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one of the </a:t>
            </a:r>
            <a:r>
              <a:rPr sz="1200" spc="-5" dirty="0">
                <a:latin typeface="Times New Roman"/>
                <a:cs typeface="Times New Roman"/>
              </a:rPr>
              <a:t>super keys that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identified from </a:t>
            </a:r>
            <a:r>
              <a:rPr sz="1200" dirty="0">
                <a:latin typeface="Times New Roman"/>
                <a:cs typeface="Times New Roman"/>
              </a:rPr>
              <a:t>the entity type STUDENT of 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 is </a:t>
            </a:r>
            <a:r>
              <a:rPr sz="1200" spc="-5" dirty="0">
                <a:latin typeface="Times New Roman"/>
                <a:cs typeface="Times New Roman"/>
              </a:rPr>
              <a:t>“regNo, </a:t>
            </a:r>
            <a:r>
              <a:rPr sz="1200" dirty="0">
                <a:latin typeface="Times New Roman"/>
                <a:cs typeface="Times New Roman"/>
              </a:rPr>
              <a:t>name”, this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dirty="0">
                <a:latin typeface="Times New Roman"/>
                <a:cs typeface="Times New Roman"/>
              </a:rPr>
              <a:t>key is not a </a:t>
            </a:r>
            <a:r>
              <a:rPr sz="1200" spc="-5" dirty="0">
                <a:latin typeface="Times New Roman"/>
                <a:cs typeface="Times New Roman"/>
              </a:rPr>
              <a:t>candidate key, </a:t>
            </a:r>
            <a:r>
              <a:rPr sz="1200" dirty="0">
                <a:latin typeface="Times New Roman"/>
                <a:cs typeface="Times New Roman"/>
              </a:rPr>
              <a:t>since if </a:t>
            </a:r>
            <a:r>
              <a:rPr sz="1200" spc="-5" dirty="0">
                <a:latin typeface="Times New Roman"/>
                <a:cs typeface="Times New Roman"/>
              </a:rPr>
              <a:t>we remove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regNo attribute from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combination,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attribute alone </a:t>
            </a:r>
            <a:r>
              <a:rPr sz="1200" dirty="0">
                <a:latin typeface="Times New Roman"/>
                <a:cs typeface="Times New Roman"/>
              </a:rPr>
              <a:t>is not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identify  the entity </a:t>
            </a:r>
            <a:r>
              <a:rPr sz="1200" spc="-5" dirty="0">
                <a:latin typeface="Times New Roman"/>
                <a:cs typeface="Times New Roman"/>
              </a:rPr>
              <a:t>instances uniquely, </a:t>
            </a:r>
            <a:r>
              <a:rPr sz="1200" dirty="0">
                <a:latin typeface="Times New Roman"/>
                <a:cs typeface="Times New Roman"/>
              </a:rPr>
              <a:t>so it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satisfy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condition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candidate key. 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hand if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remove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1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composite </a:t>
            </a:r>
            <a:r>
              <a:rPr sz="1200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regNo alone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sufficient </a:t>
            </a:r>
            <a:r>
              <a:rPr sz="1200" dirty="0">
                <a:latin typeface="Times New Roman"/>
                <a:cs typeface="Times New Roman"/>
              </a:rPr>
              <a:t>to identify the </a:t>
            </a:r>
            <a:r>
              <a:rPr sz="1200" spc="-5" dirty="0">
                <a:latin typeface="Times New Roman"/>
                <a:cs typeface="Times New Roman"/>
              </a:rPr>
              <a:t>instances uniquely,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“regNo, </a:t>
            </a:r>
            <a:r>
              <a:rPr sz="1200" dirty="0">
                <a:latin typeface="Times New Roman"/>
                <a:cs typeface="Times New Roman"/>
              </a:rPr>
              <a:t>name” does 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proper subset (regNo) that can </a:t>
            </a:r>
            <a:r>
              <a:rPr sz="1200" dirty="0">
                <a:latin typeface="Times New Roman"/>
                <a:cs typeface="Times New Roman"/>
              </a:rPr>
              <a:t>act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super key; violation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second  condition. </a:t>
            </a:r>
            <a:r>
              <a:rPr sz="1200" dirty="0">
                <a:latin typeface="Times New Roman"/>
                <a:cs typeface="Times New Roman"/>
              </a:rPr>
              <a:t>So the composite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“regNo, </a:t>
            </a:r>
            <a:r>
              <a:rPr sz="1200" dirty="0">
                <a:latin typeface="Times New Roman"/>
                <a:cs typeface="Times New Roman"/>
              </a:rPr>
              <a:t>name” is a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but it is not a candidate  </a:t>
            </a:r>
            <a:r>
              <a:rPr sz="1200" spc="-5" dirty="0">
                <a:latin typeface="Times New Roman"/>
                <a:cs typeface="Times New Roman"/>
              </a:rPr>
              <a:t>key. </a:t>
            </a:r>
            <a:r>
              <a:rPr sz="1200" dirty="0">
                <a:latin typeface="Times New Roman"/>
                <a:cs typeface="Times New Roman"/>
              </a:rPr>
              <a:t>From here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establish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fact that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a super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but  not the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spc="5" dirty="0">
                <a:latin typeface="Times New Roman"/>
                <a:cs typeface="Times New Roman"/>
              </a:rPr>
              <a:t>way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60" dirty="0">
                <a:latin typeface="Times New Roman"/>
                <a:cs typeface="Times New Roman"/>
              </a:rPr>
              <a:t>Primary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12700" marR="41275" algn="just">
              <a:lnSpc>
                <a:spcPts val="137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chosen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database designer to act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the primary </a:t>
            </a:r>
            <a:r>
              <a:rPr sz="1200" spc="-5" dirty="0">
                <a:latin typeface="Times New Roman"/>
                <a:cs typeface="Times New Roman"/>
              </a:rPr>
              <a:t>key. An 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candidate keys,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that case </a:t>
            </a:r>
            <a:r>
              <a:rPr sz="1200" dirty="0">
                <a:latin typeface="Times New Roman"/>
                <a:cs typeface="Times New Roman"/>
              </a:rPr>
              <a:t>the database </a:t>
            </a:r>
            <a:r>
              <a:rPr sz="1200" spc="-5" dirty="0">
                <a:latin typeface="Times New Roman"/>
                <a:cs typeface="Times New Roman"/>
              </a:rPr>
              <a:t>designer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002009"/>
            <a:ext cx="5525135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designate </a:t>
            </a:r>
            <a:r>
              <a:rPr sz="1200" dirty="0">
                <a:latin typeface="Times New Roman"/>
                <a:cs typeface="Times New Roman"/>
              </a:rPr>
              <a:t>one of </a:t>
            </a:r>
            <a:r>
              <a:rPr sz="1200" spc="-5" dirty="0">
                <a:latin typeface="Times New Roman"/>
                <a:cs typeface="Times New Roman"/>
              </a:rPr>
              <a:t>them as </a:t>
            </a:r>
            <a:r>
              <a:rPr sz="1200" dirty="0">
                <a:latin typeface="Times New Roman"/>
                <a:cs typeface="Times New Roman"/>
              </a:rPr>
              <a:t>primary key, </a:t>
            </a:r>
            <a:r>
              <a:rPr sz="1200" spc="-5" dirty="0">
                <a:latin typeface="Times New Roman"/>
                <a:cs typeface="Times New Roman"/>
              </a:rPr>
              <a:t>since there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always </a:t>
            </a:r>
            <a:r>
              <a:rPr sz="1200" spc="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a single primary </a:t>
            </a:r>
            <a:r>
              <a:rPr sz="1200" spc="10" dirty="0">
                <a:latin typeface="Times New Roman"/>
                <a:cs typeface="Times New Roman"/>
              </a:rPr>
              <a:t>key 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there is just one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obviously the same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declared as </a:t>
            </a:r>
            <a:r>
              <a:rPr sz="1200" dirty="0">
                <a:latin typeface="Times New Roman"/>
                <a:cs typeface="Times New Roman"/>
              </a:rPr>
              <a:t>primary key. The primary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can also be defined as </a:t>
            </a:r>
            <a:r>
              <a:rPr sz="1200" dirty="0">
                <a:latin typeface="Times New Roman"/>
                <a:cs typeface="Times New Roman"/>
              </a:rPr>
              <a:t>the successful candidate  </a:t>
            </a:r>
            <a:r>
              <a:rPr sz="1200" spc="-5" dirty="0">
                <a:latin typeface="Times New Roman"/>
                <a:cs typeface="Times New Roman"/>
              </a:rPr>
              <a:t>key. Figure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5" dirty="0">
                <a:latin typeface="Times New Roman"/>
                <a:cs typeface="Times New Roman"/>
              </a:rPr>
              <a:t>below </a:t>
            </a:r>
            <a:r>
              <a:rPr sz="1200" dirty="0">
                <a:latin typeface="Times New Roman"/>
                <a:cs typeface="Times New Roman"/>
              </a:rPr>
              <a:t>contains the entity type STUDENT of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 but </a:t>
            </a:r>
            <a:r>
              <a:rPr sz="1200" spc="-5" dirty="0">
                <a:latin typeface="Times New Roman"/>
                <a:cs typeface="Times New Roman"/>
              </a:rPr>
              <a:t>with an additional  attribute nIdNumber </a:t>
            </a:r>
            <a:r>
              <a:rPr sz="1200" dirty="0">
                <a:latin typeface="Times New Roman"/>
                <a:cs typeface="Times New Roman"/>
              </a:rPr>
              <a:t>(national </a:t>
            </a:r>
            <a:r>
              <a:rPr sz="1200" spc="-15" dirty="0">
                <a:latin typeface="Times New Roman"/>
                <a:cs typeface="Times New Roman"/>
              </a:rPr>
              <a:t>ID </a:t>
            </a:r>
            <a:r>
              <a:rPr sz="1200" spc="-5" dirty="0">
                <a:latin typeface="Times New Roman"/>
                <a:cs typeface="Times New Roman"/>
              </a:rPr>
              <a:t>card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6315" y="2168556"/>
            <a:ext cx="2108218" cy="1360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591" y="2809108"/>
            <a:ext cx="69151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Times New Roman"/>
                <a:cs typeface="Times New Roman"/>
              </a:rPr>
              <a:t>EM</a:t>
            </a:r>
            <a:r>
              <a:rPr sz="950" spc="45" dirty="0">
                <a:latin typeface="Times New Roman"/>
                <a:cs typeface="Times New Roman"/>
              </a:rPr>
              <a:t>P</a:t>
            </a:r>
            <a:r>
              <a:rPr sz="950" spc="-35" dirty="0">
                <a:latin typeface="Times New Roman"/>
                <a:cs typeface="Times New Roman"/>
              </a:rPr>
              <a:t>L</a:t>
            </a:r>
            <a:r>
              <a:rPr sz="950" spc="25" dirty="0">
                <a:latin typeface="Times New Roman"/>
                <a:cs typeface="Times New Roman"/>
              </a:rPr>
              <a:t>OY</a:t>
            </a:r>
            <a:r>
              <a:rPr sz="950" spc="15" dirty="0">
                <a:latin typeface="Times New Roman"/>
                <a:cs typeface="Times New Roman"/>
              </a:rPr>
              <a:t>EE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8298" y="2234689"/>
            <a:ext cx="30035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20" dirty="0">
                <a:latin typeface="Arial"/>
                <a:cs typeface="Arial"/>
              </a:rPr>
              <a:t>n</a:t>
            </a:r>
            <a:r>
              <a:rPr sz="850" spc="5" dirty="0">
                <a:latin typeface="Arial"/>
                <a:cs typeface="Arial"/>
              </a:rPr>
              <a:t>a</a:t>
            </a:r>
            <a:r>
              <a:rPr sz="850" spc="35" dirty="0">
                <a:latin typeface="Arial"/>
                <a:cs typeface="Arial"/>
              </a:rPr>
              <a:t>m</a:t>
            </a:r>
            <a:r>
              <a:rPr sz="850" spc="5" dirty="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7272" y="2562051"/>
            <a:ext cx="32321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r</a:t>
            </a:r>
            <a:r>
              <a:rPr sz="850" spc="-10" dirty="0">
                <a:latin typeface="Arial"/>
                <a:cs typeface="Arial"/>
              </a:rPr>
              <a:t>e</a:t>
            </a:r>
            <a:r>
              <a:rPr sz="850" spc="5" dirty="0">
                <a:latin typeface="Arial"/>
                <a:cs typeface="Arial"/>
              </a:rPr>
              <a:t>gNo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3999" y="2887950"/>
            <a:ext cx="35115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f</a:t>
            </a:r>
            <a:r>
              <a:rPr sz="850" spc="5" dirty="0">
                <a:latin typeface="Arial"/>
                <a:cs typeface="Arial"/>
              </a:rPr>
              <a:t>Na</a:t>
            </a:r>
            <a:r>
              <a:rPr sz="850" spc="35" dirty="0">
                <a:latin typeface="Arial"/>
                <a:cs typeface="Arial"/>
              </a:rPr>
              <a:t>m</a:t>
            </a:r>
            <a:r>
              <a:rPr sz="850" spc="5" dirty="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1534" y="3335857"/>
            <a:ext cx="41529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address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9713" y="3356943"/>
            <a:ext cx="46863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phoneNo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6338" y="2988858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49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57454" y="2211635"/>
            <a:ext cx="56832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latin typeface="Arial"/>
                <a:cs typeface="Arial"/>
              </a:rPr>
              <a:t>n</a:t>
            </a:r>
            <a:r>
              <a:rPr sz="850" spc="-25" dirty="0">
                <a:latin typeface="Arial"/>
                <a:cs typeface="Arial"/>
              </a:rPr>
              <a:t>I</a:t>
            </a:r>
            <a:r>
              <a:rPr sz="850" spc="5" dirty="0">
                <a:latin typeface="Arial"/>
                <a:cs typeface="Arial"/>
              </a:rPr>
              <a:t>d</a:t>
            </a:r>
            <a:r>
              <a:rPr sz="850" spc="15" dirty="0">
                <a:latin typeface="Arial"/>
                <a:cs typeface="Arial"/>
              </a:rPr>
              <a:t>N</a:t>
            </a:r>
            <a:r>
              <a:rPr sz="850" spc="-20" dirty="0">
                <a:latin typeface="Arial"/>
                <a:cs typeface="Arial"/>
              </a:rPr>
              <a:t>u</a:t>
            </a:r>
            <a:r>
              <a:rPr sz="850" spc="35" dirty="0">
                <a:latin typeface="Arial"/>
                <a:cs typeface="Arial"/>
              </a:rPr>
              <a:t>m</a:t>
            </a:r>
            <a:r>
              <a:rPr sz="850" spc="5" dirty="0">
                <a:latin typeface="Arial"/>
                <a:cs typeface="Arial"/>
              </a:rPr>
              <a:t>ber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416" y="3751540"/>
            <a:ext cx="5525770" cy="530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75" marR="2889250" indent="-459105">
              <a:lnSpc>
                <a:spcPct val="101200"/>
              </a:lnSpc>
            </a:pPr>
            <a:r>
              <a:rPr sz="850" spc="-5" dirty="0">
                <a:latin typeface="Arial"/>
                <a:cs typeface="Arial"/>
              </a:rPr>
              <a:t>Fig. </a:t>
            </a:r>
            <a:r>
              <a:rPr sz="850" spc="5" dirty="0">
                <a:latin typeface="Arial"/>
                <a:cs typeface="Arial"/>
              </a:rPr>
              <a:t>2: An entity </a:t>
            </a:r>
            <a:r>
              <a:rPr sz="850" dirty="0">
                <a:latin typeface="Arial"/>
                <a:cs typeface="Arial"/>
              </a:rPr>
              <a:t>type, </a:t>
            </a:r>
            <a:r>
              <a:rPr sz="850" spc="-5" dirty="0">
                <a:latin typeface="Arial"/>
                <a:cs typeface="Arial"/>
              </a:rPr>
              <a:t>its </a:t>
            </a:r>
            <a:r>
              <a:rPr sz="850" dirty="0">
                <a:latin typeface="Arial"/>
                <a:cs typeface="Arial"/>
              </a:rPr>
              <a:t>defining attributes  </a:t>
            </a:r>
            <a:r>
              <a:rPr sz="850" spc="-5" dirty="0">
                <a:latin typeface="Arial"/>
                <a:cs typeface="Arial"/>
              </a:rPr>
              <a:t>and </a:t>
            </a:r>
            <a:r>
              <a:rPr sz="850" dirty="0">
                <a:latin typeface="Arial"/>
                <a:cs typeface="Arial"/>
              </a:rPr>
              <a:t>two candidate</a:t>
            </a:r>
            <a:r>
              <a:rPr sz="850" spc="-2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keys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figure 2,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identify </a:t>
            </a:r>
            <a:r>
              <a:rPr sz="1200" spc="-5" dirty="0">
                <a:latin typeface="Times New Roman"/>
                <a:cs typeface="Times New Roman"/>
              </a:rPr>
              <a:t>two different attributes that </a:t>
            </a:r>
            <a:r>
              <a:rPr sz="1200" dirty="0">
                <a:latin typeface="Times New Roman"/>
                <a:cs typeface="Times New Roman"/>
              </a:rPr>
              <a:t>can individually identify the  entity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STUDENT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are regNo </a:t>
            </a:r>
            <a:r>
              <a:rPr sz="1200" spc="-5" dirty="0">
                <a:latin typeface="Times New Roman"/>
                <a:cs typeface="Times New Roman"/>
              </a:rPr>
              <a:t>and nIdNumber,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minimal  </a:t>
            </a:r>
            <a:r>
              <a:rPr sz="1200" spc="-5" dirty="0">
                <a:latin typeface="Times New Roman"/>
                <a:cs typeface="Times New Roman"/>
              </a:rPr>
              <a:t>super keys </a:t>
            </a:r>
            <a:r>
              <a:rPr sz="1200" dirty="0">
                <a:latin typeface="Times New Roman"/>
                <a:cs typeface="Times New Roman"/>
              </a:rPr>
              <a:t>so both </a:t>
            </a:r>
            <a:r>
              <a:rPr sz="1200" spc="-5" dirty="0">
                <a:latin typeface="Times New Roman"/>
                <a:cs typeface="Times New Roman"/>
              </a:rPr>
              <a:t>are candidate keys. Now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situation we have got two candidate  keys. </a:t>
            </a:r>
            <a:r>
              <a:rPr sz="1200" dirty="0">
                <a:latin typeface="Times New Roman"/>
                <a:cs typeface="Times New Roman"/>
              </a:rPr>
              <a:t>The one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declared as </a:t>
            </a:r>
            <a:r>
              <a:rPr sz="1200" dirty="0">
                <a:latin typeface="Times New Roman"/>
                <a:cs typeface="Times New Roman"/>
              </a:rPr>
              <a:t>primary </a:t>
            </a:r>
            <a:r>
              <a:rPr sz="1200" spc="-5" dirty="0">
                <a:latin typeface="Times New Roman"/>
                <a:cs typeface="Times New Roman"/>
              </a:rPr>
              <a:t>key,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alternate  key.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of the candidate </a:t>
            </a:r>
            <a:r>
              <a:rPr sz="1200" spc="-5" dirty="0">
                <a:latin typeface="Times New Roman"/>
                <a:cs typeface="Times New Roman"/>
              </a:rPr>
              <a:t>keys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selected as </a:t>
            </a:r>
            <a:r>
              <a:rPr sz="1200" dirty="0">
                <a:latin typeface="Times New Roman"/>
                <a:cs typeface="Times New Roman"/>
              </a:rPr>
              <a:t>primary key, it mainly depends on the  </a:t>
            </a:r>
            <a:r>
              <a:rPr sz="1200" spc="-5" dirty="0">
                <a:latin typeface="Times New Roman"/>
                <a:cs typeface="Times New Roman"/>
              </a:rPr>
              <a:t>database designer which choice he/she </a:t>
            </a:r>
            <a:r>
              <a:rPr sz="1200" dirty="0">
                <a:latin typeface="Times New Roman"/>
                <a:cs typeface="Times New Roman"/>
              </a:rPr>
              <a:t>makes. There are </a:t>
            </a:r>
            <a:r>
              <a:rPr sz="1200" spc="-5" dirty="0">
                <a:latin typeface="Times New Roman"/>
                <a:cs typeface="Times New Roman"/>
              </a:rPr>
              <a:t>certain things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generally  </a:t>
            </a:r>
            <a:r>
              <a:rPr sz="1200" spc="-5" dirty="0">
                <a:latin typeface="Times New Roman"/>
                <a:cs typeface="Times New Roman"/>
              </a:rPr>
              <a:t>considered while </a:t>
            </a:r>
            <a:r>
              <a:rPr sz="1200" dirty="0">
                <a:latin typeface="Times New Roman"/>
                <a:cs typeface="Times New Roman"/>
              </a:rPr>
              <a:t>making this decision, like the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that is </a:t>
            </a:r>
            <a:r>
              <a:rPr sz="1200" spc="-5" dirty="0">
                <a:latin typeface="Times New Roman"/>
                <a:cs typeface="Times New Roman"/>
              </a:rPr>
              <a:t>shorter, easier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remember, </a:t>
            </a:r>
            <a:r>
              <a:rPr sz="1200" dirty="0">
                <a:latin typeface="Times New Roman"/>
                <a:cs typeface="Times New Roman"/>
              </a:rPr>
              <a:t>to type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is more </a:t>
            </a:r>
            <a:r>
              <a:rPr sz="1200" spc="-5" dirty="0">
                <a:latin typeface="Times New Roman"/>
                <a:cs typeface="Times New Roman"/>
              </a:rPr>
              <a:t>meaningful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selected as </a:t>
            </a:r>
            <a:r>
              <a:rPr sz="1200" dirty="0">
                <a:latin typeface="Times New Roman"/>
                <a:cs typeface="Times New Roman"/>
              </a:rPr>
              <a:t>primary </a:t>
            </a:r>
            <a:r>
              <a:rPr sz="1200" spc="-5" dirty="0">
                <a:latin typeface="Times New Roman"/>
                <a:cs typeface="Times New Roman"/>
              </a:rPr>
              <a:t>key.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are general  recommendations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regard, </a:t>
            </a:r>
            <a:r>
              <a:rPr sz="1200" dirty="0">
                <a:latin typeface="Times New Roman"/>
                <a:cs typeface="Times New Roman"/>
              </a:rPr>
              <a:t>but finally it is </a:t>
            </a:r>
            <a:r>
              <a:rPr sz="1200" spc="-5" dirty="0">
                <a:latin typeface="Times New Roman"/>
                <a:cs typeface="Times New Roman"/>
              </a:rPr>
              <a:t>the decision </a:t>
            </a:r>
            <a:r>
              <a:rPr sz="1200" dirty="0">
                <a:latin typeface="Times New Roman"/>
                <a:cs typeface="Times New Roman"/>
              </a:rPr>
              <a:t>of the designer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he/she  may have </a:t>
            </a:r>
            <a:r>
              <a:rPr sz="1200" spc="-5" dirty="0">
                <a:latin typeface="Times New Roman"/>
                <a:cs typeface="Times New Roman"/>
              </a:rPr>
              <a:t>his/her own reasons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selection that </a:t>
            </a:r>
            <a:r>
              <a:rPr sz="1200" dirty="0">
                <a:latin typeface="Times New Roman"/>
                <a:cs typeface="Times New Roman"/>
              </a:rPr>
              <a:t>may be entirely </a:t>
            </a:r>
            <a:r>
              <a:rPr sz="1200" spc="-5" dirty="0">
                <a:latin typeface="Times New Roman"/>
                <a:cs typeface="Times New Roman"/>
              </a:rPr>
              <a:t>different  from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5" dirty="0">
                <a:latin typeface="Times New Roman"/>
                <a:cs typeface="Times New Roman"/>
              </a:rPr>
              <a:t>mentioned </a:t>
            </a:r>
            <a:r>
              <a:rPr sz="1200" dirty="0">
                <a:latin typeface="Times New Roman"/>
                <a:cs typeface="Times New Roman"/>
              </a:rPr>
              <a:t>above. The </a:t>
            </a:r>
            <a:r>
              <a:rPr sz="1200" spc="-5" dirty="0">
                <a:latin typeface="Times New Roman"/>
                <a:cs typeface="Times New Roman"/>
              </a:rPr>
              <a:t>relation that </a:t>
            </a:r>
            <a:r>
              <a:rPr sz="1200" dirty="0">
                <a:latin typeface="Times New Roman"/>
                <a:cs typeface="Times New Roman"/>
              </a:rPr>
              <a:t>holds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super </a:t>
            </a:r>
            <a:r>
              <a:rPr sz="1200" spc="-5" dirty="0">
                <a:latin typeface="Times New Roman"/>
                <a:cs typeface="Times New Roman"/>
              </a:rPr>
              <a:t>and candidate keys  also </a:t>
            </a:r>
            <a:r>
              <a:rPr sz="1200" dirty="0">
                <a:latin typeface="Times New Roman"/>
                <a:cs typeface="Times New Roman"/>
              </a:rPr>
              <a:t>holds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candidate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primary keys,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is, every primary key </a:t>
            </a:r>
            <a:r>
              <a:rPr sz="1200" spc="-5" dirty="0">
                <a:latin typeface="Times New Roman"/>
                <a:cs typeface="Times New Roman"/>
              </a:rPr>
              <a:t>(PK) </a:t>
            </a:r>
            <a:r>
              <a:rPr sz="1200" dirty="0">
                <a:latin typeface="Times New Roman"/>
                <a:cs typeface="Times New Roman"/>
              </a:rPr>
              <a:t>is a 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super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value that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NULL,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means “not  given”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“not defined”. </a:t>
            </a:r>
            <a:r>
              <a:rPr sz="1200" dirty="0">
                <a:latin typeface="Times New Roman"/>
                <a:cs typeface="Times New Roman"/>
              </a:rPr>
              <a:t>A major </a:t>
            </a:r>
            <a:r>
              <a:rPr sz="1200" spc="-5" dirty="0">
                <a:latin typeface="Times New Roman"/>
                <a:cs typeface="Times New Roman"/>
              </a:rPr>
              <a:t>characteristic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PK is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it cannot have the NULL  </a:t>
            </a:r>
            <a:r>
              <a:rPr sz="1200" spc="-5" dirty="0">
                <a:latin typeface="Times New Roman"/>
                <a:cs typeface="Times New Roman"/>
              </a:rPr>
              <a:t>value.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PK is a </a:t>
            </a:r>
            <a:r>
              <a:rPr sz="1200" spc="-5" dirty="0">
                <a:latin typeface="Times New Roman"/>
                <a:cs typeface="Times New Roman"/>
              </a:rPr>
              <a:t>composite, then </a:t>
            </a:r>
            <a:r>
              <a:rPr sz="1200" dirty="0">
                <a:latin typeface="Times New Roman"/>
                <a:cs typeface="Times New Roman"/>
              </a:rPr>
              <a:t>none of the </a:t>
            </a:r>
            <a:r>
              <a:rPr sz="1200" spc="-5" dirty="0">
                <a:latin typeface="Times New Roman"/>
                <a:cs typeface="Times New Roman"/>
              </a:rPr>
              <a:t>attributes included </a:t>
            </a:r>
            <a:r>
              <a:rPr sz="1200" dirty="0">
                <a:latin typeface="Times New Roman"/>
                <a:cs typeface="Times New Roman"/>
              </a:rPr>
              <a:t>in the PK </a:t>
            </a:r>
            <a:r>
              <a:rPr sz="1200" spc="-5" dirty="0">
                <a:latin typeface="Times New Roman"/>
                <a:cs typeface="Times New Roman"/>
              </a:rPr>
              <a:t>can have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NULL, for example,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using “name, fName”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PK of entity type </a:t>
            </a:r>
            <a:r>
              <a:rPr sz="1200" spc="-5" dirty="0">
                <a:latin typeface="Times New Roman"/>
                <a:cs typeface="Times New Roman"/>
              </a:rPr>
              <a:t>STUDENT,  then </a:t>
            </a:r>
            <a:r>
              <a:rPr sz="1200" dirty="0">
                <a:latin typeface="Times New Roman"/>
                <a:cs typeface="Times New Roman"/>
              </a:rPr>
              <a:t>none of the instances may have NULL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of the name or fName 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Alternate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Keys</a:t>
            </a:r>
            <a:endParaRPr sz="1200">
              <a:latin typeface="Times New Roman"/>
              <a:cs typeface="Times New Roman"/>
            </a:endParaRPr>
          </a:p>
          <a:p>
            <a:pPr marL="241300" marR="6985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Candidate keys which </a:t>
            </a:r>
            <a:r>
              <a:rPr sz="1200" dirty="0">
                <a:latin typeface="Times New Roman"/>
                <a:cs typeface="Times New Roman"/>
              </a:rPr>
              <a:t>are not </a:t>
            </a:r>
            <a:r>
              <a:rPr sz="1200" spc="-5" dirty="0">
                <a:latin typeface="Times New Roman"/>
                <a:cs typeface="Times New Roman"/>
              </a:rPr>
              <a:t>chosen as </a:t>
            </a:r>
            <a:r>
              <a:rPr sz="1200" dirty="0">
                <a:latin typeface="Times New Roman"/>
                <a:cs typeface="Times New Roman"/>
              </a:rPr>
              <a:t>the primary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alternate </a:t>
            </a:r>
            <a:r>
              <a:rPr sz="1200" dirty="0">
                <a:latin typeface="Times New Roman"/>
                <a:cs typeface="Times New Roman"/>
              </a:rPr>
              <a:t>keys.  </a:t>
            </a:r>
            <a:r>
              <a:rPr sz="1200" spc="-5" dirty="0">
                <a:latin typeface="Times New Roman"/>
                <a:cs typeface="Times New Roman"/>
              </a:rPr>
              <a:t>For example, we </a:t>
            </a:r>
            <a:r>
              <a:rPr sz="1200" dirty="0">
                <a:latin typeface="Times New Roman"/>
                <a:cs typeface="Times New Roman"/>
              </a:rPr>
              <a:t>have two candidate </a:t>
            </a:r>
            <a:r>
              <a:rPr sz="1200" spc="-5" dirty="0">
                <a:latin typeface="Times New Roman"/>
                <a:cs typeface="Times New Roman"/>
              </a:rPr>
              <a:t>keys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in figure 2, </a:t>
            </a:r>
            <a:r>
              <a:rPr sz="1200" i="1" dirty="0">
                <a:latin typeface="Times New Roman"/>
                <a:cs typeface="Times New Roman"/>
              </a:rPr>
              <a:t>regNo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i="1" spc="-5" dirty="0">
                <a:latin typeface="Times New Roman"/>
                <a:cs typeface="Times New Roman"/>
              </a:rPr>
              <a:t>nIdNumber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select </a:t>
            </a:r>
            <a:r>
              <a:rPr sz="1200" i="1" dirty="0">
                <a:latin typeface="Times New Roman"/>
                <a:cs typeface="Times New Roman"/>
              </a:rPr>
              <a:t>regNo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PK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i="1" dirty="0">
                <a:latin typeface="Times New Roman"/>
                <a:cs typeface="Times New Roman"/>
              </a:rPr>
              <a:t>nIdNumber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alternate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0"/>
              </a:lnSpc>
              <a:spcBef>
                <a:spcPts val="530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35" dirty="0">
                <a:latin typeface="Times New Roman"/>
                <a:cs typeface="Times New Roman"/>
              </a:rPr>
              <a:t>Secondary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Many times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need to </a:t>
            </a:r>
            <a:r>
              <a:rPr sz="1200" spc="-5" dirty="0">
                <a:latin typeface="Times New Roman"/>
                <a:cs typeface="Times New Roman"/>
              </a:rPr>
              <a:t>access certain instances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type using the </a:t>
            </a:r>
            <a:r>
              <a:rPr sz="1200" spc="-5" dirty="0">
                <a:latin typeface="Times New Roman"/>
                <a:cs typeface="Times New Roman"/>
              </a:rPr>
              <a:t>value(s) </a:t>
            </a:r>
            <a:r>
              <a:rPr sz="1200" dirty="0">
                <a:latin typeface="Times New Roman"/>
                <a:cs typeface="Times New Roman"/>
              </a:rPr>
              <a:t>of one  or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PK.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002009"/>
            <a:ext cx="5525135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or non-key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search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PK </a:t>
            </a:r>
            <a:r>
              <a:rPr sz="1200" spc="-5" dirty="0">
                <a:latin typeface="Times New Roman"/>
                <a:cs typeface="Times New Roman"/>
              </a:rPr>
              <a:t>will always return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instance </a:t>
            </a:r>
            <a:r>
              <a:rPr sz="1200" spc="-5" dirty="0">
                <a:latin typeface="Times New Roman"/>
                <a:cs typeface="Times New Roman"/>
              </a:rPr>
              <a:t>(if </a:t>
            </a:r>
            <a:r>
              <a:rPr sz="1200" dirty="0">
                <a:latin typeface="Times New Roman"/>
                <a:cs typeface="Times New Roman"/>
              </a:rPr>
              <a:t>it exists), </a:t>
            </a:r>
            <a:r>
              <a:rPr sz="1200" spc="-5" dirty="0">
                <a:latin typeface="Times New Roman"/>
                <a:cs typeface="Times New Roman"/>
              </a:rPr>
              <a:t>where as uniqueness </a:t>
            </a:r>
            <a:r>
              <a:rPr sz="1200" dirty="0">
                <a:latin typeface="Times New Roman"/>
                <a:cs typeface="Times New Roman"/>
              </a:rPr>
              <a:t>is not </a:t>
            </a:r>
            <a:r>
              <a:rPr sz="1200" spc="-5" dirty="0">
                <a:latin typeface="Times New Roman"/>
                <a:cs typeface="Times New Roman"/>
              </a:rPr>
              <a:t>guaranteed </a:t>
            </a:r>
            <a:r>
              <a:rPr sz="1200" dirty="0">
                <a:latin typeface="Times New Roman"/>
                <a:cs typeface="Times New Roman"/>
              </a:rPr>
              <a:t>in case of non-key  </a:t>
            </a:r>
            <a:r>
              <a:rPr sz="1200" spc="-5" dirty="0">
                <a:latin typeface="Times New Roman"/>
                <a:cs typeface="Times New Roman"/>
              </a:rPr>
              <a:t>attribute.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which we </a:t>
            </a:r>
            <a:r>
              <a:rPr sz="1200" dirty="0">
                <a:latin typeface="Times New Roman"/>
                <a:cs typeface="Times New Roman"/>
              </a:rPr>
              <a:t>need 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type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may not necessarily </a:t>
            </a: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unique instance 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the secondary key. 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5" dirty="0">
                <a:latin typeface="Times New Roman"/>
                <a:cs typeface="Times New Roman"/>
              </a:rPr>
              <a:t>many of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students belong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Multan,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that case we will access </a:t>
            </a:r>
            <a:r>
              <a:rPr sz="1200" dirty="0">
                <a:latin typeface="Times New Roman"/>
                <a:cs typeface="Times New Roman"/>
              </a:rPr>
              <a:t>those 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the STUDENT entity type that contain </a:t>
            </a:r>
            <a:r>
              <a:rPr sz="1200" spc="-5" dirty="0">
                <a:latin typeface="Times New Roman"/>
                <a:cs typeface="Times New Roman"/>
              </a:rPr>
              <a:t>“Multan”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their address.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case  </a:t>
            </a:r>
            <a:r>
              <a:rPr sz="1200" spc="-5" dirty="0">
                <a:latin typeface="Times New Roman"/>
                <a:cs typeface="Times New Roman"/>
              </a:rPr>
              <a:t>address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secondary </a:t>
            </a:r>
            <a:r>
              <a:rPr sz="1200" spc="-5" dirty="0">
                <a:latin typeface="Times New Roman"/>
                <a:cs typeface="Times New Roman"/>
              </a:rPr>
              <a:t>key, since we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accessing instances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basis </a:t>
            </a:r>
            <a:r>
              <a:rPr sz="1200" dirty="0">
                <a:latin typeface="Times New Roman"/>
                <a:cs typeface="Times New Roman"/>
              </a:rPr>
              <a:t>of its  </a:t>
            </a:r>
            <a:r>
              <a:rPr sz="1200" spc="-5" dirty="0">
                <a:latin typeface="Times New Roman"/>
                <a:cs typeface="Times New Roman"/>
              </a:rPr>
              <a:t>value, and </a:t>
            </a:r>
            <a:r>
              <a:rPr sz="1200" dirty="0">
                <a:latin typeface="Times New Roman"/>
                <a:cs typeface="Times New Roman"/>
              </a:rPr>
              <a:t>there is no compulsion </a:t>
            </a:r>
            <a:r>
              <a:rPr sz="1200" spc="-5" dirty="0">
                <a:latin typeface="Times New Roman"/>
                <a:cs typeface="Times New Roman"/>
              </a:rPr>
              <a:t>that we will get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instance. </a:t>
            </a:r>
            <a:r>
              <a:rPr sz="1200" dirty="0">
                <a:latin typeface="Times New Roman"/>
                <a:cs typeface="Times New Roman"/>
              </a:rPr>
              <a:t>Keep one thing in  mind </a:t>
            </a:r>
            <a:r>
              <a:rPr sz="1200" spc="-5" dirty="0">
                <a:latin typeface="Times New Roman"/>
                <a:cs typeface="Times New Roman"/>
              </a:rPr>
              <a:t>here, that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access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secondary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MAY return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 instance,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that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considered as chance </a:t>
            </a:r>
            <a:r>
              <a:rPr sz="1200" dirty="0">
                <a:latin typeface="Times New Roman"/>
                <a:cs typeface="Times New Roman"/>
              </a:rPr>
              <a:t>or due to </a:t>
            </a:r>
            <a:r>
              <a:rPr sz="1200" spc="-5" dirty="0">
                <a:latin typeface="Times New Roman"/>
                <a:cs typeface="Times New Roman"/>
              </a:rPr>
              <a:t>that particular state </a:t>
            </a:r>
            <a:r>
              <a:rPr sz="1200" dirty="0">
                <a:latin typeface="Times New Roman"/>
                <a:cs typeface="Times New Roman"/>
              </a:rPr>
              <a:t>of entity </a:t>
            </a:r>
            <a:r>
              <a:rPr sz="1200" spc="-5" dirty="0">
                <a:latin typeface="Times New Roman"/>
                <a:cs typeface="Times New Roman"/>
              </a:rPr>
              <a:t>set.  There </a:t>
            </a:r>
            <a:r>
              <a:rPr sz="1200" dirty="0">
                <a:latin typeface="Times New Roman"/>
                <a:cs typeface="Times New Roman"/>
              </a:rPr>
              <a:t>is not the compulsion or it is not necessary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secondary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unique  </a:t>
            </a:r>
            <a:r>
              <a:rPr sz="1200" spc="-5" dirty="0">
                <a:latin typeface="Times New Roman"/>
                <a:cs typeface="Times New Roman"/>
              </a:rPr>
              <a:t>instance, where as </a:t>
            </a:r>
            <a:r>
              <a:rPr sz="1200" dirty="0">
                <a:latin typeface="Times New Roman"/>
                <a:cs typeface="Times New Roman"/>
              </a:rPr>
              <a:t>in case of </a:t>
            </a:r>
            <a:r>
              <a:rPr sz="1200" spc="-5" dirty="0">
                <a:latin typeface="Times New Roman"/>
                <a:cs typeface="Times New Roman"/>
              </a:rPr>
              <a:t>super, candidate, </a:t>
            </a:r>
            <a:r>
              <a:rPr sz="1200" dirty="0">
                <a:latin typeface="Times New Roman"/>
                <a:cs typeface="Times New Roman"/>
              </a:rPr>
              <a:t>primary </a:t>
            </a:r>
            <a:r>
              <a:rPr sz="1200" spc="-5" dirty="0">
                <a:latin typeface="Times New Roman"/>
                <a:cs typeface="Times New Roman"/>
              </a:rPr>
              <a:t>and alternate keys </a:t>
            </a:r>
            <a:r>
              <a:rPr sz="1200" spc="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compulsion  that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will always return </a:t>
            </a:r>
            <a:r>
              <a:rPr sz="1200" dirty="0">
                <a:latin typeface="Times New Roman"/>
                <a:cs typeface="Times New Roman"/>
              </a:rPr>
              <a:t>unique </a:t>
            </a:r>
            <a:r>
              <a:rPr sz="1200" spc="-5" dirty="0">
                <a:latin typeface="Times New Roman"/>
                <a:cs typeface="Times New Roman"/>
              </a:rPr>
              <a:t>instance against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36" y="3797131"/>
            <a:ext cx="5523230" cy="177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0"/>
              </a:lnSpc>
            </a:pPr>
            <a:r>
              <a:rPr sz="1200" spc="55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Keys </a:t>
            </a:r>
            <a:r>
              <a:rPr sz="1200" dirty="0">
                <a:latin typeface="Times New Roman"/>
                <a:cs typeface="Times New Roman"/>
              </a:rPr>
              <a:t>are fundamental to the </a:t>
            </a:r>
            <a:r>
              <a:rPr sz="1200" spc="-5" dirty="0">
                <a:latin typeface="Times New Roman"/>
                <a:cs typeface="Times New Roman"/>
              </a:rPr>
              <a:t>concept </a:t>
            </a:r>
            <a:r>
              <a:rPr sz="1200" dirty="0">
                <a:latin typeface="Times New Roman"/>
                <a:cs typeface="Times New Roman"/>
              </a:rPr>
              <a:t>almost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data model including the </a:t>
            </a:r>
            <a:r>
              <a:rPr sz="1200" spc="-5" dirty="0">
                <a:latin typeface="Times New Roman"/>
                <a:cs typeface="Times New Roman"/>
              </a:rPr>
              <a:t>E-R data </a:t>
            </a:r>
            <a:r>
              <a:rPr sz="1200" dirty="0">
                <a:latin typeface="Times New Roman"/>
                <a:cs typeface="Times New Roman"/>
              </a:rPr>
              <a:t>model 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enable </a:t>
            </a:r>
            <a:r>
              <a:rPr sz="1200" dirty="0">
                <a:latin typeface="Times New Roman"/>
                <a:cs typeface="Times New Roman"/>
              </a:rPr>
              <a:t>the unique identity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instance.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are different </a:t>
            </a:r>
            <a:r>
              <a:rPr sz="1200" dirty="0">
                <a:latin typeface="Times New Roman"/>
                <a:cs typeface="Times New Roman"/>
              </a:rPr>
              <a:t>type of  </a:t>
            </a:r>
            <a:r>
              <a:rPr sz="1200" spc="-5" dirty="0">
                <a:latin typeface="Times New Roman"/>
                <a:cs typeface="Times New Roman"/>
              </a:rPr>
              <a:t>keys that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exist in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spc="20" dirty="0">
                <a:latin typeface="Times New Roman"/>
                <a:cs typeface="Times New Roman"/>
              </a:rPr>
              <a:t>Exercises: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70"/>
              </a:lnSpc>
              <a:spcBef>
                <a:spcPts val="11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Define attributes </a:t>
            </a:r>
            <a:r>
              <a:rPr sz="1200" dirty="0">
                <a:latin typeface="Times New Roman"/>
                <a:cs typeface="Times New Roman"/>
              </a:rPr>
              <a:t>of the entity </a:t>
            </a:r>
            <a:r>
              <a:rPr sz="1200" spc="-5" dirty="0">
                <a:latin typeface="Times New Roman"/>
                <a:cs typeface="Times New Roman"/>
              </a:rPr>
              <a:t>types CAR, BOOK, </a:t>
            </a:r>
            <a:r>
              <a:rPr sz="1200" dirty="0">
                <a:latin typeface="Times New Roman"/>
                <a:cs typeface="Times New Roman"/>
              </a:rPr>
              <a:t>MOVIE; </a:t>
            </a:r>
            <a:r>
              <a:rPr sz="1200" spc="-5" dirty="0">
                <a:latin typeface="Times New Roman"/>
                <a:cs typeface="Times New Roman"/>
              </a:rPr>
              <a:t>draw them  </a:t>
            </a:r>
            <a:r>
              <a:rPr sz="1200" dirty="0">
                <a:latin typeface="Times New Roman"/>
                <a:cs typeface="Times New Roman"/>
              </a:rPr>
              <a:t>graphically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Identify </a:t>
            </a: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keys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one 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141729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09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919023"/>
            <a:ext cx="4079875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Catherine Ricardo, Maxwell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Macmillan.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597" y="233839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1471" y="233839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549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7597" y="304561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8422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1471" y="304561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4498" y="23353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0469" y="3538658"/>
            <a:ext cx="5525770" cy="549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Relationships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E-R Data Model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Relationships</a:t>
            </a:r>
            <a:endParaRPr sz="14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After two </a:t>
            </a:r>
            <a:r>
              <a:rPr sz="1200" dirty="0">
                <a:latin typeface="Times New Roman"/>
                <a:cs typeface="Times New Roman"/>
              </a:rPr>
              <a:t>or more </a:t>
            </a:r>
            <a:r>
              <a:rPr sz="1200" spc="-5" dirty="0">
                <a:latin typeface="Times New Roman"/>
                <a:cs typeface="Times New Roman"/>
              </a:rPr>
              <a:t>entities are identified and </a:t>
            </a:r>
            <a:r>
              <a:rPr sz="1200" spc="-10" dirty="0">
                <a:latin typeface="Times New Roman"/>
                <a:cs typeface="Times New Roman"/>
              </a:rPr>
              <a:t>defined </a:t>
            </a:r>
            <a:r>
              <a:rPr sz="1200" spc="-5" dirty="0">
                <a:latin typeface="Times New Roman"/>
                <a:cs typeface="Times New Roman"/>
              </a:rPr>
              <a:t>with attributes,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participants  determine </a:t>
            </a: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i="1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exists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entities. A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association,  linkage,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connection 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entities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interest </a:t>
            </a:r>
            <a:r>
              <a:rPr sz="1200" dirty="0">
                <a:latin typeface="Times New Roman"/>
                <a:cs typeface="Times New Roman"/>
              </a:rPr>
              <a:t>to the business; it is a </a:t>
            </a:r>
            <a:r>
              <a:rPr sz="1200" spc="-5" dirty="0">
                <a:latin typeface="Times New Roman"/>
                <a:cs typeface="Times New Roman"/>
              </a:rPr>
              <a:t>two-  directional, significant association between two entities,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between an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and itself.  Each relationship has </a:t>
            </a:r>
            <a:r>
              <a:rPr sz="1200" dirty="0">
                <a:latin typeface="Times New Roman"/>
                <a:cs typeface="Times New Roman"/>
              </a:rPr>
              <a:t>a name,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optionality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i="1" spc="-5" dirty="0">
                <a:latin typeface="Times New Roman"/>
                <a:cs typeface="Times New Roman"/>
              </a:rPr>
              <a:t>optional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i="1" spc="-5" dirty="0">
                <a:latin typeface="Times New Roman"/>
                <a:cs typeface="Times New Roman"/>
              </a:rPr>
              <a:t>mandatory</a:t>
            </a:r>
            <a:r>
              <a:rPr sz="1200" spc="-5" dirty="0">
                <a:latin typeface="Times New Roman"/>
                <a:cs typeface="Times New Roman"/>
              </a:rPr>
              <a:t>), 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degree </a:t>
            </a:r>
            <a:r>
              <a:rPr sz="1200" dirty="0">
                <a:latin typeface="Times New Roman"/>
                <a:cs typeface="Times New Roman"/>
              </a:rPr>
              <a:t>(how  </a:t>
            </a:r>
            <a:r>
              <a:rPr sz="1200" spc="-5" dirty="0">
                <a:latin typeface="Times New Roman"/>
                <a:cs typeface="Times New Roman"/>
              </a:rPr>
              <a:t>many). </a:t>
            </a:r>
            <a:r>
              <a:rPr sz="1200" dirty="0">
                <a:latin typeface="Times New Roman"/>
                <a:cs typeface="Times New Roman"/>
              </a:rPr>
              <a:t>A relationship is </a:t>
            </a:r>
            <a:r>
              <a:rPr sz="1200" spc="-5" dirty="0">
                <a:latin typeface="Times New Roman"/>
                <a:cs typeface="Times New Roman"/>
              </a:rPr>
              <a:t>described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  <a:spcBef>
                <a:spcPts val="600"/>
              </a:spcBef>
            </a:pPr>
            <a:r>
              <a:rPr sz="1200" spc="-5" dirty="0">
                <a:latin typeface="Times New Roman"/>
                <a:cs typeface="Times New Roman"/>
              </a:rPr>
              <a:t>Assigning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name, optionality, and </a:t>
            </a:r>
            <a:r>
              <a:rPr sz="1200" dirty="0">
                <a:latin typeface="Times New Roman"/>
                <a:cs typeface="Times New Roman"/>
              </a:rPr>
              <a:t>a degree to a </a:t>
            </a:r>
            <a:r>
              <a:rPr sz="1200" spc="-5" dirty="0">
                <a:latin typeface="Times New Roman"/>
                <a:cs typeface="Times New Roman"/>
              </a:rPr>
              <a:t>relationship helps confirm </a:t>
            </a:r>
            <a:r>
              <a:rPr sz="1200" dirty="0">
                <a:latin typeface="Times New Roman"/>
                <a:cs typeface="Times New Roman"/>
              </a:rPr>
              <a:t>the validity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that relationship. </a:t>
            </a:r>
            <a:r>
              <a:rPr sz="1200" spc="-10" dirty="0">
                <a:latin typeface="Times New Roman"/>
                <a:cs typeface="Times New Roman"/>
              </a:rPr>
              <a:t>If you </a:t>
            </a:r>
            <a:r>
              <a:rPr sz="1200" spc="-5" dirty="0">
                <a:latin typeface="Times New Roman"/>
                <a:cs typeface="Times New Roman"/>
              </a:rPr>
              <a:t>cannot give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relationship all these things,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perhaps there  </a:t>
            </a:r>
            <a:r>
              <a:rPr sz="1200" dirty="0">
                <a:latin typeface="Times New Roman"/>
                <a:cs typeface="Times New Roman"/>
              </a:rPr>
              <a:t>really is no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600"/>
              </a:spcBef>
            </a:pPr>
            <a:r>
              <a:rPr sz="1200" spc="-5" dirty="0">
                <a:latin typeface="Times New Roman"/>
                <a:cs typeface="Times New Roman"/>
              </a:rPr>
              <a:t>Relationship represents an association between </a:t>
            </a:r>
            <a:r>
              <a:rPr sz="1200" dirty="0">
                <a:latin typeface="Times New Roman"/>
                <a:cs typeface="Times New Roman"/>
              </a:rPr>
              <a:t>two or more </a:t>
            </a:r>
            <a:r>
              <a:rPr sz="1200" spc="-5" dirty="0">
                <a:latin typeface="Times New Roman"/>
                <a:cs typeface="Times New Roman"/>
              </a:rPr>
              <a:t>entities. An </a:t>
            </a:r>
            <a:r>
              <a:rPr sz="1200" dirty="0">
                <a:latin typeface="Times New Roman"/>
                <a:cs typeface="Times New Roman"/>
              </a:rPr>
              <a:t>example of a  </a:t>
            </a:r>
            <a:r>
              <a:rPr sz="1200" spc="-5" dirty="0">
                <a:latin typeface="Times New Roman"/>
                <a:cs typeface="Times New Roman"/>
              </a:rPr>
              <a:t>relationship would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Employees are assigned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Projects 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subtasks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Departments </a:t>
            </a:r>
            <a:r>
              <a:rPr sz="1200" dirty="0">
                <a:latin typeface="Times New Roman"/>
                <a:cs typeface="Times New Roman"/>
              </a:rPr>
              <a:t>manage one or 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projects</a:t>
            </a: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ts val="138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Relationships are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connections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5" dirty="0">
                <a:latin typeface="Times New Roman"/>
                <a:cs typeface="Times New Roman"/>
              </a:rPr>
              <a:t>interactions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entities instances </a:t>
            </a:r>
            <a:r>
              <a:rPr sz="1200" dirty="0">
                <a:latin typeface="Times New Roman"/>
                <a:cs typeface="Times New Roman"/>
              </a:rPr>
              <a:t>e.g.  DEPT_EMP </a:t>
            </a:r>
            <a:r>
              <a:rPr sz="1200" spc="-5" dirty="0">
                <a:latin typeface="Times New Roman"/>
                <a:cs typeface="Times New Roman"/>
              </a:rPr>
              <a:t>associates Department 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Employee.</a:t>
            </a:r>
            <a:endParaRPr sz="1200">
              <a:latin typeface="Times New Roman"/>
              <a:cs typeface="Times New Roman"/>
            </a:endParaRPr>
          </a:p>
          <a:p>
            <a:pPr marL="241300" marR="8890" indent="-228600">
              <a:lnSpc>
                <a:spcPts val="1370"/>
              </a:lnSpc>
              <a:spcBef>
                <a:spcPts val="70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i="1" spc="10" dirty="0">
                <a:latin typeface="Times New Roman"/>
                <a:cs typeface="Times New Roman"/>
              </a:rPr>
              <a:t>relationship </a:t>
            </a:r>
            <a:r>
              <a:rPr sz="1200" i="1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an abstraction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relationship i.e.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relationships  instances </a:t>
            </a:r>
            <a:r>
              <a:rPr sz="1200" dirty="0">
                <a:latin typeface="Times New Roman"/>
                <a:cs typeface="Times New Roman"/>
              </a:rPr>
              <a:t>sharing common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42" y="1002009"/>
            <a:ext cx="5524500" cy="244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buFont typeface="Symbol"/>
              <a:buChar char=""/>
              <a:tabLst>
                <a:tab pos="241935" algn="l"/>
              </a:tabLst>
            </a:pPr>
            <a:r>
              <a:rPr sz="1200" spc="-5" dirty="0">
                <a:latin typeface="Times New Roman"/>
                <a:cs typeface="Times New Roman"/>
              </a:rPr>
              <a:t>Entities enrolled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relationship are called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i="1" spc="5" dirty="0">
                <a:latin typeface="Times New Roman"/>
                <a:cs typeface="Times New Roman"/>
              </a:rPr>
              <a:t>participants</a:t>
            </a:r>
            <a:r>
              <a:rPr sz="1200" spc="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participation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in a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i="1" dirty="0">
                <a:latin typeface="Times New Roman"/>
                <a:cs typeface="Times New Roman"/>
              </a:rPr>
              <a:t>total </a:t>
            </a:r>
            <a:r>
              <a:rPr sz="1200" spc="-5" dirty="0">
                <a:latin typeface="Times New Roman"/>
                <a:cs typeface="Times New Roman"/>
              </a:rPr>
              <a:t>when all entities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 set might 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participant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relationship otherwise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i="1" dirty="0">
                <a:latin typeface="Times New Roman"/>
                <a:cs typeface="Times New Roman"/>
              </a:rPr>
              <a:t>partial </a:t>
            </a:r>
            <a:r>
              <a:rPr sz="1200" spc="-5" dirty="0">
                <a:latin typeface="Times New Roman"/>
                <a:cs typeface="Times New Roman"/>
              </a:rPr>
              <a:t>e.g. </a:t>
            </a:r>
            <a:r>
              <a:rPr sz="1200" dirty="0">
                <a:latin typeface="Times New Roman"/>
                <a:cs typeface="Times New Roman"/>
              </a:rPr>
              <a:t>if every </a:t>
            </a:r>
            <a:r>
              <a:rPr sz="1200" i="1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supplied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i="1" spc="15" dirty="0">
                <a:latin typeface="Times New Roman"/>
                <a:cs typeface="Times New Roman"/>
              </a:rPr>
              <a:t>Supplier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SUPP_PART relationship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total.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certain parts are available without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supplier than </a:t>
            </a:r>
            <a:r>
              <a:rPr sz="1200" dirty="0">
                <a:latin typeface="Times New Roman"/>
                <a:cs typeface="Times New Roman"/>
              </a:rPr>
              <a:t>it 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30" dirty="0">
                <a:latin typeface="Times New Roman"/>
                <a:cs typeface="Times New Roman"/>
              </a:rPr>
              <a:t>Naming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Relationships: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there is no </a:t>
            </a:r>
            <a:r>
              <a:rPr sz="1200" spc="-5" dirty="0">
                <a:latin typeface="Times New Roman"/>
                <a:cs typeface="Times New Roman"/>
              </a:rPr>
              <a:t>proper </a:t>
            </a:r>
            <a:r>
              <a:rPr sz="1200" dirty="0">
                <a:latin typeface="Times New Roman"/>
                <a:cs typeface="Times New Roman"/>
              </a:rPr>
              <a:t>name of the </a:t>
            </a:r>
            <a:r>
              <a:rPr sz="1200" spc="-5" dirty="0">
                <a:latin typeface="Times New Roman"/>
                <a:cs typeface="Times New Roman"/>
              </a:rPr>
              <a:t>association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system then participants’ names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abbreviations </a:t>
            </a:r>
            <a:r>
              <a:rPr sz="1200" dirty="0">
                <a:latin typeface="Times New Roman"/>
                <a:cs typeface="Times New Roman"/>
              </a:rPr>
              <a:t>are used. STUDENT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CLASS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ENROLL relationship. </a:t>
            </a:r>
            <a:r>
              <a:rPr sz="1200" spc="-5" dirty="0">
                <a:latin typeface="Times New Roman"/>
                <a:cs typeface="Times New Roman"/>
              </a:rPr>
              <a:t>However, </a:t>
            </a:r>
            <a:r>
              <a:rPr sz="1200" dirty="0">
                <a:latin typeface="Times New Roman"/>
                <a:cs typeface="Times New Roman"/>
              </a:rPr>
              <a:t>it  </a:t>
            </a:r>
            <a:r>
              <a:rPr sz="1200" spc="-5" dirty="0">
                <a:latin typeface="Times New Roman"/>
                <a:cs typeface="Times New Roman"/>
              </a:rPr>
              <a:t>can also </a:t>
            </a:r>
            <a:r>
              <a:rPr sz="1200" dirty="0">
                <a:latin typeface="Times New Roman"/>
                <a:cs typeface="Times New Roman"/>
              </a:rPr>
              <a:t>be named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STD_CLS.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20" dirty="0">
                <a:latin typeface="Times New Roman"/>
                <a:cs typeface="Times New Roman"/>
              </a:rPr>
              <a:t>Roles: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dirty="0">
                <a:latin typeface="Times New Roman"/>
                <a:cs typeface="Times New Roman"/>
              </a:rPr>
              <a:t>Entity set of a </a:t>
            </a:r>
            <a:r>
              <a:rPr sz="1200" spc="-5" dirty="0">
                <a:latin typeface="Times New Roman"/>
                <a:cs typeface="Times New Roman"/>
              </a:rPr>
              <a:t>relationship need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distinct.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64" y="5490359"/>
            <a:ext cx="5641340" cy="241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labels </a:t>
            </a:r>
            <a:r>
              <a:rPr sz="1200" dirty="0">
                <a:latin typeface="Times New Roman"/>
                <a:cs typeface="Times New Roman"/>
              </a:rPr>
              <a:t>“manager” and </a:t>
            </a:r>
            <a:r>
              <a:rPr sz="1200" spc="-5" dirty="0">
                <a:latin typeface="Times New Roman"/>
                <a:cs typeface="Times New Roman"/>
              </a:rPr>
              <a:t>“worker”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called “roles”.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specify how </a:t>
            </a:r>
            <a:r>
              <a:rPr sz="1200" spc="-5" dirty="0">
                <a:latin typeface="Times New Roman"/>
                <a:cs typeface="Times New Roman"/>
              </a:rPr>
              <a:t>employee  entities interact </a:t>
            </a:r>
            <a:r>
              <a:rPr sz="1200" dirty="0">
                <a:latin typeface="Times New Roman"/>
                <a:cs typeface="Times New Roman"/>
              </a:rPr>
              <a:t>via the </a:t>
            </a:r>
            <a:r>
              <a:rPr sz="1200" spc="-5" dirty="0">
                <a:latin typeface="Times New Roman"/>
                <a:cs typeface="Times New Roman"/>
              </a:rPr>
              <a:t>“works-for” relationship set. Roles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indicated </a:t>
            </a:r>
            <a:r>
              <a:rPr sz="1200" dirty="0">
                <a:latin typeface="Times New Roman"/>
                <a:cs typeface="Times New Roman"/>
              </a:rPr>
              <a:t>in ER </a:t>
            </a:r>
            <a:r>
              <a:rPr sz="1200" spc="-5" dirty="0">
                <a:latin typeface="Times New Roman"/>
                <a:cs typeface="Times New Roman"/>
              </a:rPr>
              <a:t>diagrams 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labeling the </a:t>
            </a:r>
            <a:r>
              <a:rPr sz="1200" spc="-5" dirty="0">
                <a:latin typeface="Times New Roman"/>
                <a:cs typeface="Times New Roman"/>
              </a:rPr>
              <a:t>lines that connect </a:t>
            </a:r>
            <a:r>
              <a:rPr sz="1200" dirty="0">
                <a:latin typeface="Times New Roman"/>
                <a:cs typeface="Times New Roman"/>
              </a:rPr>
              <a:t>diamonds to </a:t>
            </a:r>
            <a:r>
              <a:rPr sz="1200" spc="-5" dirty="0">
                <a:latin typeface="Times New Roman"/>
                <a:cs typeface="Times New Roman"/>
              </a:rPr>
              <a:t>rectangles. Roles </a:t>
            </a:r>
            <a:r>
              <a:rPr sz="1200" dirty="0">
                <a:latin typeface="Times New Roman"/>
                <a:cs typeface="Times New Roman"/>
              </a:rPr>
              <a:t>are optional. They clarify  </a:t>
            </a:r>
            <a:r>
              <a:rPr sz="1200" spc="-5" dirty="0">
                <a:latin typeface="Times New Roman"/>
                <a:cs typeface="Times New Roman"/>
              </a:rPr>
              <a:t>semantics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20" dirty="0">
                <a:latin typeface="Times New Roman"/>
                <a:cs typeface="Times New Roman"/>
              </a:rPr>
              <a:t>Symbol </a:t>
            </a:r>
            <a:r>
              <a:rPr sz="1200" spc="45" dirty="0">
                <a:latin typeface="Times New Roman"/>
                <a:cs typeface="Times New Roman"/>
              </a:rPr>
              <a:t>for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Relationships: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Shown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Diamond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Diamond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doubled </a:t>
            </a:r>
            <a:r>
              <a:rPr sz="1200" dirty="0">
                <a:latin typeface="Times New Roman"/>
                <a:cs typeface="Times New Roman"/>
              </a:rPr>
              <a:t>if one of the </a:t>
            </a:r>
            <a:r>
              <a:rPr sz="1200" spc="-5" dirty="0">
                <a:latin typeface="Times New Roman"/>
                <a:cs typeface="Times New Roman"/>
              </a:rPr>
              <a:t>participant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dependent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Participants are </a:t>
            </a:r>
            <a:r>
              <a:rPr sz="1200" dirty="0">
                <a:latin typeface="Times New Roman"/>
                <a:cs typeface="Times New Roman"/>
              </a:rPr>
              <a:t>connected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continuous lines, labeled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indicate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cardinality.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70"/>
              </a:lnSpc>
              <a:spcBef>
                <a:spcPts val="1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partial relationships </a:t>
            </a:r>
            <a:r>
              <a:rPr sz="1200" dirty="0">
                <a:latin typeface="Times New Roman"/>
                <a:cs typeface="Times New Roman"/>
              </a:rPr>
              <a:t>roles </a:t>
            </a:r>
            <a:r>
              <a:rPr sz="1200" spc="-5" dirty="0">
                <a:latin typeface="Times New Roman"/>
                <a:cs typeface="Times New Roman"/>
              </a:rPr>
              <a:t>(if identifiable) </a:t>
            </a:r>
            <a:r>
              <a:rPr sz="1200" spc="-1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written </a:t>
            </a:r>
            <a:r>
              <a:rPr sz="1200" dirty="0">
                <a:latin typeface="Times New Roman"/>
                <a:cs typeface="Times New Roman"/>
              </a:rPr>
              <a:t>on the line </a:t>
            </a:r>
            <a:r>
              <a:rPr sz="1200" spc="-5" dirty="0">
                <a:latin typeface="Times New Roman"/>
                <a:cs typeface="Times New Roman"/>
              </a:rPr>
              <a:t>connecting </a:t>
            </a:r>
            <a:r>
              <a:rPr sz="1200" dirty="0">
                <a:latin typeface="Times New Roman"/>
                <a:cs typeface="Times New Roman"/>
              </a:rPr>
              <a:t>the  partially participating entity </a:t>
            </a:r>
            <a:r>
              <a:rPr sz="1200" spc="-5" dirty="0">
                <a:latin typeface="Times New Roman"/>
                <a:cs typeface="Times New Roman"/>
              </a:rPr>
              <a:t>rectangle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diamond.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Total participation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indicated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double</a:t>
            </a:r>
            <a:r>
              <a:rPr sz="1200" spc="-5" dirty="0">
                <a:latin typeface="Times New Roman"/>
                <a:cs typeface="Times New Roman"/>
              </a:rPr>
              <a:t> lines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861" y="4495089"/>
            <a:ext cx="1160145" cy="407034"/>
          </a:xfrm>
          <a:custGeom>
            <a:avLst/>
            <a:gdLst/>
            <a:ahLst/>
            <a:cxnLst/>
            <a:rect l="l" t="t" r="r" b="b"/>
            <a:pathLst>
              <a:path w="1160145" h="407035">
                <a:moveTo>
                  <a:pt x="0" y="406957"/>
                </a:moveTo>
                <a:lnTo>
                  <a:pt x="1159904" y="406957"/>
                </a:lnTo>
                <a:lnTo>
                  <a:pt x="1159904" y="0"/>
                </a:lnTo>
                <a:lnTo>
                  <a:pt x="0" y="0"/>
                </a:lnTo>
                <a:lnTo>
                  <a:pt x="0" y="406957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0119" y="4263383"/>
            <a:ext cx="463550" cy="231775"/>
          </a:xfrm>
          <a:custGeom>
            <a:avLst/>
            <a:gdLst/>
            <a:ahLst/>
            <a:cxnLst/>
            <a:rect l="l" t="t" r="r" b="b"/>
            <a:pathLst>
              <a:path w="463550" h="231775">
                <a:moveTo>
                  <a:pt x="463352" y="231676"/>
                </a:moveTo>
                <a:lnTo>
                  <a:pt x="0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9158" y="3800031"/>
            <a:ext cx="290195" cy="695325"/>
          </a:xfrm>
          <a:custGeom>
            <a:avLst/>
            <a:gdLst/>
            <a:ahLst/>
            <a:cxnLst/>
            <a:rect l="l" t="t" r="r" b="b"/>
            <a:pathLst>
              <a:path w="290194" h="695325">
                <a:moveTo>
                  <a:pt x="289595" y="695028"/>
                </a:moveTo>
                <a:lnTo>
                  <a:pt x="0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2510" y="3800031"/>
            <a:ext cx="231775" cy="695325"/>
          </a:xfrm>
          <a:custGeom>
            <a:avLst/>
            <a:gdLst/>
            <a:ahLst/>
            <a:cxnLst/>
            <a:rect l="l" t="t" r="r" b="b"/>
            <a:pathLst>
              <a:path w="231775" h="695325">
                <a:moveTo>
                  <a:pt x="0" y="695028"/>
                </a:moveTo>
                <a:lnTo>
                  <a:pt x="231676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4188" y="4147545"/>
            <a:ext cx="349250" cy="347980"/>
          </a:xfrm>
          <a:custGeom>
            <a:avLst/>
            <a:gdLst/>
            <a:ahLst/>
            <a:cxnLst/>
            <a:rect l="l" t="t" r="r" b="b"/>
            <a:pathLst>
              <a:path w="349250" h="347979">
                <a:moveTo>
                  <a:pt x="0" y="347514"/>
                </a:moveTo>
                <a:lnTo>
                  <a:pt x="349038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7724" y="3973785"/>
            <a:ext cx="928369" cy="347980"/>
          </a:xfrm>
          <a:custGeom>
            <a:avLst/>
            <a:gdLst/>
            <a:ahLst/>
            <a:cxnLst/>
            <a:rect l="l" t="t" r="r" b="b"/>
            <a:pathLst>
              <a:path w="928369" h="347979">
                <a:moveTo>
                  <a:pt x="464876" y="0"/>
                </a:moveTo>
                <a:lnTo>
                  <a:pt x="396333" y="1882"/>
                </a:lnTo>
                <a:lnTo>
                  <a:pt x="330862" y="7351"/>
                </a:lnTo>
                <a:lnTo>
                  <a:pt x="269191" y="16139"/>
                </a:lnTo>
                <a:lnTo>
                  <a:pt x="212047" y="27978"/>
                </a:lnTo>
                <a:lnTo>
                  <a:pt x="160159" y="42599"/>
                </a:lnTo>
                <a:lnTo>
                  <a:pt x="114256" y="59735"/>
                </a:lnTo>
                <a:lnTo>
                  <a:pt x="75066" y="79117"/>
                </a:lnTo>
                <a:lnTo>
                  <a:pt x="43317" y="100479"/>
                </a:lnTo>
                <a:lnTo>
                  <a:pt x="5055" y="148066"/>
                </a:lnTo>
                <a:lnTo>
                  <a:pt x="0" y="173757"/>
                </a:lnTo>
                <a:lnTo>
                  <a:pt x="5055" y="199447"/>
                </a:lnTo>
                <a:lnTo>
                  <a:pt x="43317" y="247034"/>
                </a:lnTo>
                <a:lnTo>
                  <a:pt x="75066" y="268396"/>
                </a:lnTo>
                <a:lnTo>
                  <a:pt x="114256" y="287778"/>
                </a:lnTo>
                <a:lnTo>
                  <a:pt x="160159" y="304914"/>
                </a:lnTo>
                <a:lnTo>
                  <a:pt x="212047" y="319536"/>
                </a:lnTo>
                <a:lnTo>
                  <a:pt x="269191" y="331374"/>
                </a:lnTo>
                <a:lnTo>
                  <a:pt x="330862" y="340162"/>
                </a:lnTo>
                <a:lnTo>
                  <a:pt x="396333" y="345631"/>
                </a:lnTo>
                <a:lnTo>
                  <a:pt x="464876" y="347514"/>
                </a:lnTo>
                <a:lnTo>
                  <a:pt x="533383" y="345631"/>
                </a:lnTo>
                <a:lnTo>
                  <a:pt x="598757" y="340162"/>
                </a:lnTo>
                <a:lnTo>
                  <a:pt x="660283" y="331374"/>
                </a:lnTo>
                <a:lnTo>
                  <a:pt x="717247" y="319536"/>
                </a:lnTo>
                <a:lnTo>
                  <a:pt x="768934" y="304914"/>
                </a:lnTo>
                <a:lnTo>
                  <a:pt x="814630" y="287778"/>
                </a:lnTo>
                <a:lnTo>
                  <a:pt x="853620" y="268396"/>
                </a:lnTo>
                <a:lnTo>
                  <a:pt x="885189" y="247034"/>
                </a:lnTo>
                <a:lnTo>
                  <a:pt x="923208" y="199447"/>
                </a:lnTo>
                <a:lnTo>
                  <a:pt x="928228" y="173757"/>
                </a:lnTo>
                <a:lnTo>
                  <a:pt x="923208" y="148066"/>
                </a:lnTo>
                <a:lnTo>
                  <a:pt x="885189" y="100479"/>
                </a:lnTo>
                <a:lnTo>
                  <a:pt x="853620" y="79117"/>
                </a:lnTo>
                <a:lnTo>
                  <a:pt x="814630" y="59735"/>
                </a:lnTo>
                <a:lnTo>
                  <a:pt x="768934" y="42599"/>
                </a:lnTo>
                <a:lnTo>
                  <a:pt x="717247" y="27978"/>
                </a:lnTo>
                <a:lnTo>
                  <a:pt x="660283" y="16139"/>
                </a:lnTo>
                <a:lnTo>
                  <a:pt x="598757" y="7351"/>
                </a:lnTo>
                <a:lnTo>
                  <a:pt x="533383" y="1882"/>
                </a:lnTo>
                <a:lnTo>
                  <a:pt x="464876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4683" y="3508907"/>
            <a:ext cx="928369" cy="349250"/>
          </a:xfrm>
          <a:custGeom>
            <a:avLst/>
            <a:gdLst/>
            <a:ahLst/>
            <a:cxnLst/>
            <a:rect l="l" t="t" r="r" b="b"/>
            <a:pathLst>
              <a:path w="928369" h="349250">
                <a:moveTo>
                  <a:pt x="463352" y="0"/>
                </a:moveTo>
                <a:lnTo>
                  <a:pt x="394845" y="1882"/>
                </a:lnTo>
                <a:lnTo>
                  <a:pt x="329471" y="7351"/>
                </a:lnTo>
                <a:lnTo>
                  <a:pt x="267945" y="16139"/>
                </a:lnTo>
                <a:lnTo>
                  <a:pt x="210981" y="27978"/>
                </a:lnTo>
                <a:lnTo>
                  <a:pt x="159293" y="42599"/>
                </a:lnTo>
                <a:lnTo>
                  <a:pt x="113598" y="59735"/>
                </a:lnTo>
                <a:lnTo>
                  <a:pt x="74608" y="79117"/>
                </a:lnTo>
                <a:lnTo>
                  <a:pt x="43039" y="100479"/>
                </a:lnTo>
                <a:lnTo>
                  <a:pt x="5020" y="148066"/>
                </a:lnTo>
                <a:lnTo>
                  <a:pt x="0" y="173757"/>
                </a:lnTo>
                <a:lnTo>
                  <a:pt x="5020" y="199826"/>
                </a:lnTo>
                <a:lnTo>
                  <a:pt x="43039" y="247972"/>
                </a:lnTo>
                <a:lnTo>
                  <a:pt x="74608" y="269527"/>
                </a:lnTo>
                <a:lnTo>
                  <a:pt x="113598" y="289055"/>
                </a:lnTo>
                <a:lnTo>
                  <a:pt x="159293" y="306295"/>
                </a:lnTo>
                <a:lnTo>
                  <a:pt x="210981" y="320986"/>
                </a:lnTo>
                <a:lnTo>
                  <a:pt x="267945" y="332867"/>
                </a:lnTo>
                <a:lnTo>
                  <a:pt x="329471" y="341677"/>
                </a:lnTo>
                <a:lnTo>
                  <a:pt x="394845" y="347154"/>
                </a:lnTo>
                <a:lnTo>
                  <a:pt x="463352" y="349038"/>
                </a:lnTo>
                <a:lnTo>
                  <a:pt x="531894" y="347154"/>
                </a:lnTo>
                <a:lnTo>
                  <a:pt x="597366" y="341677"/>
                </a:lnTo>
                <a:lnTo>
                  <a:pt x="659037" y="332867"/>
                </a:lnTo>
                <a:lnTo>
                  <a:pt x="716181" y="320986"/>
                </a:lnTo>
                <a:lnTo>
                  <a:pt x="768069" y="306295"/>
                </a:lnTo>
                <a:lnTo>
                  <a:pt x="813972" y="289055"/>
                </a:lnTo>
                <a:lnTo>
                  <a:pt x="853162" y="269527"/>
                </a:lnTo>
                <a:lnTo>
                  <a:pt x="884911" y="247972"/>
                </a:lnTo>
                <a:lnTo>
                  <a:pt x="923172" y="199826"/>
                </a:lnTo>
                <a:lnTo>
                  <a:pt x="928228" y="173757"/>
                </a:lnTo>
                <a:lnTo>
                  <a:pt x="923172" y="148066"/>
                </a:lnTo>
                <a:lnTo>
                  <a:pt x="884911" y="100479"/>
                </a:lnTo>
                <a:lnTo>
                  <a:pt x="853162" y="79117"/>
                </a:lnTo>
                <a:lnTo>
                  <a:pt x="813972" y="59735"/>
                </a:lnTo>
                <a:lnTo>
                  <a:pt x="768069" y="42599"/>
                </a:lnTo>
                <a:lnTo>
                  <a:pt x="716181" y="27978"/>
                </a:lnTo>
                <a:lnTo>
                  <a:pt x="659037" y="16139"/>
                </a:lnTo>
                <a:lnTo>
                  <a:pt x="597366" y="7351"/>
                </a:lnTo>
                <a:lnTo>
                  <a:pt x="531894" y="1882"/>
                </a:lnTo>
                <a:lnTo>
                  <a:pt x="463352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0835" y="3450987"/>
            <a:ext cx="927100" cy="349250"/>
          </a:xfrm>
          <a:custGeom>
            <a:avLst/>
            <a:gdLst/>
            <a:ahLst/>
            <a:cxnLst/>
            <a:rect l="l" t="t" r="r" b="b"/>
            <a:pathLst>
              <a:path w="927100" h="349250">
                <a:moveTo>
                  <a:pt x="463352" y="0"/>
                </a:moveTo>
                <a:lnTo>
                  <a:pt x="394845" y="1883"/>
                </a:lnTo>
                <a:lnTo>
                  <a:pt x="329471" y="7360"/>
                </a:lnTo>
                <a:lnTo>
                  <a:pt x="267945" y="16170"/>
                </a:lnTo>
                <a:lnTo>
                  <a:pt x="210981" y="28051"/>
                </a:lnTo>
                <a:lnTo>
                  <a:pt x="159293" y="42742"/>
                </a:lnTo>
                <a:lnTo>
                  <a:pt x="113598" y="59982"/>
                </a:lnTo>
                <a:lnTo>
                  <a:pt x="74608" y="79510"/>
                </a:lnTo>
                <a:lnTo>
                  <a:pt x="43039" y="101065"/>
                </a:lnTo>
                <a:lnTo>
                  <a:pt x="5020" y="149212"/>
                </a:lnTo>
                <a:lnTo>
                  <a:pt x="0" y="175281"/>
                </a:lnTo>
                <a:lnTo>
                  <a:pt x="5020" y="200971"/>
                </a:lnTo>
                <a:lnTo>
                  <a:pt x="43039" y="248558"/>
                </a:lnTo>
                <a:lnTo>
                  <a:pt x="74608" y="269920"/>
                </a:lnTo>
                <a:lnTo>
                  <a:pt x="113598" y="289303"/>
                </a:lnTo>
                <a:lnTo>
                  <a:pt x="159293" y="306439"/>
                </a:lnTo>
                <a:lnTo>
                  <a:pt x="210981" y="321060"/>
                </a:lnTo>
                <a:lnTo>
                  <a:pt x="267945" y="332898"/>
                </a:lnTo>
                <a:lnTo>
                  <a:pt x="329471" y="341686"/>
                </a:lnTo>
                <a:lnTo>
                  <a:pt x="394845" y="347155"/>
                </a:lnTo>
                <a:lnTo>
                  <a:pt x="463352" y="349038"/>
                </a:lnTo>
                <a:lnTo>
                  <a:pt x="531859" y="347155"/>
                </a:lnTo>
                <a:lnTo>
                  <a:pt x="597233" y="341686"/>
                </a:lnTo>
                <a:lnTo>
                  <a:pt x="658759" y="332898"/>
                </a:lnTo>
                <a:lnTo>
                  <a:pt x="715723" y="321060"/>
                </a:lnTo>
                <a:lnTo>
                  <a:pt x="767410" y="306439"/>
                </a:lnTo>
                <a:lnTo>
                  <a:pt x="813106" y="289303"/>
                </a:lnTo>
                <a:lnTo>
                  <a:pt x="852096" y="269920"/>
                </a:lnTo>
                <a:lnTo>
                  <a:pt x="883665" y="248558"/>
                </a:lnTo>
                <a:lnTo>
                  <a:pt x="921684" y="200971"/>
                </a:lnTo>
                <a:lnTo>
                  <a:pt x="926704" y="175281"/>
                </a:lnTo>
                <a:lnTo>
                  <a:pt x="921684" y="149212"/>
                </a:lnTo>
                <a:lnTo>
                  <a:pt x="883665" y="101065"/>
                </a:lnTo>
                <a:lnTo>
                  <a:pt x="852096" y="79510"/>
                </a:lnTo>
                <a:lnTo>
                  <a:pt x="813106" y="59982"/>
                </a:lnTo>
                <a:lnTo>
                  <a:pt x="767410" y="42742"/>
                </a:lnTo>
                <a:lnTo>
                  <a:pt x="715723" y="28051"/>
                </a:lnTo>
                <a:lnTo>
                  <a:pt x="658759" y="16170"/>
                </a:lnTo>
                <a:lnTo>
                  <a:pt x="597233" y="7360"/>
                </a:lnTo>
                <a:lnTo>
                  <a:pt x="531859" y="1883"/>
                </a:lnTo>
                <a:lnTo>
                  <a:pt x="463352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7948" y="3857946"/>
            <a:ext cx="928369" cy="347980"/>
          </a:xfrm>
          <a:custGeom>
            <a:avLst/>
            <a:gdLst/>
            <a:ahLst/>
            <a:cxnLst/>
            <a:rect l="l" t="t" r="r" b="b"/>
            <a:pathLst>
              <a:path w="928370" h="347979">
                <a:moveTo>
                  <a:pt x="464876" y="0"/>
                </a:moveTo>
                <a:lnTo>
                  <a:pt x="396333" y="1882"/>
                </a:lnTo>
                <a:lnTo>
                  <a:pt x="330862" y="7351"/>
                </a:lnTo>
                <a:lnTo>
                  <a:pt x="269191" y="16139"/>
                </a:lnTo>
                <a:lnTo>
                  <a:pt x="212047" y="27978"/>
                </a:lnTo>
                <a:lnTo>
                  <a:pt x="160159" y="42599"/>
                </a:lnTo>
                <a:lnTo>
                  <a:pt x="114256" y="59735"/>
                </a:lnTo>
                <a:lnTo>
                  <a:pt x="75066" y="79117"/>
                </a:lnTo>
                <a:lnTo>
                  <a:pt x="43317" y="100479"/>
                </a:lnTo>
                <a:lnTo>
                  <a:pt x="5055" y="148066"/>
                </a:lnTo>
                <a:lnTo>
                  <a:pt x="0" y="173757"/>
                </a:lnTo>
                <a:lnTo>
                  <a:pt x="5055" y="199447"/>
                </a:lnTo>
                <a:lnTo>
                  <a:pt x="43317" y="247034"/>
                </a:lnTo>
                <a:lnTo>
                  <a:pt x="75066" y="268396"/>
                </a:lnTo>
                <a:lnTo>
                  <a:pt x="114256" y="287778"/>
                </a:lnTo>
                <a:lnTo>
                  <a:pt x="160159" y="304914"/>
                </a:lnTo>
                <a:lnTo>
                  <a:pt x="212047" y="319536"/>
                </a:lnTo>
                <a:lnTo>
                  <a:pt x="269191" y="331374"/>
                </a:lnTo>
                <a:lnTo>
                  <a:pt x="330862" y="340162"/>
                </a:lnTo>
                <a:lnTo>
                  <a:pt x="396333" y="345631"/>
                </a:lnTo>
                <a:lnTo>
                  <a:pt x="464876" y="347514"/>
                </a:lnTo>
                <a:lnTo>
                  <a:pt x="533383" y="345631"/>
                </a:lnTo>
                <a:lnTo>
                  <a:pt x="598757" y="340162"/>
                </a:lnTo>
                <a:lnTo>
                  <a:pt x="660283" y="331374"/>
                </a:lnTo>
                <a:lnTo>
                  <a:pt x="717247" y="319536"/>
                </a:lnTo>
                <a:lnTo>
                  <a:pt x="768934" y="304914"/>
                </a:lnTo>
                <a:lnTo>
                  <a:pt x="814630" y="287778"/>
                </a:lnTo>
                <a:lnTo>
                  <a:pt x="853620" y="268396"/>
                </a:lnTo>
                <a:lnTo>
                  <a:pt x="885189" y="247034"/>
                </a:lnTo>
                <a:lnTo>
                  <a:pt x="923208" y="199447"/>
                </a:lnTo>
                <a:lnTo>
                  <a:pt x="928228" y="173757"/>
                </a:lnTo>
                <a:lnTo>
                  <a:pt x="923208" y="148066"/>
                </a:lnTo>
                <a:lnTo>
                  <a:pt x="885189" y="100479"/>
                </a:lnTo>
                <a:lnTo>
                  <a:pt x="853620" y="79117"/>
                </a:lnTo>
                <a:lnTo>
                  <a:pt x="814630" y="59735"/>
                </a:lnTo>
                <a:lnTo>
                  <a:pt x="768934" y="42599"/>
                </a:lnTo>
                <a:lnTo>
                  <a:pt x="717247" y="27978"/>
                </a:lnTo>
                <a:lnTo>
                  <a:pt x="660283" y="16139"/>
                </a:lnTo>
                <a:lnTo>
                  <a:pt x="598757" y="7351"/>
                </a:lnTo>
                <a:lnTo>
                  <a:pt x="533383" y="1882"/>
                </a:lnTo>
                <a:lnTo>
                  <a:pt x="464876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75701" y="4579955"/>
            <a:ext cx="534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35" dirty="0">
                <a:latin typeface="Times New Roman"/>
                <a:cs typeface="Times New Roman"/>
              </a:rPr>
              <a:t>m</a:t>
            </a:r>
            <a:r>
              <a:rPr sz="1000" spc="45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oy</a:t>
            </a:r>
            <a:r>
              <a:rPr sz="1000" spc="-5" dirty="0">
                <a:latin typeface="Times New Roman"/>
                <a:cs typeface="Times New Roman"/>
              </a:rPr>
              <a:t>ee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0814" y="3593784"/>
            <a:ext cx="32004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45" dirty="0">
                <a:latin typeface="Times New Roman"/>
                <a:cs typeface="Times New Roman"/>
              </a:rPr>
              <a:t>n</a:t>
            </a:r>
            <a:r>
              <a:rPr sz="1000" spc="65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6407" y="3535864"/>
            <a:ext cx="35687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5" dirty="0">
                <a:latin typeface="Times New Roman"/>
                <a:cs typeface="Times New Roman"/>
              </a:rPr>
              <a:t>phone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93983" y="4051536"/>
            <a:ext cx="1364615" cy="1361440"/>
          </a:xfrm>
          <a:custGeom>
            <a:avLst/>
            <a:gdLst/>
            <a:ahLst/>
            <a:cxnLst/>
            <a:rect l="l" t="t" r="r" b="b"/>
            <a:pathLst>
              <a:path w="1364614" h="1361439">
                <a:moveTo>
                  <a:pt x="731606" y="0"/>
                </a:moveTo>
                <a:lnTo>
                  <a:pt x="0" y="670639"/>
                </a:lnTo>
                <a:lnTo>
                  <a:pt x="632534" y="1361092"/>
                </a:lnTo>
                <a:lnTo>
                  <a:pt x="1364140" y="690453"/>
                </a:lnTo>
                <a:lnTo>
                  <a:pt x="731606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3784" y="4574332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6208" y="0"/>
                </a:moveTo>
                <a:lnTo>
                  <a:pt x="0" y="38104"/>
                </a:lnTo>
                <a:lnTo>
                  <a:pt x="76208" y="76208"/>
                </a:lnTo>
                <a:lnTo>
                  <a:pt x="76208" y="42677"/>
                </a:lnTo>
                <a:lnTo>
                  <a:pt x="64015" y="42677"/>
                </a:lnTo>
                <a:lnTo>
                  <a:pt x="60967" y="41152"/>
                </a:lnTo>
                <a:lnTo>
                  <a:pt x="59443" y="38104"/>
                </a:lnTo>
                <a:lnTo>
                  <a:pt x="60967" y="33531"/>
                </a:lnTo>
                <a:lnTo>
                  <a:pt x="76208" y="33531"/>
                </a:lnTo>
                <a:lnTo>
                  <a:pt x="76208" y="0"/>
                </a:lnTo>
                <a:close/>
              </a:path>
              <a:path w="934720" h="76200">
                <a:moveTo>
                  <a:pt x="76208" y="33531"/>
                </a:moveTo>
                <a:lnTo>
                  <a:pt x="60967" y="33531"/>
                </a:lnTo>
                <a:lnTo>
                  <a:pt x="59443" y="38104"/>
                </a:lnTo>
                <a:lnTo>
                  <a:pt x="60967" y="41152"/>
                </a:lnTo>
                <a:lnTo>
                  <a:pt x="64015" y="42677"/>
                </a:lnTo>
                <a:lnTo>
                  <a:pt x="76208" y="42677"/>
                </a:lnTo>
                <a:lnTo>
                  <a:pt x="76208" y="33531"/>
                </a:lnTo>
                <a:close/>
              </a:path>
              <a:path w="934720" h="76200">
                <a:moveTo>
                  <a:pt x="932798" y="33531"/>
                </a:moveTo>
                <a:lnTo>
                  <a:pt x="76208" y="33531"/>
                </a:lnTo>
                <a:lnTo>
                  <a:pt x="76208" y="42677"/>
                </a:lnTo>
                <a:lnTo>
                  <a:pt x="928225" y="42677"/>
                </a:lnTo>
                <a:lnTo>
                  <a:pt x="932798" y="41152"/>
                </a:lnTo>
                <a:lnTo>
                  <a:pt x="934322" y="38104"/>
                </a:lnTo>
                <a:lnTo>
                  <a:pt x="932798" y="3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21929" y="4579742"/>
            <a:ext cx="56261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0" dirty="0">
                <a:latin typeface="Times New Roman"/>
                <a:cs typeface="Times New Roman"/>
              </a:rPr>
              <a:t>w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105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k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-fo</a:t>
            </a:r>
            <a:r>
              <a:rPr sz="1000" spc="10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94182" y="4843462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6" y="0"/>
                </a:lnTo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40740" y="3942830"/>
            <a:ext cx="2599055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1625" algn="r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2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Times New Roman"/>
                <a:cs typeface="Times New Roman"/>
              </a:rPr>
              <a:t>SSN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6575" y="4879806"/>
            <a:ext cx="38417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w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-10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er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95" y="1003513"/>
            <a:ext cx="1591193" cy="2427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473" y="3823651"/>
            <a:ext cx="5524500" cy="129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0" dirty="0">
                <a:latin typeface="Times New Roman"/>
                <a:cs typeface="Times New Roman"/>
              </a:rPr>
              <a:t>Types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Relationships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50" dirty="0">
                <a:latin typeface="Times New Roman"/>
                <a:cs typeface="Times New Roman"/>
              </a:rPr>
              <a:t>Unary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380"/>
              </a:lnSpc>
              <a:spcBef>
                <a:spcPts val="610"/>
              </a:spcBef>
            </a:pPr>
            <a:r>
              <a:rPr sz="1200" spc="-5" dirty="0">
                <a:latin typeface="Times New Roman"/>
                <a:cs typeface="Times New Roman"/>
              </a:rPr>
              <a:t>An ENTITY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-5" dirty="0">
                <a:latin typeface="Times New Roman"/>
                <a:cs typeface="Times New Roman"/>
              </a:rPr>
              <a:t>linked with itself, also called recursive relationship. </a:t>
            </a:r>
            <a:r>
              <a:rPr sz="1200" dirty="0">
                <a:latin typeface="Times New Roman"/>
                <a:cs typeface="Times New Roman"/>
              </a:rPr>
              <a:t>Example  Roommate,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STUDENT is </a:t>
            </a:r>
            <a:r>
              <a:rPr sz="1200" spc="-5" dirty="0">
                <a:latin typeface="Times New Roman"/>
                <a:cs typeface="Times New Roman"/>
              </a:rPr>
              <a:t>linked 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25"/>
              </a:spcBef>
            </a:pPr>
            <a:r>
              <a:rPr sz="1200" spc="35" dirty="0">
                <a:latin typeface="Times New Roman"/>
                <a:cs typeface="Times New Roman"/>
              </a:rPr>
              <a:t>Example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8740" y="5828722"/>
            <a:ext cx="893444" cy="882650"/>
          </a:xfrm>
          <a:custGeom>
            <a:avLst/>
            <a:gdLst/>
            <a:ahLst/>
            <a:cxnLst/>
            <a:rect l="l" t="t" r="r" b="b"/>
            <a:pathLst>
              <a:path w="893445" h="882650">
                <a:moveTo>
                  <a:pt x="0" y="431344"/>
                </a:moveTo>
                <a:lnTo>
                  <a:pt x="516698" y="882503"/>
                </a:lnTo>
                <a:lnTo>
                  <a:pt x="893172" y="452682"/>
                </a:lnTo>
                <a:lnTo>
                  <a:pt x="376473" y="0"/>
                </a:lnTo>
                <a:lnTo>
                  <a:pt x="0" y="431344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124" y="6043641"/>
            <a:ext cx="541655" cy="1426845"/>
          </a:xfrm>
          <a:custGeom>
            <a:avLst/>
            <a:gdLst/>
            <a:ahLst/>
            <a:cxnLst/>
            <a:rect l="l" t="t" r="r" b="b"/>
            <a:pathLst>
              <a:path w="541654" h="1426845">
                <a:moveTo>
                  <a:pt x="541083" y="0"/>
                </a:moveTo>
                <a:lnTo>
                  <a:pt x="0" y="0"/>
                </a:lnTo>
                <a:lnTo>
                  <a:pt x="0" y="1426632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2793" y="6054310"/>
            <a:ext cx="612775" cy="1416050"/>
          </a:xfrm>
          <a:custGeom>
            <a:avLst/>
            <a:gdLst/>
            <a:ahLst/>
            <a:cxnLst/>
            <a:rect l="l" t="t" r="r" b="b"/>
            <a:pathLst>
              <a:path w="612775" h="1416050">
                <a:moveTo>
                  <a:pt x="0" y="0"/>
                </a:moveTo>
                <a:lnTo>
                  <a:pt x="0" y="12193"/>
                </a:lnTo>
                <a:lnTo>
                  <a:pt x="612720" y="12193"/>
                </a:lnTo>
                <a:lnTo>
                  <a:pt x="612720" y="1415963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6946" y="5560337"/>
            <a:ext cx="73787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6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60" dirty="0">
                <a:latin typeface="Times New Roman"/>
                <a:cs typeface="Times New Roman"/>
              </a:rPr>
              <a:t>m</a:t>
            </a:r>
            <a:r>
              <a:rPr sz="1200" spc="50" dirty="0">
                <a:latin typeface="Times New Roman"/>
                <a:cs typeface="Times New Roman"/>
              </a:rPr>
              <a:t>m</a:t>
            </a:r>
            <a:r>
              <a:rPr sz="1200" spc="65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</a:pPr>
            <a:r>
              <a:rPr sz="1200" spc="20" dirty="0">
                <a:latin typeface="Times New Roman"/>
                <a:cs typeface="Times New Roman"/>
              </a:rPr>
              <a:t>1:1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5109" y="7165453"/>
            <a:ext cx="1598930" cy="305435"/>
          </a:xfrm>
          <a:custGeom>
            <a:avLst/>
            <a:gdLst/>
            <a:ahLst/>
            <a:cxnLst/>
            <a:rect l="l" t="t" r="r" b="b"/>
            <a:pathLst>
              <a:path w="1598929" h="305434">
                <a:moveTo>
                  <a:pt x="0" y="304835"/>
                </a:moveTo>
                <a:lnTo>
                  <a:pt x="1598864" y="304835"/>
                </a:lnTo>
                <a:lnTo>
                  <a:pt x="1598864" y="0"/>
                </a:lnTo>
                <a:lnTo>
                  <a:pt x="0" y="0"/>
                </a:lnTo>
                <a:lnTo>
                  <a:pt x="0" y="304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5109" y="7165453"/>
            <a:ext cx="1598930" cy="305435"/>
          </a:xfrm>
          <a:custGeom>
            <a:avLst/>
            <a:gdLst/>
            <a:ahLst/>
            <a:cxnLst/>
            <a:rect l="l" t="t" r="r" b="b"/>
            <a:pathLst>
              <a:path w="1598929" h="305434">
                <a:moveTo>
                  <a:pt x="0" y="304835"/>
                </a:moveTo>
                <a:lnTo>
                  <a:pt x="1598864" y="304835"/>
                </a:lnTo>
                <a:lnTo>
                  <a:pt x="1598864" y="0"/>
                </a:lnTo>
                <a:lnTo>
                  <a:pt x="0" y="0"/>
                </a:lnTo>
                <a:lnTo>
                  <a:pt x="0" y="304835"/>
                </a:lnTo>
                <a:close/>
              </a:path>
            </a:pathLst>
          </a:custGeom>
          <a:ln w="18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60407" y="7196365"/>
            <a:ext cx="5715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430" y="5924717"/>
            <a:ext cx="422910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65" dirty="0">
                <a:latin typeface="Times New Roman"/>
                <a:cs typeface="Times New Roman"/>
              </a:rPr>
              <a:t>Ternary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1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65" dirty="0">
                <a:latin typeface="Times New Roman"/>
                <a:cs typeface="Times New Roman"/>
              </a:rPr>
              <a:t>Ternary </a:t>
            </a:r>
            <a:r>
              <a:rPr sz="1200" dirty="0">
                <a:latin typeface="Times New Roman"/>
                <a:cs typeface="Times New Roman"/>
              </a:rPr>
              <a:t>relationship is the one </a:t>
            </a:r>
            <a:r>
              <a:rPr sz="1200" spc="-5" dirty="0">
                <a:latin typeface="Times New Roman"/>
                <a:cs typeface="Times New Roman"/>
              </a:rPr>
              <a:t>that involves three entities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e.g.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sz="1200" spc="20" dirty="0">
                <a:latin typeface="Times New Roman"/>
                <a:cs typeface="Times New Roman"/>
              </a:rPr>
              <a:t>STUDENT-CLASS-FACULTY.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718" y="6690055"/>
            <a:ext cx="3686861" cy="2001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8740" y="1961832"/>
            <a:ext cx="893444" cy="882650"/>
          </a:xfrm>
          <a:custGeom>
            <a:avLst/>
            <a:gdLst/>
            <a:ahLst/>
            <a:cxnLst/>
            <a:rect l="l" t="t" r="r" b="b"/>
            <a:pathLst>
              <a:path w="893445" h="882650">
                <a:moveTo>
                  <a:pt x="0" y="429820"/>
                </a:moveTo>
                <a:lnTo>
                  <a:pt x="516698" y="882503"/>
                </a:lnTo>
                <a:lnTo>
                  <a:pt x="893172" y="451158"/>
                </a:lnTo>
                <a:lnTo>
                  <a:pt x="376473" y="0"/>
                </a:lnTo>
                <a:lnTo>
                  <a:pt x="0" y="42982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0485" y="2205758"/>
            <a:ext cx="228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60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15124" y="2176758"/>
            <a:ext cx="541655" cy="1426845"/>
          </a:xfrm>
          <a:custGeom>
            <a:avLst/>
            <a:gdLst/>
            <a:ahLst/>
            <a:cxnLst/>
            <a:rect l="l" t="t" r="r" b="b"/>
            <a:pathLst>
              <a:path w="541654" h="1426845">
                <a:moveTo>
                  <a:pt x="541083" y="0"/>
                </a:moveTo>
                <a:lnTo>
                  <a:pt x="0" y="0"/>
                </a:lnTo>
                <a:lnTo>
                  <a:pt x="0" y="1426632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2793" y="2187427"/>
            <a:ext cx="612775" cy="1416050"/>
          </a:xfrm>
          <a:custGeom>
            <a:avLst/>
            <a:gdLst/>
            <a:ahLst/>
            <a:cxnLst/>
            <a:rect l="l" t="t" r="r" b="b"/>
            <a:pathLst>
              <a:path w="612775" h="1416050">
                <a:moveTo>
                  <a:pt x="0" y="0"/>
                </a:moveTo>
                <a:lnTo>
                  <a:pt x="0" y="12193"/>
                </a:lnTo>
                <a:lnTo>
                  <a:pt x="612720" y="12193"/>
                </a:lnTo>
                <a:lnTo>
                  <a:pt x="612720" y="1415963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9018" y="1005056"/>
            <a:ext cx="3091815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94280">
              <a:lnSpc>
                <a:spcPts val="1380"/>
              </a:lnSpc>
            </a:pPr>
            <a:r>
              <a:rPr sz="1200" spc="65" dirty="0">
                <a:latin typeface="Times New Roman"/>
                <a:cs typeface="Times New Roman"/>
              </a:rPr>
              <a:t>Exa</a:t>
            </a:r>
            <a:r>
              <a:rPr sz="1200" spc="50" dirty="0">
                <a:latin typeface="Times New Roman"/>
                <a:cs typeface="Times New Roman"/>
              </a:rPr>
              <a:t>m</a:t>
            </a:r>
            <a:r>
              <a:rPr sz="1200" spc="7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le  </a:t>
            </a:r>
            <a:r>
              <a:rPr sz="1200" spc="30" dirty="0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7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2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5649" y="3297466"/>
            <a:ext cx="1599565" cy="305435"/>
          </a:xfrm>
          <a:custGeom>
            <a:avLst/>
            <a:gdLst/>
            <a:ahLst/>
            <a:cxnLst/>
            <a:rect l="l" t="t" r="r" b="b"/>
            <a:pathLst>
              <a:path w="1599564" h="305435">
                <a:moveTo>
                  <a:pt x="0" y="304885"/>
                </a:moveTo>
                <a:lnTo>
                  <a:pt x="1599125" y="304885"/>
                </a:lnTo>
                <a:lnTo>
                  <a:pt x="1599125" y="0"/>
                </a:lnTo>
                <a:lnTo>
                  <a:pt x="0" y="0"/>
                </a:lnTo>
                <a:lnTo>
                  <a:pt x="0" y="304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5649" y="3297466"/>
            <a:ext cx="1599565" cy="305435"/>
          </a:xfrm>
          <a:custGeom>
            <a:avLst/>
            <a:gdLst/>
            <a:ahLst/>
            <a:cxnLst/>
            <a:rect l="l" t="t" r="r" b="b"/>
            <a:pathLst>
              <a:path w="1599564" h="305435">
                <a:moveTo>
                  <a:pt x="0" y="304885"/>
                </a:moveTo>
                <a:lnTo>
                  <a:pt x="1599125" y="304885"/>
                </a:lnTo>
                <a:lnTo>
                  <a:pt x="1599125" y="0"/>
                </a:lnTo>
                <a:lnTo>
                  <a:pt x="0" y="0"/>
                </a:lnTo>
                <a:lnTo>
                  <a:pt x="0" y="304885"/>
                </a:lnTo>
                <a:close/>
              </a:path>
            </a:pathLst>
          </a:custGeom>
          <a:ln w="18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0409" y="3328786"/>
            <a:ext cx="5514340" cy="1494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795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Person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40" dirty="0">
                <a:latin typeface="Times New Roman"/>
                <a:cs typeface="Times New Roman"/>
              </a:rPr>
              <a:t>Binary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0"/>
              </a:lnSpc>
              <a:spcBef>
                <a:spcPts val="51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40" dirty="0">
                <a:latin typeface="Times New Roman"/>
                <a:cs typeface="Times New Roman"/>
              </a:rPr>
              <a:t>Binary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is the one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links </a:t>
            </a:r>
            <a:r>
              <a:rPr sz="1200" spc="-5" dirty="0">
                <a:latin typeface="Times New Roman"/>
                <a:cs typeface="Times New Roman"/>
              </a:rPr>
              <a:t>two entities sets e.g. 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STUDENT-CLASS.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Relationships can </a:t>
            </a:r>
            <a:r>
              <a:rPr sz="1200" dirty="0">
                <a:latin typeface="Times New Roman"/>
                <a:cs typeface="Times New Roman"/>
              </a:rPr>
              <a:t>be formally </a:t>
            </a:r>
            <a:r>
              <a:rPr sz="1200" spc="-5" dirty="0">
                <a:latin typeface="Times New Roman"/>
                <a:cs typeface="Times New Roman"/>
              </a:rPr>
              <a:t>described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ordered </a:t>
            </a:r>
            <a:r>
              <a:rPr sz="1200" dirty="0">
                <a:latin typeface="Times New Roman"/>
                <a:cs typeface="Times New Roman"/>
              </a:rPr>
              <a:t>pair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Enroll </a:t>
            </a:r>
            <a:r>
              <a:rPr sz="1200" dirty="0">
                <a:latin typeface="Times New Roman"/>
                <a:cs typeface="Times New Roman"/>
              </a:rPr>
              <a:t>= {(S1001, </a:t>
            </a:r>
            <a:r>
              <a:rPr sz="1200" spc="-5" dirty="0">
                <a:latin typeface="Times New Roman"/>
                <a:cs typeface="Times New Roman"/>
              </a:rPr>
              <a:t>ART103A), </a:t>
            </a:r>
            <a:r>
              <a:rPr sz="1200" dirty="0">
                <a:latin typeface="Times New Roman"/>
                <a:cs typeface="Times New Roman"/>
              </a:rPr>
              <a:t>(S1020, </a:t>
            </a:r>
            <a:r>
              <a:rPr sz="1200" spc="-5" dirty="0">
                <a:latin typeface="Times New Roman"/>
                <a:cs typeface="Times New Roman"/>
              </a:rPr>
              <a:t>CS201A), </a:t>
            </a:r>
            <a:r>
              <a:rPr sz="1200" dirty="0">
                <a:latin typeface="Times New Roman"/>
                <a:cs typeface="Times New Roman"/>
              </a:rPr>
              <a:t>(S1002,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CSC201A)}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Entire set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relationship set and each ordered </a:t>
            </a:r>
            <a:r>
              <a:rPr sz="1200" dirty="0">
                <a:latin typeface="Times New Roman"/>
                <a:cs typeface="Times New Roman"/>
              </a:rPr>
              <a:t>pair is </a:t>
            </a:r>
            <a:r>
              <a:rPr sz="1200" spc="-5" dirty="0">
                <a:latin typeface="Times New Roman"/>
                <a:cs typeface="Times New Roman"/>
              </a:rPr>
              <a:t>an instance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1632" y="5122165"/>
            <a:ext cx="1082675" cy="343535"/>
          </a:xfrm>
          <a:custGeom>
            <a:avLst/>
            <a:gdLst/>
            <a:ahLst/>
            <a:cxnLst/>
            <a:rect l="l" t="t" r="r" b="b"/>
            <a:pathLst>
              <a:path w="1082675" h="343535">
                <a:moveTo>
                  <a:pt x="0" y="343009"/>
                </a:moveTo>
                <a:lnTo>
                  <a:pt x="0" y="0"/>
                </a:lnTo>
                <a:lnTo>
                  <a:pt x="1082384" y="0"/>
                </a:lnTo>
                <a:lnTo>
                  <a:pt x="1082384" y="343009"/>
                </a:lnTo>
                <a:lnTo>
                  <a:pt x="0" y="343009"/>
                </a:lnTo>
                <a:close/>
              </a:path>
            </a:pathLst>
          </a:custGeom>
          <a:ln w="19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18066" y="5007827"/>
            <a:ext cx="486409" cy="552450"/>
          </a:xfrm>
          <a:custGeom>
            <a:avLst/>
            <a:gdLst/>
            <a:ahLst/>
            <a:cxnLst/>
            <a:rect l="l" t="t" r="r" b="b"/>
            <a:pathLst>
              <a:path w="486410" h="552450">
                <a:moveTo>
                  <a:pt x="243917" y="0"/>
                </a:moveTo>
                <a:lnTo>
                  <a:pt x="0" y="278980"/>
                </a:lnTo>
                <a:lnTo>
                  <a:pt x="243917" y="551863"/>
                </a:lnTo>
                <a:lnTo>
                  <a:pt x="486310" y="278980"/>
                </a:lnTo>
                <a:lnTo>
                  <a:pt x="243917" y="0"/>
                </a:lnTo>
              </a:path>
            </a:pathLst>
          </a:custGeom>
          <a:ln w="28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05982" y="5158807"/>
            <a:ext cx="3295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0" dirty="0">
                <a:latin typeface="Times New Roman"/>
                <a:cs typeface="Times New Roman"/>
              </a:rPr>
              <a:t>M: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4893" y="5122127"/>
            <a:ext cx="1082675" cy="343535"/>
          </a:xfrm>
          <a:custGeom>
            <a:avLst/>
            <a:gdLst/>
            <a:ahLst/>
            <a:cxnLst/>
            <a:rect l="l" t="t" r="r" b="b"/>
            <a:pathLst>
              <a:path w="1082675" h="343535">
                <a:moveTo>
                  <a:pt x="0" y="343021"/>
                </a:moveTo>
                <a:lnTo>
                  <a:pt x="0" y="0"/>
                </a:lnTo>
                <a:lnTo>
                  <a:pt x="1082424" y="0"/>
                </a:lnTo>
                <a:lnTo>
                  <a:pt x="1082424" y="343021"/>
                </a:lnTo>
                <a:lnTo>
                  <a:pt x="0" y="343021"/>
                </a:lnTo>
                <a:close/>
              </a:path>
            </a:pathLst>
          </a:custGeom>
          <a:ln w="19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6475" y="5286776"/>
            <a:ext cx="898525" cy="6350"/>
          </a:xfrm>
          <a:custGeom>
            <a:avLst/>
            <a:gdLst/>
            <a:ahLst/>
            <a:cxnLst/>
            <a:rect l="l" t="t" r="r" b="b"/>
            <a:pathLst>
              <a:path w="898525" h="6350">
                <a:moveTo>
                  <a:pt x="0" y="6098"/>
                </a:moveTo>
                <a:lnTo>
                  <a:pt x="897955" y="0"/>
                </a:lnTo>
              </a:path>
            </a:pathLst>
          </a:custGeom>
          <a:ln w="9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8212" y="5286776"/>
            <a:ext cx="864869" cy="6350"/>
          </a:xfrm>
          <a:custGeom>
            <a:avLst/>
            <a:gdLst/>
            <a:ahLst/>
            <a:cxnLst/>
            <a:rect l="l" t="t" r="r" b="b"/>
            <a:pathLst>
              <a:path w="864870" h="6350">
                <a:moveTo>
                  <a:pt x="0" y="0"/>
                </a:moveTo>
                <a:lnTo>
                  <a:pt x="864415" y="6098"/>
                </a:lnTo>
              </a:path>
            </a:pathLst>
          </a:custGeom>
          <a:ln w="9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14893" y="5221299"/>
            <a:ext cx="445960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ct val="100000"/>
              </a:lnSpc>
              <a:tabLst>
                <a:tab pos="3707129" algn="l"/>
              </a:tabLst>
            </a:pPr>
            <a:r>
              <a:rPr sz="1200" spc="45" dirty="0">
                <a:latin typeface="Times New Roman"/>
                <a:cs typeface="Times New Roman"/>
              </a:rPr>
              <a:t>Student	</a:t>
            </a:r>
            <a:r>
              <a:rPr sz="1200" spc="25" dirty="0"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1" y="992864"/>
            <a:ext cx="5521960" cy="216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200" spc="35" dirty="0">
                <a:latin typeface="Times New Roman"/>
                <a:cs typeface="Times New Roman"/>
              </a:rPr>
              <a:t>N-ary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relationships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 are binary or </a:t>
            </a:r>
            <a:r>
              <a:rPr sz="1200" spc="-5" dirty="0">
                <a:latin typeface="Times New Roman"/>
                <a:cs typeface="Times New Roman"/>
              </a:rPr>
              <a:t>at most </a:t>
            </a:r>
            <a:r>
              <a:rPr sz="1200" dirty="0">
                <a:latin typeface="Times New Roman"/>
                <a:cs typeface="Times New Roman"/>
              </a:rPr>
              <a:t>ternary but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could </a:t>
            </a:r>
            <a:r>
              <a:rPr sz="1200" spc="-5" dirty="0">
                <a:latin typeface="Times New Roman"/>
                <a:cs typeface="Times New Roman"/>
              </a:rPr>
              <a:t>define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relationship set </a:t>
            </a:r>
            <a:r>
              <a:rPr sz="1200" dirty="0">
                <a:latin typeface="Times New Roman"/>
                <a:cs typeface="Times New Roman"/>
              </a:rPr>
              <a:t>linking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number of entity </a:t>
            </a:r>
            <a:r>
              <a:rPr sz="1200" spc="-5" dirty="0">
                <a:latin typeface="Times New Roman"/>
                <a:cs typeface="Times New Roman"/>
              </a:rPr>
              <a:t>sets i.e. </a:t>
            </a:r>
            <a:r>
              <a:rPr sz="1200" spc="50" dirty="0">
                <a:latin typeface="Times New Roman"/>
                <a:cs typeface="Times New Roman"/>
              </a:rPr>
              <a:t>n-ary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Times New Roman"/>
                <a:cs typeface="Times New Roman"/>
              </a:rPr>
              <a:t>Entity sets </a:t>
            </a:r>
            <a:r>
              <a:rPr sz="1200" spc="-5" dirty="0">
                <a:latin typeface="Times New Roman"/>
                <a:cs typeface="Times New Roman"/>
              </a:rPr>
              <a:t>involved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relationship set need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distinct.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E.g.</a:t>
            </a:r>
            <a:endParaRPr sz="1200">
              <a:latin typeface="Times New Roman"/>
              <a:cs typeface="Times New Roman"/>
            </a:endParaRPr>
          </a:p>
          <a:p>
            <a:pPr marL="12700" marR="15240">
              <a:lnSpc>
                <a:spcPts val="137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Roommate = </a:t>
            </a:r>
            <a:r>
              <a:rPr sz="1200" spc="-5" dirty="0">
                <a:latin typeface="Times New Roman"/>
                <a:cs typeface="Times New Roman"/>
              </a:rPr>
              <a:t>{(Student1, </a:t>
            </a:r>
            <a:r>
              <a:rPr sz="1200" dirty="0">
                <a:latin typeface="Times New Roman"/>
                <a:cs typeface="Times New Roman"/>
              </a:rPr>
              <a:t>Student2) | Student1 </a:t>
            </a:r>
            <a:r>
              <a:rPr sz="1200" dirty="0">
                <a:latin typeface="Symbol"/>
                <a:cs typeface="Symbol"/>
              </a:rPr>
              <a:t></a:t>
            </a:r>
            <a:r>
              <a:rPr sz="1200" dirty="0">
                <a:latin typeface="Times New Roman"/>
                <a:cs typeface="Times New Roman"/>
              </a:rPr>
              <a:t> Student Entity Set, Student2 </a:t>
            </a:r>
            <a:r>
              <a:rPr sz="1200" dirty="0">
                <a:latin typeface="Symbol"/>
                <a:cs typeface="Symbol"/>
              </a:rPr>
              <a:t></a:t>
            </a:r>
            <a:r>
              <a:rPr sz="1200" dirty="0">
                <a:latin typeface="Times New Roman"/>
                <a:cs typeface="Times New Roman"/>
              </a:rPr>
              <a:t> Student  Entity Set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Student 1 is the Roommate 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Student2}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latin typeface="Times New Roman"/>
                <a:cs typeface="Times New Roman"/>
              </a:rPr>
              <a:t>Relationship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Cardinalities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The cardinality of a relationship is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entities to </a:t>
            </a:r>
            <a:r>
              <a:rPr sz="1200" spc="-5" dirty="0">
                <a:latin typeface="Times New Roman"/>
                <a:cs typeface="Times New Roman"/>
              </a:rPr>
              <a:t>which another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map  </a:t>
            </a:r>
            <a:r>
              <a:rPr sz="1200" spc="-5" dirty="0">
                <a:latin typeface="Times New Roman"/>
                <a:cs typeface="Times New Roman"/>
              </a:rPr>
              <a:t>under that </a:t>
            </a:r>
            <a:r>
              <a:rPr sz="1200" dirty="0">
                <a:latin typeface="Times New Roman"/>
                <a:cs typeface="Times New Roman"/>
              </a:rPr>
              <a:t>relationship. </a:t>
            </a:r>
            <a:r>
              <a:rPr sz="1200" spc="-5" dirty="0">
                <a:latin typeface="Times New Roman"/>
                <a:cs typeface="Times New Roman"/>
              </a:rPr>
              <a:t>Symbols for </a:t>
            </a:r>
            <a:r>
              <a:rPr sz="1200" dirty="0">
                <a:latin typeface="Times New Roman"/>
                <a:cs typeface="Times New Roman"/>
              </a:rPr>
              <a:t>maximum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minimum </a:t>
            </a:r>
            <a:r>
              <a:rPr sz="1200" spc="-5" dirty="0">
                <a:latin typeface="Times New Roman"/>
                <a:cs typeface="Times New Roman"/>
              </a:rPr>
              <a:t>cardinalities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2224" y="3620440"/>
            <a:ext cx="2676373" cy="99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141" y="6153403"/>
            <a:ext cx="3682431" cy="1691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1988" y="3743618"/>
            <a:ext cx="572135" cy="1905"/>
          </a:xfrm>
          <a:custGeom>
            <a:avLst/>
            <a:gdLst/>
            <a:ahLst/>
            <a:cxnLst/>
            <a:rect l="l" t="t" r="r" b="b"/>
            <a:pathLst>
              <a:path w="572135" h="1904">
                <a:moveTo>
                  <a:pt x="0" y="0"/>
                </a:moveTo>
                <a:lnTo>
                  <a:pt x="571569" y="1524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0619" y="3972248"/>
            <a:ext cx="1257935" cy="457834"/>
          </a:xfrm>
          <a:custGeom>
            <a:avLst/>
            <a:gdLst/>
            <a:ahLst/>
            <a:cxnLst/>
            <a:rect l="l" t="t" r="r" b="b"/>
            <a:pathLst>
              <a:path w="1257935" h="457835">
                <a:moveTo>
                  <a:pt x="627964" y="0"/>
                </a:moveTo>
                <a:lnTo>
                  <a:pt x="559684" y="1357"/>
                </a:lnTo>
                <a:lnTo>
                  <a:pt x="493499" y="5332"/>
                </a:lnTo>
                <a:lnTo>
                  <a:pt x="429795" y="11778"/>
                </a:lnTo>
                <a:lnTo>
                  <a:pt x="368962" y="20550"/>
                </a:lnTo>
                <a:lnTo>
                  <a:pt x="311385" y="31499"/>
                </a:lnTo>
                <a:lnTo>
                  <a:pt x="257453" y="44481"/>
                </a:lnTo>
                <a:lnTo>
                  <a:pt x="207552" y="59349"/>
                </a:lnTo>
                <a:lnTo>
                  <a:pt x="162072" y="75957"/>
                </a:lnTo>
                <a:lnTo>
                  <a:pt x="121398" y="94158"/>
                </a:lnTo>
                <a:lnTo>
                  <a:pt x="85918" y="113805"/>
                </a:lnTo>
                <a:lnTo>
                  <a:pt x="32093" y="156856"/>
                </a:lnTo>
                <a:lnTo>
                  <a:pt x="3695" y="203940"/>
                </a:lnTo>
                <a:lnTo>
                  <a:pt x="0" y="228627"/>
                </a:lnTo>
                <a:lnTo>
                  <a:pt x="3695" y="253581"/>
                </a:lnTo>
                <a:lnTo>
                  <a:pt x="32093" y="300983"/>
                </a:lnTo>
                <a:lnTo>
                  <a:pt x="85918" y="344127"/>
                </a:lnTo>
                <a:lnTo>
                  <a:pt x="121398" y="363755"/>
                </a:lnTo>
                <a:lnTo>
                  <a:pt x="162072" y="381905"/>
                </a:lnTo>
                <a:lnTo>
                  <a:pt x="207552" y="398436"/>
                </a:lnTo>
                <a:lnTo>
                  <a:pt x="257453" y="413212"/>
                </a:lnTo>
                <a:lnTo>
                  <a:pt x="311385" y="426094"/>
                </a:lnTo>
                <a:lnTo>
                  <a:pt x="368962" y="436943"/>
                </a:lnTo>
                <a:lnTo>
                  <a:pt x="429795" y="445622"/>
                </a:lnTo>
                <a:lnTo>
                  <a:pt x="493499" y="451993"/>
                </a:lnTo>
                <a:lnTo>
                  <a:pt x="559684" y="455916"/>
                </a:lnTo>
                <a:lnTo>
                  <a:pt x="627964" y="457255"/>
                </a:lnTo>
                <a:lnTo>
                  <a:pt x="696529" y="455916"/>
                </a:lnTo>
                <a:lnTo>
                  <a:pt x="762961" y="451993"/>
                </a:lnTo>
                <a:lnTo>
                  <a:pt x="826876" y="445622"/>
                </a:lnTo>
                <a:lnTo>
                  <a:pt x="887889" y="436943"/>
                </a:lnTo>
                <a:lnTo>
                  <a:pt x="945615" y="426094"/>
                </a:lnTo>
                <a:lnTo>
                  <a:pt x="999670" y="413212"/>
                </a:lnTo>
                <a:lnTo>
                  <a:pt x="1049668" y="398436"/>
                </a:lnTo>
                <a:lnTo>
                  <a:pt x="1095225" y="381905"/>
                </a:lnTo>
                <a:lnTo>
                  <a:pt x="1135956" y="363755"/>
                </a:lnTo>
                <a:lnTo>
                  <a:pt x="1171477" y="344127"/>
                </a:lnTo>
                <a:lnTo>
                  <a:pt x="1225347" y="300983"/>
                </a:lnTo>
                <a:lnTo>
                  <a:pt x="1253757" y="253581"/>
                </a:lnTo>
                <a:lnTo>
                  <a:pt x="1257452" y="228627"/>
                </a:lnTo>
                <a:lnTo>
                  <a:pt x="1253757" y="203940"/>
                </a:lnTo>
                <a:lnTo>
                  <a:pt x="1225347" y="156856"/>
                </a:lnTo>
                <a:lnTo>
                  <a:pt x="1171477" y="113805"/>
                </a:lnTo>
                <a:lnTo>
                  <a:pt x="1135956" y="94158"/>
                </a:lnTo>
                <a:lnTo>
                  <a:pt x="1095225" y="75957"/>
                </a:lnTo>
                <a:lnTo>
                  <a:pt x="1049668" y="59349"/>
                </a:lnTo>
                <a:lnTo>
                  <a:pt x="999670" y="44481"/>
                </a:lnTo>
                <a:lnTo>
                  <a:pt x="945615" y="31499"/>
                </a:lnTo>
                <a:lnTo>
                  <a:pt x="887889" y="20550"/>
                </a:lnTo>
                <a:lnTo>
                  <a:pt x="826876" y="11778"/>
                </a:lnTo>
                <a:lnTo>
                  <a:pt x="762961" y="5332"/>
                </a:lnTo>
                <a:lnTo>
                  <a:pt x="696529" y="1357"/>
                </a:lnTo>
                <a:lnTo>
                  <a:pt x="627964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638" y="4074919"/>
            <a:ext cx="5524500" cy="200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0" marR="3387090" indent="-50800">
              <a:lnSpc>
                <a:spcPts val="1030"/>
              </a:lnSpc>
            </a:pPr>
            <a:r>
              <a:rPr sz="900" spc="5" dirty="0">
                <a:latin typeface="Times New Roman"/>
                <a:cs typeface="Times New Roman"/>
              </a:rPr>
              <a:t>M</a:t>
            </a:r>
            <a:r>
              <a:rPr sz="900" dirty="0">
                <a:latin typeface="Times New Roman"/>
                <a:cs typeface="Times New Roman"/>
              </a:rPr>
              <a:t>i</a:t>
            </a:r>
            <a:r>
              <a:rPr sz="900" spc="5" dirty="0">
                <a:latin typeface="Times New Roman"/>
                <a:cs typeface="Times New Roman"/>
              </a:rPr>
              <a:t>n</a:t>
            </a:r>
            <a:r>
              <a:rPr sz="900" dirty="0">
                <a:latin typeface="Times New Roman"/>
                <a:cs typeface="Times New Roman"/>
              </a:rPr>
              <a:t>i</a:t>
            </a:r>
            <a:r>
              <a:rPr sz="900" spc="-15" dirty="0">
                <a:latin typeface="Times New Roman"/>
                <a:cs typeface="Times New Roman"/>
              </a:rPr>
              <a:t>m</a:t>
            </a:r>
            <a:r>
              <a:rPr sz="900" spc="5" dirty="0">
                <a:latin typeface="Times New Roman"/>
                <a:cs typeface="Times New Roman"/>
              </a:rPr>
              <a:t>u</a:t>
            </a:r>
            <a:r>
              <a:rPr sz="900" dirty="0">
                <a:latin typeface="Times New Roman"/>
                <a:cs typeface="Times New Roman"/>
              </a:rPr>
              <a:t>m  Outside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0" dirty="0">
                <a:latin typeface="Times New Roman"/>
                <a:cs typeface="Times New Roman"/>
              </a:rPr>
              <a:t>One-to-One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mapping: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A mapping R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X to Y is </a:t>
            </a:r>
            <a:r>
              <a:rPr sz="1200" spc="-5" dirty="0">
                <a:latin typeface="Times New Roman"/>
                <a:cs typeface="Times New Roman"/>
              </a:rPr>
              <a:t>one-to-one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entity in X is </a:t>
            </a:r>
            <a:r>
              <a:rPr sz="1200" spc="-5" dirty="0">
                <a:latin typeface="Times New Roman"/>
                <a:cs typeface="Times New Roman"/>
              </a:rPr>
              <a:t>associated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most  one entity in Y </a:t>
            </a:r>
            <a:r>
              <a:rPr sz="1200" spc="-5" dirty="0">
                <a:latin typeface="Times New Roman"/>
                <a:cs typeface="Times New Roman"/>
              </a:rPr>
              <a:t>and vice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5" dirty="0">
                <a:latin typeface="Times New Roman"/>
                <a:cs typeface="Times New Roman"/>
              </a:rPr>
              <a:t>Many-to-One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mapping:</a:t>
            </a:r>
            <a:endParaRPr sz="1200">
              <a:latin typeface="Times New Roman"/>
              <a:cs typeface="Times New Roman"/>
            </a:endParaRPr>
          </a:p>
          <a:p>
            <a:pPr marL="241300" marR="8255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A mapping R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X to Y is many-to-one if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entity in X is </a:t>
            </a:r>
            <a:r>
              <a:rPr sz="1200" spc="-5" dirty="0">
                <a:latin typeface="Times New Roman"/>
                <a:cs typeface="Times New Roman"/>
              </a:rPr>
              <a:t>associated with at  </a:t>
            </a:r>
            <a:r>
              <a:rPr sz="1200" dirty="0">
                <a:latin typeface="Times New Roman"/>
                <a:cs typeface="Times New Roman"/>
              </a:rPr>
              <a:t>most one entity in Y but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entity in Y is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entities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147" y="3515034"/>
            <a:ext cx="1029335" cy="457834"/>
          </a:xfrm>
          <a:prstGeom prst="rect">
            <a:avLst/>
          </a:prstGeom>
          <a:ln w="1905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200" spc="40" dirty="0">
                <a:latin typeface="Times New Roman"/>
                <a:cs typeface="Times New Roman"/>
              </a:rPr>
              <a:t>Entity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0895" y="3857188"/>
            <a:ext cx="628650" cy="114935"/>
          </a:xfrm>
          <a:custGeom>
            <a:avLst/>
            <a:gdLst/>
            <a:ahLst/>
            <a:cxnLst/>
            <a:rect l="l" t="t" r="r" b="b"/>
            <a:pathLst>
              <a:path w="628650" h="114935">
                <a:moveTo>
                  <a:pt x="0" y="0"/>
                </a:moveTo>
                <a:lnTo>
                  <a:pt x="67178" y="864"/>
                </a:lnTo>
                <a:lnTo>
                  <a:pt x="133669" y="3373"/>
                </a:lnTo>
                <a:lnTo>
                  <a:pt x="198787" y="7394"/>
                </a:lnTo>
                <a:lnTo>
                  <a:pt x="261846" y="12799"/>
                </a:lnTo>
                <a:lnTo>
                  <a:pt x="322157" y="19458"/>
                </a:lnTo>
                <a:lnTo>
                  <a:pt x="379036" y="27239"/>
                </a:lnTo>
                <a:lnTo>
                  <a:pt x="431794" y="36014"/>
                </a:lnTo>
                <a:lnTo>
                  <a:pt x="479746" y="45652"/>
                </a:lnTo>
                <a:lnTo>
                  <a:pt x="522204" y="56024"/>
                </a:lnTo>
                <a:lnTo>
                  <a:pt x="587894" y="78447"/>
                </a:lnTo>
                <a:lnTo>
                  <a:pt x="623372" y="102243"/>
                </a:lnTo>
                <a:lnTo>
                  <a:pt x="628064" y="114332"/>
                </a:lnTo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563" y="3631573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0"/>
                </a:moveTo>
                <a:lnTo>
                  <a:pt x="0" y="342996"/>
                </a:lnTo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0895" y="3631573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0"/>
                </a:moveTo>
                <a:lnTo>
                  <a:pt x="0" y="342996"/>
                </a:lnTo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5229" y="3328211"/>
            <a:ext cx="1257935" cy="457834"/>
          </a:xfrm>
          <a:custGeom>
            <a:avLst/>
            <a:gdLst/>
            <a:ahLst/>
            <a:cxnLst/>
            <a:rect l="l" t="t" r="r" b="b"/>
            <a:pathLst>
              <a:path w="1257935" h="457835">
                <a:moveTo>
                  <a:pt x="628064" y="0"/>
                </a:moveTo>
                <a:lnTo>
                  <a:pt x="559773" y="1357"/>
                </a:lnTo>
                <a:lnTo>
                  <a:pt x="493577" y="5333"/>
                </a:lnTo>
                <a:lnTo>
                  <a:pt x="429864" y="11780"/>
                </a:lnTo>
                <a:lnTo>
                  <a:pt x="369021" y="20553"/>
                </a:lnTo>
                <a:lnTo>
                  <a:pt x="311435" y="31504"/>
                </a:lnTo>
                <a:lnTo>
                  <a:pt x="257494" y="44488"/>
                </a:lnTo>
                <a:lnTo>
                  <a:pt x="207586" y="59359"/>
                </a:lnTo>
                <a:lnTo>
                  <a:pt x="162098" y="75969"/>
                </a:lnTo>
                <a:lnTo>
                  <a:pt x="121417" y="94173"/>
                </a:lnTo>
                <a:lnTo>
                  <a:pt x="85932" y="113823"/>
                </a:lnTo>
                <a:lnTo>
                  <a:pt x="32098" y="156881"/>
                </a:lnTo>
                <a:lnTo>
                  <a:pt x="3695" y="203972"/>
                </a:lnTo>
                <a:lnTo>
                  <a:pt x="0" y="228664"/>
                </a:lnTo>
                <a:lnTo>
                  <a:pt x="3695" y="253621"/>
                </a:lnTo>
                <a:lnTo>
                  <a:pt x="32098" y="301031"/>
                </a:lnTo>
                <a:lnTo>
                  <a:pt x="85932" y="344182"/>
                </a:lnTo>
                <a:lnTo>
                  <a:pt x="121417" y="363814"/>
                </a:lnTo>
                <a:lnTo>
                  <a:pt x="162098" y="381966"/>
                </a:lnTo>
                <a:lnTo>
                  <a:pt x="207586" y="398500"/>
                </a:lnTo>
                <a:lnTo>
                  <a:pt x="257494" y="413278"/>
                </a:lnTo>
                <a:lnTo>
                  <a:pt x="311435" y="426162"/>
                </a:lnTo>
                <a:lnTo>
                  <a:pt x="369021" y="437013"/>
                </a:lnTo>
                <a:lnTo>
                  <a:pt x="429864" y="445694"/>
                </a:lnTo>
                <a:lnTo>
                  <a:pt x="493577" y="452065"/>
                </a:lnTo>
                <a:lnTo>
                  <a:pt x="559773" y="455989"/>
                </a:lnTo>
                <a:lnTo>
                  <a:pt x="628064" y="457328"/>
                </a:lnTo>
                <a:lnTo>
                  <a:pt x="696640" y="455989"/>
                </a:lnTo>
                <a:lnTo>
                  <a:pt x="763083" y="452065"/>
                </a:lnTo>
                <a:lnTo>
                  <a:pt x="827008" y="445694"/>
                </a:lnTo>
                <a:lnTo>
                  <a:pt x="888031" y="437013"/>
                </a:lnTo>
                <a:lnTo>
                  <a:pt x="945766" y="426162"/>
                </a:lnTo>
                <a:lnTo>
                  <a:pt x="999829" y="413278"/>
                </a:lnTo>
                <a:lnTo>
                  <a:pt x="1049836" y="398500"/>
                </a:lnTo>
                <a:lnTo>
                  <a:pt x="1095400" y="381966"/>
                </a:lnTo>
                <a:lnTo>
                  <a:pt x="1136138" y="363814"/>
                </a:lnTo>
                <a:lnTo>
                  <a:pt x="1171664" y="344182"/>
                </a:lnTo>
                <a:lnTo>
                  <a:pt x="1225542" y="301031"/>
                </a:lnTo>
                <a:lnTo>
                  <a:pt x="1253957" y="253621"/>
                </a:lnTo>
                <a:lnTo>
                  <a:pt x="1257653" y="228664"/>
                </a:lnTo>
                <a:lnTo>
                  <a:pt x="1253957" y="203972"/>
                </a:lnTo>
                <a:lnTo>
                  <a:pt x="1225542" y="156881"/>
                </a:lnTo>
                <a:lnTo>
                  <a:pt x="1171664" y="113823"/>
                </a:lnTo>
                <a:lnTo>
                  <a:pt x="1136138" y="94173"/>
                </a:lnTo>
                <a:lnTo>
                  <a:pt x="1095400" y="75969"/>
                </a:lnTo>
                <a:lnTo>
                  <a:pt x="1049836" y="59359"/>
                </a:lnTo>
                <a:lnTo>
                  <a:pt x="999829" y="44488"/>
                </a:lnTo>
                <a:lnTo>
                  <a:pt x="945766" y="31504"/>
                </a:lnTo>
                <a:lnTo>
                  <a:pt x="888031" y="20553"/>
                </a:lnTo>
                <a:lnTo>
                  <a:pt x="827008" y="11780"/>
                </a:lnTo>
                <a:lnTo>
                  <a:pt x="763083" y="5333"/>
                </a:lnTo>
                <a:lnTo>
                  <a:pt x="696640" y="1357"/>
                </a:lnTo>
                <a:lnTo>
                  <a:pt x="628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5229" y="3328211"/>
            <a:ext cx="1257935" cy="457834"/>
          </a:xfrm>
          <a:custGeom>
            <a:avLst/>
            <a:gdLst/>
            <a:ahLst/>
            <a:cxnLst/>
            <a:rect l="l" t="t" r="r" b="b"/>
            <a:pathLst>
              <a:path w="1257935" h="457835">
                <a:moveTo>
                  <a:pt x="628064" y="0"/>
                </a:moveTo>
                <a:lnTo>
                  <a:pt x="559773" y="1357"/>
                </a:lnTo>
                <a:lnTo>
                  <a:pt x="493577" y="5333"/>
                </a:lnTo>
                <a:lnTo>
                  <a:pt x="429864" y="11780"/>
                </a:lnTo>
                <a:lnTo>
                  <a:pt x="369021" y="20553"/>
                </a:lnTo>
                <a:lnTo>
                  <a:pt x="311435" y="31504"/>
                </a:lnTo>
                <a:lnTo>
                  <a:pt x="257494" y="44488"/>
                </a:lnTo>
                <a:lnTo>
                  <a:pt x="207586" y="59359"/>
                </a:lnTo>
                <a:lnTo>
                  <a:pt x="162098" y="75969"/>
                </a:lnTo>
                <a:lnTo>
                  <a:pt x="121417" y="94173"/>
                </a:lnTo>
                <a:lnTo>
                  <a:pt x="85932" y="113823"/>
                </a:lnTo>
                <a:lnTo>
                  <a:pt x="32098" y="156881"/>
                </a:lnTo>
                <a:lnTo>
                  <a:pt x="3695" y="203972"/>
                </a:lnTo>
                <a:lnTo>
                  <a:pt x="0" y="228664"/>
                </a:lnTo>
                <a:lnTo>
                  <a:pt x="3695" y="253621"/>
                </a:lnTo>
                <a:lnTo>
                  <a:pt x="32098" y="301031"/>
                </a:lnTo>
                <a:lnTo>
                  <a:pt x="85932" y="344182"/>
                </a:lnTo>
                <a:lnTo>
                  <a:pt x="121417" y="363814"/>
                </a:lnTo>
                <a:lnTo>
                  <a:pt x="162098" y="381966"/>
                </a:lnTo>
                <a:lnTo>
                  <a:pt x="207586" y="398500"/>
                </a:lnTo>
                <a:lnTo>
                  <a:pt x="257494" y="413278"/>
                </a:lnTo>
                <a:lnTo>
                  <a:pt x="311435" y="426162"/>
                </a:lnTo>
                <a:lnTo>
                  <a:pt x="369021" y="437013"/>
                </a:lnTo>
                <a:lnTo>
                  <a:pt x="429864" y="445694"/>
                </a:lnTo>
                <a:lnTo>
                  <a:pt x="493577" y="452065"/>
                </a:lnTo>
                <a:lnTo>
                  <a:pt x="559773" y="455989"/>
                </a:lnTo>
                <a:lnTo>
                  <a:pt x="628064" y="457328"/>
                </a:lnTo>
                <a:lnTo>
                  <a:pt x="696640" y="455989"/>
                </a:lnTo>
                <a:lnTo>
                  <a:pt x="763083" y="452065"/>
                </a:lnTo>
                <a:lnTo>
                  <a:pt x="827008" y="445694"/>
                </a:lnTo>
                <a:lnTo>
                  <a:pt x="888031" y="437013"/>
                </a:lnTo>
                <a:lnTo>
                  <a:pt x="945766" y="426162"/>
                </a:lnTo>
                <a:lnTo>
                  <a:pt x="999829" y="413278"/>
                </a:lnTo>
                <a:lnTo>
                  <a:pt x="1049836" y="398500"/>
                </a:lnTo>
                <a:lnTo>
                  <a:pt x="1095400" y="381966"/>
                </a:lnTo>
                <a:lnTo>
                  <a:pt x="1136138" y="363814"/>
                </a:lnTo>
                <a:lnTo>
                  <a:pt x="1171664" y="344182"/>
                </a:lnTo>
                <a:lnTo>
                  <a:pt x="1225542" y="301031"/>
                </a:lnTo>
                <a:lnTo>
                  <a:pt x="1253957" y="253621"/>
                </a:lnTo>
                <a:lnTo>
                  <a:pt x="1257653" y="228664"/>
                </a:lnTo>
                <a:lnTo>
                  <a:pt x="1253957" y="203972"/>
                </a:lnTo>
                <a:lnTo>
                  <a:pt x="1225542" y="156881"/>
                </a:lnTo>
                <a:lnTo>
                  <a:pt x="1171664" y="113823"/>
                </a:lnTo>
                <a:lnTo>
                  <a:pt x="1136138" y="94173"/>
                </a:lnTo>
                <a:lnTo>
                  <a:pt x="1095400" y="75969"/>
                </a:lnTo>
                <a:lnTo>
                  <a:pt x="1049836" y="59359"/>
                </a:lnTo>
                <a:lnTo>
                  <a:pt x="999829" y="44488"/>
                </a:lnTo>
                <a:lnTo>
                  <a:pt x="945766" y="31504"/>
                </a:lnTo>
                <a:lnTo>
                  <a:pt x="888031" y="20553"/>
                </a:lnTo>
                <a:lnTo>
                  <a:pt x="827008" y="11780"/>
                </a:lnTo>
                <a:lnTo>
                  <a:pt x="763083" y="5333"/>
                </a:lnTo>
                <a:lnTo>
                  <a:pt x="696640" y="1357"/>
                </a:lnTo>
                <a:lnTo>
                  <a:pt x="628064" y="0"/>
                </a:lnTo>
                <a:close/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68274" y="3429633"/>
            <a:ext cx="55499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 marR="5080" indent="-113664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Ma</a:t>
            </a:r>
            <a:r>
              <a:rPr sz="1000" spc="-10" dirty="0">
                <a:latin typeface="Times New Roman"/>
                <a:cs typeface="Times New Roman"/>
              </a:rPr>
              <a:t>x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m  inside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7417" y="3347996"/>
            <a:ext cx="552450" cy="295910"/>
          </a:xfrm>
          <a:custGeom>
            <a:avLst/>
            <a:gdLst/>
            <a:ahLst/>
            <a:cxnLst/>
            <a:rect l="l" t="t" r="r" b="b"/>
            <a:pathLst>
              <a:path w="552450" h="295910">
                <a:moveTo>
                  <a:pt x="551863" y="0"/>
                </a:moveTo>
                <a:lnTo>
                  <a:pt x="502782" y="5524"/>
                </a:lnTo>
                <a:lnTo>
                  <a:pt x="453594" y="8542"/>
                </a:lnTo>
                <a:lnTo>
                  <a:pt x="404379" y="10280"/>
                </a:lnTo>
                <a:lnTo>
                  <a:pt x="355218" y="11964"/>
                </a:lnTo>
                <a:lnTo>
                  <a:pt x="306190" y="14822"/>
                </a:lnTo>
                <a:lnTo>
                  <a:pt x="257375" y="20080"/>
                </a:lnTo>
                <a:lnTo>
                  <a:pt x="208854" y="28965"/>
                </a:lnTo>
                <a:lnTo>
                  <a:pt x="145397" y="49736"/>
                </a:lnTo>
                <a:lnTo>
                  <a:pt x="85371" y="85371"/>
                </a:lnTo>
                <a:lnTo>
                  <a:pt x="78272" y="89968"/>
                </a:lnTo>
                <a:lnTo>
                  <a:pt x="70888" y="94708"/>
                </a:lnTo>
                <a:lnTo>
                  <a:pt x="63504" y="99734"/>
                </a:lnTo>
                <a:lnTo>
                  <a:pt x="56405" y="105189"/>
                </a:lnTo>
                <a:lnTo>
                  <a:pt x="48021" y="110620"/>
                </a:lnTo>
                <a:lnTo>
                  <a:pt x="38493" y="116623"/>
                </a:lnTo>
                <a:lnTo>
                  <a:pt x="30680" y="121482"/>
                </a:lnTo>
                <a:lnTo>
                  <a:pt x="27440" y="123483"/>
                </a:lnTo>
                <a:lnTo>
                  <a:pt x="25582" y="132868"/>
                </a:lnTo>
                <a:lnTo>
                  <a:pt x="8003" y="175506"/>
                </a:lnTo>
                <a:lnTo>
                  <a:pt x="2858" y="182390"/>
                </a:lnTo>
                <a:lnTo>
                  <a:pt x="0" y="190560"/>
                </a:lnTo>
                <a:lnTo>
                  <a:pt x="142" y="216858"/>
                </a:lnTo>
                <a:lnTo>
                  <a:pt x="3430" y="243155"/>
                </a:lnTo>
                <a:lnTo>
                  <a:pt x="7288" y="269452"/>
                </a:lnTo>
                <a:lnTo>
                  <a:pt x="9146" y="295750"/>
                </a:lnTo>
              </a:path>
            </a:pathLst>
          </a:custGeom>
          <a:ln w="9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89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374897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2153740"/>
            <a:ext cx="1347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439" y="2746849"/>
            <a:ext cx="407987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“Database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Catherine Ricardo, Maxwell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Macmillan.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421" y="2821513"/>
            <a:ext cx="6610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Chapter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7597" y="257159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1471" y="2571594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549" y="25685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7597" y="3278813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8422" y="25685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1471" y="3278813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498" y="256854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0482" y="3771862"/>
            <a:ext cx="2917825" cy="148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Introduction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course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definitions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Importance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Introduction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Advantages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  <a:p>
            <a:pPr marL="11430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404" y="5729937"/>
            <a:ext cx="5523865" cy="290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55" dirty="0">
                <a:latin typeface="Times New Roman"/>
                <a:cs typeface="Times New Roman"/>
              </a:rPr>
              <a:t>Introduction </a:t>
            </a:r>
            <a:r>
              <a:rPr sz="1400" spc="40" dirty="0">
                <a:latin typeface="Times New Roman"/>
                <a:cs typeface="Times New Roman"/>
              </a:rPr>
              <a:t>to </a:t>
            </a:r>
            <a:r>
              <a:rPr sz="1400" spc="45" dirty="0">
                <a:latin typeface="Times New Roman"/>
                <a:cs typeface="Times New Roman"/>
              </a:rPr>
              <a:t>the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course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course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first (fundamental) </a:t>
            </a:r>
            <a:r>
              <a:rPr sz="1200" dirty="0">
                <a:latin typeface="Times New Roman"/>
                <a:cs typeface="Times New Roman"/>
              </a:rPr>
              <a:t>course on </a:t>
            </a:r>
            <a:r>
              <a:rPr sz="1200" spc="-10" dirty="0">
                <a:latin typeface="Times New Roman"/>
                <a:cs typeface="Times New Roman"/>
              </a:rPr>
              <a:t>database </a:t>
            </a:r>
            <a:r>
              <a:rPr sz="1200" spc="-5" dirty="0">
                <a:latin typeface="Times New Roman"/>
                <a:cs typeface="Times New Roman"/>
              </a:rPr>
              <a:t>management systems.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course  discusses different topics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databases.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covering </a:t>
            </a:r>
            <a:r>
              <a:rPr sz="1200" dirty="0">
                <a:latin typeface="Times New Roman"/>
                <a:cs typeface="Times New Roman"/>
              </a:rPr>
              <a:t>both the </a:t>
            </a:r>
            <a:r>
              <a:rPr sz="1200" spc="-5" dirty="0">
                <a:latin typeface="Times New Roman"/>
                <a:cs typeface="Times New Roman"/>
              </a:rPr>
              <a:t>theoretical and  practical aspects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databases.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to have a </a:t>
            </a:r>
            <a:r>
              <a:rPr sz="1200" spc="-5" dirty="0">
                <a:latin typeface="Times New Roman"/>
                <a:cs typeface="Times New Roman"/>
              </a:rPr>
              <a:t>better understanding </a:t>
            </a:r>
            <a:r>
              <a:rPr sz="1200" dirty="0">
                <a:latin typeface="Times New Roman"/>
                <a:cs typeface="Times New Roman"/>
              </a:rPr>
              <a:t>of the subject,  it is very necessary </a:t>
            </a:r>
            <a:r>
              <a:rPr sz="1200" spc="-5" dirty="0">
                <a:latin typeface="Times New Roman"/>
                <a:cs typeface="Times New Roman"/>
              </a:rPr>
              <a:t>that you concentrate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concepts discussed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course.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1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Areas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covered </a:t>
            </a:r>
            <a:r>
              <a:rPr sz="1200" dirty="0">
                <a:latin typeface="Times New Roman"/>
                <a:cs typeface="Times New Roman"/>
              </a:rPr>
              <a:t>in 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Course:</a:t>
            </a:r>
            <a:endParaRPr sz="1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40" dirty="0">
                <a:latin typeface="Times New Roman"/>
                <a:cs typeface="Times New Roman"/>
              </a:rPr>
              <a:t>Database </a:t>
            </a:r>
            <a:r>
              <a:rPr sz="1200" spc="20" dirty="0">
                <a:latin typeface="Times New Roman"/>
                <a:cs typeface="Times New Roman"/>
              </a:rPr>
              <a:t>design </a:t>
            </a:r>
            <a:r>
              <a:rPr sz="1200" spc="65" dirty="0">
                <a:latin typeface="Times New Roman"/>
                <a:cs typeface="Times New Roman"/>
              </a:rPr>
              <a:t>and </a:t>
            </a:r>
            <a:r>
              <a:rPr sz="1200" spc="35" dirty="0">
                <a:latin typeface="Times New Roman"/>
                <a:cs typeface="Times New Roman"/>
              </a:rPr>
              <a:t>application </a:t>
            </a:r>
            <a:r>
              <a:rPr sz="1200" spc="30" dirty="0">
                <a:latin typeface="Times New Roman"/>
                <a:cs typeface="Times New Roman"/>
              </a:rPr>
              <a:t>development: </a:t>
            </a:r>
            <a:r>
              <a:rPr sz="1200" spc="-5" dirty="0">
                <a:latin typeface="Times New Roman"/>
                <a:cs typeface="Times New Roman"/>
              </a:rPr>
              <a:t>How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we represent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real-world  system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database? </a:t>
            </a:r>
            <a:r>
              <a:rPr sz="1200" dirty="0">
                <a:latin typeface="Times New Roman"/>
                <a:cs typeface="Times New Roman"/>
              </a:rPr>
              <a:t>This is one </a:t>
            </a:r>
            <a:r>
              <a:rPr sz="1200" spc="-5" dirty="0">
                <a:latin typeface="Times New Roman"/>
                <a:cs typeface="Times New Roman"/>
              </a:rPr>
              <a:t>major </a:t>
            </a:r>
            <a:r>
              <a:rPr sz="1200" dirty="0">
                <a:latin typeface="Times New Roman"/>
                <a:cs typeface="Times New Roman"/>
              </a:rPr>
              <a:t>topic </a:t>
            </a:r>
            <a:r>
              <a:rPr sz="1200" spc="-5" dirty="0">
                <a:latin typeface="Times New Roman"/>
                <a:cs typeface="Times New Roman"/>
              </a:rPr>
              <a:t>covered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course. It  comprises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stages, we will discuss all these stages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ts val="138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45" dirty="0">
                <a:latin typeface="Times New Roman"/>
                <a:cs typeface="Times New Roman"/>
              </a:rPr>
              <a:t>Concurrency </a:t>
            </a:r>
            <a:r>
              <a:rPr sz="1200" spc="65" dirty="0">
                <a:latin typeface="Times New Roman"/>
                <a:cs typeface="Times New Roman"/>
              </a:rPr>
              <a:t>and </a:t>
            </a:r>
            <a:r>
              <a:rPr sz="1200" spc="40" dirty="0">
                <a:latin typeface="Times New Roman"/>
                <a:cs typeface="Times New Roman"/>
              </a:rPr>
              <a:t>robustness: </a:t>
            </a:r>
            <a:r>
              <a:rPr sz="1200" spc="-5" dirty="0">
                <a:latin typeface="Times New Roman"/>
                <a:cs typeface="Times New Roman"/>
              </a:rPr>
              <a:t>How does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DBMS allow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access data  concurrently, and </a:t>
            </a:r>
            <a:r>
              <a:rPr sz="1200" dirty="0">
                <a:latin typeface="Times New Roman"/>
                <a:cs typeface="Times New Roman"/>
              </a:rPr>
              <a:t>how does it </a:t>
            </a:r>
            <a:r>
              <a:rPr sz="1200" spc="-5" dirty="0">
                <a:latin typeface="Times New Roman"/>
                <a:cs typeface="Times New Roman"/>
              </a:rPr>
              <a:t>protect against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failures?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935" algn="l"/>
              </a:tabLst>
            </a:pPr>
            <a:r>
              <a:rPr sz="1200" spc="10" dirty="0">
                <a:latin typeface="Times New Roman"/>
                <a:cs typeface="Times New Roman"/>
              </a:rPr>
              <a:t>Efficiency </a:t>
            </a:r>
            <a:r>
              <a:rPr sz="1200" spc="65" dirty="0">
                <a:latin typeface="Times New Roman"/>
                <a:cs typeface="Times New Roman"/>
              </a:rPr>
              <a:t>and </a:t>
            </a:r>
            <a:r>
              <a:rPr sz="1200" spc="25" dirty="0">
                <a:latin typeface="Times New Roman"/>
                <a:cs typeface="Times New Roman"/>
              </a:rPr>
              <a:t>Scalability: </a:t>
            </a:r>
            <a:r>
              <a:rPr sz="1200" spc="-5" dirty="0">
                <a:latin typeface="Times New Roman"/>
                <a:cs typeface="Times New Roman"/>
              </a:rPr>
              <a:t>How does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cope with </a:t>
            </a:r>
            <a:r>
              <a:rPr sz="1200" dirty="0">
                <a:latin typeface="Times New Roman"/>
                <a:cs typeface="Times New Roman"/>
              </a:rPr>
              <a:t>large amounts 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data?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992864"/>
            <a:ext cx="5525135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5" dirty="0">
                <a:latin typeface="Times New Roman"/>
                <a:cs typeface="Times New Roman"/>
              </a:rPr>
              <a:t>One-to-Many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mapping: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A mapping R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X to Y is one-to-many if </a:t>
            </a:r>
            <a:r>
              <a:rPr sz="1200" spc="-5" dirty="0">
                <a:latin typeface="Times New Roman"/>
                <a:cs typeface="Times New Roman"/>
              </a:rPr>
              <a:t>each entity </a:t>
            </a:r>
            <a:r>
              <a:rPr sz="1200" dirty="0">
                <a:latin typeface="Times New Roman"/>
                <a:cs typeface="Times New Roman"/>
              </a:rPr>
              <a:t>in X is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spc="5" dirty="0">
                <a:latin typeface="Times New Roman"/>
                <a:cs typeface="Times New Roman"/>
              </a:rPr>
              <a:t>many  </a:t>
            </a:r>
            <a:r>
              <a:rPr sz="1200" spc="-5" dirty="0">
                <a:latin typeface="Times New Roman"/>
                <a:cs typeface="Times New Roman"/>
              </a:rPr>
              <a:t>entities </a:t>
            </a:r>
            <a:r>
              <a:rPr sz="1200" dirty="0">
                <a:latin typeface="Times New Roman"/>
                <a:cs typeface="Times New Roman"/>
              </a:rPr>
              <a:t>in Y but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entity in Y is </a:t>
            </a:r>
            <a:r>
              <a:rPr sz="1200" spc="-5" dirty="0">
                <a:latin typeface="Times New Roman"/>
                <a:cs typeface="Times New Roman"/>
              </a:rPr>
              <a:t>associated </a:t>
            </a:r>
            <a:r>
              <a:rPr sz="1200" dirty="0">
                <a:latin typeface="Times New Roman"/>
                <a:cs typeface="Times New Roman"/>
              </a:rPr>
              <a:t>with one entity 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935" algn="l"/>
              </a:tabLst>
            </a:pPr>
            <a:r>
              <a:rPr sz="1200" spc="35" dirty="0">
                <a:latin typeface="Times New Roman"/>
                <a:cs typeface="Times New Roman"/>
              </a:rPr>
              <a:t>Many-to-Many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mapping:</a:t>
            </a:r>
            <a:endParaRPr sz="1200">
              <a:latin typeface="Times New Roman"/>
              <a:cs typeface="Times New Roman"/>
            </a:endParaRPr>
          </a:p>
          <a:p>
            <a:pPr marL="241300" marR="8255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A mapping R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X to Y is many-to-many if </a:t>
            </a:r>
            <a:r>
              <a:rPr sz="1200" spc="-5" dirty="0">
                <a:latin typeface="Times New Roman"/>
                <a:cs typeface="Times New Roman"/>
              </a:rPr>
              <a:t>each entity </a:t>
            </a:r>
            <a:r>
              <a:rPr sz="1200" dirty="0">
                <a:latin typeface="Times New Roman"/>
                <a:cs typeface="Times New Roman"/>
              </a:rPr>
              <a:t>from X is </a:t>
            </a:r>
            <a:r>
              <a:rPr sz="1200" spc="-5" dirty="0">
                <a:latin typeface="Times New Roman"/>
                <a:cs typeface="Times New Roman"/>
              </a:rPr>
              <a:t>associated with 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entities </a:t>
            </a:r>
            <a:r>
              <a:rPr sz="1200" dirty="0">
                <a:latin typeface="Times New Roman"/>
                <a:cs typeface="Times New Roman"/>
              </a:rPr>
              <a:t>in 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one entity in Y is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entities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769" y="2536512"/>
            <a:ext cx="3536109" cy="2399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90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1141729"/>
            <a:ext cx="1426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Lecture </a:t>
            </a:r>
            <a:r>
              <a:rPr sz="1600" spc="30" dirty="0">
                <a:latin typeface="Arial"/>
                <a:cs typeface="Arial"/>
              </a:rPr>
              <a:t>No.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91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1919023"/>
            <a:ext cx="1347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35" dirty="0">
                <a:latin typeface="Arial"/>
                <a:cs typeface="Arial"/>
              </a:rPr>
              <a:t>Reading</a:t>
            </a:r>
            <a:r>
              <a:rPr sz="1300" u="heavy" spc="-85" dirty="0">
                <a:latin typeface="Arial"/>
                <a:cs typeface="Arial"/>
              </a:rPr>
              <a:t> </a:t>
            </a:r>
            <a:r>
              <a:rPr sz="1300" u="heavy" spc="35" dirty="0">
                <a:latin typeface="Arial"/>
                <a:cs typeface="Arial"/>
              </a:rPr>
              <a:t>Material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1500" y="2335346"/>
          <a:ext cx="5681345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4769" marR="5080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155 –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9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Hoffer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103 –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577" y="3949729"/>
            <a:ext cx="5525770" cy="497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40" dirty="0">
                <a:latin typeface="Arial"/>
                <a:cs typeface="Arial"/>
              </a:rPr>
              <a:t>Overview </a:t>
            </a:r>
            <a:r>
              <a:rPr sz="1300" spc="65" dirty="0">
                <a:latin typeface="Arial"/>
                <a:cs typeface="Arial"/>
              </a:rPr>
              <a:t>of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45" dirty="0">
                <a:latin typeface="Arial"/>
                <a:cs typeface="Arial"/>
              </a:rPr>
              <a:t>Lecture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Cardinality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Roles </a:t>
            </a:r>
            <a:r>
              <a:rPr sz="1200" dirty="0">
                <a:latin typeface="Times New Roman"/>
                <a:cs typeface="Times New Roman"/>
              </a:rPr>
              <a:t>in ER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Expression of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in ER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Dependency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Existence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Dependency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Referential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Dependency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Enhancements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ER-Data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Subtype and </a:t>
            </a:r>
            <a:r>
              <a:rPr sz="1200" dirty="0">
                <a:latin typeface="Times New Roman"/>
                <a:cs typeface="Times New Roman"/>
              </a:rPr>
              <a:t>Supertype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Recalling from </a:t>
            </a:r>
            <a:r>
              <a:rPr sz="1200" dirty="0">
                <a:latin typeface="Times New Roman"/>
                <a:cs typeface="Times New Roman"/>
              </a:rPr>
              <a:t>the previous </a:t>
            </a:r>
            <a:r>
              <a:rPr sz="1200" spc="-5" dirty="0">
                <a:latin typeface="Times New Roman"/>
                <a:cs typeface="Times New Roman"/>
              </a:rPr>
              <a:t>lecture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10" dirty="0">
                <a:latin typeface="Times New Roman"/>
                <a:cs typeface="Times New Roman"/>
              </a:rPr>
              <a:t>say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cardinality is just </a:t>
            </a:r>
            <a:r>
              <a:rPr sz="1200" spc="-5" dirty="0">
                <a:latin typeface="Times New Roman"/>
                <a:cs typeface="Times New Roman"/>
              </a:rPr>
              <a:t>an expression  which tells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dirty="0">
                <a:latin typeface="Times New Roman"/>
                <a:cs typeface="Times New Roman"/>
              </a:rPr>
              <a:t>of one entity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in the  </a:t>
            </a:r>
            <a:r>
              <a:rPr sz="1200" spc="-5" dirty="0">
                <a:latin typeface="Times New Roman"/>
                <a:cs typeface="Times New Roman"/>
              </a:rPr>
              <a:t>second relation. </a:t>
            </a:r>
            <a:r>
              <a:rPr sz="1200" dirty="0">
                <a:latin typeface="Times New Roman"/>
                <a:cs typeface="Times New Roman"/>
              </a:rPr>
              <a:t>Maximum cardinality </a:t>
            </a:r>
            <a:r>
              <a:rPr sz="1200" spc="-5" dirty="0">
                <a:latin typeface="Times New Roman"/>
                <a:cs typeface="Times New Roman"/>
              </a:rPr>
              <a:t>tells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instance of an entity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placed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relation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most. </a:t>
            </a:r>
            <a:r>
              <a:rPr sz="1200" spc="-5" dirty="0">
                <a:latin typeface="Times New Roman"/>
                <a:cs typeface="Times New Roman"/>
              </a:rPr>
              <a:t>Now we </a:t>
            </a:r>
            <a:r>
              <a:rPr sz="1200" dirty="0">
                <a:latin typeface="Times New Roman"/>
                <a:cs typeface="Times New Roman"/>
              </a:rPr>
              <a:t>move onto </a:t>
            </a:r>
            <a:r>
              <a:rPr sz="1200" spc="-5" dirty="0">
                <a:latin typeface="Times New Roman"/>
                <a:cs typeface="Times New Roman"/>
              </a:rPr>
              <a:t>discuss that </a:t>
            </a:r>
            <a:r>
              <a:rPr sz="1200" dirty="0">
                <a:latin typeface="Times New Roman"/>
                <a:cs typeface="Times New Roman"/>
              </a:rPr>
              <a:t>what the minimum  cardinality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5" dirty="0">
                <a:latin typeface="Times New Roman"/>
                <a:cs typeface="Times New Roman"/>
              </a:rPr>
              <a:t>Minimum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Cardinality: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700"/>
              </a:lnSpc>
              <a:spcBef>
                <a:spcPts val="20"/>
              </a:spcBef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name </a:t>
            </a:r>
            <a:r>
              <a:rPr sz="1200" spc="-5" dirty="0">
                <a:latin typeface="Times New Roman"/>
                <a:cs typeface="Times New Roman"/>
              </a:rPr>
              <a:t>suggests that </a:t>
            </a:r>
            <a:r>
              <a:rPr sz="1200" dirty="0">
                <a:latin typeface="Times New Roman"/>
                <a:cs typeface="Times New Roman"/>
              </a:rPr>
              <a:t>the minimum </a:t>
            </a:r>
            <a:r>
              <a:rPr sz="1200" spc="-5" dirty="0">
                <a:latin typeface="Times New Roman"/>
                <a:cs typeface="Times New Roman"/>
              </a:rPr>
              <a:t>cardinality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inverse </a:t>
            </a:r>
            <a:r>
              <a:rPr sz="1200" dirty="0">
                <a:latin typeface="Times New Roman"/>
                <a:cs typeface="Times New Roman"/>
              </a:rPr>
              <a:t>of the maximum  cardinality so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minimum </a:t>
            </a:r>
            <a:r>
              <a:rPr sz="1200" spc="-5" dirty="0">
                <a:latin typeface="Times New Roman"/>
                <a:cs typeface="Times New Roman"/>
              </a:rPr>
              <a:t>cardinality </a:t>
            </a:r>
            <a:r>
              <a:rPr sz="1200" dirty="0">
                <a:latin typeface="Times New Roman"/>
                <a:cs typeface="Times New Roman"/>
              </a:rPr>
              <a:t>show us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how many instance  of one entity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placed </a:t>
            </a:r>
            <a:r>
              <a:rPr sz="1200" dirty="0">
                <a:latin typeface="Times New Roman"/>
                <a:cs typeface="Times New Roman"/>
              </a:rPr>
              <a:t>in another </a:t>
            </a:r>
            <a:r>
              <a:rPr sz="1200" spc="-5" dirty="0">
                <a:latin typeface="Times New Roman"/>
                <a:cs typeface="Times New Roman"/>
              </a:rPr>
              <a:t>relation at least.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words </a:t>
            </a:r>
            <a:r>
              <a:rPr sz="1200" dirty="0">
                <a:latin typeface="Times New Roman"/>
                <a:cs typeface="Times New Roman"/>
              </a:rPr>
              <a:t>it can be </a:t>
            </a:r>
            <a:r>
              <a:rPr sz="1200" spc="-5" dirty="0">
                <a:latin typeface="Times New Roman"/>
                <a:cs typeface="Times New Roman"/>
              </a:rPr>
              <a:t>said that  </a:t>
            </a:r>
            <a:r>
              <a:rPr sz="1200" dirty="0">
                <a:latin typeface="Times New Roman"/>
                <a:cs typeface="Times New Roman"/>
              </a:rPr>
              <a:t>the minimum </a:t>
            </a:r>
            <a:r>
              <a:rPr sz="1200" spc="-5" dirty="0">
                <a:latin typeface="Times New Roman"/>
                <a:cs typeface="Times New Roman"/>
              </a:rPr>
              <a:t>cardinality tells that whether </a:t>
            </a:r>
            <a:r>
              <a:rPr sz="1200" dirty="0">
                <a:latin typeface="Times New Roman"/>
                <a:cs typeface="Times New Roman"/>
              </a:rPr>
              <a:t>the link </a:t>
            </a:r>
            <a:r>
              <a:rPr sz="1200" spc="-5" dirty="0">
                <a:latin typeface="Times New Roman"/>
                <a:cs typeface="Times New Roman"/>
              </a:rPr>
              <a:t>between two </a:t>
            </a:r>
            <a:r>
              <a:rPr sz="1200" dirty="0">
                <a:latin typeface="Times New Roman"/>
                <a:cs typeface="Times New Roman"/>
              </a:rPr>
              <a:t>relations is </a:t>
            </a:r>
            <a:r>
              <a:rPr sz="1200" spc="-5" dirty="0">
                <a:latin typeface="Times New Roman"/>
                <a:cs typeface="Times New Roman"/>
              </a:rPr>
              <a:t>optional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compulsory.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very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minimum cardinality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designing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because it </a:t>
            </a:r>
            <a:r>
              <a:rPr sz="1200" spc="-5" dirty="0">
                <a:latin typeface="Times New Roman"/>
                <a:cs typeface="Times New Roman"/>
              </a:rPr>
              <a:t>defines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a database system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implemented.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3141" y="8363538"/>
            <a:ext cx="327687" cy="179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4524" y="8750668"/>
            <a:ext cx="259102" cy="164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2754" y="5603172"/>
            <a:ext cx="1433195" cy="513715"/>
          </a:xfrm>
          <a:custGeom>
            <a:avLst/>
            <a:gdLst/>
            <a:ahLst/>
            <a:cxnLst/>
            <a:rect l="l" t="t" r="r" b="b"/>
            <a:pathLst>
              <a:path w="1433195" h="513714">
                <a:moveTo>
                  <a:pt x="0" y="513650"/>
                </a:moveTo>
                <a:lnTo>
                  <a:pt x="1432734" y="513650"/>
                </a:lnTo>
                <a:lnTo>
                  <a:pt x="1432734" y="0"/>
                </a:lnTo>
                <a:lnTo>
                  <a:pt x="0" y="0"/>
                </a:lnTo>
                <a:lnTo>
                  <a:pt x="0" y="513650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3063" y="5667475"/>
            <a:ext cx="947419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20" dirty="0">
                <a:solidFill>
                  <a:srgbClr val="323299"/>
                </a:solidFill>
                <a:latin typeface="Tahoma"/>
                <a:cs typeface="Tahoma"/>
              </a:rPr>
              <a:t>HOB</a:t>
            </a:r>
            <a:r>
              <a:rPr sz="2350" spc="-35" dirty="0">
                <a:solidFill>
                  <a:srgbClr val="323299"/>
                </a:solidFill>
                <a:latin typeface="Tahoma"/>
                <a:cs typeface="Tahoma"/>
              </a:rPr>
              <a:t>BY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8789" y="5603188"/>
            <a:ext cx="1330960" cy="513715"/>
          </a:xfrm>
          <a:prstGeom prst="rect">
            <a:avLst/>
          </a:prstGeom>
          <a:ln w="3633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360"/>
              </a:spcBef>
            </a:pPr>
            <a:r>
              <a:rPr sz="2350" spc="-25" dirty="0">
                <a:solidFill>
                  <a:srgbClr val="323299"/>
                </a:solidFill>
                <a:latin typeface="Tahoma"/>
                <a:cs typeface="Tahoma"/>
              </a:rPr>
              <a:t>STD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66002" y="5377594"/>
            <a:ext cx="1088390" cy="909955"/>
          </a:xfrm>
          <a:custGeom>
            <a:avLst/>
            <a:gdLst/>
            <a:ahLst/>
            <a:cxnLst/>
            <a:rect l="l" t="t" r="r" b="b"/>
            <a:pathLst>
              <a:path w="1088389" h="909954">
                <a:moveTo>
                  <a:pt x="544132" y="0"/>
                </a:moveTo>
                <a:lnTo>
                  <a:pt x="0" y="455729"/>
                </a:lnTo>
                <a:lnTo>
                  <a:pt x="544132" y="909935"/>
                </a:lnTo>
                <a:lnTo>
                  <a:pt x="1088264" y="455729"/>
                </a:lnTo>
                <a:lnTo>
                  <a:pt x="544132" y="0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4278" y="5830272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484" y="0"/>
                </a:lnTo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9425" y="5830272"/>
            <a:ext cx="858519" cy="10795"/>
          </a:xfrm>
          <a:custGeom>
            <a:avLst/>
            <a:gdLst/>
            <a:ahLst/>
            <a:cxnLst/>
            <a:rect l="l" t="t" r="r" b="b"/>
            <a:pathLst>
              <a:path w="858520" h="10795">
                <a:moveTo>
                  <a:pt x="0" y="10669"/>
                </a:moveTo>
                <a:lnTo>
                  <a:pt x="858113" y="0"/>
                </a:lnTo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0643" y="5749490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708"/>
                </a:lnTo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5734" y="5755587"/>
            <a:ext cx="203200" cy="170815"/>
          </a:xfrm>
          <a:custGeom>
            <a:avLst/>
            <a:gdLst/>
            <a:ahLst/>
            <a:cxnLst/>
            <a:rect l="l" t="t" r="r" b="b"/>
            <a:pathLst>
              <a:path w="203200" h="170814">
                <a:moveTo>
                  <a:pt x="100595" y="0"/>
                </a:moveTo>
                <a:lnTo>
                  <a:pt x="61086" y="6692"/>
                </a:lnTo>
                <a:lnTo>
                  <a:pt x="29149" y="24958"/>
                </a:lnTo>
                <a:lnTo>
                  <a:pt x="7787" y="52084"/>
                </a:lnTo>
                <a:lnTo>
                  <a:pt x="0" y="85354"/>
                </a:lnTo>
                <a:lnTo>
                  <a:pt x="7787" y="118624"/>
                </a:lnTo>
                <a:lnTo>
                  <a:pt x="29149" y="145749"/>
                </a:lnTo>
                <a:lnTo>
                  <a:pt x="61086" y="164016"/>
                </a:lnTo>
                <a:lnTo>
                  <a:pt x="100595" y="170708"/>
                </a:lnTo>
                <a:lnTo>
                  <a:pt x="140343" y="164016"/>
                </a:lnTo>
                <a:lnTo>
                  <a:pt x="172803" y="145749"/>
                </a:lnTo>
                <a:lnTo>
                  <a:pt x="194690" y="118624"/>
                </a:lnTo>
                <a:lnTo>
                  <a:pt x="202715" y="85354"/>
                </a:lnTo>
                <a:lnTo>
                  <a:pt x="194690" y="52084"/>
                </a:lnTo>
                <a:lnTo>
                  <a:pt x="172803" y="24958"/>
                </a:lnTo>
                <a:lnTo>
                  <a:pt x="140343" y="6692"/>
                </a:lnTo>
                <a:lnTo>
                  <a:pt x="100595" y="0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1545" y="5755587"/>
            <a:ext cx="204470" cy="170815"/>
          </a:xfrm>
          <a:custGeom>
            <a:avLst/>
            <a:gdLst/>
            <a:ahLst/>
            <a:cxnLst/>
            <a:rect l="l" t="t" r="r" b="b"/>
            <a:pathLst>
              <a:path w="204469" h="170814">
                <a:moveTo>
                  <a:pt x="102120" y="0"/>
                </a:moveTo>
                <a:lnTo>
                  <a:pt x="62372" y="6692"/>
                </a:lnTo>
                <a:lnTo>
                  <a:pt x="29912" y="24958"/>
                </a:lnTo>
                <a:lnTo>
                  <a:pt x="8025" y="52084"/>
                </a:lnTo>
                <a:lnTo>
                  <a:pt x="0" y="85354"/>
                </a:lnTo>
                <a:lnTo>
                  <a:pt x="8025" y="118624"/>
                </a:lnTo>
                <a:lnTo>
                  <a:pt x="29912" y="145749"/>
                </a:lnTo>
                <a:lnTo>
                  <a:pt x="62372" y="164016"/>
                </a:lnTo>
                <a:lnTo>
                  <a:pt x="102120" y="170708"/>
                </a:lnTo>
                <a:lnTo>
                  <a:pt x="141867" y="164016"/>
                </a:lnTo>
                <a:lnTo>
                  <a:pt x="174328" y="145749"/>
                </a:lnTo>
                <a:lnTo>
                  <a:pt x="196214" y="118624"/>
                </a:lnTo>
                <a:lnTo>
                  <a:pt x="204240" y="85354"/>
                </a:lnTo>
                <a:lnTo>
                  <a:pt x="196214" y="52084"/>
                </a:lnTo>
                <a:lnTo>
                  <a:pt x="174328" y="24958"/>
                </a:lnTo>
                <a:lnTo>
                  <a:pt x="141867" y="6692"/>
                </a:lnTo>
                <a:lnTo>
                  <a:pt x="102120" y="0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7804" y="1323287"/>
            <a:ext cx="1431290" cy="513715"/>
          </a:xfrm>
          <a:custGeom>
            <a:avLst/>
            <a:gdLst/>
            <a:ahLst/>
            <a:cxnLst/>
            <a:rect l="l" t="t" r="r" b="b"/>
            <a:pathLst>
              <a:path w="1431290" h="513714">
                <a:moveTo>
                  <a:pt x="0" y="513648"/>
                </a:moveTo>
                <a:lnTo>
                  <a:pt x="1431204" y="513648"/>
                </a:lnTo>
                <a:lnTo>
                  <a:pt x="1431204" y="0"/>
                </a:lnTo>
                <a:lnTo>
                  <a:pt x="0" y="0"/>
                </a:lnTo>
                <a:lnTo>
                  <a:pt x="0" y="513648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32188" y="1391837"/>
            <a:ext cx="78676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35" dirty="0">
                <a:solidFill>
                  <a:srgbClr val="323299"/>
                </a:solidFill>
                <a:latin typeface="Tahoma"/>
                <a:cs typeface="Tahoma"/>
              </a:rPr>
              <a:t>B</a:t>
            </a:r>
            <a:r>
              <a:rPr sz="2350" spc="-20" dirty="0">
                <a:solidFill>
                  <a:srgbClr val="323299"/>
                </a:solidFill>
                <a:latin typeface="Tahoma"/>
                <a:cs typeface="Tahoma"/>
              </a:rPr>
              <a:t>OO</a:t>
            </a:r>
            <a:r>
              <a:rPr sz="2350" spc="-35" dirty="0">
                <a:solidFill>
                  <a:srgbClr val="323299"/>
                </a:solidFill>
                <a:latin typeface="Tahoma"/>
                <a:cs typeface="Tahoma"/>
              </a:rPr>
              <a:t>K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4085" y="1321866"/>
            <a:ext cx="1330960" cy="514350"/>
          </a:xfrm>
          <a:prstGeom prst="rect">
            <a:avLst/>
          </a:prstGeom>
          <a:ln w="36345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425"/>
              </a:spcBef>
            </a:pPr>
            <a:r>
              <a:rPr sz="2100" spc="-20" dirty="0">
                <a:solidFill>
                  <a:srgbClr val="323299"/>
                </a:solidFill>
                <a:latin typeface="Tahoma"/>
                <a:cs typeface="Tahoma"/>
              </a:rPr>
              <a:t>STD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1640" y="1094726"/>
            <a:ext cx="1089025" cy="911860"/>
          </a:xfrm>
          <a:custGeom>
            <a:avLst/>
            <a:gdLst/>
            <a:ahLst/>
            <a:cxnLst/>
            <a:rect l="l" t="t" r="r" b="b"/>
            <a:pathLst>
              <a:path w="1089025" h="911860">
                <a:moveTo>
                  <a:pt x="544220" y="0"/>
                </a:moveTo>
                <a:lnTo>
                  <a:pt x="0" y="455804"/>
                </a:lnTo>
                <a:lnTo>
                  <a:pt x="544220" y="911608"/>
                </a:lnTo>
                <a:lnTo>
                  <a:pt x="1088441" y="455804"/>
                </a:lnTo>
                <a:lnTo>
                  <a:pt x="544220" y="0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9914" y="1547788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8618" y="0"/>
                </a:lnTo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4743" y="1547788"/>
            <a:ext cx="857250" cy="12700"/>
          </a:xfrm>
          <a:custGeom>
            <a:avLst/>
            <a:gdLst/>
            <a:ahLst/>
            <a:cxnLst/>
            <a:rect l="l" t="t" r="r" b="b"/>
            <a:pathLst>
              <a:path w="857250" h="12700">
                <a:moveTo>
                  <a:pt x="0" y="12195"/>
                </a:moveTo>
                <a:lnTo>
                  <a:pt x="856728" y="0"/>
                </a:lnTo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04259" y="1421260"/>
            <a:ext cx="204470" cy="256540"/>
          </a:xfrm>
          <a:custGeom>
            <a:avLst/>
            <a:gdLst/>
            <a:ahLst/>
            <a:cxnLst/>
            <a:rect l="l" t="t" r="r" b="b"/>
            <a:pathLst>
              <a:path w="204470" h="256539">
                <a:moveTo>
                  <a:pt x="204273" y="0"/>
                </a:moveTo>
                <a:lnTo>
                  <a:pt x="204273" y="256103"/>
                </a:lnTo>
                <a:lnTo>
                  <a:pt x="0" y="128051"/>
                </a:lnTo>
                <a:lnTo>
                  <a:pt x="204273" y="0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3342" y="1466993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60"/>
                </a:lnTo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8461" y="1474616"/>
            <a:ext cx="206375" cy="170815"/>
          </a:xfrm>
          <a:custGeom>
            <a:avLst/>
            <a:gdLst/>
            <a:ahLst/>
            <a:cxnLst/>
            <a:rect l="l" t="t" r="r" b="b"/>
            <a:pathLst>
              <a:path w="206375" h="170814">
                <a:moveTo>
                  <a:pt x="102136" y="0"/>
                </a:moveTo>
                <a:lnTo>
                  <a:pt x="62382" y="6693"/>
                </a:lnTo>
                <a:lnTo>
                  <a:pt x="29916" y="24962"/>
                </a:lnTo>
                <a:lnTo>
                  <a:pt x="8027" y="52092"/>
                </a:lnTo>
                <a:lnTo>
                  <a:pt x="0" y="85367"/>
                </a:lnTo>
                <a:lnTo>
                  <a:pt x="8027" y="118643"/>
                </a:lnTo>
                <a:lnTo>
                  <a:pt x="29916" y="145773"/>
                </a:lnTo>
                <a:lnTo>
                  <a:pt x="62382" y="164042"/>
                </a:lnTo>
                <a:lnTo>
                  <a:pt x="102136" y="170735"/>
                </a:lnTo>
                <a:lnTo>
                  <a:pt x="142129" y="164042"/>
                </a:lnTo>
                <a:lnTo>
                  <a:pt x="175118" y="145773"/>
                </a:lnTo>
                <a:lnTo>
                  <a:pt x="197532" y="118643"/>
                </a:lnTo>
                <a:lnTo>
                  <a:pt x="205797" y="85367"/>
                </a:lnTo>
                <a:lnTo>
                  <a:pt x="197532" y="52092"/>
                </a:lnTo>
                <a:lnTo>
                  <a:pt x="175118" y="24962"/>
                </a:lnTo>
                <a:lnTo>
                  <a:pt x="142129" y="6693"/>
                </a:lnTo>
                <a:lnTo>
                  <a:pt x="102136" y="0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5355" y="1474616"/>
            <a:ext cx="206375" cy="170815"/>
          </a:xfrm>
          <a:custGeom>
            <a:avLst/>
            <a:gdLst/>
            <a:ahLst/>
            <a:cxnLst/>
            <a:rect l="l" t="t" r="r" b="b"/>
            <a:pathLst>
              <a:path w="206375" h="170814">
                <a:moveTo>
                  <a:pt x="103661" y="0"/>
                </a:moveTo>
                <a:lnTo>
                  <a:pt x="63668" y="6693"/>
                </a:lnTo>
                <a:lnTo>
                  <a:pt x="30679" y="24962"/>
                </a:lnTo>
                <a:lnTo>
                  <a:pt x="8265" y="52092"/>
                </a:lnTo>
                <a:lnTo>
                  <a:pt x="0" y="85367"/>
                </a:lnTo>
                <a:lnTo>
                  <a:pt x="8265" y="118643"/>
                </a:lnTo>
                <a:lnTo>
                  <a:pt x="30679" y="145773"/>
                </a:lnTo>
                <a:lnTo>
                  <a:pt x="63668" y="164042"/>
                </a:lnTo>
                <a:lnTo>
                  <a:pt x="103661" y="170735"/>
                </a:lnTo>
                <a:lnTo>
                  <a:pt x="143415" y="164042"/>
                </a:lnTo>
                <a:lnTo>
                  <a:pt x="175880" y="145773"/>
                </a:lnTo>
                <a:lnTo>
                  <a:pt x="197770" y="118643"/>
                </a:lnTo>
                <a:lnTo>
                  <a:pt x="205797" y="85367"/>
                </a:lnTo>
                <a:lnTo>
                  <a:pt x="197770" y="52092"/>
                </a:lnTo>
                <a:lnTo>
                  <a:pt x="175880" y="24962"/>
                </a:lnTo>
                <a:lnTo>
                  <a:pt x="143415" y="6693"/>
                </a:lnTo>
                <a:lnTo>
                  <a:pt x="103661" y="0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3470" y="4192672"/>
            <a:ext cx="1433195" cy="514350"/>
          </a:xfrm>
          <a:custGeom>
            <a:avLst/>
            <a:gdLst/>
            <a:ahLst/>
            <a:cxnLst/>
            <a:rect l="l" t="t" r="r" b="b"/>
            <a:pathLst>
              <a:path w="1433195" h="514350">
                <a:moveTo>
                  <a:pt x="0" y="513732"/>
                </a:moveTo>
                <a:lnTo>
                  <a:pt x="1432962" y="513732"/>
                </a:lnTo>
                <a:lnTo>
                  <a:pt x="1432962" y="0"/>
                </a:lnTo>
                <a:lnTo>
                  <a:pt x="0" y="0"/>
                </a:lnTo>
                <a:lnTo>
                  <a:pt x="0" y="513732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31279" y="4254219"/>
            <a:ext cx="11074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45" dirty="0">
                <a:solidFill>
                  <a:srgbClr val="323299"/>
                </a:solidFill>
                <a:latin typeface="Tahoma"/>
                <a:cs typeface="Tahoma"/>
              </a:rPr>
              <a:t>C</a:t>
            </a:r>
            <a:r>
              <a:rPr sz="2350" spc="-20" dirty="0">
                <a:solidFill>
                  <a:srgbClr val="323299"/>
                </a:solidFill>
                <a:latin typeface="Tahoma"/>
                <a:cs typeface="Tahoma"/>
              </a:rPr>
              <a:t>O</a:t>
            </a:r>
            <a:r>
              <a:rPr sz="2350" spc="-45" dirty="0">
                <a:solidFill>
                  <a:srgbClr val="323299"/>
                </a:solidFill>
                <a:latin typeface="Tahoma"/>
                <a:cs typeface="Tahoma"/>
              </a:rPr>
              <a:t>U</a:t>
            </a:r>
            <a:r>
              <a:rPr sz="2350" spc="-30" dirty="0">
                <a:solidFill>
                  <a:srgbClr val="323299"/>
                </a:solidFill>
                <a:latin typeface="Tahoma"/>
                <a:cs typeface="Tahoma"/>
              </a:rPr>
              <a:t>RS</a:t>
            </a:r>
            <a:r>
              <a:rPr sz="2350" spc="-35" dirty="0">
                <a:solidFill>
                  <a:srgbClr val="323299"/>
                </a:solidFill>
                <a:latin typeface="Tahoma"/>
                <a:cs typeface="Tahoma"/>
              </a:rPr>
              <a:t>E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8902" y="4192459"/>
            <a:ext cx="1330960" cy="514350"/>
          </a:xfrm>
          <a:prstGeom prst="rect">
            <a:avLst/>
          </a:prstGeom>
          <a:ln w="36346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340"/>
              </a:spcBef>
            </a:pPr>
            <a:r>
              <a:rPr sz="2350" spc="-25" dirty="0">
                <a:solidFill>
                  <a:srgbClr val="323299"/>
                </a:solidFill>
                <a:latin typeface="Tahoma"/>
                <a:cs typeface="Tahoma"/>
              </a:rPr>
              <a:t>STD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66413" y="3967032"/>
            <a:ext cx="1089025" cy="910590"/>
          </a:xfrm>
          <a:custGeom>
            <a:avLst/>
            <a:gdLst/>
            <a:ahLst/>
            <a:cxnLst/>
            <a:rect l="l" t="t" r="r" b="b"/>
            <a:pathLst>
              <a:path w="1089025" h="910589">
                <a:moveTo>
                  <a:pt x="544241" y="0"/>
                </a:moveTo>
                <a:lnTo>
                  <a:pt x="0" y="455821"/>
                </a:lnTo>
                <a:lnTo>
                  <a:pt x="544241" y="910117"/>
                </a:lnTo>
                <a:lnTo>
                  <a:pt x="1088482" y="455821"/>
                </a:lnTo>
                <a:lnTo>
                  <a:pt x="544241" y="0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4898" y="4419807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8648" y="0"/>
                </a:lnTo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9640" y="4419807"/>
            <a:ext cx="858519" cy="10795"/>
          </a:xfrm>
          <a:custGeom>
            <a:avLst/>
            <a:gdLst/>
            <a:ahLst/>
            <a:cxnLst/>
            <a:rect l="l" t="t" r="r" b="b"/>
            <a:pathLst>
              <a:path w="858520" h="10795">
                <a:moveTo>
                  <a:pt x="0" y="10671"/>
                </a:moveTo>
                <a:lnTo>
                  <a:pt x="858285" y="0"/>
                </a:lnTo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9266" y="4296323"/>
            <a:ext cx="204470" cy="257810"/>
          </a:xfrm>
          <a:custGeom>
            <a:avLst/>
            <a:gdLst/>
            <a:ahLst/>
            <a:cxnLst/>
            <a:rect l="l" t="t" r="r" b="b"/>
            <a:pathLst>
              <a:path w="204470" h="257810">
                <a:moveTo>
                  <a:pt x="204281" y="0"/>
                </a:moveTo>
                <a:lnTo>
                  <a:pt x="204281" y="257637"/>
                </a:lnTo>
                <a:lnTo>
                  <a:pt x="0" y="129581"/>
                </a:lnTo>
                <a:lnTo>
                  <a:pt x="204281" y="0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64983" y="4345107"/>
            <a:ext cx="204470" cy="170815"/>
          </a:xfrm>
          <a:custGeom>
            <a:avLst/>
            <a:gdLst/>
            <a:ahLst/>
            <a:cxnLst/>
            <a:rect l="l" t="t" r="r" b="b"/>
            <a:pathLst>
              <a:path w="204470" h="170814">
                <a:moveTo>
                  <a:pt x="102140" y="0"/>
                </a:moveTo>
                <a:lnTo>
                  <a:pt x="62384" y="6693"/>
                </a:lnTo>
                <a:lnTo>
                  <a:pt x="29918" y="24963"/>
                </a:lnTo>
                <a:lnTo>
                  <a:pt x="8027" y="52094"/>
                </a:lnTo>
                <a:lnTo>
                  <a:pt x="0" y="85371"/>
                </a:lnTo>
                <a:lnTo>
                  <a:pt x="8027" y="118647"/>
                </a:lnTo>
                <a:lnTo>
                  <a:pt x="29918" y="145778"/>
                </a:lnTo>
                <a:lnTo>
                  <a:pt x="62384" y="164048"/>
                </a:lnTo>
                <a:lnTo>
                  <a:pt x="102140" y="170742"/>
                </a:lnTo>
                <a:lnTo>
                  <a:pt x="141896" y="164048"/>
                </a:lnTo>
                <a:lnTo>
                  <a:pt x="174362" y="145778"/>
                </a:lnTo>
                <a:lnTo>
                  <a:pt x="196253" y="118647"/>
                </a:lnTo>
                <a:lnTo>
                  <a:pt x="204281" y="85371"/>
                </a:lnTo>
                <a:lnTo>
                  <a:pt x="196253" y="52094"/>
                </a:lnTo>
                <a:lnTo>
                  <a:pt x="174362" y="24963"/>
                </a:lnTo>
                <a:lnTo>
                  <a:pt x="141896" y="6693"/>
                </a:lnTo>
                <a:lnTo>
                  <a:pt x="102140" y="0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15444" y="4345107"/>
            <a:ext cx="204470" cy="170815"/>
          </a:xfrm>
          <a:custGeom>
            <a:avLst/>
            <a:gdLst/>
            <a:ahLst/>
            <a:cxnLst/>
            <a:rect l="l" t="t" r="r" b="b"/>
            <a:pathLst>
              <a:path w="204469" h="170814">
                <a:moveTo>
                  <a:pt x="102140" y="0"/>
                </a:moveTo>
                <a:lnTo>
                  <a:pt x="62384" y="6693"/>
                </a:lnTo>
                <a:lnTo>
                  <a:pt x="29918" y="24963"/>
                </a:lnTo>
                <a:lnTo>
                  <a:pt x="8027" y="52094"/>
                </a:lnTo>
                <a:lnTo>
                  <a:pt x="0" y="85371"/>
                </a:lnTo>
                <a:lnTo>
                  <a:pt x="8027" y="118647"/>
                </a:lnTo>
                <a:lnTo>
                  <a:pt x="29918" y="145778"/>
                </a:lnTo>
                <a:lnTo>
                  <a:pt x="62384" y="164048"/>
                </a:lnTo>
                <a:lnTo>
                  <a:pt x="102140" y="170742"/>
                </a:lnTo>
                <a:lnTo>
                  <a:pt x="141896" y="164048"/>
                </a:lnTo>
                <a:lnTo>
                  <a:pt x="174362" y="145778"/>
                </a:lnTo>
                <a:lnTo>
                  <a:pt x="196253" y="118647"/>
                </a:lnTo>
                <a:lnTo>
                  <a:pt x="204281" y="85371"/>
                </a:lnTo>
                <a:lnTo>
                  <a:pt x="196253" y="52094"/>
                </a:lnTo>
                <a:lnTo>
                  <a:pt x="174362" y="24963"/>
                </a:lnTo>
                <a:lnTo>
                  <a:pt x="141896" y="6693"/>
                </a:lnTo>
                <a:lnTo>
                  <a:pt x="102140" y="0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9637" y="4296325"/>
            <a:ext cx="206375" cy="257810"/>
          </a:xfrm>
          <a:custGeom>
            <a:avLst/>
            <a:gdLst/>
            <a:ahLst/>
            <a:cxnLst/>
            <a:rect l="l" t="t" r="r" b="b"/>
            <a:pathLst>
              <a:path w="206375" h="257810">
                <a:moveTo>
                  <a:pt x="0" y="257637"/>
                </a:moveTo>
                <a:lnTo>
                  <a:pt x="0" y="0"/>
                </a:lnTo>
                <a:lnTo>
                  <a:pt x="205805" y="129581"/>
                </a:lnTo>
                <a:lnTo>
                  <a:pt x="0" y="257637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8576" y="2823703"/>
            <a:ext cx="1431925" cy="514350"/>
          </a:xfrm>
          <a:custGeom>
            <a:avLst/>
            <a:gdLst/>
            <a:ahLst/>
            <a:cxnLst/>
            <a:rect l="l" t="t" r="r" b="b"/>
            <a:pathLst>
              <a:path w="1431925" h="514350">
                <a:moveTo>
                  <a:pt x="0" y="513751"/>
                </a:moveTo>
                <a:lnTo>
                  <a:pt x="1431491" y="513751"/>
                </a:lnTo>
                <a:lnTo>
                  <a:pt x="1431491" y="0"/>
                </a:lnTo>
                <a:lnTo>
                  <a:pt x="0" y="0"/>
                </a:lnTo>
                <a:lnTo>
                  <a:pt x="0" y="513751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77023" y="2888041"/>
            <a:ext cx="702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solidFill>
                  <a:srgbClr val="323299"/>
                </a:solidFill>
                <a:latin typeface="Tahoma"/>
                <a:cs typeface="Tahoma"/>
              </a:rPr>
              <a:t>P</a:t>
            </a:r>
            <a:r>
              <a:rPr sz="2350" spc="-30" dirty="0">
                <a:solidFill>
                  <a:srgbClr val="323299"/>
                </a:solidFill>
                <a:latin typeface="Tahoma"/>
                <a:cs typeface="Tahoma"/>
              </a:rPr>
              <a:t>R</a:t>
            </a:r>
            <a:r>
              <a:rPr sz="2350" spc="-20" dirty="0">
                <a:solidFill>
                  <a:srgbClr val="323299"/>
                </a:solidFill>
                <a:latin typeface="Tahoma"/>
                <a:cs typeface="Tahoma"/>
              </a:rPr>
              <a:t>O</a:t>
            </a:r>
            <a:r>
              <a:rPr sz="2350" spc="-25" dirty="0">
                <a:solidFill>
                  <a:srgbClr val="323299"/>
                </a:solidFill>
                <a:latin typeface="Tahoma"/>
                <a:cs typeface="Tahoma"/>
              </a:rPr>
              <a:t>J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3856" y="2823425"/>
            <a:ext cx="1330960" cy="514350"/>
          </a:xfrm>
          <a:prstGeom prst="rect">
            <a:avLst/>
          </a:prstGeom>
          <a:ln w="36348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365"/>
              </a:spcBef>
            </a:pPr>
            <a:r>
              <a:rPr sz="2350" spc="-30" dirty="0">
                <a:solidFill>
                  <a:srgbClr val="323299"/>
                </a:solidFill>
                <a:latin typeface="Tahoma"/>
                <a:cs typeface="Tahoma"/>
              </a:rPr>
              <a:t>EMP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01466" y="2596476"/>
            <a:ext cx="1089025" cy="911860"/>
          </a:xfrm>
          <a:custGeom>
            <a:avLst/>
            <a:gdLst/>
            <a:ahLst/>
            <a:cxnLst/>
            <a:rect l="l" t="t" r="r" b="b"/>
            <a:pathLst>
              <a:path w="1089025" h="911860">
                <a:moveTo>
                  <a:pt x="544261" y="0"/>
                </a:moveTo>
                <a:lnTo>
                  <a:pt x="0" y="455837"/>
                </a:lnTo>
                <a:lnTo>
                  <a:pt x="544261" y="911675"/>
                </a:lnTo>
                <a:lnTo>
                  <a:pt x="1088522" y="455837"/>
                </a:lnTo>
                <a:lnTo>
                  <a:pt x="544261" y="0"/>
                </a:lnTo>
                <a:close/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89993" y="3050794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8678" y="0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44663" y="3050794"/>
            <a:ext cx="857250" cy="10795"/>
          </a:xfrm>
          <a:custGeom>
            <a:avLst/>
            <a:gdLst/>
            <a:ahLst/>
            <a:cxnLst/>
            <a:rect l="l" t="t" r="r" b="b"/>
            <a:pathLst>
              <a:path w="857250" h="10794">
                <a:moveTo>
                  <a:pt x="0" y="10671"/>
                </a:moveTo>
                <a:lnTo>
                  <a:pt x="856792" y="0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44663" y="2931881"/>
            <a:ext cx="204470" cy="257810"/>
          </a:xfrm>
          <a:custGeom>
            <a:avLst/>
            <a:gdLst/>
            <a:ahLst/>
            <a:cxnLst/>
            <a:rect l="l" t="t" r="r" b="b"/>
            <a:pathLst>
              <a:path w="204469" h="257810">
                <a:moveTo>
                  <a:pt x="0" y="257647"/>
                </a:moveTo>
                <a:lnTo>
                  <a:pt x="0" y="0"/>
                </a:lnTo>
                <a:lnTo>
                  <a:pt x="204288" y="128061"/>
                </a:lnTo>
                <a:lnTo>
                  <a:pt x="0" y="257647"/>
                </a:lnTo>
                <a:close/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90663" y="2976091"/>
            <a:ext cx="1905" cy="173990"/>
          </a:xfrm>
          <a:custGeom>
            <a:avLst/>
            <a:gdLst/>
            <a:ahLst/>
            <a:cxnLst/>
            <a:rect l="l" t="t" r="r" b="b"/>
            <a:pathLst>
              <a:path w="1904" h="173989">
                <a:moveTo>
                  <a:pt x="1524" y="0"/>
                </a:moveTo>
                <a:lnTo>
                  <a:pt x="0" y="173797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8952" y="2976091"/>
            <a:ext cx="206375" cy="172720"/>
          </a:xfrm>
          <a:custGeom>
            <a:avLst/>
            <a:gdLst/>
            <a:ahLst/>
            <a:cxnLst/>
            <a:rect l="l" t="t" r="r" b="b"/>
            <a:pathLst>
              <a:path w="206375" h="172719">
                <a:moveTo>
                  <a:pt x="102144" y="0"/>
                </a:moveTo>
                <a:lnTo>
                  <a:pt x="62387" y="6931"/>
                </a:lnTo>
                <a:lnTo>
                  <a:pt x="29919" y="25726"/>
                </a:lnTo>
                <a:lnTo>
                  <a:pt x="8027" y="53382"/>
                </a:lnTo>
                <a:lnTo>
                  <a:pt x="0" y="86898"/>
                </a:lnTo>
                <a:lnTo>
                  <a:pt x="8027" y="120176"/>
                </a:lnTo>
                <a:lnTo>
                  <a:pt x="29919" y="147308"/>
                </a:lnTo>
                <a:lnTo>
                  <a:pt x="62387" y="165579"/>
                </a:lnTo>
                <a:lnTo>
                  <a:pt x="102144" y="172273"/>
                </a:lnTo>
                <a:lnTo>
                  <a:pt x="142782" y="165579"/>
                </a:lnTo>
                <a:lnTo>
                  <a:pt x="175703" y="147308"/>
                </a:lnTo>
                <a:lnTo>
                  <a:pt x="197761" y="120176"/>
                </a:lnTo>
                <a:lnTo>
                  <a:pt x="205813" y="86898"/>
                </a:lnTo>
                <a:lnTo>
                  <a:pt x="197761" y="53382"/>
                </a:lnTo>
                <a:lnTo>
                  <a:pt x="175703" y="25726"/>
                </a:lnTo>
                <a:lnTo>
                  <a:pt x="142782" y="6931"/>
                </a:lnTo>
                <a:lnTo>
                  <a:pt x="102144" y="0"/>
                </a:lnTo>
                <a:close/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03479" y="2968468"/>
            <a:ext cx="1905" cy="187960"/>
          </a:xfrm>
          <a:custGeom>
            <a:avLst/>
            <a:gdLst/>
            <a:ahLst/>
            <a:cxnLst/>
            <a:rect l="l" t="t" r="r" b="b"/>
            <a:pathLst>
              <a:path w="1904" h="187960">
                <a:moveTo>
                  <a:pt x="1524" y="0"/>
                </a:moveTo>
                <a:lnTo>
                  <a:pt x="0" y="187518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11095" y="6371275"/>
            <a:ext cx="34925" cy="29209"/>
          </a:xfrm>
          <a:custGeom>
            <a:avLst/>
            <a:gdLst/>
            <a:ahLst/>
            <a:cxnLst/>
            <a:rect l="l" t="t" r="r" b="b"/>
            <a:pathLst>
              <a:path w="34925" h="29210">
                <a:moveTo>
                  <a:pt x="34621" y="0"/>
                </a:moveTo>
                <a:lnTo>
                  <a:pt x="0" y="28996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5717" y="6371275"/>
            <a:ext cx="34925" cy="29209"/>
          </a:xfrm>
          <a:custGeom>
            <a:avLst/>
            <a:gdLst/>
            <a:ahLst/>
            <a:cxnLst/>
            <a:rect l="l" t="t" r="r" b="b"/>
            <a:pathLst>
              <a:path w="34925" h="29210">
                <a:moveTo>
                  <a:pt x="34621" y="28996"/>
                </a:moveTo>
                <a:lnTo>
                  <a:pt x="0" y="0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67822" y="2133273"/>
            <a:ext cx="18116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One </a:t>
            </a:r>
            <a:r>
              <a:rPr sz="1400" spc="40" dirty="0">
                <a:latin typeface="Times New Roman"/>
                <a:cs typeface="Times New Roman"/>
              </a:rPr>
              <a:t>to </a:t>
            </a:r>
            <a:r>
              <a:rPr sz="1400" spc="55" dirty="0">
                <a:latin typeface="Times New Roman"/>
                <a:cs typeface="Times New Roman"/>
              </a:rPr>
              <a:t>Many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(optional)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08641" y="3577075"/>
            <a:ext cx="205105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5" dirty="0">
                <a:latin typeface="Times New Roman"/>
                <a:cs typeface="Times New Roman"/>
              </a:rPr>
              <a:t>Many </a:t>
            </a:r>
            <a:r>
              <a:rPr sz="1400" spc="30" dirty="0">
                <a:latin typeface="Times New Roman"/>
                <a:cs typeface="Times New Roman"/>
              </a:rPr>
              <a:t>to </a:t>
            </a:r>
            <a:r>
              <a:rPr sz="1400" spc="50" dirty="0">
                <a:latin typeface="Times New Roman"/>
                <a:cs typeface="Times New Roman"/>
              </a:rPr>
              <a:t>One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(Mandatory)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89450" y="4991917"/>
            <a:ext cx="19411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5" dirty="0">
                <a:latin typeface="Times New Roman"/>
                <a:cs typeface="Times New Roman"/>
              </a:rPr>
              <a:t>Many </a:t>
            </a:r>
            <a:r>
              <a:rPr sz="1400" spc="30" dirty="0">
                <a:latin typeface="Times New Roman"/>
                <a:cs typeface="Times New Roman"/>
              </a:rPr>
              <a:t>to </a:t>
            </a:r>
            <a:r>
              <a:rPr sz="1400" spc="55" dirty="0">
                <a:latin typeface="Times New Roman"/>
                <a:cs typeface="Times New Roman"/>
              </a:rPr>
              <a:t>Many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(optional)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83985" y="6327094"/>
            <a:ext cx="2375535" cy="290195"/>
          </a:xfrm>
          <a:custGeom>
            <a:avLst/>
            <a:gdLst/>
            <a:ahLst/>
            <a:cxnLst/>
            <a:rect l="l" t="t" r="r" b="b"/>
            <a:pathLst>
              <a:path w="2375535" h="290195">
                <a:moveTo>
                  <a:pt x="0" y="289662"/>
                </a:moveTo>
                <a:lnTo>
                  <a:pt x="2375236" y="289662"/>
                </a:lnTo>
                <a:lnTo>
                  <a:pt x="2375236" y="0"/>
                </a:lnTo>
                <a:lnTo>
                  <a:pt x="0" y="0"/>
                </a:lnTo>
                <a:lnTo>
                  <a:pt x="0" y="289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30399" y="6359509"/>
            <a:ext cx="5525135" cy="259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7875">
              <a:lnSpc>
                <a:spcPct val="100000"/>
              </a:lnSpc>
            </a:pPr>
            <a:r>
              <a:rPr sz="1400" spc="55" dirty="0">
                <a:latin typeface="Times New Roman"/>
                <a:cs typeface="Times New Roman"/>
              </a:rPr>
              <a:t>Many </a:t>
            </a:r>
            <a:r>
              <a:rPr sz="1400" spc="30" dirty="0">
                <a:latin typeface="Times New Roman"/>
                <a:cs typeface="Times New Roman"/>
              </a:rPr>
              <a:t>to </a:t>
            </a:r>
            <a:r>
              <a:rPr sz="1400" spc="50" dirty="0">
                <a:latin typeface="Times New Roman"/>
                <a:cs typeface="Times New Roman"/>
              </a:rPr>
              <a:t>One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(optional)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410"/>
              </a:lnSpc>
              <a:spcBef>
                <a:spcPts val="200"/>
              </a:spcBef>
            </a:pPr>
            <a:r>
              <a:rPr sz="1200" spc="-5" dirty="0">
                <a:latin typeface="Times New Roman"/>
                <a:cs typeface="Times New Roman"/>
              </a:rPr>
              <a:t>Fig </a:t>
            </a:r>
            <a:r>
              <a:rPr sz="1200" dirty="0">
                <a:latin typeface="Times New Roman"/>
                <a:cs typeface="Times New Roman"/>
              </a:rPr>
              <a:t>1: </a:t>
            </a:r>
            <a:r>
              <a:rPr sz="1200" spc="-5" dirty="0">
                <a:latin typeface="Times New Roman"/>
                <a:cs typeface="Times New Roman"/>
              </a:rPr>
              <a:t>Different Cardinalities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6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figure-1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one to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cardinality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entities. </a:t>
            </a:r>
            <a:r>
              <a:rPr sz="1200" dirty="0">
                <a:latin typeface="Times New Roman"/>
                <a:cs typeface="Times New Roman"/>
              </a:rPr>
              <a:t>Maximum  </a:t>
            </a:r>
            <a:r>
              <a:rPr sz="1200" spc="-5" dirty="0">
                <a:latin typeface="Times New Roman"/>
                <a:cs typeface="Times New Roman"/>
              </a:rPr>
              <a:t>cardinalities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shown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modifier that appears </a:t>
            </a:r>
            <a:r>
              <a:rPr sz="1200" dirty="0">
                <a:latin typeface="Times New Roman"/>
                <a:cs typeface="Times New Roman"/>
              </a:rPr>
              <a:t>on the link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adjacent </a:t>
            </a:r>
            <a:r>
              <a:rPr sz="1200" dirty="0">
                <a:latin typeface="Times New Roman"/>
                <a:cs typeface="Times New Roman"/>
              </a:rPr>
              <a:t>to the  entity </a:t>
            </a:r>
            <a:r>
              <a:rPr sz="1200" spc="-5" dirty="0">
                <a:latin typeface="Times New Roman"/>
                <a:cs typeface="Times New Roman"/>
              </a:rPr>
              <a:t>rectangle.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modifier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next </a:t>
            </a:r>
            <a:r>
              <a:rPr sz="1200" dirty="0">
                <a:latin typeface="Times New Roman"/>
                <a:cs typeface="Times New Roman"/>
              </a:rPr>
              <a:t>to the maximum </a:t>
            </a:r>
            <a:r>
              <a:rPr sz="1200" spc="-5" dirty="0">
                <a:latin typeface="Times New Roman"/>
                <a:cs typeface="Times New Roman"/>
              </a:rPr>
              <a:t>cardinality </a:t>
            </a:r>
            <a:r>
              <a:rPr sz="1200" dirty="0">
                <a:latin typeface="Times New Roman"/>
                <a:cs typeface="Times New Roman"/>
              </a:rPr>
              <a:t>modifier  </a:t>
            </a:r>
            <a:r>
              <a:rPr sz="1200" spc="-5" dirty="0">
                <a:latin typeface="Times New Roman"/>
                <a:cs typeface="Times New Roman"/>
              </a:rPr>
              <a:t>tells </a:t>
            </a:r>
            <a:r>
              <a:rPr sz="1200" dirty="0">
                <a:latin typeface="Times New Roman"/>
                <a:cs typeface="Times New Roman"/>
              </a:rPr>
              <a:t>the minimum </a:t>
            </a:r>
            <a:r>
              <a:rPr sz="1200" spc="-5" dirty="0">
                <a:latin typeface="Times New Roman"/>
                <a:cs typeface="Times New Roman"/>
              </a:rPr>
              <a:t>cardinality. </a:t>
            </a:r>
            <a:r>
              <a:rPr sz="1200" dirty="0">
                <a:latin typeface="Times New Roman"/>
                <a:cs typeface="Times New Roman"/>
              </a:rPr>
              <a:t>The minimum </a:t>
            </a:r>
            <a:r>
              <a:rPr sz="1200" spc="-5" dirty="0">
                <a:latin typeface="Times New Roman"/>
                <a:cs typeface="Times New Roman"/>
              </a:rPr>
              <a:t>cardinality modifier lies at </a:t>
            </a:r>
            <a:r>
              <a:rPr sz="1200" dirty="0">
                <a:latin typeface="Times New Roman"/>
                <a:cs typeface="Times New Roman"/>
              </a:rPr>
              <a:t>more distance 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entity </a:t>
            </a:r>
            <a:r>
              <a:rPr sz="1200" spc="-5" dirty="0">
                <a:latin typeface="Times New Roman"/>
                <a:cs typeface="Times New Roman"/>
              </a:rPr>
              <a:t>as compared </a:t>
            </a:r>
            <a:r>
              <a:rPr sz="1200" dirty="0">
                <a:latin typeface="Times New Roman"/>
                <a:cs typeface="Times New Roman"/>
              </a:rPr>
              <a:t>to the maximum </a:t>
            </a:r>
            <a:r>
              <a:rPr sz="1200" spc="-5" dirty="0">
                <a:latin typeface="Times New Roman"/>
                <a:cs typeface="Times New Roman"/>
              </a:rPr>
              <a:t>cardinality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modifier.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Determination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cardinalities </a:t>
            </a:r>
            <a:r>
              <a:rPr sz="1200" dirty="0">
                <a:latin typeface="Times New Roman"/>
                <a:cs typeface="Times New Roman"/>
              </a:rPr>
              <a:t>is done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interviewing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and </a:t>
            </a:r>
            <a:r>
              <a:rPr sz="1200" spc="10" dirty="0">
                <a:latin typeface="Times New Roman"/>
                <a:cs typeface="Times New Roman"/>
              </a:rPr>
              <a:t>by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cardinality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First Part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Figure-1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using a relationship </a:t>
            </a:r>
            <a:r>
              <a:rPr sz="1200" spc="-5" dirty="0">
                <a:latin typeface="Times New Roman"/>
                <a:cs typeface="Times New Roman"/>
              </a:rPr>
              <a:t>between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student  and  </a:t>
            </a:r>
            <a:r>
              <a:rPr sz="1200" dirty="0">
                <a:latin typeface="Times New Roman"/>
                <a:cs typeface="Times New Roman"/>
              </a:rPr>
              <a:t>book; this </a:t>
            </a:r>
            <a:r>
              <a:rPr sz="1200" spc="-5" dirty="0">
                <a:latin typeface="Times New Roman"/>
                <a:cs typeface="Times New Roman"/>
              </a:rPr>
              <a:t>can  </a:t>
            </a:r>
            <a:r>
              <a:rPr sz="1200" dirty="0">
                <a:latin typeface="Times New Roman"/>
                <a:cs typeface="Times New Roman"/>
              </a:rPr>
              <a:t>be  a library scenario </a:t>
            </a:r>
            <a:r>
              <a:rPr sz="1200" spc="-5" dirty="0">
                <a:latin typeface="Times New Roman"/>
                <a:cs typeface="Times New Roman"/>
              </a:rPr>
              <a:t>where students  are  </a:t>
            </a:r>
            <a:r>
              <a:rPr sz="1200" dirty="0">
                <a:latin typeface="Times New Roman"/>
                <a:cs typeface="Times New Roman"/>
              </a:rPr>
              <a:t>borrowing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books</a:t>
            </a:r>
            <a:endParaRPr sz="12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01699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library.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see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shape adjacent </a:t>
            </a:r>
            <a:r>
              <a:rPr sz="1200" dirty="0">
                <a:latin typeface="Times New Roman"/>
                <a:cs typeface="Times New Roman"/>
              </a:rPr>
              <a:t>to the student entity  it </a:t>
            </a:r>
            <a:r>
              <a:rPr sz="1200" spc="-5" dirty="0">
                <a:latin typeface="Times New Roman"/>
                <a:cs typeface="Times New Roman"/>
              </a:rPr>
              <a:t>shows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minimum </a:t>
            </a:r>
            <a:r>
              <a:rPr sz="1200" dirty="0">
                <a:latin typeface="Times New Roman"/>
                <a:cs typeface="Times New Roman"/>
              </a:rPr>
              <a:t>cardinality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student relationship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zero and </a:t>
            </a:r>
            <a:r>
              <a:rPr sz="1200" dirty="0">
                <a:latin typeface="Times New Roman"/>
                <a:cs typeface="Times New Roman"/>
              </a:rPr>
              <a:t>maximum  cardinality is </a:t>
            </a:r>
            <a:r>
              <a:rPr sz="1200" spc="-5" dirty="0">
                <a:latin typeface="Times New Roman"/>
                <a:cs typeface="Times New Roman"/>
              </a:rPr>
              <a:t>one. </a:t>
            </a:r>
            <a:r>
              <a:rPr sz="1200" dirty="0">
                <a:latin typeface="Times New Roman"/>
                <a:cs typeface="Times New Roman"/>
              </a:rPr>
              <a:t>Where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side of </a:t>
            </a:r>
            <a:r>
              <a:rPr sz="1200" spc="-5" dirty="0">
                <a:latin typeface="Times New Roman"/>
                <a:cs typeface="Times New Roman"/>
              </a:rPr>
              <a:t>the diagram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shape           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adjacent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29417" y="5691315"/>
            <a:ext cx="127000" cy="274955"/>
          </a:xfrm>
          <a:custGeom>
            <a:avLst/>
            <a:gdLst/>
            <a:ahLst/>
            <a:cxnLst/>
            <a:rect l="l" t="t" r="r" b="b"/>
            <a:pathLst>
              <a:path w="127000" h="274954">
                <a:moveTo>
                  <a:pt x="0" y="0"/>
                </a:moveTo>
                <a:lnTo>
                  <a:pt x="126536" y="157027"/>
                </a:lnTo>
                <a:lnTo>
                  <a:pt x="0" y="274417"/>
                </a:lnTo>
              </a:path>
            </a:pathLst>
          </a:custGeom>
          <a:ln w="28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92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36" y="1002009"/>
            <a:ext cx="5527040" cy="526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book entity show </a:t>
            </a:r>
            <a:r>
              <a:rPr sz="1200" spc="-5" dirty="0">
                <a:latin typeface="Times New Roman"/>
                <a:cs typeface="Times New Roman"/>
              </a:rPr>
              <a:t>that at </a:t>
            </a:r>
            <a:r>
              <a:rPr sz="1200" dirty="0">
                <a:latin typeface="Times New Roman"/>
                <a:cs typeface="Times New Roman"/>
              </a:rPr>
              <a:t>most there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many </a:t>
            </a:r>
            <a:r>
              <a:rPr sz="1200" spc="-5" dirty="0">
                <a:latin typeface="Times New Roman"/>
                <a:cs typeface="Times New Roman"/>
              </a:rPr>
              <a:t>instances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book </a:t>
            </a:r>
            <a:r>
              <a:rPr sz="1200" spc="-5" dirty="0">
                <a:latin typeface="Times New Roman"/>
                <a:cs typeface="Times New Roman"/>
              </a:rPr>
              <a:t>associated with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instance of student </a:t>
            </a:r>
            <a:r>
              <a:rPr sz="1200" spc="-5" dirty="0">
                <a:latin typeface="Times New Roman"/>
                <a:cs typeface="Times New Roman"/>
              </a:rPr>
              <a:t>entity, and that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at-least </a:t>
            </a:r>
            <a:r>
              <a:rPr sz="1200" dirty="0">
                <a:latin typeface="Times New Roman"/>
                <a:cs typeface="Times New Roman"/>
              </a:rPr>
              <a:t>no instance </a:t>
            </a:r>
            <a:r>
              <a:rPr sz="1200" spc="-5" dirty="0">
                <a:latin typeface="Times New Roman"/>
                <a:cs typeface="Times New Roman"/>
              </a:rPr>
              <a:t>associated 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student entity. In general </a:t>
            </a:r>
            <a:r>
              <a:rPr sz="1200" dirty="0">
                <a:latin typeface="Times New Roman"/>
                <a:cs typeface="Times New Roman"/>
              </a:rPr>
              <a:t>library </a:t>
            </a:r>
            <a:r>
              <a:rPr sz="1200" spc="-5" dirty="0">
                <a:latin typeface="Times New Roman"/>
                <a:cs typeface="Times New Roman"/>
              </a:rPr>
              <a:t>scenario we can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dirty="0">
                <a:latin typeface="Times New Roman"/>
                <a:cs typeface="Times New Roman"/>
              </a:rPr>
              <a:t>that one </a:t>
            </a:r>
            <a:r>
              <a:rPr sz="1200" spc="-5" dirty="0">
                <a:latin typeface="Times New Roman"/>
                <a:cs typeface="Times New Roman"/>
              </a:rPr>
              <a:t>student can </a:t>
            </a:r>
            <a:r>
              <a:rPr sz="1200" dirty="0">
                <a:latin typeface="Times New Roman"/>
                <a:cs typeface="Times New Roman"/>
              </a:rPr>
              <a:t>borrow  </a:t>
            </a:r>
            <a:r>
              <a:rPr sz="1200" spc="-5" dirty="0">
                <a:latin typeface="Times New Roman"/>
                <a:cs typeface="Times New Roman"/>
              </a:rPr>
              <a:t>at least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and at </a:t>
            </a:r>
            <a:r>
              <a:rPr sz="1200" dirty="0">
                <a:latin typeface="Times New Roman"/>
                <a:cs typeface="Times New Roman"/>
              </a:rPr>
              <a:t>most many books. </a:t>
            </a:r>
            <a:r>
              <a:rPr sz="1200" spc="-5" dirty="0">
                <a:latin typeface="Times New Roman"/>
                <a:cs typeface="Times New Roman"/>
              </a:rPr>
              <a:t>Hence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minimum and </a:t>
            </a:r>
            <a:r>
              <a:rPr sz="1200" dirty="0">
                <a:latin typeface="Times New Roman"/>
                <a:cs typeface="Times New Roman"/>
              </a:rPr>
              <a:t>maximum cardinality is  </a:t>
            </a:r>
            <a:r>
              <a:rPr sz="1200" spc="-5" dirty="0">
                <a:latin typeface="Times New Roman"/>
                <a:cs typeface="Times New Roman"/>
              </a:rPr>
              <a:t>shown.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second part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Figure-1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relationship 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project entities, </a:t>
            </a:r>
            <a:r>
              <a:rPr sz="1200" dirty="0">
                <a:latin typeface="Times New Roman"/>
                <a:cs typeface="Times New Roman"/>
              </a:rPr>
              <a:t>the relationship </a:t>
            </a:r>
            <a:r>
              <a:rPr sz="1200" spc="-5" dirty="0">
                <a:latin typeface="Times New Roman"/>
                <a:cs typeface="Times New Roman"/>
              </a:rPr>
              <a:t>describes </a:t>
            </a:r>
            <a:r>
              <a:rPr sz="1200" dirty="0">
                <a:latin typeface="Times New Roman"/>
                <a:cs typeface="Times New Roman"/>
              </a:rPr>
              <a:t>one to many </a:t>
            </a:r>
            <a:r>
              <a:rPr sz="1200" spc="-5" dirty="0">
                <a:latin typeface="Times New Roman"/>
                <a:cs typeface="Times New Roman"/>
              </a:rPr>
              <a:t>association </a:t>
            </a:r>
            <a:r>
              <a:rPr sz="1200" dirty="0">
                <a:latin typeface="Times New Roman"/>
                <a:cs typeface="Times New Roman"/>
              </a:rPr>
              <a:t>between the project 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employees,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shows </a:t>
            </a:r>
            <a:r>
              <a:rPr sz="1200" spc="-5" dirty="0">
                <a:latin typeface="Times New Roman"/>
                <a:cs typeface="Times New Roman"/>
              </a:rPr>
              <a:t>that there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dirty="0">
                <a:latin typeface="Times New Roman"/>
                <a:cs typeface="Times New Roman"/>
              </a:rPr>
              <a:t>having a number of </a:t>
            </a:r>
            <a:r>
              <a:rPr sz="1200" spc="-5" dirty="0">
                <a:latin typeface="Times New Roman"/>
                <a:cs typeface="Times New Roman"/>
              </a:rPr>
              <a:t>employees, 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existence </a:t>
            </a:r>
            <a:r>
              <a:rPr sz="1200" dirty="0">
                <a:latin typeface="Times New Roman"/>
                <a:cs typeface="Times New Roman"/>
              </a:rPr>
              <a:t>of one </a:t>
            </a:r>
            <a:r>
              <a:rPr sz="1200" spc="-5" dirty="0">
                <a:latin typeface="Times New Roman"/>
                <a:cs typeface="Times New Roman"/>
              </a:rPr>
              <a:t>employee at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necessary. </a:t>
            </a:r>
            <a:r>
              <a:rPr sz="1200" dirty="0">
                <a:latin typeface="Times New Roman"/>
                <a:cs typeface="Times New Roman"/>
              </a:rPr>
              <a:t>So the minimum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maximum </a:t>
            </a:r>
            <a:r>
              <a:rPr sz="1200" spc="-5" dirty="0">
                <a:latin typeface="Times New Roman"/>
                <a:cs typeface="Times New Roman"/>
              </a:rPr>
              <a:t>cardinality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dirty="0">
                <a:latin typeface="Times New Roman"/>
                <a:cs typeface="Times New Roman"/>
              </a:rPr>
              <a:t>side of the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one, and employees  associated with each </a:t>
            </a:r>
            <a:r>
              <a:rPr sz="1200" dirty="0">
                <a:latin typeface="Times New Roman"/>
                <a:cs typeface="Times New Roman"/>
              </a:rPr>
              <a:t>project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many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at-least.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Third part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Figure-1 shows </a:t>
            </a:r>
            <a:r>
              <a:rPr sz="1200" dirty="0">
                <a:latin typeface="Times New Roman"/>
                <a:cs typeface="Times New Roman"/>
              </a:rPr>
              <a:t>the association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student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course  entities. Here we can see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relationship 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student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course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zero  at least and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most on both the </a:t>
            </a:r>
            <a:r>
              <a:rPr sz="1200" spc="-5" dirty="0">
                <a:latin typeface="Times New Roman"/>
                <a:cs typeface="Times New Roman"/>
              </a:rPr>
              <a:t>sides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relationship. </a:t>
            </a:r>
            <a:r>
              <a:rPr sz="1200" dirty="0">
                <a:latin typeface="Times New Roman"/>
                <a:cs typeface="Times New Roman"/>
              </a:rPr>
              <a:t>The minimum cardinality  </a:t>
            </a:r>
            <a:r>
              <a:rPr sz="1200" spc="-5" dirty="0">
                <a:latin typeface="Times New Roman"/>
                <a:cs typeface="Times New Roman"/>
              </a:rPr>
              <a:t>with zero </a:t>
            </a:r>
            <a:r>
              <a:rPr sz="1200" dirty="0">
                <a:latin typeface="Times New Roman"/>
                <a:cs typeface="Times New Roman"/>
              </a:rPr>
              <a:t>minimum is </a:t>
            </a:r>
            <a:r>
              <a:rPr sz="1200" spc="-5" dirty="0">
                <a:latin typeface="Times New Roman"/>
                <a:cs typeface="Times New Roman"/>
              </a:rPr>
              <a:t>also called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optional cardinality.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also shows </a:t>
            </a:r>
            <a:r>
              <a:rPr sz="1200" dirty="0">
                <a:latin typeface="Times New Roman"/>
                <a:cs typeface="Times New Roman"/>
              </a:rPr>
              <a:t>that one </a:t>
            </a:r>
            <a:r>
              <a:rPr sz="1200" spc="-5" dirty="0">
                <a:latin typeface="Times New Roman"/>
                <a:cs typeface="Times New Roman"/>
              </a:rPr>
              <a:t>student  can have registered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subjects and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subject can also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taken </a:t>
            </a:r>
            <a:r>
              <a:rPr sz="1200" spc="5" dirty="0">
                <a:latin typeface="Times New Roman"/>
                <a:cs typeface="Times New Roman"/>
              </a:rPr>
              <a:t>by many  </a:t>
            </a:r>
            <a:r>
              <a:rPr sz="1200" spc="-5" dirty="0">
                <a:latin typeface="Times New Roman"/>
                <a:cs typeface="Times New Roman"/>
              </a:rPr>
              <a:t>students. Also </a:t>
            </a:r>
            <a:r>
              <a:rPr sz="1200" dirty="0">
                <a:latin typeface="Times New Roman"/>
                <a:cs typeface="Times New Roman"/>
              </a:rPr>
              <a:t>it is not </a:t>
            </a:r>
            <a:r>
              <a:rPr sz="1200" spc="-5" dirty="0">
                <a:latin typeface="Times New Roman"/>
                <a:cs typeface="Times New Roman"/>
              </a:rPr>
              <a:t>necessary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get registered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fourth </a:t>
            </a: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Figure-1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see the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cardinality between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student and </a:t>
            </a:r>
            <a:r>
              <a:rPr sz="1200" dirty="0">
                <a:latin typeface="Times New Roman"/>
                <a:cs typeface="Times New Roman"/>
              </a:rPr>
              <a:t>hobby </a:t>
            </a:r>
            <a:r>
              <a:rPr sz="1200" spc="-5" dirty="0">
                <a:latin typeface="Times New Roman"/>
                <a:cs typeface="Times New Roman"/>
              </a:rPr>
              <a:t>entities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cardinality descriptors </a:t>
            </a:r>
            <a:r>
              <a:rPr sz="1200" dirty="0">
                <a:latin typeface="Times New Roman"/>
                <a:cs typeface="Times New Roman"/>
              </a:rPr>
              <a:t>show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may have no or 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most one hobby, but it is </a:t>
            </a:r>
            <a:r>
              <a:rPr sz="1200" spc="-5" dirty="0">
                <a:latin typeface="Times New Roman"/>
                <a:cs typeface="Times New Roman"/>
              </a:rPr>
              <a:t>worthwhile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notice </a:t>
            </a:r>
            <a:r>
              <a:rPr sz="1200" dirty="0">
                <a:latin typeface="Times New Roman"/>
                <a:cs typeface="Times New Roman"/>
              </a:rPr>
              <a:t>that the cardinality of the hobby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in many but </a:t>
            </a:r>
            <a:r>
              <a:rPr sz="1200" spc="-5" dirty="0">
                <a:latin typeface="Times New Roman"/>
                <a:cs typeface="Times New Roman"/>
              </a:rPr>
              <a:t>optional, </a:t>
            </a: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hobby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associated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nay 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chance that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5" dirty="0">
                <a:latin typeface="Times New Roman"/>
                <a:cs typeface="Times New Roman"/>
              </a:rPr>
              <a:t>hobby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associated </a:t>
            </a:r>
            <a:r>
              <a:rPr sz="1200" dirty="0">
                <a:latin typeface="Times New Roman"/>
                <a:cs typeface="Times New Roman"/>
              </a:rPr>
              <a:t>to one </a:t>
            </a:r>
            <a:r>
              <a:rPr sz="1200" spc="-5" dirty="0">
                <a:latin typeface="Times New Roman"/>
                <a:cs typeface="Times New Roman"/>
              </a:rPr>
              <a:t>student 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65" dirty="0">
                <a:latin typeface="Times New Roman"/>
                <a:cs typeface="Times New Roman"/>
              </a:rPr>
              <a:t>Other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Notations: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notation mentioned above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known as </a:t>
            </a:r>
            <a:r>
              <a:rPr sz="1200" dirty="0">
                <a:latin typeface="Times New Roman"/>
                <a:cs typeface="Times New Roman"/>
              </a:rPr>
              <a:t>crow’s </a:t>
            </a:r>
            <a:r>
              <a:rPr sz="1200" spc="-5" dirty="0">
                <a:latin typeface="Times New Roman"/>
                <a:cs typeface="Times New Roman"/>
              </a:rPr>
              <a:t>foot notation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expression </a:t>
            </a:r>
            <a:r>
              <a:rPr sz="1200" dirty="0">
                <a:latin typeface="Times New Roman"/>
                <a:cs typeface="Times New Roman"/>
              </a:rPr>
              <a:t>of ER-  </a:t>
            </a:r>
            <a:r>
              <a:rPr sz="1200" spc="-5" dirty="0">
                <a:latin typeface="Times New Roman"/>
                <a:cs typeface="Times New Roman"/>
              </a:rPr>
              <a:t>Diagrams,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other notation as well which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creating ER-  </a:t>
            </a:r>
            <a:r>
              <a:rPr sz="1200" spc="-5" dirty="0">
                <a:latin typeface="Times New Roman"/>
                <a:cs typeface="Times New Roman"/>
              </a:rPr>
              <a:t>Diagrams; </a:t>
            </a:r>
            <a:r>
              <a:rPr sz="1200" dirty="0">
                <a:latin typeface="Times New Roman"/>
                <a:cs typeface="Times New Roman"/>
              </a:rPr>
              <a:t>one of </a:t>
            </a:r>
            <a:r>
              <a:rPr sz="1200" spc="-5" dirty="0">
                <a:latin typeface="Times New Roman"/>
                <a:cs typeface="Times New Roman"/>
              </a:rPr>
              <a:t>these notations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Figure-2.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see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one </a:t>
            </a:r>
            <a:r>
              <a:rPr sz="1200" spc="-5" dirty="0">
                <a:latin typeface="Times New Roman"/>
                <a:cs typeface="Times New Roman"/>
              </a:rPr>
              <a:t>to  </a:t>
            </a:r>
            <a:r>
              <a:rPr sz="1200" dirty="0">
                <a:latin typeface="Times New Roman"/>
                <a:cs typeface="Times New Roman"/>
              </a:rPr>
              <a:t>many cardinality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first part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expresses with single and  </a:t>
            </a:r>
            <a:r>
              <a:rPr sz="1200" dirty="0">
                <a:latin typeface="Times New Roman"/>
                <a:cs typeface="Times New Roman"/>
              </a:rPr>
              <a:t>double </a:t>
            </a:r>
            <a:r>
              <a:rPr sz="1200" spc="-5" dirty="0">
                <a:latin typeface="Times New Roman"/>
                <a:cs typeface="Times New Roman"/>
              </a:rPr>
              <a:t>arrows. </a:t>
            </a:r>
            <a:r>
              <a:rPr sz="1200" dirty="0">
                <a:latin typeface="Times New Roman"/>
                <a:cs typeface="Times New Roman"/>
              </a:rPr>
              <a:t>The Single </a:t>
            </a:r>
            <a:r>
              <a:rPr sz="1200" spc="-5" dirty="0">
                <a:latin typeface="Times New Roman"/>
                <a:cs typeface="Times New Roman"/>
              </a:rPr>
              <a:t>arrow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shows the 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double </a:t>
            </a:r>
            <a:r>
              <a:rPr sz="1200" spc="-5" dirty="0">
                <a:latin typeface="Times New Roman"/>
                <a:cs typeface="Times New Roman"/>
              </a:rPr>
              <a:t>arrow </a:t>
            </a:r>
            <a:r>
              <a:rPr sz="1200" dirty="0">
                <a:latin typeface="Times New Roman"/>
                <a:cs typeface="Times New Roman"/>
              </a:rPr>
              <a:t>show the  many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cardinality.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93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4056246"/>
            <a:ext cx="552577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spc="-5" dirty="0">
                <a:latin typeface="Times New Roman"/>
                <a:cs typeface="Times New Roman"/>
              </a:rPr>
              <a:t>2: Arrow-head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So the </a:t>
            </a:r>
            <a:r>
              <a:rPr sz="1200" spc="-5" dirty="0">
                <a:latin typeface="Times New Roman"/>
                <a:cs typeface="Times New Roman"/>
              </a:rPr>
              <a:t>First part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figure-2 </a:t>
            </a:r>
            <a:r>
              <a:rPr sz="1200" dirty="0">
                <a:latin typeface="Times New Roman"/>
                <a:cs typeface="Times New Roman"/>
              </a:rPr>
              <a:t>show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to many </a:t>
            </a:r>
            <a:r>
              <a:rPr sz="1200" spc="-5" dirty="0">
                <a:latin typeface="Times New Roman"/>
                <a:cs typeface="Times New Roman"/>
              </a:rPr>
              <a:t>cardinality, </a:t>
            </a:r>
            <a:r>
              <a:rPr sz="1200" dirty="0">
                <a:latin typeface="Times New Roman"/>
                <a:cs typeface="Times New Roman"/>
              </a:rPr>
              <a:t>second part of the </a:t>
            </a:r>
            <a:r>
              <a:rPr sz="1200" spc="-5" dirty="0">
                <a:latin typeface="Times New Roman"/>
                <a:cs typeface="Times New Roman"/>
              </a:rPr>
              <a:t>Figure  shows </a:t>
            </a:r>
            <a:r>
              <a:rPr sz="1200" dirty="0">
                <a:latin typeface="Times New Roman"/>
                <a:cs typeface="Times New Roman"/>
              </a:rPr>
              <a:t>many to 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third part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cardinality shows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cardinality 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entities involved.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7561681"/>
            <a:ext cx="552323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3: </a:t>
            </a:r>
            <a:r>
              <a:rPr sz="1200" spc="-5" dirty="0">
                <a:latin typeface="Times New Roman"/>
                <a:cs typeface="Times New Roman"/>
              </a:rPr>
              <a:t>Alphabetical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above Figure shows another notation for creating ER-Diagrams </a:t>
            </a:r>
            <a:r>
              <a:rPr sz="1200" dirty="0">
                <a:latin typeface="Times New Roman"/>
                <a:cs typeface="Times New Roman"/>
              </a:rPr>
              <a:t>which show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to  show the one cardinality </a:t>
            </a:r>
            <a:r>
              <a:rPr sz="1200" spc="-5" dirty="0">
                <a:latin typeface="Times New Roman"/>
                <a:cs typeface="Times New Roman"/>
              </a:rPr>
              <a:t>we have </a:t>
            </a:r>
            <a:r>
              <a:rPr sz="1200" dirty="0">
                <a:latin typeface="Times New Roman"/>
                <a:cs typeface="Times New Roman"/>
              </a:rPr>
              <a:t>used 1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for many cardinality M or N is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4249" y="1838422"/>
            <a:ext cx="158750" cy="81280"/>
          </a:xfrm>
          <a:custGeom>
            <a:avLst/>
            <a:gdLst/>
            <a:ahLst/>
            <a:cxnLst/>
            <a:rect l="l" t="t" r="r" b="b"/>
            <a:pathLst>
              <a:path w="158750" h="81280">
                <a:moveTo>
                  <a:pt x="0" y="0"/>
                </a:moveTo>
                <a:lnTo>
                  <a:pt x="158514" y="80781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45370" y="1670957"/>
          <a:ext cx="4380230" cy="52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076">
                <a:tc rowSpan="2"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spc="15" dirty="0">
                          <a:latin typeface="Tahoma"/>
                          <a:cs typeface="Tahoma"/>
                        </a:rPr>
                        <a:t>STD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spc="40" dirty="0">
                          <a:latin typeface="Tahoma"/>
                          <a:cs typeface="Tahoma"/>
                        </a:rPr>
                        <a:t>BOOK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688411" y="1838422"/>
            <a:ext cx="158750" cy="81280"/>
          </a:xfrm>
          <a:custGeom>
            <a:avLst/>
            <a:gdLst/>
            <a:ahLst/>
            <a:cxnLst/>
            <a:rect l="l" t="t" r="r" b="b"/>
            <a:pathLst>
              <a:path w="158750" h="81280">
                <a:moveTo>
                  <a:pt x="0" y="0"/>
                </a:moveTo>
                <a:lnTo>
                  <a:pt x="158514" y="80781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4524" y="1919204"/>
            <a:ext cx="160655" cy="79375"/>
          </a:xfrm>
          <a:custGeom>
            <a:avLst/>
            <a:gdLst/>
            <a:ahLst/>
            <a:cxnLst/>
            <a:rect l="l" t="t" r="r" b="b"/>
            <a:pathLst>
              <a:path w="160655" h="79375">
                <a:moveTo>
                  <a:pt x="0" y="0"/>
                </a:moveTo>
                <a:lnTo>
                  <a:pt x="160038" y="79257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0345" y="1920728"/>
            <a:ext cx="154305" cy="93345"/>
          </a:xfrm>
          <a:custGeom>
            <a:avLst/>
            <a:gdLst/>
            <a:ahLst/>
            <a:cxnLst/>
            <a:rect l="l" t="t" r="r" b="b"/>
            <a:pathLst>
              <a:path w="154304" h="93344">
                <a:moveTo>
                  <a:pt x="0" y="92974"/>
                </a:moveTo>
                <a:lnTo>
                  <a:pt x="153942" y="0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5176" y="1917680"/>
            <a:ext cx="153035" cy="91440"/>
          </a:xfrm>
          <a:custGeom>
            <a:avLst/>
            <a:gdLst/>
            <a:ahLst/>
            <a:cxnLst/>
            <a:rect l="l" t="t" r="r" b="b"/>
            <a:pathLst>
              <a:path w="153035" h="91439">
                <a:moveTo>
                  <a:pt x="0" y="91450"/>
                </a:moveTo>
                <a:lnTo>
                  <a:pt x="152417" y="0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4524" y="1827753"/>
            <a:ext cx="153035" cy="93345"/>
          </a:xfrm>
          <a:custGeom>
            <a:avLst/>
            <a:gdLst/>
            <a:ahLst/>
            <a:cxnLst/>
            <a:rect l="l" t="t" r="r" b="b"/>
            <a:pathLst>
              <a:path w="153035" h="93344">
                <a:moveTo>
                  <a:pt x="0" y="92974"/>
                </a:moveTo>
                <a:lnTo>
                  <a:pt x="152417" y="0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5305" y="2666053"/>
            <a:ext cx="160655" cy="79375"/>
          </a:xfrm>
          <a:custGeom>
            <a:avLst/>
            <a:gdLst/>
            <a:ahLst/>
            <a:cxnLst/>
            <a:rect l="l" t="t" r="r" b="b"/>
            <a:pathLst>
              <a:path w="160655" h="79375">
                <a:moveTo>
                  <a:pt x="0" y="0"/>
                </a:moveTo>
                <a:lnTo>
                  <a:pt x="160038" y="79257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3781" y="2585272"/>
            <a:ext cx="154305" cy="91440"/>
          </a:xfrm>
          <a:custGeom>
            <a:avLst/>
            <a:gdLst/>
            <a:ahLst/>
            <a:cxnLst/>
            <a:rect l="l" t="t" r="r" b="b"/>
            <a:pathLst>
              <a:path w="154305" h="91439">
                <a:moveTo>
                  <a:pt x="0" y="91450"/>
                </a:moveTo>
                <a:lnTo>
                  <a:pt x="153942" y="0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4844" y="2587383"/>
            <a:ext cx="158750" cy="81280"/>
          </a:xfrm>
          <a:custGeom>
            <a:avLst/>
            <a:gdLst/>
            <a:ahLst/>
            <a:cxnLst/>
            <a:rect l="l" t="t" r="r" b="b"/>
            <a:pathLst>
              <a:path w="158750" h="81280">
                <a:moveTo>
                  <a:pt x="0" y="0"/>
                </a:moveTo>
                <a:lnTo>
                  <a:pt x="158540" y="80794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745670" y="2421140"/>
          <a:ext cx="438023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259">
                <a:tc rowSpan="2"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50" spc="5" dirty="0">
                          <a:latin typeface="Tahoma"/>
                          <a:cs typeface="Tahoma"/>
                        </a:rPr>
                        <a:t>STD</a:t>
                      </a:r>
                      <a:endParaRPr sz="22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150" spc="-5" dirty="0">
                          <a:latin typeface="Tahoma"/>
                          <a:cs typeface="Tahoma"/>
                        </a:rPr>
                        <a:t>HOBBY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804794" y="2668178"/>
            <a:ext cx="160655" cy="81280"/>
          </a:xfrm>
          <a:custGeom>
            <a:avLst/>
            <a:gdLst/>
            <a:ahLst/>
            <a:cxnLst/>
            <a:rect l="l" t="t" r="r" b="b"/>
            <a:pathLst>
              <a:path w="160655" h="81280">
                <a:moveTo>
                  <a:pt x="0" y="0"/>
                </a:moveTo>
                <a:lnTo>
                  <a:pt x="160064" y="80794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942" y="2671227"/>
            <a:ext cx="154305" cy="93345"/>
          </a:xfrm>
          <a:custGeom>
            <a:avLst/>
            <a:gdLst/>
            <a:ahLst/>
            <a:cxnLst/>
            <a:rect l="l" t="t" r="r" b="b"/>
            <a:pathLst>
              <a:path w="154304" h="93344">
                <a:moveTo>
                  <a:pt x="0" y="92990"/>
                </a:moveTo>
                <a:lnTo>
                  <a:pt x="153967" y="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4794" y="2578237"/>
            <a:ext cx="153035" cy="92075"/>
          </a:xfrm>
          <a:custGeom>
            <a:avLst/>
            <a:gdLst/>
            <a:ahLst/>
            <a:cxnLst/>
            <a:rect l="l" t="t" r="r" b="b"/>
            <a:pathLst>
              <a:path w="153035" h="92075">
                <a:moveTo>
                  <a:pt x="0" y="91465"/>
                </a:moveTo>
                <a:lnTo>
                  <a:pt x="152442" y="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8134" y="3358746"/>
            <a:ext cx="158750" cy="81280"/>
          </a:xfrm>
          <a:custGeom>
            <a:avLst/>
            <a:gdLst/>
            <a:ahLst/>
            <a:cxnLst/>
            <a:rect l="l" t="t" r="r" b="b"/>
            <a:pathLst>
              <a:path w="158750" h="81279">
                <a:moveTo>
                  <a:pt x="0" y="0"/>
                </a:moveTo>
                <a:lnTo>
                  <a:pt x="158540" y="80794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3379" y="3438016"/>
            <a:ext cx="154305" cy="93345"/>
          </a:xfrm>
          <a:custGeom>
            <a:avLst/>
            <a:gdLst/>
            <a:ahLst/>
            <a:cxnLst/>
            <a:rect l="l" t="t" r="r" b="b"/>
            <a:pathLst>
              <a:path w="154304" h="93345">
                <a:moveTo>
                  <a:pt x="0" y="92990"/>
                </a:moveTo>
                <a:lnTo>
                  <a:pt x="153967" y="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5589" y="3436492"/>
            <a:ext cx="160655" cy="79375"/>
          </a:xfrm>
          <a:custGeom>
            <a:avLst/>
            <a:gdLst/>
            <a:ahLst/>
            <a:cxnLst/>
            <a:rect l="l" t="t" r="r" b="b"/>
            <a:pathLst>
              <a:path w="160655" h="79375">
                <a:moveTo>
                  <a:pt x="0" y="0"/>
                </a:moveTo>
                <a:lnTo>
                  <a:pt x="160064" y="7927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4065" y="3354173"/>
            <a:ext cx="154305" cy="93345"/>
          </a:xfrm>
          <a:custGeom>
            <a:avLst/>
            <a:gdLst/>
            <a:ahLst/>
            <a:cxnLst/>
            <a:rect l="l" t="t" r="r" b="b"/>
            <a:pathLst>
              <a:path w="154305" h="93345">
                <a:moveTo>
                  <a:pt x="0" y="92990"/>
                </a:moveTo>
                <a:lnTo>
                  <a:pt x="153967" y="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4876" y="3358711"/>
            <a:ext cx="158750" cy="81280"/>
          </a:xfrm>
          <a:custGeom>
            <a:avLst/>
            <a:gdLst/>
            <a:ahLst/>
            <a:cxnLst/>
            <a:rect l="l" t="t" r="r" b="b"/>
            <a:pathLst>
              <a:path w="158750" h="81279">
                <a:moveTo>
                  <a:pt x="0" y="0"/>
                </a:moveTo>
                <a:lnTo>
                  <a:pt x="158546" y="80797"/>
                </a:lnTo>
              </a:path>
            </a:pathLst>
          </a:custGeom>
          <a:ln w="4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745563" y="3192514"/>
          <a:ext cx="438086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709">
                <a:tc rowSpan="2"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00" spc="5" dirty="0">
                          <a:latin typeface="Tahoma"/>
                          <a:cs typeface="Tahoma"/>
                        </a:rPr>
                        <a:t>PROJ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21">
                      <a:solidFill>
                        <a:srgbClr val="000000"/>
                      </a:solidFill>
                      <a:prstDash val="solid"/>
                    </a:lnL>
                    <a:lnR w="42321">
                      <a:solidFill>
                        <a:srgbClr val="000000"/>
                      </a:solidFill>
                      <a:prstDash val="solid"/>
                    </a:lnR>
                    <a:lnT w="42321">
                      <a:solidFill>
                        <a:srgbClr val="000000"/>
                      </a:solidFill>
                      <a:prstDash val="solid"/>
                    </a:lnT>
                    <a:lnB w="4232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21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B w="4232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300" spc="40" dirty="0">
                          <a:latin typeface="Tahoma"/>
                          <a:cs typeface="Tahoma"/>
                        </a:rPr>
                        <a:t>EMP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21">
                      <a:solidFill>
                        <a:srgbClr val="000000"/>
                      </a:solidFill>
                      <a:prstDash val="solid"/>
                    </a:lnL>
                    <a:lnR w="42321">
                      <a:solidFill>
                        <a:srgbClr val="000000"/>
                      </a:solidFill>
                      <a:prstDash val="solid"/>
                    </a:lnR>
                    <a:lnT w="42321">
                      <a:solidFill>
                        <a:srgbClr val="000000"/>
                      </a:solidFill>
                      <a:prstDash val="solid"/>
                    </a:lnT>
                    <a:lnB w="4232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21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21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2804737" y="3439509"/>
            <a:ext cx="160655" cy="79375"/>
          </a:xfrm>
          <a:custGeom>
            <a:avLst/>
            <a:gdLst/>
            <a:ahLst/>
            <a:cxnLst/>
            <a:rect l="l" t="t" r="r" b="b"/>
            <a:pathLst>
              <a:path w="160655" h="79375">
                <a:moveTo>
                  <a:pt x="0" y="0"/>
                </a:moveTo>
                <a:lnTo>
                  <a:pt x="160070" y="79273"/>
                </a:lnTo>
              </a:path>
            </a:pathLst>
          </a:custGeom>
          <a:ln w="4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10974" y="3442560"/>
            <a:ext cx="154305" cy="92075"/>
          </a:xfrm>
          <a:custGeom>
            <a:avLst/>
            <a:gdLst/>
            <a:ahLst/>
            <a:cxnLst/>
            <a:rect l="l" t="t" r="r" b="b"/>
            <a:pathLst>
              <a:path w="154304" h="92075">
                <a:moveTo>
                  <a:pt x="0" y="91469"/>
                </a:moveTo>
                <a:lnTo>
                  <a:pt x="153973" y="0"/>
                </a:lnTo>
              </a:path>
            </a:pathLst>
          </a:custGeom>
          <a:ln w="4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4737" y="3349565"/>
            <a:ext cx="153035" cy="92075"/>
          </a:xfrm>
          <a:custGeom>
            <a:avLst/>
            <a:gdLst/>
            <a:ahLst/>
            <a:cxnLst/>
            <a:rect l="l" t="t" r="r" b="b"/>
            <a:pathLst>
              <a:path w="153035" h="92075">
                <a:moveTo>
                  <a:pt x="0" y="91469"/>
                </a:moveTo>
                <a:lnTo>
                  <a:pt x="152448" y="0"/>
                </a:lnTo>
              </a:path>
            </a:pathLst>
          </a:custGeom>
          <a:ln w="4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918344" y="5202467"/>
          <a:ext cx="4202430" cy="49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042">
                <a:tc rowSpan="2"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15" dirty="0">
                          <a:latin typeface="Tahoma"/>
                          <a:cs typeface="Tahoma"/>
                        </a:rPr>
                        <a:t>STD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87">
                      <a:solidFill>
                        <a:srgbClr val="000000"/>
                      </a:solidFill>
                      <a:prstDash val="solid"/>
                    </a:lnL>
                    <a:lnR w="28887">
                      <a:solidFill>
                        <a:srgbClr val="000000"/>
                      </a:solidFill>
                      <a:prstDash val="solid"/>
                    </a:lnR>
                    <a:lnT w="28887">
                      <a:solidFill>
                        <a:srgbClr val="000000"/>
                      </a:solidFill>
                      <a:prstDash val="solid"/>
                    </a:lnT>
                    <a:lnB w="2888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45"/>
                        </a:spcBef>
                        <a:tabLst>
                          <a:tab pos="1898650" algn="l"/>
                        </a:tabLst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1	</a:t>
                      </a:r>
                      <a:r>
                        <a:rPr sz="1500" spc="30" baseline="2777" dirty="0">
                          <a:latin typeface="Tahoma"/>
                          <a:cs typeface="Tahoma"/>
                        </a:rPr>
                        <a:t>M</a:t>
                      </a:r>
                      <a:endParaRPr sz="1500" baseline="2777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87">
                      <a:solidFill>
                        <a:srgbClr val="000000"/>
                      </a:solidFill>
                      <a:prstDash val="solid"/>
                    </a:lnL>
                    <a:lnR w="28885">
                      <a:solidFill>
                        <a:srgbClr val="000000"/>
                      </a:solidFill>
                      <a:prstDash val="solid"/>
                    </a:lnR>
                    <a:lnB w="28887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20" dirty="0">
                          <a:latin typeface="Tahoma"/>
                          <a:cs typeface="Tahoma"/>
                        </a:rPr>
                        <a:t>BOOK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85">
                      <a:solidFill>
                        <a:srgbClr val="000000"/>
                      </a:solidFill>
                      <a:prstDash val="solid"/>
                    </a:lnL>
                    <a:lnR w="28885">
                      <a:solidFill>
                        <a:srgbClr val="000000"/>
                      </a:solidFill>
                      <a:prstDash val="solid"/>
                    </a:lnR>
                    <a:lnT w="28885">
                      <a:solidFill>
                        <a:srgbClr val="000000"/>
                      </a:solidFill>
                      <a:prstDash val="solid"/>
                    </a:lnT>
                    <a:lnB w="28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87">
                      <a:solidFill>
                        <a:srgbClr val="000000"/>
                      </a:solidFill>
                      <a:prstDash val="solid"/>
                    </a:lnL>
                    <a:lnR w="28887">
                      <a:solidFill>
                        <a:srgbClr val="000000"/>
                      </a:solidFill>
                      <a:prstDash val="solid"/>
                    </a:lnR>
                    <a:lnT w="28887">
                      <a:solidFill>
                        <a:srgbClr val="000000"/>
                      </a:solidFill>
                      <a:prstDash val="solid"/>
                    </a:lnT>
                    <a:lnB w="2888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87">
                      <a:solidFill>
                        <a:srgbClr val="000000"/>
                      </a:solidFill>
                      <a:prstDash val="solid"/>
                    </a:lnL>
                    <a:lnR w="28885">
                      <a:solidFill>
                        <a:srgbClr val="000000"/>
                      </a:solidFill>
                      <a:prstDash val="solid"/>
                    </a:lnR>
                    <a:lnT w="28887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85">
                      <a:solidFill>
                        <a:srgbClr val="000000"/>
                      </a:solidFill>
                      <a:prstDash val="solid"/>
                    </a:lnL>
                    <a:lnR w="28885">
                      <a:solidFill>
                        <a:srgbClr val="000000"/>
                      </a:solidFill>
                      <a:prstDash val="solid"/>
                    </a:lnR>
                    <a:lnT w="28885">
                      <a:solidFill>
                        <a:srgbClr val="000000"/>
                      </a:solidFill>
                      <a:prstDash val="solid"/>
                    </a:lnT>
                    <a:lnB w="28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94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918459" y="6023867"/>
          <a:ext cx="4203065" cy="49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427">
                <a:tc row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150" dirty="0">
                          <a:latin typeface="Tahoma"/>
                          <a:cs typeface="Tahoma"/>
                        </a:rPr>
                        <a:t>STD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2004695" algn="r"/>
                        </a:tabLst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HOBBY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918477" y="6824341"/>
          <a:ext cx="4203065" cy="49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987">
                <a:tc row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15" dirty="0">
                          <a:latin typeface="Tahoma"/>
                          <a:cs typeface="Tahoma"/>
                        </a:rPr>
                        <a:t>PROJ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45"/>
                        </a:spcBef>
                        <a:tabLst>
                          <a:tab pos="1898650" algn="l"/>
                        </a:tabLst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M	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10" dirty="0">
                          <a:latin typeface="Tahoma"/>
                          <a:cs typeface="Tahoma"/>
                        </a:rPr>
                        <a:t>EMP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3" y="4495150"/>
            <a:ext cx="5560060" cy="304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4: </a:t>
            </a:r>
            <a:r>
              <a:rPr sz="1200" spc="-5" dirty="0">
                <a:latin typeface="Times New Roman"/>
                <a:cs typeface="Times New Roman"/>
              </a:rPr>
              <a:t>Dot-based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100" indent="-63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Notations shown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Figure-4 above as also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5" dirty="0">
                <a:latin typeface="Times New Roman"/>
                <a:cs typeface="Times New Roman"/>
              </a:rPr>
              <a:t>for creating ER-Diagrams where </a:t>
            </a:r>
            <a:r>
              <a:rPr sz="1200" dirty="0">
                <a:latin typeface="Times New Roman"/>
                <a:cs typeface="Times New Roman"/>
              </a:rPr>
              <a:t>1 is  </a:t>
            </a:r>
            <a:r>
              <a:rPr sz="1200" spc="-5" dirty="0">
                <a:latin typeface="Times New Roman"/>
                <a:cs typeface="Times New Roman"/>
              </a:rPr>
              <a:t>used for showing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cardinality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black filled Dot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for showing </a:t>
            </a:r>
            <a:r>
              <a:rPr sz="1200" spc="5" dirty="0">
                <a:latin typeface="Times New Roman"/>
                <a:cs typeface="Times New Roman"/>
              </a:rPr>
              <a:t>many  </a:t>
            </a:r>
            <a:r>
              <a:rPr sz="1200" spc="-5" dirty="0">
                <a:latin typeface="Times New Roman"/>
                <a:cs typeface="Times New Roman"/>
              </a:rPr>
              <a:t>cardinality.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15" dirty="0">
                <a:latin typeface="Times New Roman"/>
                <a:cs typeface="Times New Roman"/>
              </a:rPr>
              <a:t>Roles </a:t>
            </a:r>
            <a:r>
              <a:rPr sz="1400" spc="40" dirty="0">
                <a:latin typeface="Times New Roman"/>
                <a:cs typeface="Times New Roman"/>
              </a:rPr>
              <a:t>in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Relationships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40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entity is </a:t>
            </a:r>
            <a:r>
              <a:rPr sz="1200" spc="-5" dirty="0">
                <a:latin typeface="Times New Roman"/>
                <a:cs typeface="Times New Roman"/>
              </a:rPr>
              <a:t>involved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of the entity in the  </a:t>
            </a:r>
            <a:r>
              <a:rPr sz="1200" spc="-5" dirty="0">
                <a:latin typeface="Times New Roman"/>
                <a:cs typeface="Times New Roman"/>
              </a:rPr>
              <a:t>relationship. These </a:t>
            </a:r>
            <a:r>
              <a:rPr sz="1200" dirty="0">
                <a:latin typeface="Times New Roman"/>
                <a:cs typeface="Times New Roman"/>
              </a:rPr>
              <a:t>details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more semantics of the </a:t>
            </a:r>
            <a:r>
              <a:rPr sz="1200" spc="-5" dirty="0">
                <a:latin typeface="Times New Roman"/>
                <a:cs typeface="Times New Roman"/>
              </a:rPr>
              <a:t>database. </a:t>
            </a:r>
            <a:r>
              <a:rPr sz="1200" dirty="0">
                <a:latin typeface="Times New Roman"/>
                <a:cs typeface="Times New Roman"/>
              </a:rPr>
              <a:t>The role is generally  </a:t>
            </a:r>
            <a:r>
              <a:rPr sz="1200" spc="-5" dirty="0">
                <a:latin typeface="Times New Roman"/>
                <a:cs typeface="Times New Roman"/>
              </a:rPr>
              <a:t>clear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relationship, </a:t>
            </a:r>
            <a:r>
              <a:rPr sz="1200" dirty="0">
                <a:latin typeface="Times New Roman"/>
                <a:cs typeface="Times New Roman"/>
              </a:rPr>
              <a:t>but in some </a:t>
            </a:r>
            <a:r>
              <a:rPr sz="1200" spc="-5" dirty="0">
                <a:latin typeface="Times New Roman"/>
                <a:cs typeface="Times New Roman"/>
              </a:rPr>
              <a:t>cases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necessary to mention the </a:t>
            </a:r>
            <a:r>
              <a:rPr sz="1200" spc="-5" dirty="0">
                <a:latin typeface="Times New Roman"/>
                <a:cs typeface="Times New Roman"/>
              </a:rPr>
              <a:t>role explicitly.  </a:t>
            </a:r>
            <a:r>
              <a:rPr sz="1200" spc="25" dirty="0">
                <a:latin typeface="Times New Roman"/>
                <a:cs typeface="Times New Roman"/>
              </a:rPr>
              <a:t>Two </a:t>
            </a:r>
            <a:r>
              <a:rPr sz="1200" spc="30" dirty="0">
                <a:latin typeface="Times New Roman"/>
                <a:cs typeface="Times New Roman"/>
              </a:rPr>
              <a:t>situations to </a:t>
            </a:r>
            <a:r>
              <a:rPr sz="1200" spc="35" dirty="0">
                <a:latin typeface="Times New Roman"/>
                <a:cs typeface="Times New Roman"/>
              </a:rPr>
              <a:t>mention </a:t>
            </a:r>
            <a:r>
              <a:rPr sz="1200" spc="40" dirty="0">
                <a:latin typeface="Times New Roman"/>
                <a:cs typeface="Times New Roman"/>
              </a:rPr>
              <a:t>the </a:t>
            </a:r>
            <a:r>
              <a:rPr sz="1200" spc="30" dirty="0">
                <a:latin typeface="Times New Roman"/>
                <a:cs typeface="Times New Roman"/>
              </a:rPr>
              <a:t>role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explicitly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25" dirty="0">
                <a:latin typeface="Times New Roman"/>
                <a:cs typeface="Times New Roman"/>
              </a:rPr>
              <a:t>Recursive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Relationship:</a:t>
            </a:r>
            <a:endParaRPr sz="1200">
              <a:latin typeface="Times New Roman"/>
              <a:cs typeface="Times New Roman"/>
            </a:endParaRPr>
          </a:p>
          <a:p>
            <a:pPr marL="12700" marR="40005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situation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one entity is </a:t>
            </a:r>
            <a:r>
              <a:rPr sz="1200" spc="-5" dirty="0">
                <a:latin typeface="Times New Roman"/>
                <a:cs typeface="Times New Roman"/>
              </a:rPr>
              <a:t>associated with </a:t>
            </a:r>
            <a:r>
              <a:rPr sz="1200" dirty="0">
                <a:latin typeface="Times New Roman"/>
                <a:cs typeface="Times New Roman"/>
              </a:rPr>
              <a:t>another </a:t>
            </a:r>
            <a:r>
              <a:rPr sz="1200" spc="-5" dirty="0">
                <a:latin typeface="Times New Roman"/>
                <a:cs typeface="Times New Roman"/>
              </a:rPr>
              <a:t>attribute  </a:t>
            </a:r>
            <a:r>
              <a:rPr sz="1200" dirty="0">
                <a:latin typeface="Times New Roman"/>
                <a:cs typeface="Times New Roman"/>
              </a:rPr>
              <a:t>of the same </a:t>
            </a:r>
            <a:r>
              <a:rPr sz="1200" spc="-5" dirty="0">
                <a:latin typeface="Times New Roman"/>
                <a:cs typeface="Times New Roman"/>
              </a:rPr>
              <a:t>entity. </a:t>
            </a:r>
            <a:r>
              <a:rPr sz="1200" dirty="0">
                <a:latin typeface="Times New Roman"/>
                <a:cs typeface="Times New Roman"/>
              </a:rPr>
              <a:t>Such a link </a:t>
            </a:r>
            <a:r>
              <a:rPr sz="1200" spc="-5" dirty="0">
                <a:latin typeface="Times New Roman"/>
                <a:cs typeface="Times New Roman"/>
              </a:rPr>
              <a:t>initiates from </a:t>
            </a:r>
            <a:r>
              <a:rPr sz="1200" dirty="0">
                <a:latin typeface="Times New Roman"/>
                <a:cs typeface="Times New Roman"/>
              </a:rPr>
              <a:t>one entity </a:t>
            </a:r>
            <a:r>
              <a:rPr sz="1200" spc="-5" dirty="0">
                <a:latin typeface="Times New Roman"/>
                <a:cs typeface="Times New Roman"/>
              </a:rPr>
              <a:t>and terminates </a:t>
            </a:r>
            <a:r>
              <a:rPr sz="1200" dirty="0">
                <a:latin typeface="Times New Roman"/>
                <a:cs typeface="Times New Roman"/>
              </a:rPr>
              <a:t>on the same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03336" y="2800425"/>
          <a:ext cx="4368165" cy="51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551">
                <a:tc rowSpan="2"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00" spc="10" dirty="0">
                          <a:latin typeface="Tahoma"/>
                          <a:cs typeface="Tahoma"/>
                        </a:rPr>
                        <a:t>STD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00" spc="5" dirty="0">
                          <a:latin typeface="Tahoma"/>
                          <a:cs typeface="Tahoma"/>
                        </a:rPr>
                        <a:t>BOOK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896287" y="290292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41159" y="0"/>
                </a:moveTo>
                <a:lnTo>
                  <a:pt x="25081" y="3215"/>
                </a:lnTo>
                <a:lnTo>
                  <a:pt x="12004" y="12004"/>
                </a:lnTo>
                <a:lnTo>
                  <a:pt x="3215" y="25081"/>
                </a:lnTo>
                <a:lnTo>
                  <a:pt x="0" y="41159"/>
                </a:lnTo>
                <a:lnTo>
                  <a:pt x="3215" y="56356"/>
                </a:lnTo>
                <a:lnTo>
                  <a:pt x="12004" y="68980"/>
                </a:lnTo>
                <a:lnTo>
                  <a:pt x="25081" y="77602"/>
                </a:lnTo>
                <a:lnTo>
                  <a:pt x="41159" y="80794"/>
                </a:lnTo>
                <a:lnTo>
                  <a:pt x="56356" y="77602"/>
                </a:lnTo>
                <a:lnTo>
                  <a:pt x="68980" y="68980"/>
                </a:lnTo>
                <a:lnTo>
                  <a:pt x="77602" y="56356"/>
                </a:lnTo>
                <a:lnTo>
                  <a:pt x="80794" y="41159"/>
                </a:lnTo>
                <a:lnTo>
                  <a:pt x="77602" y="25081"/>
                </a:lnTo>
                <a:lnTo>
                  <a:pt x="68980" y="12004"/>
                </a:lnTo>
                <a:lnTo>
                  <a:pt x="56356" y="3215"/>
                </a:lnTo>
                <a:lnTo>
                  <a:pt x="41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6287" y="290292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41159" y="0"/>
                </a:moveTo>
                <a:lnTo>
                  <a:pt x="25081" y="3215"/>
                </a:lnTo>
                <a:lnTo>
                  <a:pt x="12004" y="12004"/>
                </a:lnTo>
                <a:lnTo>
                  <a:pt x="3215" y="25081"/>
                </a:lnTo>
                <a:lnTo>
                  <a:pt x="0" y="41159"/>
                </a:lnTo>
                <a:lnTo>
                  <a:pt x="3215" y="56356"/>
                </a:lnTo>
                <a:lnTo>
                  <a:pt x="12004" y="68980"/>
                </a:lnTo>
                <a:lnTo>
                  <a:pt x="25081" y="77602"/>
                </a:lnTo>
                <a:lnTo>
                  <a:pt x="41159" y="80794"/>
                </a:lnTo>
                <a:lnTo>
                  <a:pt x="56356" y="77602"/>
                </a:lnTo>
                <a:lnTo>
                  <a:pt x="68980" y="68980"/>
                </a:lnTo>
                <a:lnTo>
                  <a:pt x="77602" y="56356"/>
                </a:lnTo>
                <a:lnTo>
                  <a:pt x="80794" y="41159"/>
                </a:lnTo>
                <a:lnTo>
                  <a:pt x="77602" y="25081"/>
                </a:lnTo>
                <a:lnTo>
                  <a:pt x="68980" y="12004"/>
                </a:lnTo>
                <a:lnTo>
                  <a:pt x="56356" y="3215"/>
                </a:lnTo>
                <a:lnTo>
                  <a:pt x="41159" y="0"/>
                </a:lnTo>
                <a:close/>
              </a:path>
            </a:pathLst>
          </a:custGeom>
          <a:ln w="30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03517" y="3706295"/>
          <a:ext cx="4368800" cy="51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698">
                <a:tc row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00" spc="5" dirty="0">
                          <a:latin typeface="Tahoma"/>
                          <a:cs typeface="Tahoma"/>
                        </a:rPr>
                        <a:t>PROJ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29">
                      <a:solidFill>
                        <a:srgbClr val="000000"/>
                      </a:solidFill>
                      <a:prstDash val="solid"/>
                    </a:lnR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00" dirty="0">
                          <a:latin typeface="Tahoma"/>
                          <a:cs typeface="Tahoma"/>
                        </a:rPr>
                        <a:t>EMP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9">
                      <a:solidFill>
                        <a:srgbClr val="000000"/>
                      </a:solidFill>
                      <a:prstDash val="solid"/>
                    </a:lnL>
                    <a:lnR w="30029">
                      <a:solidFill>
                        <a:srgbClr val="000000"/>
                      </a:solidFill>
                      <a:prstDash val="solid"/>
                    </a:lnR>
                    <a:lnT w="30029">
                      <a:solidFill>
                        <a:srgbClr val="000000"/>
                      </a:solidFill>
                      <a:prstDash val="solid"/>
                    </a:lnT>
                    <a:lnB w="3002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29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29">
                      <a:solidFill>
                        <a:srgbClr val="000000"/>
                      </a:solidFill>
                      <a:prstDash val="solid"/>
                    </a:lnL>
                    <a:lnR w="30029">
                      <a:solidFill>
                        <a:srgbClr val="000000"/>
                      </a:solidFill>
                      <a:prstDash val="solid"/>
                    </a:lnR>
                    <a:lnT w="30029">
                      <a:solidFill>
                        <a:srgbClr val="000000"/>
                      </a:solidFill>
                      <a:prstDash val="solid"/>
                    </a:lnT>
                    <a:lnB w="3002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861328" y="3809920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39636" y="0"/>
                </a:moveTo>
                <a:lnTo>
                  <a:pt x="24439" y="3215"/>
                </a:lnTo>
                <a:lnTo>
                  <a:pt x="11814" y="12005"/>
                </a:lnTo>
                <a:lnTo>
                  <a:pt x="3191" y="25082"/>
                </a:lnTo>
                <a:lnTo>
                  <a:pt x="0" y="41161"/>
                </a:lnTo>
                <a:lnTo>
                  <a:pt x="3191" y="56358"/>
                </a:lnTo>
                <a:lnTo>
                  <a:pt x="11814" y="68982"/>
                </a:lnTo>
                <a:lnTo>
                  <a:pt x="24439" y="77605"/>
                </a:lnTo>
                <a:lnTo>
                  <a:pt x="39636" y="80797"/>
                </a:lnTo>
                <a:lnTo>
                  <a:pt x="55715" y="77605"/>
                </a:lnTo>
                <a:lnTo>
                  <a:pt x="68792" y="68982"/>
                </a:lnTo>
                <a:lnTo>
                  <a:pt x="77582" y="56358"/>
                </a:lnTo>
                <a:lnTo>
                  <a:pt x="80797" y="41161"/>
                </a:lnTo>
                <a:lnTo>
                  <a:pt x="77582" y="25082"/>
                </a:lnTo>
                <a:lnTo>
                  <a:pt x="68792" y="12005"/>
                </a:lnTo>
                <a:lnTo>
                  <a:pt x="55715" y="3215"/>
                </a:lnTo>
                <a:lnTo>
                  <a:pt x="39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8938" y="3819067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1161" y="0"/>
                </a:moveTo>
                <a:lnTo>
                  <a:pt x="25082" y="3191"/>
                </a:lnTo>
                <a:lnTo>
                  <a:pt x="12005" y="11814"/>
                </a:lnTo>
                <a:lnTo>
                  <a:pt x="3215" y="24439"/>
                </a:lnTo>
                <a:lnTo>
                  <a:pt x="0" y="39636"/>
                </a:lnTo>
                <a:lnTo>
                  <a:pt x="3215" y="55715"/>
                </a:lnTo>
                <a:lnTo>
                  <a:pt x="12005" y="68792"/>
                </a:lnTo>
                <a:lnTo>
                  <a:pt x="25082" y="77582"/>
                </a:lnTo>
                <a:lnTo>
                  <a:pt x="41161" y="80797"/>
                </a:lnTo>
                <a:lnTo>
                  <a:pt x="56358" y="77582"/>
                </a:lnTo>
                <a:lnTo>
                  <a:pt x="68982" y="68792"/>
                </a:lnTo>
                <a:lnTo>
                  <a:pt x="77605" y="55715"/>
                </a:lnTo>
                <a:lnTo>
                  <a:pt x="80797" y="39636"/>
                </a:lnTo>
                <a:lnTo>
                  <a:pt x="77605" y="24439"/>
                </a:lnTo>
                <a:lnTo>
                  <a:pt x="68982" y="11814"/>
                </a:lnTo>
                <a:lnTo>
                  <a:pt x="56358" y="3191"/>
                </a:lnTo>
                <a:lnTo>
                  <a:pt x="41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03475" y="1919520"/>
          <a:ext cx="4368800" cy="51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700">
                <a:tc row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50" spc="-10" dirty="0">
                          <a:latin typeface="Tahoma"/>
                          <a:cs typeface="Tahoma"/>
                        </a:rPr>
                        <a:t>DEPT</a:t>
                      </a:r>
                      <a:endParaRPr sz="22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1">
                      <a:solidFill>
                        <a:srgbClr val="000000"/>
                      </a:solidFill>
                      <a:prstDash val="solid"/>
                    </a:lnL>
                    <a:lnR w="30031">
                      <a:solidFill>
                        <a:srgbClr val="000000"/>
                      </a:solidFill>
                      <a:prstDash val="solid"/>
                    </a:lnR>
                    <a:lnT w="30031">
                      <a:solidFill>
                        <a:srgbClr val="000000"/>
                      </a:solidFill>
                      <a:prstDash val="solid"/>
                    </a:lnT>
                    <a:lnB w="300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009139" algn="l"/>
                        </a:tabLst>
                      </a:pPr>
                      <a:r>
                        <a:rPr sz="1050" spc="5" dirty="0">
                          <a:latin typeface="Tahoma"/>
                          <a:cs typeface="Tahoma"/>
                        </a:rPr>
                        <a:t>1	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1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B w="3003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150" spc="15" dirty="0">
                          <a:latin typeface="Tahoma"/>
                          <a:cs typeface="Tahoma"/>
                        </a:rPr>
                        <a:t>CHAIR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31">
                      <a:solidFill>
                        <a:srgbClr val="000000"/>
                      </a:solidFill>
                      <a:prstDash val="solid"/>
                    </a:lnL>
                    <a:lnR w="30031">
                      <a:solidFill>
                        <a:srgbClr val="000000"/>
                      </a:solidFill>
                      <a:prstDash val="solid"/>
                    </a:lnR>
                    <a:lnT w="30031">
                      <a:solidFill>
                        <a:srgbClr val="000000"/>
                      </a:solidFill>
                      <a:prstDash val="solid"/>
                    </a:lnT>
                    <a:lnB w="300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1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1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95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2544432"/>
            <a:ext cx="5525135" cy="1772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Fig-5: Roles </a:t>
            </a:r>
            <a:r>
              <a:rPr sz="1200" dirty="0">
                <a:latin typeface="Times New Roman"/>
                <a:cs typeface="Times New Roman"/>
              </a:rPr>
              <a:t>in a unary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Figure-5 above 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recursive relationship which tells that </a:t>
            </a:r>
            <a:r>
              <a:rPr sz="1200" dirty="0">
                <a:latin typeface="Times New Roman"/>
                <a:cs typeface="Times New Roman"/>
              </a:rPr>
              <a:t>in the faculty of a </a:t>
            </a:r>
            <a:r>
              <a:rPr sz="1200" spc="-5" dirty="0">
                <a:latin typeface="Times New Roman"/>
                <a:cs typeface="Times New Roman"/>
              </a:rPr>
              <a:t>certain  </a:t>
            </a:r>
            <a:r>
              <a:rPr sz="1200" dirty="0">
                <a:latin typeface="Times New Roman"/>
                <a:cs typeface="Times New Roman"/>
              </a:rPr>
              <a:t>institute </a:t>
            </a:r>
            <a:r>
              <a:rPr sz="1200" spc="-5" dirty="0">
                <a:latin typeface="Times New Roman"/>
                <a:cs typeface="Times New Roman"/>
              </a:rPr>
              <a:t>we can have </a:t>
            </a:r>
            <a:r>
              <a:rPr sz="1200" dirty="0">
                <a:latin typeface="Times New Roman"/>
                <a:cs typeface="Times New Roman"/>
              </a:rPr>
              <a:t>one faculty member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among the same faculty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head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faculty. Now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mentioned on the </a:t>
            </a:r>
            <a:r>
              <a:rPr sz="1200" spc="-5" dirty="0">
                <a:latin typeface="Times New Roman"/>
                <a:cs typeface="Times New Roman"/>
              </a:rPr>
              <a:t>relationship tell that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Faculty instance are  headed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one of the entity </a:t>
            </a:r>
            <a:r>
              <a:rPr sz="1200" spc="-5" dirty="0">
                <a:latin typeface="Times New Roman"/>
                <a:cs typeface="Times New Roman"/>
              </a:rPr>
              <a:t>instance from </a:t>
            </a:r>
            <a:r>
              <a:rPr sz="1200" dirty="0">
                <a:latin typeface="Times New Roman"/>
                <a:cs typeface="Times New Roman"/>
              </a:rPr>
              <a:t>the same faculty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30" dirty="0">
                <a:latin typeface="Times New Roman"/>
                <a:cs typeface="Times New Roman"/>
              </a:rPr>
              <a:t>Multiple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Relationships: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second situation which needs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mentioned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relationship link  when there </a:t>
            </a:r>
            <a:r>
              <a:rPr sz="1200" dirty="0">
                <a:latin typeface="Times New Roman"/>
                <a:cs typeface="Times New Roman"/>
              </a:rPr>
              <a:t>is more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99" y="7451899"/>
            <a:ext cx="5525135" cy="159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6: Multiple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As an </a:t>
            </a:r>
            <a:r>
              <a:rPr sz="1200" dirty="0">
                <a:latin typeface="Times New Roman"/>
                <a:cs typeface="Times New Roman"/>
              </a:rPr>
              <a:t>example </a:t>
            </a:r>
            <a:r>
              <a:rPr sz="1200" spc="-5" dirty="0">
                <a:latin typeface="Times New Roman"/>
                <a:cs typeface="Times New Roman"/>
              </a:rPr>
              <a:t>we can 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of Faculty members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students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one  faculty </a:t>
            </a:r>
            <a:r>
              <a:rPr sz="1200" spc="-5" dirty="0">
                <a:latin typeface="Times New Roman"/>
                <a:cs typeface="Times New Roman"/>
              </a:rPr>
              <a:t>member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teach a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students and </a:t>
            </a:r>
            <a:r>
              <a:rPr sz="1200" spc="-10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same time one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may 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taught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number of faculty members.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is one side of the </a:t>
            </a:r>
            <a:r>
              <a:rPr sz="1200" spc="-5" dirty="0">
                <a:latin typeface="Times New Roman"/>
                <a:cs typeface="Times New Roman"/>
              </a:rPr>
              <a:t>picture. Now 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side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 faculty member </a:t>
            </a:r>
            <a:r>
              <a:rPr sz="1200" spc="5" dirty="0">
                <a:latin typeface="Times New Roman"/>
                <a:cs typeface="Times New Roman"/>
              </a:rPr>
              <a:t>may be </a:t>
            </a:r>
            <a:r>
              <a:rPr sz="1200" dirty="0">
                <a:latin typeface="Times New Roman"/>
                <a:cs typeface="Times New Roman"/>
              </a:rPr>
              <a:t>supervising a number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students for their final projects.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shows two 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associations between </a:t>
            </a:r>
            <a:r>
              <a:rPr sz="1200" dirty="0">
                <a:latin typeface="Times New Roman"/>
                <a:cs typeface="Times New Roman"/>
              </a:rPr>
              <a:t>the faculty 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students. So in this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situation </a:t>
            </a:r>
            <a:r>
              <a:rPr sz="1200" dirty="0">
                <a:latin typeface="Times New Roman"/>
                <a:cs typeface="Times New Roman"/>
              </a:rPr>
              <a:t>it is necessary to mention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entities involved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4587" y="1050431"/>
            <a:ext cx="5258438" cy="1463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1848" y="4464606"/>
            <a:ext cx="4866723" cy="2886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96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3716" y="8436391"/>
            <a:ext cx="355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ig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848" y="7850850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162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5944" y="7057735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6129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848" y="705138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1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2914" y="7057224"/>
            <a:ext cx="0" cy="786765"/>
          </a:xfrm>
          <a:custGeom>
            <a:avLst/>
            <a:gdLst/>
            <a:ahLst/>
            <a:cxnLst/>
            <a:rect l="l" t="t" r="r" b="b"/>
            <a:pathLst>
              <a:path h="786765">
                <a:moveTo>
                  <a:pt x="0" y="0"/>
                </a:moveTo>
                <a:lnTo>
                  <a:pt x="0" y="786479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5759" y="7825450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3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1856" y="7083135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0"/>
                </a:moveTo>
                <a:lnTo>
                  <a:pt x="0" y="736599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5759" y="707678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3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7003" y="7083135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0"/>
                </a:moveTo>
                <a:lnTo>
                  <a:pt x="0" y="736181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48809" y="7112584"/>
            <a:ext cx="80327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 marR="5080" indent="-24765">
              <a:lnSpc>
                <a:spcPct val="100800"/>
              </a:lnSpc>
            </a:pPr>
            <a:r>
              <a:rPr sz="2350" spc="5" dirty="0">
                <a:latin typeface="Tahoma"/>
                <a:cs typeface="Tahoma"/>
              </a:rPr>
              <a:t>BOO</a:t>
            </a:r>
            <a:r>
              <a:rPr sz="2350" dirty="0">
                <a:latin typeface="Tahoma"/>
                <a:cs typeface="Tahoma"/>
              </a:rPr>
              <a:t>K  COPY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8700" y="7226437"/>
            <a:ext cx="1115695" cy="51689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45"/>
              </a:spcBef>
            </a:pPr>
            <a:r>
              <a:rPr sz="2350" spc="5" dirty="0">
                <a:latin typeface="Tahoma"/>
                <a:cs typeface="Tahoma"/>
              </a:rPr>
              <a:t>BOOK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2714" y="7000472"/>
            <a:ext cx="910590" cy="915035"/>
          </a:xfrm>
          <a:custGeom>
            <a:avLst/>
            <a:gdLst/>
            <a:ahLst/>
            <a:cxnLst/>
            <a:rect l="l" t="t" r="r" b="b"/>
            <a:pathLst>
              <a:path w="910589" h="915034">
                <a:moveTo>
                  <a:pt x="455804" y="0"/>
                </a:moveTo>
                <a:lnTo>
                  <a:pt x="0" y="457328"/>
                </a:lnTo>
                <a:lnTo>
                  <a:pt x="455804" y="914657"/>
                </a:lnTo>
                <a:lnTo>
                  <a:pt x="910083" y="457328"/>
                </a:lnTo>
                <a:lnTo>
                  <a:pt x="455804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2798" y="7456276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5992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4708" y="7456276"/>
            <a:ext cx="718185" cy="9525"/>
          </a:xfrm>
          <a:custGeom>
            <a:avLst/>
            <a:gdLst/>
            <a:ahLst/>
            <a:cxnLst/>
            <a:rect l="l" t="t" r="r" b="b"/>
            <a:pathLst>
              <a:path w="718185" h="9525">
                <a:moveTo>
                  <a:pt x="0" y="9146"/>
                </a:moveTo>
                <a:lnTo>
                  <a:pt x="718005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1496" y="6538569"/>
            <a:ext cx="1029335" cy="344805"/>
          </a:xfrm>
          <a:custGeom>
            <a:avLst/>
            <a:gdLst/>
            <a:ahLst/>
            <a:cxnLst/>
            <a:rect l="l" t="t" r="r" b="b"/>
            <a:pathLst>
              <a:path w="1029335" h="344804">
                <a:moveTo>
                  <a:pt x="515256" y="0"/>
                </a:moveTo>
                <a:lnTo>
                  <a:pt x="445554" y="1555"/>
                </a:lnTo>
                <a:lnTo>
                  <a:pt x="378636" y="6090"/>
                </a:lnTo>
                <a:lnTo>
                  <a:pt x="315127" y="13410"/>
                </a:lnTo>
                <a:lnTo>
                  <a:pt x="255652" y="23318"/>
                </a:lnTo>
                <a:lnTo>
                  <a:pt x="200834" y="35618"/>
                </a:lnTo>
                <a:lnTo>
                  <a:pt x="151299" y="50115"/>
                </a:lnTo>
                <a:lnTo>
                  <a:pt x="107671" y="66613"/>
                </a:lnTo>
                <a:lnTo>
                  <a:pt x="70575" y="84916"/>
                </a:lnTo>
                <a:lnTo>
                  <a:pt x="18476" y="126153"/>
                </a:lnTo>
                <a:lnTo>
                  <a:pt x="0" y="172260"/>
                </a:lnTo>
                <a:lnTo>
                  <a:pt x="4723" y="195504"/>
                </a:lnTo>
                <a:lnTo>
                  <a:pt x="40635" y="239049"/>
                </a:lnTo>
                <a:lnTo>
                  <a:pt x="107671" y="277258"/>
                </a:lnTo>
                <a:lnTo>
                  <a:pt x="151299" y="293833"/>
                </a:lnTo>
                <a:lnTo>
                  <a:pt x="200834" y="308439"/>
                </a:lnTo>
                <a:lnTo>
                  <a:pt x="255652" y="320863"/>
                </a:lnTo>
                <a:lnTo>
                  <a:pt x="315127" y="330896"/>
                </a:lnTo>
                <a:lnTo>
                  <a:pt x="378636" y="338324"/>
                </a:lnTo>
                <a:lnTo>
                  <a:pt x="445554" y="342936"/>
                </a:lnTo>
                <a:lnTo>
                  <a:pt x="515256" y="344520"/>
                </a:lnTo>
                <a:lnTo>
                  <a:pt x="584928" y="342936"/>
                </a:lnTo>
                <a:lnTo>
                  <a:pt x="651763" y="338324"/>
                </a:lnTo>
                <a:lnTo>
                  <a:pt x="715147" y="330896"/>
                </a:lnTo>
                <a:lnTo>
                  <a:pt x="774466" y="320863"/>
                </a:lnTo>
                <a:lnTo>
                  <a:pt x="829105" y="308439"/>
                </a:lnTo>
                <a:lnTo>
                  <a:pt x="878451" y="293833"/>
                </a:lnTo>
                <a:lnTo>
                  <a:pt x="921891" y="277258"/>
                </a:lnTo>
                <a:lnTo>
                  <a:pt x="958809" y="258927"/>
                </a:lnTo>
                <a:lnTo>
                  <a:pt x="1010625" y="217838"/>
                </a:lnTo>
                <a:lnTo>
                  <a:pt x="1028989" y="172260"/>
                </a:lnTo>
                <a:lnTo>
                  <a:pt x="1024295" y="148696"/>
                </a:lnTo>
                <a:lnTo>
                  <a:pt x="988591" y="104828"/>
                </a:lnTo>
                <a:lnTo>
                  <a:pt x="921891" y="66613"/>
                </a:lnTo>
                <a:lnTo>
                  <a:pt x="878451" y="50115"/>
                </a:lnTo>
                <a:lnTo>
                  <a:pt x="829105" y="35618"/>
                </a:lnTo>
                <a:lnTo>
                  <a:pt x="774466" y="23318"/>
                </a:lnTo>
                <a:lnTo>
                  <a:pt x="715147" y="13410"/>
                </a:lnTo>
                <a:lnTo>
                  <a:pt x="651763" y="6090"/>
                </a:lnTo>
                <a:lnTo>
                  <a:pt x="584928" y="1555"/>
                </a:lnTo>
                <a:lnTo>
                  <a:pt x="51525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1496" y="8087388"/>
            <a:ext cx="1029335" cy="343535"/>
          </a:xfrm>
          <a:custGeom>
            <a:avLst/>
            <a:gdLst/>
            <a:ahLst/>
            <a:cxnLst/>
            <a:rect l="l" t="t" r="r" b="b"/>
            <a:pathLst>
              <a:path w="1029335" h="343534">
                <a:moveTo>
                  <a:pt x="515256" y="0"/>
                </a:moveTo>
                <a:lnTo>
                  <a:pt x="445554" y="1584"/>
                </a:lnTo>
                <a:lnTo>
                  <a:pt x="378636" y="6196"/>
                </a:lnTo>
                <a:lnTo>
                  <a:pt x="315127" y="13624"/>
                </a:lnTo>
                <a:lnTo>
                  <a:pt x="255652" y="23656"/>
                </a:lnTo>
                <a:lnTo>
                  <a:pt x="200834" y="36081"/>
                </a:lnTo>
                <a:lnTo>
                  <a:pt x="151299" y="50687"/>
                </a:lnTo>
                <a:lnTo>
                  <a:pt x="107671" y="67261"/>
                </a:lnTo>
                <a:lnTo>
                  <a:pt x="70575" y="85593"/>
                </a:lnTo>
                <a:lnTo>
                  <a:pt x="18476" y="126682"/>
                </a:lnTo>
                <a:lnTo>
                  <a:pt x="0" y="172260"/>
                </a:lnTo>
                <a:lnTo>
                  <a:pt x="4723" y="195474"/>
                </a:lnTo>
                <a:lnTo>
                  <a:pt x="40635" y="238811"/>
                </a:lnTo>
                <a:lnTo>
                  <a:pt x="107671" y="276685"/>
                </a:lnTo>
                <a:lnTo>
                  <a:pt x="151299" y="293071"/>
                </a:lnTo>
                <a:lnTo>
                  <a:pt x="200834" y="307488"/>
                </a:lnTo>
                <a:lnTo>
                  <a:pt x="255652" y="319734"/>
                </a:lnTo>
                <a:lnTo>
                  <a:pt x="315127" y="329610"/>
                </a:lnTo>
                <a:lnTo>
                  <a:pt x="378636" y="336912"/>
                </a:lnTo>
                <a:lnTo>
                  <a:pt x="445554" y="341441"/>
                </a:lnTo>
                <a:lnTo>
                  <a:pt x="515256" y="342996"/>
                </a:lnTo>
                <a:lnTo>
                  <a:pt x="584928" y="341441"/>
                </a:lnTo>
                <a:lnTo>
                  <a:pt x="651763" y="336912"/>
                </a:lnTo>
                <a:lnTo>
                  <a:pt x="715147" y="329610"/>
                </a:lnTo>
                <a:lnTo>
                  <a:pt x="774466" y="319734"/>
                </a:lnTo>
                <a:lnTo>
                  <a:pt x="829105" y="307488"/>
                </a:lnTo>
                <a:lnTo>
                  <a:pt x="878451" y="293071"/>
                </a:lnTo>
                <a:lnTo>
                  <a:pt x="921891" y="276685"/>
                </a:lnTo>
                <a:lnTo>
                  <a:pt x="958809" y="258531"/>
                </a:lnTo>
                <a:lnTo>
                  <a:pt x="1010625" y="217725"/>
                </a:lnTo>
                <a:lnTo>
                  <a:pt x="1028989" y="172260"/>
                </a:lnTo>
                <a:lnTo>
                  <a:pt x="1024295" y="149016"/>
                </a:lnTo>
                <a:lnTo>
                  <a:pt x="988591" y="105471"/>
                </a:lnTo>
                <a:lnTo>
                  <a:pt x="921891" y="67261"/>
                </a:lnTo>
                <a:lnTo>
                  <a:pt x="878451" y="50687"/>
                </a:lnTo>
                <a:lnTo>
                  <a:pt x="829105" y="36081"/>
                </a:lnTo>
                <a:lnTo>
                  <a:pt x="774466" y="23656"/>
                </a:lnTo>
                <a:lnTo>
                  <a:pt x="715147" y="13624"/>
                </a:lnTo>
                <a:lnTo>
                  <a:pt x="651763" y="6196"/>
                </a:lnTo>
                <a:lnTo>
                  <a:pt x="584928" y="1584"/>
                </a:lnTo>
                <a:lnTo>
                  <a:pt x="51525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6753" y="6883088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4">
                <a:moveTo>
                  <a:pt x="0" y="0"/>
                </a:moveTo>
                <a:lnTo>
                  <a:pt x="342996" y="34299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753" y="7742866"/>
            <a:ext cx="343535" cy="344805"/>
          </a:xfrm>
          <a:custGeom>
            <a:avLst/>
            <a:gdLst/>
            <a:ahLst/>
            <a:cxnLst/>
            <a:rect l="l" t="t" r="r" b="b"/>
            <a:pathLst>
              <a:path w="343535" h="344804">
                <a:moveTo>
                  <a:pt x="342996" y="0"/>
                </a:moveTo>
                <a:lnTo>
                  <a:pt x="0" y="34452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09529" y="8118611"/>
            <a:ext cx="5346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Tahoma"/>
                <a:cs typeface="Tahoma"/>
              </a:rPr>
              <a:t>bk</a:t>
            </a:r>
            <a:r>
              <a:rPr sz="1350" dirty="0">
                <a:latin typeface="Tahoma"/>
                <a:cs typeface="Tahoma"/>
              </a:rPr>
              <a:t>Title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1983" y="6366288"/>
            <a:ext cx="1028065" cy="343535"/>
          </a:xfrm>
          <a:custGeom>
            <a:avLst/>
            <a:gdLst/>
            <a:ahLst/>
            <a:cxnLst/>
            <a:rect l="l" t="t" r="r" b="b"/>
            <a:pathLst>
              <a:path w="1028065" h="343534">
                <a:moveTo>
                  <a:pt x="513751" y="0"/>
                </a:moveTo>
                <a:lnTo>
                  <a:pt x="444076" y="1555"/>
                </a:lnTo>
                <a:lnTo>
                  <a:pt x="377239" y="6090"/>
                </a:lnTo>
                <a:lnTo>
                  <a:pt x="313853" y="13410"/>
                </a:lnTo>
                <a:lnTo>
                  <a:pt x="254532" y="23318"/>
                </a:lnTo>
                <a:lnTo>
                  <a:pt x="199891" y="35619"/>
                </a:lnTo>
                <a:lnTo>
                  <a:pt x="150542" y="50117"/>
                </a:lnTo>
                <a:lnTo>
                  <a:pt x="107102" y="66615"/>
                </a:lnTo>
                <a:lnTo>
                  <a:pt x="70182" y="84919"/>
                </a:lnTo>
                <a:lnTo>
                  <a:pt x="18364" y="126158"/>
                </a:lnTo>
                <a:lnTo>
                  <a:pt x="0" y="172266"/>
                </a:lnTo>
                <a:lnTo>
                  <a:pt x="4693" y="195481"/>
                </a:lnTo>
                <a:lnTo>
                  <a:pt x="40398" y="238820"/>
                </a:lnTo>
                <a:lnTo>
                  <a:pt x="107102" y="276695"/>
                </a:lnTo>
                <a:lnTo>
                  <a:pt x="150542" y="293082"/>
                </a:lnTo>
                <a:lnTo>
                  <a:pt x="199891" y="307499"/>
                </a:lnTo>
                <a:lnTo>
                  <a:pt x="254532" y="319746"/>
                </a:lnTo>
                <a:lnTo>
                  <a:pt x="313853" y="329622"/>
                </a:lnTo>
                <a:lnTo>
                  <a:pt x="377239" y="336925"/>
                </a:lnTo>
                <a:lnTo>
                  <a:pt x="444076" y="341454"/>
                </a:lnTo>
                <a:lnTo>
                  <a:pt x="513751" y="343009"/>
                </a:lnTo>
                <a:lnTo>
                  <a:pt x="583426" y="341454"/>
                </a:lnTo>
                <a:lnTo>
                  <a:pt x="650263" y="336925"/>
                </a:lnTo>
                <a:lnTo>
                  <a:pt x="713649" y="329622"/>
                </a:lnTo>
                <a:lnTo>
                  <a:pt x="772970" y="319746"/>
                </a:lnTo>
                <a:lnTo>
                  <a:pt x="827611" y="307499"/>
                </a:lnTo>
                <a:lnTo>
                  <a:pt x="876960" y="293082"/>
                </a:lnTo>
                <a:lnTo>
                  <a:pt x="920400" y="276695"/>
                </a:lnTo>
                <a:lnTo>
                  <a:pt x="957320" y="258541"/>
                </a:lnTo>
                <a:lnTo>
                  <a:pt x="1009138" y="217733"/>
                </a:lnTo>
                <a:lnTo>
                  <a:pt x="1027503" y="172266"/>
                </a:lnTo>
                <a:lnTo>
                  <a:pt x="1022809" y="148701"/>
                </a:lnTo>
                <a:lnTo>
                  <a:pt x="987104" y="104832"/>
                </a:lnTo>
                <a:lnTo>
                  <a:pt x="920400" y="66615"/>
                </a:lnTo>
                <a:lnTo>
                  <a:pt x="876960" y="50117"/>
                </a:lnTo>
                <a:lnTo>
                  <a:pt x="827611" y="35619"/>
                </a:lnTo>
                <a:lnTo>
                  <a:pt x="772970" y="23318"/>
                </a:lnTo>
                <a:lnTo>
                  <a:pt x="713649" y="13410"/>
                </a:lnTo>
                <a:lnTo>
                  <a:pt x="650263" y="6090"/>
                </a:lnTo>
                <a:lnTo>
                  <a:pt x="583426" y="1555"/>
                </a:lnTo>
                <a:lnTo>
                  <a:pt x="513751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0322" y="1319522"/>
            <a:ext cx="5528945" cy="546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25" dirty="0">
                <a:latin typeface="Times New Roman"/>
                <a:cs typeface="Times New Roman"/>
              </a:rPr>
              <a:t>Dependencies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ct val="100600"/>
              </a:lnSpc>
            </a:pPr>
            <a:r>
              <a:rPr sz="1200" dirty="0">
                <a:latin typeface="Times New Roman"/>
                <a:cs typeface="Times New Roman"/>
              </a:rPr>
              <a:t>Dependency is a 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constraint, for </a:t>
            </a:r>
            <a:r>
              <a:rPr sz="1200" dirty="0">
                <a:latin typeface="Times New Roman"/>
                <a:cs typeface="Times New Roman"/>
              </a:rPr>
              <a:t>example once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define the cardinality or  </a:t>
            </a:r>
            <a:r>
              <a:rPr sz="1200" spc="-5" dirty="0">
                <a:latin typeface="Times New Roman"/>
                <a:cs typeface="Times New Roman"/>
              </a:rPr>
              <a:t>relationship </a:t>
            </a:r>
            <a:r>
              <a:rPr sz="1200" dirty="0">
                <a:latin typeface="Times New Roman"/>
                <a:cs typeface="Times New Roman"/>
              </a:rPr>
              <a:t>among </a:t>
            </a:r>
            <a:r>
              <a:rPr sz="1200" spc="-5" dirty="0">
                <a:latin typeface="Times New Roman"/>
                <a:cs typeface="Times New Roman"/>
              </a:rPr>
              <a:t>two entities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constraint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check that tells that cardinality 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followed while populating data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relations. </a:t>
            </a:r>
            <a:r>
              <a:rPr sz="1200" dirty="0">
                <a:latin typeface="Times New Roman"/>
                <a:cs typeface="Times New Roman"/>
              </a:rPr>
              <a:t>Similarly the dependency is a  </a:t>
            </a:r>
            <a:r>
              <a:rPr sz="1200" spc="-5" dirty="0">
                <a:latin typeface="Times New Roman"/>
                <a:cs typeface="Times New Roman"/>
              </a:rPr>
              <a:t>constraint. </a:t>
            </a:r>
            <a:r>
              <a:rPr sz="1200" dirty="0">
                <a:latin typeface="Times New Roman"/>
                <a:cs typeface="Times New Roman"/>
              </a:rPr>
              <a:t>There are a number of dependency types </a:t>
            </a:r>
            <a:r>
              <a:rPr sz="1200" spc="-5" dirty="0">
                <a:latin typeface="Times New Roman"/>
                <a:cs typeface="Times New Roman"/>
              </a:rPr>
              <a:t>which are expressed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5" dirty="0">
                <a:latin typeface="Times New Roman"/>
                <a:cs typeface="Times New Roman"/>
              </a:rPr>
              <a:t>The </a:t>
            </a:r>
            <a:r>
              <a:rPr sz="1200" spc="20" dirty="0">
                <a:latin typeface="Times New Roman"/>
                <a:cs typeface="Times New Roman"/>
              </a:rPr>
              <a:t>Existence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dependency: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10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dependency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exists </a:t>
            </a:r>
            <a:r>
              <a:rPr sz="1200" spc="-5" dirty="0">
                <a:latin typeface="Times New Roman"/>
                <a:cs typeface="Times New Roman"/>
              </a:rPr>
              <a:t>when one </a:t>
            </a:r>
            <a:r>
              <a:rPr sz="1200" dirty="0">
                <a:latin typeface="Times New Roman"/>
                <a:cs typeface="Times New Roman"/>
              </a:rPr>
              <a:t>entity instance </a:t>
            </a:r>
            <a:r>
              <a:rPr sz="1200" spc="-5" dirty="0">
                <a:latin typeface="Times New Roman"/>
                <a:cs typeface="Times New Roman"/>
              </a:rPr>
              <a:t>needs instance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existence. As we </a:t>
            </a:r>
            <a:r>
              <a:rPr sz="1200" dirty="0">
                <a:latin typeface="Times New Roman"/>
                <a:cs typeface="Times New Roman"/>
              </a:rPr>
              <a:t>have seen </a:t>
            </a:r>
            <a:r>
              <a:rPr sz="1200" spc="-5" dirty="0">
                <a:latin typeface="Times New Roman"/>
                <a:cs typeface="Times New Roman"/>
              </a:rPr>
              <a:t>earlier </a:t>
            </a:r>
            <a:r>
              <a:rPr sz="1200" dirty="0">
                <a:latin typeface="Times New Roman"/>
                <a:cs typeface="Times New Roman"/>
              </a:rPr>
              <a:t>in case of </a:t>
            </a:r>
            <a:r>
              <a:rPr sz="1200" spc="-5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and  organization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projects associated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employees there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employees  are </a:t>
            </a:r>
            <a:r>
              <a:rPr sz="1200" dirty="0">
                <a:latin typeface="Times New Roman"/>
                <a:cs typeface="Times New Roman"/>
              </a:rPr>
              <a:t>dependent on projects, it </a:t>
            </a:r>
            <a:r>
              <a:rPr sz="1200" spc="-5" dirty="0">
                <a:latin typeface="Times New Roman"/>
                <a:cs typeface="Times New Roman"/>
              </a:rPr>
              <a:t>means that </a:t>
            </a:r>
            <a:r>
              <a:rPr sz="1200" dirty="0">
                <a:latin typeface="Times New Roman"/>
                <a:cs typeface="Times New Roman"/>
              </a:rPr>
              <a:t>if no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assigned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employee </a:t>
            </a:r>
            <a:r>
              <a:rPr sz="1200" dirty="0">
                <a:latin typeface="Times New Roman"/>
                <a:cs typeface="Times New Roman"/>
              </a:rPr>
              <a:t>it can not  exist.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other words </a:t>
            </a:r>
            <a:r>
              <a:rPr sz="1200" spc="-5" dirty="0">
                <a:latin typeface="Times New Roman"/>
                <a:cs typeface="Times New Roman"/>
              </a:rPr>
              <a:t>we can </a:t>
            </a:r>
            <a:r>
              <a:rPr sz="1200" spc="5" dirty="0">
                <a:latin typeface="Times New Roman"/>
                <a:cs typeface="Times New Roman"/>
              </a:rPr>
              <a:t>say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employee must be </a:t>
            </a:r>
            <a:r>
              <a:rPr sz="1200" spc="-5" dirty="0">
                <a:latin typeface="Times New Roman"/>
                <a:cs typeface="Times New Roman"/>
              </a:rPr>
              <a:t>working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at  least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40" dirty="0">
                <a:latin typeface="Times New Roman"/>
                <a:cs typeface="Times New Roman"/>
              </a:rPr>
              <a:t>Identifier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Dependency: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ts val="1380"/>
              </a:lnSpc>
              <a:spcBef>
                <a:spcPts val="55"/>
              </a:spcBef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means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dependent </a:t>
            </a:r>
            <a:r>
              <a:rPr sz="1200" dirty="0">
                <a:latin typeface="Times New Roman"/>
                <a:cs typeface="Times New Roman"/>
              </a:rPr>
              <a:t>entity incase of </a:t>
            </a:r>
            <a:r>
              <a:rPr sz="1200" spc="-5" dirty="0">
                <a:latin typeface="Times New Roman"/>
                <a:cs typeface="Times New Roman"/>
              </a:rPr>
              <a:t>existence </a:t>
            </a:r>
            <a:r>
              <a:rPr sz="1200" dirty="0">
                <a:latin typeface="Times New Roman"/>
                <a:cs typeface="Times New Roman"/>
              </a:rPr>
              <a:t>dependency does not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own  identifier and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external </a:t>
            </a:r>
            <a:r>
              <a:rPr sz="1200" spc="-5" dirty="0">
                <a:latin typeface="Times New Roman"/>
                <a:cs typeface="Times New Roman"/>
              </a:rPr>
              <a:t>identifier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pick data for that entity. </a:t>
            </a:r>
            <a:r>
              <a:rPr sz="1200" dirty="0">
                <a:latin typeface="Times New Roman"/>
                <a:cs typeface="Times New Roman"/>
              </a:rPr>
              <a:t>And to </a:t>
            </a:r>
            <a:r>
              <a:rPr sz="1200" spc="-5" dirty="0">
                <a:latin typeface="Times New Roman"/>
                <a:cs typeface="Times New Roman"/>
              </a:rPr>
              <a:t>define </a:t>
            </a:r>
            <a:r>
              <a:rPr sz="1200" dirty="0">
                <a:latin typeface="Times New Roman"/>
                <a:cs typeface="Times New Roman"/>
              </a:rPr>
              <a:t>a  key in this entity the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parent </a:t>
            </a:r>
            <a:r>
              <a:rPr sz="1200" dirty="0">
                <a:latin typeface="Times New Roman"/>
                <a:cs typeface="Times New Roman"/>
              </a:rPr>
              <a:t>entity is to 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10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 entity </a:t>
            </a:r>
            <a:r>
              <a:rPr sz="1200" spc="10" dirty="0">
                <a:latin typeface="Times New Roman"/>
                <a:cs typeface="Times New Roman"/>
              </a:rPr>
              <a:t>may </a:t>
            </a:r>
            <a:r>
              <a:rPr sz="1200" spc="5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used as composite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200" spc="30" dirty="0">
                <a:latin typeface="Times New Roman"/>
                <a:cs typeface="Times New Roman"/>
              </a:rPr>
              <a:t>Referential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Dependency: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situation 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dependent </a:t>
            </a:r>
            <a:r>
              <a:rPr sz="1200" dirty="0">
                <a:latin typeface="Times New Roman"/>
                <a:cs typeface="Times New Roman"/>
              </a:rPr>
              <a:t>entity has it </a:t>
            </a:r>
            <a:r>
              <a:rPr sz="1200" spc="-5" dirty="0">
                <a:latin typeface="Times New Roman"/>
                <a:cs typeface="Times New Roman"/>
              </a:rPr>
              <a:t>own </a:t>
            </a:r>
            <a:r>
              <a:rPr sz="1200" dirty="0">
                <a:latin typeface="Times New Roman"/>
                <a:cs typeface="Times New Roman"/>
              </a:rPr>
              <a:t>key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unique </a:t>
            </a:r>
            <a:r>
              <a:rPr sz="1200" spc="-5" dirty="0">
                <a:latin typeface="Times New Roman"/>
                <a:cs typeface="Times New Roman"/>
              </a:rPr>
              <a:t>identification  </a:t>
            </a:r>
            <a:r>
              <a:rPr sz="1200" dirty="0">
                <a:latin typeface="Times New Roman"/>
                <a:cs typeface="Times New Roman"/>
              </a:rPr>
              <a:t>but the key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show the </a:t>
            </a:r>
            <a:r>
              <a:rPr sz="1200" spc="-5" dirty="0">
                <a:latin typeface="Times New Roman"/>
                <a:cs typeface="Times New Roman"/>
              </a:rPr>
              <a:t>reference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parent </a:t>
            </a:r>
            <a:r>
              <a:rPr sz="1200" dirty="0">
                <a:latin typeface="Times New Roman"/>
                <a:cs typeface="Times New Roman"/>
              </a:rPr>
              <a:t>entity is </a:t>
            </a:r>
            <a:r>
              <a:rPr sz="1200" spc="-5" dirty="0">
                <a:latin typeface="Times New Roman"/>
                <a:cs typeface="Times New Roman"/>
              </a:rPr>
              <a:t>shown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help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 attribute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parent entity. </a:t>
            </a:r>
            <a:r>
              <a:rPr sz="1200" dirty="0">
                <a:latin typeface="Times New Roman"/>
                <a:cs typeface="Times New Roman"/>
              </a:rPr>
              <a:t>Means to show the </a:t>
            </a:r>
            <a:r>
              <a:rPr sz="1200" spc="-5" dirty="0">
                <a:latin typeface="Times New Roman"/>
                <a:cs typeface="Times New Roman"/>
              </a:rPr>
              <a:t>link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parent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this entity  </a:t>
            </a:r>
            <a:r>
              <a:rPr sz="1200" spc="-5" dirty="0">
                <a:latin typeface="Times New Roman"/>
                <a:cs typeface="Times New Roman"/>
              </a:rPr>
              <a:t>there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an attribute and </a:t>
            </a:r>
            <a:r>
              <a:rPr sz="1200" dirty="0">
                <a:latin typeface="Times New Roman"/>
                <a:cs typeface="Times New Roman"/>
              </a:rPr>
              <a:t>a record in this </a:t>
            </a:r>
            <a:r>
              <a:rPr sz="1200" spc="-5" dirty="0">
                <a:latin typeface="Times New Roman"/>
                <a:cs typeface="Times New Roman"/>
              </a:rPr>
              <a:t>entity will </a:t>
            </a:r>
            <a:r>
              <a:rPr sz="1200" dirty="0">
                <a:latin typeface="Times New Roman"/>
                <a:cs typeface="Times New Roman"/>
              </a:rPr>
              <a:t>not exist </a:t>
            </a:r>
            <a:r>
              <a:rPr sz="1200" spc="-5" dirty="0">
                <a:latin typeface="Times New Roman"/>
                <a:cs typeface="Times New Roman"/>
              </a:rPr>
              <a:t>without having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record 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parent entity. </a:t>
            </a:r>
            <a:r>
              <a:rPr sz="1200" dirty="0">
                <a:latin typeface="Times New Roman"/>
                <a:cs typeface="Times New Roman"/>
              </a:rPr>
              <a:t>Despite of </a:t>
            </a:r>
            <a:r>
              <a:rPr sz="1200" spc="-5" dirty="0">
                <a:latin typeface="Times New Roman"/>
                <a:cs typeface="Times New Roman"/>
              </a:rPr>
              <a:t>having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own identifier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identifier or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weak entity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known as foreign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R="355600" algn="r">
              <a:lnSpc>
                <a:spcPts val="1490"/>
              </a:lnSpc>
              <a:spcBef>
                <a:spcPts val="445"/>
              </a:spcBef>
            </a:pPr>
            <a:r>
              <a:rPr sz="1350" u="sng" spc="-5" dirty="0">
                <a:latin typeface="Tahoma"/>
                <a:cs typeface="Tahoma"/>
              </a:rPr>
              <a:t>bkI</a:t>
            </a:r>
            <a:r>
              <a:rPr sz="1350" u="sng" dirty="0">
                <a:latin typeface="Tahoma"/>
                <a:cs typeface="Tahoma"/>
              </a:rPr>
              <a:t>d</a:t>
            </a:r>
            <a:endParaRPr sz="1350">
              <a:latin typeface="Tahoma"/>
              <a:cs typeface="Tahoma"/>
            </a:endParaRPr>
          </a:p>
          <a:p>
            <a:pPr marR="4448175" algn="ctr">
              <a:lnSpc>
                <a:spcPts val="1490"/>
              </a:lnSpc>
            </a:pPr>
            <a:r>
              <a:rPr sz="1350" u="sng" spc="-5" dirty="0">
                <a:latin typeface="Tahoma"/>
                <a:cs typeface="Tahoma"/>
              </a:rPr>
              <a:t>bkId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21989" y="8087431"/>
            <a:ext cx="1028065" cy="343535"/>
          </a:xfrm>
          <a:custGeom>
            <a:avLst/>
            <a:gdLst/>
            <a:ahLst/>
            <a:cxnLst/>
            <a:rect l="l" t="t" r="r" b="b"/>
            <a:pathLst>
              <a:path w="1028065" h="343534">
                <a:moveTo>
                  <a:pt x="513770" y="0"/>
                </a:moveTo>
                <a:lnTo>
                  <a:pt x="444093" y="1584"/>
                </a:lnTo>
                <a:lnTo>
                  <a:pt x="377253" y="6196"/>
                </a:lnTo>
                <a:lnTo>
                  <a:pt x="313865" y="13625"/>
                </a:lnTo>
                <a:lnTo>
                  <a:pt x="254542" y="23658"/>
                </a:lnTo>
                <a:lnTo>
                  <a:pt x="199898" y="36084"/>
                </a:lnTo>
                <a:lnTo>
                  <a:pt x="150548" y="50691"/>
                </a:lnTo>
                <a:lnTo>
                  <a:pt x="107106" y="67266"/>
                </a:lnTo>
                <a:lnTo>
                  <a:pt x="70185" y="85600"/>
                </a:lnTo>
                <a:lnTo>
                  <a:pt x="18365" y="126692"/>
                </a:lnTo>
                <a:lnTo>
                  <a:pt x="0" y="172273"/>
                </a:lnTo>
                <a:lnTo>
                  <a:pt x="4693" y="195488"/>
                </a:lnTo>
                <a:lnTo>
                  <a:pt x="40400" y="238828"/>
                </a:lnTo>
                <a:lnTo>
                  <a:pt x="107106" y="276706"/>
                </a:lnTo>
                <a:lnTo>
                  <a:pt x="150548" y="293093"/>
                </a:lnTo>
                <a:lnTo>
                  <a:pt x="199898" y="307511"/>
                </a:lnTo>
                <a:lnTo>
                  <a:pt x="254542" y="319758"/>
                </a:lnTo>
                <a:lnTo>
                  <a:pt x="313865" y="329634"/>
                </a:lnTo>
                <a:lnTo>
                  <a:pt x="377253" y="336937"/>
                </a:lnTo>
                <a:lnTo>
                  <a:pt x="444093" y="341467"/>
                </a:lnTo>
                <a:lnTo>
                  <a:pt x="513770" y="343021"/>
                </a:lnTo>
                <a:lnTo>
                  <a:pt x="583447" y="341467"/>
                </a:lnTo>
                <a:lnTo>
                  <a:pt x="650287" y="336937"/>
                </a:lnTo>
                <a:lnTo>
                  <a:pt x="713676" y="329634"/>
                </a:lnTo>
                <a:lnTo>
                  <a:pt x="772999" y="319758"/>
                </a:lnTo>
                <a:lnTo>
                  <a:pt x="827642" y="307511"/>
                </a:lnTo>
                <a:lnTo>
                  <a:pt x="876992" y="293093"/>
                </a:lnTo>
                <a:lnTo>
                  <a:pt x="920435" y="276706"/>
                </a:lnTo>
                <a:lnTo>
                  <a:pt x="957355" y="258550"/>
                </a:lnTo>
                <a:lnTo>
                  <a:pt x="1009176" y="217741"/>
                </a:lnTo>
                <a:lnTo>
                  <a:pt x="1027541" y="172273"/>
                </a:lnTo>
                <a:lnTo>
                  <a:pt x="1022847" y="149027"/>
                </a:lnTo>
                <a:lnTo>
                  <a:pt x="987140" y="105479"/>
                </a:lnTo>
                <a:lnTo>
                  <a:pt x="920435" y="67266"/>
                </a:lnTo>
                <a:lnTo>
                  <a:pt x="876992" y="50691"/>
                </a:lnTo>
                <a:lnTo>
                  <a:pt x="827642" y="36084"/>
                </a:lnTo>
                <a:lnTo>
                  <a:pt x="772999" y="23658"/>
                </a:lnTo>
                <a:lnTo>
                  <a:pt x="713676" y="13625"/>
                </a:lnTo>
                <a:lnTo>
                  <a:pt x="650287" y="6196"/>
                </a:lnTo>
                <a:lnTo>
                  <a:pt x="583447" y="1584"/>
                </a:lnTo>
                <a:lnTo>
                  <a:pt x="513770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45824" y="8118675"/>
            <a:ext cx="56197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u="sng" spc="-5" dirty="0">
                <a:latin typeface="Tahoma"/>
                <a:cs typeface="Tahoma"/>
              </a:rPr>
              <a:t>CopyId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74427" y="6710754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275942" y="0"/>
                </a:moveTo>
                <a:lnTo>
                  <a:pt x="0" y="352169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83573" y="7837400"/>
            <a:ext cx="352425" cy="250190"/>
          </a:xfrm>
          <a:custGeom>
            <a:avLst/>
            <a:gdLst/>
            <a:ahLst/>
            <a:cxnLst/>
            <a:rect l="l" t="t" r="r" b="b"/>
            <a:pathLst>
              <a:path w="352425" h="250190">
                <a:moveTo>
                  <a:pt x="0" y="0"/>
                </a:moveTo>
                <a:lnTo>
                  <a:pt x="352169" y="250024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97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99" y="7325425"/>
            <a:ext cx="5524500" cy="142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Fig-8 (Super-types 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Subtypes)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Figure:8 </a:t>
            </a:r>
            <a:r>
              <a:rPr sz="1200" dirty="0">
                <a:latin typeface="Times New Roman"/>
                <a:cs typeface="Times New Roman"/>
              </a:rPr>
              <a:t>show above there </a:t>
            </a:r>
            <a:r>
              <a:rPr sz="1200" spc="-5" dirty="0">
                <a:latin typeface="Times New Roman"/>
                <a:cs typeface="Times New Roman"/>
              </a:rPr>
              <a:t>are different levels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existence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entities,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top  </a:t>
            </a:r>
            <a:r>
              <a:rPr sz="1200" spc="-5" dirty="0">
                <a:latin typeface="Times New Roman"/>
                <a:cs typeface="Times New Roman"/>
              </a:rPr>
              <a:t>level we have general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type,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are described as </a:t>
            </a:r>
            <a:r>
              <a:rPr sz="1200" dirty="0">
                <a:latin typeface="Times New Roman"/>
                <a:cs typeface="Times New Roman"/>
              </a:rPr>
              <a:t>having a number of </a:t>
            </a:r>
            <a:r>
              <a:rPr sz="1200" spc="-5" dirty="0">
                <a:latin typeface="Times New Roman"/>
                <a:cs typeface="Times New Roman"/>
              </a:rPr>
              <a:t>Subtype  entities, these </a:t>
            </a:r>
            <a:r>
              <a:rPr sz="1200" dirty="0">
                <a:latin typeface="Times New Roman"/>
                <a:cs typeface="Times New Roman"/>
              </a:rPr>
              <a:t>sub </a:t>
            </a:r>
            <a:r>
              <a:rPr sz="1200" spc="-5" dirty="0">
                <a:latin typeface="Times New Roman"/>
                <a:cs typeface="Times New Roman"/>
              </a:rPr>
              <a:t>entities are in-turn </a:t>
            </a:r>
            <a:r>
              <a:rPr sz="1200" dirty="0">
                <a:latin typeface="Times New Roman"/>
                <a:cs typeface="Times New Roman"/>
              </a:rPr>
              <a:t>acting </a:t>
            </a:r>
            <a:r>
              <a:rPr sz="1200" spc="-5" dirty="0">
                <a:latin typeface="Times New Roman"/>
                <a:cs typeface="Times New Roman"/>
              </a:rPr>
              <a:t>as supertypes entities for </a:t>
            </a:r>
            <a:r>
              <a:rPr sz="1200" dirty="0">
                <a:latin typeface="Times New Roman"/>
                <a:cs typeface="Times New Roman"/>
              </a:rPr>
              <a:t>a number of </a:t>
            </a:r>
            <a:r>
              <a:rPr sz="1200" spc="-5" dirty="0">
                <a:latin typeface="Times New Roman"/>
                <a:cs typeface="Times New Roman"/>
              </a:rPr>
              <a:t>other  entities. As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see in case of </a:t>
            </a:r>
            <a:r>
              <a:rPr sz="1200" spc="-5" dirty="0">
                <a:latin typeface="Times New Roman"/>
                <a:cs typeface="Times New Roman"/>
              </a:rPr>
              <a:t>person supertype we </a:t>
            </a:r>
            <a:r>
              <a:rPr sz="1200" dirty="0">
                <a:latin typeface="Times New Roman"/>
                <a:cs typeface="Times New Roman"/>
              </a:rPr>
              <a:t>can have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classify the person  entity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Student </a:t>
            </a:r>
            <a:r>
              <a:rPr sz="1200" spc="-5" dirty="0">
                <a:latin typeface="Times New Roman"/>
                <a:cs typeface="Times New Roman"/>
              </a:rPr>
              <a:t>(STD) and Teacher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Faculty member (FAC). </a:t>
            </a:r>
            <a:r>
              <a:rPr sz="1200" dirty="0">
                <a:latin typeface="Times New Roman"/>
                <a:cs typeface="Times New Roman"/>
              </a:rPr>
              <a:t>Subtype </a:t>
            </a:r>
            <a:r>
              <a:rPr sz="1200" spc="-5" dirty="0">
                <a:latin typeface="Times New Roman"/>
                <a:cs typeface="Times New Roman"/>
              </a:rPr>
              <a:t>entities are  expressed  with  </a:t>
            </a:r>
            <a:r>
              <a:rPr sz="1200" dirty="0">
                <a:latin typeface="Times New Roman"/>
                <a:cs typeface="Times New Roman"/>
              </a:rPr>
              <a:t>a link to  the </a:t>
            </a:r>
            <a:r>
              <a:rPr sz="1200" spc="-5" dirty="0">
                <a:latin typeface="Times New Roman"/>
                <a:cs typeface="Times New Roman"/>
              </a:rPr>
              <a:t>supertypes  </a:t>
            </a:r>
            <a:r>
              <a:rPr sz="1200" dirty="0">
                <a:latin typeface="Times New Roman"/>
                <a:cs typeface="Times New Roman"/>
              </a:rPr>
              <a:t>having </a:t>
            </a:r>
            <a:r>
              <a:rPr sz="1200" spc="-5" dirty="0">
                <a:latin typeface="Times New Roman"/>
                <a:cs typeface="Times New Roman"/>
              </a:rPr>
              <a:t>an  arc </a:t>
            </a:r>
            <a:r>
              <a:rPr sz="1200" dirty="0">
                <a:latin typeface="Times New Roman"/>
                <a:cs typeface="Times New Roman"/>
              </a:rPr>
              <a:t>on the link—the </a:t>
            </a:r>
            <a:r>
              <a:rPr sz="1200" spc="-5" dirty="0">
                <a:latin typeface="Times New Roman"/>
                <a:cs typeface="Times New Roman"/>
              </a:rPr>
              <a:t>arms 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2637" y="4528622"/>
            <a:ext cx="939165" cy="288290"/>
          </a:xfrm>
          <a:custGeom>
            <a:avLst/>
            <a:gdLst/>
            <a:ahLst/>
            <a:cxnLst/>
            <a:rect l="l" t="t" r="r" b="b"/>
            <a:pathLst>
              <a:path w="939164" h="288289">
                <a:moveTo>
                  <a:pt x="0" y="288070"/>
                </a:moveTo>
                <a:lnTo>
                  <a:pt x="938898" y="288070"/>
                </a:lnTo>
                <a:lnTo>
                  <a:pt x="938898" y="0"/>
                </a:lnTo>
                <a:lnTo>
                  <a:pt x="0" y="0"/>
                </a:lnTo>
                <a:lnTo>
                  <a:pt x="0" y="28807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1680" y="4574878"/>
            <a:ext cx="68072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2923" y="5972025"/>
            <a:ext cx="794385" cy="28829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Tahoma"/>
                <a:cs typeface="Tahoma"/>
              </a:rPr>
              <a:t>STD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2760" y="5972025"/>
            <a:ext cx="866140" cy="28829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Tahoma"/>
                <a:cs typeface="Tahoma"/>
              </a:rPr>
              <a:t>FAC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29512" y="514590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797" y="0"/>
                </a:moveTo>
                <a:lnTo>
                  <a:pt x="98718" y="7291"/>
                </a:lnTo>
                <a:lnTo>
                  <a:pt x="58931" y="27606"/>
                </a:lnTo>
                <a:lnTo>
                  <a:pt x="27703" y="58601"/>
                </a:lnTo>
                <a:lnTo>
                  <a:pt x="7303" y="97938"/>
                </a:lnTo>
                <a:lnTo>
                  <a:pt x="0" y="143273"/>
                </a:lnTo>
                <a:lnTo>
                  <a:pt x="7303" y="189352"/>
                </a:lnTo>
                <a:lnTo>
                  <a:pt x="27703" y="229139"/>
                </a:lnTo>
                <a:lnTo>
                  <a:pt x="58931" y="260367"/>
                </a:lnTo>
                <a:lnTo>
                  <a:pt x="98718" y="280767"/>
                </a:lnTo>
                <a:lnTo>
                  <a:pt x="144797" y="288070"/>
                </a:lnTo>
                <a:lnTo>
                  <a:pt x="190132" y="280767"/>
                </a:lnTo>
                <a:lnTo>
                  <a:pt x="229469" y="260367"/>
                </a:lnTo>
                <a:lnTo>
                  <a:pt x="260464" y="229139"/>
                </a:lnTo>
                <a:lnTo>
                  <a:pt x="280779" y="189352"/>
                </a:lnTo>
                <a:lnTo>
                  <a:pt x="288070" y="143273"/>
                </a:lnTo>
                <a:lnTo>
                  <a:pt x="280779" y="97938"/>
                </a:lnTo>
                <a:lnTo>
                  <a:pt x="260464" y="58601"/>
                </a:lnTo>
                <a:lnTo>
                  <a:pt x="229469" y="27606"/>
                </a:lnTo>
                <a:lnTo>
                  <a:pt x="190132" y="7291"/>
                </a:lnTo>
                <a:lnTo>
                  <a:pt x="144797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65164" y="481667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223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1023" y="5394343"/>
            <a:ext cx="866140" cy="577850"/>
          </a:xfrm>
          <a:custGeom>
            <a:avLst/>
            <a:gdLst/>
            <a:ahLst/>
            <a:cxnLst/>
            <a:rect l="l" t="t" r="r" b="b"/>
            <a:pathLst>
              <a:path w="866139" h="577850">
                <a:moveTo>
                  <a:pt x="865737" y="0"/>
                </a:moveTo>
                <a:lnTo>
                  <a:pt x="0" y="57766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0333" y="5386723"/>
            <a:ext cx="818515" cy="585470"/>
          </a:xfrm>
          <a:custGeom>
            <a:avLst/>
            <a:gdLst/>
            <a:ahLst/>
            <a:cxnLst/>
            <a:rect l="l" t="t" r="r" b="b"/>
            <a:pathLst>
              <a:path w="818514" h="585470">
                <a:moveTo>
                  <a:pt x="0" y="0"/>
                </a:moveTo>
                <a:lnTo>
                  <a:pt x="818487" y="58528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0173" y="5539141"/>
            <a:ext cx="158750" cy="154940"/>
          </a:xfrm>
          <a:custGeom>
            <a:avLst/>
            <a:gdLst/>
            <a:ahLst/>
            <a:cxnLst/>
            <a:rect l="l" t="t" r="r" b="b"/>
            <a:pathLst>
              <a:path w="158750" h="154939">
                <a:moveTo>
                  <a:pt x="13717" y="0"/>
                </a:moveTo>
                <a:lnTo>
                  <a:pt x="5144" y="44272"/>
                </a:lnTo>
                <a:lnTo>
                  <a:pt x="0" y="85544"/>
                </a:lnTo>
                <a:lnTo>
                  <a:pt x="1714" y="120243"/>
                </a:lnTo>
                <a:lnTo>
                  <a:pt x="13717" y="144797"/>
                </a:lnTo>
                <a:lnTo>
                  <a:pt x="43201" y="154442"/>
                </a:lnTo>
                <a:lnTo>
                  <a:pt x="86116" y="153371"/>
                </a:lnTo>
                <a:lnTo>
                  <a:pt x="129031" y="148012"/>
                </a:lnTo>
                <a:lnTo>
                  <a:pt x="158515" y="14479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6398" y="5531521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144797" y="0"/>
                </a:moveTo>
                <a:lnTo>
                  <a:pt x="153371" y="44034"/>
                </a:lnTo>
                <a:lnTo>
                  <a:pt x="158515" y="84782"/>
                </a:lnTo>
                <a:lnTo>
                  <a:pt x="156800" y="118957"/>
                </a:lnTo>
                <a:lnTo>
                  <a:pt x="144797" y="143273"/>
                </a:lnTo>
                <a:lnTo>
                  <a:pt x="120458" y="155276"/>
                </a:lnTo>
                <a:lnTo>
                  <a:pt x="86116" y="156991"/>
                </a:lnTo>
                <a:lnTo>
                  <a:pt x="44915" y="151846"/>
                </a:lnTo>
                <a:lnTo>
                  <a:pt x="0" y="143273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0331" y="4528622"/>
            <a:ext cx="650875" cy="288290"/>
          </a:xfrm>
          <a:custGeom>
            <a:avLst/>
            <a:gdLst/>
            <a:ahLst/>
            <a:cxnLst/>
            <a:rect l="l" t="t" r="r" b="b"/>
            <a:pathLst>
              <a:path w="650875" h="288289">
                <a:moveTo>
                  <a:pt x="0" y="288070"/>
                </a:moveTo>
                <a:lnTo>
                  <a:pt x="650827" y="288070"/>
                </a:lnTo>
                <a:lnTo>
                  <a:pt x="650827" y="0"/>
                </a:lnTo>
                <a:lnTo>
                  <a:pt x="0" y="0"/>
                </a:lnTo>
                <a:lnTo>
                  <a:pt x="0" y="28807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11688" y="4574879"/>
            <a:ext cx="22923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1433" y="5972025"/>
            <a:ext cx="650875" cy="28829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Tahoma"/>
                <a:cs typeface="Tahoma"/>
              </a:rPr>
              <a:t>ST1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9229" y="5972025"/>
            <a:ext cx="649605" cy="28829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Tahoma"/>
                <a:cs typeface="Tahoma"/>
              </a:rPr>
              <a:t>ST3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0331" y="5972025"/>
            <a:ext cx="650875" cy="28829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Tahoma"/>
                <a:cs typeface="Tahoma"/>
              </a:rPr>
              <a:t>ST2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69531" y="514590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797" y="0"/>
                </a:moveTo>
                <a:lnTo>
                  <a:pt x="98718" y="7291"/>
                </a:lnTo>
                <a:lnTo>
                  <a:pt x="58931" y="27606"/>
                </a:lnTo>
                <a:lnTo>
                  <a:pt x="27703" y="58601"/>
                </a:lnTo>
                <a:lnTo>
                  <a:pt x="7303" y="97938"/>
                </a:lnTo>
                <a:lnTo>
                  <a:pt x="0" y="143273"/>
                </a:lnTo>
                <a:lnTo>
                  <a:pt x="7303" y="189352"/>
                </a:lnTo>
                <a:lnTo>
                  <a:pt x="27703" y="229139"/>
                </a:lnTo>
                <a:lnTo>
                  <a:pt x="58931" y="260367"/>
                </a:lnTo>
                <a:lnTo>
                  <a:pt x="98718" y="280767"/>
                </a:lnTo>
                <a:lnTo>
                  <a:pt x="144797" y="288070"/>
                </a:lnTo>
                <a:lnTo>
                  <a:pt x="190132" y="280767"/>
                </a:lnTo>
                <a:lnTo>
                  <a:pt x="229469" y="260367"/>
                </a:lnTo>
                <a:lnTo>
                  <a:pt x="260464" y="229139"/>
                </a:lnTo>
                <a:lnTo>
                  <a:pt x="280779" y="189352"/>
                </a:lnTo>
                <a:lnTo>
                  <a:pt x="288070" y="143273"/>
                </a:lnTo>
                <a:lnTo>
                  <a:pt x="280779" y="97938"/>
                </a:lnTo>
                <a:lnTo>
                  <a:pt x="260464" y="58601"/>
                </a:lnTo>
                <a:lnTo>
                  <a:pt x="229469" y="27606"/>
                </a:lnTo>
                <a:lnTo>
                  <a:pt x="190132" y="7291"/>
                </a:lnTo>
                <a:lnTo>
                  <a:pt x="144797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5184" y="481667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223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1044" y="5394344"/>
            <a:ext cx="866140" cy="577850"/>
          </a:xfrm>
          <a:custGeom>
            <a:avLst/>
            <a:gdLst/>
            <a:ahLst/>
            <a:cxnLst/>
            <a:rect l="l" t="t" r="r" b="b"/>
            <a:pathLst>
              <a:path w="866139" h="577850">
                <a:moveTo>
                  <a:pt x="865737" y="0"/>
                </a:moveTo>
                <a:lnTo>
                  <a:pt x="0" y="57766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0354" y="5386723"/>
            <a:ext cx="818515" cy="585470"/>
          </a:xfrm>
          <a:custGeom>
            <a:avLst/>
            <a:gdLst/>
            <a:ahLst/>
            <a:cxnLst/>
            <a:rect l="l" t="t" r="r" b="b"/>
            <a:pathLst>
              <a:path w="818514" h="585470">
                <a:moveTo>
                  <a:pt x="0" y="0"/>
                </a:moveTo>
                <a:lnTo>
                  <a:pt x="818487" y="58528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2805" y="5426352"/>
            <a:ext cx="1905" cy="546100"/>
          </a:xfrm>
          <a:custGeom>
            <a:avLst/>
            <a:gdLst/>
            <a:ahLst/>
            <a:cxnLst/>
            <a:rect l="l" t="t" r="r" b="b"/>
            <a:pathLst>
              <a:path w="1905" h="546100">
                <a:moveTo>
                  <a:pt x="0" y="0"/>
                </a:moveTo>
                <a:lnTo>
                  <a:pt x="1524" y="545658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0193" y="5539143"/>
            <a:ext cx="158750" cy="154940"/>
          </a:xfrm>
          <a:custGeom>
            <a:avLst/>
            <a:gdLst/>
            <a:ahLst/>
            <a:cxnLst/>
            <a:rect l="l" t="t" r="r" b="b"/>
            <a:pathLst>
              <a:path w="158750" h="154939">
                <a:moveTo>
                  <a:pt x="13717" y="0"/>
                </a:moveTo>
                <a:lnTo>
                  <a:pt x="5144" y="44272"/>
                </a:lnTo>
                <a:lnTo>
                  <a:pt x="0" y="85544"/>
                </a:lnTo>
                <a:lnTo>
                  <a:pt x="1714" y="120243"/>
                </a:lnTo>
                <a:lnTo>
                  <a:pt x="13717" y="144797"/>
                </a:lnTo>
                <a:lnTo>
                  <a:pt x="43201" y="154442"/>
                </a:lnTo>
                <a:lnTo>
                  <a:pt x="86116" y="153371"/>
                </a:lnTo>
                <a:lnTo>
                  <a:pt x="129031" y="148012"/>
                </a:lnTo>
                <a:lnTo>
                  <a:pt x="158515" y="14479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25926" y="5683941"/>
            <a:ext cx="216535" cy="71755"/>
          </a:xfrm>
          <a:custGeom>
            <a:avLst/>
            <a:gdLst/>
            <a:ahLst/>
            <a:cxnLst/>
            <a:rect l="l" t="t" r="r" b="b"/>
            <a:pathLst>
              <a:path w="216535" h="71754">
                <a:moveTo>
                  <a:pt x="0" y="0"/>
                </a:moveTo>
                <a:lnTo>
                  <a:pt x="13765" y="25982"/>
                </a:lnTo>
                <a:lnTo>
                  <a:pt x="28959" y="48964"/>
                </a:lnTo>
                <a:lnTo>
                  <a:pt x="47583" y="65373"/>
                </a:lnTo>
                <a:lnTo>
                  <a:pt x="71636" y="71636"/>
                </a:lnTo>
                <a:lnTo>
                  <a:pt x="101977" y="65373"/>
                </a:lnTo>
                <a:lnTo>
                  <a:pt x="137176" y="48964"/>
                </a:lnTo>
                <a:lnTo>
                  <a:pt x="175805" y="25982"/>
                </a:lnTo>
                <a:lnTo>
                  <a:pt x="216434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6419" y="5531522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144797" y="0"/>
                </a:moveTo>
                <a:lnTo>
                  <a:pt x="153371" y="44034"/>
                </a:lnTo>
                <a:lnTo>
                  <a:pt x="158515" y="84782"/>
                </a:lnTo>
                <a:lnTo>
                  <a:pt x="156800" y="118957"/>
                </a:lnTo>
                <a:lnTo>
                  <a:pt x="144797" y="143273"/>
                </a:lnTo>
                <a:lnTo>
                  <a:pt x="120458" y="155276"/>
                </a:lnTo>
                <a:lnTo>
                  <a:pt x="86116" y="156991"/>
                </a:lnTo>
                <a:lnTo>
                  <a:pt x="44915" y="151846"/>
                </a:lnTo>
                <a:lnTo>
                  <a:pt x="0" y="143273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8783" y="3917426"/>
            <a:ext cx="2310765" cy="352425"/>
          </a:xfrm>
          <a:custGeom>
            <a:avLst/>
            <a:gdLst/>
            <a:ahLst/>
            <a:cxnLst/>
            <a:rect l="l" t="t" r="r" b="b"/>
            <a:pathLst>
              <a:path w="2310765" h="352425">
                <a:moveTo>
                  <a:pt x="0" y="352086"/>
                </a:moveTo>
                <a:lnTo>
                  <a:pt x="2310664" y="352086"/>
                </a:lnTo>
                <a:lnTo>
                  <a:pt x="2310664" y="0"/>
                </a:lnTo>
                <a:lnTo>
                  <a:pt x="0" y="0"/>
                </a:lnTo>
                <a:lnTo>
                  <a:pt x="0" y="352086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30323" y="1002009"/>
            <a:ext cx="5525135" cy="3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Figure-7 above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 shown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expression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existence </a:t>
            </a:r>
            <a:r>
              <a:rPr sz="1200" dirty="0">
                <a:latin typeface="Times New Roman"/>
                <a:cs typeface="Times New Roman"/>
              </a:rPr>
              <a:t>dependency where it  is necessary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book instance to exist if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exist the </a:t>
            </a:r>
            <a:r>
              <a:rPr sz="1200" spc="-5" dirty="0">
                <a:latin typeface="Times New Roman"/>
                <a:cs typeface="Times New Roman"/>
              </a:rPr>
              <a:t>copies </a:t>
            </a:r>
            <a:r>
              <a:rPr sz="1200" dirty="0">
                <a:latin typeface="Times New Roman"/>
                <a:cs typeface="Times New Roman"/>
              </a:rPr>
              <a:t>of the book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same  </a:t>
            </a:r>
            <a:r>
              <a:rPr sz="1200" spc="-5" dirty="0">
                <a:latin typeface="Times New Roman"/>
                <a:cs typeface="Times New Roman"/>
              </a:rPr>
              <a:t>bkId.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Enhancements </a:t>
            </a:r>
            <a:r>
              <a:rPr sz="1400" spc="40" dirty="0">
                <a:latin typeface="Times New Roman"/>
                <a:cs typeface="Times New Roman"/>
              </a:rPr>
              <a:t>in </a:t>
            </a:r>
            <a:r>
              <a:rPr sz="1400" spc="45" dirty="0">
                <a:latin typeface="Times New Roman"/>
                <a:cs typeface="Times New Roman"/>
              </a:rPr>
              <a:t>E-R </a:t>
            </a:r>
            <a:r>
              <a:rPr sz="1400" spc="60" dirty="0">
                <a:latin typeface="Times New Roman"/>
                <a:cs typeface="Times New Roman"/>
              </a:rPr>
              <a:t>Data</a:t>
            </a:r>
            <a:r>
              <a:rPr sz="1400" spc="-19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Model: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topics that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for constitute </a:t>
            </a:r>
            <a:r>
              <a:rPr sz="1200" dirty="0">
                <a:latin typeface="Times New Roman"/>
                <a:cs typeface="Times New Roman"/>
              </a:rPr>
              <a:t>the basics of ER-Model. The model is  </a:t>
            </a:r>
            <a:r>
              <a:rPr sz="1200" spc="-5" dirty="0">
                <a:latin typeface="Times New Roman"/>
                <a:cs typeface="Times New Roman"/>
              </a:rPr>
              <a:t>further extended and strengthened with addition </a:t>
            </a:r>
            <a:r>
              <a:rPr sz="1200" dirty="0">
                <a:latin typeface="Times New Roman"/>
                <a:cs typeface="Times New Roman"/>
              </a:rPr>
              <a:t>of some </a:t>
            </a:r>
            <a:r>
              <a:rPr sz="1200" spc="-5" dirty="0">
                <a:latin typeface="Times New Roman"/>
                <a:cs typeface="Times New Roman"/>
              </a:rPr>
              <a:t>new concepts and </a:t>
            </a:r>
            <a:r>
              <a:rPr sz="1200" dirty="0">
                <a:latin typeface="Times New Roman"/>
                <a:cs typeface="Times New Roman"/>
              </a:rPr>
              <a:t>modeling  </a:t>
            </a:r>
            <a:r>
              <a:rPr sz="1200" spc="-5" dirty="0">
                <a:latin typeface="Times New Roman"/>
                <a:cs typeface="Times New Roman"/>
              </a:rPr>
              <a:t>constructs, which </a:t>
            </a:r>
            <a:r>
              <a:rPr sz="1200" dirty="0">
                <a:latin typeface="Times New Roman"/>
                <a:cs typeface="Times New Roman"/>
              </a:rPr>
              <a:t>are discussed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45" dirty="0">
                <a:latin typeface="Times New Roman"/>
                <a:cs typeface="Times New Roman"/>
              </a:rPr>
              <a:t>Super-type </a:t>
            </a:r>
            <a:r>
              <a:rPr sz="1400" spc="80" dirty="0">
                <a:latin typeface="Times New Roman"/>
                <a:cs typeface="Times New Roman"/>
              </a:rPr>
              <a:t>and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Subtypes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also relationships existing between entities, also referred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as generalized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specialized </a:t>
            </a:r>
            <a:r>
              <a:rPr sz="1200" dirty="0">
                <a:latin typeface="Times New Roman"/>
                <a:cs typeface="Times New Roman"/>
              </a:rPr>
              <a:t>respectively </a:t>
            </a:r>
            <a:r>
              <a:rPr sz="1200" spc="-5" dirty="0">
                <a:latin typeface="Times New Roman"/>
                <a:cs typeface="Times New Roman"/>
              </a:rPr>
              <a:t>let </a:t>
            </a:r>
            <a:r>
              <a:rPr sz="1200" dirty="0">
                <a:latin typeface="Times New Roman"/>
                <a:cs typeface="Times New Roman"/>
              </a:rPr>
              <a:t>us examine the </a:t>
            </a:r>
            <a:r>
              <a:rPr sz="1200" spc="-5" dirty="0">
                <a:latin typeface="Times New Roman"/>
                <a:cs typeface="Times New Roman"/>
              </a:rPr>
              <a:t>figure below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grasp </a:t>
            </a:r>
            <a:r>
              <a:rPr sz="1200" dirty="0">
                <a:latin typeface="Times New Roman"/>
                <a:cs typeface="Times New Roman"/>
              </a:rPr>
              <a:t>the idea of </a:t>
            </a:r>
            <a:r>
              <a:rPr sz="1200" spc="-5" dirty="0">
                <a:latin typeface="Times New Roman"/>
                <a:cs typeface="Times New Roman"/>
              </a:rPr>
              <a:t>super-type  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subtype.</a:t>
            </a:r>
            <a:endParaRPr sz="1200">
              <a:latin typeface="Times New Roman"/>
              <a:cs typeface="Times New Roman"/>
            </a:endParaRPr>
          </a:p>
          <a:p>
            <a:pPr marL="1746885">
              <a:lnSpc>
                <a:spcPct val="100000"/>
              </a:lnSpc>
              <a:spcBef>
                <a:spcPts val="420"/>
              </a:spcBef>
            </a:pPr>
            <a:r>
              <a:rPr sz="1750" spc="-5" dirty="0">
                <a:latin typeface="Arial"/>
                <a:cs typeface="Arial"/>
              </a:rPr>
              <a:t>General Entity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Types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0332" y="6792050"/>
            <a:ext cx="2790825" cy="353695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Arial"/>
                <a:cs typeface="Arial"/>
              </a:rPr>
              <a:t>Specialized </a:t>
            </a:r>
            <a:r>
              <a:rPr sz="1750" dirty="0">
                <a:latin typeface="Arial"/>
                <a:cs typeface="Arial"/>
              </a:rPr>
              <a:t>Entity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Types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51461" y="4220011"/>
            <a:ext cx="1162050" cy="465455"/>
          </a:xfrm>
          <a:custGeom>
            <a:avLst/>
            <a:gdLst/>
            <a:ahLst/>
            <a:cxnLst/>
            <a:rect l="l" t="t" r="r" b="b"/>
            <a:pathLst>
              <a:path w="1162050" h="465454">
                <a:moveTo>
                  <a:pt x="86892" y="358240"/>
                </a:moveTo>
                <a:lnTo>
                  <a:pt x="0" y="451230"/>
                </a:lnTo>
                <a:lnTo>
                  <a:pt x="126527" y="464950"/>
                </a:lnTo>
                <a:lnTo>
                  <a:pt x="115769" y="435986"/>
                </a:lnTo>
                <a:lnTo>
                  <a:pt x="94514" y="435986"/>
                </a:lnTo>
                <a:lnTo>
                  <a:pt x="82319" y="400924"/>
                </a:lnTo>
                <a:lnTo>
                  <a:pt x="100241" y="394181"/>
                </a:lnTo>
                <a:lnTo>
                  <a:pt x="86892" y="358240"/>
                </a:lnTo>
                <a:close/>
              </a:path>
              <a:path w="1162050" h="465454">
                <a:moveTo>
                  <a:pt x="100241" y="394181"/>
                </a:moveTo>
                <a:lnTo>
                  <a:pt x="82319" y="400924"/>
                </a:lnTo>
                <a:lnTo>
                  <a:pt x="94514" y="435986"/>
                </a:lnTo>
                <a:lnTo>
                  <a:pt x="113175" y="429002"/>
                </a:lnTo>
                <a:lnTo>
                  <a:pt x="100241" y="394181"/>
                </a:lnTo>
                <a:close/>
              </a:path>
              <a:path w="1162050" h="465454">
                <a:moveTo>
                  <a:pt x="113175" y="429002"/>
                </a:moveTo>
                <a:lnTo>
                  <a:pt x="94514" y="435986"/>
                </a:lnTo>
                <a:lnTo>
                  <a:pt x="115769" y="435986"/>
                </a:lnTo>
                <a:lnTo>
                  <a:pt x="113175" y="429002"/>
                </a:lnTo>
                <a:close/>
              </a:path>
              <a:path w="1162050" h="465454">
                <a:moveTo>
                  <a:pt x="1147894" y="0"/>
                </a:moveTo>
                <a:lnTo>
                  <a:pt x="100241" y="394181"/>
                </a:lnTo>
                <a:lnTo>
                  <a:pt x="113175" y="429002"/>
                </a:lnTo>
                <a:lnTo>
                  <a:pt x="1161614" y="36586"/>
                </a:lnTo>
                <a:lnTo>
                  <a:pt x="1147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7832" y="4221535"/>
            <a:ext cx="989965" cy="460375"/>
          </a:xfrm>
          <a:custGeom>
            <a:avLst/>
            <a:gdLst/>
            <a:ahLst/>
            <a:cxnLst/>
            <a:rect l="l" t="t" r="r" b="b"/>
            <a:pathLst>
              <a:path w="989964" h="460375">
                <a:moveTo>
                  <a:pt x="877366" y="425138"/>
                </a:moveTo>
                <a:lnTo>
                  <a:pt x="861302" y="460377"/>
                </a:lnTo>
                <a:lnTo>
                  <a:pt x="989354" y="455804"/>
                </a:lnTo>
                <a:lnTo>
                  <a:pt x="970709" y="432937"/>
                </a:lnTo>
                <a:lnTo>
                  <a:pt x="894839" y="432937"/>
                </a:lnTo>
                <a:lnTo>
                  <a:pt x="877366" y="425138"/>
                </a:lnTo>
                <a:close/>
              </a:path>
              <a:path w="989964" h="460375">
                <a:moveTo>
                  <a:pt x="892653" y="391607"/>
                </a:moveTo>
                <a:lnTo>
                  <a:pt x="877366" y="425138"/>
                </a:lnTo>
                <a:lnTo>
                  <a:pt x="894839" y="432937"/>
                </a:lnTo>
                <a:lnTo>
                  <a:pt x="910083" y="399400"/>
                </a:lnTo>
                <a:lnTo>
                  <a:pt x="892653" y="391607"/>
                </a:lnTo>
                <a:close/>
              </a:path>
              <a:path w="989964" h="460375">
                <a:moveTo>
                  <a:pt x="908559" y="356716"/>
                </a:moveTo>
                <a:lnTo>
                  <a:pt x="892653" y="391607"/>
                </a:lnTo>
                <a:lnTo>
                  <a:pt x="910083" y="399400"/>
                </a:lnTo>
                <a:lnTo>
                  <a:pt x="894839" y="432937"/>
                </a:lnTo>
                <a:lnTo>
                  <a:pt x="970709" y="432937"/>
                </a:lnTo>
                <a:lnTo>
                  <a:pt x="908559" y="356716"/>
                </a:lnTo>
                <a:close/>
              </a:path>
              <a:path w="989964" h="460375">
                <a:moveTo>
                  <a:pt x="16768" y="0"/>
                </a:moveTo>
                <a:lnTo>
                  <a:pt x="0" y="33537"/>
                </a:lnTo>
                <a:lnTo>
                  <a:pt x="877366" y="425138"/>
                </a:lnTo>
                <a:lnTo>
                  <a:pt x="892653" y="391607"/>
                </a:lnTo>
                <a:lnTo>
                  <a:pt x="16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45089" y="6453298"/>
            <a:ext cx="636270" cy="353695"/>
          </a:xfrm>
          <a:custGeom>
            <a:avLst/>
            <a:gdLst/>
            <a:ahLst/>
            <a:cxnLst/>
            <a:rect l="l" t="t" r="r" b="b"/>
            <a:pathLst>
              <a:path w="636270" h="353695">
                <a:moveTo>
                  <a:pt x="525490" y="36719"/>
                </a:moveTo>
                <a:lnTo>
                  <a:pt x="0" y="320129"/>
                </a:lnTo>
                <a:lnTo>
                  <a:pt x="18293" y="353667"/>
                </a:lnTo>
                <a:lnTo>
                  <a:pt x="543059" y="69850"/>
                </a:lnTo>
                <a:lnTo>
                  <a:pt x="525490" y="36719"/>
                </a:lnTo>
                <a:close/>
              </a:path>
              <a:path w="636270" h="353695">
                <a:moveTo>
                  <a:pt x="615913" y="27439"/>
                </a:moveTo>
                <a:lnTo>
                  <a:pt x="542696" y="27439"/>
                </a:lnTo>
                <a:lnTo>
                  <a:pt x="559465" y="60977"/>
                </a:lnTo>
                <a:lnTo>
                  <a:pt x="543059" y="69850"/>
                </a:lnTo>
                <a:lnTo>
                  <a:pt x="560989" y="103661"/>
                </a:lnTo>
                <a:lnTo>
                  <a:pt x="615913" y="27439"/>
                </a:lnTo>
                <a:close/>
              </a:path>
              <a:path w="636270" h="353695">
                <a:moveTo>
                  <a:pt x="542696" y="27439"/>
                </a:moveTo>
                <a:lnTo>
                  <a:pt x="525490" y="36719"/>
                </a:lnTo>
                <a:lnTo>
                  <a:pt x="543059" y="69850"/>
                </a:lnTo>
                <a:lnTo>
                  <a:pt x="559465" y="60977"/>
                </a:lnTo>
                <a:lnTo>
                  <a:pt x="542696" y="27439"/>
                </a:lnTo>
                <a:close/>
              </a:path>
              <a:path w="636270" h="353695">
                <a:moveTo>
                  <a:pt x="635686" y="0"/>
                </a:moveTo>
                <a:lnTo>
                  <a:pt x="507634" y="3048"/>
                </a:lnTo>
                <a:lnTo>
                  <a:pt x="525490" y="36719"/>
                </a:lnTo>
                <a:lnTo>
                  <a:pt x="542696" y="27439"/>
                </a:lnTo>
                <a:lnTo>
                  <a:pt x="615913" y="27439"/>
                </a:lnTo>
                <a:lnTo>
                  <a:pt x="635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29220" y="6453298"/>
            <a:ext cx="634365" cy="353695"/>
          </a:xfrm>
          <a:custGeom>
            <a:avLst/>
            <a:gdLst/>
            <a:ahLst/>
            <a:cxnLst/>
            <a:rect l="l" t="t" r="r" b="b"/>
            <a:pathLst>
              <a:path w="634364" h="353695">
                <a:moveTo>
                  <a:pt x="109791" y="36526"/>
                </a:moveTo>
                <a:lnTo>
                  <a:pt x="91498" y="70064"/>
                </a:lnTo>
                <a:lnTo>
                  <a:pt x="615869" y="353667"/>
                </a:lnTo>
                <a:lnTo>
                  <a:pt x="634162" y="320129"/>
                </a:lnTo>
                <a:lnTo>
                  <a:pt x="109791" y="36526"/>
                </a:lnTo>
                <a:close/>
              </a:path>
              <a:path w="634364" h="353695">
                <a:moveTo>
                  <a:pt x="0" y="0"/>
                </a:moveTo>
                <a:lnTo>
                  <a:pt x="73172" y="103661"/>
                </a:lnTo>
                <a:lnTo>
                  <a:pt x="91498" y="70064"/>
                </a:lnTo>
                <a:lnTo>
                  <a:pt x="74696" y="60977"/>
                </a:lnTo>
                <a:lnTo>
                  <a:pt x="92990" y="27439"/>
                </a:lnTo>
                <a:lnTo>
                  <a:pt x="114747" y="27439"/>
                </a:lnTo>
                <a:lnTo>
                  <a:pt x="128051" y="3048"/>
                </a:lnTo>
                <a:lnTo>
                  <a:pt x="0" y="0"/>
                </a:lnTo>
                <a:close/>
              </a:path>
              <a:path w="634364" h="353695">
                <a:moveTo>
                  <a:pt x="92990" y="27439"/>
                </a:moveTo>
                <a:lnTo>
                  <a:pt x="74696" y="60977"/>
                </a:lnTo>
                <a:lnTo>
                  <a:pt x="91498" y="70064"/>
                </a:lnTo>
                <a:lnTo>
                  <a:pt x="109791" y="36526"/>
                </a:lnTo>
                <a:lnTo>
                  <a:pt x="92990" y="27439"/>
                </a:lnTo>
                <a:close/>
              </a:path>
              <a:path w="634364" h="353695">
                <a:moveTo>
                  <a:pt x="114747" y="27439"/>
                </a:moveTo>
                <a:lnTo>
                  <a:pt x="92990" y="27439"/>
                </a:lnTo>
                <a:lnTo>
                  <a:pt x="109791" y="36526"/>
                </a:lnTo>
                <a:lnTo>
                  <a:pt x="114747" y="27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98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53" y="444893"/>
            <a:ext cx="20580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Database Management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(CS403)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652" y="444893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152" y="684546"/>
            <a:ext cx="5716270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25" y="1002009"/>
            <a:ext cx="5524500" cy="197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63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point to the </a:t>
            </a:r>
            <a:r>
              <a:rPr sz="1200" spc="-5" dirty="0">
                <a:latin typeface="Times New Roman"/>
                <a:cs typeface="Times New Roman"/>
              </a:rPr>
              <a:t>supertype </a:t>
            </a:r>
            <a:r>
              <a:rPr sz="1200" dirty="0">
                <a:latin typeface="Times New Roman"/>
                <a:cs typeface="Times New Roman"/>
              </a:rPr>
              <a:t>entity. </a:t>
            </a:r>
            <a:r>
              <a:rPr sz="1200" spc="-5" dirty="0">
                <a:latin typeface="Times New Roman"/>
                <a:cs typeface="Times New Roman"/>
              </a:rPr>
              <a:t>As we </a:t>
            </a:r>
            <a:r>
              <a:rPr sz="1200" dirty="0">
                <a:latin typeface="Times New Roman"/>
                <a:cs typeface="Times New Roman"/>
              </a:rPr>
              <a:t>move </a:t>
            </a:r>
            <a:r>
              <a:rPr sz="1200" spc="-5" dirty="0">
                <a:latin typeface="Times New Roman"/>
                <a:cs typeface="Times New Roman"/>
              </a:rPr>
              <a:t>downward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distributed </a:t>
            </a:r>
            <a:r>
              <a:rPr sz="1200" dirty="0">
                <a:latin typeface="Times New Roman"/>
                <a:cs typeface="Times New Roman"/>
              </a:rPr>
              <a:t>entities </a:t>
            </a:r>
            <a:r>
              <a:rPr sz="1200" spc="-5" dirty="0">
                <a:latin typeface="Times New Roman"/>
                <a:cs typeface="Times New Roman"/>
              </a:rPr>
              <a:t>are known as  specialized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next </a:t>
            </a:r>
            <a:r>
              <a:rPr sz="1200" spc="-5" dirty="0">
                <a:latin typeface="Times New Roman"/>
                <a:cs typeface="Times New Roman"/>
              </a:rPr>
              <a:t>Lecture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of Generalization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Specialization will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detail.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65" dirty="0">
                <a:latin typeface="Times New Roman"/>
                <a:cs typeface="Times New Roman"/>
              </a:rPr>
              <a:t>Summary: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30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lecture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discussed an </a:t>
            </a:r>
            <a:r>
              <a:rPr sz="1200" dirty="0">
                <a:latin typeface="Times New Roman"/>
                <a:cs typeface="Times New Roman"/>
              </a:rPr>
              <a:t>important </a:t>
            </a:r>
            <a:r>
              <a:rPr sz="1200" spc="-5" dirty="0">
                <a:latin typeface="Times New Roman"/>
                <a:cs typeface="Times New Roman"/>
              </a:rPr>
              <a:t>topic of cardinalities and their  representation </a:t>
            </a:r>
            <a:r>
              <a:rPr sz="1200" dirty="0">
                <a:latin typeface="Times New Roman"/>
                <a:cs typeface="Times New Roman"/>
              </a:rPr>
              <a:t>in the E-R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model.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correct design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correct identification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cardinalities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11" y="9113780"/>
            <a:ext cx="5543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1255"/>
              </a:lnSpc>
              <a:tabLst>
                <a:tab pos="532892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latin typeface="Times New Roman"/>
                <a:cs typeface="Times New Roman"/>
              </a:rPr>
              <a:t>99</a:t>
            </a:fld>
            <a:endParaRPr sz="1200">
              <a:latin typeface="Times New Roman"/>
              <a:cs typeface="Times New Roman"/>
            </a:endParaRPr>
          </a:p>
          <a:p>
            <a:pPr marL="10795" algn="ctr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© Copyright Virtual </a:t>
            </a:r>
            <a:r>
              <a:rPr sz="1000" dirty="0">
                <a:latin typeface="Times New Roman"/>
                <a:cs typeface="Times New Roman"/>
              </a:rPr>
              <a:t>University 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Pakistan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59559</Words>
  <Application>Microsoft Office PowerPoint</Application>
  <PresentationFormat>Custom</PresentationFormat>
  <Paragraphs>5614</Paragraphs>
  <Slides>219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219</vt:i4>
      </vt:variant>
    </vt:vector>
  </HeadingPairs>
  <TitlesOfParts>
    <vt:vector size="230" baseType="lpstr">
      <vt:lpstr>Arial</vt:lpstr>
      <vt:lpstr>Berlin Sans FB Demi</vt:lpstr>
      <vt:lpstr>Calibri</vt:lpstr>
      <vt:lpstr>Courier New</vt:lpstr>
      <vt:lpstr>Franklin Gothic Medium</vt:lpstr>
      <vt:lpstr>Symbol</vt:lpstr>
      <vt:lpstr>Tahoma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Asif Ashraf</cp:lastModifiedBy>
  <cp:revision>2</cp:revision>
  <dcterms:created xsi:type="dcterms:W3CDTF">2016-11-21T03:30:57Z</dcterms:created>
  <dcterms:modified xsi:type="dcterms:W3CDTF">2016-11-22T10:53:22Z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2010-03-26T00:00:00Z</vt:filetime>
  </property>
  <property fmtid="{D5CDD505-2E9C-101B-9397-08002B2CF9AE}" pid="3" name="Creator">
    <vt:lpwstr>PDFJoin! (http://www.pdfjoin.com)</vt:lpwstr>
  </property>
  <property fmtid="{D5CDD505-2E9C-101B-9397-08002B2CF9AE}" pid="4" name="LastSaved">
    <vt:filetime>2016-11-21T00:00:00Z</vt:filetime>
  </property>
</Properties>
</file>