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61" r:id="rId31"/>
    <p:sldId id="262" r:id="rId32"/>
    <p:sldId id="263" r:id="rId33"/>
    <p:sldId id="264" r:id="rId34"/>
    <p:sldId id="265" r:id="rId35"/>
    <p:sldId id="256" r:id="rId36"/>
    <p:sldId id="257" r:id="rId37"/>
    <p:sldId id="258" r:id="rId38"/>
    <p:sldId id="259" r:id="rId39"/>
    <p:sldId id="260" r:id="rId4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1" id="{21776F82-E272-4227-94DA-E9F5C5E37236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32" id="{5E715B07-6B63-4F03-A8F5-CA9BA4311EE7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33" id="{19F5C1F2-8C5D-4084-A2EB-9BA5459C5874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34" id="{2E3FCA4C-BD93-4228-8C47-1E30D5F65918}">
          <p14:sldIdLst>
            <p14:sldId id="261"/>
            <p14:sldId id="262"/>
            <p14:sldId id="263"/>
            <p14:sldId id="264"/>
            <p14:sldId id="265"/>
          </p14:sldIdLst>
        </p14:section>
        <p14:section name="35" id="{B1FCD1DE-F856-47E1-BDA7-00D43A74DB4B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97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15806"/>
            <a:ext cx="130818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31</a:t>
            </a:r>
            <a:endParaRPr sz="145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384" y="2030027"/>
            <a:ext cx="123657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4960" y="2565155"/>
            <a:ext cx="46981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Gehk</a:t>
            </a:r>
            <a:r>
              <a:rPr sz="1069" spc="5" dirty="0">
                <a:latin typeface="Times New Roman"/>
                <a:cs typeface="Times New Roman"/>
              </a:rPr>
              <a:t>r</a:t>
            </a:r>
            <a:r>
              <a:rPr sz="1069" dirty="0">
                <a:latin typeface="Times New Roman"/>
                <a:cs typeface="Times New Roman"/>
              </a:rPr>
              <a:t>e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6232" y="2565155"/>
            <a:ext cx="58278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‘</a:t>
            </a:r>
            <a:r>
              <a:rPr sz="1069" spc="19" dirty="0">
                <a:latin typeface="Times New Roman"/>
                <a:cs typeface="Times New Roman"/>
              </a:rPr>
              <a:t>D</a:t>
            </a:r>
            <a:r>
              <a:rPr sz="1069" dirty="0">
                <a:latin typeface="Times New Roman"/>
                <a:cs typeface="Times New Roman"/>
              </a:rPr>
              <a:t>at</a:t>
            </a:r>
            <a:r>
              <a:rPr sz="1069" spc="10" dirty="0">
                <a:latin typeface="Times New Roman"/>
                <a:cs typeface="Times New Roman"/>
              </a:rPr>
              <a:t>ab</a:t>
            </a:r>
            <a:r>
              <a:rPr sz="1069" dirty="0">
                <a:latin typeface="Times New Roman"/>
                <a:cs typeface="Times New Roman"/>
              </a:rPr>
              <a:t>a</a:t>
            </a:r>
            <a:r>
              <a:rPr sz="1069" spc="24" dirty="0">
                <a:latin typeface="Times New Roman"/>
                <a:cs typeface="Times New Roman"/>
              </a:rPr>
              <a:t>s</a:t>
            </a:r>
            <a:r>
              <a:rPr sz="1069" spc="10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2855" y="2488067"/>
            <a:ext cx="2203979" cy="483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47300"/>
              </a:lnSpc>
              <a:tabLst>
                <a:tab pos="567959" algn="l"/>
                <a:tab pos="1607571" algn="l"/>
              </a:tabLst>
            </a:pPr>
            <a:r>
              <a:rPr sz="1069" spc="5" dirty="0">
                <a:latin typeface="Times New Roman"/>
                <a:cs typeface="Times New Roman"/>
              </a:rPr>
              <a:t>Raghu	</a:t>
            </a:r>
            <a:r>
              <a:rPr sz="1069" spc="10" dirty="0">
                <a:latin typeface="Times New Roman"/>
                <a:cs typeface="Times New Roman"/>
              </a:rPr>
              <a:t>Ramakrishnan,	Johannes  Management Systems’, Second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edition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2941" y="2640729"/>
            <a:ext cx="64143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Chapter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17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05504" y="2410565"/>
            <a:ext cx="3825169" cy="0"/>
          </a:xfrm>
          <a:custGeom>
            <a:avLst/>
            <a:gdLst/>
            <a:ahLst/>
            <a:cxnLst/>
            <a:rect l="l" t="t" r="r" b="b"/>
            <a:pathLst>
              <a:path w="3934460">
                <a:moveTo>
                  <a:pt x="0" y="0"/>
                </a:moveTo>
                <a:lnTo>
                  <a:pt x="393390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136064" y="2410565"/>
            <a:ext cx="13544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302541" y="2407601"/>
            <a:ext cx="0" cy="653785"/>
          </a:xfrm>
          <a:custGeom>
            <a:avLst/>
            <a:gdLst/>
            <a:ahLst/>
            <a:cxnLst/>
            <a:rect l="l" t="t" r="r" b="b"/>
            <a:pathLst>
              <a:path h="672464">
                <a:moveTo>
                  <a:pt x="0" y="0"/>
                </a:moveTo>
                <a:lnTo>
                  <a:pt x="0" y="67216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305504" y="3058129"/>
            <a:ext cx="3825169" cy="0"/>
          </a:xfrm>
          <a:custGeom>
            <a:avLst/>
            <a:gdLst/>
            <a:ahLst/>
            <a:cxnLst/>
            <a:rect l="l" t="t" r="r" b="b"/>
            <a:pathLst>
              <a:path w="3934460">
                <a:moveTo>
                  <a:pt x="0" y="0"/>
                </a:moveTo>
                <a:lnTo>
                  <a:pt x="393390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5133101" y="2407601"/>
            <a:ext cx="0" cy="653785"/>
          </a:xfrm>
          <a:custGeom>
            <a:avLst/>
            <a:gdLst/>
            <a:ahLst/>
            <a:cxnLst/>
            <a:rect l="l" t="t" r="r" b="b"/>
            <a:pathLst>
              <a:path h="672464">
                <a:moveTo>
                  <a:pt x="0" y="0"/>
                </a:moveTo>
                <a:lnTo>
                  <a:pt x="0" y="67216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136064" y="3058129"/>
            <a:ext cx="13544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6493431" y="2407601"/>
            <a:ext cx="0" cy="653785"/>
          </a:xfrm>
          <a:custGeom>
            <a:avLst/>
            <a:gdLst/>
            <a:ahLst/>
            <a:cxnLst/>
            <a:rect l="l" t="t" r="r" b="b"/>
            <a:pathLst>
              <a:path h="672464">
                <a:moveTo>
                  <a:pt x="0" y="0"/>
                </a:moveTo>
                <a:lnTo>
                  <a:pt x="0" y="67216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1352485" y="3352765"/>
            <a:ext cx="4866658" cy="51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53" dirty="0">
                <a:latin typeface="Arial"/>
                <a:cs typeface="Arial"/>
              </a:rPr>
              <a:t>Lecture</a:t>
            </a:r>
            <a:endParaRPr sz="1167">
              <a:latin typeface="Arial"/>
              <a:cs typeface="Arial"/>
            </a:endParaRPr>
          </a:p>
          <a:p>
            <a:pPr marL="431526" indent="-209281">
              <a:spcBef>
                <a:spcPts val="24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Types </a:t>
            </a:r>
            <a:r>
              <a:rPr sz="1069" spc="15" dirty="0">
                <a:latin typeface="Times New Roman"/>
                <a:cs typeface="Times New Roman"/>
              </a:rPr>
              <a:t>of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Joins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593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Relational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Calculus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8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Normalization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604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8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previous lecture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studied that </a:t>
            </a:r>
            <a:r>
              <a:rPr sz="1069" spc="5" dirty="0">
                <a:latin typeface="Times New Roman"/>
                <a:cs typeface="Times New Roman"/>
              </a:rPr>
              <a:t>rows </a:t>
            </a:r>
            <a:r>
              <a:rPr sz="1069" spc="10" dirty="0">
                <a:latin typeface="Times New Roman"/>
                <a:cs typeface="Times New Roman"/>
              </a:rPr>
              <a:t>from two tables can be </a:t>
            </a:r>
            <a:r>
              <a:rPr sz="1069" spc="15" dirty="0">
                <a:latin typeface="Times New Roman"/>
                <a:cs typeface="Times New Roman"/>
              </a:rPr>
              <a:t>merged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each 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15" dirty="0">
                <a:latin typeface="Times New Roman"/>
                <a:cs typeface="Times New Roman"/>
              </a:rPr>
              <a:t>using the </a:t>
            </a:r>
            <a:r>
              <a:rPr sz="1069" spc="10" dirty="0">
                <a:latin typeface="Times New Roman"/>
                <a:cs typeface="Times New Roman"/>
              </a:rPr>
              <a:t>Cartesian product.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real life, </a:t>
            </a:r>
            <a:r>
              <a:rPr sz="1069" spc="15" dirty="0">
                <a:latin typeface="Times New Roman"/>
                <a:cs typeface="Times New Roman"/>
              </a:rPr>
              <a:t>we very </a:t>
            </a:r>
            <a:r>
              <a:rPr sz="1069" spc="10" dirty="0">
                <a:latin typeface="Times New Roman"/>
                <a:cs typeface="Times New Roman"/>
              </a:rPr>
              <a:t>rarely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a situation when  two tables need </a:t>
            </a:r>
            <a:r>
              <a:rPr sz="1069" spc="15" dirty="0">
                <a:latin typeface="Times New Roman"/>
                <a:cs typeface="Times New Roman"/>
              </a:rPr>
              <a:t>to be </a:t>
            </a:r>
            <a:r>
              <a:rPr sz="1069" spc="10" dirty="0">
                <a:latin typeface="Times New Roman"/>
                <a:cs typeface="Times New Roman"/>
              </a:rPr>
              <a:t>merged the </a:t>
            </a:r>
            <a:r>
              <a:rPr sz="1069" spc="19" dirty="0">
                <a:latin typeface="Times New Roman"/>
                <a:cs typeface="Times New Roman"/>
              </a:rPr>
              <a:t>way </a:t>
            </a:r>
            <a:r>
              <a:rPr sz="1069" spc="10" dirty="0">
                <a:latin typeface="Times New Roman"/>
                <a:cs typeface="Times New Roman"/>
              </a:rPr>
              <a:t>Cartesian product, that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5" dirty="0">
                <a:latin typeface="Times New Roman"/>
                <a:cs typeface="Times New Roman"/>
              </a:rPr>
              <a:t>every row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one  </a:t>
            </a:r>
            <a:r>
              <a:rPr sz="1069" spc="10" dirty="0">
                <a:latin typeface="Times New Roman"/>
                <a:cs typeface="Times New Roman"/>
              </a:rPr>
              <a:t>table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merged with every </a:t>
            </a:r>
            <a:r>
              <a:rPr sz="1069" spc="15" dirty="0">
                <a:latin typeface="Times New Roman"/>
                <a:cs typeface="Times New Roman"/>
              </a:rPr>
              <a:t>row </a:t>
            </a:r>
            <a:r>
              <a:rPr sz="1069" spc="10" dirty="0">
                <a:latin typeface="Times New Roman"/>
                <a:cs typeface="Times New Roman"/>
              </a:rPr>
              <a:t>of the other table. The form of merging that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useful  </a:t>
            </a:r>
            <a:r>
              <a:rPr sz="1069" spc="10" dirty="0">
                <a:latin typeface="Times New Roman"/>
                <a:cs typeface="Times New Roman"/>
              </a:rPr>
              <a:t>and used </a:t>
            </a:r>
            <a:r>
              <a:rPr sz="1069" spc="15" dirty="0">
                <a:latin typeface="Times New Roman"/>
                <a:cs typeface="Times New Roman"/>
              </a:rPr>
              <a:t>most </a:t>
            </a:r>
            <a:r>
              <a:rPr sz="1069" spc="10" dirty="0">
                <a:latin typeface="Times New Roman"/>
                <a:cs typeface="Times New Roman"/>
              </a:rPr>
              <a:t>often </a:t>
            </a:r>
            <a:r>
              <a:rPr sz="1069" spc="5" dirty="0">
                <a:latin typeface="Times New Roman"/>
                <a:cs typeface="Times New Roman"/>
              </a:rPr>
              <a:t>is ‘join’.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following,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discuss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forms of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join.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78" dirty="0">
                <a:latin typeface="Times New Roman"/>
                <a:cs typeface="Times New Roman"/>
              </a:rPr>
              <a:t>Inner</a:t>
            </a:r>
            <a:r>
              <a:rPr sz="1264" spc="-92" dirty="0">
                <a:latin typeface="Times New Roman"/>
                <a:cs typeface="Times New Roman"/>
              </a:rPr>
              <a:t> </a:t>
            </a:r>
            <a:r>
              <a:rPr sz="1264" spc="63" dirty="0">
                <a:latin typeface="Times New Roman"/>
                <a:cs typeface="Times New Roman"/>
              </a:rPr>
              <a:t>Join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53"/>
              </a:spcBef>
            </a:pP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those  rows  from  two tables  are joined  that have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value 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 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common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5" dirty="0">
                <a:latin typeface="Times New Roman"/>
                <a:cs typeface="Times New Roman"/>
              </a:rPr>
              <a:t>attribute. </a:t>
            </a:r>
            <a:r>
              <a:rPr sz="1069" spc="10" dirty="0">
                <a:latin typeface="Times New Roman"/>
                <a:cs typeface="Times New Roman"/>
              </a:rPr>
              <a:t>For example,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have two tables </a:t>
            </a:r>
            <a:r>
              <a:rPr sz="1069" spc="19" dirty="0">
                <a:latin typeface="Times New Roman"/>
                <a:cs typeface="Times New Roman"/>
              </a:rPr>
              <a:t>R </a:t>
            </a:r>
            <a:r>
              <a:rPr sz="1069" spc="15" dirty="0">
                <a:latin typeface="Times New Roman"/>
                <a:cs typeface="Times New Roman"/>
              </a:rPr>
              <a:t>and S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schemes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147400"/>
              </a:lnSpc>
              <a:spcBef>
                <a:spcPts val="10"/>
              </a:spcBef>
            </a:pPr>
            <a:r>
              <a:rPr sz="1069" spc="19" dirty="0">
                <a:latin typeface="Times New Roman"/>
                <a:cs typeface="Times New Roman"/>
              </a:rPr>
              <a:t>R </a:t>
            </a:r>
            <a:r>
              <a:rPr sz="1069" spc="5" dirty="0">
                <a:latin typeface="Times New Roman"/>
                <a:cs typeface="Times New Roman"/>
              </a:rPr>
              <a:t>(a, </a:t>
            </a:r>
            <a:r>
              <a:rPr sz="1069" spc="15" dirty="0">
                <a:latin typeface="Times New Roman"/>
                <a:cs typeface="Times New Roman"/>
              </a:rPr>
              <a:t>b, </a:t>
            </a:r>
            <a:r>
              <a:rPr sz="1069" spc="10" dirty="0">
                <a:latin typeface="Times New Roman"/>
                <a:cs typeface="Times New Roman"/>
              </a:rPr>
              <a:t>c, d) and </a:t>
            </a:r>
            <a:r>
              <a:rPr sz="1069" spc="15" dirty="0">
                <a:latin typeface="Times New Roman"/>
                <a:cs typeface="Times New Roman"/>
              </a:rPr>
              <a:t>S </a:t>
            </a:r>
            <a:r>
              <a:rPr sz="1069" spc="5" dirty="0">
                <a:latin typeface="Times New Roman"/>
                <a:cs typeface="Times New Roman"/>
              </a:rPr>
              <a:t>(f, r, </a:t>
            </a:r>
            <a:r>
              <a:rPr sz="1069" spc="10" dirty="0">
                <a:latin typeface="Times New Roman"/>
                <a:cs typeface="Times New Roman"/>
              </a:rPr>
              <a:t>h, </a:t>
            </a:r>
            <a:r>
              <a:rPr sz="1069" spc="5" dirty="0">
                <a:latin typeface="Times New Roman"/>
                <a:cs typeface="Times New Roman"/>
              </a:rPr>
              <a:t>a), </a:t>
            </a:r>
            <a:r>
              <a:rPr sz="1069" spc="10" dirty="0">
                <a:latin typeface="Times New Roman"/>
                <a:cs typeface="Times New Roman"/>
              </a:rPr>
              <a:t>then we have </a:t>
            </a:r>
            <a:r>
              <a:rPr sz="1069" spc="5" dirty="0">
                <a:latin typeface="Times New Roman"/>
                <a:cs typeface="Times New Roman"/>
              </a:rPr>
              <a:t>‘a’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common </a:t>
            </a:r>
            <a:r>
              <a:rPr sz="1069" spc="10" dirty="0">
                <a:latin typeface="Times New Roman"/>
                <a:cs typeface="Times New Roman"/>
              </a:rPr>
              <a:t>attribute between </a:t>
            </a:r>
            <a:r>
              <a:rPr sz="1069" spc="15" dirty="0">
                <a:latin typeface="Times New Roman"/>
                <a:cs typeface="Times New Roman"/>
              </a:rPr>
              <a:t>these  </a:t>
            </a:r>
            <a:r>
              <a:rPr sz="1069" spc="10" dirty="0">
                <a:latin typeface="Times New Roman"/>
                <a:cs typeface="Times New Roman"/>
              </a:rPr>
              <a:t>twit tables. The inner </a:t>
            </a:r>
            <a:r>
              <a:rPr sz="1069" spc="15" dirty="0">
                <a:latin typeface="Times New Roman"/>
                <a:cs typeface="Times New Roman"/>
              </a:rPr>
              <a:t>join </a:t>
            </a:r>
            <a:r>
              <a:rPr sz="1069" spc="10" dirty="0">
                <a:latin typeface="Times New Roman"/>
                <a:cs typeface="Times New Roman"/>
              </a:rPr>
              <a:t>between these two tables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performed </a:t>
            </a:r>
            <a:r>
              <a:rPr sz="1069" spc="15" dirty="0">
                <a:latin typeface="Times New Roman"/>
                <a:cs typeface="Times New Roman"/>
              </a:rPr>
              <a:t>on the </a:t>
            </a:r>
            <a:r>
              <a:rPr sz="1069" spc="10" dirty="0">
                <a:latin typeface="Times New Roman"/>
                <a:cs typeface="Times New Roman"/>
              </a:rPr>
              <a:t>basis of  </a:t>
            </a:r>
            <a:r>
              <a:rPr sz="1069" spc="5" dirty="0">
                <a:latin typeface="Times New Roman"/>
                <a:cs typeface="Times New Roman"/>
              </a:rPr>
              <a:t>‘a’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is the common </a:t>
            </a:r>
            <a:r>
              <a:rPr sz="1069" spc="10" dirty="0">
                <a:latin typeface="Times New Roman"/>
                <a:cs typeface="Times New Roman"/>
              </a:rPr>
              <a:t>attribute between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two. The </a:t>
            </a:r>
            <a:r>
              <a:rPr sz="1069" spc="15" dirty="0">
                <a:latin typeface="Times New Roman"/>
                <a:cs typeface="Times New Roman"/>
              </a:rPr>
              <a:t>common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are not  required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the same name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both tables, however,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must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same  domain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both tables. The attributes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both </a:t>
            </a:r>
            <a:r>
              <a:rPr sz="1069" spc="5" dirty="0">
                <a:latin typeface="Times New Roman"/>
                <a:cs typeface="Times New Roman"/>
              </a:rPr>
              <a:t>tables </a:t>
            </a:r>
            <a:r>
              <a:rPr sz="1069" spc="10" dirty="0">
                <a:latin typeface="Times New Roman"/>
                <a:cs typeface="Times New Roman"/>
              </a:rPr>
              <a:t>are generally tied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primary-  foreign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relationship but that also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required. Consider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following two  tables: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10364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0" y="1243651"/>
            <a:ext cx="4867275" cy="8207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8643" algn="just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complementary command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GRANT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allows the withdrawal of  </a:t>
            </a:r>
            <a:r>
              <a:rPr sz="1069" spc="5" dirty="0">
                <a:latin typeface="Times New Roman"/>
                <a:cs typeface="Times New Roman"/>
              </a:rPr>
              <a:t>privileges. </a:t>
            </a:r>
            <a:r>
              <a:rPr sz="1069" spc="19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syntax of the </a:t>
            </a:r>
            <a:r>
              <a:rPr sz="1069" spc="15" dirty="0">
                <a:latin typeface="Times New Roman"/>
                <a:cs typeface="Times New Roman"/>
              </a:rPr>
              <a:t>REVOKE command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follows: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431526">
              <a:lnSpc>
                <a:spcPts val="1045"/>
              </a:lnSpc>
            </a:pPr>
            <a:r>
              <a:rPr sz="875" spc="24" dirty="0">
                <a:latin typeface="Arial"/>
                <a:cs typeface="Arial"/>
              </a:rPr>
              <a:t>REVOKE [GRANT OPTION </a:t>
            </a:r>
            <a:r>
              <a:rPr sz="875" spc="19" dirty="0">
                <a:latin typeface="Arial"/>
                <a:cs typeface="Arial"/>
              </a:rPr>
              <a:t>FOR] </a:t>
            </a:r>
            <a:r>
              <a:rPr sz="875" spc="15" dirty="0">
                <a:latin typeface="Arial"/>
                <a:cs typeface="Arial"/>
              </a:rPr>
              <a:t>privileges </a:t>
            </a:r>
            <a:r>
              <a:rPr sz="875" spc="34" dirty="0">
                <a:latin typeface="Arial"/>
                <a:cs typeface="Arial"/>
              </a:rPr>
              <a:t>ON </a:t>
            </a:r>
            <a:r>
              <a:rPr sz="875" spc="15" dirty="0">
                <a:latin typeface="Arial"/>
                <a:cs typeface="Arial"/>
              </a:rPr>
              <a:t>object </a:t>
            </a:r>
            <a:r>
              <a:rPr sz="875" spc="24" dirty="0">
                <a:latin typeface="Arial"/>
                <a:cs typeface="Arial"/>
              </a:rPr>
              <a:t>FROM</a:t>
            </a:r>
            <a:r>
              <a:rPr sz="875" spc="-122" dirty="0">
                <a:latin typeface="Arial"/>
                <a:cs typeface="Arial"/>
              </a:rPr>
              <a:t> </a:t>
            </a:r>
            <a:r>
              <a:rPr sz="875" spc="19" dirty="0">
                <a:latin typeface="Arial"/>
                <a:cs typeface="Arial"/>
              </a:rPr>
              <a:t>users</a:t>
            </a:r>
            <a:endParaRPr sz="875">
              <a:latin typeface="Arial"/>
              <a:cs typeface="Arial"/>
            </a:endParaRPr>
          </a:p>
          <a:p>
            <a:pPr marL="431526">
              <a:lnSpc>
                <a:spcPts val="1045"/>
              </a:lnSpc>
            </a:pPr>
            <a:r>
              <a:rPr sz="875" spc="24" dirty="0">
                <a:latin typeface="Arial"/>
                <a:cs typeface="Arial"/>
              </a:rPr>
              <a:t>{RESTRICT </a:t>
            </a:r>
            <a:r>
              <a:rPr sz="875" spc="5" dirty="0">
                <a:latin typeface="Arial"/>
                <a:cs typeface="Arial"/>
              </a:rPr>
              <a:t>|</a:t>
            </a:r>
            <a:r>
              <a:rPr sz="875" spc="-68" dirty="0">
                <a:latin typeface="Arial"/>
                <a:cs typeface="Arial"/>
              </a:rPr>
              <a:t> </a:t>
            </a:r>
            <a:r>
              <a:rPr sz="875" spc="24" dirty="0">
                <a:latin typeface="Arial"/>
                <a:cs typeface="Arial"/>
              </a:rPr>
              <a:t>CASCADE}</a:t>
            </a:r>
            <a:endParaRPr sz="875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600"/>
              </a:lnSpc>
            </a:pPr>
            <a:r>
              <a:rPr sz="1069" spc="15" dirty="0">
                <a:latin typeface="Times New Roman"/>
                <a:cs typeface="Times New Roman"/>
              </a:rPr>
              <a:t>The command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revoke either a privilege or just the </a:t>
            </a:r>
            <a:r>
              <a:rPr sz="1069" spc="5" dirty="0">
                <a:latin typeface="Times New Roman"/>
                <a:cs typeface="Times New Roman"/>
              </a:rPr>
              <a:t>grant </a:t>
            </a:r>
            <a:r>
              <a:rPr sz="1069" spc="10" dirty="0">
                <a:latin typeface="Times New Roman"/>
                <a:cs typeface="Times New Roman"/>
              </a:rPr>
              <a:t>option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privilege </a:t>
            </a:r>
            <a:r>
              <a:rPr sz="1069" spc="15" dirty="0">
                <a:latin typeface="Times New Roman"/>
                <a:cs typeface="Times New Roman"/>
              </a:rPr>
              <a:t>(by using </a:t>
            </a:r>
            <a:r>
              <a:rPr sz="1069" spc="10" dirty="0">
                <a:latin typeface="Times New Roman"/>
                <a:cs typeface="Times New Roman"/>
              </a:rPr>
              <a:t>the optional </a:t>
            </a:r>
            <a:r>
              <a:rPr sz="1069" spc="15" dirty="0">
                <a:latin typeface="Times New Roman"/>
                <a:cs typeface="Times New Roman"/>
              </a:rPr>
              <a:t>GRANT OPTION FOR </a:t>
            </a:r>
            <a:r>
              <a:rPr sz="1069" spc="5" dirty="0">
                <a:latin typeface="Times New Roman"/>
                <a:cs typeface="Times New Roman"/>
              </a:rPr>
              <a:t>clause). </a:t>
            </a:r>
            <a:r>
              <a:rPr sz="1069" spc="19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of the two  </a:t>
            </a:r>
            <a:r>
              <a:rPr sz="1069" spc="5" dirty="0">
                <a:latin typeface="Times New Roman"/>
                <a:cs typeface="Times New Roman"/>
              </a:rPr>
              <a:t>alternatives, </a:t>
            </a:r>
            <a:r>
              <a:rPr sz="1069" spc="15" dirty="0">
                <a:latin typeface="Times New Roman"/>
                <a:cs typeface="Times New Roman"/>
              </a:rPr>
              <a:t>RESTRICT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CASCADE, </a:t>
            </a:r>
            <a:r>
              <a:rPr sz="1069" spc="10" dirty="0">
                <a:latin typeface="Times New Roman"/>
                <a:cs typeface="Times New Roman"/>
              </a:rPr>
              <a:t>must </a:t>
            </a:r>
            <a:r>
              <a:rPr sz="1069" spc="5" dirty="0">
                <a:latin typeface="Times New Roman"/>
                <a:cs typeface="Times New Roman"/>
              </a:rPr>
              <a:t>be specified;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what this  choice means shortly.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intuition behind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GRANT </a:t>
            </a:r>
            <a:r>
              <a:rPr sz="1069" spc="15" dirty="0">
                <a:latin typeface="Times New Roman"/>
                <a:cs typeface="Times New Roman"/>
              </a:rPr>
              <a:t>command is </a:t>
            </a:r>
            <a:r>
              <a:rPr sz="1069" spc="5" dirty="0">
                <a:latin typeface="Times New Roman"/>
                <a:cs typeface="Times New Roman"/>
              </a:rPr>
              <a:t>clear: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creator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base table or a view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given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appropriate privileges </a:t>
            </a:r>
            <a:r>
              <a:rPr sz="1069" spc="15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respect 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it and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allowed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pass </a:t>
            </a:r>
            <a:r>
              <a:rPr sz="1069" spc="5" dirty="0">
                <a:latin typeface="Times New Roman"/>
                <a:cs typeface="Times New Roman"/>
              </a:rPr>
              <a:t>these privileges </a:t>
            </a:r>
            <a:r>
              <a:rPr sz="1069" spc="10" dirty="0">
                <a:latin typeface="Times New Roman"/>
                <a:cs typeface="Times New Roman"/>
              </a:rPr>
              <a:t>including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pass along a privilege 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other users. The </a:t>
            </a:r>
            <a:r>
              <a:rPr sz="1069" spc="19" dirty="0">
                <a:latin typeface="Times New Roman"/>
                <a:cs typeface="Times New Roman"/>
              </a:rPr>
              <a:t>REVOKE </a:t>
            </a:r>
            <a:r>
              <a:rPr sz="1069" spc="15" dirty="0">
                <a:latin typeface="Times New Roman"/>
                <a:cs typeface="Times New Roman"/>
              </a:rPr>
              <a:t>command </a:t>
            </a:r>
            <a:r>
              <a:rPr sz="1069" spc="10" dirty="0">
                <a:latin typeface="Times New Roman"/>
                <a:cs typeface="Times New Roman"/>
              </a:rPr>
              <a:t>is, as expected, intended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achieve the  reverse: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user </a:t>
            </a:r>
            <a:r>
              <a:rPr sz="1069" spc="15" dirty="0">
                <a:latin typeface="Times New Roman"/>
                <a:cs typeface="Times New Roman"/>
              </a:rPr>
              <a:t>who </a:t>
            </a:r>
            <a:r>
              <a:rPr sz="1069" spc="10" dirty="0">
                <a:latin typeface="Times New Roman"/>
                <a:cs typeface="Times New Roman"/>
              </a:rPr>
              <a:t>has granted a privilege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another user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change his </a:t>
            </a:r>
            <a:r>
              <a:rPr sz="1069" spc="15" dirty="0">
                <a:latin typeface="Times New Roman"/>
                <a:cs typeface="Times New Roman"/>
              </a:rPr>
              <a:t>mind </a:t>
            </a:r>
            <a:r>
              <a:rPr sz="1069" spc="10" dirty="0">
                <a:latin typeface="Times New Roman"/>
                <a:cs typeface="Times New Roman"/>
              </a:rPr>
              <a:t>and 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withdraw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granted </a:t>
            </a:r>
            <a:r>
              <a:rPr sz="1069" spc="5" dirty="0">
                <a:latin typeface="Times New Roman"/>
                <a:cs typeface="Times New Roman"/>
              </a:rPr>
              <a:t>privilege.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intuition behind exactly </a:t>
            </a:r>
            <a:r>
              <a:rPr sz="1069" spc="15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effect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15" dirty="0">
                <a:latin typeface="Times New Roman"/>
                <a:cs typeface="Times New Roman"/>
              </a:rPr>
              <a:t>REVOKE command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complicated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fact that a </a:t>
            </a:r>
            <a:r>
              <a:rPr sz="1069" spc="15" dirty="0">
                <a:latin typeface="Times New Roman"/>
                <a:cs typeface="Times New Roman"/>
              </a:rPr>
              <a:t>user </a:t>
            </a:r>
            <a:r>
              <a:rPr sz="1069" spc="24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be granted the 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privilege multiple times, </a:t>
            </a:r>
            <a:r>
              <a:rPr sz="1069" spc="15" dirty="0">
                <a:latin typeface="Times New Roman"/>
                <a:cs typeface="Times New Roman"/>
              </a:rPr>
              <a:t>possibly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different</a:t>
            </a:r>
            <a:r>
              <a:rPr sz="1069" spc="-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users.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a user executes a </a:t>
            </a:r>
            <a:r>
              <a:rPr sz="1069" spc="15" dirty="0">
                <a:latin typeface="Times New Roman"/>
                <a:cs typeface="Times New Roman"/>
              </a:rPr>
              <a:t>REVOKE command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15" dirty="0">
                <a:latin typeface="Times New Roman"/>
                <a:cs typeface="Times New Roman"/>
              </a:rPr>
              <a:t>the CASCADE </a:t>
            </a:r>
            <a:r>
              <a:rPr sz="1069" spc="10" dirty="0">
                <a:latin typeface="Times New Roman"/>
                <a:cs typeface="Times New Roman"/>
              </a:rPr>
              <a:t>keyword,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effect  </a:t>
            </a:r>
            <a:r>
              <a:rPr sz="1069" spc="15" dirty="0">
                <a:latin typeface="Times New Roman"/>
                <a:cs typeface="Times New Roman"/>
              </a:rPr>
              <a:t>is to </a:t>
            </a:r>
            <a:r>
              <a:rPr sz="1069" spc="10" dirty="0">
                <a:latin typeface="Times New Roman"/>
                <a:cs typeface="Times New Roman"/>
              </a:rPr>
              <a:t>withdraw the named </a:t>
            </a:r>
            <a:r>
              <a:rPr sz="1069" spc="5" dirty="0">
                <a:latin typeface="Times New Roman"/>
                <a:cs typeface="Times New Roman"/>
              </a:rPr>
              <a:t>privileges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grant </a:t>
            </a:r>
            <a:r>
              <a:rPr sz="1069" spc="10" dirty="0">
                <a:latin typeface="Times New Roman"/>
                <a:cs typeface="Times New Roman"/>
              </a:rPr>
              <a:t>option from all users </a:t>
            </a:r>
            <a:r>
              <a:rPr sz="1069" spc="15" dirty="0">
                <a:latin typeface="Times New Roman"/>
                <a:cs typeface="Times New Roman"/>
              </a:rPr>
              <a:t>who </a:t>
            </a:r>
            <a:r>
              <a:rPr sz="1069" spc="10" dirty="0">
                <a:latin typeface="Times New Roman"/>
                <a:cs typeface="Times New Roman"/>
              </a:rPr>
              <a:t>currently hold  these </a:t>
            </a:r>
            <a:r>
              <a:rPr sz="1069" spc="5" dirty="0">
                <a:latin typeface="Times New Roman"/>
                <a:cs typeface="Times New Roman"/>
              </a:rPr>
              <a:t>privileges </a:t>
            </a:r>
            <a:r>
              <a:rPr sz="1069" spc="15" dirty="0">
                <a:latin typeface="Times New Roman"/>
                <a:cs typeface="Times New Roman"/>
              </a:rPr>
              <a:t>solely </a:t>
            </a:r>
            <a:r>
              <a:rPr sz="1069" spc="10" dirty="0">
                <a:latin typeface="Times New Roman"/>
                <a:cs typeface="Times New Roman"/>
              </a:rPr>
              <a:t>through a </a:t>
            </a:r>
            <a:r>
              <a:rPr sz="1069" spc="19" dirty="0">
                <a:latin typeface="Times New Roman"/>
                <a:cs typeface="Times New Roman"/>
              </a:rPr>
              <a:t>GRANT </a:t>
            </a:r>
            <a:r>
              <a:rPr sz="1069" spc="15" dirty="0">
                <a:latin typeface="Times New Roman"/>
                <a:cs typeface="Times New Roman"/>
              </a:rPr>
              <a:t>command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10" dirty="0">
                <a:latin typeface="Times New Roman"/>
                <a:cs typeface="Times New Roman"/>
              </a:rPr>
              <a:t>previously executed </a:t>
            </a:r>
            <a:r>
              <a:rPr sz="1069" spc="19" dirty="0">
                <a:latin typeface="Times New Roman"/>
                <a:cs typeface="Times New Roman"/>
              </a:rPr>
              <a:t>by  </a:t>
            </a:r>
            <a:r>
              <a:rPr sz="1069" spc="15" dirty="0">
                <a:latin typeface="Times New Roman"/>
                <a:cs typeface="Times New Roman"/>
              </a:rPr>
              <a:t>the same </a:t>
            </a:r>
            <a:r>
              <a:rPr sz="1069" spc="10" dirty="0">
                <a:latin typeface="Times New Roman"/>
                <a:cs typeface="Times New Roman"/>
              </a:rPr>
              <a:t>user </a:t>
            </a:r>
            <a:r>
              <a:rPr sz="1069" spc="15" dirty="0">
                <a:latin typeface="Times New Roman"/>
                <a:cs typeface="Times New Roman"/>
              </a:rPr>
              <a:t>who is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executing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REVOKE </a:t>
            </a:r>
            <a:r>
              <a:rPr sz="1069" spc="15" dirty="0">
                <a:latin typeface="Times New Roman"/>
                <a:cs typeface="Times New Roman"/>
              </a:rPr>
              <a:t>command.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these users received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privileges with the grant option and passed </a:t>
            </a:r>
            <a:r>
              <a:rPr sz="1069" spc="5" dirty="0">
                <a:latin typeface="Times New Roman"/>
                <a:cs typeface="Times New Roman"/>
              </a:rPr>
              <a:t>it along, </a:t>
            </a:r>
            <a:r>
              <a:rPr sz="1069" spc="10" dirty="0">
                <a:latin typeface="Times New Roman"/>
                <a:cs typeface="Times New Roman"/>
              </a:rPr>
              <a:t>those recipients </a:t>
            </a:r>
            <a:r>
              <a:rPr sz="1069" spc="15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lose  their </a:t>
            </a:r>
            <a:r>
              <a:rPr sz="1069" spc="5" dirty="0">
                <a:latin typeface="Times New Roman"/>
                <a:cs typeface="Times New Roman"/>
              </a:rPr>
              <a:t>privileges as </a:t>
            </a:r>
            <a:r>
              <a:rPr sz="1069" spc="10" dirty="0">
                <a:latin typeface="Times New Roman"/>
                <a:cs typeface="Times New Roman"/>
              </a:rPr>
              <a:t>a consequence of </a:t>
            </a:r>
            <a:r>
              <a:rPr sz="1069" spc="15" dirty="0">
                <a:latin typeface="Times New Roman"/>
                <a:cs typeface="Times New Roman"/>
              </a:rPr>
              <a:t>the REVOKE command </a:t>
            </a:r>
            <a:r>
              <a:rPr sz="1069" spc="10" dirty="0">
                <a:latin typeface="Times New Roman"/>
                <a:cs typeface="Times New Roman"/>
              </a:rPr>
              <a:t>unless they </a:t>
            </a:r>
            <a:r>
              <a:rPr sz="1069" spc="15" dirty="0">
                <a:latin typeface="Times New Roman"/>
                <a:cs typeface="Times New Roman"/>
              </a:rPr>
              <a:t>also </a:t>
            </a:r>
            <a:r>
              <a:rPr sz="1069" spc="5" dirty="0">
                <a:latin typeface="Times New Roman"/>
                <a:cs typeface="Times New Roman"/>
              </a:rPr>
              <a:t>received  </a:t>
            </a:r>
            <a:r>
              <a:rPr sz="1069" spc="10" dirty="0">
                <a:latin typeface="Times New Roman"/>
                <a:cs typeface="Times New Roman"/>
              </a:rPr>
              <a:t>these privileges independently. Consider what happens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following sequence  of </a:t>
            </a:r>
            <a:r>
              <a:rPr sz="1069" spc="15" dirty="0">
                <a:latin typeface="Times New Roman"/>
                <a:cs typeface="Times New Roman"/>
              </a:rPr>
              <a:t>commands, </a:t>
            </a:r>
            <a:r>
              <a:rPr sz="1069" spc="10" dirty="0">
                <a:latin typeface="Times New Roman"/>
                <a:cs typeface="Times New Roman"/>
              </a:rPr>
              <a:t>where Javed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creator of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COURSE.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9" dirty="0">
                <a:latin typeface="Times New Roman"/>
                <a:cs typeface="Times New Roman"/>
              </a:rPr>
              <a:t>GRANT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SELECT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COURSE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TO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Alia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WITH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GRANT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OPTION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(executed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by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Javed)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9" dirty="0">
                <a:latin typeface="Times New Roman"/>
                <a:cs typeface="Times New Roman"/>
              </a:rPr>
              <a:t>GRANT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SELECT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ON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COURSE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TO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Bobby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875" spc="24" dirty="0">
                <a:latin typeface="Arial"/>
                <a:cs typeface="Arial"/>
              </a:rPr>
              <a:t>WITH</a:t>
            </a:r>
            <a:r>
              <a:rPr sz="875" spc="15" dirty="0">
                <a:latin typeface="Arial"/>
                <a:cs typeface="Arial"/>
              </a:rPr>
              <a:t> </a:t>
            </a:r>
            <a:r>
              <a:rPr sz="875" spc="24" dirty="0">
                <a:latin typeface="Arial"/>
                <a:cs typeface="Arial"/>
              </a:rPr>
              <a:t>GRANT</a:t>
            </a:r>
            <a:r>
              <a:rPr sz="875" spc="-10" dirty="0">
                <a:latin typeface="Arial"/>
                <a:cs typeface="Arial"/>
              </a:rPr>
              <a:t> </a:t>
            </a:r>
            <a:r>
              <a:rPr sz="875" spc="24" dirty="0">
                <a:latin typeface="Arial"/>
                <a:cs typeface="Arial"/>
              </a:rPr>
              <a:t>OPTION</a:t>
            </a:r>
            <a:r>
              <a:rPr sz="875" spc="5" dirty="0">
                <a:latin typeface="Arial"/>
                <a:cs typeface="Arial"/>
              </a:rPr>
              <a:t> </a:t>
            </a:r>
            <a:r>
              <a:rPr sz="875" spc="19" dirty="0">
                <a:latin typeface="Arial"/>
                <a:cs typeface="Arial"/>
              </a:rPr>
              <a:t>(executed</a:t>
            </a:r>
            <a:r>
              <a:rPr sz="875" dirty="0">
                <a:latin typeface="Arial"/>
                <a:cs typeface="Arial"/>
              </a:rPr>
              <a:t> </a:t>
            </a:r>
            <a:r>
              <a:rPr sz="875" spc="24" dirty="0">
                <a:latin typeface="Arial"/>
                <a:cs typeface="Arial"/>
              </a:rPr>
              <a:t>by</a:t>
            </a:r>
            <a:r>
              <a:rPr sz="875" spc="-15" dirty="0">
                <a:latin typeface="Arial"/>
                <a:cs typeface="Arial"/>
              </a:rPr>
              <a:t> </a:t>
            </a:r>
            <a:r>
              <a:rPr sz="875" spc="15" dirty="0">
                <a:latin typeface="Arial"/>
                <a:cs typeface="Arial"/>
              </a:rPr>
              <a:t>Alia)</a:t>
            </a:r>
            <a:endParaRPr sz="875">
              <a:latin typeface="Arial"/>
              <a:cs typeface="Arial"/>
            </a:endParaRPr>
          </a:p>
          <a:p>
            <a:pPr marL="12347" algn="just">
              <a:spcBef>
                <a:spcPts val="661"/>
              </a:spcBef>
            </a:pPr>
            <a:r>
              <a:rPr sz="875" spc="24" dirty="0">
                <a:latin typeface="Arial"/>
                <a:cs typeface="Arial"/>
              </a:rPr>
              <a:t>REVOKE SELECT </a:t>
            </a:r>
            <a:r>
              <a:rPr sz="875" spc="39" dirty="0">
                <a:latin typeface="Arial"/>
                <a:cs typeface="Arial"/>
              </a:rPr>
              <a:t>ON </a:t>
            </a:r>
            <a:r>
              <a:rPr sz="875" spc="24" dirty="0">
                <a:latin typeface="Arial"/>
                <a:cs typeface="Arial"/>
              </a:rPr>
              <a:t>COURSSE </a:t>
            </a:r>
            <a:r>
              <a:rPr sz="875" spc="29" dirty="0">
                <a:latin typeface="Arial"/>
                <a:cs typeface="Arial"/>
              </a:rPr>
              <a:t>FROM </a:t>
            </a:r>
            <a:r>
              <a:rPr sz="875" spc="10" dirty="0">
                <a:latin typeface="Arial"/>
                <a:cs typeface="Arial"/>
              </a:rPr>
              <a:t>Alia </a:t>
            </a:r>
            <a:r>
              <a:rPr sz="875" spc="24" dirty="0">
                <a:latin typeface="Arial"/>
                <a:cs typeface="Arial"/>
              </a:rPr>
              <a:t>CASCADE </a:t>
            </a:r>
            <a:r>
              <a:rPr sz="875" spc="19" dirty="0">
                <a:latin typeface="Arial"/>
                <a:cs typeface="Arial"/>
              </a:rPr>
              <a:t>(executed </a:t>
            </a:r>
            <a:r>
              <a:rPr sz="875" spc="24" dirty="0">
                <a:latin typeface="Arial"/>
                <a:cs typeface="Arial"/>
              </a:rPr>
              <a:t>by</a:t>
            </a:r>
            <a:r>
              <a:rPr sz="875" spc="-107" dirty="0">
                <a:latin typeface="Arial"/>
                <a:cs typeface="Arial"/>
              </a:rPr>
              <a:t> </a:t>
            </a:r>
            <a:r>
              <a:rPr sz="875" spc="15" dirty="0">
                <a:latin typeface="Arial"/>
                <a:cs typeface="Arial"/>
              </a:rPr>
              <a:t>Javed)</a:t>
            </a:r>
            <a:endParaRPr sz="875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Alia loses </a:t>
            </a:r>
            <a:r>
              <a:rPr sz="1069" spc="15" dirty="0">
                <a:latin typeface="Times New Roman"/>
                <a:cs typeface="Times New Roman"/>
              </a:rPr>
              <a:t>the SELECT </a:t>
            </a:r>
            <a:r>
              <a:rPr sz="1069" spc="10" dirty="0">
                <a:latin typeface="Times New Roman"/>
                <a:cs typeface="Times New Roman"/>
              </a:rPr>
              <a:t>privilege </a:t>
            </a:r>
            <a:r>
              <a:rPr sz="1069" spc="15" dirty="0">
                <a:latin typeface="Times New Roman"/>
                <a:cs typeface="Times New Roman"/>
              </a:rPr>
              <a:t>on COURSE,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course. </a:t>
            </a:r>
            <a:r>
              <a:rPr sz="1069" spc="10" dirty="0">
                <a:latin typeface="Times New Roman"/>
                <a:cs typeface="Times New Roman"/>
              </a:rPr>
              <a:t>Then Bobby, </a:t>
            </a:r>
            <a:r>
              <a:rPr sz="1069" spc="19" dirty="0">
                <a:latin typeface="Times New Roman"/>
                <a:cs typeface="Times New Roman"/>
              </a:rPr>
              <a:t>who </a:t>
            </a:r>
            <a:r>
              <a:rPr sz="1069" spc="10" dirty="0">
                <a:latin typeface="Times New Roman"/>
                <a:cs typeface="Times New Roman"/>
              </a:rPr>
              <a:t>received  this </a:t>
            </a:r>
            <a:r>
              <a:rPr sz="1069" spc="5" dirty="0">
                <a:latin typeface="Times New Roman"/>
                <a:cs typeface="Times New Roman"/>
              </a:rPr>
              <a:t>privilege </a:t>
            </a:r>
            <a:r>
              <a:rPr sz="1069" spc="10" dirty="0">
                <a:latin typeface="Times New Roman"/>
                <a:cs typeface="Times New Roman"/>
              </a:rPr>
              <a:t>from Alia, and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Alia,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loses this </a:t>
            </a:r>
            <a:r>
              <a:rPr sz="1069" spc="5" dirty="0">
                <a:latin typeface="Times New Roman"/>
                <a:cs typeface="Times New Roman"/>
              </a:rPr>
              <a:t>privilege. </a:t>
            </a:r>
            <a:r>
              <a:rPr sz="1069" spc="10" dirty="0">
                <a:latin typeface="Times New Roman"/>
                <a:cs typeface="Times New Roman"/>
              </a:rPr>
              <a:t>Bobby's </a:t>
            </a:r>
            <a:r>
              <a:rPr sz="1069" spc="5" dirty="0">
                <a:latin typeface="Times New Roman"/>
                <a:cs typeface="Times New Roman"/>
              </a:rPr>
              <a:t>privilege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said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abandoned </a:t>
            </a:r>
            <a:r>
              <a:rPr sz="1069" spc="15" dirty="0">
                <a:latin typeface="Times New Roman"/>
                <a:cs typeface="Times New Roman"/>
              </a:rPr>
              <a:t>when the </a:t>
            </a:r>
            <a:r>
              <a:rPr sz="1069" spc="5" dirty="0">
                <a:latin typeface="Times New Roman"/>
                <a:cs typeface="Times New Roman"/>
              </a:rPr>
              <a:t>privilege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was derived from </a:t>
            </a:r>
            <a:r>
              <a:rPr sz="1069" spc="5" dirty="0">
                <a:latin typeface="Times New Roman"/>
                <a:cs typeface="Times New Roman"/>
              </a:rPr>
              <a:t>(Alia's </a:t>
            </a:r>
            <a:r>
              <a:rPr sz="1069" spc="15" dirty="0">
                <a:latin typeface="Times New Roman"/>
                <a:cs typeface="Times New Roman"/>
              </a:rPr>
              <a:t>SELECT  </a:t>
            </a:r>
            <a:r>
              <a:rPr sz="1069" spc="10" dirty="0">
                <a:latin typeface="Times New Roman"/>
                <a:cs typeface="Times New Roman"/>
              </a:rPr>
              <a:t>privilege  with  </a:t>
            </a:r>
            <a:r>
              <a:rPr sz="1069" spc="5" dirty="0">
                <a:latin typeface="Times New Roman"/>
                <a:cs typeface="Times New Roman"/>
              </a:rPr>
              <a:t>grant  </a:t>
            </a:r>
            <a:r>
              <a:rPr sz="1069" spc="10" dirty="0">
                <a:latin typeface="Times New Roman"/>
                <a:cs typeface="Times New Roman"/>
              </a:rPr>
              <a:t>option, 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this  example) 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revoked.  </a:t>
            </a:r>
            <a:r>
              <a:rPr sz="1069" spc="15" dirty="0">
                <a:latin typeface="Times New Roman"/>
                <a:cs typeface="Times New Roman"/>
              </a:rPr>
              <a:t>When  </a:t>
            </a:r>
            <a:r>
              <a:rPr sz="1069" spc="10" dirty="0">
                <a:latin typeface="Times New Roman"/>
                <a:cs typeface="Times New Roman"/>
              </a:rPr>
              <a:t>the   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CASCADE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10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420941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0" y="1242999"/>
            <a:ext cx="4867275" cy="807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700"/>
              </a:lnSpc>
            </a:pPr>
            <a:r>
              <a:rPr sz="1069" spc="10" dirty="0">
                <a:latin typeface="Times New Roman"/>
                <a:cs typeface="Times New Roman"/>
              </a:rPr>
              <a:t>keyword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specified, all abandoned privileges are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revoked </a:t>
            </a:r>
            <a:r>
              <a:rPr sz="1069" spc="15" dirty="0">
                <a:latin typeface="Times New Roman"/>
                <a:cs typeface="Times New Roman"/>
              </a:rPr>
              <a:t>(possibly </a:t>
            </a:r>
            <a:r>
              <a:rPr sz="1069" spc="10" dirty="0">
                <a:latin typeface="Times New Roman"/>
                <a:cs typeface="Times New Roman"/>
              </a:rPr>
              <a:t>causing  privileges held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other users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become abandoned and thereby revoked recursively). 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the RESTRICT keyword is </a:t>
            </a:r>
            <a:r>
              <a:rPr sz="1069" spc="5" dirty="0">
                <a:latin typeface="Times New Roman"/>
                <a:cs typeface="Times New Roman"/>
              </a:rPr>
              <a:t>specified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REVOKE command, the command is  </a:t>
            </a:r>
            <a:r>
              <a:rPr sz="1069" spc="5" dirty="0">
                <a:latin typeface="Times New Roman"/>
                <a:cs typeface="Times New Roman"/>
              </a:rPr>
              <a:t>rejected </a:t>
            </a:r>
            <a:r>
              <a:rPr sz="1069" spc="10" dirty="0">
                <a:latin typeface="Times New Roman"/>
                <a:cs typeface="Times New Roman"/>
              </a:rPr>
              <a:t>if revoking the privileges </a:t>
            </a:r>
            <a:r>
              <a:rPr sz="1069" i="1" spc="10" dirty="0">
                <a:latin typeface="Times New Roman"/>
                <a:cs typeface="Times New Roman"/>
              </a:rPr>
              <a:t>just </a:t>
            </a:r>
            <a:r>
              <a:rPr sz="1069" spc="10" dirty="0">
                <a:latin typeface="Times New Roman"/>
                <a:cs typeface="Times New Roman"/>
              </a:rPr>
              <a:t>from the users specified </a:t>
            </a:r>
            <a:r>
              <a:rPr sz="1069" spc="15" dirty="0">
                <a:latin typeface="Times New Roman"/>
                <a:cs typeface="Times New Roman"/>
              </a:rPr>
              <a:t>in the command </a:t>
            </a:r>
            <a:r>
              <a:rPr sz="1069" spc="10" dirty="0">
                <a:latin typeface="Times New Roman"/>
                <a:cs typeface="Times New Roman"/>
              </a:rPr>
              <a:t>would  result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other privileges becoming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abandoned.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Consider the following sequence,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another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826">
              <a:latin typeface="Times New Roman"/>
              <a:cs typeface="Times New Roman"/>
            </a:endParaRPr>
          </a:p>
          <a:p>
            <a:pPr marL="12347" algn="just"/>
            <a:r>
              <a:rPr sz="875" spc="24" dirty="0">
                <a:latin typeface="Arial"/>
                <a:cs typeface="Arial"/>
              </a:rPr>
              <a:t>GRANT SELECT </a:t>
            </a:r>
            <a:r>
              <a:rPr sz="875" spc="34" dirty="0">
                <a:latin typeface="Arial"/>
                <a:cs typeface="Arial"/>
              </a:rPr>
              <a:t>ON </a:t>
            </a:r>
            <a:r>
              <a:rPr sz="875" spc="24" dirty="0">
                <a:latin typeface="Arial"/>
                <a:cs typeface="Arial"/>
              </a:rPr>
              <a:t>COURSE </a:t>
            </a:r>
            <a:r>
              <a:rPr sz="875" spc="19" dirty="0">
                <a:latin typeface="Arial"/>
                <a:cs typeface="Arial"/>
              </a:rPr>
              <a:t>TO </a:t>
            </a:r>
            <a:r>
              <a:rPr sz="875" spc="10" dirty="0">
                <a:latin typeface="Arial"/>
                <a:cs typeface="Arial"/>
              </a:rPr>
              <a:t>Alia </a:t>
            </a:r>
            <a:r>
              <a:rPr sz="875" spc="24" dirty="0">
                <a:latin typeface="Arial"/>
                <a:cs typeface="Arial"/>
              </a:rPr>
              <a:t>WITH GRANT OPTION </a:t>
            </a:r>
            <a:r>
              <a:rPr sz="875" i="1" spc="15" dirty="0">
                <a:latin typeface="Arial"/>
                <a:cs typeface="Arial"/>
              </a:rPr>
              <a:t>(executed </a:t>
            </a:r>
            <a:r>
              <a:rPr sz="875" i="1" spc="19" dirty="0">
                <a:latin typeface="Arial"/>
                <a:cs typeface="Arial"/>
              </a:rPr>
              <a:t>by</a:t>
            </a:r>
            <a:r>
              <a:rPr sz="875" i="1" spc="-83" dirty="0">
                <a:latin typeface="Arial"/>
                <a:cs typeface="Arial"/>
              </a:rPr>
              <a:t> </a:t>
            </a:r>
            <a:r>
              <a:rPr sz="875" i="1" spc="15" dirty="0">
                <a:latin typeface="Arial"/>
                <a:cs typeface="Arial"/>
              </a:rPr>
              <a:t>Javed)</a:t>
            </a:r>
            <a:endParaRPr sz="875">
              <a:latin typeface="Arial"/>
              <a:cs typeface="Arial"/>
            </a:endParaRPr>
          </a:p>
          <a:p>
            <a:pPr marL="12347" algn="just">
              <a:spcBef>
                <a:spcPts val="535"/>
              </a:spcBef>
            </a:pPr>
            <a:r>
              <a:rPr sz="875" spc="24" dirty="0">
                <a:latin typeface="Arial"/>
                <a:cs typeface="Arial"/>
              </a:rPr>
              <a:t>GRANT</a:t>
            </a:r>
            <a:r>
              <a:rPr sz="875" spc="5" dirty="0">
                <a:latin typeface="Arial"/>
                <a:cs typeface="Arial"/>
              </a:rPr>
              <a:t> </a:t>
            </a:r>
            <a:r>
              <a:rPr sz="875" spc="24" dirty="0">
                <a:latin typeface="Arial"/>
                <a:cs typeface="Arial"/>
              </a:rPr>
              <a:t>SELECT</a:t>
            </a:r>
            <a:r>
              <a:rPr sz="875" spc="5" dirty="0">
                <a:latin typeface="Arial"/>
                <a:cs typeface="Arial"/>
              </a:rPr>
              <a:t> </a:t>
            </a:r>
            <a:r>
              <a:rPr sz="875" spc="34" dirty="0">
                <a:latin typeface="Arial"/>
                <a:cs typeface="Arial"/>
              </a:rPr>
              <a:t>ON</a:t>
            </a:r>
            <a:r>
              <a:rPr sz="875" spc="10" dirty="0">
                <a:latin typeface="Arial"/>
                <a:cs typeface="Arial"/>
              </a:rPr>
              <a:t> </a:t>
            </a:r>
            <a:r>
              <a:rPr sz="875" spc="24" dirty="0">
                <a:latin typeface="Arial"/>
                <a:cs typeface="Arial"/>
              </a:rPr>
              <a:t>COURSE </a:t>
            </a:r>
            <a:r>
              <a:rPr sz="875" spc="19" dirty="0">
                <a:latin typeface="Arial"/>
                <a:cs typeface="Arial"/>
              </a:rPr>
              <a:t>TO</a:t>
            </a:r>
            <a:r>
              <a:rPr sz="875" spc="29" dirty="0">
                <a:latin typeface="Arial"/>
                <a:cs typeface="Arial"/>
              </a:rPr>
              <a:t> </a:t>
            </a:r>
            <a:r>
              <a:rPr sz="875" spc="19" dirty="0">
                <a:latin typeface="Arial"/>
                <a:cs typeface="Arial"/>
              </a:rPr>
              <a:t>Bobby</a:t>
            </a:r>
            <a:r>
              <a:rPr sz="875" spc="-10" dirty="0">
                <a:latin typeface="Arial"/>
                <a:cs typeface="Arial"/>
              </a:rPr>
              <a:t> </a:t>
            </a:r>
            <a:r>
              <a:rPr sz="875" spc="29" dirty="0">
                <a:latin typeface="Arial"/>
                <a:cs typeface="Arial"/>
              </a:rPr>
              <a:t>WITH</a:t>
            </a:r>
            <a:r>
              <a:rPr sz="875" spc="-5" dirty="0">
                <a:latin typeface="Arial"/>
                <a:cs typeface="Arial"/>
              </a:rPr>
              <a:t> </a:t>
            </a:r>
            <a:r>
              <a:rPr sz="875" spc="29" dirty="0">
                <a:latin typeface="Arial"/>
                <a:cs typeface="Arial"/>
              </a:rPr>
              <a:t>GRANT</a:t>
            </a:r>
            <a:r>
              <a:rPr sz="875" spc="5" dirty="0">
                <a:latin typeface="Arial"/>
                <a:cs typeface="Arial"/>
              </a:rPr>
              <a:t> </a:t>
            </a:r>
            <a:r>
              <a:rPr sz="875" spc="24" dirty="0">
                <a:latin typeface="Arial"/>
                <a:cs typeface="Arial"/>
              </a:rPr>
              <a:t>OPTION</a:t>
            </a:r>
            <a:r>
              <a:rPr sz="875" spc="-63" dirty="0">
                <a:latin typeface="Arial"/>
                <a:cs typeface="Arial"/>
              </a:rPr>
              <a:t> </a:t>
            </a:r>
            <a:r>
              <a:rPr sz="875" i="1" spc="19" dirty="0">
                <a:latin typeface="Arial"/>
                <a:cs typeface="Arial"/>
              </a:rPr>
              <a:t>(executed</a:t>
            </a:r>
            <a:r>
              <a:rPr sz="875" i="1" spc="5" dirty="0">
                <a:latin typeface="Arial"/>
                <a:cs typeface="Arial"/>
              </a:rPr>
              <a:t> </a:t>
            </a:r>
            <a:r>
              <a:rPr sz="875" i="1" spc="19" dirty="0">
                <a:latin typeface="Arial"/>
                <a:cs typeface="Arial"/>
              </a:rPr>
              <a:t>by</a:t>
            </a:r>
            <a:r>
              <a:rPr sz="875" i="1" spc="10" dirty="0">
                <a:latin typeface="Arial"/>
                <a:cs typeface="Arial"/>
              </a:rPr>
              <a:t> </a:t>
            </a:r>
            <a:r>
              <a:rPr sz="875" i="1" spc="15" dirty="0">
                <a:latin typeface="Arial"/>
                <a:cs typeface="Arial"/>
              </a:rPr>
              <a:t>Javed)</a:t>
            </a:r>
            <a:endParaRPr sz="875">
              <a:latin typeface="Arial"/>
              <a:cs typeface="Arial"/>
            </a:endParaRPr>
          </a:p>
          <a:p>
            <a:pPr marL="12347" algn="just">
              <a:spcBef>
                <a:spcPts val="535"/>
              </a:spcBef>
            </a:pPr>
            <a:r>
              <a:rPr sz="875" spc="24" dirty="0">
                <a:latin typeface="Arial"/>
                <a:cs typeface="Arial"/>
              </a:rPr>
              <a:t>GRANT</a:t>
            </a:r>
            <a:r>
              <a:rPr sz="875" spc="5" dirty="0">
                <a:latin typeface="Arial"/>
                <a:cs typeface="Arial"/>
              </a:rPr>
              <a:t> </a:t>
            </a:r>
            <a:r>
              <a:rPr sz="875" spc="24" dirty="0">
                <a:latin typeface="Arial"/>
                <a:cs typeface="Arial"/>
              </a:rPr>
              <a:t>SELECT</a:t>
            </a:r>
            <a:r>
              <a:rPr sz="875" spc="5" dirty="0">
                <a:latin typeface="Arial"/>
                <a:cs typeface="Arial"/>
              </a:rPr>
              <a:t> </a:t>
            </a:r>
            <a:r>
              <a:rPr sz="875" spc="34" dirty="0">
                <a:latin typeface="Arial"/>
                <a:cs typeface="Arial"/>
              </a:rPr>
              <a:t>ON</a:t>
            </a:r>
            <a:r>
              <a:rPr sz="875" spc="10" dirty="0">
                <a:latin typeface="Arial"/>
                <a:cs typeface="Arial"/>
              </a:rPr>
              <a:t> </a:t>
            </a:r>
            <a:r>
              <a:rPr sz="875" spc="24" dirty="0">
                <a:latin typeface="Arial"/>
                <a:cs typeface="Arial"/>
              </a:rPr>
              <a:t>COURSE </a:t>
            </a:r>
            <a:r>
              <a:rPr sz="875" spc="19" dirty="0">
                <a:latin typeface="Arial"/>
                <a:cs typeface="Arial"/>
              </a:rPr>
              <a:t>TO</a:t>
            </a:r>
            <a:r>
              <a:rPr sz="875" spc="29" dirty="0">
                <a:latin typeface="Arial"/>
                <a:cs typeface="Arial"/>
              </a:rPr>
              <a:t> </a:t>
            </a:r>
            <a:r>
              <a:rPr sz="875" spc="19" dirty="0">
                <a:latin typeface="Arial"/>
                <a:cs typeface="Arial"/>
              </a:rPr>
              <a:t>Bobby</a:t>
            </a:r>
            <a:r>
              <a:rPr sz="875" spc="-10" dirty="0">
                <a:latin typeface="Arial"/>
                <a:cs typeface="Arial"/>
              </a:rPr>
              <a:t> </a:t>
            </a:r>
            <a:r>
              <a:rPr sz="875" spc="29" dirty="0">
                <a:latin typeface="Arial"/>
                <a:cs typeface="Arial"/>
              </a:rPr>
              <a:t>WITH</a:t>
            </a:r>
            <a:r>
              <a:rPr sz="875" spc="-5" dirty="0">
                <a:latin typeface="Arial"/>
                <a:cs typeface="Arial"/>
              </a:rPr>
              <a:t> </a:t>
            </a:r>
            <a:r>
              <a:rPr sz="875" spc="29" dirty="0">
                <a:latin typeface="Arial"/>
                <a:cs typeface="Arial"/>
              </a:rPr>
              <a:t>GRANT</a:t>
            </a:r>
            <a:r>
              <a:rPr sz="875" spc="5" dirty="0">
                <a:latin typeface="Arial"/>
                <a:cs typeface="Arial"/>
              </a:rPr>
              <a:t> </a:t>
            </a:r>
            <a:r>
              <a:rPr sz="875" spc="24" dirty="0">
                <a:latin typeface="Arial"/>
                <a:cs typeface="Arial"/>
              </a:rPr>
              <a:t>OPTION</a:t>
            </a:r>
            <a:r>
              <a:rPr sz="875" spc="-63" dirty="0">
                <a:latin typeface="Arial"/>
                <a:cs typeface="Arial"/>
              </a:rPr>
              <a:t> </a:t>
            </a:r>
            <a:r>
              <a:rPr sz="875" i="1" spc="19" dirty="0">
                <a:latin typeface="Arial"/>
                <a:cs typeface="Arial"/>
              </a:rPr>
              <a:t>(executed</a:t>
            </a:r>
            <a:r>
              <a:rPr sz="875" i="1" spc="5" dirty="0">
                <a:latin typeface="Arial"/>
                <a:cs typeface="Arial"/>
              </a:rPr>
              <a:t> </a:t>
            </a:r>
            <a:r>
              <a:rPr sz="875" i="1" spc="19" dirty="0">
                <a:latin typeface="Arial"/>
                <a:cs typeface="Arial"/>
              </a:rPr>
              <a:t>by</a:t>
            </a:r>
            <a:r>
              <a:rPr sz="875" i="1" spc="10" dirty="0">
                <a:latin typeface="Arial"/>
                <a:cs typeface="Arial"/>
              </a:rPr>
              <a:t> Alia)</a:t>
            </a:r>
            <a:endParaRPr sz="875">
              <a:latin typeface="Arial"/>
              <a:cs typeface="Arial"/>
            </a:endParaRPr>
          </a:p>
          <a:p>
            <a:pPr marL="12347" algn="just">
              <a:spcBef>
                <a:spcPts val="525"/>
              </a:spcBef>
            </a:pPr>
            <a:r>
              <a:rPr sz="875" spc="24" dirty="0">
                <a:latin typeface="Arial"/>
                <a:cs typeface="Arial"/>
              </a:rPr>
              <a:t>REVOKE SELECT </a:t>
            </a:r>
            <a:r>
              <a:rPr sz="875" spc="39" dirty="0">
                <a:latin typeface="Arial"/>
                <a:cs typeface="Arial"/>
              </a:rPr>
              <a:t>ON </a:t>
            </a:r>
            <a:r>
              <a:rPr sz="875" spc="24" dirty="0">
                <a:latin typeface="Arial"/>
                <a:cs typeface="Arial"/>
              </a:rPr>
              <a:t>COURSE FROM </a:t>
            </a:r>
            <a:r>
              <a:rPr sz="875" spc="15" dirty="0">
                <a:latin typeface="Arial"/>
                <a:cs typeface="Arial"/>
              </a:rPr>
              <a:t>Alia </a:t>
            </a:r>
            <a:r>
              <a:rPr sz="875" spc="24" dirty="0">
                <a:latin typeface="Arial"/>
                <a:cs typeface="Arial"/>
              </a:rPr>
              <a:t>CASCADE </a:t>
            </a:r>
            <a:r>
              <a:rPr sz="875" i="1" spc="19" dirty="0">
                <a:latin typeface="Arial"/>
                <a:cs typeface="Arial"/>
              </a:rPr>
              <a:t>(executed by</a:t>
            </a:r>
            <a:r>
              <a:rPr sz="875" i="1" spc="-107" dirty="0">
                <a:latin typeface="Arial"/>
                <a:cs typeface="Arial"/>
              </a:rPr>
              <a:t> </a:t>
            </a:r>
            <a:r>
              <a:rPr sz="875" i="1" spc="19" dirty="0">
                <a:latin typeface="Arial"/>
                <a:cs typeface="Arial"/>
              </a:rPr>
              <a:t>Javed)</a:t>
            </a:r>
            <a:endParaRPr sz="875">
              <a:latin typeface="Arial"/>
              <a:cs typeface="Arial"/>
            </a:endParaRPr>
          </a:p>
          <a:p>
            <a:pPr marL="12347" algn="just">
              <a:spcBef>
                <a:spcPts val="481"/>
              </a:spcBef>
            </a:pPr>
            <a:r>
              <a:rPr sz="1069" spc="15" dirty="0">
                <a:latin typeface="Times New Roman"/>
                <a:cs typeface="Times New Roman"/>
              </a:rPr>
              <a:t>As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before,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Alia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loses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SELECT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privilege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COURSE.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But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what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about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Bobby?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Bobby </a:t>
            </a:r>
            <a:r>
              <a:rPr sz="1069" spc="10" dirty="0">
                <a:latin typeface="Times New Roman"/>
                <a:cs typeface="Times New Roman"/>
              </a:rPr>
              <a:t>received this privilege from Alia, but </a:t>
            </a:r>
            <a:r>
              <a:rPr sz="1069" spc="15" dirty="0">
                <a:latin typeface="Times New Roman"/>
                <a:cs typeface="Times New Roman"/>
              </a:rPr>
              <a:t>he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received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independently  </a:t>
            </a:r>
            <a:r>
              <a:rPr sz="1069" spc="5" dirty="0">
                <a:latin typeface="Times New Roman"/>
                <a:cs typeface="Times New Roman"/>
              </a:rPr>
              <a:t>(coincidentally, </a:t>
            </a:r>
            <a:r>
              <a:rPr sz="1069" spc="10" dirty="0">
                <a:latin typeface="Times New Roman"/>
                <a:cs typeface="Times New Roman"/>
              </a:rPr>
              <a:t>directly from Javed). </a:t>
            </a:r>
            <a:r>
              <a:rPr sz="1069" spc="15" dirty="0">
                <a:latin typeface="Times New Roman"/>
                <a:cs typeface="Times New Roman"/>
              </a:rPr>
              <a:t>Thus Bobby </a:t>
            </a:r>
            <a:r>
              <a:rPr sz="1069" spc="10" dirty="0">
                <a:latin typeface="Times New Roman"/>
                <a:cs typeface="Times New Roman"/>
              </a:rPr>
              <a:t>retains this </a:t>
            </a:r>
            <a:r>
              <a:rPr sz="1069" spc="5" dirty="0">
                <a:latin typeface="Times New Roman"/>
                <a:cs typeface="Times New Roman"/>
              </a:rPr>
              <a:t>privilege. </a:t>
            </a:r>
            <a:r>
              <a:rPr sz="1069" spc="10" dirty="0">
                <a:latin typeface="Times New Roman"/>
                <a:cs typeface="Times New Roman"/>
              </a:rPr>
              <a:t>Consider a  third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875" spc="24" dirty="0">
                <a:latin typeface="Arial"/>
                <a:cs typeface="Arial"/>
              </a:rPr>
              <a:t>GRANT SELECT </a:t>
            </a:r>
            <a:r>
              <a:rPr sz="875" spc="34" dirty="0">
                <a:latin typeface="Arial"/>
                <a:cs typeface="Arial"/>
              </a:rPr>
              <a:t>ON </a:t>
            </a:r>
            <a:r>
              <a:rPr sz="875" spc="24" dirty="0">
                <a:latin typeface="Arial"/>
                <a:cs typeface="Arial"/>
              </a:rPr>
              <a:t>COURSE </a:t>
            </a:r>
            <a:r>
              <a:rPr sz="875" spc="19" dirty="0">
                <a:latin typeface="Arial"/>
                <a:cs typeface="Arial"/>
              </a:rPr>
              <a:t>TO </a:t>
            </a:r>
            <a:r>
              <a:rPr sz="875" spc="10" dirty="0">
                <a:latin typeface="Arial"/>
                <a:cs typeface="Arial"/>
              </a:rPr>
              <a:t>Alia </a:t>
            </a:r>
            <a:r>
              <a:rPr sz="875" spc="24" dirty="0">
                <a:latin typeface="Arial"/>
                <a:cs typeface="Arial"/>
              </a:rPr>
              <a:t>WITH GRANT OPTION </a:t>
            </a:r>
            <a:r>
              <a:rPr sz="875" i="1" spc="15" dirty="0">
                <a:latin typeface="Arial"/>
                <a:cs typeface="Arial"/>
              </a:rPr>
              <a:t>(executed </a:t>
            </a:r>
            <a:r>
              <a:rPr sz="875" i="1" spc="19" dirty="0">
                <a:latin typeface="Arial"/>
                <a:cs typeface="Arial"/>
              </a:rPr>
              <a:t>by</a:t>
            </a:r>
            <a:r>
              <a:rPr sz="875" i="1" spc="-83" dirty="0">
                <a:latin typeface="Arial"/>
                <a:cs typeface="Arial"/>
              </a:rPr>
              <a:t> </a:t>
            </a:r>
            <a:r>
              <a:rPr sz="875" i="1" spc="15" dirty="0">
                <a:latin typeface="Arial"/>
                <a:cs typeface="Arial"/>
              </a:rPr>
              <a:t>Javed)</a:t>
            </a:r>
            <a:endParaRPr sz="875">
              <a:latin typeface="Arial"/>
              <a:cs typeface="Arial"/>
            </a:endParaRPr>
          </a:p>
          <a:p>
            <a:pPr marL="12347" algn="just">
              <a:spcBef>
                <a:spcPts val="535"/>
              </a:spcBef>
            </a:pPr>
            <a:r>
              <a:rPr sz="875" spc="24" dirty="0">
                <a:latin typeface="Arial"/>
                <a:cs typeface="Arial"/>
              </a:rPr>
              <a:t>GRANT SELECT </a:t>
            </a:r>
            <a:r>
              <a:rPr sz="875" spc="34" dirty="0">
                <a:latin typeface="Arial"/>
                <a:cs typeface="Arial"/>
              </a:rPr>
              <a:t>ON </a:t>
            </a:r>
            <a:r>
              <a:rPr sz="875" spc="24" dirty="0">
                <a:latin typeface="Arial"/>
                <a:cs typeface="Arial"/>
              </a:rPr>
              <a:t>COURSE </a:t>
            </a:r>
            <a:r>
              <a:rPr sz="875" spc="19" dirty="0">
                <a:latin typeface="Arial"/>
                <a:cs typeface="Arial"/>
              </a:rPr>
              <a:t>TO </a:t>
            </a:r>
            <a:r>
              <a:rPr sz="875" spc="10" dirty="0">
                <a:latin typeface="Arial"/>
                <a:cs typeface="Arial"/>
              </a:rPr>
              <a:t>Alia </a:t>
            </a:r>
            <a:r>
              <a:rPr sz="875" spc="24" dirty="0">
                <a:latin typeface="Arial"/>
                <a:cs typeface="Arial"/>
              </a:rPr>
              <a:t>WITH GRANT OPTION </a:t>
            </a:r>
            <a:r>
              <a:rPr sz="875" i="1" spc="15" dirty="0">
                <a:latin typeface="Arial"/>
                <a:cs typeface="Arial"/>
              </a:rPr>
              <a:t>(executed </a:t>
            </a:r>
            <a:r>
              <a:rPr sz="875" i="1" spc="19" dirty="0">
                <a:latin typeface="Arial"/>
                <a:cs typeface="Arial"/>
              </a:rPr>
              <a:t>by</a:t>
            </a:r>
            <a:r>
              <a:rPr sz="875" i="1" spc="-83" dirty="0">
                <a:latin typeface="Arial"/>
                <a:cs typeface="Arial"/>
              </a:rPr>
              <a:t> </a:t>
            </a:r>
            <a:r>
              <a:rPr sz="875" i="1" spc="15" dirty="0">
                <a:latin typeface="Arial"/>
                <a:cs typeface="Arial"/>
              </a:rPr>
              <a:t>Javed)</a:t>
            </a:r>
            <a:endParaRPr sz="875">
              <a:latin typeface="Arial"/>
              <a:cs typeface="Arial"/>
            </a:endParaRPr>
          </a:p>
          <a:p>
            <a:pPr marL="12347" algn="just">
              <a:spcBef>
                <a:spcPts val="525"/>
              </a:spcBef>
            </a:pPr>
            <a:r>
              <a:rPr sz="875" spc="24" dirty="0">
                <a:latin typeface="Arial"/>
                <a:cs typeface="Arial"/>
              </a:rPr>
              <a:t>REVOKE SELECT </a:t>
            </a:r>
            <a:r>
              <a:rPr sz="875" spc="39" dirty="0">
                <a:latin typeface="Arial"/>
                <a:cs typeface="Arial"/>
              </a:rPr>
              <a:t>ON </a:t>
            </a:r>
            <a:r>
              <a:rPr sz="875" spc="24" dirty="0">
                <a:latin typeface="Arial"/>
                <a:cs typeface="Arial"/>
              </a:rPr>
              <a:t>COURSE FROM </a:t>
            </a:r>
            <a:r>
              <a:rPr sz="875" spc="15" dirty="0">
                <a:latin typeface="Arial"/>
                <a:cs typeface="Arial"/>
              </a:rPr>
              <a:t>Alia </a:t>
            </a:r>
            <a:r>
              <a:rPr sz="875" spc="24" dirty="0">
                <a:latin typeface="Arial"/>
                <a:cs typeface="Arial"/>
              </a:rPr>
              <a:t>CASCADE </a:t>
            </a:r>
            <a:r>
              <a:rPr sz="875" i="1" spc="19" dirty="0">
                <a:latin typeface="Arial"/>
                <a:cs typeface="Arial"/>
              </a:rPr>
              <a:t>(executed by</a:t>
            </a:r>
            <a:r>
              <a:rPr sz="875" i="1" spc="-107" dirty="0">
                <a:latin typeface="Arial"/>
                <a:cs typeface="Arial"/>
              </a:rPr>
              <a:t> </a:t>
            </a:r>
            <a:r>
              <a:rPr sz="875" i="1" spc="19" dirty="0">
                <a:latin typeface="Arial"/>
                <a:cs typeface="Arial"/>
              </a:rPr>
              <a:t>Javed)</a:t>
            </a:r>
            <a:endParaRPr sz="875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4939">
              <a:lnSpc>
                <a:spcPct val="148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Since Javed granted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privilege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Alia twice and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revoked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once, </a:t>
            </a:r>
            <a:r>
              <a:rPr sz="1069" spc="15" dirty="0">
                <a:latin typeface="Times New Roman"/>
                <a:cs typeface="Times New Roman"/>
              </a:rPr>
              <a:t>does </a:t>
            </a:r>
            <a:r>
              <a:rPr sz="1069" spc="10" dirty="0">
                <a:latin typeface="Times New Roman"/>
                <a:cs typeface="Times New Roman"/>
              </a:rPr>
              <a:t>Alia </a:t>
            </a:r>
            <a:r>
              <a:rPr sz="1069" spc="5" dirty="0">
                <a:latin typeface="Times New Roman"/>
                <a:cs typeface="Times New Roman"/>
              </a:rPr>
              <a:t>get 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keep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privilege?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per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SQL-92 standard, no. Even if Javed absentmindedly  granted 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privilege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Alia several times, he can revoke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with a single  </a:t>
            </a:r>
            <a:r>
              <a:rPr sz="1069" spc="15" dirty="0">
                <a:latin typeface="Times New Roman"/>
                <a:cs typeface="Times New Roman"/>
              </a:rPr>
              <a:t>REVOKE command.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possible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revoke just the grant option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privilege:  </a:t>
            </a:r>
            <a:r>
              <a:rPr sz="875" spc="24" dirty="0">
                <a:latin typeface="Arial"/>
                <a:cs typeface="Arial"/>
              </a:rPr>
              <a:t>GRANT SELECT </a:t>
            </a:r>
            <a:r>
              <a:rPr sz="875" spc="34" dirty="0">
                <a:latin typeface="Arial"/>
                <a:cs typeface="Arial"/>
              </a:rPr>
              <a:t>ON </a:t>
            </a:r>
            <a:r>
              <a:rPr sz="875" spc="24" dirty="0">
                <a:latin typeface="Arial"/>
                <a:cs typeface="Arial"/>
              </a:rPr>
              <a:t>COURSE </a:t>
            </a:r>
            <a:r>
              <a:rPr sz="875" spc="19" dirty="0">
                <a:latin typeface="Arial"/>
                <a:cs typeface="Arial"/>
              </a:rPr>
              <a:t>TO </a:t>
            </a:r>
            <a:r>
              <a:rPr sz="875" spc="10" dirty="0">
                <a:latin typeface="Arial"/>
                <a:cs typeface="Arial"/>
              </a:rPr>
              <a:t>Alia </a:t>
            </a:r>
            <a:r>
              <a:rPr sz="875" spc="24" dirty="0">
                <a:latin typeface="Arial"/>
                <a:cs typeface="Arial"/>
              </a:rPr>
              <a:t>WITH GRANT OPTION </a:t>
            </a:r>
            <a:r>
              <a:rPr sz="875" i="1" spc="15" dirty="0">
                <a:latin typeface="Arial"/>
                <a:cs typeface="Arial"/>
              </a:rPr>
              <a:t>(executed </a:t>
            </a:r>
            <a:r>
              <a:rPr sz="875" i="1" spc="19" dirty="0">
                <a:latin typeface="Arial"/>
                <a:cs typeface="Arial"/>
              </a:rPr>
              <a:t>by </a:t>
            </a:r>
            <a:r>
              <a:rPr sz="875" i="1" spc="15" dirty="0">
                <a:latin typeface="Arial"/>
                <a:cs typeface="Arial"/>
              </a:rPr>
              <a:t>Javed)  </a:t>
            </a:r>
            <a:r>
              <a:rPr sz="875" spc="24" dirty="0">
                <a:latin typeface="Arial"/>
                <a:cs typeface="Arial"/>
              </a:rPr>
              <a:t>REVOKE GRANT OPTION FOR SELECT </a:t>
            </a:r>
            <a:r>
              <a:rPr sz="875" spc="34" dirty="0">
                <a:latin typeface="Arial"/>
                <a:cs typeface="Arial"/>
              </a:rPr>
              <a:t>ON </a:t>
            </a:r>
            <a:r>
              <a:rPr sz="875" spc="24" dirty="0">
                <a:latin typeface="Arial"/>
                <a:cs typeface="Arial"/>
              </a:rPr>
              <a:t>COURSE FROM </a:t>
            </a:r>
            <a:r>
              <a:rPr sz="875" spc="15" dirty="0">
                <a:latin typeface="Arial"/>
                <a:cs typeface="Arial"/>
              </a:rPr>
              <a:t>Alia </a:t>
            </a:r>
            <a:r>
              <a:rPr sz="875" spc="24" dirty="0">
                <a:latin typeface="Arial"/>
                <a:cs typeface="Arial"/>
              </a:rPr>
              <a:t>CASCADE </a:t>
            </a:r>
            <a:r>
              <a:rPr sz="875" i="1" spc="15" dirty="0">
                <a:latin typeface="Arial"/>
                <a:cs typeface="Arial"/>
              </a:rPr>
              <a:t>(executed</a:t>
            </a:r>
            <a:r>
              <a:rPr sz="875" i="1" spc="185" dirty="0">
                <a:latin typeface="Arial"/>
                <a:cs typeface="Arial"/>
              </a:rPr>
              <a:t> </a:t>
            </a:r>
            <a:r>
              <a:rPr sz="875" i="1" spc="24" dirty="0">
                <a:latin typeface="Arial"/>
                <a:cs typeface="Arial"/>
              </a:rPr>
              <a:t>by</a:t>
            </a:r>
            <a:endParaRPr sz="875">
              <a:latin typeface="Arial"/>
              <a:cs typeface="Arial"/>
            </a:endParaRPr>
          </a:p>
          <a:p>
            <a:pPr marL="12347" algn="just">
              <a:spcBef>
                <a:spcPts val="535"/>
              </a:spcBef>
            </a:pPr>
            <a:r>
              <a:rPr sz="875" i="1" spc="15" dirty="0">
                <a:latin typeface="Arial"/>
                <a:cs typeface="Arial"/>
              </a:rPr>
              <a:t>Javed)</a:t>
            </a:r>
            <a:endParaRPr sz="875">
              <a:latin typeface="Arial"/>
              <a:cs typeface="Arial"/>
            </a:endParaRPr>
          </a:p>
          <a:p>
            <a:pPr marL="12347" marR="4939">
              <a:lnSpc>
                <a:spcPts val="1885"/>
              </a:lnSpc>
              <a:spcBef>
                <a:spcPts val="53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command </a:t>
            </a:r>
            <a:r>
              <a:rPr sz="1069" spc="10" dirty="0">
                <a:latin typeface="Times New Roman"/>
                <a:cs typeface="Times New Roman"/>
              </a:rPr>
              <a:t>would </a:t>
            </a:r>
            <a:r>
              <a:rPr sz="1069" spc="5" dirty="0">
                <a:latin typeface="Times New Roman"/>
                <a:cs typeface="Times New Roman"/>
              </a:rPr>
              <a:t>leave </a:t>
            </a:r>
            <a:r>
              <a:rPr sz="1069" spc="10" dirty="0">
                <a:latin typeface="Times New Roman"/>
                <a:cs typeface="Times New Roman"/>
              </a:rPr>
              <a:t>Alia with </a:t>
            </a:r>
            <a:r>
              <a:rPr sz="1069" spc="15" dirty="0">
                <a:latin typeface="Times New Roman"/>
                <a:cs typeface="Times New Roman"/>
              </a:rPr>
              <a:t>the SELECT </a:t>
            </a:r>
            <a:r>
              <a:rPr sz="1069" spc="5" dirty="0">
                <a:latin typeface="Times New Roman"/>
                <a:cs typeface="Times New Roman"/>
              </a:rPr>
              <a:t>privilege </a:t>
            </a:r>
            <a:r>
              <a:rPr sz="1069" spc="15" dirty="0">
                <a:latin typeface="Times New Roman"/>
                <a:cs typeface="Times New Roman"/>
              </a:rPr>
              <a:t>on COURSE, </a:t>
            </a:r>
            <a:r>
              <a:rPr sz="1069" spc="10" dirty="0">
                <a:latin typeface="Times New Roman"/>
                <a:cs typeface="Times New Roman"/>
              </a:rPr>
              <a:t>but Alia 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longer has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grant </a:t>
            </a:r>
            <a:r>
              <a:rPr sz="1069" spc="15" dirty="0">
                <a:latin typeface="Times New Roman"/>
                <a:cs typeface="Times New Roman"/>
              </a:rPr>
              <a:t>option on </a:t>
            </a:r>
            <a:r>
              <a:rPr sz="1069" spc="5" dirty="0">
                <a:latin typeface="Times New Roman"/>
                <a:cs typeface="Times New Roman"/>
              </a:rPr>
              <a:t>this privilege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therefore cannot pass it </a:t>
            </a:r>
            <a:r>
              <a:rPr sz="1069" spc="15" dirty="0">
                <a:latin typeface="Times New Roman"/>
                <a:cs typeface="Times New Roman"/>
              </a:rPr>
              <a:t>on to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other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452"/>
              </a:spcBef>
            </a:pPr>
            <a:r>
              <a:rPr sz="1069" spc="5" dirty="0">
                <a:latin typeface="Times New Roman"/>
                <a:cs typeface="Times New Roman"/>
              </a:rPr>
              <a:t>users.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264" spc="68" dirty="0">
                <a:latin typeface="Times New Roman"/>
                <a:cs typeface="Times New Roman"/>
              </a:rPr>
              <a:t>Summary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38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studied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different types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joins, with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which  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5" dirty="0">
                <a:latin typeface="Times New Roman"/>
                <a:cs typeface="Times New Roman"/>
              </a:rPr>
              <a:t>can  </a:t>
            </a:r>
            <a:r>
              <a:rPr sz="1069" spc="10" dirty="0">
                <a:latin typeface="Times New Roman"/>
                <a:cs typeface="Times New Roman"/>
              </a:rPr>
              <a:t>join </a:t>
            </a:r>
            <a:r>
              <a:rPr sz="1069" spc="5" dirty="0">
                <a:latin typeface="Times New Roman"/>
                <a:cs typeface="Times New Roman"/>
              </a:rPr>
              <a:t>different  tables. 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also discussed two major </a:t>
            </a:r>
            <a:r>
              <a:rPr sz="1069" spc="15" dirty="0">
                <a:latin typeface="Times New Roman"/>
                <a:cs typeface="Times New Roman"/>
              </a:rPr>
              <a:t>commands </a:t>
            </a:r>
            <a:r>
              <a:rPr sz="1069" spc="10" dirty="0">
                <a:latin typeface="Times New Roman"/>
                <a:cs typeface="Times New Roman"/>
              </a:rPr>
              <a:t>of access  </a:t>
            </a:r>
            <a:r>
              <a:rPr sz="1069" spc="28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control</a:t>
            </a:r>
            <a:endParaRPr sz="1069">
              <a:latin typeface="Times New Roman"/>
              <a:cs typeface="Times New Roman"/>
            </a:endParaRPr>
          </a:p>
          <a:p>
            <a:pPr marL="12347" marR="6173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that are also considered the part of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Control Language component of SQL.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last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part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lecture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handout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taken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chapter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17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reference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given.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11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97030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243162"/>
            <a:ext cx="4864188" cy="157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interested users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recommended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spc="15" dirty="0">
                <a:latin typeface="Times New Roman"/>
                <a:cs typeface="Times New Roman"/>
              </a:rPr>
              <a:t>book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detailed discussion </a:t>
            </a:r>
            <a:r>
              <a:rPr sz="1069" spc="15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topic. 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lot left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SQL, for </a:t>
            </a:r>
            <a:r>
              <a:rPr sz="1069" spc="15" dirty="0">
                <a:latin typeface="Times New Roman"/>
                <a:cs typeface="Times New Roman"/>
              </a:rPr>
              <a:t>our </a:t>
            </a:r>
            <a:r>
              <a:rPr sz="1069" spc="10" dirty="0">
                <a:latin typeface="Times New Roman"/>
                <a:cs typeface="Times New Roman"/>
              </a:rPr>
              <a:t>course purposes however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studied  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enough.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Through extensive practice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will have clear understanding that will help </a:t>
            </a:r>
            <a:r>
              <a:rPr sz="1069" spc="5" dirty="0">
                <a:latin typeface="Times New Roman"/>
                <a:cs typeface="Times New Roman"/>
              </a:rPr>
              <a:t>you in  further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learning.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/>
            <a:r>
              <a:rPr sz="1264" spc="39" dirty="0">
                <a:latin typeface="Times New Roman"/>
                <a:cs typeface="Times New Roman"/>
              </a:rPr>
              <a:t>Exercise:</a:t>
            </a:r>
            <a:endParaRPr sz="1264">
              <a:latin typeface="Times New Roman"/>
              <a:cs typeface="Times New Roman"/>
            </a:endParaRPr>
          </a:p>
          <a:p>
            <a:pPr marL="12347">
              <a:spcBef>
                <a:spcPts val="238"/>
              </a:spcBef>
            </a:pPr>
            <a:r>
              <a:rPr sz="1069" spc="10" dirty="0">
                <a:latin typeface="Times New Roman"/>
                <a:cs typeface="Times New Roman"/>
              </a:rPr>
              <a:t>Practice for all various types of Joins and Grant and </a:t>
            </a:r>
            <a:r>
              <a:rPr sz="1069" spc="15" dirty="0">
                <a:latin typeface="Times New Roman"/>
                <a:cs typeface="Times New Roman"/>
              </a:rPr>
              <a:t>Revoke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commands.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12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27111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5504" y="2334250"/>
            <a:ext cx="5185216" cy="0"/>
          </a:xfrm>
          <a:custGeom>
            <a:avLst/>
            <a:gdLst/>
            <a:ahLst/>
            <a:cxnLst/>
            <a:rect l="l" t="t" r="r" b="b"/>
            <a:pathLst>
              <a:path w="5333365">
                <a:moveTo>
                  <a:pt x="0" y="0"/>
                </a:moveTo>
                <a:lnTo>
                  <a:pt x="533310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352383" y="1456570"/>
            <a:ext cx="5099403" cy="1557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32</a:t>
            </a:r>
            <a:endParaRPr sz="1458">
              <a:latin typeface="Arial"/>
              <a:cs typeface="Arial"/>
            </a:endParaRPr>
          </a:p>
          <a:p>
            <a:pPr marL="12347">
              <a:spcBef>
                <a:spcPts val="1060"/>
              </a:spcBef>
            </a:pPr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“Database Management Systems”, </a:t>
            </a:r>
            <a:r>
              <a:rPr sz="1069" spc="15" dirty="0">
                <a:latin typeface="Times New Roman"/>
                <a:cs typeface="Times New Roman"/>
              </a:rPr>
              <a:t>2nd </a:t>
            </a:r>
            <a:r>
              <a:rPr sz="1069" spc="10" dirty="0">
                <a:latin typeface="Times New Roman"/>
                <a:cs typeface="Times New Roman"/>
              </a:rPr>
              <a:t>edition, Raghu Ramakrishnan, Johannes Gehrke,  McGraw-Hill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812"/>
              </a:spcBef>
            </a:pPr>
            <a:r>
              <a:rPr sz="1069" spc="10" dirty="0">
                <a:latin typeface="Times New Roman"/>
                <a:cs typeface="Times New Roman"/>
              </a:rPr>
              <a:t>Database Management, Jeffery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Hoffer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5717" y="2710151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302647" y="2332027"/>
            <a:ext cx="0" cy="758119"/>
          </a:xfrm>
          <a:custGeom>
            <a:avLst/>
            <a:gdLst/>
            <a:ahLst/>
            <a:cxnLst/>
            <a:rect l="l" t="t" r="r" b="b"/>
            <a:pathLst>
              <a:path h="779780">
                <a:moveTo>
                  <a:pt x="0" y="0"/>
                </a:moveTo>
                <a:lnTo>
                  <a:pt x="0" y="779181"/>
                </a:lnTo>
              </a:path>
            </a:pathLst>
          </a:custGeom>
          <a:ln w="6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05717" y="3086600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6493961" y="2332027"/>
            <a:ext cx="0" cy="758119"/>
          </a:xfrm>
          <a:custGeom>
            <a:avLst/>
            <a:gdLst/>
            <a:ahLst/>
            <a:cxnLst/>
            <a:rect l="l" t="t" r="r" b="b"/>
            <a:pathLst>
              <a:path h="779780">
                <a:moveTo>
                  <a:pt x="0" y="0"/>
                </a:moveTo>
                <a:lnTo>
                  <a:pt x="0" y="779181"/>
                </a:lnTo>
              </a:path>
            </a:pathLst>
          </a:custGeom>
          <a:ln w="7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352598" y="3460404"/>
            <a:ext cx="1674283" cy="852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53" dirty="0">
                <a:latin typeface="Arial"/>
                <a:cs typeface="Arial"/>
              </a:rPr>
              <a:t>Lecture</a:t>
            </a:r>
            <a:endParaRPr sz="1167">
              <a:latin typeface="Arial"/>
              <a:cs typeface="Arial"/>
            </a:endParaRPr>
          </a:p>
          <a:p>
            <a:pPr marL="431526" indent="-209281">
              <a:spcBef>
                <a:spcPts val="24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Application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Programs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8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User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Interface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Designing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Forms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13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12" name="object 12"/>
          <p:cNvSpPr txBox="1"/>
          <p:nvPr/>
        </p:nvSpPr>
        <p:spPr>
          <a:xfrm>
            <a:off x="1352520" y="4798585"/>
            <a:ext cx="4866658" cy="4424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600"/>
              </a:lnSpc>
            </a:pPr>
            <a:r>
              <a:rPr sz="1069" spc="10" dirty="0">
                <a:latin typeface="Times New Roman"/>
                <a:cs typeface="Times New Roman"/>
              </a:rPr>
              <a:t>Until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studied conceptual database design, </a:t>
            </a:r>
            <a:r>
              <a:rPr sz="1069" spc="15" dirty="0">
                <a:latin typeface="Times New Roman"/>
                <a:cs typeface="Times New Roman"/>
              </a:rPr>
              <a:t>whose </a:t>
            </a:r>
            <a:r>
              <a:rPr sz="1069" spc="10" dirty="0">
                <a:latin typeface="Times New Roman"/>
                <a:cs typeface="Times New Roman"/>
              </a:rPr>
              <a:t>goal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analyze the  application and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a conceptual design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application.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goal is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provide a  conceptual design and description of </a:t>
            </a:r>
            <a:r>
              <a:rPr sz="1069" spc="5" dirty="0">
                <a:latin typeface="Times New Roman"/>
                <a:cs typeface="Times New Roman"/>
              </a:rPr>
              <a:t>reality.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independent of </a:t>
            </a:r>
            <a:r>
              <a:rPr sz="1069" spc="15" dirty="0">
                <a:latin typeface="Times New Roman"/>
                <a:cs typeface="Times New Roman"/>
              </a:rPr>
              <a:t>data model.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discussed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relational </a:t>
            </a:r>
            <a:r>
              <a:rPr sz="1069" spc="10" dirty="0">
                <a:latin typeface="Times New Roman"/>
                <a:cs typeface="Times New Roman"/>
              </a:rPr>
              <a:t>database design.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relational database stores all </a:t>
            </a:r>
            <a:r>
              <a:rPr sz="1069" spc="5" dirty="0">
                <a:latin typeface="Times New Roman"/>
                <a:cs typeface="Times New Roman"/>
              </a:rPr>
              <a:t>its data </a:t>
            </a:r>
            <a:r>
              <a:rPr sz="1069" spc="10" dirty="0">
                <a:latin typeface="Times New Roman"/>
                <a:cs typeface="Times New Roman"/>
              </a:rPr>
              <a:t>inside  tables, and nothing more. All operations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done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tables themselves or  produce another tables as the result. Here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had discussed the selection of data  </a:t>
            </a:r>
            <a:r>
              <a:rPr sz="1069" spc="15" dirty="0">
                <a:latin typeface="Times New Roman"/>
                <a:cs typeface="Times New Roman"/>
              </a:rPr>
              <a:t>model. </a:t>
            </a:r>
            <a:r>
              <a:rPr sz="1069" spc="10" dirty="0">
                <a:latin typeface="Times New Roman"/>
                <a:cs typeface="Times New Roman"/>
              </a:rPr>
              <a:t>Thereafter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had discussed data manipulation language through </a:t>
            </a:r>
            <a:r>
              <a:rPr sz="1069" spc="15" dirty="0">
                <a:latin typeface="Times New Roman"/>
                <a:cs typeface="Times New Roman"/>
              </a:rPr>
              <a:t>SQL.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are  using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Server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tool. </a:t>
            </a:r>
            <a:r>
              <a:rPr sz="1069" spc="-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discuss application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program.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61"/>
              </a:spcBef>
            </a:pPr>
            <a:r>
              <a:rPr sz="1264" spc="39" dirty="0">
                <a:latin typeface="Times New Roman"/>
                <a:cs typeface="Times New Roman"/>
              </a:rPr>
              <a:t>Application</a:t>
            </a:r>
            <a:r>
              <a:rPr sz="1264" spc="-53" dirty="0">
                <a:latin typeface="Times New Roman"/>
                <a:cs typeface="Times New Roman"/>
              </a:rPr>
              <a:t> </a:t>
            </a:r>
            <a:r>
              <a:rPr sz="1264" spc="68" dirty="0">
                <a:latin typeface="Times New Roman"/>
                <a:cs typeface="Times New Roman"/>
              </a:rPr>
              <a:t>Programs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  <a:spcBef>
                <a:spcPts val="247"/>
              </a:spcBef>
            </a:pPr>
            <a:r>
              <a:rPr sz="1069" spc="10" dirty="0">
                <a:latin typeface="Times New Roman"/>
                <a:cs typeface="Times New Roman"/>
              </a:rPr>
              <a:t>Programs written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perform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requirement posed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users/organization are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application programs. Application programs can be developed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parallel or after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construction of database design. </a:t>
            </a:r>
            <a:r>
              <a:rPr sz="1069" spc="15" dirty="0">
                <a:latin typeface="Times New Roman"/>
                <a:cs typeface="Times New Roman"/>
              </a:rPr>
              <a:t>Tool </a:t>
            </a:r>
            <a:r>
              <a:rPr sz="1069" spc="10" dirty="0">
                <a:latin typeface="Times New Roman"/>
                <a:cs typeface="Times New Roman"/>
              </a:rPr>
              <a:t>selection </a:t>
            </a:r>
            <a:r>
              <a:rPr sz="1069" spc="5" dirty="0">
                <a:latin typeface="Times New Roman"/>
                <a:cs typeface="Times New Roman"/>
              </a:rPr>
              <a:t>is also critical, </a:t>
            </a:r>
            <a:r>
              <a:rPr sz="1069" spc="15" dirty="0">
                <a:latin typeface="Times New Roman"/>
                <a:cs typeface="Times New Roman"/>
              </a:rPr>
              <a:t>but </a:t>
            </a:r>
            <a:r>
              <a:rPr sz="1069" spc="10" dirty="0">
                <a:latin typeface="Times New Roman"/>
                <a:cs typeface="Times New Roman"/>
              </a:rPr>
              <a:t>it depends </a:t>
            </a:r>
            <a:r>
              <a:rPr sz="1069" spc="15" dirty="0">
                <a:latin typeface="Times New Roman"/>
                <a:cs typeface="Times New Roman"/>
              </a:rPr>
              <a:t>upon  </a:t>
            </a:r>
            <a:r>
              <a:rPr sz="1069" spc="10" dirty="0">
                <a:latin typeface="Times New Roman"/>
                <a:cs typeface="Times New Roman"/>
              </a:rPr>
              <a:t>developer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he </a:t>
            </a:r>
            <a:r>
              <a:rPr sz="1069" spc="10" dirty="0">
                <a:latin typeface="Times New Roman"/>
                <a:cs typeface="Times New Roman"/>
              </a:rPr>
              <a:t>feels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comfortable.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8"/>
              </a:lnSpc>
            </a:pPr>
            <a:r>
              <a:rPr sz="1069" spc="10" dirty="0">
                <a:latin typeface="Times New Roman"/>
                <a:cs typeface="Times New Roman"/>
              </a:rPr>
              <a:t>General Activities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Application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Programs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53"/>
              </a:spcBef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15" dirty="0">
                <a:latin typeface="Times New Roman"/>
                <a:cs typeface="Times New Roman"/>
              </a:rPr>
              <a:t>are the </a:t>
            </a:r>
            <a:r>
              <a:rPr sz="1069" spc="10" dirty="0">
                <a:latin typeface="Times New Roman"/>
                <a:cs typeface="Times New Roman"/>
              </a:rPr>
              <a:t>general </a:t>
            </a:r>
            <a:r>
              <a:rPr sz="1069" spc="5" dirty="0">
                <a:latin typeface="Times New Roman"/>
                <a:cs typeface="Times New Roman"/>
              </a:rPr>
              <a:t>activities,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performed during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development of  application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programs: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29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Data input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programmes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676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Editing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Display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361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2" y="1331114"/>
            <a:ext cx="4866658" cy="766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526" indent="-209281"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Processing </a:t>
            </a:r>
            <a:r>
              <a:rPr sz="1069" spc="5" dirty="0">
                <a:latin typeface="Times New Roman"/>
                <a:cs typeface="Times New Roman"/>
              </a:rPr>
              <a:t>related to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activities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76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Reports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44" dirty="0">
                <a:latin typeface="Times New Roman"/>
                <a:cs typeface="Times New Roman"/>
              </a:rPr>
              <a:t>User</a:t>
            </a:r>
            <a:r>
              <a:rPr sz="1264" spc="-92" dirty="0">
                <a:latin typeface="Times New Roman"/>
                <a:cs typeface="Times New Roman"/>
              </a:rPr>
              <a:t> </a:t>
            </a:r>
            <a:r>
              <a:rPr sz="1264" spc="53" dirty="0">
                <a:latin typeface="Times New Roman"/>
                <a:cs typeface="Times New Roman"/>
              </a:rPr>
              <a:t>Interface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642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minds </a:t>
            </a:r>
            <a:r>
              <a:rPr sz="1069" spc="10" dirty="0">
                <a:latin typeface="Times New Roman"/>
                <a:cs typeface="Times New Roman"/>
              </a:rPr>
              <a:t>of users, a system's user interface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system; everything </a:t>
            </a:r>
            <a:r>
              <a:rPr sz="1069" spc="5" dirty="0">
                <a:latin typeface="Times New Roman"/>
                <a:cs typeface="Times New Roman"/>
              </a:rPr>
              <a:t>else is </a:t>
            </a:r>
            <a:r>
              <a:rPr sz="1069" spc="10" dirty="0">
                <a:latin typeface="Times New Roman"/>
                <a:cs typeface="Times New Roman"/>
              </a:rPr>
              <a:t>just  stuff </a:t>
            </a:r>
            <a:r>
              <a:rPr sz="1069" spc="5" dirty="0">
                <a:latin typeface="Times New Roman"/>
                <a:cs typeface="Times New Roman"/>
              </a:rPr>
              <a:t>they're </a:t>
            </a:r>
            <a:r>
              <a:rPr sz="1069" spc="15" dirty="0">
                <a:latin typeface="Times New Roman"/>
                <a:cs typeface="Times New Roman"/>
              </a:rPr>
              <a:t>happy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ignore. The design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user </a:t>
            </a:r>
            <a:r>
              <a:rPr sz="1069" spc="5" dirty="0">
                <a:latin typeface="Times New Roman"/>
                <a:cs typeface="Times New Roman"/>
              </a:rPr>
              <a:t>interface is </a:t>
            </a:r>
            <a:r>
              <a:rPr sz="1069" spc="10" dirty="0">
                <a:latin typeface="Times New Roman"/>
                <a:cs typeface="Times New Roman"/>
              </a:rPr>
              <a:t>therefore </a:t>
            </a:r>
            <a:r>
              <a:rPr sz="1069" spc="5" dirty="0">
                <a:latin typeface="Times New Roman"/>
                <a:cs typeface="Times New Roman"/>
              </a:rPr>
              <a:t>critical 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success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failure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project. Get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right, and </a:t>
            </a:r>
            <a:r>
              <a:rPr sz="1069" spc="5" dirty="0">
                <a:latin typeface="Times New Roman"/>
                <a:cs typeface="Times New Roman"/>
              </a:rPr>
              <a:t>your </a:t>
            </a:r>
            <a:r>
              <a:rPr sz="1069" spc="10" dirty="0">
                <a:latin typeface="Times New Roman"/>
                <a:cs typeface="Times New Roman"/>
              </a:rPr>
              <a:t>users will forgive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occasional infelicity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implementation. Get </a:t>
            </a:r>
            <a:r>
              <a:rPr sz="1069" spc="5" dirty="0">
                <a:latin typeface="Times New Roman"/>
                <a:cs typeface="Times New Roman"/>
              </a:rPr>
              <a:t>it wrong, </a:t>
            </a:r>
            <a:r>
              <a:rPr sz="1069" spc="10" dirty="0">
                <a:latin typeface="Times New Roman"/>
                <a:cs typeface="Times New Roman"/>
              </a:rPr>
              <a:t>and it won't </a:t>
            </a:r>
            <a:r>
              <a:rPr sz="1069" spc="15" dirty="0">
                <a:latin typeface="Times New Roman"/>
                <a:cs typeface="Times New Roman"/>
              </a:rPr>
              <a:t>really </a:t>
            </a:r>
            <a:r>
              <a:rPr sz="1069" spc="10" dirty="0">
                <a:latin typeface="Times New Roman"/>
                <a:cs typeface="Times New Roman"/>
              </a:rPr>
              <a:t>matter </a:t>
            </a:r>
            <a:r>
              <a:rPr sz="1069" spc="19" dirty="0">
                <a:latin typeface="Times New Roman"/>
                <a:cs typeface="Times New Roman"/>
              </a:rPr>
              <a:t>how  </a:t>
            </a:r>
            <a:r>
              <a:rPr sz="1069" spc="5" dirty="0">
                <a:latin typeface="Times New Roman"/>
                <a:cs typeface="Times New Roman"/>
              </a:rPr>
              <a:t>efficient </a:t>
            </a:r>
            <a:r>
              <a:rPr sz="1069" spc="10" dirty="0">
                <a:latin typeface="Times New Roman"/>
                <a:cs typeface="Times New Roman"/>
              </a:rPr>
              <a:t>your code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47500"/>
              </a:lnSpc>
            </a:pPr>
            <a:r>
              <a:rPr sz="1069" spc="15" dirty="0">
                <a:latin typeface="Times New Roman"/>
                <a:cs typeface="Times New Roman"/>
              </a:rPr>
              <a:t>The irony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 if you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get it </a:t>
            </a:r>
            <a:r>
              <a:rPr sz="1069" spc="10" dirty="0">
                <a:latin typeface="Times New Roman"/>
                <a:cs typeface="Times New Roman"/>
              </a:rPr>
              <a:t>right, hardly </a:t>
            </a:r>
            <a:r>
              <a:rPr sz="1069" spc="15" dirty="0">
                <a:latin typeface="Times New Roman"/>
                <a:cs typeface="Times New Roman"/>
              </a:rPr>
              <a:t>anyone </a:t>
            </a:r>
            <a:r>
              <a:rPr sz="1069" spc="5" dirty="0">
                <a:latin typeface="Times New Roman"/>
                <a:cs typeface="Times New Roman"/>
              </a:rPr>
              <a:t>will notice. </a:t>
            </a:r>
            <a:r>
              <a:rPr sz="1069" spc="15" dirty="0">
                <a:latin typeface="Times New Roman"/>
                <a:cs typeface="Times New Roman"/>
              </a:rPr>
              <a:t>Really </a:t>
            </a:r>
            <a:r>
              <a:rPr sz="1069" spc="10" dirty="0">
                <a:latin typeface="Times New Roman"/>
                <a:cs typeface="Times New Roman"/>
              </a:rPr>
              <a:t>elegant  interfaces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invisible. Even </a:t>
            </a:r>
            <a:r>
              <a:rPr sz="1069" spc="5" dirty="0">
                <a:latin typeface="Times New Roman"/>
                <a:cs typeface="Times New Roman"/>
              </a:rPr>
              <a:t>if you get </a:t>
            </a:r>
            <a:r>
              <a:rPr sz="1069" spc="10" dirty="0">
                <a:latin typeface="Times New Roman"/>
                <a:cs typeface="Times New Roman"/>
              </a:rPr>
              <a:t>it wrong,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one might notice. The interfaces  of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computer systems, particularly database systems, are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awkward that </a:t>
            </a:r>
            <a:r>
              <a:rPr sz="1069" dirty="0">
                <a:latin typeface="Times New Roman"/>
                <a:cs typeface="Times New Roman"/>
              </a:rPr>
              <a:t>your  </a:t>
            </a:r>
            <a:r>
              <a:rPr sz="1069" spc="10" dirty="0">
                <a:latin typeface="Times New Roman"/>
                <a:cs typeface="Times New Roman"/>
              </a:rPr>
              <a:t>system will be </a:t>
            </a:r>
            <a:r>
              <a:rPr sz="1069" spc="5" dirty="0">
                <a:latin typeface="Times New Roman"/>
                <a:cs typeface="Times New Roman"/>
              </a:rPr>
              <a:t>just </a:t>
            </a:r>
            <a:r>
              <a:rPr sz="1069" spc="10" dirty="0">
                <a:latin typeface="Times New Roman"/>
                <a:cs typeface="Times New Roman"/>
              </a:rPr>
              <a:t>one more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mediocre, </a:t>
            </a:r>
            <a:r>
              <a:rPr sz="1069" spc="15" dirty="0">
                <a:latin typeface="Times New Roman"/>
                <a:cs typeface="Times New Roman"/>
              </a:rPr>
              <a:t>mildly </a:t>
            </a:r>
            <a:r>
              <a:rPr sz="1069" spc="10" dirty="0">
                <a:latin typeface="Times New Roman"/>
                <a:cs typeface="Times New Roman"/>
              </a:rPr>
              <a:t>abusive </a:t>
            </a:r>
            <a:r>
              <a:rPr sz="1069" spc="15" dirty="0">
                <a:latin typeface="Times New Roman"/>
                <a:cs typeface="Times New Roman"/>
              </a:rPr>
              <a:t>computer </a:t>
            </a:r>
            <a:r>
              <a:rPr sz="1069" spc="10" dirty="0">
                <a:latin typeface="Times New Roman"/>
                <a:cs typeface="Times New Roman"/>
              </a:rPr>
              <a:t>systems  people have </a:t>
            </a:r>
            <a:r>
              <a:rPr sz="1069" spc="15" dirty="0">
                <a:latin typeface="Times New Roman"/>
                <a:cs typeface="Times New Roman"/>
              </a:rPr>
              <a:t>come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expect.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</a:pPr>
            <a:r>
              <a:rPr sz="1069" spc="10" dirty="0">
                <a:latin typeface="Times New Roman"/>
                <a:cs typeface="Times New Roman"/>
              </a:rPr>
              <a:t>Effective interfaces 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require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work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implement, </a:t>
            </a:r>
            <a:r>
              <a:rPr sz="1069" spc="5" dirty="0">
                <a:latin typeface="Times New Roman"/>
                <a:cs typeface="Times New Roman"/>
              </a:rPr>
              <a:t>although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isn't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necessarily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case. In addition, the payoffs can be huge, and they're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"virtue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its </a:t>
            </a:r>
            <a:r>
              <a:rPr sz="1069" spc="15" dirty="0">
                <a:latin typeface="Times New Roman"/>
                <a:cs typeface="Times New Roman"/>
              </a:rPr>
              <a:t>own </a:t>
            </a:r>
            <a:r>
              <a:rPr sz="1069" spc="10" dirty="0">
                <a:latin typeface="Times New Roman"/>
                <a:cs typeface="Times New Roman"/>
              </a:rPr>
              <a:t>reward" variety. </a:t>
            </a: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effective user interface minimizes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time  users require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learn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implement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system. </a:t>
            </a:r>
            <a:r>
              <a:rPr sz="1069" spc="10" dirty="0">
                <a:latin typeface="Times New Roman"/>
                <a:cs typeface="Times New Roman"/>
              </a:rPr>
              <a:t>Once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system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implemented,  productivity gains are higher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users </a:t>
            </a:r>
            <a:r>
              <a:rPr sz="1069" spc="5" dirty="0">
                <a:latin typeface="Times New Roman"/>
                <a:cs typeface="Times New Roman"/>
              </a:rPr>
              <a:t>don't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struggle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bend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their will.  </a:t>
            </a:r>
            <a:r>
              <a:rPr sz="1069" spc="10" dirty="0">
                <a:latin typeface="Times New Roman"/>
                <a:cs typeface="Times New Roman"/>
              </a:rPr>
              <a:t>Chances are good that both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issues </a:t>
            </a:r>
            <a:r>
              <a:rPr sz="1069" spc="15" dirty="0">
                <a:latin typeface="Times New Roman"/>
                <a:cs typeface="Times New Roman"/>
              </a:rPr>
              <a:t>were </a:t>
            </a:r>
            <a:r>
              <a:rPr sz="1069" spc="10" dirty="0">
                <a:latin typeface="Times New Roman"/>
                <a:cs typeface="Times New Roman"/>
              </a:rPr>
              <a:t>addressed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project </a:t>
            </a:r>
            <a:r>
              <a:rPr sz="1069" spc="5" dirty="0">
                <a:latin typeface="Times New Roman"/>
                <a:cs typeface="Times New Roman"/>
              </a:rPr>
              <a:t>goals. </a:t>
            </a:r>
            <a:r>
              <a:rPr sz="1069" spc="19" dirty="0">
                <a:latin typeface="Times New Roman"/>
                <a:cs typeface="Times New Roman"/>
              </a:rPr>
              <a:t>They  </a:t>
            </a:r>
            <a:r>
              <a:rPr sz="1069" spc="10" dirty="0">
                <a:latin typeface="Times New Roman"/>
                <a:cs typeface="Times New Roman"/>
              </a:rPr>
              <a:t>certainly impact </a:t>
            </a:r>
            <a:r>
              <a:rPr sz="1069" spc="15" dirty="0">
                <a:latin typeface="Times New Roman"/>
                <a:cs typeface="Times New Roman"/>
              </a:rPr>
              <a:t>the infamous bottom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line.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900"/>
              </a:lnSpc>
            </a:pPr>
            <a:r>
              <a:rPr sz="1069" spc="10" dirty="0">
                <a:latin typeface="Times New Roman"/>
                <a:cs typeface="Times New Roman"/>
              </a:rPr>
              <a:t>Effective interfaces that closely </a:t>
            </a:r>
            <a:r>
              <a:rPr sz="1069" spc="15" dirty="0">
                <a:latin typeface="Times New Roman"/>
                <a:cs typeface="Times New Roman"/>
              </a:rPr>
              <a:t>match </a:t>
            </a:r>
            <a:r>
              <a:rPr sz="1069" spc="10" dirty="0">
                <a:latin typeface="Times New Roman"/>
                <a:cs typeface="Times New Roman"/>
              </a:rPr>
              <a:t>the users' expectations and work processes </a:t>
            </a:r>
            <a:r>
              <a:rPr sz="1069" spc="5" dirty="0">
                <a:latin typeface="Times New Roman"/>
                <a:cs typeface="Times New Roman"/>
              </a:rPr>
              <a:t>also  </a:t>
            </a:r>
            <a:r>
              <a:rPr sz="1069" spc="15" dirty="0">
                <a:latin typeface="Times New Roman"/>
                <a:cs typeface="Times New Roman"/>
              </a:rPr>
              <a:t>minimize </a:t>
            </a:r>
            <a:r>
              <a:rPr sz="1069" spc="10" dirty="0">
                <a:latin typeface="Times New Roman"/>
                <a:cs typeface="Times New Roman"/>
              </a:rPr>
              <a:t>the need for external documentation, 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always expensive.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while  users might not </a:t>
            </a:r>
            <a:r>
              <a:rPr sz="1069" spc="15" dirty="0">
                <a:latin typeface="Times New Roman"/>
                <a:cs typeface="Times New Roman"/>
              </a:rPr>
              <a:t>consciously </a:t>
            </a:r>
            <a:r>
              <a:rPr sz="1069" spc="10" dirty="0">
                <a:latin typeface="Times New Roman"/>
                <a:cs typeface="Times New Roman"/>
              </a:rPr>
              <a:t>notice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wonderful </a:t>
            </a:r>
            <a:r>
              <a:rPr sz="1069" spc="5" dirty="0">
                <a:latin typeface="Times New Roman"/>
                <a:cs typeface="Times New Roman"/>
              </a:rPr>
              <a:t>your </a:t>
            </a:r>
            <a:r>
              <a:rPr sz="1069" spc="10" dirty="0">
                <a:latin typeface="Times New Roman"/>
                <a:cs typeface="Times New Roman"/>
              </a:rPr>
              <a:t>user interface </a:t>
            </a:r>
            <a:r>
              <a:rPr sz="1069" spc="5" dirty="0">
                <a:latin typeface="Times New Roman"/>
                <a:cs typeface="Times New Roman"/>
              </a:rPr>
              <a:t>is, they'll  </a:t>
            </a:r>
            <a:r>
              <a:rPr sz="1069" spc="10" dirty="0">
                <a:latin typeface="Times New Roman"/>
                <a:cs typeface="Times New Roman"/>
              </a:rPr>
              <a:t>certainly notice that your system </a:t>
            </a:r>
            <a:r>
              <a:rPr sz="1069" spc="15" dirty="0">
                <a:latin typeface="Times New Roman"/>
                <a:cs typeface="Times New Roman"/>
              </a:rPr>
              <a:t>seems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just work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better.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</a:pPr>
            <a:r>
              <a:rPr sz="1069" spc="10" dirty="0">
                <a:latin typeface="Times New Roman"/>
                <a:cs typeface="Times New Roman"/>
              </a:rPr>
              <a:t>So, what constitutes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effective </a:t>
            </a:r>
            <a:r>
              <a:rPr sz="1069" spc="5" dirty="0">
                <a:latin typeface="Times New Roman"/>
                <a:cs typeface="Times New Roman"/>
              </a:rPr>
              <a:t>interface?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19" dirty="0">
                <a:latin typeface="Times New Roman"/>
                <a:cs typeface="Times New Roman"/>
              </a:rPr>
              <a:t>my </a:t>
            </a:r>
            <a:r>
              <a:rPr sz="1069" spc="10" dirty="0">
                <a:latin typeface="Times New Roman"/>
                <a:cs typeface="Times New Roman"/>
              </a:rPr>
              <a:t>mind, </a:t>
            </a:r>
            <a:r>
              <a:rPr sz="1069" spc="5" dirty="0">
                <a:latin typeface="Times New Roman"/>
                <a:cs typeface="Times New Roman"/>
              </a:rPr>
              <a:t>it's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helps </a:t>
            </a:r>
            <a:r>
              <a:rPr sz="1069" spc="15" dirty="0">
                <a:latin typeface="Times New Roman"/>
                <a:cs typeface="Times New Roman"/>
              </a:rPr>
              <a:t>users  </a:t>
            </a:r>
            <a:r>
              <a:rPr sz="1069" spc="10" dirty="0">
                <a:latin typeface="Times New Roman"/>
                <a:cs typeface="Times New Roman"/>
              </a:rPr>
              <a:t>accomplish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0" dirty="0">
                <a:latin typeface="Times New Roman"/>
                <a:cs typeface="Times New Roman"/>
              </a:rPr>
              <a:t>tasks and otherwise gets out of </a:t>
            </a:r>
            <a:r>
              <a:rPr sz="1069" spc="5" dirty="0">
                <a:latin typeface="Times New Roman"/>
                <a:cs typeface="Times New Roman"/>
              </a:rPr>
              <a:t>the way. </a:t>
            </a: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effective interface  doesn't </a:t>
            </a:r>
            <a:r>
              <a:rPr sz="1069" spc="15" dirty="0">
                <a:latin typeface="Times New Roman"/>
                <a:cs typeface="Times New Roman"/>
              </a:rPr>
              <a:t>impose </a:t>
            </a:r>
            <a:r>
              <a:rPr sz="1069" spc="10" dirty="0">
                <a:latin typeface="Times New Roman"/>
                <a:cs typeface="Times New Roman"/>
              </a:rPr>
              <a:t>its requirements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users.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never </a:t>
            </a:r>
            <a:r>
              <a:rPr sz="1069" spc="5" dirty="0">
                <a:latin typeface="Times New Roman"/>
                <a:cs typeface="Times New Roman"/>
              </a:rPr>
              <a:t>forces </a:t>
            </a:r>
            <a:r>
              <a:rPr sz="1069" spc="10" dirty="0">
                <a:latin typeface="Times New Roman"/>
                <a:cs typeface="Times New Roman"/>
              </a:rPr>
              <a:t>users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play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its rules; </a:t>
            </a:r>
            <a:r>
              <a:rPr sz="1069" spc="5" dirty="0">
                <a:latin typeface="Times New Roman"/>
                <a:cs typeface="Times New Roman"/>
              </a:rPr>
              <a:t>it  plays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users' rules. </a:t>
            </a: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effective interface doesn't </a:t>
            </a:r>
            <a:r>
              <a:rPr sz="1069" spc="10" dirty="0">
                <a:latin typeface="Times New Roman"/>
                <a:cs typeface="Times New Roman"/>
              </a:rPr>
              <a:t>force users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learn a bunch  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14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02158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07" y="1243652"/>
            <a:ext cx="4864188" cy="2125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uninteresting stuff just </a:t>
            </a:r>
            <a:r>
              <a:rPr sz="1069" spc="19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finally, it </a:t>
            </a:r>
            <a:r>
              <a:rPr sz="1069" spc="10" dirty="0">
                <a:latin typeface="Times New Roman"/>
                <a:cs typeface="Times New Roman"/>
              </a:rPr>
              <a:t>doesn't behave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unexpected ways.  Following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two types of user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interfaces: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39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Text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based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Graphical </a:t>
            </a:r>
            <a:r>
              <a:rPr sz="1069" spc="15" dirty="0">
                <a:latin typeface="Times New Roman"/>
                <a:cs typeface="Times New Roman"/>
              </a:rPr>
              <a:t>User </a:t>
            </a:r>
            <a:r>
              <a:rPr sz="1069" spc="5" dirty="0">
                <a:latin typeface="Times New Roman"/>
                <a:cs typeface="Times New Roman"/>
              </a:rPr>
              <a:t>Interface (GUI) </a:t>
            </a:r>
            <a:r>
              <a:rPr sz="1069" spc="10" dirty="0">
                <a:latin typeface="Times New Roman"/>
                <a:cs typeface="Times New Roman"/>
              </a:rPr>
              <a:t>most </a:t>
            </a:r>
            <a:r>
              <a:rPr sz="1069" spc="15" dirty="0">
                <a:latin typeface="Times New Roman"/>
                <a:cs typeface="Times New Roman"/>
              </a:rPr>
              <a:t>commonly </a:t>
            </a:r>
            <a:r>
              <a:rPr sz="1069" spc="10" dirty="0">
                <a:latin typeface="Times New Roman"/>
                <a:cs typeface="Times New Roman"/>
              </a:rPr>
              <a:t>called as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Forms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71"/>
              </a:spcBef>
            </a:pPr>
            <a:r>
              <a:rPr sz="1069" spc="44" dirty="0">
                <a:latin typeface="Times New Roman"/>
                <a:cs typeface="Times New Roman"/>
              </a:rPr>
              <a:t>Text </a:t>
            </a:r>
            <a:r>
              <a:rPr sz="1069" spc="34" dirty="0">
                <a:latin typeface="Times New Roman"/>
                <a:cs typeface="Times New Roman"/>
              </a:rPr>
              <a:t>Based </a:t>
            </a:r>
            <a:r>
              <a:rPr sz="1069" spc="39" dirty="0">
                <a:latin typeface="Times New Roman"/>
                <a:cs typeface="Times New Roman"/>
              </a:rPr>
              <a:t>User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Interface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48200"/>
              </a:lnSpc>
              <a:spcBef>
                <a:spcPts val="642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text based user </a:t>
            </a:r>
            <a:r>
              <a:rPr sz="1069" spc="5" dirty="0">
                <a:latin typeface="Times New Roman"/>
                <a:cs typeface="Times New Roman"/>
              </a:rPr>
              <a:t>interface </a:t>
            </a:r>
            <a:r>
              <a:rPr sz="1069" spc="10" dirty="0">
                <a:latin typeface="Times New Roman"/>
                <a:cs typeface="Times New Roman"/>
              </a:rPr>
              <a:t>certain keyboard numbers are designated for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action  but 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very </a:t>
            </a:r>
            <a:r>
              <a:rPr sz="1069" spc="15" dirty="0">
                <a:latin typeface="Times New Roman"/>
                <a:cs typeface="Times New Roman"/>
              </a:rPr>
              <a:t>rarely </a:t>
            </a:r>
            <a:r>
              <a:rPr sz="1069" spc="10" dirty="0">
                <a:latin typeface="Times New Roman"/>
                <a:cs typeface="Times New Roman"/>
              </a:rPr>
              <a:t>nowadays. For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15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81" y="3518926"/>
            <a:ext cx="1062478" cy="1243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25310">
              <a:lnSpc>
                <a:spcPct val="147700"/>
              </a:lnSpc>
            </a:pPr>
            <a:r>
              <a:rPr sz="1069" spc="15" dirty="0">
                <a:latin typeface="Times New Roman"/>
                <a:cs typeface="Times New Roman"/>
              </a:rPr>
              <a:t>Adding </a:t>
            </a:r>
            <a:r>
              <a:rPr sz="1069" spc="10" dirty="0">
                <a:latin typeface="Times New Roman"/>
                <a:cs typeface="Times New Roman"/>
              </a:rPr>
              <a:t>a Record  Deleting a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Record  Enrollment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906"/>
              </a:lnSpc>
              <a:spcBef>
                <a:spcPts val="151"/>
              </a:spcBef>
            </a:pPr>
            <a:r>
              <a:rPr sz="1069" spc="10" dirty="0">
                <a:latin typeface="Times New Roman"/>
                <a:cs typeface="Times New Roman"/>
              </a:rPr>
              <a:t>Result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Calculation  </a:t>
            </a:r>
            <a:r>
              <a:rPr sz="1069" spc="15" dirty="0">
                <a:latin typeface="Times New Roman"/>
                <a:cs typeface="Times New Roman"/>
              </a:rPr>
              <a:t>Exit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9658" y="3596670"/>
            <a:ext cx="95074" cy="1139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17"/>
              </a:spcBef>
            </a:pPr>
            <a:r>
              <a:rPr sz="1069" spc="15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4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17"/>
              </a:spcBef>
            </a:pPr>
            <a:r>
              <a:rPr sz="1069" spc="15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381" y="5179806"/>
            <a:ext cx="4866040" cy="566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63" dirty="0">
                <a:latin typeface="Times New Roman"/>
                <a:cs typeface="Times New Roman"/>
              </a:rPr>
              <a:t>Forms</a:t>
            </a:r>
            <a:endParaRPr sz="1264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287"/>
              </a:spcBef>
            </a:pPr>
            <a:r>
              <a:rPr sz="1069" spc="15" dirty="0">
                <a:latin typeface="Times New Roman"/>
                <a:cs typeface="Times New Roman"/>
              </a:rPr>
              <a:t>Forms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days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extensively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application programs. Following are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types </a:t>
            </a:r>
            <a:r>
              <a:rPr sz="1069" spc="15" dirty="0">
                <a:latin typeface="Times New Roman"/>
                <a:cs typeface="Times New Roman"/>
              </a:rPr>
              <a:t>of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forms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228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3" y="1322213"/>
            <a:ext cx="4863571" cy="1141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64"/>
              </a:lnSpc>
            </a:pPr>
            <a:r>
              <a:rPr sz="1069" spc="49" dirty="0">
                <a:latin typeface="Times New Roman"/>
                <a:cs typeface="Times New Roman"/>
              </a:rPr>
              <a:t>Browser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Based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These  are  web-based  forms.  </a:t>
            </a:r>
            <a:r>
              <a:rPr sz="1069" spc="19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are  developed 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HTML,  scripting  language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or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Front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Page.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27"/>
              </a:spcBef>
            </a:pPr>
            <a:r>
              <a:rPr sz="1069" spc="34" dirty="0">
                <a:latin typeface="Times New Roman"/>
                <a:cs typeface="Times New Roman"/>
              </a:rPr>
              <a:t>Non-Browser/Simple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069" spc="58" dirty="0">
                <a:latin typeface="Times New Roman"/>
                <a:cs typeface="Times New Roman"/>
              </a:rPr>
              <a:t>Graphical </a:t>
            </a:r>
            <a:r>
              <a:rPr sz="1069" spc="39" dirty="0">
                <a:latin typeface="Times New Roman"/>
                <a:cs typeface="Times New Roman"/>
              </a:rPr>
              <a:t>User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Interface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0997" y="2622716"/>
            <a:ext cx="5441421" cy="2355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410">
              <a:latin typeface="Times New Roman"/>
              <a:cs typeface="Times New Roman"/>
            </a:endParaRPr>
          </a:p>
          <a:p>
            <a:pPr marL="103714"/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example of </a:t>
            </a:r>
            <a:r>
              <a:rPr sz="1069" spc="5" dirty="0">
                <a:latin typeface="Times New Roman"/>
                <a:cs typeface="Times New Roman"/>
              </a:rPr>
              <a:t>Graphical </a:t>
            </a:r>
            <a:r>
              <a:rPr sz="1069" spc="10" dirty="0">
                <a:latin typeface="Times New Roman"/>
                <a:cs typeface="Times New Roman"/>
              </a:rPr>
              <a:t>user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interface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323" y="5112460"/>
            <a:ext cx="4866658" cy="4234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39" dirty="0">
                <a:latin typeface="Times New Roman"/>
                <a:cs typeface="Times New Roman"/>
              </a:rPr>
              <a:t>User </a:t>
            </a:r>
            <a:r>
              <a:rPr sz="1069" spc="49" dirty="0">
                <a:latin typeface="Times New Roman"/>
                <a:cs typeface="Times New Roman"/>
              </a:rPr>
              <a:t>Friendly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Interfaces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600"/>
              </a:lnSpc>
            </a:pPr>
            <a:r>
              <a:rPr sz="1069" spc="19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definitions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user-friendly that are often </a:t>
            </a:r>
            <a:r>
              <a:rPr sz="1069" spc="15" dirty="0">
                <a:latin typeface="Times New Roman"/>
                <a:cs typeface="Times New Roman"/>
              </a:rPr>
              <a:t>mooted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"easy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learn"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"easy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use."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put aside for </a:t>
            </a:r>
            <a:r>
              <a:rPr sz="1069" spc="15" dirty="0">
                <a:latin typeface="Times New Roman"/>
                <a:cs typeface="Times New Roman"/>
              </a:rPr>
              <a:t>the moment </a:t>
            </a:r>
            <a:r>
              <a:rPr sz="1069" spc="10" dirty="0">
                <a:latin typeface="Times New Roman"/>
                <a:cs typeface="Times New Roman"/>
              </a:rPr>
              <a:t>the question </a:t>
            </a:r>
            <a:r>
              <a:rPr sz="1069" spc="5" dirty="0">
                <a:latin typeface="Times New Roman"/>
                <a:cs typeface="Times New Roman"/>
              </a:rPr>
              <a:t>of what, </a:t>
            </a:r>
            <a:r>
              <a:rPr sz="1069" spc="10" dirty="0">
                <a:latin typeface="Times New Roman"/>
                <a:cs typeface="Times New Roman"/>
              </a:rPr>
              <a:t>exactly, "easy" means,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still have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ask ourselves, "Easy for </a:t>
            </a:r>
            <a:r>
              <a:rPr sz="1069" spc="19" dirty="0">
                <a:latin typeface="Times New Roman"/>
                <a:cs typeface="Times New Roman"/>
              </a:rPr>
              <a:t>whom?" </a:t>
            </a:r>
            <a:r>
              <a:rPr sz="1069" spc="10" dirty="0">
                <a:latin typeface="Times New Roman"/>
                <a:cs typeface="Times New Roman"/>
              </a:rPr>
              <a:t>The system </a:t>
            </a:r>
            <a:r>
              <a:rPr sz="1069" spc="5" dirty="0">
                <a:latin typeface="Times New Roman"/>
                <a:cs typeface="Times New Roman"/>
              </a:rPr>
              <a:t>that's </a:t>
            </a:r>
            <a:r>
              <a:rPr sz="1069" spc="15" dirty="0">
                <a:latin typeface="Times New Roman"/>
                <a:cs typeface="Times New Roman"/>
              </a:rPr>
              <a:t>easy </a:t>
            </a:r>
            <a:r>
              <a:rPr sz="1069" spc="10" dirty="0">
                <a:latin typeface="Times New Roman"/>
                <a:cs typeface="Times New Roman"/>
              </a:rPr>
              <a:t>for a beginner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learn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necessarily </a:t>
            </a:r>
            <a:r>
              <a:rPr sz="1069" spc="15" dirty="0">
                <a:latin typeface="Times New Roman"/>
                <a:cs typeface="Times New Roman"/>
              </a:rPr>
              <a:t>easy </a:t>
            </a:r>
            <a:r>
              <a:rPr sz="1069" spc="10" dirty="0">
                <a:latin typeface="Times New Roman"/>
                <a:cs typeface="Times New Roman"/>
              </a:rPr>
              <a:t>for an expert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use. </a:t>
            </a:r>
            <a:r>
              <a:rPr sz="1069" spc="15" dirty="0">
                <a:latin typeface="Times New Roman"/>
                <a:cs typeface="Times New Roman"/>
              </a:rPr>
              <a:t>Your </a:t>
            </a:r>
            <a:r>
              <a:rPr sz="1069" spc="10" dirty="0">
                <a:latin typeface="Times New Roman"/>
                <a:cs typeface="Times New Roman"/>
              </a:rPr>
              <a:t>best approach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consider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needs of each level of user and accommodate </a:t>
            </a:r>
            <a:r>
              <a:rPr sz="1069" spc="1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with different facets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interface. </a:t>
            </a:r>
            <a:r>
              <a:rPr sz="1069" spc="10" dirty="0">
                <a:latin typeface="Times New Roman"/>
                <a:cs typeface="Times New Roman"/>
              </a:rPr>
              <a:t>Following are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different kinds of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users: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71"/>
              </a:spcBef>
            </a:pPr>
            <a:r>
              <a:rPr sz="1069" spc="39" dirty="0">
                <a:latin typeface="Times New Roman"/>
                <a:cs typeface="Times New Roman"/>
              </a:rPr>
              <a:t>Beginners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637"/>
              </a:spcBef>
            </a:pPr>
            <a:r>
              <a:rPr sz="1069" spc="10" dirty="0">
                <a:latin typeface="Times New Roman"/>
                <a:cs typeface="Times New Roman"/>
              </a:rPr>
              <a:t>Everyone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beginner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point. </a:t>
            </a:r>
            <a:r>
              <a:rPr sz="1069" spc="15" dirty="0">
                <a:latin typeface="Times New Roman"/>
                <a:cs typeface="Times New Roman"/>
              </a:rPr>
              <a:t>Very </a:t>
            </a:r>
            <a:r>
              <a:rPr sz="1069" spc="10" dirty="0">
                <a:latin typeface="Times New Roman"/>
                <a:cs typeface="Times New Roman"/>
              </a:rPr>
              <a:t>few people remain that </a:t>
            </a:r>
            <a:r>
              <a:rPr sz="1069" spc="15" dirty="0">
                <a:latin typeface="Times New Roman"/>
                <a:cs typeface="Times New Roman"/>
              </a:rPr>
              <a:t>way—they </a:t>
            </a:r>
            <a:r>
              <a:rPr sz="1069" spc="10" dirty="0">
                <a:latin typeface="Times New Roman"/>
                <a:cs typeface="Times New Roman"/>
              </a:rPr>
              <a:t>will  </a:t>
            </a:r>
            <a:r>
              <a:rPr sz="1069" spc="5" dirty="0">
                <a:latin typeface="Times New Roman"/>
                <a:cs typeface="Times New Roman"/>
              </a:rPr>
              <a:t>either </a:t>
            </a:r>
            <a:r>
              <a:rPr sz="1069" spc="10" dirty="0">
                <a:latin typeface="Times New Roman"/>
                <a:cs typeface="Times New Roman"/>
              </a:rPr>
              <a:t>pass through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stage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intermediacy,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they'll </a:t>
            </a:r>
            <a:r>
              <a:rPr sz="1069" spc="10" dirty="0">
                <a:latin typeface="Times New Roman"/>
                <a:cs typeface="Times New Roman"/>
              </a:rPr>
              <a:t>discard </a:t>
            </a:r>
            <a:r>
              <a:rPr sz="1069" spc="5" dirty="0">
                <a:latin typeface="Times New Roman"/>
                <a:cs typeface="Times New Roman"/>
              </a:rPr>
              <a:t>your </a:t>
            </a:r>
            <a:r>
              <a:rPr sz="1069" spc="10" dirty="0">
                <a:latin typeface="Times New Roman"/>
                <a:cs typeface="Times New Roman"/>
              </a:rPr>
              <a:t>system entirely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favor </a:t>
            </a:r>
            <a:r>
              <a:rPr sz="1069" spc="15" dirty="0">
                <a:latin typeface="Times New Roman"/>
                <a:cs typeface="Times New Roman"/>
              </a:rPr>
              <a:t>of someone </a:t>
            </a:r>
            <a:r>
              <a:rPr sz="1069" spc="5" dirty="0">
                <a:latin typeface="Times New Roman"/>
                <a:cs typeface="Times New Roman"/>
              </a:rPr>
              <a:t>else's. </a:t>
            </a:r>
            <a:r>
              <a:rPr sz="1069" spc="10" dirty="0">
                <a:latin typeface="Times New Roman"/>
                <a:cs typeface="Times New Roman"/>
              </a:rPr>
              <a:t>For this reason,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be careful not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build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support  for beginners that </a:t>
            </a:r>
            <a:r>
              <a:rPr sz="1069" spc="5" dirty="0">
                <a:latin typeface="Times New Roman"/>
                <a:cs typeface="Times New Roman"/>
              </a:rPr>
              <a:t>will get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19" dirty="0">
                <a:latin typeface="Times New Roman"/>
                <a:cs typeface="Times New Roman"/>
              </a:rPr>
              <a:t>way </a:t>
            </a:r>
            <a:r>
              <a:rPr sz="1069" spc="15" dirty="0">
                <a:latin typeface="Times New Roman"/>
                <a:cs typeface="Times New Roman"/>
              </a:rPr>
              <a:t>of more </a:t>
            </a:r>
            <a:r>
              <a:rPr sz="1069" spc="10" dirty="0">
                <a:latin typeface="Times New Roman"/>
                <a:cs typeface="Times New Roman"/>
              </a:rPr>
              <a:t>advanced users. Beginners </a:t>
            </a:r>
            <a:r>
              <a:rPr sz="1069" spc="15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10" dirty="0">
                <a:latin typeface="Times New Roman"/>
                <a:cs typeface="Times New Roman"/>
              </a:rPr>
              <a:t>what your system does before </a:t>
            </a:r>
            <a:r>
              <a:rPr sz="1069" spc="19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start to </a:t>
            </a:r>
            <a:r>
              <a:rPr sz="1069" spc="10" dirty="0">
                <a:latin typeface="Times New Roman"/>
                <a:cs typeface="Times New Roman"/>
              </a:rPr>
              <a:t>learn </a:t>
            </a:r>
            <a:r>
              <a:rPr sz="1069" spc="15" dirty="0">
                <a:latin typeface="Times New Roman"/>
                <a:cs typeface="Times New Roman"/>
              </a:rPr>
              <a:t>how to use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best </a:t>
            </a:r>
            <a:r>
              <a:rPr sz="1069" spc="19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present this information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outside the main system </a:t>
            </a:r>
            <a:r>
              <a:rPr sz="1069" spc="5" dirty="0">
                <a:latin typeface="Times New Roman"/>
                <a:cs typeface="Times New Roman"/>
              </a:rPr>
              <a:t>itself. </a:t>
            </a:r>
            <a:r>
              <a:rPr sz="1069" spc="10" dirty="0">
                <a:latin typeface="Times New Roman"/>
                <a:cs typeface="Times New Roman"/>
              </a:rPr>
              <a:t>For simple systems,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introductory dialog </a:t>
            </a:r>
            <a:r>
              <a:rPr sz="1069" spc="15" dirty="0">
                <a:latin typeface="Times New Roman"/>
                <a:cs typeface="Times New Roman"/>
              </a:rPr>
              <a:t>box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describes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system can be </a:t>
            </a:r>
            <a:r>
              <a:rPr sz="1069" spc="5" dirty="0">
                <a:latin typeface="Times New Roman"/>
                <a:cs typeface="Times New Roman"/>
              </a:rPr>
              <a:t>sufficient. </a:t>
            </a:r>
            <a:r>
              <a:rPr sz="1069" spc="10" dirty="0">
                <a:latin typeface="Times New Roman"/>
                <a:cs typeface="Times New Roman"/>
              </a:rPr>
              <a:t>(Just </a:t>
            </a:r>
            <a:r>
              <a:rPr sz="1069" spc="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sure </a:t>
            </a:r>
            <a:r>
              <a:rPr sz="1069" spc="5" dirty="0">
                <a:latin typeface="Times New Roman"/>
                <a:cs typeface="Times New Roman"/>
              </a:rPr>
              <a:t>you  </a:t>
            </a:r>
            <a:r>
              <a:rPr sz="1069" spc="10" dirty="0">
                <a:latin typeface="Times New Roman"/>
                <a:cs typeface="Times New Roman"/>
              </a:rPr>
              <a:t>always include a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of dismissing the dialog </a:t>
            </a:r>
            <a:r>
              <a:rPr sz="1069" spc="15" dirty="0">
                <a:latin typeface="Times New Roman"/>
                <a:cs typeface="Times New Roman"/>
              </a:rPr>
              <a:t>box </a:t>
            </a:r>
            <a:r>
              <a:rPr sz="1069" spc="10" dirty="0">
                <a:latin typeface="Times New Roman"/>
                <a:cs typeface="Times New Roman"/>
              </a:rPr>
              <a:t>permanently.) For </a:t>
            </a:r>
            <a:r>
              <a:rPr sz="1069" spc="15" dirty="0">
                <a:latin typeface="Times New Roman"/>
                <a:cs typeface="Times New Roman"/>
              </a:rPr>
              <a:t>more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complex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60998" y="2622715"/>
            <a:ext cx="5441134" cy="2578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16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050180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0" y="1243162"/>
            <a:ext cx="4867892" cy="8235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systems, a guided tour </a:t>
            </a:r>
            <a:r>
              <a:rPr sz="1069" spc="15" dirty="0">
                <a:latin typeface="Times New Roman"/>
                <a:cs typeface="Times New Roman"/>
              </a:rPr>
              <a:t>might be more </a:t>
            </a:r>
            <a:r>
              <a:rPr sz="1069" spc="10" dirty="0">
                <a:latin typeface="Times New Roman"/>
                <a:cs typeface="Times New Roman"/>
              </a:rPr>
              <a:t>appropriate. Online help </a:t>
            </a:r>
            <a:r>
              <a:rPr sz="1069" spc="5" dirty="0">
                <a:latin typeface="Times New Roman"/>
                <a:cs typeface="Times New Roman"/>
              </a:rPr>
              <a:t>isn't </a:t>
            </a:r>
            <a:r>
              <a:rPr sz="1069" spc="10" dirty="0">
                <a:latin typeface="Times New Roman"/>
                <a:cs typeface="Times New Roman"/>
              </a:rPr>
              <a:t>a good option for  beginners. </a:t>
            </a:r>
            <a:r>
              <a:rPr sz="1069" spc="19" dirty="0">
                <a:latin typeface="Times New Roman"/>
                <a:cs typeface="Times New Roman"/>
              </a:rPr>
              <a:t>They </a:t>
            </a:r>
            <a:r>
              <a:rPr sz="1069" spc="15" dirty="0">
                <a:latin typeface="Times New Roman"/>
                <a:cs typeface="Times New Roman"/>
              </a:rPr>
              <a:t>might not know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exists </a:t>
            </a:r>
            <a:r>
              <a:rPr sz="1069" spc="5" dirty="0">
                <a:latin typeface="Times New Roman"/>
                <a:cs typeface="Times New Roman"/>
              </a:rPr>
              <a:t>or, if </a:t>
            </a:r>
            <a:r>
              <a:rPr sz="1069" spc="10" dirty="0">
                <a:latin typeface="Times New Roman"/>
                <a:cs typeface="Times New Roman"/>
              </a:rPr>
              <a:t>they do, </a:t>
            </a:r>
            <a:r>
              <a:rPr sz="1069" spc="19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I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had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some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success </a:t>
            </a:r>
            <a:r>
              <a:rPr sz="1069" spc="15" dirty="0">
                <a:latin typeface="Times New Roman"/>
                <a:cs typeface="Times New Roman"/>
              </a:rPr>
              <a:t>using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online </a:t>
            </a:r>
            <a:r>
              <a:rPr sz="1069" spc="5" dirty="0">
                <a:latin typeface="Times New Roman"/>
                <a:cs typeface="Times New Roman"/>
              </a:rPr>
              <a:t>user's guide, </a:t>
            </a:r>
            <a:r>
              <a:rPr sz="1069" spc="10" dirty="0">
                <a:latin typeface="Times New Roman"/>
                <a:cs typeface="Times New Roman"/>
              </a:rPr>
              <a:t>however,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including a link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introductory </a:t>
            </a:r>
            <a:r>
              <a:rPr sz="1069" spc="15" dirty="0">
                <a:latin typeface="Times New Roman"/>
                <a:cs typeface="Times New Roman"/>
              </a:rPr>
              <a:t>dialog box </a:t>
            </a:r>
            <a:r>
              <a:rPr sz="1069" spc="10" dirty="0">
                <a:latin typeface="Times New Roman"/>
                <a:cs typeface="Times New Roman"/>
              </a:rPr>
              <a:t>and from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15" dirty="0">
                <a:latin typeface="Times New Roman"/>
                <a:cs typeface="Times New Roman"/>
              </a:rPr>
              <a:t>menu. </a:t>
            </a:r>
            <a:r>
              <a:rPr sz="1069" spc="10" dirty="0">
                <a:latin typeface="Times New Roman"/>
                <a:cs typeface="Times New Roman"/>
              </a:rPr>
              <a:t>To be successful with beginners,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 guides </a:t>
            </a:r>
            <a:r>
              <a:rPr sz="1069" spc="1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be task-oriented. Beginners don't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15" dirty="0">
                <a:latin typeface="Times New Roman"/>
                <a:cs typeface="Times New Roman"/>
              </a:rPr>
              <a:t>"menu </a:t>
            </a:r>
            <a:r>
              <a:rPr sz="1069" spc="10" dirty="0">
                <a:latin typeface="Times New Roman"/>
                <a:cs typeface="Times New Roman"/>
              </a:rPr>
              <a:t>item"  means;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know how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create </a:t>
            </a:r>
            <a:r>
              <a:rPr sz="1069" spc="5" dirty="0">
                <a:latin typeface="Times New Roman"/>
                <a:cs typeface="Times New Roman"/>
              </a:rPr>
              <a:t>an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invoice.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71"/>
              </a:spcBef>
            </a:pPr>
            <a:r>
              <a:rPr sz="1069" spc="53" dirty="0">
                <a:latin typeface="Times New Roman"/>
                <a:cs typeface="Times New Roman"/>
              </a:rPr>
              <a:t>Intermediate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500"/>
              </a:lnSpc>
              <a:spcBef>
                <a:spcPts val="651"/>
              </a:spcBef>
            </a:pPr>
            <a:r>
              <a:rPr sz="1069" spc="10" dirty="0">
                <a:latin typeface="Times New Roman"/>
                <a:cs typeface="Times New Roman"/>
              </a:rPr>
              <a:t>For most systems, the majority of users fall into the intermediate category.  Intermediate users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system does, but they often </a:t>
            </a:r>
            <a:r>
              <a:rPr sz="1069" spc="5" dirty="0">
                <a:latin typeface="Times New Roman"/>
                <a:cs typeface="Times New Roman"/>
              </a:rPr>
              <a:t>forget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details of  how. This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group </a:t>
            </a:r>
            <a:r>
              <a:rPr sz="1069" spc="10" dirty="0">
                <a:latin typeface="Times New Roman"/>
                <a:cs typeface="Times New Roman"/>
              </a:rPr>
              <a:t>you must support directly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user </a:t>
            </a:r>
            <a:r>
              <a:rPr sz="1069" spc="5" dirty="0">
                <a:latin typeface="Times New Roman"/>
                <a:cs typeface="Times New Roman"/>
              </a:rPr>
              <a:t>interface. </a:t>
            </a:r>
            <a:r>
              <a:rPr sz="1069" spc="10" dirty="0">
                <a:latin typeface="Times New Roman"/>
                <a:cs typeface="Times New Roman"/>
              </a:rPr>
              <a:t>Fortunately, the  Microsoft </a:t>
            </a:r>
            <a:r>
              <a:rPr sz="1069" spc="15" dirty="0">
                <a:latin typeface="Times New Roman"/>
                <a:cs typeface="Times New Roman"/>
              </a:rPr>
              <a:t>Windows </a:t>
            </a:r>
            <a:r>
              <a:rPr sz="1069" spc="10" dirty="0">
                <a:latin typeface="Times New Roman"/>
                <a:cs typeface="Times New Roman"/>
              </a:rPr>
              <a:t>interface provides a lot of tools for helping </a:t>
            </a:r>
            <a:r>
              <a:rPr sz="1069" spc="1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users.A well-  designed </a:t>
            </a:r>
            <a:r>
              <a:rPr sz="1069" spc="15" dirty="0">
                <a:latin typeface="Times New Roman"/>
                <a:cs typeface="Times New Roman"/>
              </a:rPr>
              <a:t>menu </a:t>
            </a:r>
            <a:r>
              <a:rPr sz="1069" spc="10" dirty="0">
                <a:latin typeface="Times New Roman"/>
                <a:cs typeface="Times New Roman"/>
              </a:rPr>
              <a:t>system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best </a:t>
            </a:r>
            <a:r>
              <a:rPr sz="1069" spc="5" dirty="0">
                <a:latin typeface="Times New Roman"/>
                <a:cs typeface="Times New Roman"/>
              </a:rPr>
              <a:t>tools </a:t>
            </a:r>
            <a:r>
              <a:rPr sz="1069" spc="10" dirty="0">
                <a:latin typeface="Times New Roman"/>
                <a:cs typeface="Times New Roman"/>
              </a:rPr>
              <a:t>for reminding intermediate users of the  system capabilities.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quick </a:t>
            </a:r>
            <a:r>
              <a:rPr sz="1069" spc="5" dirty="0">
                <a:latin typeface="Times New Roman"/>
                <a:cs typeface="Times New Roman"/>
              </a:rPr>
              <a:t>scan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available </a:t>
            </a:r>
            <a:r>
              <a:rPr sz="1069" spc="15" dirty="0">
                <a:latin typeface="Times New Roman"/>
                <a:cs typeface="Times New Roman"/>
              </a:rPr>
              <a:t>menu </a:t>
            </a:r>
            <a:r>
              <a:rPr sz="1069" spc="10" dirty="0">
                <a:latin typeface="Times New Roman"/>
                <a:cs typeface="Times New Roman"/>
              </a:rPr>
              <a:t>items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immediately  remind </a:t>
            </a:r>
            <a:r>
              <a:rPr sz="1069" spc="15" dirty="0">
                <a:latin typeface="Times New Roman"/>
                <a:cs typeface="Times New Roman"/>
              </a:rPr>
              <a:t>them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functions available and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same time </a:t>
            </a:r>
            <a:r>
              <a:rPr sz="1069" spc="10" dirty="0">
                <a:latin typeface="Times New Roman"/>
                <a:cs typeface="Times New Roman"/>
              </a:rPr>
              <a:t>allow them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initiate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appropriate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task.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791" algn="just">
              <a:lnSpc>
                <a:spcPct val="147600"/>
              </a:lnSpc>
            </a:pP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excellent second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of support for intermediate users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online help. Writing  online help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outside the scope of this </a:t>
            </a:r>
            <a:r>
              <a:rPr sz="1069" spc="15" dirty="0">
                <a:latin typeface="Times New Roman"/>
                <a:cs typeface="Times New Roman"/>
              </a:rPr>
              <a:t>book. </a:t>
            </a:r>
            <a:r>
              <a:rPr sz="1069" spc="-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context, however, I will mention  that </a:t>
            </a:r>
            <a:r>
              <a:rPr sz="1069" spc="15" dirty="0">
                <a:latin typeface="Times New Roman"/>
                <a:cs typeface="Times New Roman"/>
              </a:rPr>
              <a:t>most </a:t>
            </a:r>
            <a:r>
              <a:rPr sz="1069" spc="10" dirty="0">
                <a:latin typeface="Times New Roman"/>
                <a:cs typeface="Times New Roman"/>
              </a:rPr>
              <a:t>intermediate users will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 index as their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0" dirty="0">
                <a:latin typeface="Times New Roman"/>
                <a:cs typeface="Times New Roman"/>
              </a:rPr>
              <a:t>access mechanism.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1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therefore be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complete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you can possibly </a:t>
            </a:r>
            <a:r>
              <a:rPr sz="1069" spc="15" dirty="0">
                <a:latin typeface="Times New Roman"/>
                <a:cs typeface="Times New Roman"/>
              </a:rPr>
              <a:t>make</a:t>
            </a:r>
            <a:r>
              <a:rPr sz="1069" dirty="0">
                <a:latin typeface="Times New Roman"/>
                <a:cs typeface="Times New Roman"/>
              </a:rPr>
              <a:t> it.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71"/>
              </a:spcBef>
            </a:pPr>
            <a:r>
              <a:rPr sz="1069" spc="53" dirty="0">
                <a:latin typeface="Times New Roman"/>
                <a:cs typeface="Times New Roman"/>
              </a:rPr>
              <a:t>Experts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647"/>
              </a:spcBef>
            </a:pPr>
            <a:r>
              <a:rPr sz="1069" spc="10" dirty="0">
                <a:latin typeface="Times New Roman"/>
                <a:cs typeface="Times New Roman"/>
              </a:rPr>
              <a:t>Expert users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15" dirty="0">
                <a:latin typeface="Times New Roman"/>
                <a:cs typeface="Times New Roman"/>
              </a:rPr>
              <a:t>to do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They're </a:t>
            </a:r>
            <a:r>
              <a:rPr sz="1069" spc="15" dirty="0">
                <a:latin typeface="Times New Roman"/>
                <a:cs typeface="Times New Roman"/>
              </a:rPr>
              <a:t>primarily </a:t>
            </a:r>
            <a:r>
              <a:rPr sz="1069" spc="10" dirty="0">
                <a:latin typeface="Times New Roman"/>
                <a:cs typeface="Times New Roman"/>
              </a:rPr>
              <a:t>interested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doing  things quickly. The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shortcuts you can build into </a:t>
            </a:r>
            <a:r>
              <a:rPr sz="1069" spc="5" dirty="0">
                <a:latin typeface="Times New Roman"/>
                <a:cs typeface="Times New Roman"/>
              </a:rPr>
              <a:t>your </a:t>
            </a:r>
            <a:r>
              <a:rPr sz="1069" spc="10" dirty="0">
                <a:latin typeface="Times New Roman"/>
                <a:cs typeface="Times New Roman"/>
              </a:rPr>
              <a:t>system, the happier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make </a:t>
            </a:r>
            <a:r>
              <a:rPr sz="1069" spc="10" dirty="0">
                <a:latin typeface="Times New Roman"/>
                <a:cs typeface="Times New Roman"/>
              </a:rPr>
              <a:t>this group of users.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24" dirty="0">
                <a:latin typeface="Times New Roman"/>
                <a:cs typeface="Times New Roman"/>
              </a:rPr>
              <a:t>my </a:t>
            </a:r>
            <a:r>
              <a:rPr sz="1069" spc="10" dirty="0">
                <a:latin typeface="Times New Roman"/>
                <a:cs typeface="Times New Roman"/>
              </a:rPr>
              <a:t>experience, expert users tend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keyboard-  oriented, </a:t>
            </a:r>
            <a:r>
              <a:rPr sz="1069" spc="5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make </a:t>
            </a:r>
            <a:r>
              <a:rPr sz="1069" spc="10" dirty="0">
                <a:latin typeface="Times New Roman"/>
                <a:cs typeface="Times New Roman"/>
              </a:rPr>
              <a:t>sure that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provide a </a:t>
            </a:r>
            <a:r>
              <a:rPr sz="1069" spc="19" dirty="0">
                <a:latin typeface="Times New Roman"/>
                <a:cs typeface="Times New Roman"/>
              </a:rPr>
              <a:t>way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9" dirty="0">
                <a:latin typeface="Times New Roman"/>
                <a:cs typeface="Times New Roman"/>
              </a:rPr>
              <a:t>move </a:t>
            </a:r>
            <a:r>
              <a:rPr sz="1069" spc="10" dirty="0">
                <a:latin typeface="Times New Roman"/>
                <a:cs typeface="Times New Roman"/>
              </a:rPr>
              <a:t>around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system using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keyboard if you're catering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this group.Expert </a:t>
            </a:r>
            <a:r>
              <a:rPr sz="1069" spc="5" dirty="0">
                <a:latin typeface="Times New Roman"/>
                <a:cs typeface="Times New Roman"/>
              </a:rPr>
              <a:t>users also </a:t>
            </a:r>
            <a:r>
              <a:rPr sz="1069" spc="10" dirty="0">
                <a:latin typeface="Times New Roman"/>
                <a:cs typeface="Times New Roman"/>
              </a:rPr>
              <a:t>appreciate the ability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customize their working environment. Providing this functionality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an  </a:t>
            </a:r>
            <a:r>
              <a:rPr sz="1069" spc="10" dirty="0">
                <a:latin typeface="Times New Roman"/>
                <a:cs typeface="Times New Roman"/>
              </a:rPr>
              <a:t>expensive exercise, however,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you will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carefully evaluate the </a:t>
            </a:r>
            <a:r>
              <a:rPr sz="1069" spc="5" dirty="0">
                <a:latin typeface="Times New Roman"/>
                <a:cs typeface="Times New Roman"/>
              </a:rPr>
              <a:t>benefit </a:t>
            </a:r>
            <a:r>
              <a:rPr sz="1069" spc="10" dirty="0">
                <a:latin typeface="Times New Roman"/>
                <a:cs typeface="Times New Roman"/>
              </a:rPr>
              <a:t>before  including </a:t>
            </a:r>
            <a:r>
              <a:rPr sz="1069" dirty="0">
                <a:latin typeface="Times New Roman"/>
                <a:cs typeface="Times New Roman"/>
              </a:rPr>
              <a:t>it. If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9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decide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include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level of interface customization, even </a:t>
            </a:r>
            <a:r>
              <a:rPr sz="1069" spc="5" dirty="0">
                <a:latin typeface="Times New Roman"/>
                <a:cs typeface="Times New Roman"/>
              </a:rPr>
              <a:t>if  it's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a matter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arranging windows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screen,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certain to </a:t>
            </a:r>
            <a:r>
              <a:rPr sz="1069" spc="10" dirty="0">
                <a:latin typeface="Times New Roman"/>
                <a:cs typeface="Times New Roman"/>
              </a:rPr>
              <a:t>maintain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changes between sessions. Nothing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as irritating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having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rearrange everything  </a:t>
            </a:r>
            <a:r>
              <a:rPr sz="1069" spc="15" dirty="0">
                <a:latin typeface="Times New Roman"/>
                <a:cs typeface="Times New Roman"/>
              </a:rPr>
              <a:t>every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load a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program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17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922218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19756"/>
            <a:ext cx="4865423" cy="2783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44" dirty="0">
                <a:latin typeface="Times New Roman"/>
                <a:cs typeface="Times New Roman"/>
              </a:rPr>
              <a:t>Tips </a:t>
            </a:r>
            <a:r>
              <a:rPr sz="1264" spc="49" dirty="0">
                <a:latin typeface="Times New Roman"/>
                <a:cs typeface="Times New Roman"/>
              </a:rPr>
              <a:t>for </a:t>
            </a:r>
            <a:r>
              <a:rPr sz="1264" spc="39" dirty="0">
                <a:latin typeface="Times New Roman"/>
                <a:cs typeface="Times New Roman"/>
              </a:rPr>
              <a:t>User </a:t>
            </a:r>
            <a:r>
              <a:rPr sz="1264" spc="49" dirty="0">
                <a:latin typeface="Times New Roman"/>
                <a:cs typeface="Times New Roman"/>
              </a:rPr>
              <a:t>Friendly</a:t>
            </a:r>
            <a:r>
              <a:rPr sz="1264" spc="-156" dirty="0">
                <a:latin typeface="Times New Roman"/>
                <a:cs typeface="Times New Roman"/>
              </a:rPr>
              <a:t> </a:t>
            </a:r>
            <a:r>
              <a:rPr sz="1264" spc="53" dirty="0">
                <a:latin typeface="Times New Roman"/>
                <a:cs typeface="Times New Roman"/>
              </a:rPr>
              <a:t>Interface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some of the </a:t>
            </a:r>
            <a:r>
              <a:rPr sz="1069" spc="10" dirty="0">
                <a:latin typeface="Times New Roman"/>
                <a:cs typeface="Times New Roman"/>
              </a:rPr>
              <a:t>important tips, which </a:t>
            </a:r>
            <a:r>
              <a:rPr sz="1069" spc="1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adhered for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interfaces: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431526" marR="4939" indent="-209281">
              <a:lnSpc>
                <a:spcPct val="147300"/>
              </a:lnSpc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should </a:t>
            </a:r>
            <a:r>
              <a:rPr sz="1069" spc="15" dirty="0">
                <a:latin typeface="Times New Roman"/>
                <a:cs typeface="Times New Roman"/>
              </a:rPr>
              <a:t>be user </a:t>
            </a:r>
            <a:r>
              <a:rPr sz="1069" spc="10" dirty="0">
                <a:latin typeface="Times New Roman"/>
                <a:cs typeface="Times New Roman"/>
              </a:rPr>
              <a:t>friendly and user </a:t>
            </a:r>
            <a:r>
              <a:rPr sz="1069" spc="15" dirty="0">
                <a:latin typeface="Times New Roman"/>
                <a:cs typeface="Times New Roman"/>
              </a:rPr>
              <a:t>must not </a:t>
            </a:r>
            <a:r>
              <a:rPr sz="1069" spc="10" dirty="0">
                <a:latin typeface="Times New Roman"/>
                <a:cs typeface="Times New Roman"/>
              </a:rPr>
              <a:t>search for required buttons or text  boxes.</a:t>
            </a:r>
            <a:endParaRPr sz="1069">
              <a:latin typeface="Times New Roman"/>
              <a:cs typeface="Times New Roman"/>
            </a:endParaRPr>
          </a:p>
          <a:p>
            <a:pPr marL="431526" marR="4939" indent="-209281">
              <a:lnSpc>
                <a:spcPct val="148200"/>
              </a:lnSpc>
              <a:spcBef>
                <a:spcPts val="78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Interface </a:t>
            </a:r>
            <a:r>
              <a:rPr sz="1069" spc="10" dirty="0">
                <a:latin typeface="Times New Roman"/>
                <a:cs typeface="Times New Roman"/>
              </a:rPr>
              <a:t>should be designed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such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manner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user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charge of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form.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76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should be designed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manner that user </a:t>
            </a:r>
            <a:r>
              <a:rPr sz="1069" spc="19" dirty="0">
                <a:latin typeface="Times New Roman"/>
                <a:cs typeface="Times New Roman"/>
              </a:rPr>
              <a:t>memory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always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tested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You should </a:t>
            </a:r>
            <a:r>
              <a:rPr sz="1069" spc="10" dirty="0">
                <a:latin typeface="Times New Roman"/>
                <a:cs typeface="Times New Roman"/>
              </a:rPr>
              <a:t>be consistent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your </a:t>
            </a:r>
            <a:r>
              <a:rPr sz="1069" spc="15" dirty="0">
                <a:latin typeface="Times New Roman"/>
                <a:cs typeface="Times New Roman"/>
              </a:rPr>
              <a:t>approach </a:t>
            </a:r>
            <a:r>
              <a:rPr sz="1069" spc="10" dirty="0">
                <a:latin typeface="Times New Roman"/>
                <a:cs typeface="Times New Roman"/>
              </a:rPr>
              <a:t>while designing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interface.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76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should be processes based rather </a:t>
            </a:r>
            <a:r>
              <a:rPr sz="1069" spc="15" dirty="0">
                <a:latin typeface="Times New Roman"/>
                <a:cs typeface="Times New Roman"/>
              </a:rPr>
              <a:t>than </a:t>
            </a:r>
            <a:r>
              <a:rPr sz="1069" spc="10" dirty="0">
                <a:latin typeface="Times New Roman"/>
                <a:cs typeface="Times New Roman"/>
              </a:rPr>
              <a:t>the data structure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based.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39" dirty="0">
                <a:latin typeface="Times New Roman"/>
                <a:cs typeface="Times New Roman"/>
              </a:rPr>
              <a:t>Entities </a:t>
            </a:r>
            <a:r>
              <a:rPr sz="1069" spc="73" dirty="0">
                <a:latin typeface="Times New Roman"/>
                <a:cs typeface="Times New Roman"/>
              </a:rPr>
              <a:t>and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Relationships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simple entity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page.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4731" y="4175648"/>
            <a:ext cx="5337413" cy="2511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18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346891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22" y="4774627"/>
            <a:ext cx="4867275" cy="725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39" dirty="0">
                <a:latin typeface="Times New Roman"/>
                <a:cs typeface="Times New Roman"/>
              </a:rPr>
              <a:t>Windows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Controls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47300"/>
              </a:lnSpc>
              <a:spcBef>
                <a:spcPts val="642"/>
              </a:spcBef>
            </a:pP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15" dirty="0">
                <a:latin typeface="Times New Roman"/>
                <a:cs typeface="Times New Roman"/>
              </a:rPr>
              <a:t>are number of </a:t>
            </a:r>
            <a:r>
              <a:rPr sz="1069" spc="10" dirty="0">
                <a:latin typeface="Times New Roman"/>
                <a:cs typeface="Times New Roman"/>
              </a:rPr>
              <a:t>controls which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take </a:t>
            </a:r>
            <a:r>
              <a:rPr sz="1069" spc="10" dirty="0">
                <a:latin typeface="Times New Roman"/>
                <a:cs typeface="Times New Roman"/>
              </a:rPr>
              <a:t>input and display output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buttons, checkboxes </a:t>
            </a:r>
            <a:r>
              <a:rPr sz="1069" spc="5" dirty="0">
                <a:latin typeface="Times New Roman"/>
                <a:cs typeface="Times New Roman"/>
              </a:rPr>
              <a:t>etc. </a:t>
            </a:r>
            <a:r>
              <a:rPr sz="1069" spc="10" dirty="0">
                <a:latin typeface="Times New Roman"/>
                <a:cs typeface="Times New Roman"/>
              </a:rPr>
              <a:t>Following are the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0998" y="1293560"/>
            <a:ext cx="5441134" cy="3243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260998" y="5650024"/>
            <a:ext cx="4709138" cy="2825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19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73159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4048421" y="1336529"/>
            <a:ext cx="1916034" cy="2689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366269" y="1330593"/>
            <a:ext cx="2671778" cy="2695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273" y="4102049"/>
            <a:ext cx="4867892" cy="4084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9" dirty="0">
                <a:latin typeface="Times New Roman"/>
                <a:cs typeface="Times New Roman"/>
              </a:rPr>
              <a:t>Fig.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1: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COURSE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and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68" dirty="0">
                <a:latin typeface="Times New Roman"/>
                <a:cs typeface="Times New Roman"/>
              </a:rPr>
              <a:t>PROGRAM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tables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with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common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attribute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prName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642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figure shows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tables, </a:t>
            </a:r>
            <a:r>
              <a:rPr sz="1069" spc="15" dirty="0">
                <a:latin typeface="Times New Roman"/>
                <a:cs typeface="Times New Roman"/>
              </a:rPr>
              <a:t>COURSE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PROGRAM.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COURSE.prName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15" dirty="0">
                <a:latin typeface="Times New Roman"/>
                <a:cs typeface="Times New Roman"/>
              </a:rPr>
              <a:t>PROGRAM. prName </a:t>
            </a:r>
            <a:r>
              <a:rPr sz="1069" spc="10" dirty="0">
                <a:latin typeface="Times New Roman"/>
                <a:cs typeface="Times New Roman"/>
              </a:rPr>
              <a:t>are the </a:t>
            </a:r>
            <a:r>
              <a:rPr sz="1069" spc="15" dirty="0">
                <a:latin typeface="Times New Roman"/>
                <a:cs typeface="Times New Roman"/>
              </a:rPr>
              <a:t>common </a:t>
            </a:r>
            <a:r>
              <a:rPr sz="1069" spc="10" dirty="0">
                <a:latin typeface="Times New Roman"/>
                <a:cs typeface="Times New Roman"/>
              </a:rPr>
              <a:t>attributes between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tables; </a:t>
            </a:r>
            <a:r>
              <a:rPr sz="1069" spc="10" dirty="0">
                <a:latin typeface="Times New Roman"/>
                <a:cs typeface="Times New Roman"/>
              </a:rPr>
              <a:t>incidentally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names and definitely 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domains.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apply  </a:t>
            </a:r>
            <a:r>
              <a:rPr sz="1069" spc="10" dirty="0">
                <a:latin typeface="Times New Roman"/>
                <a:cs typeface="Times New Roman"/>
              </a:rPr>
              <a:t>inner join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these tables,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rows from both </a:t>
            </a:r>
            <a:r>
              <a:rPr sz="1069" spc="5" dirty="0">
                <a:latin typeface="Times New Roman"/>
                <a:cs typeface="Times New Roman"/>
              </a:rPr>
              <a:t>tables will </a:t>
            </a:r>
            <a:r>
              <a:rPr sz="1069" spc="10" dirty="0">
                <a:latin typeface="Times New Roman"/>
                <a:cs typeface="Times New Roman"/>
              </a:rPr>
              <a:t>be merged based </a:t>
            </a:r>
            <a:r>
              <a:rPr sz="1069" spc="15" dirty="0">
                <a:latin typeface="Times New Roman"/>
                <a:cs typeface="Times New Roman"/>
              </a:rPr>
              <a:t>on the 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15" dirty="0">
                <a:latin typeface="Times New Roman"/>
                <a:cs typeface="Times New Roman"/>
              </a:rPr>
              <a:t>of common </a:t>
            </a:r>
            <a:r>
              <a:rPr sz="1069" spc="10" dirty="0">
                <a:latin typeface="Times New Roman"/>
                <a:cs typeface="Times New Roman"/>
              </a:rPr>
              <a:t>attribute, </a:t>
            </a:r>
            <a:r>
              <a:rPr sz="1069" spc="5" dirty="0">
                <a:latin typeface="Times New Roman"/>
                <a:cs typeface="Times New Roman"/>
              </a:rPr>
              <a:t>that is, </a:t>
            </a:r>
            <a:r>
              <a:rPr sz="1069" spc="10" dirty="0">
                <a:latin typeface="Times New Roman"/>
                <a:cs typeface="Times New Roman"/>
              </a:rPr>
              <a:t>the prName. Like, row one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9" dirty="0">
                <a:latin typeface="Times New Roman"/>
                <a:cs typeface="Times New Roman"/>
              </a:rPr>
              <a:t>COURSE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value ‘BCS’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attribute prName.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other hand, row </a:t>
            </a:r>
            <a:r>
              <a:rPr sz="1069" spc="15" dirty="0">
                <a:latin typeface="Times New Roman"/>
                <a:cs typeface="Times New Roman"/>
              </a:rPr>
              <a:t>number 2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PROGRAM  </a:t>
            </a:r>
            <a:r>
              <a:rPr sz="1069" spc="10" dirty="0">
                <a:latin typeface="Times New Roman"/>
                <a:cs typeface="Times New Roman"/>
              </a:rPr>
              <a:t>table has the value </a:t>
            </a:r>
            <a:r>
              <a:rPr sz="1069" spc="15" dirty="0">
                <a:latin typeface="Times New Roman"/>
                <a:cs typeface="Times New Roman"/>
              </a:rPr>
              <a:t>‘BCS’. So </a:t>
            </a:r>
            <a:r>
              <a:rPr sz="1069" spc="10" dirty="0">
                <a:latin typeface="Times New Roman"/>
                <a:cs typeface="Times New Roman"/>
              </a:rPr>
              <a:t>these two rows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merge and form </a:t>
            </a:r>
            <a:r>
              <a:rPr sz="1069" spc="19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row of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resultant table of the inner join operation.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has been </a:t>
            </a:r>
            <a:r>
              <a:rPr sz="1069" spc="5" dirty="0">
                <a:latin typeface="Times New Roman"/>
                <a:cs typeface="Times New Roman"/>
              </a:rPr>
              <a:t>said </a:t>
            </a:r>
            <a:r>
              <a:rPr sz="1069" spc="10" dirty="0">
                <a:latin typeface="Times New Roman"/>
                <a:cs typeface="Times New Roman"/>
              </a:rPr>
              <a:t>before, the participating  tables of inner join are generally </a:t>
            </a:r>
            <a:r>
              <a:rPr sz="1069" spc="5" dirty="0">
                <a:latin typeface="Times New Roman"/>
                <a:cs typeface="Times New Roman"/>
              </a:rPr>
              <a:t>tied in </a:t>
            </a:r>
            <a:r>
              <a:rPr sz="1069" spc="10" dirty="0">
                <a:latin typeface="Times New Roman"/>
                <a:cs typeface="Times New Roman"/>
              </a:rPr>
              <a:t>a primary-foreign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link, </a:t>
            </a:r>
            <a:r>
              <a:rPr sz="1069" spc="15" dirty="0">
                <a:latin typeface="Times New Roman"/>
                <a:cs typeface="Times New Roman"/>
              </a:rPr>
              <a:t>so the common  </a:t>
            </a:r>
            <a:r>
              <a:rPr sz="1069" spc="5" dirty="0">
                <a:latin typeface="Times New Roman"/>
                <a:cs typeface="Times New Roman"/>
              </a:rPr>
              <a:t>attribute is </a:t>
            </a:r>
            <a:r>
              <a:rPr sz="1069" spc="19" dirty="0">
                <a:latin typeface="Times New Roman"/>
                <a:cs typeface="Times New Roman"/>
              </a:rPr>
              <a:t>PK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tables.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means the </a:t>
            </a:r>
            <a:r>
              <a:rPr sz="1069" spc="10" dirty="0">
                <a:latin typeface="Times New Roman"/>
                <a:cs typeface="Times New Roman"/>
              </a:rPr>
              <a:t>table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the </a:t>
            </a:r>
            <a:r>
              <a:rPr sz="1069" spc="15" dirty="0">
                <a:latin typeface="Times New Roman"/>
                <a:cs typeface="Times New Roman"/>
              </a:rPr>
              <a:t>common </a:t>
            </a:r>
            <a:r>
              <a:rPr sz="1069" spc="10" dirty="0">
                <a:latin typeface="Times New Roman"/>
                <a:cs typeface="Times New Roman"/>
              </a:rPr>
              <a:t>attribute 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FK, the rows from this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merged </a:t>
            </a:r>
            <a:r>
              <a:rPr sz="1069" spc="10" dirty="0">
                <a:latin typeface="Times New Roman"/>
                <a:cs typeface="Times New Roman"/>
              </a:rPr>
              <a:t>with more that one </a:t>
            </a:r>
            <a:r>
              <a:rPr sz="1069" spc="15" dirty="0">
                <a:latin typeface="Times New Roman"/>
                <a:cs typeface="Times New Roman"/>
              </a:rPr>
              <a:t>row </a:t>
            </a:r>
            <a:r>
              <a:rPr sz="1069" spc="10" dirty="0">
                <a:latin typeface="Times New Roman"/>
                <a:cs typeface="Times New Roman"/>
              </a:rPr>
              <a:t>from the  other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0" dirty="0">
                <a:latin typeface="Times New Roman"/>
                <a:cs typeface="Times New Roman"/>
              </a:rPr>
              <a:t>Like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above example, each </a:t>
            </a:r>
            <a:r>
              <a:rPr sz="1069" spc="15" dirty="0">
                <a:latin typeface="Times New Roman"/>
                <a:cs typeface="Times New Roman"/>
              </a:rPr>
              <a:t>row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19" dirty="0">
                <a:latin typeface="Times New Roman"/>
                <a:cs typeface="Times New Roman"/>
              </a:rPr>
              <a:t>COURSE </a:t>
            </a:r>
            <a:r>
              <a:rPr sz="1069" spc="10" dirty="0">
                <a:latin typeface="Times New Roman"/>
                <a:cs typeface="Times New Roman"/>
              </a:rPr>
              <a:t>table </a:t>
            </a:r>
            <a:r>
              <a:rPr sz="1069" spc="5" dirty="0">
                <a:latin typeface="Times New Roman"/>
                <a:cs typeface="Times New Roman"/>
              </a:rPr>
              <a:t>will find  </a:t>
            </a:r>
            <a:r>
              <a:rPr sz="1069" spc="10" dirty="0">
                <a:latin typeface="Times New Roman"/>
                <a:cs typeface="Times New Roman"/>
              </a:rPr>
              <a:t>exactly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match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PROGRAM </a:t>
            </a:r>
            <a:r>
              <a:rPr sz="1069" spc="10" dirty="0">
                <a:latin typeface="Times New Roman"/>
                <a:cs typeface="Times New Roman"/>
              </a:rPr>
              <a:t>table, since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prName </a:t>
            </a:r>
            <a:r>
              <a:rPr sz="1069" spc="15" dirty="0">
                <a:latin typeface="Times New Roman"/>
                <a:cs typeface="Times New Roman"/>
              </a:rPr>
              <a:t>is the </a:t>
            </a:r>
            <a:r>
              <a:rPr sz="1069" spc="19" dirty="0">
                <a:latin typeface="Times New Roman"/>
                <a:cs typeface="Times New Roman"/>
              </a:rPr>
              <a:t>PK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PROGRAM  </a:t>
            </a:r>
            <a:r>
              <a:rPr sz="1069" spc="10" dirty="0">
                <a:latin typeface="Times New Roman"/>
                <a:cs typeface="Times New Roman"/>
              </a:rPr>
              <a:t>table.</a:t>
            </a: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ts val="1906"/>
              </a:lnSpc>
              <a:spcBef>
                <a:spcPts val="151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inner </a:t>
            </a:r>
            <a:r>
              <a:rPr sz="1069" spc="5" dirty="0">
                <a:latin typeface="Times New Roman"/>
                <a:cs typeface="Times New Roman"/>
              </a:rPr>
              <a:t>join </a:t>
            </a:r>
            <a:r>
              <a:rPr sz="1069" spc="10" dirty="0">
                <a:latin typeface="Times New Roman"/>
                <a:cs typeface="Times New Roman"/>
              </a:rPr>
              <a:t>can be implemented </a:t>
            </a:r>
            <a:r>
              <a:rPr sz="1069" spc="1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different techniques.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possibility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24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‘inner join’ operation as such,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like: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684245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0" y="1322212"/>
            <a:ext cx="4865423" cy="1813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64"/>
              </a:lnSpc>
            </a:pPr>
            <a:r>
              <a:rPr sz="1069" spc="49" dirty="0">
                <a:latin typeface="Times New Roman"/>
                <a:cs typeface="Times New Roman"/>
              </a:rPr>
              <a:t>Numbers, </a:t>
            </a:r>
            <a:r>
              <a:rPr sz="1069" spc="34" dirty="0">
                <a:latin typeface="Times New Roman"/>
                <a:cs typeface="Times New Roman"/>
              </a:rPr>
              <a:t>Dates </a:t>
            </a:r>
            <a:r>
              <a:rPr sz="1069" spc="73" dirty="0">
                <a:latin typeface="Times New Roman"/>
                <a:cs typeface="Times New Roman"/>
              </a:rPr>
              <a:t>and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Text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Normally </a:t>
            </a:r>
            <a:r>
              <a:rPr sz="1069" spc="10" dirty="0">
                <a:latin typeface="Times New Roman"/>
                <a:cs typeface="Times New Roman"/>
              </a:rPr>
              <a:t>text </a:t>
            </a:r>
            <a:r>
              <a:rPr sz="1069" spc="15" dirty="0">
                <a:latin typeface="Times New Roman"/>
                <a:cs typeface="Times New Roman"/>
              </a:rPr>
              <a:t>boxes </a:t>
            </a:r>
            <a:r>
              <a:rPr sz="1069" spc="10" dirty="0">
                <a:latin typeface="Times New Roman"/>
                <a:cs typeface="Times New Roman"/>
              </a:rPr>
              <a:t>are used for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display of</a:t>
            </a:r>
            <a:r>
              <a:rPr sz="1069" spc="-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dates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63" dirty="0">
                <a:latin typeface="Times New Roman"/>
                <a:cs typeface="Times New Roman"/>
              </a:rPr>
              <a:t>Summary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today’s lecture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studied the application programs and designing user  interface and forms.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studied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techniques and </a:t>
            </a:r>
            <a:r>
              <a:rPr sz="1069" spc="5" dirty="0">
                <a:latin typeface="Times New Roman"/>
                <a:cs typeface="Times New Roman"/>
              </a:rPr>
              <a:t>practices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user  interface and form designing.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discuss an example of form designing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our  </a:t>
            </a:r>
            <a:r>
              <a:rPr sz="1069" spc="15" dirty="0">
                <a:latin typeface="Times New Roman"/>
                <a:cs typeface="Times New Roman"/>
              </a:rPr>
              <a:t>next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lecture.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20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54297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15806"/>
            <a:ext cx="130818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33</a:t>
            </a:r>
            <a:endParaRPr sz="1458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5504" y="2195698"/>
            <a:ext cx="5185216" cy="0"/>
          </a:xfrm>
          <a:custGeom>
            <a:avLst/>
            <a:gdLst/>
            <a:ahLst/>
            <a:cxnLst/>
            <a:rect l="l" t="t" r="r" b="b"/>
            <a:pathLst>
              <a:path w="5333365">
                <a:moveTo>
                  <a:pt x="0" y="0"/>
                </a:moveTo>
                <a:lnTo>
                  <a:pt x="533310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384" y="1944573"/>
            <a:ext cx="2171259" cy="903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u="heavy" spc="49" dirty="0">
                <a:latin typeface="Arial"/>
                <a:cs typeface="Arial"/>
              </a:rPr>
              <a:t>Reading</a:t>
            </a:r>
            <a:r>
              <a:rPr sz="1069" u="heavy" spc="-78" dirty="0">
                <a:latin typeface="Arial"/>
                <a:cs typeface="Arial"/>
              </a:rPr>
              <a:t> </a:t>
            </a:r>
            <a:r>
              <a:rPr sz="1069" u="heavy" spc="39" dirty="0">
                <a:latin typeface="Arial"/>
                <a:cs typeface="Arial"/>
              </a:rPr>
              <a:t>Material</a:t>
            </a:r>
            <a:endParaRPr sz="1069">
              <a:latin typeface="Arial"/>
              <a:cs typeface="Arial"/>
            </a:endParaRPr>
          </a:p>
          <a:p>
            <a:pPr marL="12347" marR="4939" indent="209898">
              <a:lnSpc>
                <a:spcPct val="214400"/>
              </a:lnSpc>
              <a:spcBef>
                <a:spcPts val="233"/>
              </a:spcBef>
            </a:pPr>
            <a:r>
              <a:rPr sz="1069" spc="15" dirty="0">
                <a:latin typeface="Arial"/>
                <a:cs typeface="Arial"/>
              </a:rPr>
              <a:t>Programming </a:t>
            </a:r>
            <a:r>
              <a:rPr sz="1069" spc="10" dirty="0">
                <a:latin typeface="Arial"/>
                <a:cs typeface="Arial"/>
              </a:rPr>
              <a:t>Microsoft</a:t>
            </a:r>
            <a:r>
              <a:rPr sz="1069" spc="-53" dirty="0">
                <a:latin typeface="Arial"/>
                <a:cs typeface="Arial"/>
              </a:rPr>
              <a:t> </a:t>
            </a:r>
            <a:r>
              <a:rPr sz="1069" spc="15" dirty="0">
                <a:latin typeface="Arial"/>
                <a:cs typeface="Arial"/>
              </a:rPr>
              <a:t>Access  Mastering </a:t>
            </a:r>
            <a:r>
              <a:rPr sz="1069" spc="19" dirty="0">
                <a:latin typeface="Arial"/>
                <a:cs typeface="Arial"/>
              </a:rPr>
              <a:t>MS</a:t>
            </a:r>
            <a:r>
              <a:rPr sz="1069" spc="-83" dirty="0">
                <a:latin typeface="Arial"/>
                <a:cs typeface="Arial"/>
              </a:rPr>
              <a:t> </a:t>
            </a:r>
            <a:r>
              <a:rPr sz="1069" spc="15" dirty="0">
                <a:latin typeface="Arial"/>
                <a:cs typeface="Arial"/>
              </a:rPr>
              <a:t>Access</a:t>
            </a:r>
            <a:endParaRPr sz="106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717" y="2571576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4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02647" y="2192733"/>
            <a:ext cx="0" cy="759354"/>
          </a:xfrm>
          <a:custGeom>
            <a:avLst/>
            <a:gdLst/>
            <a:ahLst/>
            <a:cxnLst/>
            <a:rect l="l" t="t" r="r" b="b"/>
            <a:pathLst>
              <a:path h="781050">
                <a:moveTo>
                  <a:pt x="0" y="0"/>
                </a:moveTo>
                <a:lnTo>
                  <a:pt x="0" y="780682"/>
                </a:lnTo>
              </a:path>
            </a:pathLst>
          </a:custGeom>
          <a:ln w="6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305717" y="2948766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6493961" y="2192733"/>
            <a:ext cx="0" cy="759354"/>
          </a:xfrm>
          <a:custGeom>
            <a:avLst/>
            <a:gdLst/>
            <a:ahLst/>
            <a:cxnLst/>
            <a:rect l="l" t="t" r="r" b="b"/>
            <a:pathLst>
              <a:path h="781050">
                <a:moveTo>
                  <a:pt x="0" y="0"/>
                </a:moveTo>
                <a:lnTo>
                  <a:pt x="0" y="780682"/>
                </a:lnTo>
              </a:path>
            </a:pathLst>
          </a:custGeom>
          <a:ln w="7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352594" y="3316607"/>
            <a:ext cx="4866040" cy="4766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i="1" spc="53" dirty="0">
                <a:latin typeface="Arial"/>
                <a:cs typeface="Arial"/>
              </a:rPr>
              <a:t>Overview </a:t>
            </a:r>
            <a:r>
              <a:rPr sz="1167" i="1" spc="78" dirty="0">
                <a:latin typeface="Arial"/>
                <a:cs typeface="Arial"/>
              </a:rPr>
              <a:t>of</a:t>
            </a:r>
            <a:r>
              <a:rPr sz="1167" i="1" spc="-122" dirty="0">
                <a:latin typeface="Arial"/>
                <a:cs typeface="Arial"/>
              </a:rPr>
              <a:t> </a:t>
            </a:r>
            <a:r>
              <a:rPr sz="1167" i="1" spc="53" dirty="0">
                <a:latin typeface="Arial"/>
                <a:cs typeface="Arial"/>
              </a:rPr>
              <a:t>Lecture</a:t>
            </a:r>
            <a:endParaRPr sz="1167">
              <a:latin typeface="Arial"/>
              <a:cs typeface="Arial"/>
            </a:endParaRPr>
          </a:p>
          <a:p>
            <a:pPr marL="431526" indent="-209281">
              <a:spcBef>
                <a:spcPts val="656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Designing Input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Arranging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8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Adding </a:t>
            </a:r>
            <a:r>
              <a:rPr sz="1069" spc="15" dirty="0">
                <a:latin typeface="Times New Roman"/>
                <a:cs typeface="Times New Roman"/>
              </a:rPr>
              <a:t>Command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Buttons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173" algn="just">
              <a:lnSpc>
                <a:spcPct val="1477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previous lecture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discussed the importance of user </a:t>
            </a:r>
            <a:r>
              <a:rPr sz="1069" spc="5" dirty="0">
                <a:latin typeface="Times New Roman"/>
                <a:cs typeface="Times New Roman"/>
              </a:rPr>
              <a:t>interface.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plays </a:t>
            </a:r>
            <a:r>
              <a:rPr sz="1069" spc="5" dirty="0">
                <a:latin typeface="Times New Roman"/>
                <a:cs typeface="Times New Roman"/>
              </a:rPr>
              <a:t>an  </a:t>
            </a:r>
            <a:r>
              <a:rPr sz="1069" spc="10" dirty="0">
                <a:latin typeface="Times New Roman"/>
                <a:cs typeface="Times New Roman"/>
              </a:rPr>
              <a:t>important role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development of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application. User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interest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application if user interface </a:t>
            </a:r>
            <a:r>
              <a:rPr sz="1069" spc="5" dirty="0">
                <a:latin typeface="Times New Roman"/>
                <a:cs typeface="Times New Roman"/>
              </a:rPr>
              <a:t>is friendly.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then discussed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tools, which are 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development of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application.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see the designing  of input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forms.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612"/>
              </a:spcBef>
            </a:pP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input form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easy, </a:t>
            </a:r>
            <a:r>
              <a:rPr sz="1069" spc="10" dirty="0">
                <a:latin typeface="Times New Roman"/>
                <a:cs typeface="Times New Roman"/>
              </a:rPr>
              <a:t>effective, </a:t>
            </a:r>
            <a:r>
              <a:rPr sz="1069" spc="5" dirty="0">
                <a:latin typeface="Times New Roman"/>
                <a:cs typeface="Times New Roman"/>
              </a:rPr>
              <a:t>efficient </a:t>
            </a:r>
            <a:r>
              <a:rPr sz="1069" spc="19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enter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into a </a:t>
            </a:r>
            <a:r>
              <a:rPr sz="1069" spc="5" dirty="0">
                <a:latin typeface="Times New Roman"/>
                <a:cs typeface="Times New Roman"/>
              </a:rPr>
              <a:t>table. Input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especially useful when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person entering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familiar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inner workings of Microsoft Access and needs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guide in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input data  accurately into the appropriate </a:t>
            </a:r>
            <a:r>
              <a:rPr sz="1069" spc="5" dirty="0">
                <a:latin typeface="Times New Roman"/>
                <a:cs typeface="Times New Roman"/>
              </a:rPr>
              <a:t>fields. </a:t>
            </a:r>
            <a:r>
              <a:rPr sz="1069" spc="10" dirty="0">
                <a:latin typeface="Times New Roman"/>
                <a:cs typeface="Times New Roman"/>
              </a:rPr>
              <a:t>Microsoft Access provides several predefined  forms and provides a </a:t>
            </a:r>
            <a:r>
              <a:rPr sz="1069" spc="15" dirty="0">
                <a:latin typeface="Times New Roman"/>
                <a:cs typeface="Times New Roman"/>
              </a:rPr>
              <a:t>forms </a:t>
            </a:r>
            <a:r>
              <a:rPr sz="1069" spc="10" dirty="0">
                <a:latin typeface="Times New Roman"/>
                <a:cs typeface="Times New Roman"/>
              </a:rPr>
              <a:t>wizard that walks you through the process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creating a  form.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of these predefined forms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example below.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 </a:t>
            </a:r>
            <a:r>
              <a:rPr sz="1069" spc="10" dirty="0">
                <a:latin typeface="Times New Roman"/>
                <a:cs typeface="Times New Roman"/>
              </a:rPr>
              <a:t>create </a:t>
            </a:r>
            <a:r>
              <a:rPr sz="1069" spc="5" dirty="0">
                <a:latin typeface="Times New Roman"/>
                <a:cs typeface="Times New Roman"/>
              </a:rPr>
              <a:t>your </a:t>
            </a:r>
            <a:r>
              <a:rPr sz="1069" spc="15" dirty="0">
                <a:latin typeface="Times New Roman"/>
                <a:cs typeface="Times New Roman"/>
              </a:rPr>
              <a:t>own </a:t>
            </a:r>
            <a:r>
              <a:rPr sz="1069" spc="10" dirty="0">
                <a:latin typeface="Times New Roman"/>
                <a:cs typeface="Times New Roman"/>
              </a:rPr>
              <a:t>customized forms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Microsoft Access form design tools.  Following things must be ensured for input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forms: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Forms </a:t>
            </a:r>
            <a:r>
              <a:rPr sz="1069" spc="1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user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friendly</a:t>
            </a:r>
            <a:endParaRPr sz="1069">
              <a:latin typeface="Times New Roman"/>
              <a:cs typeface="Times New Roman"/>
            </a:endParaRPr>
          </a:p>
          <a:p>
            <a:pPr marL="431526" marR="4939" indent="-209281">
              <a:lnSpc>
                <a:spcPct val="147300"/>
              </a:lnSpc>
              <a:spcBef>
                <a:spcPts val="83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Data integrity must be ensured, which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database </a:t>
            </a:r>
            <a:r>
              <a:rPr sz="1069" spc="10" dirty="0">
                <a:latin typeface="Times New Roman"/>
                <a:cs typeface="Times New Roman"/>
              </a:rPr>
              <a:t>must represent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true </a:t>
            </a:r>
            <a:r>
              <a:rPr sz="1069" spc="10" dirty="0">
                <a:latin typeface="Times New Roman"/>
                <a:cs typeface="Times New Roman"/>
              </a:rPr>
              <a:t>picture of real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system.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Checks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applied </a:t>
            </a:r>
            <a:r>
              <a:rPr sz="1069" spc="15" dirty="0">
                <a:latin typeface="Times New Roman"/>
                <a:cs typeface="Times New Roman"/>
              </a:rPr>
              <a:t>within </a:t>
            </a:r>
            <a:r>
              <a:rPr sz="1069" spc="10" dirty="0">
                <a:latin typeface="Times New Roman"/>
                <a:cs typeface="Times New Roman"/>
              </a:rPr>
              <a:t>the tables definition or </a:t>
            </a:r>
            <a:r>
              <a:rPr sz="1069" spc="5" dirty="0">
                <a:latin typeface="Times New Roman"/>
                <a:cs typeface="Times New Roman"/>
              </a:rPr>
              <a:t>through </a:t>
            </a:r>
            <a:r>
              <a:rPr sz="1069" spc="10" dirty="0">
                <a:latin typeface="Times New Roman"/>
                <a:cs typeface="Times New Roman"/>
              </a:rPr>
              <a:t>input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21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4013113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3" y="3651452"/>
            <a:ext cx="4864806" cy="483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47300"/>
              </a:lnSpc>
            </a:pP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first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run </a:t>
            </a:r>
            <a:r>
              <a:rPr sz="1069" spc="19" dirty="0">
                <a:latin typeface="Times New Roman"/>
                <a:cs typeface="Times New Roman"/>
              </a:rPr>
              <a:t>MS </a:t>
            </a:r>
            <a:r>
              <a:rPr sz="1069" spc="5" dirty="0">
                <a:latin typeface="Times New Roman"/>
                <a:cs typeface="Times New Roman"/>
              </a:rPr>
              <a:t>Access </a:t>
            </a:r>
            <a:r>
              <a:rPr sz="1069" spc="10" dirty="0">
                <a:latin typeface="Times New Roman"/>
                <a:cs typeface="Times New Roman"/>
              </a:rPr>
              <a:t>and select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option from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file. </a:t>
            </a:r>
            <a:r>
              <a:rPr sz="1069" spc="15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ask  </a:t>
            </a:r>
            <a:r>
              <a:rPr sz="1069" spc="15" dirty="0">
                <a:latin typeface="Times New Roman"/>
                <a:cs typeface="Times New Roman"/>
              </a:rPr>
              <a:t>the name </a:t>
            </a:r>
            <a:r>
              <a:rPr sz="1069" spc="10" dirty="0">
                <a:latin typeface="Times New Roman"/>
                <a:cs typeface="Times New Roman"/>
              </a:rPr>
              <a:t>of database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follows.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383" y="7499501"/>
            <a:ext cx="4864806" cy="487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48200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given the </a:t>
            </a:r>
            <a:r>
              <a:rPr sz="1069" spc="19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Exam </a:t>
            </a:r>
            <a:r>
              <a:rPr sz="1069" spc="10" dirty="0">
                <a:latin typeface="Times New Roman"/>
                <a:cs typeface="Times New Roman"/>
              </a:rPr>
              <a:t>System,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then press the create button and  following screen would be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available.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4731" y="1293548"/>
            <a:ext cx="4709138" cy="211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364731" y="4338637"/>
            <a:ext cx="5023276" cy="2922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22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77331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3891165"/>
            <a:ext cx="4866658" cy="121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3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screen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first </a:t>
            </a:r>
            <a:r>
              <a:rPr sz="1069" spc="10" dirty="0">
                <a:latin typeface="Times New Roman"/>
                <a:cs typeface="Times New Roman"/>
              </a:rPr>
              <a:t>select project </a:t>
            </a:r>
            <a:r>
              <a:rPr sz="1069" spc="1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existing data from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templates, as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data of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Server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9" dirty="0">
                <a:latin typeface="Times New Roman"/>
                <a:cs typeface="Times New Roman"/>
              </a:rPr>
              <a:t>why 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using this option. Next </a:t>
            </a:r>
            <a:r>
              <a:rPr sz="1069" spc="15" dirty="0">
                <a:latin typeface="Times New Roman"/>
                <a:cs typeface="Times New Roman"/>
              </a:rPr>
              <a:t>move on  to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Link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Properties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dialog,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adjacent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one.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So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select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connection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Tab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select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server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security setting after selecting that  option then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selection of database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which forms are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constructed.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309" y="7742490"/>
            <a:ext cx="4864806" cy="483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>
              <a:lnSpc>
                <a:spcPct val="1473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these are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tables of </a:t>
            </a:r>
            <a:r>
              <a:rPr sz="1069" spc="15" dirty="0">
                <a:latin typeface="Times New Roman"/>
                <a:cs typeface="Times New Roman"/>
              </a:rPr>
              <a:t>Exam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base, with which connectivity has been  established.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will </a:t>
            </a:r>
            <a:r>
              <a:rPr sz="1069" spc="5" dirty="0">
                <a:latin typeface="Times New Roman"/>
                <a:cs typeface="Times New Roman"/>
              </a:rPr>
              <a:t>select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Forms option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4731" y="1293549"/>
            <a:ext cx="5023276" cy="2615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364731" y="5204000"/>
            <a:ext cx="5128478" cy="2407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23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770631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3891491"/>
            <a:ext cx="4862953" cy="483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47300"/>
              </a:lnSpc>
            </a:pP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here are two options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design and wizard both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selecting wizard view after  selecting this </a:t>
            </a:r>
            <a:r>
              <a:rPr sz="1069" spc="1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screen </a:t>
            </a:r>
            <a:r>
              <a:rPr sz="1069" spc="15" dirty="0">
                <a:latin typeface="Times New Roman"/>
                <a:cs typeface="Times New Roman"/>
              </a:rPr>
              <a:t>would </a:t>
            </a:r>
            <a:r>
              <a:rPr sz="1069" spc="10" dirty="0">
                <a:latin typeface="Times New Roman"/>
                <a:cs typeface="Times New Roman"/>
              </a:rPr>
              <a:t>be as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0998" y="4556462"/>
            <a:ext cx="5127184" cy="3070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03714" marR="174709" indent="-617">
              <a:lnSpc>
                <a:spcPct val="148200"/>
              </a:lnSpc>
              <a:spcBef>
                <a:spcPts val="933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the concerned table and initially </a:t>
            </a:r>
            <a:r>
              <a:rPr sz="1069" spc="15" dirty="0">
                <a:latin typeface="Times New Roman"/>
                <a:cs typeface="Times New Roman"/>
              </a:rPr>
              <a:t>we are </a:t>
            </a:r>
            <a:r>
              <a:rPr sz="1069" spc="10" dirty="0">
                <a:latin typeface="Times New Roman"/>
                <a:cs typeface="Times New Roman"/>
              </a:rPr>
              <a:t>selecting single </a:t>
            </a:r>
            <a:r>
              <a:rPr sz="1069" spc="5" dirty="0">
                <a:latin typeface="Times New Roman"/>
                <a:cs typeface="Times New Roman"/>
              </a:rPr>
              <a:t>table 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STUDENT.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Next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selection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required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attributes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concerned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371" y="7578060"/>
            <a:ext cx="83467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table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4731" y="1188346"/>
            <a:ext cx="5023276" cy="2427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260998" y="4556462"/>
            <a:ext cx="5126996" cy="3034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24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956037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3" y="4370591"/>
            <a:ext cx="4867275" cy="976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900"/>
              </a:lnSpc>
            </a:pP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selection of required layout for the </a:t>
            </a:r>
            <a:r>
              <a:rPr sz="1069" spc="5" dirty="0">
                <a:latin typeface="Times New Roman"/>
                <a:cs typeface="Times New Roman"/>
              </a:rPr>
              <a:t>form. </a:t>
            </a:r>
            <a:r>
              <a:rPr sz="1069" spc="10" dirty="0">
                <a:latin typeface="Times New Roman"/>
                <a:cs typeface="Times New Roman"/>
              </a:rPr>
              <a:t>There are different options  available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option.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select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required option.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selected </a:t>
            </a:r>
            <a:r>
              <a:rPr sz="1069" spc="15" dirty="0">
                <a:latin typeface="Times New Roman"/>
                <a:cs typeface="Times New Roman"/>
              </a:rPr>
              <a:t>Column  </a:t>
            </a:r>
            <a:r>
              <a:rPr sz="1069" spc="10" dirty="0">
                <a:latin typeface="Times New Roman"/>
                <a:cs typeface="Times New Roman"/>
              </a:rPr>
              <a:t>option for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layout </a:t>
            </a:r>
            <a:r>
              <a:rPr sz="1069" spc="10" dirty="0">
                <a:latin typeface="Times New Roman"/>
                <a:cs typeface="Times New Roman"/>
              </a:rPr>
              <a:t>of forms. Then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selection </a:t>
            </a:r>
            <a:r>
              <a:rPr sz="1069" spc="10" dirty="0">
                <a:latin typeface="Times New Roman"/>
                <a:cs typeface="Times New Roman"/>
              </a:rPr>
              <a:t>of background or style for our  forms as under.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selected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SandStone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0998" y="1398762"/>
            <a:ext cx="5126996" cy="2929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364731" y="5372930"/>
            <a:ext cx="5023276" cy="3442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25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673715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09" y="1320742"/>
            <a:ext cx="281516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Next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selection </a:t>
            </a:r>
            <a:r>
              <a:rPr sz="1069" spc="10" dirty="0">
                <a:latin typeface="Times New Roman"/>
                <a:cs typeface="Times New Roman"/>
              </a:rPr>
              <a:t>of title for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310" y="3728543"/>
            <a:ext cx="355908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Next is </a:t>
            </a:r>
            <a:r>
              <a:rPr sz="1069" spc="10" dirty="0">
                <a:latin typeface="Times New Roman"/>
                <a:cs typeface="Times New Roman"/>
              </a:rPr>
              <a:t>the form view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under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view </a:t>
            </a:r>
            <a:r>
              <a:rPr sz="1069" spc="10" dirty="0">
                <a:latin typeface="Times New Roman"/>
                <a:cs typeface="Times New Roman"/>
              </a:rPr>
              <a:t>our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4731" y="1517300"/>
            <a:ext cx="5023276" cy="2107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260998" y="4482365"/>
            <a:ext cx="5232211" cy="3683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26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363333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560781"/>
            <a:ext cx="374182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Forms </a:t>
            </a:r>
            <a:r>
              <a:rPr sz="1069" spc="10" dirty="0">
                <a:latin typeface="Times New Roman"/>
                <a:cs typeface="Times New Roman"/>
              </a:rPr>
              <a:t>must be designed and arranged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systematic </a:t>
            </a:r>
            <a:r>
              <a:rPr sz="1069" spc="15" dirty="0">
                <a:latin typeface="Times New Roman"/>
                <a:cs typeface="Times New Roman"/>
              </a:rPr>
              <a:t>manner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now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309" y="4208621"/>
            <a:ext cx="215335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Next is </a:t>
            </a:r>
            <a:r>
              <a:rPr sz="1069" spc="10" dirty="0">
                <a:latin typeface="Times New Roman"/>
                <a:cs typeface="Times New Roman"/>
              </a:rPr>
              <a:t>deleting a </a:t>
            </a:r>
            <a:r>
              <a:rPr sz="1069" spc="5" dirty="0">
                <a:latin typeface="Times New Roman"/>
                <a:cs typeface="Times New Roman"/>
              </a:rPr>
              <a:t>field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384" y="6614939"/>
            <a:ext cx="226139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attribute </a:t>
            </a:r>
            <a:r>
              <a:rPr sz="1069" spc="15" dirty="0">
                <a:latin typeface="Times New Roman"/>
                <a:cs typeface="Times New Roman"/>
              </a:rPr>
              <a:t>in the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list.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383" y="8702687"/>
            <a:ext cx="7161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I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4731" y="6890290"/>
            <a:ext cx="5129036" cy="2064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44449">
              <a:spcBef>
                <a:spcPts val="744"/>
              </a:spcBef>
            </a:pPr>
            <a:r>
              <a:rPr sz="1069" spc="15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this example, a </a:t>
            </a:r>
            <a:r>
              <a:rPr sz="1069" spc="15" dirty="0">
                <a:latin typeface="Times New Roman"/>
                <a:cs typeface="Times New Roman"/>
              </a:rPr>
              <a:t>command </a:t>
            </a:r>
            <a:r>
              <a:rPr sz="1069" spc="10" dirty="0">
                <a:latin typeface="Times New Roman"/>
                <a:cs typeface="Times New Roman"/>
              </a:rPr>
              <a:t>button beside each record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used to </a:t>
            </a:r>
            <a:r>
              <a:rPr sz="1069" spc="10" dirty="0">
                <a:latin typeface="Times New Roman"/>
                <a:cs typeface="Times New Roman"/>
              </a:rPr>
              <a:t>open another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60997" y="1834402"/>
            <a:ext cx="5023276" cy="2093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364731" y="4586097"/>
            <a:ext cx="5023276" cy="1884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364731" y="6890289"/>
            <a:ext cx="5128478" cy="2406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27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088799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562799" y="1243651"/>
            <a:ext cx="4656138" cy="1697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 marR="7408" indent="-208662" algn="just">
              <a:lnSpc>
                <a:spcPct val="147300"/>
              </a:lnSpc>
              <a:buSzPct val="81818"/>
              <a:buFont typeface="Wingdings"/>
              <a:buChar char=""/>
              <a:tabLst>
                <a:tab pos="221628" algn="l"/>
              </a:tabLst>
            </a:pPr>
            <a:r>
              <a:rPr sz="1069" spc="10" dirty="0">
                <a:latin typeface="Times New Roman"/>
                <a:cs typeface="Times New Roman"/>
              </a:rPr>
              <a:t>Open </a:t>
            </a:r>
            <a:r>
              <a:rPr sz="1069" spc="15" dirty="0">
                <a:latin typeface="Times New Roman"/>
                <a:cs typeface="Times New Roman"/>
              </a:rPr>
              <a:t>the form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Design </a:t>
            </a:r>
            <a:r>
              <a:rPr sz="1069" spc="15" dirty="0">
                <a:latin typeface="Times New Roman"/>
                <a:cs typeface="Times New Roman"/>
              </a:rPr>
              <a:t>View </a:t>
            </a:r>
            <a:r>
              <a:rPr sz="1069" spc="10" dirty="0">
                <a:latin typeface="Times New Roman"/>
                <a:cs typeface="Times New Roman"/>
              </a:rPr>
              <a:t>and ensure that the Control </a:t>
            </a:r>
            <a:r>
              <a:rPr sz="1069" spc="15" dirty="0">
                <a:latin typeface="Times New Roman"/>
                <a:cs typeface="Times New Roman"/>
              </a:rPr>
              <a:t>Wizard </a:t>
            </a:r>
            <a:r>
              <a:rPr sz="1069" spc="10" dirty="0">
                <a:latin typeface="Times New Roman"/>
                <a:cs typeface="Times New Roman"/>
              </a:rPr>
              <a:t>button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10" dirty="0">
                <a:latin typeface="Times New Roman"/>
                <a:cs typeface="Times New Roman"/>
              </a:rPr>
              <a:t>the toolbox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pressed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in.</a:t>
            </a:r>
            <a:endParaRPr sz="1069">
              <a:latin typeface="Times New Roman"/>
              <a:cs typeface="Times New Roman"/>
            </a:endParaRPr>
          </a:p>
          <a:p>
            <a:pPr marL="221009" marR="5556" indent="-208662" algn="just">
              <a:lnSpc>
                <a:spcPct val="147300"/>
              </a:lnSpc>
              <a:spcBef>
                <a:spcPts val="10"/>
              </a:spcBef>
              <a:buSzPct val="81818"/>
              <a:buFont typeface="Wingdings"/>
              <a:buChar char=""/>
              <a:tabLst>
                <a:tab pos="221628" algn="l"/>
              </a:tabLst>
            </a:pPr>
            <a:r>
              <a:rPr sz="1069" spc="10" dirty="0">
                <a:latin typeface="Times New Roman"/>
                <a:cs typeface="Times New Roman"/>
              </a:rPr>
              <a:t>Click the </a:t>
            </a:r>
            <a:r>
              <a:rPr sz="1069" spc="15" dirty="0">
                <a:latin typeface="Times New Roman"/>
                <a:cs typeface="Times New Roman"/>
              </a:rPr>
              <a:t>command </a:t>
            </a:r>
            <a:r>
              <a:rPr sz="1069" spc="10" dirty="0">
                <a:latin typeface="Times New Roman"/>
                <a:cs typeface="Times New Roman"/>
              </a:rPr>
              <a:t>button </a:t>
            </a:r>
            <a:r>
              <a:rPr sz="1069" spc="5" dirty="0">
                <a:latin typeface="Times New Roman"/>
                <a:cs typeface="Times New Roman"/>
              </a:rPr>
              <a:t>icon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toolbox and draw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button </a:t>
            </a:r>
            <a:r>
              <a:rPr sz="1069" spc="15" dirty="0">
                <a:latin typeface="Times New Roman"/>
                <a:cs typeface="Times New Roman"/>
              </a:rPr>
              <a:t>on the  </a:t>
            </a:r>
            <a:r>
              <a:rPr sz="1069" spc="10" dirty="0">
                <a:latin typeface="Times New Roman"/>
                <a:cs typeface="Times New Roman"/>
              </a:rPr>
              <a:t>form. The </a:t>
            </a:r>
            <a:r>
              <a:rPr sz="1069" spc="15" dirty="0">
                <a:latin typeface="Times New Roman"/>
                <a:cs typeface="Times New Roman"/>
              </a:rPr>
              <a:t>Command </a:t>
            </a:r>
            <a:r>
              <a:rPr sz="1069" spc="10" dirty="0">
                <a:latin typeface="Times New Roman"/>
                <a:cs typeface="Times New Roman"/>
              </a:rPr>
              <a:t>Button Wizard will then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appear.</a:t>
            </a:r>
            <a:endParaRPr sz="1069">
              <a:latin typeface="Times New Roman"/>
              <a:cs typeface="Times New Roman"/>
            </a:endParaRPr>
          </a:p>
          <a:p>
            <a:pPr marL="221009" marR="4939" indent="-208662" algn="just">
              <a:lnSpc>
                <a:spcPct val="147700"/>
              </a:lnSpc>
              <a:spcBef>
                <a:spcPts val="5"/>
              </a:spcBef>
              <a:buSzPct val="81818"/>
              <a:buFont typeface="Wingdings"/>
              <a:buChar char=""/>
              <a:tabLst>
                <a:tab pos="221628" algn="l"/>
                <a:tab pos="1445827" algn="l"/>
                <a:tab pos="2477414" algn="l"/>
                <a:tab pos="3351577" algn="l"/>
                <a:tab pos="4299205" algn="l"/>
              </a:tabLst>
            </a:pPr>
            <a:r>
              <a:rPr sz="1069" spc="15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dialog </a:t>
            </a:r>
            <a:r>
              <a:rPr sz="1069" spc="15" dirty="0">
                <a:latin typeface="Times New Roman"/>
                <a:cs typeface="Times New Roman"/>
              </a:rPr>
              <a:t>window, </a:t>
            </a:r>
            <a:r>
              <a:rPr sz="1069" spc="10" dirty="0">
                <a:latin typeface="Times New Roman"/>
                <a:cs typeface="Times New Roman"/>
              </a:rPr>
              <a:t>action categories are displayed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list </a:t>
            </a:r>
            <a:r>
              <a:rPr sz="1069" spc="15" dirty="0">
                <a:latin typeface="Times New Roman"/>
                <a:cs typeface="Times New Roman"/>
              </a:rPr>
              <a:t>while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list </a:t>
            </a:r>
            <a:r>
              <a:rPr sz="1069" spc="10" dirty="0">
                <a:latin typeface="Times New Roman"/>
                <a:cs typeface="Times New Roman"/>
              </a:rPr>
              <a:t>displays the actions </a:t>
            </a:r>
            <a:r>
              <a:rPr sz="1069" spc="5" dirty="0">
                <a:latin typeface="Times New Roman"/>
                <a:cs typeface="Times New Roman"/>
              </a:rPr>
              <a:t>in each </a:t>
            </a:r>
            <a:r>
              <a:rPr sz="1069" spc="10" dirty="0">
                <a:latin typeface="Times New Roman"/>
                <a:cs typeface="Times New Roman"/>
              </a:rPr>
              <a:t>category. Select an action for </a:t>
            </a:r>
            <a:r>
              <a:rPr sz="1069" spc="15" dirty="0">
                <a:latin typeface="Times New Roman"/>
                <a:cs typeface="Times New Roman"/>
              </a:rPr>
              <a:t>the  command	</a:t>
            </a:r>
            <a:r>
              <a:rPr sz="1069" spc="10" dirty="0">
                <a:latin typeface="Times New Roman"/>
                <a:cs typeface="Times New Roman"/>
              </a:rPr>
              <a:t>button	and	</a:t>
            </a:r>
            <a:r>
              <a:rPr sz="1069" spc="5" dirty="0">
                <a:latin typeface="Times New Roman"/>
                <a:cs typeface="Times New Roman"/>
              </a:rPr>
              <a:t>click	</a:t>
            </a:r>
            <a:r>
              <a:rPr sz="1069" spc="10" dirty="0">
                <a:latin typeface="Times New Roman"/>
                <a:cs typeface="Times New Roman"/>
              </a:rPr>
              <a:t>Next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84084" y="3012434"/>
            <a:ext cx="4237925" cy="2713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562788" y="5711233"/>
            <a:ext cx="4654903" cy="974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 marR="6791" indent="-208662">
              <a:lnSpc>
                <a:spcPct val="147300"/>
              </a:lnSpc>
              <a:buSzPct val="81818"/>
              <a:buFont typeface="Wingdings"/>
              <a:buChar char=""/>
              <a:tabLst>
                <a:tab pos="221009" algn="l"/>
                <a:tab pos="221628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few pages of options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vary based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action </a:t>
            </a:r>
            <a:r>
              <a:rPr sz="1069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selected.  Continue selecting options for the </a:t>
            </a:r>
            <a:r>
              <a:rPr sz="1069" spc="15" dirty="0">
                <a:latin typeface="Times New Roman"/>
                <a:cs typeface="Times New Roman"/>
              </a:rPr>
              <a:t>command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button.</a:t>
            </a:r>
            <a:endParaRPr sz="1069">
              <a:latin typeface="Times New Roman"/>
              <a:cs typeface="Times New Roman"/>
            </a:endParaRPr>
          </a:p>
          <a:p>
            <a:pPr marL="221009" marR="4939" indent="-208662">
              <a:lnSpc>
                <a:spcPct val="147300"/>
              </a:lnSpc>
              <a:spcBef>
                <a:spcPts val="10"/>
              </a:spcBef>
              <a:buSzPct val="81818"/>
              <a:buFont typeface="Wingdings"/>
              <a:buChar char=""/>
              <a:tabLst>
                <a:tab pos="221009" algn="l"/>
                <a:tab pos="221628" algn="l"/>
              </a:tabLst>
            </a:pPr>
            <a:r>
              <a:rPr sz="1069" spc="15" dirty="0">
                <a:latin typeface="Times New Roman"/>
                <a:cs typeface="Times New Roman"/>
              </a:rPr>
              <a:t>Choose </a:t>
            </a:r>
            <a:r>
              <a:rPr sz="1069" spc="10" dirty="0">
                <a:latin typeface="Times New Roman"/>
                <a:cs typeface="Times New Roman"/>
              </a:rPr>
              <a:t>the appearance of the button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entering </a:t>
            </a:r>
            <a:r>
              <a:rPr sz="1069" spc="5" dirty="0">
                <a:latin typeface="Times New Roman"/>
                <a:cs typeface="Times New Roman"/>
              </a:rPr>
              <a:t>caption </a:t>
            </a:r>
            <a:r>
              <a:rPr sz="1069" spc="10" dirty="0">
                <a:latin typeface="Times New Roman"/>
                <a:cs typeface="Times New Roman"/>
              </a:rPr>
              <a:t>text or </a:t>
            </a:r>
            <a:r>
              <a:rPr sz="1069" spc="5" dirty="0">
                <a:latin typeface="Times New Roman"/>
                <a:cs typeface="Times New Roman"/>
              </a:rPr>
              <a:t>selecting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picture.  </a:t>
            </a:r>
            <a:r>
              <a:rPr sz="1069" spc="10" dirty="0">
                <a:latin typeface="Times New Roman"/>
                <a:cs typeface="Times New Roman"/>
              </a:rPr>
              <a:t>Check </a:t>
            </a:r>
            <a:r>
              <a:rPr sz="1069" spc="15" dirty="0">
                <a:latin typeface="Times New Roman"/>
                <a:cs typeface="Times New Roman"/>
              </a:rPr>
              <a:t>the Show </a:t>
            </a:r>
            <a:r>
              <a:rPr sz="1069" spc="10" dirty="0">
                <a:latin typeface="Times New Roman"/>
                <a:cs typeface="Times New Roman"/>
              </a:rPr>
              <a:t>All  Pictures  box 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view  the </a:t>
            </a:r>
            <a:r>
              <a:rPr sz="1069" spc="5" dirty="0">
                <a:latin typeface="Times New Roman"/>
                <a:cs typeface="Times New Roman"/>
              </a:rPr>
              <a:t>full  </a:t>
            </a:r>
            <a:r>
              <a:rPr sz="1069" spc="10" dirty="0">
                <a:latin typeface="Times New Roman"/>
                <a:cs typeface="Times New Roman"/>
              </a:rPr>
              <a:t>list of   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available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28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271866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771736" y="1332089"/>
            <a:ext cx="382147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Times New Roman"/>
                <a:cs typeface="Times New Roman"/>
              </a:rPr>
              <a:t>images.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9293" y="1332089"/>
            <a:ext cx="30003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Verdana"/>
                <a:cs typeface="Verdana"/>
              </a:rPr>
              <a:t>Cl</a:t>
            </a:r>
            <a:r>
              <a:rPr sz="875" spc="-10" dirty="0">
                <a:latin typeface="Verdana"/>
                <a:cs typeface="Verdana"/>
              </a:rPr>
              <a:t>i</a:t>
            </a:r>
            <a:r>
              <a:rPr sz="875" spc="24" dirty="0">
                <a:latin typeface="Verdana"/>
                <a:cs typeface="Verdana"/>
              </a:rPr>
              <a:t>c</a:t>
            </a:r>
            <a:r>
              <a:rPr sz="875" spc="19" dirty="0">
                <a:latin typeface="Verdana"/>
                <a:cs typeface="Verdana"/>
              </a:rPr>
              <a:t>k</a:t>
            </a:r>
            <a:endParaRPr sz="875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1046" y="1332089"/>
            <a:ext cx="33028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11" dirty="0">
                <a:latin typeface="Verdana"/>
                <a:cs typeface="Verdana"/>
              </a:rPr>
              <a:t>N</a:t>
            </a:r>
            <a:r>
              <a:rPr sz="875" spc="83" dirty="0">
                <a:latin typeface="Verdana"/>
                <a:cs typeface="Verdana"/>
              </a:rPr>
              <a:t>ex</a:t>
            </a:r>
            <a:r>
              <a:rPr sz="875" spc="68" dirty="0">
                <a:latin typeface="Verdana"/>
                <a:cs typeface="Verdana"/>
              </a:rPr>
              <a:t>t</a:t>
            </a:r>
            <a:endParaRPr sz="875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0622" y="1332089"/>
            <a:ext cx="167922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73" dirty="0">
                <a:latin typeface="Verdana"/>
                <a:cs typeface="Verdana"/>
              </a:rPr>
              <a:t>&gt;</a:t>
            </a:r>
            <a:r>
              <a:rPr sz="875" spc="10" dirty="0">
                <a:latin typeface="Verdana"/>
                <a:cs typeface="Verdana"/>
              </a:rPr>
              <a:t>.</a:t>
            </a:r>
            <a:endParaRPr sz="875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84084" y="1541021"/>
            <a:ext cx="4237925" cy="2711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352376" y="4315429"/>
            <a:ext cx="4865423" cy="1461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526" indent="-208662">
              <a:buSzPct val="81818"/>
              <a:buFont typeface="Wingdings"/>
              <a:buChar char="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Enter a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the command </a:t>
            </a:r>
            <a:r>
              <a:rPr sz="1069" spc="10" dirty="0">
                <a:latin typeface="Times New Roman"/>
                <a:cs typeface="Times New Roman"/>
              </a:rPr>
              <a:t>button and click </a:t>
            </a:r>
            <a:r>
              <a:rPr sz="1069" spc="39" dirty="0">
                <a:latin typeface="Times New Roman"/>
                <a:cs typeface="Times New Roman"/>
              </a:rPr>
              <a:t>Finish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button.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647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today’s lecture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studied the designing of forms. Forms are used as </a:t>
            </a:r>
            <a:r>
              <a:rPr sz="1069" spc="5" dirty="0">
                <a:latin typeface="Times New Roman"/>
                <a:cs typeface="Times New Roman"/>
              </a:rPr>
              <a:t>an  alternative </a:t>
            </a:r>
            <a:r>
              <a:rPr sz="1069" spc="24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enter data into a database table.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made </a:t>
            </a:r>
            <a:r>
              <a:rPr sz="1069" spc="10" dirty="0">
                <a:latin typeface="Times New Roman"/>
                <a:cs typeface="Times New Roman"/>
              </a:rPr>
              <a:t>more </a:t>
            </a:r>
            <a:r>
              <a:rPr sz="1069" spc="5" dirty="0">
                <a:latin typeface="Times New Roman"/>
                <a:cs typeface="Times New Roman"/>
              </a:rPr>
              <a:t>perfect </a:t>
            </a:r>
            <a:r>
              <a:rPr sz="1069" spc="10" dirty="0">
                <a:latin typeface="Times New Roman"/>
                <a:cs typeface="Times New Roman"/>
              </a:rPr>
              <a:t>with  lots of practice and designing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forms. So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needs practice.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 </a:t>
            </a:r>
            <a:r>
              <a:rPr sz="1069" spc="10" dirty="0">
                <a:latin typeface="Times New Roman"/>
                <a:cs typeface="Times New Roman"/>
              </a:rPr>
              <a:t>designed a simple form through wizard.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complex form 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be designed  with </a:t>
            </a:r>
            <a:r>
              <a:rPr sz="1069" spc="15" dirty="0">
                <a:latin typeface="Times New Roman"/>
                <a:cs typeface="Times New Roman"/>
              </a:rPr>
              <a:t>some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practice.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29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17661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6" y="1495547"/>
            <a:ext cx="4248679" cy="1713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9469" marR="607469" indent="-627225">
              <a:lnSpc>
                <a:spcPct val="148200"/>
              </a:lnSpc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68" dirty="0">
                <a:latin typeface="Times New Roman"/>
                <a:cs typeface="Times New Roman"/>
              </a:rPr>
              <a:t>SELECT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*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78" dirty="0">
                <a:latin typeface="Times New Roman"/>
                <a:cs typeface="Times New Roman"/>
              </a:rPr>
              <a:t>FROM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course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INNER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JOIN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program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ON  course.prName </a:t>
            </a:r>
            <a:r>
              <a:rPr sz="1069" spc="19" dirty="0">
                <a:latin typeface="Times New Roman"/>
                <a:cs typeface="Times New Roman"/>
              </a:rPr>
              <a:t>=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program.prName</a:t>
            </a:r>
            <a:endParaRPr sz="1069">
              <a:latin typeface="Times New Roman"/>
              <a:cs typeface="Times New Roman"/>
            </a:endParaRPr>
          </a:p>
          <a:p>
            <a:pPr marL="47536">
              <a:spcBef>
                <a:spcPts val="608"/>
              </a:spcBef>
            </a:pPr>
            <a:r>
              <a:rPr sz="1069" spc="73" dirty="0">
                <a:latin typeface="Times New Roman"/>
                <a:cs typeface="Times New Roman"/>
              </a:rPr>
              <a:t>or</a:t>
            </a:r>
            <a:endParaRPr sz="1069">
              <a:latin typeface="Times New Roman"/>
              <a:cs typeface="Times New Roman"/>
            </a:endParaRPr>
          </a:p>
          <a:p>
            <a:pPr marL="849469" marR="561168" indent="-627225">
              <a:lnSpc>
                <a:spcPct val="148200"/>
              </a:lnSpc>
              <a:spcBef>
                <a:spcPts val="68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Select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*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78" dirty="0">
                <a:latin typeface="Times New Roman"/>
                <a:cs typeface="Times New Roman"/>
              </a:rPr>
              <a:t>FROM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Course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INNER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JOIN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program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ON  c.prName </a:t>
            </a:r>
            <a:r>
              <a:rPr sz="1069" spc="19" dirty="0">
                <a:latin typeface="Times New Roman"/>
                <a:cs typeface="Times New Roman"/>
              </a:rPr>
              <a:t>=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p.prName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83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output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applying inner join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tables of figure </a:t>
            </a:r>
            <a:r>
              <a:rPr sz="1069" spc="15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follows: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6265" y="3035877"/>
            <a:ext cx="4286982" cy="2299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223" y="5410472"/>
            <a:ext cx="4866040" cy="36621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9" dirty="0">
                <a:latin typeface="Times New Roman"/>
                <a:cs typeface="Times New Roman"/>
              </a:rPr>
              <a:t>Fig.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2: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Output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inner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join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on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tables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figure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83"/>
              </a:spcBef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can be seen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figure, </a:t>
            </a:r>
            <a:r>
              <a:rPr sz="1069" spc="15" dirty="0">
                <a:latin typeface="Times New Roman"/>
                <a:cs typeface="Times New Roman"/>
              </a:rPr>
              <a:t>the common </a:t>
            </a:r>
            <a:r>
              <a:rPr sz="1069" spc="10" dirty="0">
                <a:latin typeface="Times New Roman"/>
                <a:cs typeface="Times New Roman"/>
              </a:rPr>
              <a:t>attribute appears twice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output </a:t>
            </a:r>
            <a:r>
              <a:rPr sz="1069" spc="10" dirty="0">
                <a:latin typeface="Times New Roman"/>
                <a:cs typeface="Times New Roman"/>
              </a:rPr>
              <a:t>of inner</a:t>
            </a:r>
            <a:endParaRPr sz="1069">
              <a:latin typeface="Times New Roman"/>
              <a:cs typeface="Times New Roman"/>
            </a:endParaRPr>
          </a:p>
          <a:p>
            <a:pPr marL="12347" marR="7408" indent="-617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join; that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15" dirty="0">
                <a:latin typeface="Times New Roman"/>
                <a:cs typeface="Times New Roman"/>
              </a:rPr>
              <a:t>both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tables. </a:t>
            </a:r>
            <a:r>
              <a:rPr sz="1069" spc="10" dirty="0">
                <a:latin typeface="Times New Roman"/>
                <a:cs typeface="Times New Roman"/>
              </a:rPr>
              <a:t>Another possible approach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implement inner join  can be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follows:</a:t>
            </a:r>
            <a:endParaRPr sz="1069">
              <a:latin typeface="Times New Roman"/>
              <a:cs typeface="Times New Roman"/>
            </a:endParaRPr>
          </a:p>
          <a:p>
            <a:pPr marL="12347" marR="4939" indent="419179">
              <a:lnSpc>
                <a:spcPct val="147300"/>
              </a:lnSpc>
              <a:spcBef>
                <a:spcPts val="34"/>
              </a:spcBef>
              <a:tabLst>
                <a:tab pos="3749147" algn="l"/>
              </a:tabLst>
            </a:pPr>
            <a:r>
              <a:rPr sz="1069" spc="68" dirty="0">
                <a:latin typeface="Times New Roman"/>
                <a:cs typeface="Times New Roman"/>
              </a:rPr>
              <a:t>SELECT   </a:t>
            </a:r>
            <a:r>
              <a:rPr sz="1069" spc="15" dirty="0">
                <a:latin typeface="Times New Roman"/>
                <a:cs typeface="Times New Roman"/>
              </a:rPr>
              <a:t>*   </a:t>
            </a:r>
            <a:r>
              <a:rPr sz="1069" spc="78" dirty="0">
                <a:latin typeface="Times New Roman"/>
                <a:cs typeface="Times New Roman"/>
              </a:rPr>
              <a:t>FROM </a:t>
            </a:r>
            <a:r>
              <a:rPr sz="1069" spc="422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course, 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program </a:t>
            </a:r>
            <a:r>
              <a:rPr sz="1069" spc="262" dirty="0">
                <a:latin typeface="Times New Roman"/>
                <a:cs typeface="Times New Roman"/>
              </a:rPr>
              <a:t> </a:t>
            </a:r>
            <a:r>
              <a:rPr sz="1069" spc="83" dirty="0">
                <a:latin typeface="Times New Roman"/>
                <a:cs typeface="Times New Roman"/>
              </a:rPr>
              <a:t>WHERE	</a:t>
            </a:r>
            <a:r>
              <a:rPr sz="1069" spc="49" dirty="0">
                <a:latin typeface="Times New Roman"/>
                <a:cs typeface="Times New Roman"/>
              </a:rPr>
              <a:t>course.prName 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program.prName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93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output of this statement will be exactly 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given in </a:t>
            </a:r>
            <a:r>
              <a:rPr sz="1069" spc="10" dirty="0">
                <a:latin typeface="Times New Roman"/>
                <a:cs typeface="Times New Roman"/>
              </a:rPr>
              <a:t>figure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2.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78" dirty="0">
                <a:latin typeface="Times New Roman"/>
                <a:cs typeface="Times New Roman"/>
              </a:rPr>
              <a:t>Outer</a:t>
            </a:r>
            <a:r>
              <a:rPr sz="1264" spc="-73" dirty="0">
                <a:latin typeface="Times New Roman"/>
                <a:cs typeface="Times New Roman"/>
              </a:rPr>
              <a:t> </a:t>
            </a:r>
            <a:r>
              <a:rPr sz="1264" spc="58" dirty="0">
                <a:latin typeface="Times New Roman"/>
                <a:cs typeface="Times New Roman"/>
              </a:rPr>
              <a:t>Join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38"/>
              </a:spcBef>
            </a:pP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0" dirty="0">
                <a:latin typeface="Times New Roman"/>
                <a:cs typeface="Times New Roman"/>
              </a:rPr>
              <a:t>supports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interesting variants of </a:t>
            </a:r>
            <a:r>
              <a:rPr sz="1069" spc="15" dirty="0">
                <a:latin typeface="Times New Roman"/>
                <a:cs typeface="Times New Roman"/>
              </a:rPr>
              <a:t>the join </a:t>
            </a:r>
            <a:r>
              <a:rPr sz="1069" spc="10" dirty="0">
                <a:latin typeface="Times New Roman"/>
                <a:cs typeface="Times New Roman"/>
              </a:rPr>
              <a:t>operation that </a:t>
            </a:r>
            <a:r>
              <a:rPr sz="1069" spc="15" dirty="0">
                <a:latin typeface="Times New Roman"/>
                <a:cs typeface="Times New Roman"/>
              </a:rPr>
              <a:t>rely on  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null values,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5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outer joins. Consider the two tables </a:t>
            </a:r>
            <a:r>
              <a:rPr sz="1069" spc="19" dirty="0">
                <a:latin typeface="Times New Roman"/>
                <a:cs typeface="Times New Roman"/>
              </a:rPr>
              <a:t>COURSE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PROGRAM </a:t>
            </a:r>
            <a:r>
              <a:rPr sz="1069" spc="10" dirty="0">
                <a:latin typeface="Times New Roman"/>
                <a:cs typeface="Times New Roman"/>
              </a:rPr>
              <a:t>given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figure  </a:t>
            </a:r>
            <a:r>
              <a:rPr sz="1069" spc="15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their inner join </a:t>
            </a:r>
            <a:r>
              <a:rPr sz="1069" spc="10" dirty="0">
                <a:latin typeface="Times New Roman"/>
                <a:cs typeface="Times New Roman"/>
              </a:rPr>
              <a:t>given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figure </a:t>
            </a:r>
            <a:r>
              <a:rPr sz="1069" spc="15" dirty="0">
                <a:latin typeface="Times New Roman"/>
                <a:cs typeface="Times New Roman"/>
              </a:rPr>
              <a:t>2. </a:t>
            </a:r>
            <a:r>
              <a:rPr sz="1069" spc="10" dirty="0">
                <a:latin typeface="Times New Roman"/>
                <a:cs typeface="Times New Roman"/>
              </a:rPr>
              <a:t>Tuples </a:t>
            </a:r>
            <a:r>
              <a:rPr sz="1069" spc="15" dirty="0">
                <a:latin typeface="Times New Roman"/>
                <a:cs typeface="Times New Roman"/>
              </a:rPr>
              <a:t>of COURSE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not match </a:t>
            </a:r>
            <a:r>
              <a:rPr sz="1069" spc="15" dirty="0">
                <a:latin typeface="Times New Roman"/>
                <a:cs typeface="Times New Roman"/>
              </a:rPr>
              <a:t>some  </a:t>
            </a:r>
            <a:r>
              <a:rPr sz="1069" spc="10" dirty="0">
                <a:latin typeface="Times New Roman"/>
                <a:cs typeface="Times New Roman"/>
              </a:rPr>
              <a:t>row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PROGRAM </a:t>
            </a:r>
            <a:r>
              <a:rPr sz="1069" spc="10" dirty="0">
                <a:latin typeface="Times New Roman"/>
                <a:cs typeface="Times New Roman"/>
              </a:rPr>
              <a:t>according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inner </a:t>
            </a:r>
            <a:r>
              <a:rPr sz="1069" spc="15" dirty="0">
                <a:latin typeface="Times New Roman"/>
                <a:cs typeface="Times New Roman"/>
              </a:rPr>
              <a:t>join </a:t>
            </a:r>
            <a:r>
              <a:rPr sz="1069" spc="10" dirty="0">
                <a:latin typeface="Times New Roman"/>
                <a:cs typeface="Times New Roman"/>
              </a:rPr>
              <a:t>condition </a:t>
            </a:r>
            <a:r>
              <a:rPr sz="1069" spc="15" dirty="0">
                <a:latin typeface="Times New Roman"/>
                <a:cs typeface="Times New Roman"/>
              </a:rPr>
              <a:t>(COURSE.prName =  PROGRAM.prName) </a:t>
            </a:r>
            <a:r>
              <a:rPr sz="1069" spc="19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not appear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result. </a:t>
            </a:r>
            <a:r>
              <a:rPr sz="1069" spc="-5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outer join,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other hand,  </a:t>
            </a:r>
            <a:r>
              <a:rPr sz="1069" spc="19" dirty="0">
                <a:latin typeface="Times New Roman"/>
                <a:cs typeface="Times New Roman"/>
              </a:rPr>
              <a:t>COURSE </a:t>
            </a:r>
            <a:r>
              <a:rPr sz="1069" spc="10" dirty="0">
                <a:latin typeface="Times New Roman"/>
                <a:cs typeface="Times New Roman"/>
              </a:rPr>
              <a:t>rows without a matching </a:t>
            </a:r>
            <a:r>
              <a:rPr sz="1069" spc="19" dirty="0">
                <a:latin typeface="Times New Roman"/>
                <a:cs typeface="Times New Roman"/>
              </a:rPr>
              <a:t>PROGRAM </a:t>
            </a:r>
            <a:r>
              <a:rPr sz="1069" spc="15" dirty="0">
                <a:latin typeface="Times New Roman"/>
                <a:cs typeface="Times New Roman"/>
              </a:rPr>
              <a:t>row </a:t>
            </a:r>
            <a:r>
              <a:rPr sz="1069" spc="10" dirty="0">
                <a:latin typeface="Times New Roman"/>
                <a:cs typeface="Times New Roman"/>
              </a:rPr>
              <a:t>appear exactly </a:t>
            </a:r>
            <a:r>
              <a:rPr sz="1069" spc="15" dirty="0">
                <a:latin typeface="Times New Roman"/>
                <a:cs typeface="Times New Roman"/>
              </a:rPr>
              <a:t>once in the </a:t>
            </a:r>
            <a:r>
              <a:rPr sz="1069" spc="5" dirty="0">
                <a:latin typeface="Times New Roman"/>
                <a:cs typeface="Times New Roman"/>
              </a:rPr>
              <a:t>result, 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result </a:t>
            </a:r>
            <a:r>
              <a:rPr sz="1069" spc="15" dirty="0">
                <a:latin typeface="Times New Roman"/>
                <a:cs typeface="Times New Roman"/>
              </a:rPr>
              <a:t>columns </a:t>
            </a:r>
            <a:r>
              <a:rPr sz="1069" spc="10" dirty="0">
                <a:latin typeface="Times New Roman"/>
                <a:cs typeface="Times New Roman"/>
              </a:rPr>
              <a:t>inherited from </a:t>
            </a:r>
            <a:r>
              <a:rPr sz="1069" spc="19" dirty="0">
                <a:latin typeface="Times New Roman"/>
                <a:cs typeface="Times New Roman"/>
              </a:rPr>
              <a:t>PROGRAM </a:t>
            </a:r>
            <a:r>
              <a:rPr sz="1069" spc="10" dirty="0">
                <a:latin typeface="Times New Roman"/>
                <a:cs typeface="Times New Roman"/>
              </a:rPr>
              <a:t>assigned null</a:t>
            </a:r>
            <a:r>
              <a:rPr sz="1069" spc="-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864480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8316" y="9526482"/>
            <a:ext cx="4654285" cy="0"/>
          </a:xfrm>
          <a:custGeom>
            <a:avLst/>
            <a:gdLst/>
            <a:ahLst/>
            <a:cxnLst/>
            <a:rect l="l" t="t" r="r" b="b"/>
            <a:pathLst>
              <a:path w="4787265">
                <a:moveTo>
                  <a:pt x="0" y="0"/>
                </a:moveTo>
                <a:lnTo>
                  <a:pt x="478688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352384" y="1315805"/>
            <a:ext cx="1308188" cy="743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34</a:t>
            </a:r>
            <a:endParaRPr sz="145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8">
              <a:latin typeface="Times New Roman"/>
              <a:cs typeface="Times New Roman"/>
            </a:endParaRPr>
          </a:p>
          <a:p>
            <a:pPr marL="12347">
              <a:spcBef>
                <a:spcPts val="933"/>
              </a:spcBef>
            </a:pPr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3879" y="9285799"/>
            <a:ext cx="4584524" cy="37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z="1069" spc="10" dirty="0">
                <a:latin typeface="Times New Roman"/>
                <a:cs typeface="Times New Roman"/>
              </a:rPr>
              <a:t>uses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conventional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main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memory.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most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recently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accessed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dis</a:t>
            </a:r>
            <a:endParaRPr sz="1069">
              <a:latin typeface="Times New Roman"/>
              <a:cs typeface="Times New Roman"/>
            </a:endParaRPr>
          </a:p>
          <a:p>
            <a:pPr marL="1418046">
              <a:spcBef>
                <a:spcPts val="676"/>
              </a:spcBef>
            </a:pPr>
            <a:r>
              <a:rPr sz="875" spc="24" dirty="0">
                <a:latin typeface="Times New Roman"/>
                <a:cs typeface="Times New Roman"/>
              </a:rPr>
              <a:t>© </a:t>
            </a:r>
            <a:r>
              <a:rPr sz="875" spc="15" dirty="0">
                <a:latin typeface="Times New Roman"/>
                <a:cs typeface="Times New Roman"/>
              </a:rPr>
              <a:t>Copyright </a:t>
            </a:r>
            <a:r>
              <a:rPr sz="875" spc="10" dirty="0">
                <a:latin typeface="Times New Roman"/>
                <a:cs typeface="Times New Roman"/>
              </a:rPr>
              <a:t>Virtual </a:t>
            </a:r>
            <a:r>
              <a:rPr sz="875" spc="15" dirty="0">
                <a:latin typeface="Times New Roman"/>
                <a:cs typeface="Times New Roman"/>
              </a:rPr>
              <a:t>University of</a:t>
            </a:r>
            <a:r>
              <a:rPr sz="875" spc="-29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Pakistan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9858">
              <a:lnSpc>
                <a:spcPts val="1196"/>
              </a:lnSpc>
            </a:pPr>
            <a:fld id="{81D60167-4931-47E6-BA6A-407CBD079E47}" type="slidenum">
              <a:rPr spc="15" dirty="0"/>
              <a:pPr marL="4649858">
                <a:lnSpc>
                  <a:spcPts val="1196"/>
                </a:lnSpc>
              </a:pPr>
              <a:t>30</a:t>
            </a:fld>
            <a:endParaRPr spc="15"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99577" y="2173470"/>
          <a:ext cx="5201885" cy="757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134">
                <a:tc gridSpan="6">
                  <a:txBody>
                    <a:bodyPr/>
                    <a:lstStyle/>
                    <a:p>
                      <a:pPr marL="60325" marR="43815" indent="40640">
                        <a:lnSpc>
                          <a:spcPts val="1300"/>
                        </a:lnSpc>
                        <a:spcBef>
                          <a:spcPts val="409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“Database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Management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Systems”,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2nd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edition,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Raghu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Ramakrishnan, Johannes 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Gehrke,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McGraw-Hill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15">
                      <a:solidFill>
                        <a:srgbClr val="000000"/>
                      </a:solidFill>
                      <a:prstDash val="solid"/>
                    </a:lnL>
                    <a:lnR w="718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60325" marR="97155">
                        <a:lnSpc>
                          <a:spcPts val="1300"/>
                        </a:lnSpc>
                        <a:spcBef>
                          <a:spcPts val="215"/>
                        </a:spcBef>
                        <a:tabLst>
                          <a:tab pos="80899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“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	D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se 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Benjamin/Cummings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15">
                      <a:solidFill>
                        <a:srgbClr val="000000"/>
                      </a:solidFill>
                      <a:prstDash val="solid"/>
                    </a:lnL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Management”,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Fred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spc="15" dirty="0">
                          <a:latin typeface="Arial"/>
                          <a:cs typeface="Arial"/>
                        </a:rPr>
                        <a:t>McFadden,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Jeffrey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Hoffer,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718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52597" y="3223268"/>
            <a:ext cx="1771208" cy="852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53" dirty="0">
                <a:latin typeface="Arial"/>
                <a:cs typeface="Arial"/>
              </a:rPr>
              <a:t>Lecture</a:t>
            </a:r>
            <a:endParaRPr sz="1167">
              <a:latin typeface="Arial"/>
              <a:cs typeface="Arial"/>
            </a:endParaRPr>
          </a:p>
          <a:p>
            <a:pPr marL="431526" indent="-209281">
              <a:spcBef>
                <a:spcPts val="24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Data Storage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Concepts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8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Physical Storage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Media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Memory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Hierarchy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520" y="4644956"/>
            <a:ext cx="4898760" cy="4877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37658">
              <a:lnSpc>
                <a:spcPts val="1264"/>
              </a:lnSpc>
            </a:pPr>
            <a:r>
              <a:rPr sz="1069" spc="73" dirty="0">
                <a:latin typeface="Times New Roman"/>
                <a:cs typeface="Times New Roman"/>
              </a:rPr>
              <a:t>In </a:t>
            </a:r>
            <a:r>
              <a:rPr sz="1069" spc="49" dirty="0">
                <a:latin typeface="Times New Roman"/>
                <a:cs typeface="Times New Roman"/>
              </a:rPr>
              <a:t>the </a:t>
            </a:r>
            <a:r>
              <a:rPr sz="1069" spc="39" dirty="0">
                <a:latin typeface="Times New Roman"/>
                <a:cs typeface="Times New Roman"/>
              </a:rPr>
              <a:t>previous </a:t>
            </a:r>
            <a:r>
              <a:rPr sz="1069" spc="44" dirty="0">
                <a:latin typeface="Times New Roman"/>
                <a:cs typeface="Times New Roman"/>
              </a:rPr>
              <a:t>lecture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44" dirty="0">
                <a:latin typeface="Times New Roman"/>
                <a:cs typeface="Times New Roman"/>
              </a:rPr>
              <a:t>have </a:t>
            </a:r>
            <a:r>
              <a:rPr sz="1069" spc="29" dirty="0">
                <a:latin typeface="Times New Roman"/>
                <a:cs typeface="Times New Roman"/>
              </a:rPr>
              <a:t>discussed </a:t>
            </a:r>
            <a:r>
              <a:rPr sz="1069" spc="49" dirty="0">
                <a:latin typeface="Times New Roman"/>
                <a:cs typeface="Times New Roman"/>
              </a:rPr>
              <a:t>the </a:t>
            </a:r>
            <a:r>
              <a:rPr sz="1069" spc="44" dirty="0">
                <a:latin typeface="Times New Roman"/>
                <a:cs typeface="Times New Roman"/>
              </a:rPr>
              <a:t>forms </a:t>
            </a:r>
            <a:r>
              <a:rPr sz="1069" spc="73" dirty="0">
                <a:latin typeface="Times New Roman"/>
                <a:cs typeface="Times New Roman"/>
              </a:rPr>
              <a:t>and </a:t>
            </a:r>
            <a:r>
              <a:rPr sz="1069" spc="53" dirty="0">
                <a:latin typeface="Times New Roman"/>
                <a:cs typeface="Times New Roman"/>
              </a:rPr>
              <a:t>their </a:t>
            </a:r>
            <a:r>
              <a:rPr sz="1069" spc="29" dirty="0">
                <a:latin typeface="Times New Roman"/>
                <a:cs typeface="Times New Roman"/>
              </a:rPr>
              <a:t>designing. </a:t>
            </a:r>
            <a:r>
              <a:rPr sz="1069" spc="73" dirty="0">
                <a:latin typeface="Times New Roman"/>
                <a:cs typeface="Times New Roman"/>
              </a:rPr>
              <a:t>From  </a:t>
            </a:r>
            <a:r>
              <a:rPr sz="1069" spc="39" dirty="0">
                <a:latin typeface="Times New Roman"/>
                <a:cs typeface="Times New Roman"/>
              </a:rPr>
              <a:t>this lecture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24" dirty="0">
                <a:latin typeface="Times New Roman"/>
                <a:cs typeface="Times New Roman"/>
              </a:rPr>
              <a:t>discuss </a:t>
            </a:r>
            <a:r>
              <a:rPr sz="1069" spc="49" dirty="0">
                <a:latin typeface="Times New Roman"/>
                <a:cs typeface="Times New Roman"/>
              </a:rPr>
              <a:t>the </a:t>
            </a:r>
            <a:r>
              <a:rPr sz="1069" spc="44" dirty="0">
                <a:latin typeface="Times New Roman"/>
                <a:cs typeface="Times New Roman"/>
              </a:rPr>
              <a:t>storage</a:t>
            </a:r>
            <a:r>
              <a:rPr sz="1069" spc="-117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media.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191"/>
              </a:lnSpc>
            </a:pPr>
            <a:r>
              <a:rPr sz="1069" spc="10" dirty="0">
                <a:latin typeface="Times New Roman"/>
                <a:cs typeface="Times New Roman"/>
              </a:rPr>
              <a:t>Classification  of  Physical  Storage  MediaStorage  media  </a:t>
            </a:r>
            <a:r>
              <a:rPr sz="1069" spc="5" dirty="0">
                <a:latin typeface="Times New Roman"/>
                <a:cs typeface="Times New Roman"/>
              </a:rPr>
              <a:t>are  classified  </a:t>
            </a:r>
            <a:r>
              <a:rPr sz="1069" spc="10" dirty="0">
                <a:latin typeface="Times New Roman"/>
                <a:cs typeface="Times New Roman"/>
              </a:rPr>
              <a:t>according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  <a:p>
            <a:pPr marL="12347" marR="3461465">
              <a:lnSpc>
                <a:spcPts val="1264"/>
              </a:lnSpc>
              <a:spcBef>
                <a:spcPts val="53"/>
              </a:spcBef>
            </a:pPr>
            <a:r>
              <a:rPr sz="1069" spc="10" dirty="0">
                <a:latin typeface="Times New Roman"/>
                <a:cs typeface="Times New Roman"/>
              </a:rPr>
              <a:t>following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characteristics:  Speed of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access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0"/>
              </a:lnSpc>
            </a:pPr>
            <a:r>
              <a:rPr sz="1069" spc="15" dirty="0">
                <a:latin typeface="Times New Roman"/>
                <a:cs typeface="Times New Roman"/>
              </a:rPr>
              <a:t>Cost </a:t>
            </a:r>
            <a:r>
              <a:rPr sz="1069" spc="10" dirty="0">
                <a:latin typeface="Times New Roman"/>
                <a:cs typeface="Times New Roman"/>
              </a:rPr>
              <a:t>per unit of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Reliability</a:t>
            </a:r>
            <a:endParaRPr sz="1069">
              <a:latin typeface="Times New Roman"/>
              <a:cs typeface="Times New Roman"/>
            </a:endParaRPr>
          </a:p>
          <a:p>
            <a:pPr marL="12347" marR="2534209">
              <a:lnSpc>
                <a:spcPts val="1264"/>
              </a:lnSpc>
              <a:spcBef>
                <a:spcPts val="53"/>
              </a:spcBef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also differentiate storage as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either  Volatile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storage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Non-volatile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storage</a:t>
            </a:r>
            <a:endParaRPr sz="1069">
              <a:latin typeface="Times New Roman"/>
              <a:cs typeface="Times New Roman"/>
            </a:endParaRPr>
          </a:p>
          <a:p>
            <a:pPr marL="12964" marR="35189" indent="-1235">
              <a:lnSpc>
                <a:spcPts val="1244"/>
              </a:lnSpc>
              <a:spcBef>
                <a:spcPts val="68"/>
              </a:spcBef>
            </a:pPr>
            <a:r>
              <a:rPr sz="826" spc="-5" dirty="0">
                <a:latin typeface="Verdana"/>
                <a:cs typeface="Verdana"/>
              </a:rPr>
              <a:t>Computer </a:t>
            </a:r>
            <a:r>
              <a:rPr sz="1069" u="sng" spc="5" dirty="0">
                <a:latin typeface="Times New Roman"/>
                <a:cs typeface="Times New Roman"/>
              </a:rPr>
              <a:t>storage </a:t>
            </a:r>
            <a:r>
              <a:rPr sz="1069" u="sng" spc="10" dirty="0">
                <a:latin typeface="Times New Roman"/>
                <a:cs typeface="Times New Roman"/>
              </a:rPr>
              <a:t>that </a:t>
            </a:r>
            <a:r>
              <a:rPr sz="1069" u="sng" spc="15" dirty="0">
                <a:latin typeface="Times New Roman"/>
                <a:cs typeface="Times New Roman"/>
              </a:rPr>
              <a:t>is </a:t>
            </a:r>
            <a:r>
              <a:rPr sz="1069" u="sng" spc="10" dirty="0">
                <a:latin typeface="Times New Roman"/>
                <a:cs typeface="Times New Roman"/>
              </a:rPr>
              <a:t>lost </a:t>
            </a:r>
            <a:r>
              <a:rPr sz="1069" u="sng" spc="15" dirty="0">
                <a:latin typeface="Times New Roman"/>
                <a:cs typeface="Times New Roman"/>
              </a:rPr>
              <a:t>when </a:t>
            </a:r>
            <a:r>
              <a:rPr sz="1069" u="sng" spc="10" dirty="0">
                <a:latin typeface="Times New Roman"/>
                <a:cs typeface="Times New Roman"/>
              </a:rPr>
              <a:t>the power </a:t>
            </a:r>
            <a:r>
              <a:rPr sz="1069" u="sng" spc="5" dirty="0">
                <a:latin typeface="Times New Roman"/>
                <a:cs typeface="Times New Roman"/>
              </a:rPr>
              <a:t>is turned </a:t>
            </a:r>
            <a:r>
              <a:rPr sz="1069" u="sng" spc="10" dirty="0">
                <a:latin typeface="Times New Roman"/>
                <a:cs typeface="Times New Roman"/>
              </a:rPr>
              <a:t>off </a:t>
            </a:r>
            <a:r>
              <a:rPr sz="826" spc="-15" dirty="0">
                <a:latin typeface="Verdana"/>
                <a:cs typeface="Verdana"/>
              </a:rPr>
              <a:t>is </a:t>
            </a:r>
            <a:r>
              <a:rPr sz="826" spc="-5" dirty="0">
                <a:latin typeface="Verdana"/>
                <a:cs typeface="Verdana"/>
              </a:rPr>
              <a:t>called </a:t>
            </a:r>
            <a:r>
              <a:rPr sz="826" dirty="0">
                <a:latin typeface="Verdana"/>
                <a:cs typeface="Verdana"/>
              </a:rPr>
              <a:t>as </a:t>
            </a:r>
            <a:r>
              <a:rPr sz="826" spc="-5" dirty="0">
                <a:latin typeface="Verdana"/>
                <a:cs typeface="Verdana"/>
              </a:rPr>
              <a:t>volatile storage.  </a:t>
            </a:r>
            <a:r>
              <a:rPr sz="826" spc="10" dirty="0">
                <a:latin typeface="Verdana"/>
                <a:cs typeface="Verdana"/>
              </a:rPr>
              <a:t>C</a:t>
            </a:r>
            <a:r>
              <a:rPr sz="1069" spc="10" dirty="0">
                <a:latin typeface="Times New Roman"/>
                <a:cs typeface="Times New Roman"/>
              </a:rPr>
              <a:t>omputer </a:t>
            </a:r>
            <a:r>
              <a:rPr sz="1069" spc="5" dirty="0">
                <a:latin typeface="Times New Roman"/>
                <a:cs typeface="Times New Roman"/>
              </a:rPr>
              <a:t>storage  </a:t>
            </a:r>
            <a:r>
              <a:rPr sz="1069" spc="10" dirty="0">
                <a:latin typeface="Times New Roman"/>
                <a:cs typeface="Times New Roman"/>
              </a:rPr>
              <a:t>that 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lost </a:t>
            </a:r>
            <a:r>
              <a:rPr sz="1069" spc="15" dirty="0">
                <a:latin typeface="Times New Roman"/>
                <a:cs typeface="Times New Roman"/>
              </a:rPr>
              <a:t>when the </a:t>
            </a:r>
            <a:r>
              <a:rPr sz="1069" spc="10" dirty="0">
                <a:latin typeface="Times New Roman"/>
                <a:cs typeface="Times New Roman"/>
              </a:rPr>
              <a:t>power 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turned  off  </a:t>
            </a:r>
            <a:r>
              <a:rPr sz="1069" spc="5" dirty="0">
                <a:latin typeface="Times New Roman"/>
                <a:cs typeface="Times New Roman"/>
              </a:rPr>
              <a:t>is  called  as  </a:t>
            </a:r>
            <a:r>
              <a:rPr sz="1069" spc="15" dirty="0">
                <a:latin typeface="Times New Roman"/>
                <a:cs typeface="Times New Roman"/>
              </a:rPr>
              <a:t>non 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–</a:t>
            </a:r>
            <a:endParaRPr sz="1069">
              <a:latin typeface="Times New Roman"/>
              <a:cs typeface="Times New Roman"/>
            </a:endParaRPr>
          </a:p>
          <a:p>
            <a:pPr marL="12964">
              <a:spcBef>
                <a:spcPts val="258"/>
              </a:spcBef>
            </a:pPr>
            <a:r>
              <a:rPr sz="1069" spc="10" dirty="0">
                <a:latin typeface="Times New Roman"/>
                <a:cs typeface="Times New Roman"/>
              </a:rPr>
              <a:t>volatile </a:t>
            </a:r>
            <a:r>
              <a:rPr sz="1069" spc="5" dirty="0">
                <a:latin typeface="Times New Roman"/>
                <a:cs typeface="Times New Roman"/>
              </a:rPr>
              <a:t>storage, </a:t>
            </a:r>
            <a:r>
              <a:rPr sz="1069" spc="10" dirty="0">
                <a:latin typeface="Times New Roman"/>
                <a:cs typeface="Times New Roman"/>
              </a:rPr>
              <a:t>pronounced </a:t>
            </a:r>
            <a:r>
              <a:rPr sz="1069" spc="5" dirty="0">
                <a:latin typeface="Times New Roman"/>
                <a:cs typeface="Times New Roman"/>
              </a:rPr>
              <a:t>cashe </a:t>
            </a:r>
            <a:r>
              <a:rPr sz="1069" spc="10" dirty="0">
                <a:latin typeface="Times New Roman"/>
                <a:cs typeface="Times New Roman"/>
              </a:rPr>
              <a:t>is a </a:t>
            </a:r>
            <a:r>
              <a:rPr sz="1069" spc="5" dirty="0">
                <a:latin typeface="Times New Roman"/>
                <a:cs typeface="Times New Roman"/>
              </a:rPr>
              <a:t>special </a:t>
            </a:r>
            <a:r>
              <a:rPr sz="1069" spc="10" dirty="0">
                <a:latin typeface="Times New Roman"/>
                <a:cs typeface="Times New Roman"/>
              </a:rPr>
              <a:t>high-speed storage </a:t>
            </a:r>
            <a:r>
              <a:rPr sz="1069" spc="15" dirty="0">
                <a:latin typeface="Times New Roman"/>
                <a:cs typeface="Times New Roman"/>
              </a:rPr>
              <a:t>mechanism. </a:t>
            </a:r>
            <a:r>
              <a:rPr sz="1069" spc="-10" dirty="0">
                <a:latin typeface="Times New Roman"/>
                <a:cs typeface="Times New Roman"/>
              </a:rPr>
              <a:t>It   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</a:t>
            </a:r>
            <a:endParaRPr sz="1069">
              <a:latin typeface="Times New Roman"/>
              <a:cs typeface="Times New Roman"/>
            </a:endParaRPr>
          </a:p>
          <a:p>
            <a:pPr marL="12964" marR="64204">
              <a:lnSpc>
                <a:spcPct val="98700"/>
              </a:lnSpc>
              <a:spcBef>
                <a:spcPts val="413"/>
              </a:spcBef>
            </a:pP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either </a:t>
            </a:r>
            <a:r>
              <a:rPr sz="1069" spc="10" dirty="0">
                <a:latin typeface="Times New Roman"/>
                <a:cs typeface="Times New Roman"/>
              </a:rPr>
              <a:t>a reserved section of </a:t>
            </a:r>
            <a:r>
              <a:rPr sz="1069" spc="15" dirty="0">
                <a:latin typeface="Times New Roman"/>
                <a:cs typeface="Times New Roman"/>
              </a:rPr>
              <a:t>main memory or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independent high-speed sto-  rage device.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types of </a:t>
            </a:r>
            <a:r>
              <a:rPr sz="1069" spc="15" dirty="0">
                <a:latin typeface="Times New Roman"/>
                <a:cs typeface="Times New Roman"/>
              </a:rPr>
              <a:t>caching are </a:t>
            </a:r>
            <a:r>
              <a:rPr sz="1069" spc="19" dirty="0">
                <a:latin typeface="Times New Roman"/>
                <a:cs typeface="Times New Roman"/>
              </a:rPr>
              <a:t>commonly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personal computers:  </a:t>
            </a:r>
            <a:r>
              <a:rPr sz="1069" spc="15" dirty="0">
                <a:latin typeface="Times New Roman"/>
                <a:cs typeface="Times New Roman"/>
              </a:rPr>
              <a:t>memory </a:t>
            </a:r>
            <a:r>
              <a:rPr sz="1069" spc="10" dirty="0">
                <a:latin typeface="Times New Roman"/>
                <a:cs typeface="Times New Roman"/>
              </a:rPr>
              <a:t>caching and disk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caching.</a:t>
            </a:r>
            <a:endParaRPr sz="1069">
              <a:latin typeface="Times New Roman"/>
              <a:cs typeface="Times New Roman"/>
            </a:endParaRPr>
          </a:p>
          <a:p>
            <a:pPr marL="12964" marR="4939">
              <a:lnSpc>
                <a:spcPct val="99300"/>
              </a:lnSpc>
              <a:spcBef>
                <a:spcPts val="301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memory </a:t>
            </a:r>
            <a:r>
              <a:rPr sz="1069" spc="10" dirty="0">
                <a:latin typeface="Times New Roman"/>
                <a:cs typeface="Times New Roman"/>
              </a:rPr>
              <a:t>cache, </a:t>
            </a:r>
            <a:r>
              <a:rPr sz="1069" spc="15" dirty="0">
                <a:latin typeface="Times New Roman"/>
                <a:cs typeface="Times New Roman"/>
              </a:rPr>
              <a:t>sometimes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a cache store or </a:t>
            </a:r>
            <a:r>
              <a:rPr sz="1069" spc="5" dirty="0">
                <a:latin typeface="Times New Roman"/>
                <a:cs typeface="Times New Roman"/>
              </a:rPr>
              <a:t>RAM. </a:t>
            </a:r>
            <a:r>
              <a:rPr sz="1069" spc="10" dirty="0">
                <a:latin typeface="Times New Roman"/>
                <a:cs typeface="Times New Roman"/>
              </a:rPr>
              <a:t>Cache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portion of  </a:t>
            </a:r>
            <a:r>
              <a:rPr sz="1069" spc="15" dirty="0">
                <a:latin typeface="Times New Roman"/>
                <a:cs typeface="Times New Roman"/>
              </a:rPr>
              <a:t>memory made of </a:t>
            </a:r>
            <a:r>
              <a:rPr sz="1069" spc="10" dirty="0">
                <a:latin typeface="Times New Roman"/>
                <a:cs typeface="Times New Roman"/>
              </a:rPr>
              <a:t>high-speed </a:t>
            </a:r>
            <a:r>
              <a:rPr sz="1069" spc="5" dirty="0">
                <a:latin typeface="Times New Roman"/>
                <a:cs typeface="Times New Roman"/>
              </a:rPr>
              <a:t>static </a:t>
            </a:r>
            <a:r>
              <a:rPr sz="1069" spc="19" dirty="0">
                <a:latin typeface="Times New Roman"/>
                <a:cs typeface="Times New Roman"/>
              </a:rPr>
              <a:t>RAM </a:t>
            </a:r>
            <a:r>
              <a:rPr sz="1069" spc="10" dirty="0">
                <a:latin typeface="Times New Roman"/>
                <a:cs typeface="Times New Roman"/>
              </a:rPr>
              <a:t>(SRAM) instead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slower and cheaper  </a:t>
            </a:r>
            <a:r>
              <a:rPr sz="1069" spc="19" dirty="0">
                <a:latin typeface="Times New Roman"/>
                <a:cs typeface="Times New Roman"/>
              </a:rPr>
              <a:t>DRAM </a:t>
            </a:r>
            <a:r>
              <a:rPr sz="1069" spc="10" dirty="0">
                <a:latin typeface="Times New Roman"/>
                <a:cs typeface="Times New Roman"/>
              </a:rPr>
              <a:t>used for main </a:t>
            </a:r>
            <a:r>
              <a:rPr sz="1069" spc="15" dirty="0">
                <a:latin typeface="Times New Roman"/>
                <a:cs typeface="Times New Roman"/>
              </a:rPr>
              <a:t>memory. Memory </a:t>
            </a:r>
            <a:r>
              <a:rPr sz="1069" spc="10" dirty="0">
                <a:latin typeface="Times New Roman"/>
                <a:cs typeface="Times New Roman"/>
              </a:rPr>
              <a:t>caching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effective because </a:t>
            </a:r>
            <a:r>
              <a:rPr sz="1069" spc="15" dirty="0">
                <a:latin typeface="Times New Roman"/>
                <a:cs typeface="Times New Roman"/>
              </a:rPr>
              <a:t>most </a:t>
            </a:r>
            <a:r>
              <a:rPr sz="1069" spc="10" dirty="0">
                <a:latin typeface="Times New Roman"/>
                <a:cs typeface="Times New Roman"/>
              </a:rPr>
              <a:t>programs  access the same data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instructions over and over.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keeping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much of </a:t>
            </a:r>
            <a:r>
              <a:rPr sz="1069" spc="10" dirty="0">
                <a:latin typeface="Times New Roman"/>
                <a:cs typeface="Times New Roman"/>
              </a:rPr>
              <a:t>this  information as possible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SRAM, </a:t>
            </a:r>
            <a:r>
              <a:rPr sz="1069" spc="10" dirty="0">
                <a:latin typeface="Times New Roman"/>
                <a:cs typeface="Times New Roman"/>
              </a:rPr>
              <a:t>the computer avoids accessing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slower </a:t>
            </a:r>
            <a:r>
              <a:rPr sz="1069" spc="15" dirty="0">
                <a:latin typeface="Times New Roman"/>
                <a:cs typeface="Times New Roman"/>
              </a:rPr>
              <a:t>DRAM.  </a:t>
            </a:r>
            <a:r>
              <a:rPr sz="1069" spc="19" dirty="0">
                <a:latin typeface="Times New Roman"/>
                <a:cs typeface="Times New Roman"/>
              </a:rPr>
              <a:t>Some </a:t>
            </a:r>
            <a:r>
              <a:rPr sz="1069" spc="15" dirty="0">
                <a:latin typeface="Times New Roman"/>
                <a:cs typeface="Times New Roman"/>
              </a:rPr>
              <a:t>memory </a:t>
            </a:r>
            <a:r>
              <a:rPr sz="1069" spc="10" dirty="0">
                <a:latin typeface="Times New Roman"/>
                <a:cs typeface="Times New Roman"/>
              </a:rPr>
              <a:t>caches are built into the architecture of microprocessors..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Intel  </a:t>
            </a:r>
            <a:r>
              <a:rPr sz="1069" spc="15" dirty="0">
                <a:latin typeface="Times New Roman"/>
                <a:cs typeface="Times New Roman"/>
              </a:rPr>
              <a:t>80486 </a:t>
            </a:r>
            <a:r>
              <a:rPr sz="1069" spc="10" dirty="0">
                <a:latin typeface="Times New Roman"/>
                <a:cs typeface="Times New Roman"/>
              </a:rPr>
              <a:t>microprocessor, for example, contains an </a:t>
            </a:r>
            <a:r>
              <a:rPr sz="1069" spc="15" dirty="0">
                <a:latin typeface="Times New Roman"/>
                <a:cs typeface="Times New Roman"/>
              </a:rPr>
              <a:t>8K memory </a:t>
            </a:r>
            <a:r>
              <a:rPr sz="1069" spc="10" dirty="0">
                <a:latin typeface="Times New Roman"/>
                <a:cs typeface="Times New Roman"/>
              </a:rPr>
              <a:t>cache, and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Pentium  has a </a:t>
            </a:r>
            <a:r>
              <a:rPr sz="1069" spc="15" dirty="0">
                <a:latin typeface="Times New Roman"/>
                <a:cs typeface="Times New Roman"/>
              </a:rPr>
              <a:t>16K </a:t>
            </a:r>
            <a:r>
              <a:rPr sz="1069" spc="5" dirty="0">
                <a:latin typeface="Times New Roman"/>
                <a:cs typeface="Times New Roman"/>
              </a:rPr>
              <a:t>cache. </a:t>
            </a:r>
            <a:r>
              <a:rPr sz="1069" spc="10" dirty="0">
                <a:latin typeface="Times New Roman"/>
                <a:cs typeface="Times New Roman"/>
              </a:rPr>
              <a:t>Such </a:t>
            </a:r>
            <a:r>
              <a:rPr sz="1069" spc="5" dirty="0">
                <a:latin typeface="Times New Roman"/>
                <a:cs typeface="Times New Roman"/>
              </a:rPr>
              <a:t>internal </a:t>
            </a:r>
            <a:r>
              <a:rPr sz="1069" spc="10" dirty="0">
                <a:latin typeface="Times New Roman"/>
                <a:cs typeface="Times New Roman"/>
              </a:rPr>
              <a:t>caches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often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Level </a:t>
            </a:r>
            <a:r>
              <a:rPr sz="1069" u="sng" spc="15" dirty="0">
                <a:latin typeface="Times New Roman"/>
                <a:cs typeface="Times New Roman"/>
              </a:rPr>
              <a:t>1 </a:t>
            </a:r>
            <a:r>
              <a:rPr sz="1069" u="sng" spc="10" dirty="0">
                <a:latin typeface="Times New Roman"/>
                <a:cs typeface="Times New Roman"/>
              </a:rPr>
              <a:t>(L1) caches. </a:t>
            </a:r>
            <a:r>
              <a:rPr sz="1069" u="sng" spc="15" dirty="0">
                <a:latin typeface="Times New Roman"/>
                <a:cs typeface="Times New Roman"/>
              </a:rPr>
              <a:t>Mos</a:t>
            </a:r>
            <a:r>
              <a:rPr sz="1069" spc="15" dirty="0">
                <a:latin typeface="Times New Roman"/>
                <a:cs typeface="Times New Roman"/>
              </a:rPr>
              <a:t>t  </a:t>
            </a:r>
            <a:r>
              <a:rPr sz="1069" spc="10" dirty="0">
                <a:latin typeface="Times New Roman"/>
                <a:cs typeface="Times New Roman"/>
              </a:rPr>
              <a:t>modern </a:t>
            </a:r>
            <a:r>
              <a:rPr sz="1069" spc="15" dirty="0">
                <a:latin typeface="Times New Roman"/>
                <a:cs typeface="Times New Roman"/>
              </a:rPr>
              <a:t>PCs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come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u="sng" spc="5" dirty="0">
                <a:latin typeface="Times New Roman"/>
                <a:cs typeface="Times New Roman"/>
              </a:rPr>
              <a:t>exter</a:t>
            </a:r>
            <a:r>
              <a:rPr sz="1069" spc="5" dirty="0">
                <a:latin typeface="Times New Roman"/>
                <a:cs typeface="Times New Roman"/>
              </a:rPr>
              <a:t>nal cache </a:t>
            </a:r>
            <a:r>
              <a:rPr sz="1069" spc="10" dirty="0">
                <a:latin typeface="Times New Roman"/>
                <a:cs typeface="Times New Roman"/>
              </a:rPr>
              <a:t>memory, </a:t>
            </a:r>
            <a:r>
              <a:rPr sz="1069" spc="5" dirty="0">
                <a:latin typeface="Times New Roman"/>
                <a:cs typeface="Times New Roman"/>
              </a:rPr>
              <a:t>called Level </a:t>
            </a:r>
            <a:r>
              <a:rPr sz="1069" spc="15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(L2) </a:t>
            </a:r>
            <a:r>
              <a:rPr sz="1069" spc="5" dirty="0">
                <a:latin typeface="Times New Roman"/>
                <a:cs typeface="Times New Roman"/>
              </a:rPr>
              <a:t>caches.  </a:t>
            </a:r>
            <a:r>
              <a:rPr sz="1069" spc="10" dirty="0">
                <a:latin typeface="Times New Roman"/>
                <a:cs typeface="Times New Roman"/>
              </a:rPr>
              <a:t>These caches </a:t>
            </a:r>
            <a:r>
              <a:rPr sz="1069" spc="5" dirty="0">
                <a:latin typeface="Times New Roman"/>
                <a:cs typeface="Times New Roman"/>
              </a:rPr>
              <a:t>sit </a:t>
            </a:r>
            <a:r>
              <a:rPr sz="1069" spc="10" dirty="0">
                <a:latin typeface="Times New Roman"/>
                <a:cs typeface="Times New Roman"/>
              </a:rPr>
              <a:t>between the </a:t>
            </a:r>
            <a:r>
              <a:rPr sz="1069" spc="15" dirty="0">
                <a:latin typeface="Times New Roman"/>
                <a:cs typeface="Times New Roman"/>
              </a:rPr>
              <a:t>CPU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the DRAM. </a:t>
            </a:r>
            <a:r>
              <a:rPr sz="1069" spc="10" dirty="0">
                <a:latin typeface="Times New Roman"/>
                <a:cs typeface="Times New Roman"/>
              </a:rPr>
              <a:t>Like </a:t>
            </a:r>
            <a:r>
              <a:rPr sz="1069" spc="5" dirty="0">
                <a:latin typeface="Times New Roman"/>
                <a:cs typeface="Times New Roman"/>
              </a:rPr>
              <a:t>L1 </a:t>
            </a:r>
            <a:r>
              <a:rPr sz="1069" spc="10" dirty="0">
                <a:latin typeface="Times New Roman"/>
                <a:cs typeface="Times New Roman"/>
              </a:rPr>
              <a:t>caches, L2 caches are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composed of </a:t>
            </a:r>
            <a:r>
              <a:rPr sz="1069" spc="19" dirty="0">
                <a:latin typeface="Times New Roman"/>
                <a:cs typeface="Times New Roman"/>
              </a:rPr>
              <a:t>SRAM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much larger. Disk caching works </a:t>
            </a:r>
            <a:r>
              <a:rPr sz="1069" spc="15" dirty="0">
                <a:latin typeface="Times New Roman"/>
                <a:cs typeface="Times New Roman"/>
              </a:rPr>
              <a:t>unde</a:t>
            </a:r>
            <a:r>
              <a:rPr sz="1069" u="sng" spc="15" dirty="0">
                <a:latin typeface="Times New Roman"/>
                <a:cs typeface="Times New Roman"/>
              </a:rPr>
              <a:t>r </a:t>
            </a:r>
            <a:r>
              <a:rPr sz="1069" u="sng" spc="10" dirty="0">
                <a:latin typeface="Times New Roman"/>
                <a:cs typeface="Times New Roman"/>
              </a:rPr>
              <a:t>the </a:t>
            </a:r>
            <a:r>
              <a:rPr sz="1069" u="sng" spc="15" dirty="0">
                <a:latin typeface="Times New Roman"/>
                <a:cs typeface="Times New Roman"/>
              </a:rPr>
              <a:t>same  </a:t>
            </a:r>
            <a:r>
              <a:rPr sz="1069" spc="10" dirty="0">
                <a:latin typeface="Times New Roman"/>
                <a:cs typeface="Times New Roman"/>
              </a:rPr>
              <a:t>principle as  </a:t>
            </a:r>
            <a:r>
              <a:rPr sz="1069" spc="19" dirty="0">
                <a:latin typeface="Times New Roman"/>
                <a:cs typeface="Times New Roman"/>
              </a:rPr>
              <a:t>memory </a:t>
            </a:r>
            <a:r>
              <a:rPr sz="1069" spc="10" dirty="0">
                <a:latin typeface="Times New Roman"/>
                <a:cs typeface="Times New Roman"/>
              </a:rPr>
              <a:t>caching,  but  instead </a:t>
            </a:r>
            <a:r>
              <a:rPr sz="1069" spc="15" dirty="0">
                <a:latin typeface="Times New Roman"/>
                <a:cs typeface="Times New Roman"/>
              </a:rPr>
              <a:t>of using </a:t>
            </a:r>
            <a:r>
              <a:rPr sz="1069" spc="10" dirty="0">
                <a:latin typeface="Times New Roman"/>
                <a:cs typeface="Times New Roman"/>
              </a:rPr>
              <a:t>high-speed  </a:t>
            </a:r>
            <a:r>
              <a:rPr sz="1069" spc="15" dirty="0">
                <a:latin typeface="Times New Roman"/>
                <a:cs typeface="Times New Roman"/>
              </a:rPr>
              <a:t>SRAM, </a:t>
            </a:r>
            <a:r>
              <a:rPr sz="1069" spc="10" dirty="0">
                <a:latin typeface="Times New Roman"/>
                <a:cs typeface="Times New Roman"/>
              </a:rPr>
              <a:t>a  dis</a:t>
            </a:r>
            <a:r>
              <a:rPr sz="1069" u="sng" spc="10" dirty="0">
                <a:latin typeface="Times New Roman"/>
                <a:cs typeface="Times New Roman"/>
              </a:rPr>
              <a:t>k  </a:t>
            </a:r>
            <a:r>
              <a:rPr sz="1069" u="sng" spc="5" dirty="0">
                <a:latin typeface="Times New Roman"/>
                <a:cs typeface="Times New Roman"/>
              </a:rPr>
              <a:t>ca</a:t>
            </a:r>
            <a:r>
              <a:rPr sz="1069" spc="5" dirty="0">
                <a:latin typeface="Times New Roman"/>
                <a:cs typeface="Times New Roman"/>
              </a:rPr>
              <a:t>che</a:t>
            </a:r>
            <a:endParaRPr sz="1069">
              <a:latin typeface="Times New Roman"/>
              <a:cs typeface="Times New Roman"/>
            </a:endParaRPr>
          </a:p>
          <a:p>
            <a:pPr marR="38893" algn="r">
              <a:lnSpc>
                <a:spcPts val="1259"/>
              </a:lnSpc>
            </a:pPr>
            <a:r>
              <a:rPr sz="1069" spc="15" dirty="0">
                <a:latin typeface="Times New Roman"/>
                <a:cs typeface="Times New Roman"/>
              </a:rPr>
              <a:t>k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(as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0351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74" y="1322521"/>
            <a:ext cx="4869127" cy="7827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well  </a:t>
            </a:r>
            <a:r>
              <a:rPr sz="1069" spc="5" dirty="0">
                <a:latin typeface="Times New Roman"/>
                <a:cs typeface="Times New Roman"/>
              </a:rPr>
              <a:t>as  </a:t>
            </a:r>
            <a:r>
              <a:rPr sz="1069" spc="10" dirty="0">
                <a:latin typeface="Times New Roman"/>
                <a:cs typeface="Times New Roman"/>
              </a:rPr>
              <a:t>adjacent  </a:t>
            </a:r>
            <a:r>
              <a:rPr sz="1069" u="sng" spc="5" dirty="0">
                <a:latin typeface="Times New Roman"/>
                <a:cs typeface="Times New Roman"/>
              </a:rPr>
              <a:t>sectors</a:t>
            </a:r>
            <a:r>
              <a:rPr sz="1069" spc="5" dirty="0">
                <a:latin typeface="Times New Roman"/>
                <a:cs typeface="Times New Roman"/>
              </a:rPr>
              <a:t>)  is  </a:t>
            </a:r>
            <a:r>
              <a:rPr sz="1069" u="sng" spc="10" dirty="0">
                <a:latin typeface="Times New Roman"/>
                <a:cs typeface="Times New Roman"/>
              </a:rPr>
              <a:t>stored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buffer.  </a:t>
            </a:r>
            <a:r>
              <a:rPr sz="1069" spc="15" dirty="0">
                <a:latin typeface="Times New Roman"/>
                <a:cs typeface="Times New Roman"/>
              </a:rPr>
              <a:t>When 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program  </a:t>
            </a:r>
            <a:r>
              <a:rPr sz="1069" spc="10" dirty="0">
                <a:latin typeface="Times New Roman"/>
                <a:cs typeface="Times New Roman"/>
              </a:rPr>
              <a:t>needs 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  <a:p>
            <a:pPr marL="12347" marR="9878" algn="just">
              <a:lnSpc>
                <a:spcPct val="97800"/>
              </a:lnSpc>
              <a:spcBef>
                <a:spcPts val="19"/>
              </a:spcBef>
            </a:pPr>
            <a:r>
              <a:rPr sz="1069" spc="10" dirty="0">
                <a:latin typeface="Times New Roman"/>
                <a:cs typeface="Times New Roman"/>
              </a:rPr>
              <a:t>access data from the disk, </a:t>
            </a:r>
            <a:r>
              <a:rPr sz="1069" spc="5" dirty="0">
                <a:latin typeface="Times New Roman"/>
                <a:cs typeface="Times New Roman"/>
              </a:rPr>
              <a:t>it first </a:t>
            </a:r>
            <a:r>
              <a:rPr sz="1069" spc="10" dirty="0">
                <a:latin typeface="Times New Roman"/>
                <a:cs typeface="Times New Roman"/>
              </a:rPr>
              <a:t>checks the disk cache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is there. </a:t>
            </a:r>
            <a:r>
              <a:rPr sz="1069" spc="10" dirty="0">
                <a:latin typeface="Times New Roman"/>
                <a:cs typeface="Times New Roman"/>
              </a:rPr>
              <a:t>Disk  caching can dramatically improve the performance of </a:t>
            </a:r>
            <a:r>
              <a:rPr sz="1069" u="sng" spc="5" dirty="0">
                <a:latin typeface="Times New Roman"/>
                <a:cs typeface="Times New Roman"/>
              </a:rPr>
              <a:t>applications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because accessing  a </a:t>
            </a:r>
            <a:r>
              <a:rPr sz="1069" u="sng" spc="10" dirty="0">
                <a:latin typeface="Times New Roman"/>
                <a:cs typeface="Times New Roman"/>
              </a:rPr>
              <a:t>byte </a:t>
            </a:r>
            <a:r>
              <a:rPr sz="1069" spc="19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u="sng" spc="19" dirty="0">
                <a:latin typeface="Times New Roman"/>
                <a:cs typeface="Times New Roman"/>
              </a:rPr>
              <a:t>RAM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thousands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times faster </a:t>
            </a:r>
            <a:r>
              <a:rPr sz="1069" spc="5" dirty="0">
                <a:latin typeface="Times New Roman"/>
                <a:cs typeface="Times New Roman"/>
              </a:rPr>
              <a:t>than </a:t>
            </a:r>
            <a:r>
              <a:rPr sz="1069" spc="10" dirty="0">
                <a:latin typeface="Times New Roman"/>
                <a:cs typeface="Times New Roman"/>
              </a:rPr>
              <a:t>accessing a byte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u="sng" spc="10" dirty="0">
                <a:latin typeface="Times New Roman"/>
                <a:cs typeface="Times New Roman"/>
              </a:rPr>
              <a:t>hard</a:t>
            </a:r>
            <a:r>
              <a:rPr sz="1069" u="sng" spc="-83" dirty="0">
                <a:latin typeface="Times New Roman"/>
                <a:cs typeface="Times New Roman"/>
              </a:rPr>
              <a:t> </a:t>
            </a:r>
            <a:r>
              <a:rPr sz="1069" u="sng" spc="10" dirty="0">
                <a:latin typeface="Times New Roman"/>
                <a:cs typeface="Times New Roman"/>
              </a:rPr>
              <a:t>disk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15" dirty="0">
                <a:latin typeface="Times New Roman"/>
                <a:cs typeface="Times New Roman"/>
              </a:rPr>
              <a:t>is found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cache,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called a </a:t>
            </a:r>
            <a:r>
              <a:rPr sz="1069" i="1" spc="15" dirty="0">
                <a:latin typeface="Times New Roman"/>
                <a:cs typeface="Times New Roman"/>
              </a:rPr>
              <a:t>cache </a:t>
            </a:r>
            <a:r>
              <a:rPr sz="1069" i="1" spc="10" dirty="0">
                <a:latin typeface="Times New Roman"/>
                <a:cs typeface="Times New Roman"/>
              </a:rPr>
              <a:t>hit, </a:t>
            </a:r>
            <a:r>
              <a:rPr sz="1069" spc="10" dirty="0">
                <a:latin typeface="Times New Roman"/>
                <a:cs typeface="Times New Roman"/>
              </a:rPr>
              <a:t>and the effectiveness of a  cache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judged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by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hit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rate</a:t>
            </a:r>
            <a:r>
              <a:rPr sz="1069" i="1" dirty="0">
                <a:latin typeface="Times New Roman"/>
                <a:cs typeface="Times New Roman"/>
              </a:rPr>
              <a:t>.</a:t>
            </a:r>
            <a:r>
              <a:rPr sz="1069" i="1" spc="9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Many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cache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u="sng" spc="15" dirty="0">
                <a:latin typeface="Times New Roman"/>
                <a:cs typeface="Times New Roman"/>
              </a:rPr>
              <a:t>systems</a:t>
            </a:r>
            <a:r>
              <a:rPr sz="1069" u="sng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use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technique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known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smart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caching,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the system can recognize certain types of frequently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data. 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53"/>
              </a:spcBef>
            </a:pPr>
            <a:r>
              <a:rPr sz="1069" spc="5" dirty="0">
                <a:latin typeface="Times New Roman"/>
                <a:cs typeface="Times New Roman"/>
              </a:rPr>
              <a:t>strategies </a:t>
            </a:r>
            <a:r>
              <a:rPr sz="1069" spc="10" dirty="0">
                <a:latin typeface="Times New Roman"/>
                <a:cs typeface="Times New Roman"/>
              </a:rPr>
              <a:t>for determining which information </a:t>
            </a:r>
            <a:r>
              <a:rPr sz="1069" spc="1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kept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cache constitute 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more interesting problems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u="sng" spc="15" dirty="0">
                <a:latin typeface="Times New Roman"/>
                <a:cs typeface="Times New Roman"/>
              </a:rPr>
              <a:t>computer</a:t>
            </a:r>
            <a:r>
              <a:rPr sz="1069" u="sng" spc="-63" dirty="0">
                <a:latin typeface="Times New Roman"/>
                <a:cs typeface="Times New Roman"/>
              </a:rPr>
              <a:t> </a:t>
            </a:r>
            <a:r>
              <a:rPr sz="1069" u="sng" spc="5" dirty="0">
                <a:latin typeface="Times New Roman"/>
                <a:cs typeface="Times New Roman"/>
              </a:rPr>
              <a:t>science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main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memory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of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computer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also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known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RAM,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standing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Random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Access </a:t>
            </a:r>
            <a:r>
              <a:rPr sz="1069" spc="15" dirty="0">
                <a:latin typeface="Times New Roman"/>
                <a:cs typeface="Times New Roman"/>
              </a:rPr>
              <a:t>Memory.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constructed from integrated </a:t>
            </a:r>
            <a:r>
              <a:rPr sz="1069" spc="5" dirty="0">
                <a:latin typeface="Times New Roman"/>
                <a:cs typeface="Times New Roman"/>
              </a:rPr>
              <a:t>circuits </a:t>
            </a:r>
            <a:r>
              <a:rPr sz="1069" spc="10" dirty="0">
                <a:latin typeface="Times New Roman"/>
                <a:cs typeface="Times New Roman"/>
              </a:rPr>
              <a:t>and needs </a:t>
            </a:r>
            <a:r>
              <a:rPr sz="1069" spc="15" dirty="0">
                <a:latin typeface="Times New Roman"/>
                <a:cs typeface="Times New Roman"/>
              </a:rPr>
              <a:t>to have </a:t>
            </a:r>
            <a:r>
              <a:rPr sz="1069" spc="5" dirty="0">
                <a:latin typeface="Times New Roman"/>
                <a:cs typeface="Times New Roman"/>
              </a:rPr>
              <a:t>electrical  </a:t>
            </a:r>
            <a:r>
              <a:rPr sz="1069" spc="15" dirty="0">
                <a:latin typeface="Times New Roman"/>
                <a:cs typeface="Times New Roman"/>
              </a:rPr>
              <a:t>power in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maintain its information.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power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lost, the information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lost  too! The </a:t>
            </a:r>
            <a:r>
              <a:rPr sz="1069" spc="19" dirty="0">
                <a:latin typeface="Times New Roman"/>
                <a:cs typeface="Times New Roman"/>
              </a:rPr>
              <a:t>CPU </a:t>
            </a:r>
            <a:r>
              <a:rPr sz="1069" spc="10" dirty="0">
                <a:latin typeface="Times New Roman"/>
                <a:cs typeface="Times New Roman"/>
              </a:rPr>
              <a:t>can directly access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access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to read </a:t>
            </a:r>
            <a:r>
              <a:rPr sz="1069" spc="10" dirty="0">
                <a:latin typeface="Times New Roman"/>
                <a:cs typeface="Times New Roman"/>
              </a:rPr>
              <a:t>or write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particular  byte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independent of whereabouts </a:t>
            </a:r>
            <a:r>
              <a:rPr sz="1069" spc="15" dirty="0">
                <a:latin typeface="Times New Roman"/>
                <a:cs typeface="Times New Roman"/>
              </a:rPr>
              <a:t>in the memory </a:t>
            </a:r>
            <a:r>
              <a:rPr sz="1069" spc="10" dirty="0">
                <a:latin typeface="Times New Roman"/>
                <a:cs typeface="Times New Roman"/>
              </a:rPr>
              <a:t>that byte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0" dirty="0">
                <a:latin typeface="Times New Roman"/>
                <a:cs typeface="Times New Roman"/>
              </a:rPr>
              <a:t>and currently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approximately </a:t>
            </a:r>
            <a:r>
              <a:rPr sz="1069" spc="15" dirty="0">
                <a:latin typeface="Times New Roman"/>
                <a:cs typeface="Times New Roman"/>
              </a:rPr>
              <a:t>50 </a:t>
            </a:r>
            <a:r>
              <a:rPr sz="1069" spc="39" dirty="0">
                <a:latin typeface="Times New Roman"/>
                <a:cs typeface="Times New Roman"/>
              </a:rPr>
              <a:t>nanoseconds </a:t>
            </a:r>
            <a:r>
              <a:rPr sz="1069" spc="5" dirty="0">
                <a:latin typeface="Times New Roman"/>
                <a:cs typeface="Times New Roman"/>
              </a:rPr>
              <a:t>(a </a:t>
            </a:r>
            <a:r>
              <a:rPr sz="1069" spc="10" dirty="0">
                <a:latin typeface="Times New Roman"/>
                <a:cs typeface="Times New Roman"/>
              </a:rPr>
              <a:t>thousand millionth of a second). This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broadly  comparable with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speed at which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CPU </a:t>
            </a:r>
            <a:r>
              <a:rPr sz="1069" spc="10" dirty="0">
                <a:latin typeface="Times New Roman"/>
                <a:cs typeface="Times New Roman"/>
              </a:rPr>
              <a:t>will 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access data. </a:t>
            </a:r>
            <a:r>
              <a:rPr sz="1069" spc="15" dirty="0">
                <a:latin typeface="Times New Roman"/>
                <a:cs typeface="Times New Roman"/>
              </a:rPr>
              <a:t>Main memory  is </a:t>
            </a:r>
            <a:r>
              <a:rPr sz="1069" spc="10" dirty="0">
                <a:latin typeface="Times New Roman"/>
                <a:cs typeface="Times New Roman"/>
              </a:rPr>
              <a:t>expensive compared </a:t>
            </a:r>
            <a:r>
              <a:rPr sz="1069" spc="19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external </a:t>
            </a:r>
            <a:r>
              <a:rPr sz="1069" spc="15" dirty="0">
                <a:latin typeface="Times New Roman"/>
                <a:cs typeface="Times New Roman"/>
              </a:rPr>
              <a:t>memory so </a:t>
            </a:r>
            <a:r>
              <a:rPr sz="1069" spc="10" dirty="0">
                <a:latin typeface="Times New Roman"/>
                <a:cs typeface="Times New Roman"/>
              </a:rPr>
              <a:t>it has limited capacity. </a:t>
            </a:r>
            <a:r>
              <a:rPr sz="1069" spc="19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capacity  available for a given price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increasing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time. </a:t>
            </a:r>
            <a:r>
              <a:rPr sz="1069" spc="15" dirty="0">
                <a:latin typeface="Times New Roman"/>
                <a:cs typeface="Times New Roman"/>
              </a:rPr>
              <a:t>For example many home  </a:t>
            </a:r>
            <a:r>
              <a:rPr sz="1069" spc="10" dirty="0">
                <a:latin typeface="Times New Roman"/>
                <a:cs typeface="Times New Roman"/>
              </a:rPr>
              <a:t>Personal Computers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15" dirty="0">
                <a:latin typeface="Times New Roman"/>
                <a:cs typeface="Times New Roman"/>
              </a:rPr>
              <a:t>capacity of 16 </a:t>
            </a:r>
            <a:r>
              <a:rPr sz="1069" spc="39" dirty="0">
                <a:latin typeface="Times New Roman"/>
                <a:cs typeface="Times New Roman"/>
              </a:rPr>
              <a:t>megabytes </a:t>
            </a:r>
            <a:r>
              <a:rPr sz="1069" spc="10" dirty="0">
                <a:latin typeface="Times New Roman"/>
                <a:cs typeface="Times New Roman"/>
              </a:rPr>
              <a:t>(million </a:t>
            </a:r>
            <a:r>
              <a:rPr sz="1069" spc="5" dirty="0">
                <a:latin typeface="Times New Roman"/>
                <a:cs typeface="Times New Roman"/>
              </a:rPr>
              <a:t>bytes), </a:t>
            </a:r>
            <a:r>
              <a:rPr sz="1069" spc="10" dirty="0">
                <a:latin typeface="Times New Roman"/>
                <a:cs typeface="Times New Roman"/>
              </a:rPr>
              <a:t>while </a:t>
            </a:r>
            <a:r>
              <a:rPr sz="1069" spc="15" dirty="0">
                <a:latin typeface="Times New Roman"/>
                <a:cs typeface="Times New Roman"/>
              </a:rPr>
              <a:t>64  </a:t>
            </a:r>
            <a:r>
              <a:rPr sz="1069" spc="10" dirty="0">
                <a:latin typeface="Times New Roman"/>
                <a:cs typeface="Times New Roman"/>
              </a:rPr>
              <a:t>megabytes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commonplace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commercial workstations.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CPU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normally  </a:t>
            </a:r>
            <a:r>
              <a:rPr sz="1069" spc="5" dirty="0">
                <a:latin typeface="Times New Roman"/>
                <a:cs typeface="Times New Roman"/>
              </a:rPr>
              <a:t>transfer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main </a:t>
            </a:r>
            <a:r>
              <a:rPr sz="1069" spc="15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groups </a:t>
            </a:r>
            <a:r>
              <a:rPr sz="1069" spc="10" dirty="0">
                <a:latin typeface="Times New Roman"/>
                <a:cs typeface="Times New Roman"/>
              </a:rPr>
              <a:t>of two, four or </a:t>
            </a:r>
            <a:r>
              <a:rPr sz="1069" spc="5" dirty="0">
                <a:latin typeface="Times New Roman"/>
                <a:cs typeface="Times New Roman"/>
              </a:rPr>
              <a:t>eight bytes, </a:t>
            </a:r>
            <a:r>
              <a:rPr sz="1069" spc="10" dirty="0">
                <a:latin typeface="Times New Roman"/>
                <a:cs typeface="Times New Roman"/>
              </a:rPr>
              <a:t>even  if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operation 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undertaking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requires a </a:t>
            </a:r>
            <a:r>
              <a:rPr sz="1069" spc="5" dirty="0">
                <a:latin typeface="Times New Roman"/>
                <a:cs typeface="Times New Roman"/>
              </a:rPr>
              <a:t>single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byte.</a:t>
            </a:r>
            <a:endParaRPr sz="1069">
              <a:latin typeface="Times New Roman"/>
              <a:cs typeface="Times New Roman"/>
            </a:endParaRPr>
          </a:p>
          <a:p>
            <a:pPr marL="12964" marR="6791" indent="-617" algn="just">
              <a:lnSpc>
                <a:spcPts val="125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Flash </a:t>
            </a:r>
            <a:r>
              <a:rPr sz="1069" spc="19" dirty="0">
                <a:latin typeface="Times New Roman"/>
                <a:cs typeface="Times New Roman"/>
              </a:rPr>
              <a:t>memory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form of </a:t>
            </a:r>
            <a:r>
              <a:rPr sz="1069" u="sng" spc="15" dirty="0">
                <a:latin typeface="Times New Roman"/>
                <a:cs typeface="Times New Roman"/>
              </a:rPr>
              <a:t>EEPROM </a:t>
            </a:r>
            <a:r>
              <a:rPr sz="1069" spc="10" dirty="0">
                <a:latin typeface="Times New Roman"/>
                <a:cs typeface="Times New Roman"/>
              </a:rPr>
              <a:t>that allows </a:t>
            </a:r>
            <a:r>
              <a:rPr sz="1069" spc="15" dirty="0">
                <a:latin typeface="Times New Roman"/>
                <a:cs typeface="Times New Roman"/>
              </a:rPr>
              <a:t>multiple </a:t>
            </a:r>
            <a:r>
              <a:rPr sz="1069" u="sng" spc="15" dirty="0">
                <a:latin typeface="Times New Roman"/>
                <a:cs typeface="Times New Roman"/>
              </a:rPr>
              <a:t>memory </a:t>
            </a:r>
            <a:r>
              <a:rPr sz="1069" spc="10" dirty="0">
                <a:latin typeface="Times New Roman"/>
                <a:cs typeface="Times New Roman"/>
              </a:rPr>
              <a:t>locations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erased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or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written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programming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operation.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Normal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EEPROM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only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allows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endParaRPr sz="1069">
              <a:latin typeface="Times New Roman"/>
              <a:cs typeface="Times New Roman"/>
            </a:endParaRPr>
          </a:p>
          <a:p>
            <a:pPr marL="12964" marR="6173" algn="just">
              <a:lnSpc>
                <a:spcPts val="1264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location at a time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erased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written, </a:t>
            </a:r>
            <a:r>
              <a:rPr sz="1069" spc="15" dirty="0">
                <a:latin typeface="Times New Roman"/>
                <a:cs typeface="Times New Roman"/>
              </a:rPr>
              <a:t>meaning </a:t>
            </a:r>
            <a:r>
              <a:rPr sz="1069" spc="10" dirty="0">
                <a:latin typeface="Times New Roman"/>
                <a:cs typeface="Times New Roman"/>
              </a:rPr>
              <a:t>that flash </a:t>
            </a:r>
            <a:r>
              <a:rPr sz="1069" spc="1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operate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higher  </a:t>
            </a:r>
            <a:r>
              <a:rPr sz="1069" spc="5" dirty="0">
                <a:latin typeface="Times New Roman"/>
                <a:cs typeface="Times New Roman"/>
              </a:rPr>
              <a:t>effective </a:t>
            </a:r>
            <a:r>
              <a:rPr sz="1069" spc="10" dirty="0">
                <a:latin typeface="Times New Roman"/>
                <a:cs typeface="Times New Roman"/>
              </a:rPr>
              <a:t>speeds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the system uses it </a:t>
            </a:r>
            <a:r>
              <a:rPr sz="1069" spc="5" dirty="0">
                <a:latin typeface="Times New Roman"/>
                <a:cs typeface="Times New Roman"/>
              </a:rPr>
              <a:t>to read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write to </a:t>
            </a:r>
            <a:r>
              <a:rPr sz="1069" spc="10" dirty="0">
                <a:latin typeface="Times New Roman"/>
                <a:cs typeface="Times New Roman"/>
              </a:rPr>
              <a:t>different locations at </a:t>
            </a:r>
            <a:r>
              <a:rPr sz="1069" spc="15" dirty="0">
                <a:latin typeface="Times New Roman"/>
                <a:cs typeface="Times New Roman"/>
              </a:rPr>
              <a:t>the  same </a:t>
            </a:r>
            <a:r>
              <a:rPr sz="1069" spc="10" dirty="0">
                <a:latin typeface="Times New Roman"/>
                <a:cs typeface="Times New Roman"/>
              </a:rPr>
              <a:t>time. All types of flash </a:t>
            </a:r>
            <a:r>
              <a:rPr sz="1069" spc="15" dirty="0">
                <a:latin typeface="Times New Roman"/>
                <a:cs typeface="Times New Roman"/>
              </a:rPr>
              <a:t>memory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EEPROM </a:t>
            </a:r>
            <a:r>
              <a:rPr sz="1069" spc="10" dirty="0">
                <a:latin typeface="Times New Roman"/>
                <a:cs typeface="Times New Roman"/>
              </a:rPr>
              <a:t>wear out after a certain </a:t>
            </a:r>
            <a:r>
              <a:rPr sz="1069" spc="15" dirty="0">
                <a:latin typeface="Times New Roman"/>
                <a:cs typeface="Times New Roman"/>
              </a:rPr>
              <a:t>number 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2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erase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operations,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due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to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wear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insulating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oxide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layer</a:t>
            </a:r>
            <a:r>
              <a:rPr sz="1069" spc="2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around</a:t>
            </a:r>
            <a:r>
              <a:rPr sz="1069" spc="26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charge</a:t>
            </a:r>
            <a:endParaRPr sz="1069">
              <a:latin typeface="Times New Roman"/>
              <a:cs typeface="Times New Roman"/>
            </a:endParaRPr>
          </a:p>
          <a:p>
            <a:pPr marL="12964" algn="just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storage mechanism 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store</a:t>
            </a:r>
            <a:r>
              <a:rPr sz="1069" spc="5" dirty="0">
                <a:latin typeface="Times New Roman"/>
                <a:cs typeface="Times New Roman"/>
              </a:rPr>
              <a:t> data.</a:t>
            </a:r>
            <a:endParaRPr sz="1069">
              <a:latin typeface="Times New Roman"/>
              <a:cs typeface="Times New Roman"/>
            </a:endParaRPr>
          </a:p>
          <a:p>
            <a:pPr marL="12964" marR="4939" algn="just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Flash </a:t>
            </a:r>
            <a:r>
              <a:rPr sz="1069" spc="19" dirty="0">
                <a:latin typeface="Times New Roman"/>
                <a:cs typeface="Times New Roman"/>
              </a:rPr>
              <a:t>memory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non-volatile, which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stores information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silicon chip 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9" dirty="0">
                <a:latin typeface="Times New Roman"/>
                <a:cs typeface="Times New Roman"/>
              </a:rPr>
              <a:t>way </a:t>
            </a:r>
            <a:r>
              <a:rPr sz="1069" spc="10" dirty="0">
                <a:latin typeface="Times New Roman"/>
                <a:cs typeface="Times New Roman"/>
              </a:rPr>
              <a:t>that does </a:t>
            </a:r>
            <a:r>
              <a:rPr sz="1069" spc="15" dirty="0">
                <a:latin typeface="Times New Roman"/>
                <a:cs typeface="Times New Roman"/>
              </a:rPr>
              <a:t>not need power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maintain the information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chip. This </a:t>
            </a:r>
            <a:r>
              <a:rPr sz="1069" spc="15" dirty="0">
                <a:latin typeface="Times New Roman"/>
                <a:cs typeface="Times New Roman"/>
              </a:rPr>
              <a:t>means  </a:t>
            </a:r>
            <a:r>
              <a:rPr sz="1069" spc="10" dirty="0">
                <a:latin typeface="Times New Roman"/>
                <a:cs typeface="Times New Roman"/>
              </a:rPr>
              <a:t>that if </a:t>
            </a:r>
            <a:r>
              <a:rPr sz="1069" spc="5" dirty="0">
                <a:latin typeface="Times New Roman"/>
                <a:cs typeface="Times New Roman"/>
              </a:rPr>
              <a:t>you turn </a:t>
            </a:r>
            <a:r>
              <a:rPr sz="1069" spc="10" dirty="0">
                <a:latin typeface="Times New Roman"/>
                <a:cs typeface="Times New Roman"/>
              </a:rPr>
              <a:t>off the power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chip,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information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retained </a:t>
            </a:r>
            <a:r>
              <a:rPr sz="1069" spc="10" dirty="0">
                <a:latin typeface="Times New Roman"/>
                <a:cs typeface="Times New Roman"/>
              </a:rPr>
              <a:t>without  </a:t>
            </a:r>
            <a:r>
              <a:rPr sz="1069" spc="15" dirty="0">
                <a:latin typeface="Times New Roman"/>
                <a:cs typeface="Times New Roman"/>
              </a:rPr>
              <a:t>consuming any </a:t>
            </a:r>
            <a:r>
              <a:rPr sz="1069" spc="10" dirty="0">
                <a:latin typeface="Times New Roman"/>
                <a:cs typeface="Times New Roman"/>
              </a:rPr>
              <a:t>power. In addition, flash offers fast </a:t>
            </a:r>
            <a:r>
              <a:rPr sz="1069" spc="5" dirty="0">
                <a:latin typeface="Times New Roman"/>
                <a:cs typeface="Times New Roman"/>
              </a:rPr>
              <a:t>read access </a:t>
            </a:r>
            <a:r>
              <a:rPr sz="1069" spc="10" dirty="0">
                <a:latin typeface="Times New Roman"/>
                <a:cs typeface="Times New Roman"/>
              </a:rPr>
              <a:t>times and solid-state  </a:t>
            </a:r>
            <a:r>
              <a:rPr sz="1069" spc="15" dirty="0">
                <a:latin typeface="Times New Roman"/>
                <a:cs typeface="Times New Roman"/>
              </a:rPr>
              <a:t>shock </a:t>
            </a:r>
            <a:r>
              <a:rPr sz="1069" spc="10" dirty="0">
                <a:latin typeface="Times New Roman"/>
                <a:cs typeface="Times New Roman"/>
              </a:rPr>
              <a:t>resistance. These </a:t>
            </a:r>
            <a:r>
              <a:rPr sz="1069" spc="5" dirty="0">
                <a:latin typeface="Times New Roman"/>
                <a:cs typeface="Times New Roman"/>
              </a:rPr>
              <a:t>characteristics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19" dirty="0">
                <a:latin typeface="Times New Roman"/>
                <a:cs typeface="Times New Roman"/>
              </a:rPr>
              <a:t>why </a:t>
            </a:r>
            <a:r>
              <a:rPr sz="1069" spc="5" dirty="0">
                <a:latin typeface="Times New Roman"/>
                <a:cs typeface="Times New Roman"/>
              </a:rPr>
              <a:t>flash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popular for applications such  as storage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battery-powered devices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0" dirty="0">
                <a:latin typeface="Times New Roman"/>
                <a:cs typeface="Times New Roman"/>
              </a:rPr>
              <a:t>cellular phones and </a:t>
            </a:r>
            <a:r>
              <a:rPr sz="1069" u="sng" spc="10" dirty="0">
                <a:latin typeface="Times New Roman"/>
                <a:cs typeface="Times New Roman"/>
              </a:rPr>
              <a:t>PDAs</a:t>
            </a:r>
            <a:r>
              <a:rPr sz="1069" spc="10" dirty="0">
                <a:latin typeface="Times New Roman"/>
                <a:cs typeface="Times New Roman"/>
              </a:rPr>
              <a:t>.Flash </a:t>
            </a:r>
            <a:r>
              <a:rPr sz="1069" spc="15" dirty="0">
                <a:latin typeface="Times New Roman"/>
                <a:cs typeface="Times New Roman"/>
              </a:rPr>
              <a:t>memory is  </a:t>
            </a:r>
            <a:r>
              <a:rPr sz="1069" spc="10" dirty="0">
                <a:latin typeface="Times New Roman"/>
                <a:cs typeface="Times New Roman"/>
              </a:rPr>
              <a:t>based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Floating-Gate Avalanche-Injection Metal </a:t>
            </a:r>
            <a:r>
              <a:rPr sz="1069" spc="15" dirty="0">
                <a:latin typeface="Times New Roman"/>
                <a:cs typeface="Times New Roman"/>
              </a:rPr>
              <a:t>Oxide </a:t>
            </a:r>
            <a:r>
              <a:rPr sz="1069" spc="10" dirty="0">
                <a:latin typeface="Times New Roman"/>
                <a:cs typeface="Times New Roman"/>
              </a:rPr>
              <a:t>Semiconductor  </a:t>
            </a:r>
            <a:r>
              <a:rPr sz="1069" spc="15" dirty="0">
                <a:latin typeface="Times New Roman"/>
                <a:cs typeface="Times New Roman"/>
              </a:rPr>
              <a:t>(FAMOS </a:t>
            </a:r>
            <a:r>
              <a:rPr sz="1069" spc="10" dirty="0">
                <a:latin typeface="Times New Roman"/>
                <a:cs typeface="Times New Roman"/>
              </a:rPr>
              <a:t>transistor) which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essentially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24" dirty="0">
                <a:latin typeface="Times New Roman"/>
                <a:cs typeface="Times New Roman"/>
              </a:rPr>
              <a:t>NMOS </a:t>
            </a:r>
            <a:r>
              <a:rPr sz="1069" spc="10" dirty="0">
                <a:latin typeface="Times New Roman"/>
                <a:cs typeface="Times New Roman"/>
              </a:rPr>
              <a:t>transistor with an additional  conductor suspended between the gate and source/drain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terminals.</a:t>
            </a:r>
            <a:endParaRPr sz="1069">
              <a:latin typeface="Times New Roman"/>
              <a:cs typeface="Times New Roman"/>
            </a:endParaRPr>
          </a:p>
          <a:p>
            <a:pPr marL="12964" marR="7408" algn="just">
              <a:lnSpc>
                <a:spcPct val="985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Magnetic disk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round </a:t>
            </a:r>
            <a:r>
              <a:rPr sz="1069" spc="5" dirty="0">
                <a:latin typeface="Times New Roman"/>
                <a:cs typeface="Times New Roman"/>
              </a:rPr>
              <a:t>plate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u="sng" spc="10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can be encoded. There are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basic </a:t>
            </a:r>
            <a:r>
              <a:rPr sz="1069" spc="5" dirty="0">
                <a:latin typeface="Times New Roman"/>
                <a:cs typeface="Times New Roman"/>
              </a:rPr>
              <a:t>types  </a:t>
            </a:r>
            <a:r>
              <a:rPr sz="1069" spc="10" dirty="0">
                <a:latin typeface="Times New Roman"/>
                <a:cs typeface="Times New Roman"/>
              </a:rPr>
              <a:t>of disks: magnetic </a:t>
            </a:r>
            <a:r>
              <a:rPr sz="1069" spc="15" dirty="0">
                <a:latin typeface="Times New Roman"/>
                <a:cs typeface="Times New Roman"/>
              </a:rPr>
              <a:t>disks </a:t>
            </a:r>
            <a:r>
              <a:rPr sz="1069" spc="10" dirty="0">
                <a:latin typeface="Times New Roman"/>
                <a:cs typeface="Times New Roman"/>
              </a:rPr>
              <a:t>and optical disks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magnetic disks, data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encoded as  microscopic magnetized </a:t>
            </a:r>
            <a:r>
              <a:rPr sz="1069" i="1" spc="10" dirty="0">
                <a:latin typeface="Times New Roman"/>
                <a:cs typeface="Times New Roman"/>
              </a:rPr>
              <a:t>needles </a:t>
            </a:r>
            <a:r>
              <a:rPr sz="1069" spc="15" dirty="0">
                <a:latin typeface="Times New Roman"/>
                <a:cs typeface="Times New Roman"/>
              </a:rPr>
              <a:t>on the </a:t>
            </a:r>
            <a:r>
              <a:rPr sz="1069" spc="10" dirty="0">
                <a:latin typeface="Times New Roman"/>
                <a:cs typeface="Times New Roman"/>
              </a:rPr>
              <a:t>disk's </a:t>
            </a:r>
            <a:r>
              <a:rPr sz="1069" spc="5" dirty="0">
                <a:latin typeface="Times New Roman"/>
                <a:cs typeface="Times New Roman"/>
              </a:rPr>
              <a:t>surface. </a:t>
            </a:r>
            <a:r>
              <a:rPr sz="1069" spc="10" dirty="0">
                <a:latin typeface="Times New Roman"/>
                <a:cs typeface="Times New Roman"/>
              </a:rPr>
              <a:t>You can record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erase </a:t>
            </a:r>
            <a:r>
              <a:rPr sz="1069" spc="10" dirty="0">
                <a:latin typeface="Times New Roman"/>
                <a:cs typeface="Times New Roman"/>
              </a:rPr>
              <a:t>data 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magnetic disk any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of times, just as you can with a cassette </a:t>
            </a:r>
            <a:r>
              <a:rPr sz="1069" u="sng" spc="-5" dirty="0">
                <a:latin typeface="Times New Roman"/>
                <a:cs typeface="Times New Roman"/>
              </a:rPr>
              <a:t>tape</a:t>
            </a:r>
            <a:r>
              <a:rPr sz="1069" spc="-5" dirty="0">
                <a:latin typeface="Times New Roman"/>
                <a:cs typeface="Times New Roman"/>
              </a:rPr>
              <a:t>.  </a:t>
            </a:r>
            <a:r>
              <a:rPr sz="1069" spc="10" dirty="0">
                <a:latin typeface="Times New Roman"/>
                <a:cs typeface="Times New Roman"/>
              </a:rPr>
              <a:t>Magnetic disks </a:t>
            </a:r>
            <a:r>
              <a:rPr sz="1069" spc="15" dirty="0">
                <a:latin typeface="Times New Roman"/>
                <a:cs typeface="Times New Roman"/>
              </a:rPr>
              <a:t>come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different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forms:</a:t>
            </a:r>
            <a:endParaRPr sz="1069">
              <a:latin typeface="Times New Roman"/>
              <a:cs typeface="Times New Roman"/>
            </a:endParaRPr>
          </a:p>
          <a:p>
            <a:pPr marL="12964" marR="12347" algn="just">
              <a:lnSpc>
                <a:spcPts val="1264"/>
              </a:lnSpc>
              <a:spcBef>
                <a:spcPts val="34"/>
              </a:spcBef>
            </a:pPr>
            <a:r>
              <a:rPr sz="1069" spc="44" dirty="0">
                <a:latin typeface="Times New Roman"/>
                <a:cs typeface="Times New Roman"/>
              </a:rPr>
              <a:t>Floppy </a:t>
            </a:r>
            <a:r>
              <a:rPr sz="1069" spc="34" dirty="0">
                <a:latin typeface="Times New Roman"/>
                <a:cs typeface="Times New Roman"/>
              </a:rPr>
              <a:t>Disk: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typical </a:t>
            </a:r>
            <a:r>
              <a:rPr sz="1069" spc="10" dirty="0">
                <a:latin typeface="Times New Roman"/>
                <a:cs typeface="Times New Roman"/>
              </a:rPr>
              <a:t>5¼-inch </a:t>
            </a:r>
            <a:r>
              <a:rPr sz="1069" spc="15" dirty="0">
                <a:latin typeface="Times New Roman"/>
                <a:cs typeface="Times New Roman"/>
              </a:rPr>
              <a:t>floppy </a:t>
            </a:r>
            <a:r>
              <a:rPr sz="1069" spc="10" dirty="0">
                <a:latin typeface="Times New Roman"/>
                <a:cs typeface="Times New Roman"/>
              </a:rPr>
              <a:t>disk </a:t>
            </a:r>
            <a:r>
              <a:rPr sz="1069" spc="15" dirty="0">
                <a:latin typeface="Times New Roman"/>
                <a:cs typeface="Times New Roman"/>
              </a:rPr>
              <a:t>can hold 360K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1.2MB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u="sng" spc="5" dirty="0">
                <a:latin typeface="Times New Roman"/>
                <a:cs typeface="Times New Roman"/>
              </a:rPr>
              <a:t>megabytes</a:t>
            </a:r>
            <a:r>
              <a:rPr sz="1069" spc="5" dirty="0">
                <a:latin typeface="Times New Roman"/>
                <a:cs typeface="Times New Roman"/>
              </a:rPr>
              <a:t>).  </a:t>
            </a:r>
            <a:r>
              <a:rPr sz="1069" spc="10" dirty="0">
                <a:latin typeface="Times New Roman"/>
                <a:cs typeface="Times New Roman"/>
              </a:rPr>
              <a:t>3½-inch floppies normally </a:t>
            </a:r>
            <a:r>
              <a:rPr sz="1069" u="sng" spc="10" dirty="0">
                <a:latin typeface="Times New Roman"/>
                <a:cs typeface="Times New Roman"/>
              </a:rPr>
              <a:t>store </a:t>
            </a:r>
            <a:r>
              <a:rPr sz="1069" spc="15" dirty="0">
                <a:latin typeface="Times New Roman"/>
                <a:cs typeface="Times New Roman"/>
              </a:rPr>
              <a:t>720K, 1.2MB or 1.44MB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data.</a:t>
            </a:r>
            <a:endParaRPr sz="1069">
              <a:latin typeface="Times New Roman"/>
              <a:cs typeface="Times New Roman"/>
            </a:endParaRPr>
          </a:p>
          <a:p>
            <a:pPr marL="12964" marR="8026" algn="just">
              <a:lnSpc>
                <a:spcPts val="1264"/>
              </a:lnSpc>
              <a:spcBef>
                <a:spcPts val="5"/>
              </a:spcBef>
            </a:pPr>
            <a:r>
              <a:rPr sz="1069" spc="87" dirty="0">
                <a:latin typeface="Times New Roman"/>
                <a:cs typeface="Times New Roman"/>
              </a:rPr>
              <a:t>Hard </a:t>
            </a:r>
            <a:r>
              <a:rPr sz="1069" spc="34" dirty="0">
                <a:latin typeface="Times New Roman"/>
                <a:cs typeface="Times New Roman"/>
              </a:rPr>
              <a:t>Disk: </a:t>
            </a:r>
            <a:r>
              <a:rPr sz="1069" spc="10" dirty="0">
                <a:latin typeface="Times New Roman"/>
                <a:cs typeface="Times New Roman"/>
              </a:rPr>
              <a:t>Hard disks can store anywhere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9" dirty="0">
                <a:latin typeface="Times New Roman"/>
                <a:cs typeface="Times New Roman"/>
              </a:rPr>
              <a:t>20MB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than 10GB. Hard  disks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also from </a:t>
            </a:r>
            <a:r>
              <a:rPr sz="1069" spc="15" dirty="0">
                <a:latin typeface="Times New Roman"/>
                <a:cs typeface="Times New Roman"/>
              </a:rPr>
              <a:t>10 to 100 </a:t>
            </a:r>
            <a:r>
              <a:rPr sz="1069" spc="10" dirty="0">
                <a:latin typeface="Times New Roman"/>
                <a:cs typeface="Times New Roman"/>
              </a:rPr>
              <a:t>times </a:t>
            </a:r>
            <a:r>
              <a:rPr sz="1069" spc="5" dirty="0">
                <a:latin typeface="Times New Roman"/>
                <a:cs typeface="Times New Roman"/>
              </a:rPr>
              <a:t>faster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15" dirty="0">
                <a:latin typeface="Times New Roman"/>
                <a:cs typeface="Times New Roman"/>
              </a:rPr>
              <a:t>floppy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disks.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31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615913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37" y="1321706"/>
            <a:ext cx="4869744" cy="8167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8026" algn="just">
              <a:lnSpc>
                <a:spcPct val="98500"/>
              </a:lnSpc>
            </a:pPr>
            <a:r>
              <a:rPr sz="1069" spc="10" dirty="0">
                <a:latin typeface="Times New Roman"/>
                <a:cs typeface="Times New Roman"/>
              </a:rPr>
              <a:t>Optical disks </a:t>
            </a:r>
            <a:r>
              <a:rPr sz="1069" spc="5" dirty="0">
                <a:latin typeface="Times New Roman"/>
                <a:cs typeface="Times New Roman"/>
              </a:rPr>
              <a:t>record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burning microscopic holes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surface </a:t>
            </a:r>
            <a:r>
              <a:rPr sz="1069" spc="10" dirty="0">
                <a:latin typeface="Times New Roman"/>
                <a:cs typeface="Times New Roman"/>
              </a:rPr>
              <a:t>of the disk with  a </a:t>
            </a:r>
            <a:r>
              <a:rPr sz="1069" spc="5" dirty="0">
                <a:latin typeface="Times New Roman"/>
                <a:cs typeface="Times New Roman"/>
              </a:rPr>
              <a:t>laser.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u="sng" spc="10" dirty="0">
                <a:latin typeface="Times New Roman"/>
                <a:cs typeface="Times New Roman"/>
              </a:rPr>
              <a:t>read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disk, another </a:t>
            </a:r>
            <a:r>
              <a:rPr sz="1069" spc="5" dirty="0">
                <a:latin typeface="Times New Roman"/>
                <a:cs typeface="Times New Roman"/>
              </a:rPr>
              <a:t>laser </a:t>
            </a:r>
            <a:r>
              <a:rPr sz="1069" spc="15" dirty="0">
                <a:latin typeface="Times New Roman"/>
                <a:cs typeface="Times New Roman"/>
              </a:rPr>
              <a:t>beam </a:t>
            </a:r>
            <a:r>
              <a:rPr sz="1069" spc="10" dirty="0">
                <a:latin typeface="Times New Roman"/>
                <a:cs typeface="Times New Roman"/>
              </a:rPr>
              <a:t>shines </a:t>
            </a:r>
            <a:r>
              <a:rPr sz="1069" spc="15" dirty="0">
                <a:latin typeface="Times New Roman"/>
                <a:cs typeface="Times New Roman"/>
              </a:rPr>
              <a:t>on the disk </a:t>
            </a:r>
            <a:r>
              <a:rPr sz="1069" spc="5" dirty="0">
                <a:latin typeface="Times New Roman"/>
                <a:cs typeface="Times New Roman"/>
              </a:rPr>
              <a:t>and detects </a:t>
            </a:r>
            <a:r>
              <a:rPr sz="1069" spc="10" dirty="0">
                <a:latin typeface="Times New Roman"/>
                <a:cs typeface="Times New Roman"/>
              </a:rPr>
              <a:t>the holes 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changes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reflection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pattern.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Optical disks </a:t>
            </a:r>
            <a:r>
              <a:rPr sz="1069" spc="15" dirty="0">
                <a:latin typeface="Times New Roman"/>
                <a:cs typeface="Times New Roman"/>
              </a:rPr>
              <a:t>come in </a:t>
            </a:r>
            <a:r>
              <a:rPr sz="1069" spc="10" dirty="0">
                <a:latin typeface="Times New Roman"/>
                <a:cs typeface="Times New Roman"/>
              </a:rPr>
              <a:t>three basic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forms:</a:t>
            </a:r>
            <a:endParaRPr sz="1069">
              <a:latin typeface="Times New Roman"/>
              <a:cs typeface="Times New Roman"/>
            </a:endParaRPr>
          </a:p>
          <a:p>
            <a:pPr marL="12347" marR="9260" algn="just">
              <a:lnSpc>
                <a:spcPct val="98600"/>
              </a:lnSpc>
              <a:spcBef>
                <a:spcPts val="5"/>
              </a:spcBef>
            </a:pPr>
            <a:r>
              <a:rPr sz="1069" spc="58" dirty="0">
                <a:latin typeface="Times New Roman"/>
                <a:cs typeface="Times New Roman"/>
              </a:rPr>
              <a:t>CD-ROM: </a:t>
            </a:r>
            <a:r>
              <a:rPr sz="1069" spc="15" dirty="0">
                <a:latin typeface="Times New Roman"/>
                <a:cs typeface="Times New Roman"/>
              </a:rPr>
              <a:t>Most </a:t>
            </a:r>
            <a:r>
              <a:rPr sz="1069" spc="10" dirty="0">
                <a:latin typeface="Times New Roman"/>
                <a:cs typeface="Times New Roman"/>
              </a:rPr>
              <a:t>optical </a:t>
            </a:r>
            <a:r>
              <a:rPr sz="1069" spc="15" dirty="0">
                <a:latin typeface="Times New Roman"/>
                <a:cs typeface="Times New Roman"/>
              </a:rPr>
              <a:t>disks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u="sng" spc="5" dirty="0">
                <a:latin typeface="Times New Roman"/>
                <a:cs typeface="Times New Roman"/>
              </a:rPr>
              <a:t>read-only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you purchase </a:t>
            </a:r>
            <a:r>
              <a:rPr sz="1069" spc="15" dirty="0">
                <a:latin typeface="Times New Roman"/>
                <a:cs typeface="Times New Roman"/>
              </a:rPr>
              <a:t>them, they </a:t>
            </a:r>
            <a:r>
              <a:rPr sz="1069" spc="10" dirty="0">
                <a:latin typeface="Times New Roman"/>
                <a:cs typeface="Times New Roman"/>
              </a:rPr>
              <a:t>are  already </a:t>
            </a:r>
            <a:r>
              <a:rPr sz="1069" spc="5" dirty="0">
                <a:latin typeface="Times New Roman"/>
                <a:cs typeface="Times New Roman"/>
              </a:rPr>
              <a:t>filled </a:t>
            </a:r>
            <a:r>
              <a:rPr sz="1069" spc="10" dirty="0">
                <a:latin typeface="Times New Roman"/>
                <a:cs typeface="Times New Roman"/>
              </a:rPr>
              <a:t>with data.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read </a:t>
            </a:r>
            <a:r>
              <a:rPr sz="1069" spc="15" dirty="0">
                <a:latin typeface="Times New Roman"/>
                <a:cs typeface="Times New Roman"/>
              </a:rPr>
              <a:t>the data </a:t>
            </a:r>
            <a:r>
              <a:rPr sz="1069" spc="10" dirty="0">
                <a:latin typeface="Times New Roman"/>
                <a:cs typeface="Times New Roman"/>
              </a:rPr>
              <a:t>from a </a:t>
            </a:r>
            <a:r>
              <a:rPr sz="1069" spc="15" dirty="0">
                <a:latin typeface="Times New Roman"/>
                <a:cs typeface="Times New Roman"/>
              </a:rPr>
              <a:t>CD-ROM, </a:t>
            </a:r>
            <a:r>
              <a:rPr sz="1069" spc="10" dirty="0">
                <a:latin typeface="Times New Roman"/>
                <a:cs typeface="Times New Roman"/>
              </a:rPr>
              <a:t>but you cannot  modify, </a:t>
            </a:r>
            <a:r>
              <a:rPr sz="1069" u="sng" spc="5" dirty="0">
                <a:latin typeface="Times New Roman"/>
                <a:cs typeface="Times New Roman"/>
              </a:rPr>
              <a:t>delete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u="sng" spc="10" dirty="0">
                <a:latin typeface="Times New Roman"/>
                <a:cs typeface="Times New Roman"/>
              </a:rPr>
              <a:t>write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0"/>
              </a:lnSpc>
            </a:pPr>
            <a:r>
              <a:rPr sz="1069" spc="78" dirty="0">
                <a:latin typeface="Times New Roman"/>
                <a:cs typeface="Times New Roman"/>
              </a:rPr>
              <a:t>WORM: </a:t>
            </a:r>
            <a:r>
              <a:rPr sz="1069" spc="10" dirty="0">
                <a:latin typeface="Times New Roman"/>
                <a:cs typeface="Times New Roman"/>
              </a:rPr>
              <a:t>Stands for write-once, </a:t>
            </a:r>
            <a:r>
              <a:rPr sz="1069" spc="24" dirty="0">
                <a:latin typeface="Times New Roman"/>
                <a:cs typeface="Times New Roman"/>
              </a:rPr>
              <a:t>read-many</a:t>
            </a:r>
            <a:r>
              <a:rPr sz="1069" i="1" spc="24" dirty="0">
                <a:latin typeface="Times New Roman"/>
                <a:cs typeface="Times New Roman"/>
              </a:rPr>
              <a:t>. </a:t>
            </a:r>
            <a:r>
              <a:rPr sz="1069" spc="24" dirty="0">
                <a:latin typeface="Times New Roman"/>
                <a:cs typeface="Times New Roman"/>
              </a:rPr>
              <a:t>WORM </a:t>
            </a:r>
            <a:r>
              <a:rPr sz="1069" spc="10" dirty="0">
                <a:latin typeface="Times New Roman"/>
                <a:cs typeface="Times New Roman"/>
              </a:rPr>
              <a:t>disks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written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once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marR="16051" indent="-617" algn="just">
              <a:lnSpc>
                <a:spcPts val="1254"/>
              </a:lnSpc>
              <a:spcBef>
                <a:spcPts val="63"/>
              </a:spcBef>
            </a:pPr>
            <a:r>
              <a:rPr sz="1069" spc="10" dirty="0">
                <a:latin typeface="Times New Roman"/>
                <a:cs typeface="Times New Roman"/>
              </a:rPr>
              <a:t>then read </a:t>
            </a:r>
            <a:r>
              <a:rPr sz="1069" spc="15" dirty="0">
                <a:latin typeface="Times New Roman"/>
                <a:cs typeface="Times New Roman"/>
              </a:rPr>
              <a:t>any number of </a:t>
            </a:r>
            <a:r>
              <a:rPr sz="1069" spc="10" dirty="0">
                <a:latin typeface="Times New Roman"/>
                <a:cs typeface="Times New Roman"/>
              </a:rPr>
              <a:t>times; however,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need a special </a:t>
            </a:r>
            <a:r>
              <a:rPr sz="1069" spc="19" dirty="0">
                <a:latin typeface="Times New Roman"/>
                <a:cs typeface="Times New Roman"/>
              </a:rPr>
              <a:t>WORM </a:t>
            </a:r>
            <a:r>
              <a:rPr sz="1069" u="sng" spc="15" dirty="0">
                <a:latin typeface="Times New Roman"/>
                <a:cs typeface="Times New Roman"/>
              </a:rPr>
              <a:t>disk </a:t>
            </a:r>
            <a:r>
              <a:rPr sz="1069" u="sng" spc="10" dirty="0">
                <a:latin typeface="Times New Roman"/>
                <a:cs typeface="Times New Roman"/>
              </a:rPr>
              <a:t>drive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write data onto a </a:t>
            </a:r>
            <a:r>
              <a:rPr sz="1069" spc="19" dirty="0">
                <a:latin typeface="Times New Roman"/>
                <a:cs typeface="Times New Roman"/>
              </a:rPr>
              <a:t>WORM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disk.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58" dirty="0">
                <a:latin typeface="Times New Roman"/>
                <a:cs typeface="Times New Roman"/>
              </a:rPr>
              <a:t>Erasable </a:t>
            </a:r>
            <a:r>
              <a:rPr sz="1069" spc="34" dirty="0">
                <a:latin typeface="Times New Roman"/>
                <a:cs typeface="Times New Roman"/>
              </a:rPr>
              <a:t>optical   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(EO): EO </a:t>
            </a:r>
            <a:r>
              <a:rPr sz="1069" spc="10" dirty="0">
                <a:latin typeface="Times New Roman"/>
                <a:cs typeface="Times New Roman"/>
              </a:rPr>
              <a:t>disks  </a:t>
            </a:r>
            <a:r>
              <a:rPr sz="1069" spc="5" dirty="0">
                <a:latin typeface="Times New Roman"/>
                <a:cs typeface="Times New Roman"/>
              </a:rPr>
              <a:t>can  </a:t>
            </a:r>
            <a:r>
              <a:rPr sz="1069" spc="10" dirty="0">
                <a:latin typeface="Times New Roman"/>
                <a:cs typeface="Times New Roman"/>
              </a:rPr>
              <a:t>be read  to, written to,  and  erased </a:t>
            </a:r>
            <a:r>
              <a:rPr sz="1069" spc="5" dirty="0">
                <a:latin typeface="Times New Roman"/>
                <a:cs typeface="Times New Roman"/>
              </a:rPr>
              <a:t>just  </a:t>
            </a:r>
            <a:r>
              <a:rPr sz="1069" spc="10" dirty="0">
                <a:latin typeface="Times New Roman"/>
                <a:cs typeface="Times New Roman"/>
              </a:rPr>
              <a:t>like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magnetic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disks.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15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machine that spins a disk </a:t>
            </a:r>
            <a:r>
              <a:rPr sz="1069" spc="5" dirty="0">
                <a:latin typeface="Times New Roman"/>
                <a:cs typeface="Times New Roman"/>
              </a:rPr>
              <a:t>is called </a:t>
            </a:r>
            <a:r>
              <a:rPr sz="1069" spc="10" dirty="0">
                <a:latin typeface="Times New Roman"/>
                <a:cs typeface="Times New Roman"/>
              </a:rPr>
              <a:t>a disk </a:t>
            </a:r>
            <a:r>
              <a:rPr sz="1069" spc="5" dirty="0">
                <a:latin typeface="Times New Roman"/>
                <a:cs typeface="Times New Roman"/>
              </a:rPr>
              <a:t>drive. </a:t>
            </a:r>
            <a:r>
              <a:rPr sz="1069" spc="15" dirty="0">
                <a:latin typeface="Times New Roman"/>
                <a:cs typeface="Times New Roman"/>
              </a:rPr>
              <a:t>Within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5" dirty="0">
                <a:latin typeface="Times New Roman"/>
                <a:cs typeface="Times New Roman"/>
              </a:rPr>
              <a:t>disk </a:t>
            </a:r>
            <a:r>
              <a:rPr sz="1069" spc="10" dirty="0">
                <a:latin typeface="Times New Roman"/>
                <a:cs typeface="Times New Roman"/>
              </a:rPr>
              <a:t>drive </a:t>
            </a:r>
            <a:r>
              <a:rPr sz="1069" spc="15" dirty="0">
                <a:latin typeface="Times New Roman"/>
                <a:cs typeface="Times New Roman"/>
              </a:rPr>
              <a:t>is one </a:t>
            </a:r>
            <a:r>
              <a:rPr sz="1069" spc="10" dirty="0">
                <a:latin typeface="Times New Roman"/>
                <a:cs typeface="Times New Roman"/>
              </a:rPr>
              <a:t>or 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i="1" spc="10" dirty="0">
                <a:latin typeface="Times New Roman"/>
                <a:cs typeface="Times New Roman"/>
              </a:rPr>
              <a:t>heads </a:t>
            </a:r>
            <a:r>
              <a:rPr sz="1069" spc="10" dirty="0">
                <a:latin typeface="Times New Roman"/>
                <a:cs typeface="Times New Roman"/>
              </a:rPr>
              <a:t>(often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u="sng" spc="10" dirty="0">
                <a:latin typeface="Times New Roman"/>
                <a:cs typeface="Times New Roman"/>
              </a:rPr>
              <a:t>read/write </a:t>
            </a:r>
            <a:r>
              <a:rPr sz="1069" u="sng" spc="5" dirty="0">
                <a:latin typeface="Times New Roman"/>
                <a:cs typeface="Times New Roman"/>
              </a:rPr>
              <a:t>heads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 actually read and write data.  Accessing data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disk is not </a:t>
            </a:r>
            <a:r>
              <a:rPr sz="1069" spc="5" dirty="0">
                <a:latin typeface="Times New Roman"/>
                <a:cs typeface="Times New Roman"/>
              </a:rPr>
              <a:t>as fast </a:t>
            </a:r>
            <a:r>
              <a:rPr sz="1069" spc="10" dirty="0">
                <a:latin typeface="Times New Roman"/>
                <a:cs typeface="Times New Roman"/>
              </a:rPr>
              <a:t>as accessing data from </a:t>
            </a:r>
            <a:r>
              <a:rPr sz="1069" u="sng" spc="10" dirty="0">
                <a:latin typeface="Times New Roman"/>
                <a:cs typeface="Times New Roman"/>
              </a:rPr>
              <a:t>main </a:t>
            </a:r>
            <a:r>
              <a:rPr sz="1069" u="sng" dirty="0">
                <a:latin typeface="Times New Roman"/>
                <a:cs typeface="Times New Roman"/>
              </a:rPr>
              <a:t>memory</a:t>
            </a:r>
            <a:r>
              <a:rPr sz="1069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but  disks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much </a:t>
            </a:r>
            <a:r>
              <a:rPr sz="1069" spc="10" dirty="0">
                <a:latin typeface="Times New Roman"/>
                <a:cs typeface="Times New Roman"/>
              </a:rPr>
              <a:t>cheaper.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unlike </a:t>
            </a:r>
            <a:r>
              <a:rPr sz="1069" u="sng" spc="10" dirty="0">
                <a:latin typeface="Times New Roman"/>
                <a:cs typeface="Times New Roman"/>
              </a:rPr>
              <a:t>RAM</a:t>
            </a:r>
            <a:r>
              <a:rPr sz="1069" spc="10" dirty="0">
                <a:latin typeface="Times New Roman"/>
                <a:cs typeface="Times New Roman"/>
              </a:rPr>
              <a:t>, disks hold </a:t>
            </a:r>
            <a:r>
              <a:rPr sz="1069" spc="15" dirty="0">
                <a:latin typeface="Times New Roman"/>
                <a:cs typeface="Times New Roman"/>
              </a:rPr>
              <a:t>on to </a:t>
            </a:r>
            <a:r>
              <a:rPr sz="1069" spc="10" dirty="0">
                <a:latin typeface="Times New Roman"/>
                <a:cs typeface="Times New Roman"/>
              </a:rPr>
              <a:t>data even when the  </a:t>
            </a:r>
            <a:r>
              <a:rPr sz="1069" u="sng" spc="10" dirty="0">
                <a:latin typeface="Times New Roman"/>
                <a:cs typeface="Times New Roman"/>
              </a:rPr>
              <a:t>computer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turned </a:t>
            </a:r>
            <a:r>
              <a:rPr sz="1069" spc="5" dirty="0">
                <a:latin typeface="Times New Roman"/>
                <a:cs typeface="Times New Roman"/>
              </a:rPr>
              <a:t>off. </a:t>
            </a:r>
            <a:r>
              <a:rPr sz="1069" spc="10" dirty="0">
                <a:latin typeface="Times New Roman"/>
                <a:cs typeface="Times New Roman"/>
              </a:rPr>
              <a:t>Consequently, disks are the </a:t>
            </a:r>
            <a:r>
              <a:rPr sz="1069" u="sng" spc="10" dirty="0">
                <a:latin typeface="Times New Roman"/>
                <a:cs typeface="Times New Roman"/>
              </a:rPr>
              <a:t>storage medium </a:t>
            </a:r>
            <a:r>
              <a:rPr sz="1069" spc="10" dirty="0">
                <a:latin typeface="Times New Roman"/>
                <a:cs typeface="Times New Roman"/>
              </a:rPr>
              <a:t>of choice for  </a:t>
            </a:r>
            <a:r>
              <a:rPr sz="1069" spc="15" dirty="0">
                <a:latin typeface="Times New Roman"/>
                <a:cs typeface="Times New Roman"/>
              </a:rPr>
              <a:t>most </a:t>
            </a:r>
            <a:r>
              <a:rPr sz="1069" spc="5" dirty="0">
                <a:latin typeface="Times New Roman"/>
                <a:cs typeface="Times New Roman"/>
              </a:rPr>
              <a:t>types </a:t>
            </a:r>
            <a:r>
              <a:rPr sz="1069" spc="10" dirty="0">
                <a:latin typeface="Times New Roman"/>
                <a:cs typeface="Times New Roman"/>
              </a:rPr>
              <a:t>of data. </a:t>
            </a:r>
            <a:r>
              <a:rPr sz="1069" spc="15" dirty="0">
                <a:latin typeface="Times New Roman"/>
                <a:cs typeface="Times New Roman"/>
              </a:rPr>
              <a:t>Another </a:t>
            </a:r>
            <a:r>
              <a:rPr sz="1069" spc="10" dirty="0">
                <a:latin typeface="Times New Roman"/>
                <a:cs typeface="Times New Roman"/>
              </a:rPr>
              <a:t>storage </a:t>
            </a:r>
            <a:r>
              <a:rPr sz="1069" spc="15" dirty="0">
                <a:latin typeface="Times New Roman"/>
                <a:cs typeface="Times New Roman"/>
              </a:rPr>
              <a:t>medium is </a:t>
            </a:r>
            <a:r>
              <a:rPr sz="1069" spc="10" dirty="0">
                <a:latin typeface="Times New Roman"/>
                <a:cs typeface="Times New Roman"/>
              </a:rPr>
              <a:t>magnetic </a:t>
            </a:r>
            <a:r>
              <a:rPr sz="1069" spc="5" dirty="0">
                <a:latin typeface="Times New Roman"/>
                <a:cs typeface="Times New Roman"/>
              </a:rPr>
              <a:t>tape. </a:t>
            </a:r>
            <a:r>
              <a:rPr sz="1069" spc="10" dirty="0">
                <a:latin typeface="Times New Roman"/>
                <a:cs typeface="Times New Roman"/>
              </a:rPr>
              <a:t>But tapes are used </a:t>
            </a:r>
            <a:r>
              <a:rPr sz="1069" spc="15" dirty="0">
                <a:latin typeface="Times New Roman"/>
                <a:cs typeface="Times New Roman"/>
              </a:rPr>
              <a:t>only 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u="sng" spc="10" dirty="0">
                <a:latin typeface="Times New Roman"/>
                <a:cs typeface="Times New Roman"/>
              </a:rPr>
              <a:t>backup </a:t>
            </a:r>
            <a:r>
              <a:rPr sz="1069" spc="10" dirty="0">
                <a:latin typeface="Times New Roman"/>
                <a:cs typeface="Times New Roman"/>
              </a:rPr>
              <a:t>and archiving because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are sequential-access </a:t>
            </a:r>
            <a:r>
              <a:rPr sz="1069" u="sng" spc="5" dirty="0">
                <a:latin typeface="Times New Roman"/>
                <a:cs typeface="Times New Roman"/>
              </a:rPr>
              <a:t>devices </a:t>
            </a:r>
            <a:r>
              <a:rPr sz="1069" spc="5" dirty="0">
                <a:latin typeface="Times New Roman"/>
                <a:cs typeface="Times New Roman"/>
              </a:rPr>
              <a:t>(to </a:t>
            </a:r>
            <a:r>
              <a:rPr sz="1069" u="sng" spc="10" dirty="0">
                <a:latin typeface="Times New Roman"/>
                <a:cs typeface="Times New Roman"/>
              </a:rPr>
              <a:t>access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middle of a </a:t>
            </a:r>
            <a:r>
              <a:rPr sz="1069" spc="5" dirty="0">
                <a:latin typeface="Times New Roman"/>
                <a:cs typeface="Times New Roman"/>
              </a:rPr>
              <a:t>tape,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u="sng" spc="10" dirty="0">
                <a:latin typeface="Times New Roman"/>
                <a:cs typeface="Times New Roman"/>
              </a:rPr>
              <a:t>tape drive </a:t>
            </a:r>
            <a:r>
              <a:rPr sz="1069" spc="10" dirty="0">
                <a:latin typeface="Times New Roman"/>
                <a:cs typeface="Times New Roman"/>
              </a:rPr>
              <a:t>must pass through all the preceding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data).</a:t>
            </a:r>
            <a:endParaRPr sz="1069">
              <a:latin typeface="Times New Roman"/>
              <a:cs typeface="Times New Roman"/>
            </a:endParaRPr>
          </a:p>
          <a:p>
            <a:pPr marL="13582" marR="8026" indent="-617" algn="just">
              <a:lnSpc>
                <a:spcPts val="1254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Short for Redundant </a:t>
            </a:r>
            <a:r>
              <a:rPr sz="1069" spc="1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of Independent (or </a:t>
            </a:r>
            <a:r>
              <a:rPr sz="1069" spc="15" dirty="0">
                <a:latin typeface="Times New Roman"/>
                <a:cs typeface="Times New Roman"/>
              </a:rPr>
              <a:t>Inexpensive) </a:t>
            </a:r>
            <a:r>
              <a:rPr sz="1069" spc="10" dirty="0">
                <a:latin typeface="Times New Roman"/>
                <a:cs typeface="Times New Roman"/>
              </a:rPr>
              <a:t>Disks, a category of </a:t>
            </a:r>
            <a:r>
              <a:rPr sz="1069" u="sng" spc="10" dirty="0">
                <a:latin typeface="Times New Roman"/>
                <a:cs typeface="Times New Roman"/>
              </a:rPr>
              <a:t>disk  drives  </a:t>
            </a:r>
            <a:r>
              <a:rPr sz="1069" spc="10" dirty="0">
                <a:latin typeface="Times New Roman"/>
                <a:cs typeface="Times New Roman"/>
              </a:rPr>
              <a:t>that  </a:t>
            </a:r>
            <a:r>
              <a:rPr sz="1069" spc="15" dirty="0">
                <a:latin typeface="Times New Roman"/>
                <a:cs typeface="Times New Roman"/>
              </a:rPr>
              <a:t>employ  </a:t>
            </a:r>
            <a:r>
              <a:rPr sz="1069" spc="10" dirty="0">
                <a:latin typeface="Times New Roman"/>
                <a:cs typeface="Times New Roman"/>
              </a:rPr>
              <a:t>two  </a:t>
            </a:r>
            <a:r>
              <a:rPr sz="1069" spc="15" dirty="0">
                <a:latin typeface="Times New Roman"/>
                <a:cs typeface="Times New Roman"/>
              </a:rPr>
              <a:t>or  more  </a:t>
            </a:r>
            <a:r>
              <a:rPr sz="1069" spc="10" dirty="0">
                <a:latin typeface="Times New Roman"/>
                <a:cs typeface="Times New Roman"/>
              </a:rPr>
              <a:t>drives  </a:t>
            </a:r>
            <a:r>
              <a:rPr sz="1069" spc="1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combination  for  </a:t>
            </a:r>
            <a:r>
              <a:rPr sz="1069" u="sng" spc="10" dirty="0">
                <a:latin typeface="Times New Roman"/>
                <a:cs typeface="Times New Roman"/>
              </a:rPr>
              <a:t>fault  tolerance    </a:t>
            </a:r>
            <a:r>
              <a:rPr sz="1069" u="sng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3582" marR="8026" algn="just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performance. </a:t>
            </a:r>
            <a:r>
              <a:rPr sz="1069" spc="15" dirty="0">
                <a:latin typeface="Times New Roman"/>
                <a:cs typeface="Times New Roman"/>
              </a:rPr>
              <a:t>RAID disk </a:t>
            </a:r>
            <a:r>
              <a:rPr sz="1069" spc="10" dirty="0">
                <a:latin typeface="Times New Roman"/>
                <a:cs typeface="Times New Roman"/>
              </a:rPr>
              <a:t>drives are used frequently on </a:t>
            </a:r>
            <a:r>
              <a:rPr sz="1069" u="sng" spc="10" dirty="0">
                <a:latin typeface="Times New Roman"/>
                <a:cs typeface="Times New Roman"/>
              </a:rPr>
              <a:t>servers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aren't </a:t>
            </a:r>
            <a:r>
              <a:rPr sz="1069" spc="10" dirty="0">
                <a:latin typeface="Times New Roman"/>
                <a:cs typeface="Times New Roman"/>
              </a:rPr>
              <a:t>generally  necessary for </a:t>
            </a:r>
            <a:r>
              <a:rPr sz="1069" u="sng" spc="10" dirty="0">
                <a:latin typeface="Times New Roman"/>
                <a:cs typeface="Times New Roman"/>
              </a:rPr>
              <a:t>personal</a:t>
            </a:r>
            <a:r>
              <a:rPr sz="1069" u="sng" spc="-53" dirty="0">
                <a:latin typeface="Times New Roman"/>
                <a:cs typeface="Times New Roman"/>
              </a:rPr>
              <a:t> </a:t>
            </a:r>
            <a:r>
              <a:rPr sz="1069" u="sng" spc="10" dirty="0">
                <a:latin typeface="Times New Roman"/>
                <a:cs typeface="Times New Roman"/>
              </a:rPr>
              <a:t>computers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3582" algn="just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Fundamental 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5" dirty="0">
                <a:latin typeface="Times New Roman"/>
                <a:cs typeface="Times New Roman"/>
              </a:rPr>
              <a:t>RAID  is </a:t>
            </a:r>
            <a:r>
              <a:rPr sz="1069" spc="10" dirty="0">
                <a:latin typeface="Times New Roman"/>
                <a:cs typeface="Times New Roman"/>
              </a:rPr>
              <a:t>"striping",  a  </a:t>
            </a:r>
            <a:r>
              <a:rPr sz="1069" spc="15" dirty="0">
                <a:latin typeface="Times New Roman"/>
                <a:cs typeface="Times New Roman"/>
              </a:rPr>
              <a:t>method of </a:t>
            </a:r>
            <a:r>
              <a:rPr sz="1069" spc="10" dirty="0">
                <a:latin typeface="Times New Roman"/>
                <a:cs typeface="Times New Roman"/>
              </a:rPr>
              <a:t>concatenating multiple  drives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into</a:t>
            </a:r>
            <a:endParaRPr sz="1069">
              <a:latin typeface="Times New Roman"/>
              <a:cs typeface="Times New Roman"/>
            </a:endParaRPr>
          </a:p>
          <a:p>
            <a:pPr marL="13582" marR="5556" algn="just">
              <a:lnSpc>
                <a:spcPct val="98500"/>
              </a:lnSpc>
              <a:spcBef>
                <a:spcPts val="15"/>
              </a:spcBef>
            </a:pP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logical </a:t>
            </a:r>
            <a:r>
              <a:rPr sz="1069" spc="10" dirty="0">
                <a:latin typeface="Times New Roman"/>
                <a:cs typeface="Times New Roman"/>
              </a:rPr>
              <a:t>storage unit. Striping involves partitioning each drive's storage space into  stripes which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9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small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one sector </a:t>
            </a:r>
            <a:r>
              <a:rPr sz="1069" spc="15" dirty="0">
                <a:latin typeface="Times New Roman"/>
                <a:cs typeface="Times New Roman"/>
              </a:rPr>
              <a:t>(512 </a:t>
            </a:r>
            <a:r>
              <a:rPr sz="1069" spc="5" dirty="0">
                <a:latin typeface="Times New Roman"/>
                <a:cs typeface="Times New Roman"/>
              </a:rPr>
              <a:t>bytes) </a:t>
            </a:r>
            <a:r>
              <a:rPr sz="1069" spc="10" dirty="0">
                <a:latin typeface="Times New Roman"/>
                <a:cs typeface="Times New Roman"/>
              </a:rPr>
              <a:t>or as large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several  megabytes. </a:t>
            </a:r>
            <a:r>
              <a:rPr sz="1069" spc="1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stripes are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interleaved round-robin, </a:t>
            </a:r>
            <a:r>
              <a:rPr sz="1069" spc="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that the </a:t>
            </a:r>
            <a:r>
              <a:rPr sz="1069" spc="15" dirty="0">
                <a:latin typeface="Times New Roman"/>
                <a:cs typeface="Times New Roman"/>
              </a:rPr>
              <a:t>combined </a:t>
            </a:r>
            <a:r>
              <a:rPr sz="1069" spc="10" dirty="0">
                <a:latin typeface="Times New Roman"/>
                <a:cs typeface="Times New Roman"/>
              </a:rPr>
              <a:t>space 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composed alternately of </a:t>
            </a:r>
            <a:r>
              <a:rPr sz="1069" spc="5" dirty="0">
                <a:latin typeface="Times New Roman"/>
                <a:cs typeface="Times New Roman"/>
              </a:rPr>
              <a:t>stripes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drive. </a:t>
            </a:r>
            <a:r>
              <a:rPr sz="1069" spc="-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effect, the </a:t>
            </a:r>
            <a:r>
              <a:rPr sz="1069" spc="5" dirty="0">
                <a:latin typeface="Times New Roman"/>
                <a:cs typeface="Times New Roman"/>
              </a:rPr>
              <a:t>storage </a:t>
            </a:r>
            <a:r>
              <a:rPr sz="1069" spc="10" dirty="0">
                <a:latin typeface="Times New Roman"/>
                <a:cs typeface="Times New Roman"/>
              </a:rPr>
              <a:t>space of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drives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shuffled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0" dirty="0">
                <a:latin typeface="Times New Roman"/>
                <a:cs typeface="Times New Roman"/>
              </a:rPr>
              <a:t>a deck of </a:t>
            </a:r>
            <a:r>
              <a:rPr sz="1069" spc="5" dirty="0">
                <a:latin typeface="Times New Roman"/>
                <a:cs typeface="Times New Roman"/>
              </a:rPr>
              <a:t>cards.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type of application environment, I/O or  data intensive, determines whether large or small </a:t>
            </a:r>
            <a:r>
              <a:rPr sz="1069" spc="5" dirty="0">
                <a:latin typeface="Times New Roman"/>
                <a:cs typeface="Times New Roman"/>
              </a:rPr>
              <a:t>stripes </a:t>
            </a:r>
            <a:r>
              <a:rPr sz="1069" spc="10" dirty="0">
                <a:latin typeface="Times New Roman"/>
                <a:cs typeface="Times New Roman"/>
              </a:rPr>
              <a:t>should be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used.</a:t>
            </a:r>
            <a:endParaRPr sz="1069">
              <a:latin typeface="Times New Roman"/>
              <a:cs typeface="Times New Roman"/>
            </a:endParaRPr>
          </a:p>
          <a:p>
            <a:pPr marL="13582" marR="4939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Most </a:t>
            </a:r>
            <a:r>
              <a:rPr sz="1069" spc="10" dirty="0">
                <a:latin typeface="Times New Roman"/>
                <a:cs typeface="Times New Roman"/>
              </a:rPr>
              <a:t>multi-user operating systems today, like NT, </a:t>
            </a:r>
            <a:r>
              <a:rPr sz="1069" spc="15" dirty="0">
                <a:latin typeface="Times New Roman"/>
                <a:cs typeface="Times New Roman"/>
              </a:rPr>
              <a:t>UNIX </a:t>
            </a:r>
            <a:r>
              <a:rPr sz="1069" spc="10" dirty="0">
                <a:latin typeface="Times New Roman"/>
                <a:cs typeface="Times New Roman"/>
              </a:rPr>
              <a:t>and Netware, support  overlapped disk I/O operations across multiple drives. However,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19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maximize  </a:t>
            </a:r>
            <a:r>
              <a:rPr sz="1069" spc="10" dirty="0">
                <a:latin typeface="Times New Roman"/>
                <a:cs typeface="Times New Roman"/>
              </a:rPr>
              <a:t>throughput for the disk subsystem,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I/O load </a:t>
            </a:r>
            <a:r>
              <a:rPr sz="1069" spc="1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be balanced across all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drives  </a:t>
            </a:r>
            <a:r>
              <a:rPr sz="1069" spc="15" dirty="0">
                <a:latin typeface="Times New Roman"/>
                <a:cs typeface="Times New Roman"/>
              </a:rPr>
              <a:t>so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each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drive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can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kept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busy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much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possible.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In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multiple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drive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system</a:t>
            </a:r>
            <a:endParaRPr sz="1069">
              <a:latin typeface="Times New Roman"/>
              <a:cs typeface="Times New Roman"/>
            </a:endParaRPr>
          </a:p>
          <a:p>
            <a:pPr marL="13582" marR="4939" algn="just">
              <a:lnSpc>
                <a:spcPts val="1264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without </a:t>
            </a:r>
            <a:r>
              <a:rPr sz="1069" spc="5" dirty="0">
                <a:latin typeface="Times New Roman"/>
                <a:cs typeface="Times New Roman"/>
              </a:rPr>
              <a:t>striping,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disk </a:t>
            </a:r>
            <a:r>
              <a:rPr sz="1069" spc="10" dirty="0">
                <a:latin typeface="Times New Roman"/>
                <a:cs typeface="Times New Roman"/>
              </a:rPr>
              <a:t>I/O </a:t>
            </a:r>
            <a:r>
              <a:rPr sz="1069" spc="5" dirty="0">
                <a:latin typeface="Times New Roman"/>
                <a:cs typeface="Times New Roman"/>
              </a:rPr>
              <a:t>load is </a:t>
            </a:r>
            <a:r>
              <a:rPr sz="1069" spc="10" dirty="0">
                <a:latin typeface="Times New Roman"/>
                <a:cs typeface="Times New Roman"/>
              </a:rPr>
              <a:t>never perfectly balanced.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drives will  contain data </a:t>
            </a:r>
            <a:r>
              <a:rPr sz="1069" spc="5" dirty="0">
                <a:latin typeface="Times New Roman"/>
                <a:cs typeface="Times New Roman"/>
              </a:rPr>
              <a:t>files </a:t>
            </a:r>
            <a:r>
              <a:rPr sz="1069" spc="10" dirty="0">
                <a:latin typeface="Times New Roman"/>
                <a:cs typeface="Times New Roman"/>
              </a:rPr>
              <a:t>which are frequently accessed and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drives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only </a:t>
            </a:r>
            <a:r>
              <a:rPr sz="1069" spc="15" dirty="0">
                <a:latin typeface="Times New Roman"/>
                <a:cs typeface="Times New Roman"/>
              </a:rPr>
              <a:t>rarely </a:t>
            </a:r>
            <a:r>
              <a:rPr sz="1069" spc="10" dirty="0">
                <a:latin typeface="Times New Roman"/>
                <a:cs typeface="Times New Roman"/>
              </a:rPr>
              <a:t>be  accessed.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I/O intensive environments, performance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optimized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striping the  drives 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with  </a:t>
            </a:r>
            <a:r>
              <a:rPr sz="1069" spc="5" dirty="0">
                <a:latin typeface="Times New Roman"/>
                <a:cs typeface="Times New Roman"/>
              </a:rPr>
              <a:t>stripes  </a:t>
            </a:r>
            <a:r>
              <a:rPr sz="1069" spc="10" dirty="0">
                <a:latin typeface="Times New Roman"/>
                <a:cs typeface="Times New Roman"/>
              </a:rPr>
              <a:t>large  enough  </a:t>
            </a:r>
            <a:r>
              <a:rPr sz="1069" spc="19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that  each  record  potentially </a:t>
            </a:r>
            <a:r>
              <a:rPr sz="1069" spc="2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falls</a:t>
            </a:r>
            <a:endParaRPr sz="1069">
              <a:latin typeface="Times New Roman"/>
              <a:cs typeface="Times New Roman"/>
            </a:endParaRPr>
          </a:p>
          <a:p>
            <a:pPr marL="13582" marR="6173" algn="just">
              <a:lnSpc>
                <a:spcPts val="1264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entirely within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stripe. This ensures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I/O </a:t>
            </a:r>
            <a:r>
              <a:rPr sz="1069" spc="10" dirty="0">
                <a:latin typeface="Times New Roman"/>
                <a:cs typeface="Times New Roman"/>
              </a:rPr>
              <a:t>will be </a:t>
            </a:r>
            <a:r>
              <a:rPr sz="1069" spc="15" dirty="0">
                <a:latin typeface="Times New Roman"/>
                <a:cs typeface="Times New Roman"/>
              </a:rPr>
              <a:t>evenly </a:t>
            </a:r>
            <a:r>
              <a:rPr sz="1069" spc="10" dirty="0">
                <a:latin typeface="Times New Roman"/>
                <a:cs typeface="Times New Roman"/>
              </a:rPr>
              <a:t>distributed  across the array, allowing </a:t>
            </a:r>
            <a:r>
              <a:rPr sz="1069" spc="1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drive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work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different </a:t>
            </a:r>
            <a:r>
              <a:rPr sz="1069" spc="5" dirty="0">
                <a:latin typeface="Times New Roman"/>
                <a:cs typeface="Times New Roman"/>
              </a:rPr>
              <a:t>I/O </a:t>
            </a:r>
            <a:r>
              <a:rPr sz="1069" spc="10" dirty="0">
                <a:latin typeface="Times New Roman"/>
                <a:cs typeface="Times New Roman"/>
              </a:rPr>
              <a:t>operation, and thus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maximize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simultaneous </a:t>
            </a:r>
            <a:r>
              <a:rPr sz="1069" spc="5" dirty="0">
                <a:latin typeface="Times New Roman"/>
                <a:cs typeface="Times New Roman"/>
              </a:rPr>
              <a:t>I/O </a:t>
            </a:r>
            <a:r>
              <a:rPr sz="1069" spc="10" dirty="0">
                <a:latin typeface="Times New Roman"/>
                <a:cs typeface="Times New Roman"/>
              </a:rPr>
              <a:t>operations, which can be performed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3582" algn="just">
              <a:lnSpc>
                <a:spcPts val="1225"/>
              </a:lnSpc>
            </a:pPr>
            <a:r>
              <a:rPr sz="1069" spc="5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  <a:p>
            <a:pPr marL="13582" marR="4939" algn="just">
              <a:lnSpc>
                <a:spcPct val="98600"/>
              </a:lnSpc>
              <a:spcBef>
                <a:spcPts val="5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data intensive environments and single-user systems which </a:t>
            </a:r>
            <a:r>
              <a:rPr sz="1069" spc="5" dirty="0">
                <a:latin typeface="Times New Roman"/>
                <a:cs typeface="Times New Roman"/>
              </a:rPr>
              <a:t>access </a:t>
            </a:r>
            <a:r>
              <a:rPr sz="1069" spc="10" dirty="0">
                <a:latin typeface="Times New Roman"/>
                <a:cs typeface="Times New Roman"/>
              </a:rPr>
              <a:t>large records,  small </a:t>
            </a:r>
            <a:r>
              <a:rPr sz="1069" spc="5" dirty="0">
                <a:latin typeface="Times New Roman"/>
                <a:cs typeface="Times New Roman"/>
              </a:rPr>
              <a:t>stripes </a:t>
            </a:r>
            <a:r>
              <a:rPr sz="1069" spc="10" dirty="0">
                <a:latin typeface="Times New Roman"/>
                <a:cs typeface="Times New Roman"/>
              </a:rPr>
              <a:t>(typically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512-byte sector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length) can </a:t>
            </a:r>
            <a:r>
              <a:rPr sz="1069" spc="15" dirty="0">
                <a:latin typeface="Times New Roman"/>
                <a:cs typeface="Times New Roman"/>
              </a:rPr>
              <a:t>be used so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record  will span across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drives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array, each drive storing part of </a:t>
            </a:r>
            <a:r>
              <a:rPr sz="1069" spc="15" dirty="0">
                <a:latin typeface="Times New Roman"/>
                <a:cs typeface="Times New Roman"/>
              </a:rPr>
              <a:t>the data from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record. </a:t>
            </a:r>
            <a:r>
              <a:rPr sz="1069" spc="10" dirty="0">
                <a:latin typeface="Times New Roman"/>
                <a:cs typeface="Times New Roman"/>
              </a:rPr>
              <a:t>This causes long </a:t>
            </a:r>
            <a:r>
              <a:rPr sz="1069" spc="5" dirty="0">
                <a:latin typeface="Times New Roman"/>
                <a:cs typeface="Times New Roman"/>
              </a:rPr>
              <a:t>record </a:t>
            </a:r>
            <a:r>
              <a:rPr sz="1069" spc="10" dirty="0">
                <a:latin typeface="Times New Roman"/>
                <a:cs typeface="Times New Roman"/>
              </a:rPr>
              <a:t>accesses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performed faster, since the data transfer  occurs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parallel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multiple drives. Unfortunately, small </a:t>
            </a:r>
            <a:r>
              <a:rPr sz="1069" spc="5" dirty="0">
                <a:latin typeface="Times New Roman"/>
                <a:cs typeface="Times New Roman"/>
              </a:rPr>
              <a:t>stripes </a:t>
            </a:r>
            <a:r>
              <a:rPr sz="1069" spc="10" dirty="0">
                <a:latin typeface="Times New Roman"/>
                <a:cs typeface="Times New Roman"/>
              </a:rPr>
              <a:t>rule </a:t>
            </a:r>
            <a:r>
              <a:rPr sz="1069" spc="15" dirty="0">
                <a:latin typeface="Times New Roman"/>
                <a:cs typeface="Times New Roman"/>
              </a:rPr>
              <a:t>out </a:t>
            </a:r>
            <a:r>
              <a:rPr sz="1069" spc="10" dirty="0">
                <a:latin typeface="Times New Roman"/>
                <a:cs typeface="Times New Roman"/>
              </a:rPr>
              <a:t>multiple  overlapped I/O operations, since </a:t>
            </a:r>
            <a:r>
              <a:rPr sz="1069" spc="15" dirty="0">
                <a:latin typeface="Times New Roman"/>
                <a:cs typeface="Times New Roman"/>
              </a:rPr>
              <a:t>each </a:t>
            </a:r>
            <a:r>
              <a:rPr sz="1069" spc="5" dirty="0">
                <a:latin typeface="Times New Roman"/>
                <a:cs typeface="Times New Roman"/>
              </a:rPr>
              <a:t>I/O </a:t>
            </a:r>
            <a:r>
              <a:rPr sz="1069" spc="10" dirty="0">
                <a:latin typeface="Times New Roman"/>
                <a:cs typeface="Times New Roman"/>
              </a:rPr>
              <a:t>will typically involve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drives. However,  operating systems </a:t>
            </a:r>
            <a:r>
              <a:rPr sz="1069" spc="5" dirty="0">
                <a:latin typeface="Times New Roman"/>
                <a:cs typeface="Times New Roman"/>
              </a:rPr>
              <a:t>like  </a:t>
            </a:r>
            <a:r>
              <a:rPr sz="1069" spc="19" dirty="0">
                <a:latin typeface="Times New Roman"/>
                <a:cs typeface="Times New Roman"/>
              </a:rPr>
              <a:t>DOS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do  </a:t>
            </a:r>
            <a:r>
              <a:rPr sz="1069" spc="10" dirty="0">
                <a:latin typeface="Times New Roman"/>
                <a:cs typeface="Times New Roman"/>
              </a:rPr>
              <a:t>not allow overlapped  disk  </a:t>
            </a:r>
            <a:r>
              <a:rPr sz="1069" spc="5" dirty="0">
                <a:latin typeface="Times New Roman"/>
                <a:cs typeface="Times New Roman"/>
              </a:rPr>
              <a:t>I/O,  will  </a:t>
            </a:r>
            <a:r>
              <a:rPr sz="1069" spc="10" dirty="0">
                <a:latin typeface="Times New Roman"/>
                <a:cs typeface="Times New Roman"/>
              </a:rPr>
              <a:t>not    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32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831593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0" y="1321542"/>
            <a:ext cx="4901230" cy="8043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38893" algn="just">
              <a:lnSpc>
                <a:spcPct val="98600"/>
              </a:lnSpc>
            </a:pPr>
            <a:r>
              <a:rPr sz="1069" spc="10" dirty="0">
                <a:latin typeface="Times New Roman"/>
                <a:cs typeface="Times New Roman"/>
              </a:rPr>
              <a:t>negatively impacted. Applications such as on-demand video/audio, medical imaging  and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acquisition, which utilize long record accesses, will achieve </a:t>
            </a:r>
            <a:r>
              <a:rPr sz="1069" spc="15" dirty="0">
                <a:latin typeface="Times New Roman"/>
                <a:cs typeface="Times New Roman"/>
              </a:rPr>
              <a:t>optimum  </a:t>
            </a:r>
            <a:r>
              <a:rPr sz="1069" spc="10" dirty="0">
                <a:latin typeface="Times New Roman"/>
                <a:cs typeface="Times New Roman"/>
              </a:rPr>
              <a:t>performance with small stripe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arrays.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8"/>
              </a:lnSpc>
            </a:pPr>
            <a:r>
              <a:rPr sz="1069" spc="10" dirty="0">
                <a:latin typeface="Times New Roman"/>
                <a:cs typeface="Times New Roman"/>
              </a:rPr>
              <a:t>RAID-0</a:t>
            </a:r>
            <a:endParaRPr sz="1069">
              <a:latin typeface="Times New Roman"/>
              <a:cs typeface="Times New Roman"/>
            </a:endParaRPr>
          </a:p>
          <a:p>
            <a:pPr marL="12347" marR="38276" algn="just">
              <a:lnSpc>
                <a:spcPct val="985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RAID Level </a:t>
            </a:r>
            <a:r>
              <a:rPr sz="1069" spc="15" dirty="0">
                <a:latin typeface="Times New Roman"/>
                <a:cs typeface="Times New Roman"/>
              </a:rPr>
              <a:t>0 is </a:t>
            </a:r>
            <a:r>
              <a:rPr sz="1069" spc="10" dirty="0">
                <a:latin typeface="Times New Roman"/>
                <a:cs typeface="Times New Roman"/>
              </a:rPr>
              <a:t>not redundant, hence does not truly </a:t>
            </a:r>
            <a:r>
              <a:rPr sz="1069" spc="5" dirty="0">
                <a:latin typeface="Times New Roman"/>
                <a:cs typeface="Times New Roman"/>
              </a:rPr>
              <a:t>fit </a:t>
            </a:r>
            <a:r>
              <a:rPr sz="1069" spc="10" dirty="0">
                <a:latin typeface="Times New Roman"/>
                <a:cs typeface="Times New Roman"/>
              </a:rPr>
              <a:t>the "RAID" acronym.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level  </a:t>
            </a:r>
            <a:r>
              <a:rPr sz="1069" spc="10" dirty="0">
                <a:latin typeface="Times New Roman"/>
                <a:cs typeface="Times New Roman"/>
              </a:rPr>
              <a:t>0, data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split across </a:t>
            </a:r>
            <a:r>
              <a:rPr sz="1069" spc="10" dirty="0">
                <a:latin typeface="Times New Roman"/>
                <a:cs typeface="Times New Roman"/>
              </a:rPr>
              <a:t>drives, resulting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higher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throughput. Since </a:t>
            </a:r>
            <a:r>
              <a:rPr sz="1069" spc="19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redundant  information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stored, performance </a:t>
            </a:r>
            <a:r>
              <a:rPr sz="1069" spc="15" dirty="0">
                <a:latin typeface="Times New Roman"/>
                <a:cs typeface="Times New Roman"/>
              </a:rPr>
              <a:t>is very </a:t>
            </a:r>
            <a:r>
              <a:rPr sz="1069" spc="10" dirty="0">
                <a:latin typeface="Times New Roman"/>
                <a:cs typeface="Times New Roman"/>
              </a:rPr>
              <a:t>good, but the </a:t>
            </a:r>
            <a:r>
              <a:rPr sz="1069" spc="5" dirty="0">
                <a:latin typeface="Times New Roman"/>
                <a:cs typeface="Times New Roman"/>
              </a:rPr>
              <a:t>failure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5" dirty="0">
                <a:latin typeface="Times New Roman"/>
                <a:cs typeface="Times New Roman"/>
              </a:rPr>
              <a:t>disk in the  </a:t>
            </a:r>
            <a:r>
              <a:rPr sz="1069" spc="10" dirty="0">
                <a:latin typeface="Times New Roman"/>
                <a:cs typeface="Times New Roman"/>
              </a:rPr>
              <a:t>array results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data loss. This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5" dirty="0">
                <a:latin typeface="Times New Roman"/>
                <a:cs typeface="Times New Roman"/>
              </a:rPr>
              <a:t>is commonly </a:t>
            </a:r>
            <a:r>
              <a:rPr sz="1069" spc="5" dirty="0">
                <a:latin typeface="Times New Roman"/>
                <a:cs typeface="Times New Roman"/>
              </a:rPr>
              <a:t>referred to as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striping.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RAID-1</a:t>
            </a:r>
            <a:endParaRPr sz="1069">
              <a:latin typeface="Times New Roman"/>
              <a:cs typeface="Times New Roman"/>
            </a:endParaRPr>
          </a:p>
          <a:p>
            <a:pPr marL="12347" marR="39510" algn="just">
              <a:lnSpc>
                <a:spcPct val="985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RAID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5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provides </a:t>
            </a:r>
            <a:r>
              <a:rPr sz="1069" spc="15" dirty="0">
                <a:latin typeface="Times New Roman"/>
                <a:cs typeface="Times New Roman"/>
              </a:rPr>
              <a:t>redundancy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writing all data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two or more drives.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performance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5" dirty="0">
                <a:latin typeface="Times New Roman"/>
                <a:cs typeface="Times New Roman"/>
              </a:rPr>
              <a:t>1 array </a:t>
            </a:r>
            <a:r>
              <a:rPr sz="1069" spc="10" dirty="0">
                <a:latin typeface="Times New Roman"/>
                <a:cs typeface="Times New Roman"/>
              </a:rPr>
              <a:t>tends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faster on reads and slower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writes  </a:t>
            </a:r>
            <a:r>
              <a:rPr sz="1069" spc="10" dirty="0">
                <a:latin typeface="Times New Roman"/>
                <a:cs typeface="Times New Roman"/>
              </a:rPr>
              <a:t>compared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single drive, </a:t>
            </a:r>
            <a:r>
              <a:rPr sz="1069" spc="15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either drive fails,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is lost.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good  entry-level redundant system, since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two drives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required; however, since one  drive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store a </a:t>
            </a:r>
            <a:r>
              <a:rPr sz="1069" spc="5" dirty="0">
                <a:latin typeface="Times New Roman"/>
                <a:cs typeface="Times New Roman"/>
              </a:rPr>
              <a:t>duplicate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data,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cost </a:t>
            </a:r>
            <a:r>
              <a:rPr sz="1069" spc="10" dirty="0">
                <a:latin typeface="Times New Roman"/>
                <a:cs typeface="Times New Roman"/>
              </a:rPr>
              <a:t>per megabyte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high. This </a:t>
            </a:r>
            <a:r>
              <a:rPr sz="1069" spc="5" dirty="0">
                <a:latin typeface="Times New Roman"/>
                <a:cs typeface="Times New Roman"/>
              </a:rPr>
              <a:t>level  </a:t>
            </a:r>
            <a:r>
              <a:rPr sz="1069" spc="15" dirty="0">
                <a:latin typeface="Times New Roman"/>
                <a:cs typeface="Times New Roman"/>
              </a:rPr>
              <a:t>is commonly </a:t>
            </a:r>
            <a:r>
              <a:rPr sz="1069" spc="5" dirty="0">
                <a:latin typeface="Times New Roman"/>
                <a:cs typeface="Times New Roman"/>
              </a:rPr>
              <a:t>referred to as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mirroring.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29" dirty="0">
                <a:latin typeface="Times New Roman"/>
                <a:cs typeface="Times New Roman"/>
              </a:rPr>
              <a:t>RAID-2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4"/>
              </a:lnSpc>
            </a:pPr>
            <a:r>
              <a:rPr sz="1069" spc="10" dirty="0">
                <a:latin typeface="Times New Roman"/>
                <a:cs typeface="Times New Roman"/>
              </a:rPr>
              <a:t>RAID Level 2, </a:t>
            </a:r>
            <a:r>
              <a:rPr sz="1069" spc="15" dirty="0">
                <a:latin typeface="Times New Roman"/>
                <a:cs typeface="Times New Roman"/>
              </a:rPr>
              <a:t>which </a:t>
            </a:r>
            <a:r>
              <a:rPr sz="1069" spc="10" dirty="0">
                <a:latin typeface="Times New Roman"/>
                <a:cs typeface="Times New Roman"/>
              </a:rPr>
              <a:t>uses </a:t>
            </a:r>
            <a:r>
              <a:rPr sz="1069" spc="15" dirty="0">
                <a:latin typeface="Times New Roman"/>
                <a:cs typeface="Times New Roman"/>
              </a:rPr>
              <a:t>Hamming </a:t>
            </a:r>
            <a:r>
              <a:rPr sz="1069" spc="5" dirty="0">
                <a:latin typeface="Times New Roman"/>
                <a:cs typeface="Times New Roman"/>
              </a:rPr>
              <a:t>error </a:t>
            </a:r>
            <a:r>
              <a:rPr sz="1069" spc="10" dirty="0">
                <a:latin typeface="Times New Roman"/>
                <a:cs typeface="Times New Roman"/>
              </a:rPr>
              <a:t>correction codes,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intended   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endParaRPr sz="1069">
              <a:latin typeface="Times New Roman"/>
              <a:cs typeface="Times New Roman"/>
            </a:endParaRPr>
          </a:p>
          <a:p>
            <a:pPr marL="12347" marR="39510" algn="just">
              <a:lnSpc>
                <a:spcPts val="1264"/>
              </a:lnSpc>
              <a:spcBef>
                <a:spcPts val="53"/>
              </a:spcBef>
            </a:pPr>
            <a:r>
              <a:rPr sz="1069" spc="10" dirty="0">
                <a:latin typeface="Times New Roman"/>
                <a:cs typeface="Times New Roman"/>
              </a:rPr>
              <a:t>drives which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built-in </a:t>
            </a:r>
            <a:r>
              <a:rPr sz="1069" spc="5" dirty="0">
                <a:latin typeface="Times New Roman"/>
                <a:cs typeface="Times New Roman"/>
              </a:rPr>
              <a:t>error </a:t>
            </a:r>
            <a:r>
              <a:rPr sz="1069" spc="10" dirty="0">
                <a:latin typeface="Times New Roman"/>
                <a:cs typeface="Times New Roman"/>
              </a:rPr>
              <a:t>detection. All SCSI drives support </a:t>
            </a:r>
            <a:r>
              <a:rPr sz="1069" spc="5" dirty="0">
                <a:latin typeface="Times New Roman"/>
                <a:cs typeface="Times New Roman"/>
              </a:rPr>
              <a:t>built-in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error </a:t>
            </a:r>
            <a:r>
              <a:rPr sz="1069" spc="10" dirty="0">
                <a:latin typeface="Times New Roman"/>
                <a:cs typeface="Times New Roman"/>
              </a:rPr>
              <a:t>detection,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this level is </a:t>
            </a:r>
            <a:r>
              <a:rPr sz="1069" spc="10" dirty="0">
                <a:latin typeface="Times New Roman"/>
                <a:cs typeface="Times New Roman"/>
              </a:rPr>
              <a:t>of little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when using </a:t>
            </a:r>
            <a:r>
              <a:rPr sz="1069" spc="15" dirty="0">
                <a:latin typeface="Times New Roman"/>
                <a:cs typeface="Times New Roman"/>
              </a:rPr>
              <a:t>SCSI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drives.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278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RAID-3</a:t>
            </a:r>
            <a:endParaRPr sz="1069">
              <a:latin typeface="Times New Roman"/>
              <a:cs typeface="Times New Roman"/>
            </a:endParaRPr>
          </a:p>
          <a:p>
            <a:pPr marL="12347" marR="40128" algn="just">
              <a:lnSpc>
                <a:spcPts val="1264"/>
              </a:lnSpc>
              <a:spcBef>
                <a:spcPts val="53"/>
              </a:spcBef>
            </a:pPr>
            <a:r>
              <a:rPr sz="1069" spc="10" dirty="0">
                <a:latin typeface="Times New Roman"/>
                <a:cs typeface="Times New Roman"/>
              </a:rPr>
              <a:t>RAID Level </a:t>
            </a:r>
            <a:r>
              <a:rPr sz="1069" spc="15" dirty="0">
                <a:latin typeface="Times New Roman"/>
                <a:cs typeface="Times New Roman"/>
              </a:rPr>
              <a:t>3 </a:t>
            </a:r>
            <a:r>
              <a:rPr sz="1069" spc="10" dirty="0">
                <a:latin typeface="Times New Roman"/>
                <a:cs typeface="Times New Roman"/>
              </a:rPr>
              <a:t>stripes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a byte level across </a:t>
            </a:r>
            <a:r>
              <a:rPr sz="1069" spc="5" dirty="0">
                <a:latin typeface="Times New Roman"/>
                <a:cs typeface="Times New Roman"/>
              </a:rPr>
              <a:t>several </a:t>
            </a:r>
            <a:r>
              <a:rPr sz="1069" spc="10" dirty="0">
                <a:latin typeface="Times New Roman"/>
                <a:cs typeface="Times New Roman"/>
              </a:rPr>
              <a:t>drives, with parity stored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10" dirty="0">
                <a:latin typeface="Times New Roman"/>
                <a:cs typeface="Times New Roman"/>
              </a:rPr>
              <a:t>one drive.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otherwise </a:t>
            </a:r>
            <a:r>
              <a:rPr sz="1069" spc="10" dirty="0">
                <a:latin typeface="Times New Roman"/>
                <a:cs typeface="Times New Roman"/>
              </a:rPr>
              <a:t>similar </a:t>
            </a:r>
            <a:r>
              <a:rPr sz="1069" spc="5" dirty="0">
                <a:latin typeface="Times New Roman"/>
                <a:cs typeface="Times New Roman"/>
              </a:rPr>
              <a:t>to level </a:t>
            </a:r>
            <a:r>
              <a:rPr sz="1069" spc="10" dirty="0">
                <a:latin typeface="Times New Roman"/>
                <a:cs typeface="Times New Roman"/>
              </a:rPr>
              <a:t>4. Byte-level striping requires hardware  support for </a:t>
            </a:r>
            <a:r>
              <a:rPr sz="1069" spc="5" dirty="0">
                <a:latin typeface="Times New Roman"/>
                <a:cs typeface="Times New Roman"/>
              </a:rPr>
              <a:t>efficient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RAID-4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RAID Level </a:t>
            </a:r>
            <a:r>
              <a:rPr sz="1069" spc="15" dirty="0">
                <a:latin typeface="Times New Roman"/>
                <a:cs typeface="Times New Roman"/>
              </a:rPr>
              <a:t>4 </a:t>
            </a:r>
            <a:r>
              <a:rPr sz="1069" spc="10" dirty="0">
                <a:latin typeface="Times New Roman"/>
                <a:cs typeface="Times New Roman"/>
              </a:rPr>
              <a:t>stripes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a block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across </a:t>
            </a:r>
            <a:r>
              <a:rPr sz="1069" spc="5" dirty="0">
                <a:latin typeface="Times New Roman"/>
                <a:cs typeface="Times New Roman"/>
              </a:rPr>
              <a:t>several </a:t>
            </a:r>
            <a:r>
              <a:rPr sz="1069" spc="10" dirty="0">
                <a:latin typeface="Times New Roman"/>
                <a:cs typeface="Times New Roman"/>
              </a:rPr>
              <a:t>drives, with parity stored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drive. </a:t>
            </a:r>
            <a:r>
              <a:rPr sz="1069" spc="19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parity information allows recovery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failure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single drive.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performance of a level </a:t>
            </a:r>
            <a:r>
              <a:rPr sz="1069" spc="15" dirty="0">
                <a:latin typeface="Times New Roman"/>
                <a:cs typeface="Times New Roman"/>
              </a:rPr>
              <a:t>4 </a:t>
            </a:r>
            <a:r>
              <a:rPr sz="1069" spc="10" dirty="0">
                <a:latin typeface="Times New Roman"/>
                <a:cs typeface="Times New Roman"/>
              </a:rPr>
              <a:t>array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very </a:t>
            </a:r>
            <a:r>
              <a:rPr sz="1069" spc="10" dirty="0">
                <a:latin typeface="Times New Roman"/>
                <a:cs typeface="Times New Roman"/>
              </a:rPr>
              <a:t>good for </a:t>
            </a:r>
            <a:r>
              <a:rPr sz="1069" spc="5" dirty="0">
                <a:latin typeface="Times New Roman"/>
                <a:cs typeface="Times New Roman"/>
              </a:rPr>
              <a:t>reads </a:t>
            </a:r>
            <a:r>
              <a:rPr sz="1069" spc="10" dirty="0">
                <a:latin typeface="Times New Roman"/>
                <a:cs typeface="Times New Roman"/>
              </a:rPr>
              <a:t>(the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as level 0). </a:t>
            </a:r>
            <a:r>
              <a:rPr sz="1069" spc="10" dirty="0">
                <a:latin typeface="Times New Roman"/>
                <a:cs typeface="Times New Roman"/>
              </a:rPr>
              <a:t>Writes,  however, require that parity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updated </a:t>
            </a:r>
            <a:r>
              <a:rPr sz="1069" spc="10" dirty="0">
                <a:latin typeface="Times New Roman"/>
                <a:cs typeface="Times New Roman"/>
              </a:rPr>
              <a:t>each time. This slows small random  writes,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particular, though large writes or sequential </a:t>
            </a:r>
            <a:r>
              <a:rPr sz="1069" spc="5" dirty="0">
                <a:latin typeface="Times New Roman"/>
                <a:cs typeface="Times New Roman"/>
              </a:rPr>
              <a:t>writes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fairly fast. Because 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one drive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array stores redundant data,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cost </a:t>
            </a:r>
            <a:r>
              <a:rPr sz="1069" spc="10" dirty="0">
                <a:latin typeface="Times New Roman"/>
                <a:cs typeface="Times New Roman"/>
              </a:rPr>
              <a:t>per megabyte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level </a:t>
            </a:r>
            <a:r>
              <a:rPr sz="1069" spc="15" dirty="0">
                <a:latin typeface="Times New Roman"/>
                <a:cs typeface="Times New Roman"/>
              </a:rPr>
              <a:t>4  </a:t>
            </a:r>
            <a:r>
              <a:rPr sz="1069" spc="10" dirty="0">
                <a:latin typeface="Times New Roman"/>
                <a:cs typeface="Times New Roman"/>
              </a:rPr>
              <a:t>array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fairly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low.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RAID-5</a:t>
            </a:r>
            <a:endParaRPr sz="1069">
              <a:latin typeface="Times New Roman"/>
              <a:cs typeface="Times New Roman"/>
            </a:endParaRPr>
          </a:p>
          <a:p>
            <a:pPr marL="12347" marR="40745" algn="just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RAID Level </a:t>
            </a:r>
            <a:r>
              <a:rPr sz="1069" spc="15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similar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5" dirty="0">
                <a:latin typeface="Times New Roman"/>
                <a:cs typeface="Times New Roman"/>
              </a:rPr>
              <a:t>4, </a:t>
            </a:r>
            <a:r>
              <a:rPr sz="1069" spc="10" dirty="0">
                <a:latin typeface="Times New Roman"/>
                <a:cs typeface="Times New Roman"/>
              </a:rPr>
              <a:t>but distributes parity </a:t>
            </a:r>
            <a:r>
              <a:rPr sz="1069" spc="15" dirty="0">
                <a:latin typeface="Times New Roman"/>
                <a:cs typeface="Times New Roman"/>
              </a:rPr>
              <a:t>among the </a:t>
            </a:r>
            <a:r>
              <a:rPr sz="1069" spc="10" dirty="0">
                <a:latin typeface="Times New Roman"/>
                <a:cs typeface="Times New Roman"/>
              </a:rPr>
              <a:t>drives. This can  speed small </a:t>
            </a:r>
            <a:r>
              <a:rPr sz="1069" spc="5" dirty="0">
                <a:latin typeface="Times New Roman"/>
                <a:cs typeface="Times New Roman"/>
              </a:rPr>
              <a:t>writes in </a:t>
            </a:r>
            <a:r>
              <a:rPr sz="1069" spc="10" dirty="0">
                <a:latin typeface="Times New Roman"/>
                <a:cs typeface="Times New Roman"/>
              </a:rPr>
              <a:t>multiprocessing systems, </a:t>
            </a:r>
            <a:r>
              <a:rPr sz="1069" spc="5" dirty="0">
                <a:latin typeface="Times New Roman"/>
                <a:cs typeface="Times New Roman"/>
              </a:rPr>
              <a:t>since </a:t>
            </a:r>
            <a:r>
              <a:rPr sz="1069" spc="10" dirty="0">
                <a:latin typeface="Times New Roman"/>
                <a:cs typeface="Times New Roman"/>
              </a:rPr>
              <a:t>the parity disk does not become  a bottleneck. Because parity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must be skipped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drive during reads,  however,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performance for reads tends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considerably lower </a:t>
            </a:r>
            <a:r>
              <a:rPr sz="1069" spc="15" dirty="0">
                <a:latin typeface="Times New Roman"/>
                <a:cs typeface="Times New Roman"/>
              </a:rPr>
              <a:t>than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5" dirty="0">
                <a:latin typeface="Times New Roman"/>
                <a:cs typeface="Times New Roman"/>
              </a:rPr>
              <a:t>4 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9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cost </a:t>
            </a:r>
            <a:r>
              <a:rPr sz="1069" spc="15" dirty="0">
                <a:latin typeface="Times New Roman"/>
                <a:cs typeface="Times New Roman"/>
              </a:rPr>
              <a:t>per </a:t>
            </a:r>
            <a:r>
              <a:rPr sz="1069" spc="10" dirty="0">
                <a:latin typeface="Times New Roman"/>
                <a:cs typeface="Times New Roman"/>
              </a:rPr>
              <a:t>megabyte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for level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4.</a:t>
            </a:r>
            <a:endParaRPr sz="1069">
              <a:latin typeface="Times New Roman"/>
              <a:cs typeface="Times New Roman"/>
            </a:endParaRPr>
          </a:p>
          <a:p>
            <a:pPr marL="12347" marR="39510" algn="just">
              <a:lnSpc>
                <a:spcPts val="1274"/>
              </a:lnSpc>
              <a:spcBef>
                <a:spcPts val="24"/>
              </a:spcBef>
            </a:pPr>
            <a:r>
              <a:rPr sz="1069" spc="15" dirty="0">
                <a:latin typeface="Times New Roman"/>
                <a:cs typeface="Times New Roman"/>
              </a:rPr>
              <a:t>The manner </a:t>
            </a:r>
            <a:r>
              <a:rPr sz="1069" spc="10" dirty="0">
                <a:latin typeface="Times New Roman"/>
                <a:cs typeface="Times New Roman"/>
              </a:rPr>
              <a:t>data records are </a:t>
            </a:r>
            <a:r>
              <a:rPr sz="1069" spc="5" dirty="0">
                <a:latin typeface="Times New Roman"/>
                <a:cs typeface="Times New Roman"/>
              </a:rPr>
              <a:t>stored </a:t>
            </a:r>
            <a:r>
              <a:rPr sz="1069" spc="10" dirty="0">
                <a:latin typeface="Times New Roman"/>
                <a:cs typeface="Times New Roman"/>
              </a:rPr>
              <a:t>and retrieved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physical devices </a:t>
            </a:r>
            <a:r>
              <a:rPr sz="1069" spc="15" dirty="0">
                <a:latin typeface="Times New Roman"/>
                <a:cs typeface="Times New Roman"/>
              </a:rPr>
              <a:t>.The </a:t>
            </a:r>
            <a:r>
              <a:rPr sz="1069" spc="10" dirty="0">
                <a:latin typeface="Times New Roman"/>
                <a:cs typeface="Times New Roman"/>
              </a:rPr>
              <a:t>technique  </a:t>
            </a:r>
            <a:r>
              <a:rPr sz="1069" spc="15" dirty="0">
                <a:latin typeface="Times New Roman"/>
                <a:cs typeface="Times New Roman"/>
              </a:rPr>
              <a:t>used to </a:t>
            </a:r>
            <a:r>
              <a:rPr sz="1069" spc="10" dirty="0">
                <a:latin typeface="Times New Roman"/>
                <a:cs typeface="Times New Roman"/>
              </a:rPr>
              <a:t>find and retrieve store records are called access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methods.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278"/>
              </a:lnSpc>
            </a:pPr>
            <a:r>
              <a:rPr sz="1069" spc="10" dirty="0">
                <a:latin typeface="Times New Roman"/>
                <a:cs typeface="Times New Roman"/>
              </a:rPr>
              <a:t>Sequential File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Organization</a:t>
            </a:r>
            <a:endParaRPr sz="1069">
              <a:latin typeface="Times New Roman"/>
              <a:cs typeface="Times New Roman"/>
            </a:endParaRPr>
          </a:p>
          <a:p>
            <a:pPr marL="12347" marR="38276" algn="just">
              <a:lnSpc>
                <a:spcPts val="1264"/>
              </a:lnSpc>
              <a:spcBef>
                <a:spcPts val="53"/>
              </a:spcBef>
            </a:pPr>
            <a:r>
              <a:rPr sz="1069" spc="10" dirty="0">
                <a:latin typeface="Times New Roman"/>
                <a:cs typeface="Times New Roman"/>
              </a:rPr>
              <a:t>Records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arranged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storage </a:t>
            </a:r>
            <a:r>
              <a:rPr sz="1069" spc="5" dirty="0">
                <a:latin typeface="Times New Roman"/>
                <a:cs typeface="Times New Roman"/>
              </a:rPr>
              <a:t>devices in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sequence based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value of </a:t>
            </a:r>
            <a:r>
              <a:rPr sz="1069" spc="15" dirty="0">
                <a:latin typeface="Times New Roman"/>
                <a:cs typeface="Times New Roman"/>
              </a:rPr>
              <a:t>some  </a:t>
            </a:r>
            <a:r>
              <a:rPr sz="1069" spc="10" dirty="0">
                <a:latin typeface="Times New Roman"/>
                <a:cs typeface="Times New Roman"/>
              </a:rPr>
              <a:t>field,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sequence field. Sequence </a:t>
            </a:r>
            <a:r>
              <a:rPr sz="1069" spc="5" dirty="0">
                <a:latin typeface="Times New Roman"/>
                <a:cs typeface="Times New Roman"/>
              </a:rPr>
              <a:t>field is </a:t>
            </a:r>
            <a:r>
              <a:rPr sz="1069" spc="10" dirty="0">
                <a:latin typeface="Times New Roman"/>
                <a:cs typeface="Times New Roman"/>
              </a:rPr>
              <a:t>often the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field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identifies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record.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33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577450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22" y="1321543"/>
            <a:ext cx="4867275" cy="2940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98600"/>
              </a:lnSpc>
            </a:pPr>
            <a:r>
              <a:rPr sz="1069" spc="10" dirty="0">
                <a:latin typeface="Times New Roman"/>
                <a:cs typeface="Times New Roman"/>
              </a:rPr>
              <a:t>Simply, </a:t>
            </a:r>
            <a:r>
              <a:rPr sz="1069" spc="15" dirty="0">
                <a:latin typeface="Times New Roman"/>
                <a:cs typeface="Times New Roman"/>
              </a:rPr>
              <a:t>easy to </a:t>
            </a:r>
            <a:r>
              <a:rPr sz="1069" spc="10" dirty="0">
                <a:latin typeface="Times New Roman"/>
                <a:cs typeface="Times New Roman"/>
              </a:rPr>
              <a:t>understand and manage, best for providing sequential access.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 feasible for </a:t>
            </a:r>
            <a:r>
              <a:rPr sz="1069" spc="5" dirty="0">
                <a:latin typeface="Times New Roman"/>
                <a:cs typeface="Times New Roman"/>
              </a:rPr>
              <a:t>direct </a:t>
            </a:r>
            <a:r>
              <a:rPr sz="1069" spc="15" dirty="0">
                <a:latin typeface="Times New Roman"/>
                <a:cs typeface="Times New Roman"/>
              </a:rPr>
              <a:t>or random </a:t>
            </a:r>
            <a:r>
              <a:rPr sz="1069" spc="10" dirty="0">
                <a:latin typeface="Times New Roman"/>
                <a:cs typeface="Times New Roman"/>
              </a:rPr>
              <a:t>access; inserting/deleting a record in/from the middle of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sequence involves cumbersome record searches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rewriting of the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file.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RAID-0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fastest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most </a:t>
            </a:r>
            <a:r>
              <a:rPr sz="1069" spc="5" dirty="0">
                <a:latin typeface="Times New Roman"/>
                <a:cs typeface="Times New Roman"/>
              </a:rPr>
              <a:t>efficient </a:t>
            </a:r>
            <a:r>
              <a:rPr sz="1069" spc="15" dirty="0">
                <a:latin typeface="Times New Roman"/>
                <a:cs typeface="Times New Roman"/>
              </a:rPr>
              <a:t>array type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offers </a:t>
            </a:r>
            <a:r>
              <a:rPr sz="1069" spc="15" dirty="0">
                <a:latin typeface="Times New Roman"/>
                <a:cs typeface="Times New Roman"/>
              </a:rPr>
              <a:t>no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fault-tolerance.</a:t>
            </a: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ct val="98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RAID-1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array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choice for performance-critical, fault-tolerant environments. </a:t>
            </a:r>
            <a:r>
              <a:rPr sz="1069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addition, RAID-1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choice for fault-tolerance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no more </a:t>
            </a:r>
            <a:r>
              <a:rPr sz="1069" spc="5" dirty="0">
                <a:latin typeface="Times New Roman"/>
                <a:cs typeface="Times New Roman"/>
              </a:rPr>
              <a:t>than </a:t>
            </a:r>
            <a:r>
              <a:rPr sz="1069" spc="10" dirty="0">
                <a:latin typeface="Times New Roman"/>
                <a:cs typeface="Times New Roman"/>
              </a:rPr>
              <a:t>two drives are  desired.</a:t>
            </a: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ts val="1274"/>
              </a:lnSpc>
              <a:spcBef>
                <a:spcPts val="24"/>
              </a:spcBef>
            </a:pPr>
            <a:r>
              <a:rPr sz="1069" spc="10" dirty="0">
                <a:latin typeface="Times New Roman"/>
                <a:cs typeface="Times New Roman"/>
              </a:rPr>
              <a:t>RAID-2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seldom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15" dirty="0">
                <a:latin typeface="Times New Roman"/>
                <a:cs typeface="Times New Roman"/>
              </a:rPr>
              <a:t>today </a:t>
            </a:r>
            <a:r>
              <a:rPr sz="1069" spc="10" dirty="0">
                <a:latin typeface="Times New Roman"/>
                <a:cs typeface="Times New Roman"/>
              </a:rPr>
              <a:t>since </a:t>
            </a:r>
            <a:r>
              <a:rPr sz="1069" spc="19" dirty="0">
                <a:latin typeface="Times New Roman"/>
                <a:cs typeface="Times New Roman"/>
              </a:rPr>
              <a:t>ECC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embedded in almost all </a:t>
            </a:r>
            <a:r>
              <a:rPr sz="1069" spc="15" dirty="0">
                <a:latin typeface="Times New Roman"/>
                <a:cs typeface="Times New Roman"/>
              </a:rPr>
              <a:t>modern </a:t>
            </a:r>
            <a:r>
              <a:rPr sz="1069" spc="10" dirty="0">
                <a:latin typeface="Times New Roman"/>
                <a:cs typeface="Times New Roman"/>
              </a:rPr>
              <a:t>disk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drives.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06"/>
              </a:lnSpc>
            </a:pPr>
            <a:r>
              <a:rPr sz="1069" spc="10" dirty="0">
                <a:latin typeface="Times New Roman"/>
                <a:cs typeface="Times New Roman"/>
              </a:rPr>
              <a:t>RAID-3 can be 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data intensive or single-user environments which access  </a:t>
            </a:r>
            <a:r>
              <a:rPr sz="1069" spc="28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long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sequential records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speed </a:t>
            </a:r>
            <a:r>
              <a:rPr sz="1069" spc="15" dirty="0">
                <a:latin typeface="Times New Roman"/>
                <a:cs typeface="Times New Roman"/>
              </a:rPr>
              <a:t>up data </a:t>
            </a:r>
            <a:r>
              <a:rPr sz="1069" spc="5" dirty="0">
                <a:latin typeface="Times New Roman"/>
                <a:cs typeface="Times New Roman"/>
              </a:rPr>
              <a:t>transfer. </a:t>
            </a:r>
            <a:r>
              <a:rPr sz="1069" spc="10" dirty="0">
                <a:latin typeface="Times New Roman"/>
                <a:cs typeface="Times New Roman"/>
              </a:rPr>
              <a:t>However, </a:t>
            </a:r>
            <a:r>
              <a:rPr sz="1069" spc="15" dirty="0">
                <a:latin typeface="Times New Roman"/>
                <a:cs typeface="Times New Roman"/>
              </a:rPr>
              <a:t>RAID-3 </a:t>
            </a:r>
            <a:r>
              <a:rPr sz="1069" spc="10" dirty="0">
                <a:latin typeface="Times New Roman"/>
                <a:cs typeface="Times New Roman"/>
              </a:rPr>
              <a:t>does not allow  multiple </a:t>
            </a:r>
            <a:r>
              <a:rPr sz="1069" dirty="0">
                <a:latin typeface="Times New Roman"/>
                <a:cs typeface="Times New Roman"/>
              </a:rPr>
              <a:t>I/O </a:t>
            </a:r>
            <a:r>
              <a:rPr sz="1069" spc="10" dirty="0">
                <a:latin typeface="Times New Roman"/>
                <a:cs typeface="Times New Roman"/>
              </a:rPr>
              <a:t>operations </a:t>
            </a:r>
            <a:r>
              <a:rPr sz="1069" spc="19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overlapped and requires synchronized-spindle drives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avoid performance degradation with short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records.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RAID-4 </a:t>
            </a:r>
            <a:r>
              <a:rPr sz="1069" spc="5" dirty="0">
                <a:latin typeface="Times New Roman"/>
                <a:cs typeface="Times New Roman"/>
              </a:rPr>
              <a:t>offers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advantages </a:t>
            </a:r>
            <a:r>
              <a:rPr sz="1069" spc="15" dirty="0">
                <a:latin typeface="Times New Roman"/>
                <a:cs typeface="Times New Roman"/>
              </a:rPr>
              <a:t>over RAID-5 </a:t>
            </a:r>
            <a:r>
              <a:rPr sz="1069" spc="10" dirty="0">
                <a:latin typeface="Times New Roman"/>
                <a:cs typeface="Times New Roman"/>
              </a:rPr>
              <a:t>and does not support multiple  simultaneous write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operations.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RAID-5 </a:t>
            </a:r>
            <a:r>
              <a:rPr sz="1069" spc="15" dirty="0">
                <a:latin typeface="Times New Roman"/>
                <a:cs typeface="Times New Roman"/>
              </a:rPr>
              <a:t>is the </a:t>
            </a:r>
            <a:r>
              <a:rPr sz="1069" spc="5" dirty="0">
                <a:latin typeface="Times New Roman"/>
                <a:cs typeface="Times New Roman"/>
              </a:rPr>
              <a:t>best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choices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multi-user environments which are not write  performance sensitive. However, </a:t>
            </a:r>
            <a:r>
              <a:rPr sz="1069" spc="5" dirty="0">
                <a:latin typeface="Times New Roman"/>
                <a:cs typeface="Times New Roman"/>
              </a:rPr>
              <a:t>at least </a:t>
            </a:r>
            <a:r>
              <a:rPr sz="1069" spc="10" dirty="0">
                <a:latin typeface="Times New Roman"/>
                <a:cs typeface="Times New Roman"/>
              </a:rPr>
              <a:t>three and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typically </a:t>
            </a:r>
            <a:r>
              <a:rPr sz="1069" spc="15" dirty="0">
                <a:latin typeface="Times New Roman"/>
                <a:cs typeface="Times New Roman"/>
              </a:rPr>
              <a:t>five </a:t>
            </a:r>
            <a:r>
              <a:rPr sz="1069" spc="10" dirty="0">
                <a:latin typeface="Times New Roman"/>
                <a:cs typeface="Times New Roman"/>
              </a:rPr>
              <a:t>drives are  required </a:t>
            </a:r>
            <a:r>
              <a:rPr sz="1069" spc="15" dirty="0">
                <a:latin typeface="Times New Roman"/>
                <a:cs typeface="Times New Roman"/>
              </a:rPr>
              <a:t>for RAID-5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34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638369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15806"/>
            <a:ext cx="130818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35</a:t>
            </a:r>
            <a:endParaRPr sz="1458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5504" y="2250525"/>
            <a:ext cx="5185216" cy="0"/>
          </a:xfrm>
          <a:custGeom>
            <a:avLst/>
            <a:gdLst/>
            <a:ahLst/>
            <a:cxnLst/>
            <a:rect l="l" t="t" r="r" b="b"/>
            <a:pathLst>
              <a:path w="5333365">
                <a:moveTo>
                  <a:pt x="0" y="0"/>
                </a:moveTo>
                <a:lnTo>
                  <a:pt x="533310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384" y="2030026"/>
            <a:ext cx="5098168" cy="870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  <a:p>
            <a:pPr marL="12347" marR="4939">
              <a:lnSpc>
                <a:spcPts val="1264"/>
              </a:lnSpc>
              <a:spcBef>
                <a:spcPts val="535"/>
              </a:spcBef>
            </a:pPr>
            <a:r>
              <a:rPr sz="1069" spc="10" dirty="0">
                <a:latin typeface="Times New Roman"/>
                <a:cs typeface="Times New Roman"/>
              </a:rPr>
              <a:t>“Database Systems Principles, Design and Implementation” written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Catherine Ricardo,  Maxwell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Macmillan.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75">
              <a:latin typeface="Times New Roman"/>
              <a:cs typeface="Times New Roman"/>
            </a:endParaRPr>
          </a:p>
          <a:p>
            <a:pPr marL="12347"/>
            <a:r>
              <a:rPr sz="1069" spc="10" dirty="0">
                <a:latin typeface="Times New Roman"/>
                <a:cs typeface="Times New Roman"/>
              </a:rPr>
              <a:t>“Database </a:t>
            </a:r>
            <a:r>
              <a:rPr sz="1069" spc="15" dirty="0">
                <a:latin typeface="Times New Roman"/>
                <a:cs typeface="Times New Roman"/>
              </a:rPr>
              <a:t>Management </a:t>
            </a:r>
            <a:r>
              <a:rPr sz="1069" spc="10" dirty="0">
                <a:latin typeface="Times New Roman"/>
                <a:cs typeface="Times New Roman"/>
              </a:rPr>
              <a:t>System”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Jeffery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spc="-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Hoffer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717" y="2625672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6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02647" y="2247562"/>
            <a:ext cx="0" cy="758119"/>
          </a:xfrm>
          <a:custGeom>
            <a:avLst/>
            <a:gdLst/>
            <a:ahLst/>
            <a:cxnLst/>
            <a:rect l="l" t="t" r="r" b="b"/>
            <a:pathLst>
              <a:path h="779780">
                <a:moveTo>
                  <a:pt x="0" y="0"/>
                </a:moveTo>
                <a:lnTo>
                  <a:pt x="0" y="779166"/>
                </a:lnTo>
              </a:path>
            </a:pathLst>
          </a:custGeom>
          <a:ln w="63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305717" y="3002862"/>
            <a:ext cx="5185833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75" y="0"/>
                </a:lnTo>
              </a:path>
            </a:pathLst>
          </a:custGeom>
          <a:ln w="4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6493961" y="2247562"/>
            <a:ext cx="0" cy="758119"/>
          </a:xfrm>
          <a:custGeom>
            <a:avLst/>
            <a:gdLst/>
            <a:ahLst/>
            <a:cxnLst/>
            <a:rect l="l" t="t" r="r" b="b"/>
            <a:pathLst>
              <a:path h="779780">
                <a:moveTo>
                  <a:pt x="0" y="0"/>
                </a:moveTo>
                <a:lnTo>
                  <a:pt x="0" y="779166"/>
                </a:lnTo>
              </a:path>
            </a:pathLst>
          </a:custGeom>
          <a:ln w="7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352598" y="3457415"/>
            <a:ext cx="1526734" cy="852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53" dirty="0">
                <a:latin typeface="Arial"/>
                <a:cs typeface="Arial"/>
              </a:rPr>
              <a:t>Lecture</a:t>
            </a:r>
            <a:endParaRPr sz="1167">
              <a:latin typeface="Arial"/>
              <a:cs typeface="Arial"/>
            </a:endParaRPr>
          </a:p>
          <a:p>
            <a:pPr marL="431526" indent="-209281">
              <a:spcBef>
                <a:spcPts val="23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Hashing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Hashing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Algorithm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8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Collision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Handling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35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13" name="object 13"/>
          <p:cNvSpPr txBox="1"/>
          <p:nvPr/>
        </p:nvSpPr>
        <p:spPr>
          <a:xfrm>
            <a:off x="1352520" y="4789563"/>
            <a:ext cx="4866658" cy="456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ct val="986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previous lecture we have studied about different storage </a:t>
            </a:r>
            <a:r>
              <a:rPr sz="1069" spc="15" dirty="0">
                <a:latin typeface="Times New Roman"/>
                <a:cs typeface="Times New Roman"/>
              </a:rPr>
              <a:t>media and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RAID  </a:t>
            </a:r>
            <a:r>
              <a:rPr sz="1069" spc="10" dirty="0">
                <a:latin typeface="Times New Roman"/>
                <a:cs typeface="Times New Roman"/>
              </a:rPr>
              <a:t>levels 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started with file organization.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lecture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study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length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types of file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organizations.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algn="just"/>
            <a:r>
              <a:rPr sz="1264" spc="24" dirty="0">
                <a:latin typeface="Times New Roman"/>
                <a:cs typeface="Times New Roman"/>
              </a:rPr>
              <a:t>File</a:t>
            </a:r>
            <a:r>
              <a:rPr sz="1264" spc="-44" dirty="0">
                <a:latin typeface="Times New Roman"/>
                <a:cs typeface="Times New Roman"/>
              </a:rPr>
              <a:t> </a:t>
            </a:r>
            <a:r>
              <a:rPr sz="1264" spc="49" dirty="0">
                <a:latin typeface="Times New Roman"/>
                <a:cs typeface="Times New Roman"/>
              </a:rPr>
              <a:t>Organizations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632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most common </a:t>
            </a:r>
            <a:r>
              <a:rPr sz="1069" spc="10" dirty="0">
                <a:latin typeface="Times New Roman"/>
                <a:cs typeface="Times New Roman"/>
              </a:rPr>
              <a:t>structure for large </a:t>
            </a:r>
            <a:r>
              <a:rPr sz="1069" spc="5" dirty="0">
                <a:latin typeface="Times New Roman"/>
                <a:cs typeface="Times New Roman"/>
              </a:rPr>
              <a:t>files that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typically </a:t>
            </a:r>
            <a:r>
              <a:rPr sz="1069" spc="10" dirty="0">
                <a:latin typeface="Times New Roman"/>
                <a:cs typeface="Times New Roman"/>
              </a:rPr>
              <a:t>processed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their  entirety,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it's </a:t>
            </a:r>
            <a:r>
              <a:rPr sz="1069" spc="10" dirty="0">
                <a:latin typeface="Times New Roman"/>
                <a:cs typeface="Times New Roman"/>
              </a:rPr>
              <a:t>at the </a:t>
            </a:r>
            <a:r>
              <a:rPr sz="1069" spc="5" dirty="0">
                <a:latin typeface="Times New Roman"/>
                <a:cs typeface="Times New Roman"/>
              </a:rPr>
              <a:t>heart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more complex schemes.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scheme,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records </a:t>
            </a:r>
            <a:r>
              <a:rPr sz="1069" spc="10" dirty="0">
                <a:latin typeface="Times New Roman"/>
                <a:cs typeface="Times New Roman"/>
              </a:rPr>
              <a:t>have 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size and </a:t>
            </a:r>
            <a:r>
              <a:rPr sz="1069" spc="15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field </a:t>
            </a:r>
            <a:r>
              <a:rPr sz="1069" spc="10" dirty="0">
                <a:latin typeface="Times New Roman"/>
                <a:cs typeface="Times New Roman"/>
              </a:rPr>
              <a:t>format, with the </a:t>
            </a:r>
            <a:r>
              <a:rPr sz="1069" spc="5" dirty="0">
                <a:latin typeface="Times New Roman"/>
                <a:cs typeface="Times New Roman"/>
              </a:rPr>
              <a:t>fields </a:t>
            </a:r>
            <a:r>
              <a:rPr sz="1069" spc="10" dirty="0">
                <a:latin typeface="Times New Roman"/>
                <a:cs typeface="Times New Roman"/>
              </a:rPr>
              <a:t>having fixed </a:t>
            </a:r>
            <a:r>
              <a:rPr sz="1069" spc="15" dirty="0">
                <a:latin typeface="Times New Roman"/>
                <a:cs typeface="Times New Roman"/>
              </a:rPr>
              <a:t>size  </a:t>
            </a:r>
            <a:r>
              <a:rPr sz="1069" spc="10" dirty="0">
                <a:latin typeface="Times New Roman"/>
                <a:cs typeface="Times New Roman"/>
              </a:rPr>
              <a:t>as well. The records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sorted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0" dirty="0">
                <a:latin typeface="Times New Roman"/>
                <a:cs typeface="Times New Roman"/>
              </a:rPr>
              <a:t>according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content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field </a:t>
            </a:r>
            <a:r>
              <a:rPr sz="1069" spc="10" dirty="0">
                <a:latin typeface="Times New Roman"/>
                <a:cs typeface="Times New Roman"/>
              </a:rPr>
              <a:t>of a scalar  </a:t>
            </a:r>
            <a:r>
              <a:rPr sz="1069" spc="5" dirty="0">
                <a:latin typeface="Times New Roman"/>
                <a:cs typeface="Times New Roman"/>
              </a:rPr>
              <a:t>type, called ``key''. </a:t>
            </a:r>
            <a:r>
              <a:rPr sz="1069" spc="15" dirty="0">
                <a:latin typeface="Times New Roman"/>
                <a:cs typeface="Times New Roman"/>
              </a:rPr>
              <a:t>The key </a:t>
            </a:r>
            <a:r>
              <a:rPr sz="1069" spc="10" dirty="0">
                <a:latin typeface="Times New Roman"/>
                <a:cs typeface="Times New Roman"/>
              </a:rPr>
              <a:t>must identify </a:t>
            </a:r>
            <a:r>
              <a:rPr sz="1069" spc="15" dirty="0">
                <a:latin typeface="Times New Roman"/>
                <a:cs typeface="Times New Roman"/>
              </a:rPr>
              <a:t>uniquely </a:t>
            </a:r>
            <a:r>
              <a:rPr sz="1069" spc="10" dirty="0">
                <a:latin typeface="Times New Roman"/>
                <a:cs typeface="Times New Roman"/>
              </a:rPr>
              <a:t>a records, hence different </a:t>
            </a:r>
            <a:r>
              <a:rPr sz="1069" spc="5" dirty="0">
                <a:latin typeface="Times New Roman"/>
                <a:cs typeface="Times New Roman"/>
              </a:rPr>
              <a:t>record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diferent </a:t>
            </a:r>
            <a:r>
              <a:rPr sz="1069" spc="10" dirty="0">
                <a:latin typeface="Times New Roman"/>
                <a:cs typeface="Times New Roman"/>
              </a:rPr>
              <a:t>keys. This organization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well </a:t>
            </a:r>
            <a:r>
              <a:rPr sz="1069" spc="10" dirty="0">
                <a:latin typeface="Times New Roman"/>
                <a:cs typeface="Times New Roman"/>
              </a:rPr>
              <a:t>suited for batch processing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entire  file, </a:t>
            </a:r>
            <a:r>
              <a:rPr sz="1069" spc="10" dirty="0">
                <a:latin typeface="Times New Roman"/>
                <a:cs typeface="Times New Roman"/>
              </a:rPr>
              <a:t>without adding or deleting items: this kind of operation can </a:t>
            </a:r>
            <a:r>
              <a:rPr sz="1069" spc="15" dirty="0">
                <a:latin typeface="Times New Roman"/>
                <a:cs typeface="Times New Roman"/>
              </a:rPr>
              <a:t>take </a:t>
            </a:r>
            <a:r>
              <a:rPr sz="1069" spc="10" dirty="0">
                <a:latin typeface="Times New Roman"/>
                <a:cs typeface="Times New Roman"/>
              </a:rPr>
              <a:t>advantage of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fixed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records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file; </a:t>
            </a:r>
            <a:r>
              <a:rPr sz="1069" spc="10" dirty="0">
                <a:latin typeface="Times New Roman"/>
                <a:cs typeface="Times New Roman"/>
              </a:rPr>
              <a:t>moreover,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organization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easily stored </a:t>
            </a:r>
            <a:r>
              <a:rPr sz="1069" spc="15" dirty="0">
                <a:latin typeface="Times New Roman"/>
                <a:cs typeface="Times New Roman"/>
              </a:rPr>
              <a:t>both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disk  and </a:t>
            </a:r>
            <a:r>
              <a:rPr sz="1069" spc="5" dirty="0">
                <a:latin typeface="Times New Roman"/>
                <a:cs typeface="Times New Roman"/>
              </a:rPr>
              <a:t>tape.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ordering, </a:t>
            </a:r>
            <a:r>
              <a:rPr sz="1069" spc="15" dirty="0">
                <a:latin typeface="Times New Roman"/>
                <a:cs typeface="Times New Roman"/>
              </a:rPr>
              <a:t>along </a:t>
            </a:r>
            <a:r>
              <a:rPr sz="1069" spc="10" dirty="0">
                <a:latin typeface="Times New Roman"/>
                <a:cs typeface="Times New Roman"/>
              </a:rPr>
              <a:t>with the fixed </a:t>
            </a:r>
            <a:r>
              <a:rPr sz="1069" spc="5" dirty="0">
                <a:latin typeface="Times New Roman"/>
                <a:cs typeface="Times New Roman"/>
              </a:rPr>
              <a:t>record </a:t>
            </a:r>
            <a:r>
              <a:rPr sz="1069" spc="10" dirty="0">
                <a:latin typeface="Times New Roman"/>
                <a:cs typeface="Times New Roman"/>
              </a:rPr>
              <a:t>size, </a:t>
            </a:r>
            <a:r>
              <a:rPr sz="1069" spc="15" dirty="0">
                <a:latin typeface="Times New Roman"/>
                <a:cs typeface="Times New Roman"/>
              </a:rPr>
              <a:t>makes </a:t>
            </a:r>
            <a:r>
              <a:rPr sz="1069" spc="10" dirty="0">
                <a:latin typeface="Times New Roman"/>
                <a:cs typeface="Times New Roman"/>
              </a:rPr>
              <a:t>this organization  amenable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dicotomic search. However, </a:t>
            </a:r>
            <a:r>
              <a:rPr sz="1069" spc="15" dirty="0">
                <a:latin typeface="Times New Roman"/>
                <a:cs typeface="Times New Roman"/>
              </a:rPr>
              <a:t>adding </a:t>
            </a:r>
            <a:r>
              <a:rPr sz="1069" spc="10" dirty="0">
                <a:latin typeface="Times New Roman"/>
                <a:cs typeface="Times New Roman"/>
              </a:rPr>
              <a:t>and deleting records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kind of  file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tricky process: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logical </a:t>
            </a:r>
            <a:r>
              <a:rPr sz="1069" spc="10" dirty="0">
                <a:latin typeface="Times New Roman"/>
                <a:cs typeface="Times New Roman"/>
              </a:rPr>
              <a:t>sequence of records tipycally matches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physical layout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media </a:t>
            </a:r>
            <a:r>
              <a:rPr sz="1069" spc="5" dirty="0">
                <a:latin typeface="Times New Roman"/>
                <a:cs typeface="Times New Roman"/>
              </a:rPr>
              <a:t>storage,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to ease </a:t>
            </a:r>
            <a:r>
              <a:rPr sz="1069" spc="10" dirty="0">
                <a:latin typeface="Times New Roman"/>
                <a:cs typeface="Times New Roman"/>
              </a:rPr>
              <a:t>file navigation, hence </a:t>
            </a:r>
            <a:r>
              <a:rPr sz="1069" spc="15" dirty="0">
                <a:latin typeface="Times New Roman"/>
                <a:cs typeface="Times New Roman"/>
              </a:rPr>
              <a:t>adding </a:t>
            </a:r>
            <a:r>
              <a:rPr sz="1069" spc="10" dirty="0">
                <a:latin typeface="Times New Roman"/>
                <a:cs typeface="Times New Roman"/>
              </a:rPr>
              <a:t>a record  and maintaining the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order requires a reorganization of </a:t>
            </a:r>
            <a:r>
              <a:rPr sz="1069" spc="15" dirty="0">
                <a:latin typeface="Times New Roman"/>
                <a:cs typeface="Times New Roman"/>
              </a:rPr>
              <a:t>the whole </a:t>
            </a:r>
            <a:r>
              <a:rPr sz="1069" spc="5" dirty="0">
                <a:latin typeface="Times New Roman"/>
                <a:cs typeface="Times New Roman"/>
              </a:rPr>
              <a:t>file. </a:t>
            </a:r>
            <a:r>
              <a:rPr sz="1069" spc="10" dirty="0">
                <a:latin typeface="Times New Roman"/>
                <a:cs typeface="Times New Roman"/>
              </a:rPr>
              <a:t>The usual  solution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make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“log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file''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(also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called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“transaction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file''),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structured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7358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214" y="1243651"/>
            <a:ext cx="4867892" cy="8080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8026" indent="-617" algn="just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pile,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perform this kind of modification, and periodically perform a batch update </a:t>
            </a:r>
            <a:r>
              <a:rPr sz="1069" spc="15" dirty="0">
                <a:latin typeface="Times New Roman"/>
                <a:cs typeface="Times New Roman"/>
              </a:rPr>
              <a:t>on  the </a:t>
            </a:r>
            <a:r>
              <a:rPr sz="1069" spc="10" dirty="0">
                <a:latin typeface="Times New Roman"/>
                <a:cs typeface="Times New Roman"/>
              </a:rPr>
              <a:t>master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file.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Sequential </a:t>
            </a:r>
            <a:r>
              <a:rPr sz="1069" spc="5" dirty="0">
                <a:latin typeface="Times New Roman"/>
                <a:cs typeface="Times New Roman"/>
              </a:rPr>
              <a:t>files </a:t>
            </a:r>
            <a:r>
              <a:rPr sz="1069" spc="10" dirty="0">
                <a:latin typeface="Times New Roman"/>
                <a:cs typeface="Times New Roman"/>
              </a:rPr>
              <a:t>provide access </a:t>
            </a:r>
            <a:r>
              <a:rPr sz="1069" spc="15" dirty="0">
                <a:latin typeface="Times New Roman"/>
                <a:cs typeface="Times New Roman"/>
              </a:rPr>
              <a:t>only in </a:t>
            </a:r>
            <a:r>
              <a:rPr sz="1069" spc="10" dirty="0">
                <a:latin typeface="Times New Roman"/>
                <a:cs typeface="Times New Roman"/>
              </a:rPr>
              <a:t>a particular </a:t>
            </a:r>
            <a:r>
              <a:rPr sz="1069" spc="5" dirty="0">
                <a:latin typeface="Times New Roman"/>
                <a:cs typeface="Times New Roman"/>
              </a:rPr>
              <a:t>sequence. </a:t>
            </a:r>
            <a:r>
              <a:rPr sz="1069" spc="10" dirty="0">
                <a:latin typeface="Times New Roman"/>
                <a:cs typeface="Times New Roman"/>
              </a:rPr>
              <a:t>That does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suit </a:t>
            </a:r>
            <a:r>
              <a:rPr sz="1069" spc="15" dirty="0">
                <a:latin typeface="Times New Roman"/>
                <a:cs typeface="Times New Roman"/>
              </a:rPr>
              <a:t>many  </a:t>
            </a:r>
            <a:r>
              <a:rPr sz="1069" spc="10" dirty="0">
                <a:latin typeface="Times New Roman"/>
                <a:cs typeface="Times New Roman"/>
              </a:rPr>
              <a:t>applications since it </a:t>
            </a:r>
            <a:r>
              <a:rPr sz="1069" spc="5" dirty="0">
                <a:latin typeface="Times New Roman"/>
                <a:cs typeface="Times New Roman"/>
              </a:rPr>
              <a:t>involves </a:t>
            </a:r>
            <a:r>
              <a:rPr sz="1069" spc="10" dirty="0">
                <a:latin typeface="Times New Roman"/>
                <a:cs typeface="Times New Roman"/>
              </a:rPr>
              <a:t>too </a:t>
            </a:r>
            <a:r>
              <a:rPr sz="1069" spc="15" dirty="0">
                <a:latin typeface="Times New Roman"/>
                <a:cs typeface="Times New Roman"/>
              </a:rPr>
              <a:t>much </a:t>
            </a:r>
            <a:r>
              <a:rPr sz="1069" spc="10" dirty="0">
                <a:latin typeface="Times New Roman"/>
                <a:cs typeface="Times New Roman"/>
              </a:rPr>
              <a:t>time. Some mechanism for direct access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required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8"/>
              </a:lnSpc>
            </a:pPr>
            <a:r>
              <a:rPr sz="1069" spc="5" dirty="0">
                <a:latin typeface="Times New Roman"/>
                <a:cs typeface="Times New Roman"/>
              </a:rPr>
              <a:t>Direct </a:t>
            </a:r>
            <a:r>
              <a:rPr sz="1069" spc="10" dirty="0">
                <a:latin typeface="Times New Roman"/>
                <a:cs typeface="Times New Roman"/>
              </a:rPr>
              <a:t>Access File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Organization: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8"/>
              </a:lnSpc>
            </a:pPr>
            <a:r>
              <a:rPr sz="1069" spc="10" dirty="0">
                <a:latin typeface="Times New Roman"/>
                <a:cs typeface="Times New Roman"/>
              </a:rPr>
              <a:t>For most </a:t>
            </a:r>
            <a:r>
              <a:rPr sz="1069" spc="5" dirty="0">
                <a:latin typeface="Times New Roman"/>
                <a:cs typeface="Times New Roman"/>
              </a:rPr>
              <a:t>users, </a:t>
            </a:r>
            <a:r>
              <a:rPr sz="1069" spc="10" dirty="0">
                <a:latin typeface="Times New Roman"/>
                <a:cs typeface="Times New Roman"/>
              </a:rPr>
              <a:t>the file </a:t>
            </a:r>
            <a:r>
              <a:rPr sz="1069" spc="5" dirty="0">
                <a:latin typeface="Times New Roman"/>
                <a:cs typeface="Times New Roman"/>
              </a:rPr>
              <a:t>system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most </a:t>
            </a:r>
            <a:r>
              <a:rPr sz="1069" spc="10" dirty="0">
                <a:latin typeface="Times New Roman"/>
                <a:cs typeface="Times New Roman"/>
              </a:rPr>
              <a:t>visible </a:t>
            </a:r>
            <a:r>
              <a:rPr sz="1069" spc="5" dirty="0">
                <a:latin typeface="Times New Roman"/>
                <a:cs typeface="Times New Roman"/>
              </a:rPr>
              <a:t>aspect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an operating </a:t>
            </a:r>
            <a:r>
              <a:rPr sz="1069" spc="10" dirty="0">
                <a:latin typeface="Times New Roman"/>
                <a:cs typeface="Times New Roman"/>
              </a:rPr>
              <a:t>system.  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Files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store data and programs.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operating system implements the </a:t>
            </a:r>
            <a:r>
              <a:rPr sz="1069" spc="5" dirty="0">
                <a:latin typeface="Times New Roman"/>
                <a:cs typeface="Times New Roman"/>
              </a:rPr>
              <a:t>abstract </a:t>
            </a:r>
            <a:r>
              <a:rPr sz="1069" spc="10" dirty="0">
                <a:latin typeface="Times New Roman"/>
                <a:cs typeface="Times New Roman"/>
              </a:rPr>
              <a:t>concept of a  file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managing mass </a:t>
            </a:r>
            <a:r>
              <a:rPr sz="1069" spc="5" dirty="0">
                <a:latin typeface="Times New Roman"/>
                <a:cs typeface="Times New Roman"/>
              </a:rPr>
              <a:t>storage </a:t>
            </a:r>
            <a:r>
              <a:rPr sz="1069" spc="10" dirty="0">
                <a:latin typeface="Times New Roman"/>
                <a:cs typeface="Times New Roman"/>
              </a:rPr>
              <a:t>devices, such </a:t>
            </a:r>
            <a:r>
              <a:rPr sz="1069" spc="5" dirty="0">
                <a:latin typeface="Times New Roman"/>
                <a:cs typeface="Times New Roman"/>
              </a:rPr>
              <a:t>as tapes </a:t>
            </a:r>
            <a:r>
              <a:rPr sz="1069" spc="10" dirty="0">
                <a:latin typeface="Times New Roman"/>
                <a:cs typeface="Times New Roman"/>
              </a:rPr>
              <a:t>and disks. Also </a:t>
            </a:r>
            <a:r>
              <a:rPr sz="1069" spc="5" dirty="0">
                <a:latin typeface="Times New Roman"/>
                <a:cs typeface="Times New Roman"/>
              </a:rPr>
              <a:t>files </a:t>
            </a:r>
            <a:r>
              <a:rPr sz="1069" spc="10" dirty="0">
                <a:latin typeface="Times New Roman"/>
                <a:cs typeface="Times New Roman"/>
              </a:rPr>
              <a:t>are  normally organized </a:t>
            </a:r>
            <a:r>
              <a:rPr sz="1069" spc="5" dirty="0">
                <a:latin typeface="Times New Roman"/>
                <a:cs typeface="Times New Roman"/>
              </a:rPr>
              <a:t>into directories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ease their </a:t>
            </a:r>
            <a:r>
              <a:rPr sz="1069" spc="5" dirty="0">
                <a:latin typeface="Times New Roman"/>
                <a:cs typeface="Times New Roman"/>
              </a:rPr>
              <a:t>use, 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look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a variety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directory structures. Finally, when multiple users have access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files, it </a:t>
            </a:r>
            <a:r>
              <a:rPr sz="1069" spc="15" dirty="0">
                <a:latin typeface="Times New Roman"/>
                <a:cs typeface="Times New Roman"/>
              </a:rPr>
              <a:t>may be  </a:t>
            </a:r>
            <a:r>
              <a:rPr sz="1069" spc="10" dirty="0">
                <a:latin typeface="Times New Roman"/>
                <a:cs typeface="Times New Roman"/>
              </a:rPr>
              <a:t>desirable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control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9" dirty="0">
                <a:latin typeface="Times New Roman"/>
                <a:cs typeface="Times New Roman"/>
              </a:rPr>
              <a:t>whom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15" dirty="0">
                <a:latin typeface="Times New Roman"/>
                <a:cs typeface="Times New Roman"/>
              </a:rPr>
              <a:t>ways </a:t>
            </a:r>
            <a:r>
              <a:rPr sz="1069" spc="5" dirty="0">
                <a:latin typeface="Times New Roman"/>
                <a:cs typeface="Times New Roman"/>
              </a:rPr>
              <a:t>files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accessed. This control </a:t>
            </a:r>
            <a:r>
              <a:rPr sz="1069" spc="15" dirty="0">
                <a:latin typeface="Times New Roman"/>
                <a:cs typeface="Times New Roman"/>
              </a:rPr>
              <a:t>is  known </a:t>
            </a:r>
            <a:r>
              <a:rPr sz="1069" spc="5" dirty="0">
                <a:latin typeface="Times New Roman"/>
                <a:cs typeface="Times New Roman"/>
              </a:rPr>
              <a:t>as file </a:t>
            </a:r>
            <a:r>
              <a:rPr sz="1069" spc="10" dirty="0">
                <a:latin typeface="Times New Roman"/>
                <a:cs typeface="Times New Roman"/>
              </a:rPr>
              <a:t>protection. Following are the two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types: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Indexed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Sequential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Direct File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Organization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61"/>
              </a:spcBef>
            </a:pPr>
            <a:r>
              <a:rPr sz="1069" spc="44" dirty="0">
                <a:latin typeface="Times New Roman"/>
                <a:cs typeface="Times New Roman"/>
              </a:rPr>
              <a:t>Indexed </a:t>
            </a:r>
            <a:r>
              <a:rPr sz="1069" spc="39" dirty="0">
                <a:latin typeface="Times New Roman"/>
                <a:cs typeface="Times New Roman"/>
              </a:rPr>
              <a:t>sequential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file: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647"/>
              </a:spcBef>
            </a:pP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index file can be </a:t>
            </a:r>
            <a:r>
              <a:rPr sz="1069" spc="19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effectively </a:t>
            </a:r>
            <a:r>
              <a:rPr sz="1069" spc="15" dirty="0">
                <a:latin typeface="Times New Roman"/>
                <a:cs typeface="Times New Roman"/>
              </a:rPr>
              <a:t>overcome the </a:t>
            </a:r>
            <a:r>
              <a:rPr sz="1069" spc="10" dirty="0">
                <a:latin typeface="Times New Roman"/>
                <a:cs typeface="Times New Roman"/>
              </a:rPr>
              <a:t>above-mentioned problem, and 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speed </a:t>
            </a:r>
            <a:r>
              <a:rPr sz="1069" spc="15" dirty="0">
                <a:latin typeface="Times New Roman"/>
                <a:cs typeface="Times New Roman"/>
              </a:rPr>
              <a:t>up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search </a:t>
            </a:r>
            <a:r>
              <a:rPr sz="1069" spc="5" dirty="0">
                <a:latin typeface="Times New Roman"/>
                <a:cs typeface="Times New Roman"/>
              </a:rPr>
              <a:t>as well.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simplest </a:t>
            </a:r>
            <a:r>
              <a:rPr sz="1069" spc="15" dirty="0">
                <a:latin typeface="Times New Roman"/>
                <a:cs typeface="Times New Roman"/>
              </a:rPr>
              <a:t>indexing </a:t>
            </a:r>
            <a:r>
              <a:rPr sz="1069" spc="10" dirty="0">
                <a:latin typeface="Times New Roman"/>
                <a:cs typeface="Times New Roman"/>
              </a:rPr>
              <a:t>structure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single-level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one: a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0" dirty="0">
                <a:latin typeface="Times New Roman"/>
                <a:cs typeface="Times New Roman"/>
              </a:rPr>
              <a:t>whose records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pair’s key-pointer, where the pointer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position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file of the record with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given key. </a:t>
            </a:r>
            <a:r>
              <a:rPr sz="1069" spc="19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a subset of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records, </a:t>
            </a:r>
            <a:r>
              <a:rPr sz="1069" spc="15" dirty="0">
                <a:latin typeface="Times New Roman"/>
                <a:cs typeface="Times New Roman"/>
              </a:rPr>
              <a:t>evenly  </a:t>
            </a:r>
            <a:r>
              <a:rPr sz="1069" spc="10" dirty="0">
                <a:latin typeface="Times New Roman"/>
                <a:cs typeface="Times New Roman"/>
              </a:rPr>
              <a:t>spaced along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file, </a:t>
            </a:r>
            <a:r>
              <a:rPr sz="1069" spc="10" dirty="0">
                <a:latin typeface="Times New Roman"/>
                <a:cs typeface="Times New Roman"/>
              </a:rPr>
              <a:t>are indexed,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mark intervals of data records.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key 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0" dirty="0">
                <a:latin typeface="Times New Roman"/>
                <a:cs typeface="Times New Roman"/>
              </a:rPr>
              <a:t>then proceeds as follows: the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5" dirty="0">
                <a:latin typeface="Times New Roman"/>
                <a:cs typeface="Times New Roman"/>
              </a:rPr>
              <a:t>key is </a:t>
            </a:r>
            <a:r>
              <a:rPr sz="1069" spc="10" dirty="0">
                <a:latin typeface="Times New Roman"/>
                <a:cs typeface="Times New Roman"/>
              </a:rPr>
              <a:t>compared with the index ones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find the highest index key preceding the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5" dirty="0">
                <a:latin typeface="Times New Roman"/>
                <a:cs typeface="Times New Roman"/>
              </a:rPr>
              <a:t>one, </a:t>
            </a:r>
            <a:r>
              <a:rPr sz="1069" spc="10" dirty="0">
                <a:latin typeface="Times New Roman"/>
                <a:cs typeface="Times New Roman"/>
              </a:rPr>
              <a:t>and a linear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performed  from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record the </a:t>
            </a:r>
            <a:r>
              <a:rPr sz="1069" spc="1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key points onward, until the search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matched or until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record pointed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next </a:t>
            </a:r>
            <a:r>
              <a:rPr sz="1069" spc="10" dirty="0">
                <a:latin typeface="Times New Roman"/>
                <a:cs typeface="Times New Roman"/>
              </a:rPr>
              <a:t>index entry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reached.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spite of the </a:t>
            </a:r>
            <a:r>
              <a:rPr sz="1069" spc="15" dirty="0">
                <a:latin typeface="Times New Roman"/>
                <a:cs typeface="Times New Roman"/>
              </a:rPr>
              <a:t>double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0" dirty="0">
                <a:latin typeface="Times New Roman"/>
                <a:cs typeface="Times New Roman"/>
              </a:rPr>
              <a:t>access  (index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data) </a:t>
            </a:r>
            <a:r>
              <a:rPr sz="1069" spc="10" dirty="0">
                <a:latin typeface="Times New Roman"/>
                <a:cs typeface="Times New Roman"/>
              </a:rPr>
              <a:t>needed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this kind of </a:t>
            </a:r>
            <a:r>
              <a:rPr sz="1069" spc="5" dirty="0">
                <a:latin typeface="Times New Roman"/>
                <a:cs typeface="Times New Roman"/>
              </a:rPr>
              <a:t>search,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decrease in </a:t>
            </a:r>
            <a:r>
              <a:rPr sz="1069" spc="10" dirty="0">
                <a:latin typeface="Times New Roman"/>
                <a:cs typeface="Times New Roman"/>
              </a:rPr>
              <a:t>access time with </a:t>
            </a:r>
            <a:r>
              <a:rPr sz="1069" spc="5" dirty="0">
                <a:latin typeface="Times New Roman"/>
                <a:cs typeface="Times New Roman"/>
              </a:rPr>
              <a:t>respect 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sequential file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significant.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47700"/>
              </a:lnSpc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type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u="sng" spc="10" dirty="0">
                <a:latin typeface="Times New Roman"/>
                <a:cs typeface="Times New Roman"/>
              </a:rPr>
              <a:t>file access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an index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obtain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address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u="sng" spc="10" dirty="0">
                <a:latin typeface="Times New Roman"/>
                <a:cs typeface="Times New Roman"/>
              </a:rPr>
              <a:t>block  </a:t>
            </a:r>
            <a:r>
              <a:rPr sz="1069" spc="10" dirty="0">
                <a:latin typeface="Times New Roman"/>
                <a:cs typeface="Times New Roman"/>
              </a:rPr>
              <a:t>which contains the </a:t>
            </a:r>
            <a:r>
              <a:rPr sz="1069" spc="5" dirty="0">
                <a:latin typeface="Times New Roman"/>
                <a:cs typeface="Times New Roman"/>
              </a:rPr>
              <a:t>required </a:t>
            </a:r>
            <a:r>
              <a:rPr sz="1069" spc="10" dirty="0">
                <a:latin typeface="Times New Roman"/>
                <a:cs typeface="Times New Roman"/>
              </a:rPr>
              <a:t>record. </a:t>
            </a: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0" dirty="0">
                <a:latin typeface="Times New Roman"/>
                <a:cs typeface="Times New Roman"/>
              </a:rPr>
              <a:t>can be used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effectively </a:t>
            </a:r>
            <a:r>
              <a:rPr sz="1069" spc="5" dirty="0">
                <a:latin typeface="Times New Roman"/>
                <a:cs typeface="Times New Roman"/>
              </a:rPr>
              <a:t>to speed  </a:t>
            </a:r>
            <a:r>
              <a:rPr sz="1069" spc="15" dirty="0">
                <a:latin typeface="Times New Roman"/>
                <a:cs typeface="Times New Roman"/>
              </a:rPr>
              <a:t>up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key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search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well.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simplest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indexing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structure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single-level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one: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36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857793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22" y="1242999"/>
            <a:ext cx="4867275" cy="815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173" algn="just">
              <a:lnSpc>
                <a:spcPct val="147700"/>
              </a:lnSpc>
            </a:pPr>
            <a:r>
              <a:rPr sz="1069" spc="10" dirty="0">
                <a:latin typeface="Times New Roman"/>
                <a:cs typeface="Times New Roman"/>
              </a:rPr>
              <a:t>file whose records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pairs key-pointer, </a:t>
            </a:r>
            <a:r>
              <a:rPr sz="1069" spc="15" dirty="0">
                <a:latin typeface="Times New Roman"/>
                <a:cs typeface="Times New Roman"/>
              </a:rPr>
              <a:t>where the </a:t>
            </a:r>
            <a:r>
              <a:rPr sz="1069" spc="10" dirty="0">
                <a:latin typeface="Times New Roman"/>
                <a:cs typeface="Times New Roman"/>
              </a:rPr>
              <a:t>pointer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position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data  file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record with the </a:t>
            </a:r>
            <a:r>
              <a:rPr sz="1069" spc="5" dirty="0">
                <a:latin typeface="Times New Roman"/>
                <a:cs typeface="Times New Roman"/>
              </a:rPr>
              <a:t>given </a:t>
            </a:r>
            <a:r>
              <a:rPr sz="1069" spc="10" dirty="0">
                <a:latin typeface="Times New Roman"/>
                <a:cs typeface="Times New Roman"/>
              </a:rPr>
              <a:t>key. </a:t>
            </a:r>
            <a:r>
              <a:rPr sz="1069" spc="19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a subset of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records, </a:t>
            </a:r>
            <a:r>
              <a:rPr sz="1069" spc="15" dirty="0">
                <a:latin typeface="Times New Roman"/>
                <a:cs typeface="Times New Roman"/>
              </a:rPr>
              <a:t>evenly </a:t>
            </a:r>
            <a:r>
              <a:rPr sz="1069" spc="10" dirty="0">
                <a:latin typeface="Times New Roman"/>
                <a:cs typeface="Times New Roman"/>
              </a:rPr>
              <a:t>spaced  along the data </a:t>
            </a:r>
            <a:r>
              <a:rPr sz="1069" spc="5" dirty="0">
                <a:latin typeface="Times New Roman"/>
                <a:cs typeface="Times New Roman"/>
              </a:rPr>
              <a:t>file, </a:t>
            </a:r>
            <a:r>
              <a:rPr sz="1069" spc="10" dirty="0">
                <a:latin typeface="Times New Roman"/>
                <a:cs typeface="Times New Roman"/>
              </a:rPr>
              <a:t>are indexed,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mark intervals of data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records.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search then proceeds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follows: the search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compared </a:t>
            </a:r>
            <a:r>
              <a:rPr sz="1069" spc="1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index  ones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highest </a:t>
            </a:r>
            <a:r>
              <a:rPr sz="1069" spc="10" dirty="0">
                <a:latin typeface="Times New Roman"/>
                <a:cs typeface="Times New Roman"/>
              </a:rPr>
              <a:t>index key preceding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search one, and a linear search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performed from the record the index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points onward, until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matched or until the record pointed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index entry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reached.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spite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double file access (index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10" dirty="0">
                <a:latin typeface="Times New Roman"/>
                <a:cs typeface="Times New Roman"/>
              </a:rPr>
              <a:t>data) needed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this kind of search, the </a:t>
            </a:r>
            <a:r>
              <a:rPr sz="1069" spc="15" dirty="0">
                <a:latin typeface="Times New Roman"/>
                <a:cs typeface="Times New Roman"/>
              </a:rPr>
              <a:t>decrease in </a:t>
            </a:r>
            <a:r>
              <a:rPr sz="1069" spc="10" dirty="0">
                <a:latin typeface="Times New Roman"/>
                <a:cs typeface="Times New Roman"/>
              </a:rPr>
              <a:t>access  time with </a:t>
            </a:r>
            <a:r>
              <a:rPr sz="1069" spc="5" dirty="0">
                <a:latin typeface="Times New Roman"/>
                <a:cs typeface="Times New Roman"/>
              </a:rPr>
              <a:t>respect to </a:t>
            </a:r>
            <a:r>
              <a:rPr sz="1069" spc="10" dirty="0">
                <a:latin typeface="Times New Roman"/>
                <a:cs typeface="Times New Roman"/>
              </a:rPr>
              <a:t>a sequential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significant.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173" algn="just">
              <a:lnSpc>
                <a:spcPct val="147500"/>
              </a:lnSpc>
            </a:pPr>
            <a:r>
              <a:rPr sz="1069" spc="10" dirty="0">
                <a:latin typeface="Times New Roman"/>
                <a:cs typeface="Times New Roman"/>
              </a:rPr>
              <a:t>Consider, for example,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simple linear </a:t>
            </a:r>
            <a:r>
              <a:rPr sz="1069" spc="5" dirty="0">
                <a:latin typeface="Times New Roman"/>
                <a:cs typeface="Times New Roman"/>
              </a:rPr>
              <a:t>search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file with </a:t>
            </a:r>
            <a:r>
              <a:rPr sz="1069" spc="15" dirty="0">
                <a:latin typeface="Times New Roman"/>
                <a:cs typeface="Times New Roman"/>
              </a:rPr>
              <a:t>1,000 </a:t>
            </a:r>
            <a:r>
              <a:rPr sz="1069" spc="10" dirty="0">
                <a:latin typeface="Times New Roman"/>
                <a:cs typeface="Times New Roman"/>
              </a:rPr>
              <a:t>records.  </a:t>
            </a:r>
            <a:r>
              <a:rPr sz="1069" spc="15" dirty="0">
                <a:latin typeface="Times New Roman"/>
                <a:cs typeface="Times New Roman"/>
              </a:rPr>
              <a:t>With the </a:t>
            </a:r>
            <a:r>
              <a:rPr sz="1069" spc="10" dirty="0">
                <a:latin typeface="Times New Roman"/>
                <a:cs typeface="Times New Roman"/>
              </a:rPr>
              <a:t>sequential organization, an average </a:t>
            </a:r>
            <a:r>
              <a:rPr sz="1069" spc="15" dirty="0">
                <a:latin typeface="Times New Roman"/>
                <a:cs typeface="Times New Roman"/>
              </a:rPr>
              <a:t>of 500 key </a:t>
            </a:r>
            <a:r>
              <a:rPr sz="1069" spc="10" dirty="0">
                <a:latin typeface="Times New Roman"/>
                <a:cs typeface="Times New Roman"/>
              </a:rPr>
              <a:t>comparisons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necessary  (assuming </a:t>
            </a:r>
            <a:r>
              <a:rPr sz="1069" spc="15" dirty="0">
                <a:latin typeface="Times New Roman"/>
                <a:cs typeface="Times New Roman"/>
              </a:rPr>
              <a:t>uniformly </a:t>
            </a:r>
            <a:r>
              <a:rPr sz="1069" spc="10" dirty="0">
                <a:latin typeface="Times New Roman"/>
                <a:cs typeface="Times New Roman"/>
              </a:rPr>
              <a:t>distributed search </a:t>
            </a:r>
            <a:r>
              <a:rPr sz="1069" spc="15" dirty="0">
                <a:latin typeface="Times New Roman"/>
                <a:cs typeface="Times New Roman"/>
              </a:rPr>
              <a:t>key among the </a:t>
            </a:r>
            <a:r>
              <a:rPr sz="1069" spc="10" dirty="0">
                <a:latin typeface="Times New Roman"/>
                <a:cs typeface="Times New Roman"/>
              </a:rPr>
              <a:t>data ones). However, </a:t>
            </a:r>
            <a:r>
              <a:rPr sz="1069" spc="15" dirty="0">
                <a:latin typeface="Times New Roman"/>
                <a:cs typeface="Times New Roman"/>
              </a:rPr>
              <a:t>using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evenly </a:t>
            </a:r>
            <a:r>
              <a:rPr sz="1069" spc="10" dirty="0">
                <a:latin typeface="Times New Roman"/>
                <a:cs typeface="Times New Roman"/>
              </a:rPr>
              <a:t>spaced index with </a:t>
            </a:r>
            <a:r>
              <a:rPr sz="1069" spc="15" dirty="0">
                <a:latin typeface="Times New Roman"/>
                <a:cs typeface="Times New Roman"/>
              </a:rPr>
              <a:t>100 </a:t>
            </a:r>
            <a:r>
              <a:rPr sz="1069" spc="10" dirty="0">
                <a:latin typeface="Times New Roman"/>
                <a:cs typeface="Times New Roman"/>
              </a:rPr>
              <a:t>entries, the number of comparisons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reduced </a:t>
            </a:r>
            <a:r>
              <a:rPr sz="1069" spc="15" dirty="0">
                <a:latin typeface="Times New Roman"/>
                <a:cs typeface="Times New Roman"/>
              </a:rPr>
              <a:t>to 50  in the </a:t>
            </a:r>
            <a:r>
              <a:rPr sz="1069" spc="10" dirty="0">
                <a:latin typeface="Times New Roman"/>
                <a:cs typeface="Times New Roman"/>
              </a:rPr>
              <a:t>index file plus </a:t>
            </a:r>
            <a:r>
              <a:rPr sz="1069" spc="15" dirty="0">
                <a:latin typeface="Times New Roman"/>
                <a:cs typeface="Times New Roman"/>
              </a:rPr>
              <a:t>50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file: </a:t>
            </a:r>
            <a:r>
              <a:rPr sz="1069" spc="10" dirty="0">
                <a:latin typeface="Times New Roman"/>
                <a:cs typeface="Times New Roman"/>
              </a:rPr>
              <a:t>a 5:1 reduction </a:t>
            </a:r>
            <a:r>
              <a:rPr sz="1069" spc="15" dirty="0">
                <a:latin typeface="Times New Roman"/>
                <a:cs typeface="Times New Roman"/>
              </a:rPr>
              <a:t>in the number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</a:pPr>
            <a:r>
              <a:rPr sz="1069" spc="10" dirty="0">
                <a:latin typeface="Times New Roman"/>
                <a:cs typeface="Times New Roman"/>
              </a:rPr>
              <a:t>This scheme </a:t>
            </a:r>
            <a:r>
              <a:rPr sz="1069" spc="1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obviously be hyerarchically extended: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sequential file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itself, amenable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indexed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turn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 second-level </a:t>
            </a:r>
            <a:r>
              <a:rPr sz="1069" spc="15" dirty="0">
                <a:latin typeface="Times New Roman"/>
                <a:cs typeface="Times New Roman"/>
              </a:rPr>
              <a:t>index,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on, thus  exploiting more and </a:t>
            </a:r>
            <a:r>
              <a:rPr sz="1069" spc="15" dirty="0">
                <a:latin typeface="Times New Roman"/>
                <a:cs typeface="Times New Roman"/>
              </a:rPr>
              <a:t>more the </a:t>
            </a:r>
            <a:r>
              <a:rPr sz="1069" spc="10" dirty="0">
                <a:latin typeface="Times New Roman"/>
                <a:cs typeface="Times New Roman"/>
              </a:rPr>
              <a:t>hyerarchical decomposition of the searches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decrease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access </a:t>
            </a:r>
            <a:r>
              <a:rPr sz="1069" spc="10" dirty="0">
                <a:latin typeface="Times New Roman"/>
                <a:cs typeface="Times New Roman"/>
              </a:rPr>
              <a:t>time. Obviously, if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layering of indexes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pushed too </a:t>
            </a:r>
            <a:r>
              <a:rPr sz="1069" spc="5" dirty="0">
                <a:latin typeface="Times New Roman"/>
                <a:cs typeface="Times New Roman"/>
              </a:rPr>
              <a:t>far, </a:t>
            </a:r>
            <a:r>
              <a:rPr sz="1069" spc="10" dirty="0">
                <a:latin typeface="Times New Roman"/>
                <a:cs typeface="Times New Roman"/>
              </a:rPr>
              <a:t>a point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reached when the advantages of </a:t>
            </a:r>
            <a:r>
              <a:rPr sz="1069" spc="15" dirty="0">
                <a:latin typeface="Times New Roman"/>
                <a:cs typeface="Times New Roman"/>
              </a:rPr>
              <a:t>indexing </a:t>
            </a:r>
            <a:r>
              <a:rPr sz="1069" spc="10" dirty="0">
                <a:latin typeface="Times New Roman"/>
                <a:cs typeface="Times New Roman"/>
              </a:rPr>
              <a:t>are hampered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increased storage costs,  and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index access times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well.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  <a:spcBef>
                <a:spcPts val="671"/>
              </a:spcBef>
            </a:pPr>
            <a:r>
              <a:rPr sz="1069" spc="49" dirty="0">
                <a:latin typeface="Times New Roman"/>
                <a:cs typeface="Times New Roman"/>
              </a:rPr>
              <a:t>Indexed: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24" dirty="0">
                <a:latin typeface="Times New Roman"/>
                <a:cs typeface="Times New Roman"/>
              </a:rPr>
              <a:t>Why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using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single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index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certain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key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field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data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record?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Indexes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7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obviously </a:t>
            </a:r>
            <a:r>
              <a:rPr sz="1069" spc="10" dirty="0">
                <a:latin typeface="Times New Roman"/>
                <a:cs typeface="Times New Roman"/>
              </a:rPr>
              <a:t>built for each field that </a:t>
            </a:r>
            <a:r>
              <a:rPr sz="1069" spc="15" dirty="0">
                <a:latin typeface="Times New Roman"/>
                <a:cs typeface="Times New Roman"/>
              </a:rPr>
              <a:t>uniquely </a:t>
            </a:r>
            <a:r>
              <a:rPr sz="1069" spc="5" dirty="0">
                <a:latin typeface="Times New Roman"/>
                <a:cs typeface="Times New Roman"/>
              </a:rPr>
              <a:t>identifies </a:t>
            </a:r>
            <a:r>
              <a:rPr sz="1069" spc="10" dirty="0">
                <a:latin typeface="Times New Roman"/>
                <a:cs typeface="Times New Roman"/>
              </a:rPr>
              <a:t>a record (or set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records within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file),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whose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amenable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ordering. Multiple indexes hence provide a  high degree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flexibility for accessing the data via search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various attributes; this  organization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allows the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of variable </a:t>
            </a:r>
            <a:r>
              <a:rPr sz="1069" spc="5" dirty="0">
                <a:latin typeface="Times New Roman"/>
                <a:cs typeface="Times New Roman"/>
              </a:rPr>
              <a:t>length </a:t>
            </a:r>
            <a:r>
              <a:rPr sz="1069" spc="10" dirty="0">
                <a:latin typeface="Times New Roman"/>
                <a:cs typeface="Times New Roman"/>
              </a:rPr>
              <a:t>records (containing different  </a:t>
            </a:r>
            <a:r>
              <a:rPr sz="1069" spc="5" dirty="0">
                <a:latin typeface="Times New Roman"/>
                <a:cs typeface="Times New Roman"/>
              </a:rPr>
              <a:t>fields).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noted that when multiple indexes are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used the concept of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sequentiality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of the records within the file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useless: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attribute </a:t>
            </a:r>
            <a:r>
              <a:rPr sz="1069" spc="5" dirty="0">
                <a:latin typeface="Times New Roman"/>
                <a:cs typeface="Times New Roman"/>
              </a:rPr>
              <a:t>(field)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construct </a:t>
            </a:r>
            <a:r>
              <a:rPr sz="1069" spc="5" dirty="0">
                <a:latin typeface="Times New Roman"/>
                <a:cs typeface="Times New Roman"/>
              </a:rPr>
              <a:t>an  </a:t>
            </a:r>
            <a:r>
              <a:rPr sz="1069" spc="10" dirty="0">
                <a:latin typeface="Times New Roman"/>
                <a:cs typeface="Times New Roman"/>
              </a:rPr>
              <a:t>index typically imposes an ordering of its own. For this </a:t>
            </a:r>
            <a:r>
              <a:rPr sz="1069" spc="15" dirty="0">
                <a:latin typeface="Times New Roman"/>
                <a:cs typeface="Times New Roman"/>
              </a:rPr>
              <a:t>very </a:t>
            </a:r>
            <a:r>
              <a:rPr sz="1069" spc="10" dirty="0">
                <a:latin typeface="Times New Roman"/>
                <a:cs typeface="Times New Roman"/>
              </a:rPr>
              <a:t>reason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typicaly not  possible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``sparse'' </a:t>
            </a:r>
            <a:r>
              <a:rPr sz="1069" spc="10" dirty="0">
                <a:latin typeface="Times New Roman"/>
                <a:cs typeface="Times New Roman"/>
              </a:rPr>
              <a:t>(or </a:t>
            </a:r>
            <a:r>
              <a:rPr sz="1069" spc="5" dirty="0">
                <a:latin typeface="Times New Roman"/>
                <a:cs typeface="Times New Roman"/>
              </a:rPr>
              <a:t>``spaced'') </a:t>
            </a:r>
            <a:r>
              <a:rPr sz="1069" spc="10" dirty="0">
                <a:latin typeface="Times New Roman"/>
                <a:cs typeface="Times New Roman"/>
              </a:rPr>
              <a:t>type of </a:t>
            </a:r>
            <a:r>
              <a:rPr sz="1069" spc="15" dirty="0">
                <a:latin typeface="Times New Roman"/>
                <a:cs typeface="Times New Roman"/>
              </a:rPr>
              <a:t>indexing previously </a:t>
            </a:r>
            <a:r>
              <a:rPr sz="1069" spc="10" dirty="0">
                <a:latin typeface="Times New Roman"/>
                <a:cs typeface="Times New Roman"/>
              </a:rPr>
              <a:t>described.</a:t>
            </a:r>
            <a:r>
              <a:rPr sz="1069" spc="19" dirty="0">
                <a:latin typeface="Times New Roman"/>
                <a:cs typeface="Times New Roman"/>
              </a:rPr>
              <a:t> Two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37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803029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69" y="1243163"/>
            <a:ext cx="4867892" cy="7279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300"/>
              </a:lnSpc>
            </a:pPr>
            <a:r>
              <a:rPr sz="1069" spc="5" dirty="0">
                <a:latin typeface="Times New Roman"/>
                <a:cs typeface="Times New Roman"/>
              </a:rPr>
              <a:t>types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indexes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usually </a:t>
            </a:r>
            <a:r>
              <a:rPr sz="1069" spc="10" dirty="0">
                <a:latin typeface="Times New Roman"/>
                <a:cs typeface="Times New Roman"/>
              </a:rPr>
              <a:t>found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applications: the exhaustive </a:t>
            </a:r>
            <a:r>
              <a:rPr sz="1069" spc="5" dirty="0">
                <a:latin typeface="Times New Roman"/>
                <a:cs typeface="Times New Roman"/>
              </a:rPr>
              <a:t>type, </a:t>
            </a:r>
            <a:r>
              <a:rPr sz="1069" spc="10" dirty="0">
                <a:latin typeface="Times New Roman"/>
                <a:cs typeface="Times New Roman"/>
              </a:rPr>
              <a:t>which  contains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entry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for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each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record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main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file,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order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given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by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indexed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key, and the </a:t>
            </a:r>
            <a:r>
              <a:rPr sz="1069" spc="5" dirty="0">
                <a:latin typeface="Times New Roman"/>
                <a:cs typeface="Times New Roman"/>
              </a:rPr>
              <a:t>partial </a:t>
            </a:r>
            <a:r>
              <a:rPr sz="1069" spc="10" dirty="0">
                <a:latin typeface="Times New Roman"/>
                <a:cs typeface="Times New Roman"/>
              </a:rPr>
              <a:t>type, which contain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entry for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those </a:t>
            </a:r>
            <a:r>
              <a:rPr sz="1069" spc="5" dirty="0">
                <a:latin typeface="Times New Roman"/>
                <a:cs typeface="Times New Roman"/>
              </a:rPr>
              <a:t>records </a:t>
            </a:r>
            <a:r>
              <a:rPr sz="1069" spc="10" dirty="0">
                <a:latin typeface="Times New Roman"/>
                <a:cs typeface="Times New Roman"/>
              </a:rPr>
              <a:t>that contain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chosen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field </a:t>
            </a:r>
            <a:r>
              <a:rPr sz="1069" spc="5" dirty="0">
                <a:latin typeface="Times New Roman"/>
                <a:cs typeface="Times New Roman"/>
              </a:rPr>
              <a:t>(for </a:t>
            </a:r>
            <a:r>
              <a:rPr sz="1069" spc="10" dirty="0">
                <a:latin typeface="Times New Roman"/>
                <a:cs typeface="Times New Roman"/>
              </a:rPr>
              <a:t>variable records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only).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661"/>
              </a:spcBef>
            </a:pPr>
            <a:r>
              <a:rPr sz="1069" spc="24" dirty="0">
                <a:latin typeface="Times New Roman"/>
                <a:cs typeface="Times New Roman"/>
              </a:rPr>
              <a:t>Defining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Keys: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An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indexed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sequential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file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must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least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key.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(primary)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key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always numbered 0. An </a:t>
            </a:r>
            <a:r>
              <a:rPr sz="1069" spc="15" dirty="0">
                <a:latin typeface="Times New Roman"/>
                <a:cs typeface="Times New Roman"/>
              </a:rPr>
              <a:t>indexed </a:t>
            </a:r>
            <a:r>
              <a:rPr sz="1069" spc="10" dirty="0">
                <a:latin typeface="Times New Roman"/>
                <a:cs typeface="Times New Roman"/>
              </a:rPr>
              <a:t>sequential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5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255 </a:t>
            </a:r>
            <a:r>
              <a:rPr sz="1069" spc="10" dirty="0">
                <a:latin typeface="Times New Roman"/>
                <a:cs typeface="Times New Roman"/>
              </a:rPr>
              <a:t>keys; however, for  file-processing efficiency 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recommended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you define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more than </a:t>
            </a:r>
            <a:r>
              <a:rPr sz="1069" spc="15" dirty="0">
                <a:latin typeface="Times New Roman"/>
                <a:cs typeface="Times New Roman"/>
              </a:rPr>
              <a:t>7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8 </a:t>
            </a:r>
            <a:r>
              <a:rPr sz="1069" spc="10" dirty="0">
                <a:latin typeface="Times New Roman"/>
                <a:cs typeface="Times New Roman"/>
              </a:rPr>
              <a:t>keys.  (The time  required 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insert  a  </a:t>
            </a:r>
            <a:r>
              <a:rPr sz="1069" spc="15" dirty="0">
                <a:latin typeface="Times New Roman"/>
                <a:cs typeface="Times New Roman"/>
              </a:rPr>
              <a:t>new  </a:t>
            </a:r>
            <a:r>
              <a:rPr sz="1069" spc="10" dirty="0">
                <a:latin typeface="Times New Roman"/>
                <a:cs typeface="Times New Roman"/>
              </a:rPr>
              <a:t>record 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update an  existing record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directly</a:t>
            </a:r>
            <a:endParaRPr sz="1069">
              <a:latin typeface="Times New Roman"/>
              <a:cs typeface="Times New Roman"/>
            </a:endParaRPr>
          </a:p>
          <a:p>
            <a:pPr marL="12347" marR="8026" algn="just">
              <a:lnSpc>
                <a:spcPct val="147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related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of keys </a:t>
            </a:r>
            <a:r>
              <a:rPr sz="1069" spc="5" dirty="0">
                <a:latin typeface="Times New Roman"/>
                <a:cs typeface="Times New Roman"/>
              </a:rPr>
              <a:t>defined;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retrieval </a:t>
            </a:r>
            <a:r>
              <a:rPr sz="1069" spc="10" dirty="0">
                <a:latin typeface="Times New Roman"/>
                <a:cs typeface="Times New Roman"/>
              </a:rPr>
              <a:t>time for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existing record,  however,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unaffected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keys.)</a:t>
            </a:r>
            <a:endParaRPr sz="1069">
              <a:latin typeface="Times New Roman"/>
              <a:cs typeface="Times New Roman"/>
            </a:endParaRPr>
          </a:p>
          <a:p>
            <a:pPr marL="12347" marR="8643" algn="just">
              <a:lnSpc>
                <a:spcPct val="1473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design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indexed sequential </a:t>
            </a:r>
            <a:r>
              <a:rPr sz="1069" spc="5" dirty="0">
                <a:latin typeface="Times New Roman"/>
                <a:cs typeface="Times New Roman"/>
              </a:rPr>
              <a:t>file, </a:t>
            </a:r>
            <a:r>
              <a:rPr sz="1069" spc="10" dirty="0">
                <a:latin typeface="Times New Roman"/>
                <a:cs typeface="Times New Roman"/>
              </a:rPr>
              <a:t>you must define each key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following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terms: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71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Position and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size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8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type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8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Index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number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SzPct val="81818"/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Options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selected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  <a:buFont typeface="Symbol"/>
              <a:buChar char=""/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147600"/>
              </a:lnSpc>
            </a:pP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5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define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key, or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define keys of different data types,  you must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careful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specify </a:t>
            </a:r>
            <a:r>
              <a:rPr sz="1069" spc="15" dirty="0">
                <a:latin typeface="Times New Roman"/>
                <a:cs typeface="Times New Roman"/>
              </a:rPr>
              <a:t>the key </a:t>
            </a:r>
            <a:r>
              <a:rPr sz="1069" spc="10" dirty="0">
                <a:latin typeface="Times New Roman"/>
                <a:cs typeface="Times New Roman"/>
              </a:rPr>
              <a:t>fields. The next few subsections  describe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considerations for specifying </a:t>
            </a:r>
            <a:r>
              <a:rPr sz="1069" spc="5" dirty="0">
                <a:latin typeface="Times New Roman"/>
                <a:cs typeface="Times New Roman"/>
              </a:rPr>
              <a:t>keys.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Indexed sequential files  following </a:t>
            </a:r>
            <a:r>
              <a:rPr sz="1069" spc="15" dirty="0">
                <a:latin typeface="Times New Roman"/>
                <a:cs typeface="Times New Roman"/>
              </a:rPr>
              <a:t>are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ensured:</a:t>
            </a:r>
            <a:endParaRPr sz="1069">
              <a:latin typeface="Times New Roman"/>
              <a:cs typeface="Times New Roman"/>
            </a:endParaRPr>
          </a:p>
          <a:p>
            <a:pPr marL="849469" lvl="1" indent="-209281">
              <a:spcBef>
                <a:spcPts val="700"/>
              </a:spcBef>
              <a:buFont typeface="Symbol"/>
              <a:buChar char=""/>
              <a:tabLst>
                <a:tab pos="848852" algn="l"/>
                <a:tab pos="850086" algn="l"/>
              </a:tabLst>
            </a:pP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records are added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an overflow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file</a:t>
            </a:r>
            <a:endParaRPr sz="1069">
              <a:latin typeface="Times New Roman"/>
              <a:cs typeface="Times New Roman"/>
            </a:endParaRPr>
          </a:p>
          <a:p>
            <a:pPr marL="849469" marR="10495" lvl="1" indent="-209281">
              <a:lnSpc>
                <a:spcPct val="148200"/>
              </a:lnSpc>
              <a:spcBef>
                <a:spcPts val="58"/>
              </a:spcBef>
              <a:buFont typeface="Symbol"/>
              <a:buChar char=""/>
              <a:tabLst>
                <a:tab pos="849469" algn="l"/>
                <a:tab pos="850086" algn="l"/>
              </a:tabLst>
            </a:pPr>
            <a:r>
              <a:rPr sz="1069" spc="10" dirty="0">
                <a:latin typeface="Times New Roman"/>
                <a:cs typeface="Times New Roman"/>
              </a:rPr>
              <a:t>Record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main file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precedes it </a:t>
            </a:r>
            <a:r>
              <a:rPr sz="1069" spc="15" dirty="0">
                <a:latin typeface="Times New Roman"/>
                <a:cs typeface="Times New Roman"/>
              </a:rPr>
              <a:t>is updated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contain a pointer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new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record</a:t>
            </a:r>
            <a:endParaRPr sz="1069">
              <a:latin typeface="Times New Roman"/>
              <a:cs typeface="Times New Roman"/>
            </a:endParaRPr>
          </a:p>
          <a:p>
            <a:pPr marL="849469" lvl="1" indent="-209281">
              <a:spcBef>
                <a:spcPts val="700"/>
              </a:spcBef>
              <a:buFont typeface="Symbol"/>
              <a:buChar char=""/>
              <a:tabLst>
                <a:tab pos="849469" algn="l"/>
                <a:tab pos="850086" algn="l"/>
              </a:tabLst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overflow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merged with the main file during a batch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update</a:t>
            </a:r>
            <a:endParaRPr sz="1069">
              <a:latin typeface="Times New Roman"/>
              <a:cs typeface="Times New Roman"/>
            </a:endParaRPr>
          </a:p>
          <a:p>
            <a:pPr marL="849469" marR="9878" lvl="1" indent="-209281">
              <a:lnSpc>
                <a:spcPct val="148200"/>
              </a:lnSpc>
              <a:spcBef>
                <a:spcPts val="58"/>
              </a:spcBef>
              <a:buFont typeface="Symbol"/>
              <a:buChar char=""/>
              <a:tabLst>
                <a:tab pos="849469" algn="l"/>
                <a:tab pos="850086" algn="l"/>
              </a:tabLst>
            </a:pPr>
            <a:r>
              <a:rPr sz="1069" spc="10" dirty="0">
                <a:latin typeface="Times New Roman"/>
                <a:cs typeface="Times New Roman"/>
              </a:rPr>
              <a:t>Multiple indexes for 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24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field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5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increase  efficiency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diagram of </a:t>
            </a: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sequential file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38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171929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64728" y="1329111"/>
            <a:ext cx="2991740" cy="2259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352310" y="3821977"/>
            <a:ext cx="3702315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9"/>
              </a:lnSpc>
            </a:pPr>
            <a:r>
              <a:rPr sz="1069" spc="44" dirty="0">
                <a:latin typeface="Times New Roman"/>
                <a:cs typeface="Times New Roman"/>
              </a:rPr>
              <a:t>Indexed </a:t>
            </a:r>
            <a:r>
              <a:rPr sz="1069" spc="39" dirty="0">
                <a:latin typeface="Times New Roman"/>
                <a:cs typeface="Times New Roman"/>
              </a:rPr>
              <a:t>Sequential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Summary: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34"/>
              </a:spcBef>
            </a:pP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salient </a:t>
            </a:r>
            <a:r>
              <a:rPr sz="1069" spc="5" dirty="0">
                <a:latin typeface="Times New Roman"/>
                <a:cs typeface="Times New Roman"/>
              </a:rPr>
              <a:t>features </a:t>
            </a:r>
            <a:r>
              <a:rPr sz="1069" spc="10" dirty="0">
                <a:latin typeface="Times New Roman"/>
                <a:cs typeface="Times New Roman"/>
              </a:rPr>
              <a:t>of Indexed sequential file </a:t>
            </a:r>
            <a:r>
              <a:rPr sz="1069" spc="5" dirty="0">
                <a:latin typeface="Times New Roman"/>
                <a:cs typeface="Times New Roman"/>
              </a:rPr>
              <a:t>structure:  </a:t>
            </a:r>
            <a:r>
              <a:rPr sz="1069" spc="10" dirty="0">
                <a:latin typeface="Times New Roman"/>
                <a:cs typeface="Times New Roman"/>
              </a:rPr>
              <a:t>Records are stored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sequence and index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maintained.</a:t>
            </a:r>
            <a:endParaRPr sz="1069">
              <a:latin typeface="Times New Roman"/>
              <a:cs typeface="Times New Roman"/>
            </a:endParaRPr>
          </a:p>
          <a:p>
            <a:pPr marL="12347" marR="692663" algn="just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Dense and </a:t>
            </a:r>
            <a:r>
              <a:rPr sz="1069" spc="15" dirty="0">
                <a:latin typeface="Times New Roman"/>
                <a:cs typeface="Times New Roman"/>
              </a:rPr>
              <a:t>nondense </a:t>
            </a:r>
            <a:r>
              <a:rPr sz="1069" spc="10" dirty="0">
                <a:latin typeface="Times New Roman"/>
                <a:cs typeface="Times New Roman"/>
              </a:rPr>
              <a:t>types of indexes are maintained.  Track overflows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0" dirty="0">
                <a:latin typeface="Times New Roman"/>
                <a:cs typeface="Times New Roman"/>
              </a:rPr>
              <a:t>overflow </a:t>
            </a:r>
            <a:r>
              <a:rPr sz="1069" spc="5" dirty="0">
                <a:latin typeface="Times New Roman"/>
                <a:cs typeface="Times New Roman"/>
              </a:rPr>
              <a:t>areas </a:t>
            </a:r>
            <a:r>
              <a:rPr sz="1069" spc="10" dirty="0">
                <a:latin typeface="Times New Roman"/>
                <a:cs typeface="Times New Roman"/>
              </a:rPr>
              <a:t>are ensured.  Cylinder index increases the efficiency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39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28141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243162"/>
            <a:ext cx="4866658" cy="2459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3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fact,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several variants of the outer join </a:t>
            </a:r>
            <a:r>
              <a:rPr sz="1069" spc="5" dirty="0">
                <a:latin typeface="Times New Roman"/>
                <a:cs typeface="Times New Roman"/>
              </a:rPr>
              <a:t>idea.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outer join, </a:t>
            </a:r>
            <a:r>
              <a:rPr sz="1069" spc="15" dirty="0">
                <a:latin typeface="Times New Roman"/>
                <a:cs typeface="Times New Roman"/>
              </a:rPr>
              <a:t>COURSE  </a:t>
            </a:r>
            <a:r>
              <a:rPr sz="1069" spc="10" dirty="0">
                <a:latin typeface="Times New Roman"/>
                <a:cs typeface="Times New Roman"/>
              </a:rPr>
              <a:t>rows without a matching </a:t>
            </a:r>
            <a:r>
              <a:rPr sz="1069" spc="19" dirty="0">
                <a:latin typeface="Times New Roman"/>
                <a:cs typeface="Times New Roman"/>
              </a:rPr>
              <a:t>PROGRAM </a:t>
            </a:r>
            <a:r>
              <a:rPr sz="1069" spc="10" dirty="0">
                <a:latin typeface="Times New Roman"/>
                <a:cs typeface="Times New Roman"/>
              </a:rPr>
              <a:t>row appear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result, </a:t>
            </a:r>
            <a:r>
              <a:rPr sz="1069" spc="10" dirty="0">
                <a:latin typeface="Times New Roman"/>
                <a:cs typeface="Times New Roman"/>
              </a:rPr>
              <a:t>but not vice </a:t>
            </a:r>
            <a:r>
              <a:rPr sz="1069" spc="5" dirty="0">
                <a:latin typeface="Times New Roman"/>
                <a:cs typeface="Times New Roman"/>
              </a:rPr>
              <a:t>versa.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outer </a:t>
            </a:r>
            <a:r>
              <a:rPr sz="1069" spc="5" dirty="0">
                <a:latin typeface="Times New Roman"/>
                <a:cs typeface="Times New Roman"/>
              </a:rPr>
              <a:t>join, </a:t>
            </a:r>
            <a:r>
              <a:rPr sz="1069" spc="19" dirty="0">
                <a:latin typeface="Times New Roman"/>
                <a:cs typeface="Times New Roman"/>
              </a:rPr>
              <a:t>PROGRAM </a:t>
            </a:r>
            <a:r>
              <a:rPr sz="1069" spc="10" dirty="0">
                <a:latin typeface="Times New Roman"/>
                <a:cs typeface="Times New Roman"/>
              </a:rPr>
              <a:t>rows without a matching </a:t>
            </a:r>
            <a:r>
              <a:rPr sz="1069" spc="15" dirty="0">
                <a:latin typeface="Times New Roman"/>
                <a:cs typeface="Times New Roman"/>
              </a:rPr>
              <a:t>COURSE </a:t>
            </a:r>
            <a:r>
              <a:rPr sz="1069" spc="10" dirty="0">
                <a:latin typeface="Times New Roman"/>
                <a:cs typeface="Times New Roman"/>
              </a:rPr>
              <a:t>row appear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result, </a:t>
            </a:r>
            <a:r>
              <a:rPr sz="1069" spc="10" dirty="0">
                <a:latin typeface="Times New Roman"/>
                <a:cs typeface="Times New Roman"/>
              </a:rPr>
              <a:t>but not </a:t>
            </a:r>
            <a:r>
              <a:rPr sz="1069" spc="5" dirty="0">
                <a:latin typeface="Times New Roman"/>
                <a:cs typeface="Times New Roman"/>
              </a:rPr>
              <a:t>vice </a:t>
            </a:r>
            <a:r>
              <a:rPr sz="1069" spc="10" dirty="0">
                <a:latin typeface="Times New Roman"/>
                <a:cs typeface="Times New Roman"/>
              </a:rPr>
              <a:t>versa. </a:t>
            </a:r>
            <a:r>
              <a:rPr sz="1069" spc="-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full outer join, </a:t>
            </a:r>
            <a:r>
              <a:rPr sz="1069" spc="5" dirty="0">
                <a:latin typeface="Times New Roman"/>
                <a:cs typeface="Times New Roman"/>
              </a:rPr>
              <a:t>both </a:t>
            </a:r>
            <a:r>
              <a:rPr sz="1069" spc="19" dirty="0">
                <a:latin typeface="Times New Roman"/>
                <a:cs typeface="Times New Roman"/>
              </a:rPr>
              <a:t>COURSE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PROGRAM </a:t>
            </a:r>
            <a:r>
              <a:rPr sz="1069" spc="10" dirty="0">
                <a:latin typeface="Times New Roman"/>
                <a:cs typeface="Times New Roman"/>
              </a:rPr>
              <a:t>rows  without a match appear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result. </a:t>
            </a:r>
            <a:r>
              <a:rPr sz="1069" spc="10" dirty="0">
                <a:latin typeface="Times New Roman"/>
                <a:cs typeface="Times New Roman"/>
              </a:rPr>
              <a:t>(Of course, </a:t>
            </a:r>
            <a:r>
              <a:rPr sz="1069" spc="5" dirty="0">
                <a:latin typeface="Times New Roman"/>
                <a:cs typeface="Times New Roman"/>
              </a:rPr>
              <a:t>rows </a:t>
            </a:r>
            <a:r>
              <a:rPr sz="1069" spc="10" dirty="0">
                <a:latin typeface="Times New Roman"/>
                <a:cs typeface="Times New Roman"/>
              </a:rPr>
              <a:t>with a match always appear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result,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these variants, just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usual joins or inner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joins).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666"/>
              </a:spcBef>
            </a:pPr>
            <a:r>
              <a:rPr sz="1069" spc="10" dirty="0">
                <a:latin typeface="Times New Roman"/>
                <a:cs typeface="Times New Roman"/>
              </a:rPr>
              <a:t>SQL-92 allows the desired type of join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specified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clause. </a:t>
            </a:r>
            <a:r>
              <a:rPr sz="1069" spc="15" dirty="0">
                <a:latin typeface="Times New Roman"/>
                <a:cs typeface="Times New Roman"/>
              </a:rPr>
              <a:t>For  </a:t>
            </a:r>
            <a:r>
              <a:rPr sz="1069" spc="10" dirty="0">
                <a:latin typeface="Times New Roman"/>
                <a:cs typeface="Times New Roman"/>
              </a:rPr>
              <a:t>example,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431526" indent="-209281">
              <a:spcBef>
                <a:spcPts val="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Select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*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from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COURSE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RIGHT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OUTER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JOIN</a:t>
            </a:r>
            <a:endParaRPr sz="1069">
              <a:latin typeface="Times New Roman"/>
              <a:cs typeface="Times New Roman"/>
            </a:endParaRPr>
          </a:p>
          <a:p>
            <a:pPr marR="64821" algn="ctr">
              <a:spcBef>
                <a:spcPts val="569"/>
              </a:spcBef>
            </a:pPr>
            <a:r>
              <a:rPr sz="1069" spc="15" dirty="0">
                <a:latin typeface="Times New Roman"/>
                <a:cs typeface="Times New Roman"/>
              </a:rPr>
              <a:t>PROGRAM p on </a:t>
            </a:r>
            <a:r>
              <a:rPr sz="1069" spc="10" dirty="0">
                <a:latin typeface="Times New Roman"/>
                <a:cs typeface="Times New Roman"/>
              </a:rPr>
              <a:t>c.prName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p.prName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75206" y="3668625"/>
            <a:ext cx="4079523" cy="2031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284" y="5760171"/>
            <a:ext cx="4866040" cy="1309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8"/>
              </a:lnSpc>
            </a:pPr>
            <a:r>
              <a:rPr sz="1069" spc="5" dirty="0">
                <a:latin typeface="Times New Roman"/>
                <a:cs typeface="Times New Roman"/>
              </a:rPr>
              <a:t>Fig. </a:t>
            </a:r>
            <a:r>
              <a:rPr sz="1069" spc="10" dirty="0">
                <a:latin typeface="Times New Roman"/>
                <a:cs typeface="Times New Roman"/>
              </a:rPr>
              <a:t>3: Right outer join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tables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figure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8"/>
              </a:lnSpc>
            </a:pPr>
            <a:r>
              <a:rPr sz="1069" dirty="0">
                <a:latin typeface="Times New Roman"/>
                <a:cs typeface="Times New Roman"/>
              </a:rPr>
              <a:t>In</a:t>
            </a:r>
            <a:r>
              <a:rPr sz="1069" spc="2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figure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3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above,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row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8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non</a:t>
            </a:r>
            <a:r>
              <a:rPr sz="1069" spc="2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matching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row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2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COURSE</a:t>
            </a:r>
            <a:r>
              <a:rPr sz="1069" spc="2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endParaRPr sz="1069">
              <a:latin typeface="Times New Roman"/>
              <a:cs typeface="Times New Roman"/>
            </a:endParaRPr>
          </a:p>
          <a:p>
            <a:pPr marL="12347" marR="6791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contains nulls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corresponding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PROGRAM </a:t>
            </a:r>
            <a:r>
              <a:rPr sz="1069" spc="10" dirty="0">
                <a:latin typeface="Times New Roman"/>
                <a:cs typeface="Times New Roman"/>
              </a:rPr>
              <a:t>table, </a:t>
            </a:r>
            <a:r>
              <a:rPr sz="1069" spc="5" dirty="0">
                <a:latin typeface="Times New Roman"/>
                <a:cs typeface="Times New Roman"/>
              </a:rPr>
              <a:t>rest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rows are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as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inner </a:t>
            </a:r>
            <a:r>
              <a:rPr sz="1069" spc="5" dirty="0">
                <a:latin typeface="Times New Roman"/>
                <a:cs typeface="Times New Roman"/>
              </a:rPr>
              <a:t>join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1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Select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*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from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COURSE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LEFT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68" dirty="0">
                <a:latin typeface="Times New Roman"/>
                <a:cs typeface="Times New Roman"/>
              </a:rPr>
              <a:t>OUTER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JOIN</a:t>
            </a:r>
            <a:endParaRPr sz="1069">
              <a:latin typeface="Times New Roman"/>
              <a:cs typeface="Times New Roman"/>
            </a:endParaRPr>
          </a:p>
          <a:p>
            <a:pPr marL="849469">
              <a:spcBef>
                <a:spcPts val="583"/>
              </a:spcBef>
            </a:pPr>
            <a:r>
              <a:rPr sz="1069" spc="19" dirty="0">
                <a:latin typeface="Times New Roman"/>
                <a:cs typeface="Times New Roman"/>
              </a:rPr>
              <a:t>PROGRAM </a:t>
            </a:r>
            <a:r>
              <a:rPr sz="1069" spc="15" dirty="0">
                <a:latin typeface="Times New Roman"/>
                <a:cs typeface="Times New Roman"/>
              </a:rPr>
              <a:t>p on </a:t>
            </a:r>
            <a:r>
              <a:rPr sz="1069" spc="10" dirty="0">
                <a:latin typeface="Times New Roman"/>
                <a:cs typeface="Times New Roman"/>
              </a:rPr>
              <a:t>c.prName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p.prName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6265" y="7225057"/>
            <a:ext cx="4392193" cy="1973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4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54156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19261"/>
            <a:ext cx="4866040" cy="146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5" dirty="0">
                <a:latin typeface="Times New Roman"/>
                <a:cs typeface="Times New Roman"/>
              </a:rPr>
              <a:t>Fig. </a:t>
            </a:r>
            <a:r>
              <a:rPr sz="1069" spc="10" dirty="0">
                <a:latin typeface="Times New Roman"/>
                <a:cs typeface="Times New Roman"/>
              </a:rPr>
              <a:t>4: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outer join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figure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647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figure </a:t>
            </a:r>
            <a:r>
              <a:rPr sz="1069" spc="15" dirty="0">
                <a:latin typeface="Times New Roman"/>
                <a:cs typeface="Times New Roman"/>
              </a:rPr>
              <a:t>4 </a:t>
            </a:r>
            <a:r>
              <a:rPr sz="1069" spc="10" dirty="0">
                <a:latin typeface="Times New Roman"/>
                <a:cs typeface="Times New Roman"/>
              </a:rPr>
              <a:t>above, the </a:t>
            </a:r>
            <a:r>
              <a:rPr sz="1069" spc="15" dirty="0">
                <a:latin typeface="Times New Roman"/>
                <a:cs typeface="Times New Roman"/>
              </a:rPr>
              <a:t>row number 12 is the </a:t>
            </a:r>
            <a:r>
              <a:rPr sz="1069" spc="10" dirty="0">
                <a:latin typeface="Times New Roman"/>
                <a:cs typeface="Times New Roman"/>
              </a:rPr>
              <a:t>non matching row of </a:t>
            </a:r>
            <a:r>
              <a:rPr sz="1069" spc="15" dirty="0">
                <a:latin typeface="Times New Roman"/>
                <a:cs typeface="Times New Roman"/>
              </a:rPr>
              <a:t>PROGRAM </a:t>
            </a:r>
            <a:r>
              <a:rPr sz="1069" spc="10" dirty="0">
                <a:latin typeface="Times New Roman"/>
                <a:cs typeface="Times New Roman"/>
              </a:rPr>
              <a:t>that  contains nulls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attributes corresponding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COURSE </a:t>
            </a:r>
            <a:r>
              <a:rPr sz="1069" spc="5" dirty="0">
                <a:latin typeface="Times New Roman"/>
                <a:cs typeface="Times New Roman"/>
              </a:rPr>
              <a:t>table, rest </a:t>
            </a:r>
            <a:r>
              <a:rPr sz="1069" spc="10" dirty="0">
                <a:latin typeface="Times New Roman"/>
                <a:cs typeface="Times New Roman"/>
              </a:rPr>
              <a:t>of the rows are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as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inner </a:t>
            </a:r>
            <a:r>
              <a:rPr sz="1069" spc="5" dirty="0">
                <a:latin typeface="Times New Roman"/>
                <a:cs typeface="Times New Roman"/>
              </a:rPr>
              <a:t>join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Select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*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from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COURSE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FULL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OUTER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JOIN</a:t>
            </a:r>
            <a:endParaRPr sz="1069">
              <a:latin typeface="Times New Roman"/>
              <a:cs typeface="Times New Roman"/>
            </a:endParaRPr>
          </a:p>
          <a:p>
            <a:pPr marL="849469">
              <a:spcBef>
                <a:spcPts val="583"/>
              </a:spcBef>
            </a:pPr>
            <a:r>
              <a:rPr sz="1069" spc="19" dirty="0">
                <a:latin typeface="Times New Roman"/>
                <a:cs typeface="Times New Roman"/>
              </a:rPr>
              <a:t>PROGRAM </a:t>
            </a:r>
            <a:r>
              <a:rPr sz="1069" spc="15" dirty="0">
                <a:latin typeface="Times New Roman"/>
                <a:cs typeface="Times New Roman"/>
              </a:rPr>
              <a:t>p on </a:t>
            </a:r>
            <a:r>
              <a:rPr sz="1069" spc="10" dirty="0">
                <a:latin typeface="Times New Roman"/>
                <a:cs typeface="Times New Roman"/>
              </a:rPr>
              <a:t>c.prName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p.prName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6266" y="2945484"/>
            <a:ext cx="4079519" cy="1936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284" y="4945186"/>
            <a:ext cx="4867275" cy="340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5" dirty="0">
                <a:latin typeface="Times New Roman"/>
                <a:cs typeface="Times New Roman"/>
              </a:rPr>
              <a:t>Fig. </a:t>
            </a:r>
            <a:r>
              <a:rPr sz="1069" spc="10" dirty="0">
                <a:latin typeface="Times New Roman"/>
                <a:cs typeface="Times New Roman"/>
              </a:rPr>
              <a:t>5: </a:t>
            </a:r>
            <a:r>
              <a:rPr sz="1069" spc="5" dirty="0">
                <a:latin typeface="Times New Roman"/>
                <a:cs typeface="Times New Roman"/>
              </a:rPr>
              <a:t>Full </a:t>
            </a:r>
            <a:r>
              <a:rPr sz="1069" spc="10" dirty="0">
                <a:latin typeface="Times New Roman"/>
                <a:cs typeface="Times New Roman"/>
              </a:rPr>
              <a:t>outer join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tables </a:t>
            </a:r>
            <a:r>
              <a:rPr sz="1069" spc="5" dirty="0">
                <a:latin typeface="Times New Roman"/>
                <a:cs typeface="Times New Roman"/>
              </a:rPr>
              <a:t>in figure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2347" marR="8643" algn="just">
              <a:lnSpc>
                <a:spcPts val="1274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figure </a:t>
            </a:r>
            <a:r>
              <a:rPr sz="1069" spc="15" dirty="0">
                <a:latin typeface="Times New Roman"/>
                <a:cs typeface="Times New Roman"/>
              </a:rPr>
              <a:t>5 </a:t>
            </a:r>
            <a:r>
              <a:rPr sz="1069" spc="10" dirty="0">
                <a:latin typeface="Times New Roman"/>
                <a:cs typeface="Times New Roman"/>
              </a:rPr>
              <a:t>above, </a:t>
            </a:r>
            <a:r>
              <a:rPr sz="1069" spc="15" dirty="0">
                <a:latin typeface="Times New Roman"/>
                <a:cs typeface="Times New Roman"/>
              </a:rPr>
              <a:t>the row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15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13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the non </a:t>
            </a:r>
            <a:r>
              <a:rPr sz="1069" spc="10" dirty="0">
                <a:latin typeface="Times New Roman"/>
                <a:cs typeface="Times New Roman"/>
              </a:rPr>
              <a:t>matching </a:t>
            </a:r>
            <a:r>
              <a:rPr sz="1069" spc="15" dirty="0">
                <a:latin typeface="Times New Roman"/>
                <a:cs typeface="Times New Roman"/>
              </a:rPr>
              <a:t>rows </a:t>
            </a:r>
            <a:r>
              <a:rPr sz="1069" spc="10" dirty="0">
                <a:latin typeface="Times New Roman"/>
                <a:cs typeface="Times New Roman"/>
              </a:rPr>
              <a:t>from both  tables, </a:t>
            </a:r>
            <a:r>
              <a:rPr sz="1069" spc="5" dirty="0">
                <a:latin typeface="Times New Roman"/>
                <a:cs typeface="Times New Roman"/>
              </a:rPr>
              <a:t>rest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15" dirty="0">
                <a:latin typeface="Times New Roman"/>
                <a:cs typeface="Times New Roman"/>
              </a:rPr>
              <a:t>rows </a:t>
            </a:r>
            <a:r>
              <a:rPr sz="1069" spc="10" dirty="0">
                <a:latin typeface="Times New Roman"/>
                <a:cs typeface="Times New Roman"/>
              </a:rPr>
              <a:t>are 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inner join of figure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algn="just"/>
            <a:r>
              <a:rPr sz="1264" spc="24" dirty="0">
                <a:latin typeface="Times New Roman"/>
                <a:cs typeface="Times New Roman"/>
              </a:rPr>
              <a:t>Semi</a:t>
            </a:r>
            <a:r>
              <a:rPr sz="1264" spc="-73" dirty="0">
                <a:latin typeface="Times New Roman"/>
                <a:cs typeface="Times New Roman"/>
              </a:rPr>
              <a:t> </a:t>
            </a:r>
            <a:r>
              <a:rPr sz="1264" spc="58" dirty="0">
                <a:latin typeface="Times New Roman"/>
                <a:cs typeface="Times New Roman"/>
              </a:rPr>
              <a:t>Join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53"/>
              </a:spcBef>
            </a:pPr>
            <a:r>
              <a:rPr sz="1069" spc="10" dirty="0">
                <a:latin typeface="Times New Roman"/>
                <a:cs typeface="Times New Roman"/>
              </a:rPr>
              <a:t>Another form of join that involves two operations.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inner </a:t>
            </a:r>
            <a:r>
              <a:rPr sz="1069" spc="5" dirty="0">
                <a:latin typeface="Times New Roman"/>
                <a:cs typeface="Times New Roman"/>
              </a:rPr>
              <a:t>join is </a:t>
            </a:r>
            <a:r>
              <a:rPr sz="1069" spc="10" dirty="0">
                <a:latin typeface="Times New Roman"/>
                <a:cs typeface="Times New Roman"/>
              </a:rPr>
              <a:t>performed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5556" indent="-617" algn="just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participating tables and </a:t>
            </a:r>
            <a:r>
              <a:rPr sz="1069" spc="1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resulting table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projected </a:t>
            </a:r>
            <a:r>
              <a:rPr sz="1069" spc="15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one table.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advantage of this operation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 we can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10" dirty="0">
                <a:latin typeface="Times New Roman"/>
                <a:cs typeface="Times New Roman"/>
              </a:rPr>
              <a:t>the particular rows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table  </a:t>
            </a:r>
            <a:r>
              <a:rPr sz="1069" spc="10" dirty="0">
                <a:latin typeface="Times New Roman"/>
                <a:cs typeface="Times New Roman"/>
              </a:rPr>
              <a:t>that  </a:t>
            </a:r>
            <a:r>
              <a:rPr sz="1069" spc="5" dirty="0">
                <a:latin typeface="Times New Roman"/>
                <a:cs typeface="Times New Roman"/>
              </a:rPr>
              <a:t>are  </a:t>
            </a:r>
            <a:r>
              <a:rPr sz="1069" spc="10" dirty="0">
                <a:latin typeface="Times New Roman"/>
                <a:cs typeface="Times New Roman"/>
              </a:rPr>
              <a:t>involved 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inner join.  For example,  through  semi  join  of </a:t>
            </a:r>
            <a:r>
              <a:rPr sz="1069" spc="19" dirty="0">
                <a:latin typeface="Times New Roman"/>
                <a:cs typeface="Times New Roman"/>
              </a:rPr>
              <a:t>COURSE 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476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PROGRAM </a:t>
            </a:r>
            <a:r>
              <a:rPr sz="1069" spc="10" dirty="0">
                <a:latin typeface="Times New Roman"/>
                <a:cs typeface="Times New Roman"/>
              </a:rPr>
              <a:t>tables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dirty="0">
                <a:latin typeface="Times New Roman"/>
                <a:cs typeface="Times New Roman"/>
              </a:rPr>
              <a:t>get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rows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9" dirty="0">
                <a:latin typeface="Times New Roman"/>
                <a:cs typeface="Times New Roman"/>
              </a:rPr>
              <a:t>COURSE </a:t>
            </a:r>
            <a:r>
              <a:rPr sz="1069" spc="10" dirty="0">
                <a:latin typeface="Times New Roman"/>
                <a:cs typeface="Times New Roman"/>
              </a:rPr>
              <a:t>that have </a:t>
            </a:r>
            <a:r>
              <a:rPr sz="1069" spc="15" dirty="0">
                <a:latin typeface="Times New Roman"/>
                <a:cs typeface="Times New Roman"/>
              </a:rPr>
              <a:t>matching rows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5" dirty="0">
                <a:latin typeface="Times New Roman"/>
                <a:cs typeface="Times New Roman"/>
              </a:rPr>
              <a:t>PROGRAM,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other words, the courses that are part of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program. </a:t>
            </a:r>
            <a:r>
              <a:rPr sz="1069" spc="19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can be  performed other </a:t>
            </a:r>
            <a:r>
              <a:rPr sz="1069" spc="19" dirty="0">
                <a:latin typeface="Times New Roman"/>
                <a:cs typeface="Times New Roman"/>
              </a:rPr>
              <a:t>way </a:t>
            </a:r>
            <a:r>
              <a:rPr sz="1069" spc="15" dirty="0">
                <a:latin typeface="Times New Roman"/>
                <a:cs typeface="Times New Roman"/>
              </a:rPr>
              <a:t>round.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5" dirty="0">
                <a:latin typeface="Times New Roman"/>
                <a:cs typeface="Times New Roman"/>
              </a:rPr>
              <a:t>does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provide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operator as such, </a:t>
            </a:r>
            <a:r>
              <a:rPr sz="1069" spc="15" dirty="0">
                <a:latin typeface="Times New Roman"/>
                <a:cs typeface="Times New Roman"/>
              </a:rPr>
              <a:t>but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implemented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select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inner join operations, for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example.</a:t>
            </a:r>
            <a:endParaRPr sz="1069">
              <a:latin typeface="Times New Roman"/>
              <a:cs typeface="Times New Roman"/>
            </a:endParaRPr>
          </a:p>
          <a:p>
            <a:pPr marL="431526" marR="5556" indent="-208662">
              <a:lnSpc>
                <a:spcPct val="148200"/>
              </a:lnSpc>
              <a:spcBef>
                <a:spcPts val="92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68" dirty="0">
                <a:latin typeface="Times New Roman"/>
                <a:cs typeface="Times New Roman"/>
              </a:rPr>
              <a:t>SELECT </a:t>
            </a:r>
            <a:r>
              <a:rPr sz="1069" spc="39" dirty="0">
                <a:latin typeface="Times New Roman"/>
                <a:cs typeface="Times New Roman"/>
              </a:rPr>
              <a:t>distinct </a:t>
            </a:r>
            <a:r>
              <a:rPr sz="1069" spc="49" dirty="0">
                <a:latin typeface="Times New Roman"/>
                <a:cs typeface="Times New Roman"/>
              </a:rPr>
              <a:t>p.prName, </a:t>
            </a:r>
            <a:r>
              <a:rPr sz="1069" spc="34" dirty="0">
                <a:latin typeface="Times New Roman"/>
                <a:cs typeface="Times New Roman"/>
              </a:rPr>
              <a:t>totsem, </a:t>
            </a:r>
            <a:r>
              <a:rPr sz="1069" spc="63" dirty="0">
                <a:latin typeface="Times New Roman"/>
                <a:cs typeface="Times New Roman"/>
              </a:rPr>
              <a:t>prCredits </a:t>
            </a:r>
            <a:r>
              <a:rPr sz="1069" spc="78" dirty="0">
                <a:latin typeface="Times New Roman"/>
                <a:cs typeface="Times New Roman"/>
              </a:rPr>
              <a:t>FROM </a:t>
            </a:r>
            <a:r>
              <a:rPr sz="1069" spc="73" dirty="0">
                <a:latin typeface="Times New Roman"/>
                <a:cs typeface="Times New Roman"/>
              </a:rPr>
              <a:t>program p </a:t>
            </a:r>
            <a:r>
              <a:rPr sz="1069" spc="58" dirty="0">
                <a:latin typeface="Times New Roman"/>
                <a:cs typeface="Times New Roman"/>
              </a:rPr>
              <a:t>inner  </a:t>
            </a:r>
            <a:r>
              <a:rPr sz="1069" spc="73" dirty="0">
                <a:latin typeface="Times New Roman"/>
                <a:cs typeface="Times New Roman"/>
              </a:rPr>
              <a:t>JOIN </a:t>
            </a:r>
            <a:r>
              <a:rPr sz="1069" spc="39" dirty="0">
                <a:latin typeface="Times New Roman"/>
                <a:cs typeface="Times New Roman"/>
              </a:rPr>
              <a:t>course </a:t>
            </a:r>
            <a:r>
              <a:rPr sz="1069" spc="10" dirty="0">
                <a:latin typeface="Times New Roman"/>
                <a:cs typeface="Times New Roman"/>
              </a:rPr>
              <a:t>c  </a:t>
            </a:r>
            <a:r>
              <a:rPr sz="1069" spc="49" dirty="0">
                <a:latin typeface="Times New Roman"/>
                <a:cs typeface="Times New Roman"/>
              </a:rPr>
              <a:t>ON </a:t>
            </a:r>
            <a:r>
              <a:rPr sz="1069" spc="58" dirty="0">
                <a:latin typeface="Times New Roman"/>
                <a:cs typeface="Times New Roman"/>
              </a:rPr>
              <a:t>p.prName </a:t>
            </a:r>
            <a:r>
              <a:rPr sz="1069" spc="19" dirty="0">
                <a:latin typeface="Times New Roman"/>
                <a:cs typeface="Times New Roman"/>
              </a:rPr>
              <a:t>=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c.prName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5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76447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69233" y="1330253"/>
            <a:ext cx="2759208" cy="2068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1352310" y="3473773"/>
            <a:ext cx="4865423" cy="2220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9" dirty="0">
                <a:latin typeface="Times New Roman"/>
                <a:cs typeface="Times New Roman"/>
              </a:rPr>
              <a:t>Fig. </a:t>
            </a:r>
            <a:r>
              <a:rPr sz="1069" spc="39" dirty="0">
                <a:latin typeface="Times New Roman"/>
                <a:cs typeface="Times New Roman"/>
              </a:rPr>
              <a:t>6: </a:t>
            </a:r>
            <a:r>
              <a:rPr sz="1069" spc="24" dirty="0">
                <a:latin typeface="Times New Roman"/>
                <a:cs typeface="Times New Roman"/>
              </a:rPr>
              <a:t>Semi </a:t>
            </a:r>
            <a:r>
              <a:rPr sz="1069" spc="39" dirty="0">
                <a:latin typeface="Times New Roman"/>
                <a:cs typeface="Times New Roman"/>
              </a:rPr>
              <a:t>join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34" dirty="0">
                <a:latin typeface="Times New Roman"/>
                <a:cs typeface="Times New Roman"/>
              </a:rPr>
              <a:t>tables </a:t>
            </a:r>
            <a:r>
              <a:rPr sz="1069" spc="39" dirty="0">
                <a:latin typeface="Times New Roman"/>
                <a:cs typeface="Times New Roman"/>
              </a:rPr>
              <a:t>in figure</a:t>
            </a:r>
            <a:r>
              <a:rPr sz="1069" spc="-13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10" dirty="0">
                <a:latin typeface="Times New Roman"/>
                <a:cs typeface="Times New Roman"/>
              </a:rPr>
              <a:t>Self</a:t>
            </a:r>
            <a:r>
              <a:rPr sz="1264" spc="-102" dirty="0">
                <a:latin typeface="Times New Roman"/>
                <a:cs typeface="Times New Roman"/>
              </a:rPr>
              <a:t> </a:t>
            </a:r>
            <a:r>
              <a:rPr sz="1264" spc="63" dirty="0">
                <a:latin typeface="Times New Roman"/>
                <a:cs typeface="Times New Roman"/>
              </a:rPr>
              <a:t>Join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38"/>
              </a:spcBef>
            </a:pPr>
            <a:r>
              <a:rPr sz="1069" dirty="0">
                <a:latin typeface="Times New Roman"/>
                <a:cs typeface="Times New Roman"/>
              </a:rPr>
              <a:t>In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self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join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joined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itself.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used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when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contains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reference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itself </a:t>
            </a:r>
            <a:r>
              <a:rPr sz="1069" spc="10" dirty="0">
                <a:latin typeface="Times New Roman"/>
                <a:cs typeface="Times New Roman"/>
              </a:rPr>
              <a:t>through </a:t>
            </a:r>
            <a:r>
              <a:rPr sz="1069" spc="15" dirty="0">
                <a:latin typeface="Times New Roman"/>
                <a:cs typeface="Times New Roman"/>
              </a:rPr>
              <a:t>PK, </a:t>
            </a:r>
            <a:r>
              <a:rPr sz="1069" spc="10" dirty="0">
                <a:latin typeface="Times New Roman"/>
                <a:cs typeface="Times New Roman"/>
              </a:rPr>
              <a:t>that is, the </a:t>
            </a:r>
            <a:r>
              <a:rPr sz="1069" spc="19" dirty="0">
                <a:latin typeface="Times New Roman"/>
                <a:cs typeface="Times New Roman"/>
              </a:rPr>
              <a:t>PK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15" dirty="0">
                <a:latin typeface="Times New Roman"/>
                <a:cs typeface="Times New Roman"/>
              </a:rPr>
              <a:t>FK </a:t>
            </a:r>
            <a:r>
              <a:rPr sz="1069" spc="10" dirty="0">
                <a:latin typeface="Times New Roman"/>
                <a:cs typeface="Times New Roman"/>
              </a:rPr>
              <a:t>are both contained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7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supported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referential </a:t>
            </a:r>
            <a:r>
              <a:rPr sz="1069" spc="10" dirty="0">
                <a:latin typeface="Times New Roman"/>
                <a:cs typeface="Times New Roman"/>
              </a:rPr>
              <a:t>integrity </a:t>
            </a:r>
            <a:r>
              <a:rPr sz="1069" spc="5" dirty="0">
                <a:latin typeface="Times New Roman"/>
                <a:cs typeface="Times New Roman"/>
              </a:rPr>
              <a:t>constraint. For </a:t>
            </a:r>
            <a:r>
              <a:rPr sz="1069" spc="10" dirty="0">
                <a:latin typeface="Times New Roman"/>
                <a:cs typeface="Times New Roman"/>
              </a:rPr>
              <a:t>example, consider  </a:t>
            </a:r>
            <a:r>
              <a:rPr sz="1069" spc="15" dirty="0">
                <a:latin typeface="Times New Roman"/>
                <a:cs typeface="Times New Roman"/>
              </a:rPr>
              <a:t>STUDENT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having an attribute ‘cr’ storing </a:t>
            </a:r>
            <a:r>
              <a:rPr sz="1069" spc="15" dirty="0">
                <a:latin typeface="Times New Roman"/>
                <a:cs typeface="Times New Roman"/>
              </a:rPr>
              <a:t>the id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student </a:t>
            </a:r>
            <a:r>
              <a:rPr sz="1069" spc="15" dirty="0">
                <a:latin typeface="Times New Roman"/>
                <a:cs typeface="Times New Roman"/>
              </a:rPr>
              <a:t>who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class  representative of a particular class.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example table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figure </a:t>
            </a:r>
            <a:r>
              <a:rPr sz="1069" spc="15" dirty="0">
                <a:latin typeface="Times New Roman"/>
                <a:cs typeface="Times New Roman"/>
              </a:rPr>
              <a:t>7, </a:t>
            </a:r>
            <a:r>
              <a:rPr sz="1069" spc="10" dirty="0">
                <a:latin typeface="Times New Roman"/>
                <a:cs typeface="Times New Roman"/>
              </a:rPr>
              <a:t>where a  </a:t>
            </a:r>
            <a:r>
              <a:rPr sz="1069" spc="19" dirty="0">
                <a:latin typeface="Times New Roman"/>
                <a:cs typeface="Times New Roman"/>
              </a:rPr>
              <a:t>CR </a:t>
            </a:r>
            <a:r>
              <a:rPr sz="1069" spc="10" dirty="0">
                <a:latin typeface="Times New Roman"/>
                <a:cs typeface="Times New Roman"/>
              </a:rPr>
              <a:t>has been specified for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MCS </a:t>
            </a:r>
            <a:r>
              <a:rPr sz="1069" spc="10" dirty="0">
                <a:latin typeface="Times New Roman"/>
                <a:cs typeface="Times New Roman"/>
              </a:rPr>
              <a:t>class, </a:t>
            </a:r>
            <a:r>
              <a:rPr sz="1069" spc="5" dirty="0">
                <a:latin typeface="Times New Roman"/>
                <a:cs typeface="Times New Roman"/>
              </a:rPr>
              <a:t>rest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class students contain a null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‘cr’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attribute.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22575" y="6731602"/>
            <a:ext cx="3397874" cy="201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352310" y="8748912"/>
            <a:ext cx="1995928" cy="483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47300"/>
              </a:lnSpc>
            </a:pPr>
            <a:r>
              <a:rPr sz="1069" spc="19" dirty="0">
                <a:latin typeface="Times New Roman"/>
                <a:cs typeface="Times New Roman"/>
              </a:rPr>
              <a:t>Fig. </a:t>
            </a:r>
            <a:r>
              <a:rPr sz="1069" spc="39" dirty="0">
                <a:latin typeface="Times New Roman"/>
                <a:cs typeface="Times New Roman"/>
              </a:rPr>
              <a:t>7: </a:t>
            </a:r>
            <a:r>
              <a:rPr sz="1069" spc="49" dirty="0">
                <a:latin typeface="Times New Roman"/>
                <a:cs typeface="Times New Roman"/>
              </a:rPr>
              <a:t>Example </a:t>
            </a:r>
            <a:r>
              <a:rPr sz="1069" spc="44" dirty="0">
                <a:latin typeface="Times New Roman"/>
                <a:cs typeface="Times New Roman"/>
              </a:rPr>
              <a:t>STUDENT</a:t>
            </a:r>
            <a:r>
              <a:rPr sz="1069" spc="-126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table  </a:t>
            </a:r>
            <a:r>
              <a:rPr sz="1069" spc="34" dirty="0">
                <a:latin typeface="Times New Roman"/>
                <a:cs typeface="Times New Roman"/>
              </a:rPr>
              <a:t>Applying </a:t>
            </a:r>
            <a:r>
              <a:rPr sz="1069" dirty="0">
                <a:latin typeface="Times New Roman"/>
                <a:cs typeface="Times New Roman"/>
              </a:rPr>
              <a:t>self </a:t>
            </a:r>
            <a:r>
              <a:rPr sz="1069" spc="39" dirty="0">
                <a:latin typeface="Times New Roman"/>
                <a:cs typeface="Times New Roman"/>
              </a:rPr>
              <a:t>join </a:t>
            </a:r>
            <a:r>
              <a:rPr sz="1069" spc="34" dirty="0">
                <a:latin typeface="Times New Roman"/>
                <a:cs typeface="Times New Roman"/>
              </a:rPr>
              <a:t>on this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table: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6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426151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1" y="1256987"/>
            <a:ext cx="4867275" cy="996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9469" marR="194464" indent="-627225">
              <a:lnSpc>
                <a:spcPct val="147300"/>
              </a:lnSpc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53" dirty="0">
                <a:latin typeface="Times New Roman"/>
                <a:cs typeface="Times New Roman"/>
              </a:rPr>
              <a:t>SELECTa.stId,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a.stName,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b.stId,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b.stName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78" dirty="0">
                <a:latin typeface="Times New Roman"/>
                <a:cs typeface="Times New Roman"/>
              </a:rPr>
              <a:t>FROM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student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a,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student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b  </a:t>
            </a:r>
            <a:r>
              <a:rPr sz="1069" spc="83" dirty="0">
                <a:latin typeface="Times New Roman"/>
                <a:cs typeface="Times New Roman"/>
              </a:rPr>
              <a:t>WHERE </a:t>
            </a:r>
            <a:r>
              <a:rPr sz="1069" spc="53" dirty="0">
                <a:latin typeface="Times New Roman"/>
                <a:cs typeface="Times New Roman"/>
              </a:rPr>
              <a:t>a.cr</a:t>
            </a:r>
            <a:r>
              <a:rPr sz="1069" spc="-156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= </a:t>
            </a:r>
            <a:r>
              <a:rPr sz="1069" spc="49" dirty="0">
                <a:latin typeface="Times New Roman"/>
                <a:cs typeface="Times New Roman"/>
              </a:rPr>
              <a:t>b.stId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885"/>
              </a:lnSpc>
              <a:spcBef>
                <a:spcPts val="156"/>
              </a:spcBef>
            </a:pPr>
            <a:r>
              <a:rPr sz="1069" spc="10" dirty="0">
                <a:latin typeface="Times New Roman"/>
                <a:cs typeface="Times New Roman"/>
              </a:rPr>
              <a:t>Since same table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involved two times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join,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to use </a:t>
            </a:r>
            <a:r>
              <a:rPr sz="1069" spc="10" dirty="0">
                <a:latin typeface="Times New Roman"/>
                <a:cs typeface="Times New Roman"/>
              </a:rPr>
              <a:t>the alias. The above  statement </a:t>
            </a:r>
            <a:r>
              <a:rPr sz="1069" spc="5" dirty="0">
                <a:latin typeface="Times New Roman"/>
                <a:cs typeface="Times New Roman"/>
              </a:rPr>
              <a:t>displays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names </a:t>
            </a:r>
            <a:r>
              <a:rPr sz="1069" spc="10" dirty="0">
                <a:latin typeface="Times New Roman"/>
                <a:cs typeface="Times New Roman"/>
              </a:rPr>
              <a:t>of the students and </a:t>
            </a:r>
            <a:r>
              <a:rPr sz="1069" spc="15" dirty="0">
                <a:latin typeface="Times New Roman"/>
                <a:cs typeface="Times New Roman"/>
              </a:rPr>
              <a:t>of the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6265" y="2308290"/>
            <a:ext cx="3341564" cy="1481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310" y="3864961"/>
            <a:ext cx="4867892" cy="4768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9" dirty="0">
                <a:latin typeface="Times New Roman"/>
                <a:cs typeface="Times New Roman"/>
              </a:rPr>
              <a:t>Fig. </a:t>
            </a:r>
            <a:r>
              <a:rPr sz="1069" spc="39" dirty="0">
                <a:latin typeface="Times New Roman"/>
                <a:cs typeface="Times New Roman"/>
              </a:rPr>
              <a:t>8: </a:t>
            </a:r>
            <a:r>
              <a:rPr sz="1069" spc="10" dirty="0">
                <a:latin typeface="Times New Roman"/>
                <a:cs typeface="Times New Roman"/>
              </a:rPr>
              <a:t>Self </a:t>
            </a:r>
            <a:r>
              <a:rPr sz="1069" spc="39" dirty="0">
                <a:latin typeface="Times New Roman"/>
                <a:cs typeface="Times New Roman"/>
              </a:rPr>
              <a:t>join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39" dirty="0">
                <a:latin typeface="Times New Roman"/>
                <a:cs typeface="Times New Roman"/>
              </a:rPr>
              <a:t>STUDENT </a:t>
            </a:r>
            <a:r>
              <a:rPr sz="1069" spc="44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39" dirty="0">
                <a:latin typeface="Times New Roman"/>
                <a:cs typeface="Times New Roman"/>
              </a:rPr>
              <a:t>figure</a:t>
            </a:r>
            <a:r>
              <a:rPr sz="1069" spc="-11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7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58" dirty="0">
                <a:latin typeface="Times New Roman"/>
                <a:cs typeface="Times New Roman"/>
              </a:rPr>
              <a:t>Subquery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38"/>
              </a:spcBef>
            </a:pPr>
            <a:r>
              <a:rPr sz="1069" spc="15" dirty="0">
                <a:latin typeface="Times New Roman"/>
                <a:cs typeface="Times New Roman"/>
              </a:rPr>
              <a:t>Subquery is </a:t>
            </a:r>
            <a:r>
              <a:rPr sz="1069" spc="5" dirty="0">
                <a:latin typeface="Times New Roman"/>
                <a:cs typeface="Times New Roman"/>
              </a:rPr>
              <a:t>also called </a:t>
            </a:r>
            <a:r>
              <a:rPr sz="1069" spc="10" dirty="0">
                <a:latin typeface="Times New Roman"/>
                <a:cs typeface="Times New Roman"/>
              </a:rPr>
              <a:t>nested </a:t>
            </a:r>
            <a:r>
              <a:rPr sz="1069" spc="15" dirty="0">
                <a:latin typeface="Times New Roman"/>
                <a:cs typeface="Times New Roman"/>
              </a:rPr>
              <a:t>query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most powerful features of</a:t>
            </a:r>
            <a:r>
              <a:rPr sz="1069" spc="24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SQL.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nested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query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query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has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another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query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embedded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within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it;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embedded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5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query </a:t>
            </a:r>
            <a:r>
              <a:rPr sz="1069" spc="5" dirty="0">
                <a:latin typeface="Times New Roman"/>
                <a:cs typeface="Times New Roman"/>
              </a:rPr>
              <a:t>is called </a:t>
            </a:r>
            <a:r>
              <a:rPr sz="1069" spc="10" dirty="0">
                <a:latin typeface="Times New Roman"/>
                <a:cs typeface="Times New Roman"/>
              </a:rPr>
              <a:t>a subquery.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writing a query,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sometimes need </a:t>
            </a:r>
            <a:r>
              <a:rPr sz="1069" spc="19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express a  condition that </a:t>
            </a:r>
            <a:r>
              <a:rPr sz="1069" spc="5" dirty="0">
                <a:latin typeface="Times New Roman"/>
                <a:cs typeface="Times New Roman"/>
              </a:rPr>
              <a:t>refers 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table that </a:t>
            </a:r>
            <a:r>
              <a:rPr sz="1069" spc="10" dirty="0">
                <a:latin typeface="Times New Roman"/>
                <a:cs typeface="Times New Roman"/>
              </a:rPr>
              <a:t>must itself be computed. </a:t>
            </a:r>
            <a:r>
              <a:rPr sz="1069" spc="15" dirty="0">
                <a:latin typeface="Times New Roman"/>
                <a:cs typeface="Times New Roman"/>
              </a:rPr>
              <a:t>The query used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5" dirty="0">
                <a:latin typeface="Times New Roman"/>
                <a:cs typeface="Times New Roman"/>
              </a:rPr>
              <a:t>compute </a:t>
            </a:r>
            <a:r>
              <a:rPr sz="1069" spc="10" dirty="0">
                <a:latin typeface="Times New Roman"/>
                <a:cs typeface="Times New Roman"/>
              </a:rPr>
              <a:t>this subsidiary </a:t>
            </a:r>
            <a:r>
              <a:rPr sz="1069" spc="15" dirty="0">
                <a:latin typeface="Times New Roman"/>
                <a:cs typeface="Times New Roman"/>
              </a:rPr>
              <a:t>table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subquery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appears as </a:t>
            </a:r>
            <a:r>
              <a:rPr sz="1069" spc="10" dirty="0">
                <a:latin typeface="Times New Roman"/>
                <a:cs typeface="Times New Roman"/>
              </a:rPr>
              <a:t>part of the </a:t>
            </a:r>
            <a:r>
              <a:rPr sz="1069" spc="15" dirty="0">
                <a:latin typeface="Times New Roman"/>
                <a:cs typeface="Times New Roman"/>
              </a:rPr>
              <a:t>main </a:t>
            </a:r>
            <a:r>
              <a:rPr sz="1069" spc="10" dirty="0">
                <a:latin typeface="Times New Roman"/>
                <a:cs typeface="Times New Roman"/>
              </a:rPr>
              <a:t>query. </a:t>
            </a:r>
            <a:r>
              <a:rPr sz="1069" spc="19" dirty="0">
                <a:latin typeface="Times New Roman"/>
                <a:cs typeface="Times New Roman"/>
              </a:rPr>
              <a:t>A  </a:t>
            </a:r>
            <a:r>
              <a:rPr sz="1069" spc="15" dirty="0">
                <a:latin typeface="Times New Roman"/>
                <a:cs typeface="Times New Roman"/>
              </a:rPr>
              <a:t>subquery </a:t>
            </a:r>
            <a:r>
              <a:rPr sz="1069" spc="10" dirty="0">
                <a:latin typeface="Times New Roman"/>
                <a:cs typeface="Times New Roman"/>
              </a:rPr>
              <a:t>typically appears within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10" dirty="0">
                <a:latin typeface="Times New Roman"/>
                <a:cs typeface="Times New Roman"/>
              </a:rPr>
              <a:t>clause of a query. Subqueries can  sometimes appear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clause or the </a:t>
            </a:r>
            <a:r>
              <a:rPr sz="1069" spc="15" dirty="0">
                <a:latin typeface="Times New Roman"/>
                <a:cs typeface="Times New Roman"/>
              </a:rPr>
              <a:t>HAVING </a:t>
            </a:r>
            <a:r>
              <a:rPr sz="1069" spc="10" dirty="0">
                <a:latin typeface="Times New Roman"/>
                <a:cs typeface="Times New Roman"/>
              </a:rPr>
              <a:t>clause. Here </a:t>
            </a:r>
            <a:r>
              <a:rPr sz="1069" spc="15" dirty="0">
                <a:latin typeface="Times New Roman"/>
                <a:cs typeface="Times New Roman"/>
              </a:rPr>
              <a:t>we have  </a:t>
            </a:r>
            <a:r>
              <a:rPr sz="1069" spc="10" dirty="0">
                <a:latin typeface="Times New Roman"/>
                <a:cs typeface="Times New Roman"/>
              </a:rPr>
              <a:t>discussed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subqueries that appear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19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clause.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treatment of  subqueries appearing elsewhere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quite similar. Examples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subqueries that appear  </a:t>
            </a:r>
            <a:r>
              <a:rPr sz="1069" spc="15" dirty="0">
                <a:latin typeface="Times New Roman"/>
                <a:cs typeface="Times New Roman"/>
              </a:rPr>
              <a:t>in the FROM </a:t>
            </a:r>
            <a:r>
              <a:rPr sz="1069" spc="10" dirty="0">
                <a:latin typeface="Times New Roman"/>
                <a:cs typeface="Times New Roman"/>
              </a:rPr>
              <a:t>clause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discussed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following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section.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Lets </a:t>
            </a:r>
            <a:r>
              <a:rPr sz="1069" spc="15" dirty="0">
                <a:latin typeface="Times New Roman"/>
                <a:cs typeface="Times New Roman"/>
              </a:rPr>
              <a:t>suppose </a:t>
            </a:r>
            <a:r>
              <a:rPr sz="1069" spc="10" dirty="0">
                <a:latin typeface="Times New Roman"/>
                <a:cs typeface="Times New Roman"/>
              </a:rPr>
              <a:t>we want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data of the student with the maximum </a:t>
            </a:r>
            <a:r>
              <a:rPr sz="1069" spc="5" dirty="0">
                <a:latin typeface="Times New Roman"/>
                <a:cs typeface="Times New Roman"/>
              </a:rPr>
              <a:t>cgpa,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cannot get them within a same </a:t>
            </a:r>
            <a:r>
              <a:rPr sz="1069" spc="15" dirty="0">
                <a:latin typeface="Times New Roman"/>
                <a:cs typeface="Times New Roman"/>
              </a:rPr>
              <a:t>query </a:t>
            </a:r>
            <a:r>
              <a:rPr sz="1069" spc="10" dirty="0">
                <a:latin typeface="Times New Roman"/>
                <a:cs typeface="Times New Roman"/>
              </a:rPr>
              <a:t>since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5" dirty="0">
                <a:latin typeface="Times New Roman"/>
                <a:cs typeface="Times New Roman"/>
              </a:rPr>
              <a:t>the maximum </a:t>
            </a:r>
            <a:r>
              <a:rPr sz="1069" spc="5" dirty="0">
                <a:latin typeface="Times New Roman"/>
                <a:cs typeface="Times New Roman"/>
              </a:rPr>
              <a:t>cgpa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to apply  the </a:t>
            </a:r>
            <a:r>
              <a:rPr sz="1069" spc="10" dirty="0">
                <a:latin typeface="Times New Roman"/>
                <a:cs typeface="Times New Roman"/>
              </a:rPr>
              <a:t>group function and </a:t>
            </a:r>
            <a:r>
              <a:rPr sz="1069" spc="1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group function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cannot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the individual </a:t>
            </a:r>
            <a:r>
              <a:rPr sz="1069" spc="5" dirty="0">
                <a:latin typeface="Times New Roman"/>
                <a:cs typeface="Times New Roman"/>
              </a:rPr>
              <a:t>attributes. </a:t>
            </a:r>
            <a:r>
              <a:rPr sz="1069" spc="15" dirty="0">
                <a:latin typeface="Times New Roman"/>
                <a:cs typeface="Times New Roman"/>
              </a:rPr>
              <a:t>So  we use </a:t>
            </a:r>
            <a:r>
              <a:rPr sz="1069" spc="10" dirty="0">
                <a:latin typeface="Times New Roman"/>
                <a:cs typeface="Times New Roman"/>
              </a:rPr>
              <a:t>nested </a:t>
            </a:r>
            <a:r>
              <a:rPr sz="1069" spc="15" dirty="0">
                <a:latin typeface="Times New Roman"/>
                <a:cs typeface="Times New Roman"/>
              </a:rPr>
              <a:t>query </a:t>
            </a:r>
            <a:r>
              <a:rPr sz="1069" spc="10" dirty="0">
                <a:latin typeface="Times New Roman"/>
                <a:cs typeface="Times New Roman"/>
              </a:rPr>
              <a:t>here,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outer query displays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condition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10" dirty="0">
                <a:latin typeface="Times New Roman"/>
                <a:cs typeface="Times New Roman"/>
              </a:rPr>
              <a:t>cgpa whereas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subquery finds the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10" dirty="0">
                <a:latin typeface="Times New Roman"/>
                <a:cs typeface="Times New Roman"/>
              </a:rPr>
              <a:t>cgpa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shown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64"/>
              </a:lnSpc>
              <a:spcBef>
                <a:spcPts val="719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SELECT * </a:t>
            </a:r>
            <a:r>
              <a:rPr sz="1069" spc="10" dirty="0">
                <a:latin typeface="Times New Roman"/>
                <a:cs typeface="Times New Roman"/>
              </a:rPr>
              <a:t>from student where cgpa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&gt;</a:t>
            </a:r>
            <a:endParaRPr sz="1069">
              <a:latin typeface="Times New Roman"/>
              <a:cs typeface="Times New Roman"/>
            </a:endParaRPr>
          </a:p>
          <a:p>
            <a:pPr marL="105998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(select </a:t>
            </a:r>
            <a:r>
              <a:rPr sz="1069" spc="10" dirty="0">
                <a:latin typeface="Times New Roman"/>
                <a:cs typeface="Times New Roman"/>
              </a:rPr>
              <a:t>max(cgpa) from student where prName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'BCS‘)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7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46244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66269" y="3508835"/>
            <a:ext cx="4181563" cy="364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366269" y="1336517"/>
            <a:ext cx="4181563" cy="2056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1352284" y="3936083"/>
            <a:ext cx="4898143" cy="5430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5" dirty="0">
                <a:latin typeface="Times New Roman"/>
                <a:cs typeface="Times New Roman"/>
              </a:rPr>
              <a:t>Fig. </a:t>
            </a:r>
            <a:r>
              <a:rPr sz="1069" spc="10" dirty="0">
                <a:latin typeface="Times New Roman"/>
                <a:cs typeface="Times New Roman"/>
              </a:rPr>
              <a:t>9: </a:t>
            </a:r>
            <a:r>
              <a:rPr sz="1069" spc="15" dirty="0">
                <a:latin typeface="Times New Roman"/>
                <a:cs typeface="Times New Roman"/>
              </a:rPr>
              <a:t>STUDENT </a:t>
            </a:r>
            <a:r>
              <a:rPr sz="1069" spc="10" dirty="0">
                <a:latin typeface="Times New Roman"/>
                <a:cs typeface="Times New Roman"/>
              </a:rPr>
              <a:t>table and nested </a:t>
            </a:r>
            <a:r>
              <a:rPr sz="1069" spc="15" dirty="0">
                <a:latin typeface="Times New Roman"/>
                <a:cs typeface="Times New Roman"/>
              </a:rPr>
              <a:t>query </a:t>
            </a:r>
            <a:r>
              <a:rPr sz="1069" spc="10" dirty="0">
                <a:latin typeface="Times New Roman"/>
                <a:cs typeface="Times New Roman"/>
              </a:rPr>
              <a:t>applied </a:t>
            </a:r>
            <a:r>
              <a:rPr sz="1069" spc="15" dirty="0">
                <a:latin typeface="Times New Roman"/>
                <a:cs typeface="Times New Roman"/>
              </a:rPr>
              <a:t>on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endParaRPr sz="1069">
              <a:latin typeface="Times New Roman"/>
              <a:cs typeface="Times New Roman"/>
            </a:endParaRPr>
          </a:p>
          <a:p>
            <a:pPr marL="12347" marR="36423" algn="just">
              <a:lnSpc>
                <a:spcPct val="147700"/>
              </a:lnSpc>
              <a:spcBef>
                <a:spcPts val="637"/>
              </a:spcBef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take care of the operator being applied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case of </a:t>
            </a:r>
            <a:r>
              <a:rPr sz="1069" spc="15" dirty="0">
                <a:latin typeface="Times New Roman"/>
                <a:cs typeface="Times New Roman"/>
              </a:rPr>
              <a:t>subquery in </a:t>
            </a:r>
            <a:r>
              <a:rPr sz="1069" spc="10" dirty="0">
                <a:latin typeface="Times New Roman"/>
                <a:cs typeface="Times New Roman"/>
              </a:rPr>
              <a:t>the where  </a:t>
            </a:r>
            <a:r>
              <a:rPr sz="1069" spc="5" dirty="0">
                <a:latin typeface="Times New Roman"/>
                <a:cs typeface="Times New Roman"/>
              </a:rPr>
              <a:t>clause. </a:t>
            </a:r>
            <a:r>
              <a:rPr sz="1069" spc="10" dirty="0">
                <a:latin typeface="Times New Roman"/>
                <a:cs typeface="Times New Roman"/>
              </a:rPr>
              <a:t>The type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operator depends </a:t>
            </a:r>
            <a:r>
              <a:rPr sz="1069" spc="15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result set </a:t>
            </a:r>
            <a:r>
              <a:rPr sz="1069" spc="10" dirty="0">
                <a:latin typeface="Times New Roman"/>
                <a:cs typeface="Times New Roman"/>
              </a:rPr>
              <a:t>being returned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subquery. 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output expected from the subquery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single value,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case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above  example, 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operators like </a:t>
            </a:r>
            <a:r>
              <a:rPr sz="1069" dirty="0">
                <a:latin typeface="Times New Roman"/>
                <a:cs typeface="Times New Roman"/>
              </a:rPr>
              <a:t>=, </a:t>
            </a:r>
            <a:r>
              <a:rPr sz="1069" spc="10" dirty="0">
                <a:latin typeface="Times New Roman"/>
                <a:cs typeface="Times New Roman"/>
              </a:rPr>
              <a:t>&lt;, &gt;, </a:t>
            </a:r>
            <a:r>
              <a:rPr sz="1069" spc="5" dirty="0">
                <a:latin typeface="Times New Roman"/>
                <a:cs typeface="Times New Roman"/>
              </a:rPr>
              <a:t>etc. </a:t>
            </a:r>
            <a:r>
              <a:rPr sz="1069" spc="10" dirty="0">
                <a:latin typeface="Times New Roman"/>
                <a:cs typeface="Times New Roman"/>
              </a:rPr>
              <a:t>However, if </a:t>
            </a:r>
            <a:r>
              <a:rPr sz="1069" spc="15" dirty="0">
                <a:latin typeface="Times New Roman"/>
                <a:cs typeface="Times New Roman"/>
              </a:rPr>
              <a:t>the subquery </a:t>
            </a:r>
            <a:r>
              <a:rPr sz="1069" spc="10" dirty="0">
                <a:latin typeface="Times New Roman"/>
                <a:cs typeface="Times New Roman"/>
              </a:rPr>
              <a:t>returns  multiple values 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operators like IN, LIKE </a:t>
            </a:r>
            <a:r>
              <a:rPr sz="1069" spc="5" dirty="0">
                <a:latin typeface="Times New Roman"/>
                <a:cs typeface="Times New Roman"/>
              </a:rPr>
              <a:t>etc.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operator allows  us </a:t>
            </a:r>
            <a:r>
              <a:rPr sz="1069" spc="5" dirty="0">
                <a:latin typeface="Times New Roman"/>
                <a:cs typeface="Times New Roman"/>
              </a:rPr>
              <a:t>to test </a:t>
            </a:r>
            <a:r>
              <a:rPr sz="1069" spc="10" dirty="0">
                <a:latin typeface="Times New Roman"/>
                <a:cs typeface="Times New Roman"/>
              </a:rPr>
              <a:t>whether a </a:t>
            </a:r>
            <a:r>
              <a:rPr sz="1069" spc="15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is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given set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elements; an </a:t>
            </a:r>
            <a:r>
              <a:rPr sz="1069" spc="19" dirty="0">
                <a:latin typeface="Times New Roman"/>
                <a:cs typeface="Times New Roman"/>
              </a:rPr>
              <a:t>SQL </a:t>
            </a:r>
            <a:r>
              <a:rPr sz="1069" spc="15" dirty="0">
                <a:latin typeface="Times New Roman"/>
                <a:cs typeface="Times New Roman"/>
              </a:rPr>
              <a:t>query 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generate the </a:t>
            </a:r>
            <a:r>
              <a:rPr sz="1069" spc="5" dirty="0">
                <a:latin typeface="Times New Roman"/>
                <a:cs typeface="Times New Roman"/>
              </a:rPr>
              <a:t>set to </a:t>
            </a:r>
            <a:r>
              <a:rPr sz="1069" spc="10" dirty="0">
                <a:latin typeface="Times New Roman"/>
                <a:cs typeface="Times New Roman"/>
              </a:rPr>
              <a:t>be tested.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operator </a:t>
            </a:r>
            <a:r>
              <a:rPr sz="1069" spc="15" dirty="0">
                <a:latin typeface="Times New Roman"/>
                <a:cs typeface="Times New Roman"/>
              </a:rPr>
              <a:t>where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required.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</a:pPr>
            <a:r>
              <a:rPr sz="1069" spc="15" dirty="0">
                <a:latin typeface="Times New Roman"/>
                <a:cs typeface="Times New Roman"/>
              </a:rPr>
              <a:t>The subquery </a:t>
            </a:r>
            <a:r>
              <a:rPr sz="1069" spc="10" dirty="0">
                <a:latin typeface="Times New Roman"/>
                <a:cs typeface="Times New Roman"/>
              </a:rPr>
              <a:t>can be nested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level,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queries are evaluated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reverse order,  and that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0" dirty="0">
                <a:latin typeface="Times New Roman"/>
                <a:cs typeface="Times New Roman"/>
              </a:rPr>
              <a:t>the inner most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evaluated </a:t>
            </a:r>
            <a:r>
              <a:rPr sz="1069" spc="5" dirty="0">
                <a:latin typeface="Times New Roman"/>
                <a:cs typeface="Times New Roman"/>
              </a:rPr>
              <a:t>first,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outer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and finally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outer  </a:t>
            </a:r>
            <a:r>
              <a:rPr sz="1069" spc="15" dirty="0">
                <a:latin typeface="Times New Roman"/>
                <a:cs typeface="Times New Roman"/>
              </a:rPr>
              <a:t>most.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  <a:spcBef>
                <a:spcPts val="627"/>
              </a:spcBef>
            </a:pPr>
            <a:r>
              <a:rPr sz="1069" spc="49" dirty="0">
                <a:latin typeface="Times New Roman"/>
                <a:cs typeface="Times New Roman"/>
              </a:rPr>
              <a:t>ACCESS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68" dirty="0">
                <a:latin typeface="Times New Roman"/>
                <a:cs typeface="Times New Roman"/>
              </a:rPr>
              <a:t>CONTROL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SQL-92 supports access control through the </a:t>
            </a:r>
            <a:r>
              <a:rPr sz="1069" spc="19" dirty="0">
                <a:latin typeface="Times New Roman"/>
                <a:cs typeface="Times New Roman"/>
              </a:rPr>
              <a:t>GRANT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REVOKE commands.  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35806" algn="just">
              <a:lnSpc>
                <a:spcPts val="1906"/>
              </a:lnSpc>
              <a:spcBef>
                <a:spcPts val="151"/>
              </a:spcBef>
            </a:pPr>
            <a:r>
              <a:rPr sz="1069" spc="19" dirty="0">
                <a:latin typeface="Times New Roman"/>
                <a:cs typeface="Times New Roman"/>
              </a:rPr>
              <a:t>GRANT </a:t>
            </a:r>
            <a:r>
              <a:rPr sz="1069" spc="10" dirty="0">
                <a:latin typeface="Times New Roman"/>
                <a:cs typeface="Times New Roman"/>
              </a:rPr>
              <a:t>command </a:t>
            </a:r>
            <a:r>
              <a:rPr sz="1069" spc="5" dirty="0">
                <a:latin typeface="Times New Roman"/>
                <a:cs typeface="Times New Roman"/>
              </a:rPr>
              <a:t>gives </a:t>
            </a:r>
            <a:r>
              <a:rPr sz="1069" spc="10" dirty="0">
                <a:latin typeface="Times New Roman"/>
                <a:cs typeface="Times New Roman"/>
              </a:rPr>
              <a:t>users privileges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base tables and views.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syntax of this  </a:t>
            </a:r>
            <a:r>
              <a:rPr sz="1069" spc="15" dirty="0">
                <a:latin typeface="Times New Roman"/>
                <a:cs typeface="Times New Roman"/>
              </a:rPr>
              <a:t>command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follows:</a:t>
            </a:r>
            <a:endParaRPr sz="1069">
              <a:latin typeface="Times New Roman"/>
              <a:cs typeface="Times New Roman"/>
            </a:endParaRPr>
          </a:p>
          <a:p>
            <a:pPr marL="431526">
              <a:spcBef>
                <a:spcPts val="437"/>
              </a:spcBef>
            </a:pPr>
            <a:r>
              <a:rPr sz="1069" spc="15" dirty="0">
                <a:latin typeface="Times New Roman"/>
                <a:cs typeface="Times New Roman"/>
              </a:rPr>
              <a:t>GRANT </a:t>
            </a:r>
            <a:r>
              <a:rPr sz="1069" spc="10" dirty="0">
                <a:latin typeface="Times New Roman"/>
                <a:cs typeface="Times New Roman"/>
              </a:rPr>
              <a:t>privileges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object </a:t>
            </a:r>
            <a:r>
              <a:rPr sz="1069" spc="19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users [ </a:t>
            </a:r>
            <a:r>
              <a:rPr sz="1069" spc="15" dirty="0">
                <a:latin typeface="Times New Roman"/>
                <a:cs typeface="Times New Roman"/>
              </a:rPr>
              <a:t>WITH </a:t>
            </a:r>
            <a:r>
              <a:rPr sz="1069" spc="19" dirty="0">
                <a:latin typeface="Times New Roman"/>
                <a:cs typeface="Times New Roman"/>
              </a:rPr>
              <a:t>GRANT </a:t>
            </a:r>
            <a:r>
              <a:rPr sz="1069" spc="15" dirty="0">
                <a:latin typeface="Times New Roman"/>
                <a:cs typeface="Times New Roman"/>
              </a:rPr>
              <a:t>OPTION</a:t>
            </a:r>
            <a:r>
              <a:rPr sz="1069" spc="-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]</a:t>
            </a:r>
            <a:endParaRPr sz="1069">
              <a:latin typeface="Times New Roman"/>
              <a:cs typeface="Times New Roman"/>
            </a:endParaRPr>
          </a:p>
          <a:p>
            <a:pPr marL="12347" marR="39510" algn="just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For our purposes object </a:t>
            </a:r>
            <a:r>
              <a:rPr sz="1069" spc="5" dirty="0">
                <a:latin typeface="Times New Roman"/>
                <a:cs typeface="Times New Roman"/>
              </a:rPr>
              <a:t>is either </a:t>
            </a:r>
            <a:r>
              <a:rPr sz="1069" spc="10" dirty="0">
                <a:latin typeface="Times New Roman"/>
                <a:cs typeface="Times New Roman"/>
              </a:rPr>
              <a:t>a base table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view. </a:t>
            </a:r>
            <a:r>
              <a:rPr sz="1069" spc="10" dirty="0">
                <a:latin typeface="Times New Roman"/>
                <a:cs typeface="Times New Roman"/>
              </a:rPr>
              <a:t>Several </a:t>
            </a:r>
            <a:r>
              <a:rPr sz="1069" spc="5" dirty="0">
                <a:latin typeface="Times New Roman"/>
                <a:cs typeface="Times New Roman"/>
              </a:rPr>
              <a:t>privileges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specified, </a:t>
            </a:r>
            <a:r>
              <a:rPr sz="1069" spc="10" dirty="0">
                <a:latin typeface="Times New Roman"/>
                <a:cs typeface="Times New Roman"/>
              </a:rPr>
              <a:t>including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these:</a:t>
            </a:r>
            <a:endParaRPr sz="1069">
              <a:latin typeface="Times New Roman"/>
              <a:cs typeface="Times New Roman"/>
            </a:endParaRPr>
          </a:p>
          <a:p>
            <a:pPr marL="12347" marR="37658" algn="just">
              <a:lnSpc>
                <a:spcPct val="1473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SELECT: The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access (read) all </a:t>
            </a:r>
            <a:r>
              <a:rPr sz="1069" spc="15" dirty="0">
                <a:latin typeface="Times New Roman"/>
                <a:cs typeface="Times New Roman"/>
              </a:rPr>
              <a:t>columns </a:t>
            </a:r>
            <a:r>
              <a:rPr sz="1069" spc="10" dirty="0">
                <a:latin typeface="Times New Roman"/>
                <a:cs typeface="Times New Roman"/>
              </a:rPr>
              <a:t>of the table specified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object,  including columns added </a:t>
            </a:r>
            <a:r>
              <a:rPr sz="1069" spc="5" dirty="0">
                <a:latin typeface="Times New Roman"/>
                <a:cs typeface="Times New Roman"/>
              </a:rPr>
              <a:t>later </a:t>
            </a:r>
            <a:r>
              <a:rPr sz="1069" spc="10" dirty="0">
                <a:latin typeface="Times New Roman"/>
                <a:cs typeface="Times New Roman"/>
              </a:rPr>
              <a:t>through </a:t>
            </a:r>
            <a:r>
              <a:rPr sz="1069" spc="15" dirty="0">
                <a:latin typeface="Times New Roman"/>
                <a:cs typeface="Times New Roman"/>
              </a:rPr>
              <a:t>ALTER TABLE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commands.</a:t>
            </a:r>
            <a:endParaRPr sz="1069">
              <a:latin typeface="Times New Roman"/>
              <a:cs typeface="Times New Roman"/>
            </a:endParaRPr>
          </a:p>
          <a:p>
            <a:pPr marL="12347" marR="36423" algn="just">
              <a:lnSpc>
                <a:spcPts val="1906"/>
              </a:lnSpc>
              <a:spcBef>
                <a:spcPts val="151"/>
              </a:spcBef>
            </a:pPr>
            <a:r>
              <a:rPr sz="1069" spc="10" dirty="0">
                <a:latin typeface="Times New Roman"/>
                <a:cs typeface="Times New Roman"/>
              </a:rPr>
              <a:t>INSERT(</a:t>
            </a:r>
            <a:r>
              <a:rPr sz="1069" i="1" spc="10" dirty="0">
                <a:latin typeface="Times New Roman"/>
                <a:cs typeface="Times New Roman"/>
              </a:rPr>
              <a:t>column-name</a:t>
            </a:r>
            <a:r>
              <a:rPr sz="1069" spc="10" dirty="0">
                <a:latin typeface="Times New Roman"/>
                <a:cs typeface="Times New Roman"/>
              </a:rPr>
              <a:t>): The right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insert rows with </a:t>
            </a:r>
            <a:r>
              <a:rPr sz="1069" spc="5" dirty="0">
                <a:latin typeface="Times New Roman"/>
                <a:cs typeface="Times New Roman"/>
              </a:rPr>
              <a:t>(non-</a:t>
            </a:r>
            <a:r>
              <a:rPr sz="1069" i="1" spc="5" dirty="0">
                <a:latin typeface="Times New Roman"/>
                <a:cs typeface="Times New Roman"/>
              </a:rPr>
              <a:t>null </a:t>
            </a:r>
            <a:r>
              <a:rPr sz="1069" spc="10" dirty="0">
                <a:latin typeface="Times New Roman"/>
                <a:cs typeface="Times New Roman"/>
              </a:rPr>
              <a:t>or nondefault) values  </a:t>
            </a:r>
            <a:r>
              <a:rPr sz="1069" spc="15" dirty="0">
                <a:latin typeface="Times New Roman"/>
                <a:cs typeface="Times New Roman"/>
              </a:rPr>
              <a:t>in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named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column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named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object.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-10" dirty="0">
                <a:latin typeface="Times New Roman"/>
                <a:cs typeface="Times New Roman"/>
              </a:rPr>
              <a:t>If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granted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8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63628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22" y="1245118"/>
            <a:ext cx="4898143" cy="770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36423" algn="just">
              <a:lnSpc>
                <a:spcPct val="146400"/>
              </a:lnSpc>
            </a:pPr>
            <a:r>
              <a:rPr sz="1069" spc="5" dirty="0">
                <a:latin typeface="Times New Roman"/>
                <a:cs typeface="Times New Roman"/>
              </a:rPr>
              <a:t>respect to </a:t>
            </a:r>
            <a:r>
              <a:rPr sz="1069" spc="10" dirty="0">
                <a:latin typeface="Times New Roman"/>
                <a:cs typeface="Times New Roman"/>
              </a:rPr>
              <a:t>all columns, including columns that might be added later,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simply  use </a:t>
            </a:r>
            <a:r>
              <a:rPr sz="1069" spc="10" dirty="0">
                <a:latin typeface="Times New Roman"/>
                <a:cs typeface="Times New Roman"/>
              </a:rPr>
              <a:t>INSERT. The privileges UPDATE(</a:t>
            </a:r>
            <a:r>
              <a:rPr sz="1069" i="1" spc="10" dirty="0">
                <a:latin typeface="Times New Roman"/>
                <a:cs typeface="Times New Roman"/>
              </a:rPr>
              <a:t>column-name</a:t>
            </a:r>
            <a:r>
              <a:rPr sz="1069" spc="10" dirty="0">
                <a:latin typeface="Times New Roman"/>
                <a:cs typeface="Times New Roman"/>
              </a:rPr>
              <a:t>) and </a:t>
            </a:r>
            <a:r>
              <a:rPr sz="1069" spc="15" dirty="0">
                <a:latin typeface="Times New Roman"/>
                <a:cs typeface="Times New Roman"/>
              </a:rPr>
              <a:t>UPDATE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similar.</a:t>
            </a:r>
            <a:endParaRPr sz="1069">
              <a:latin typeface="Times New Roman"/>
              <a:cs typeface="Times New Roman"/>
            </a:endParaRPr>
          </a:p>
          <a:p>
            <a:pPr marL="12347" marR="37041">
              <a:lnSpc>
                <a:spcPct val="147700"/>
              </a:lnSpc>
              <a:spcBef>
                <a:spcPts val="15"/>
              </a:spcBef>
            </a:pPr>
            <a:r>
              <a:rPr sz="1069" spc="15" dirty="0">
                <a:latin typeface="Times New Roman"/>
                <a:cs typeface="Times New Roman"/>
              </a:rPr>
              <a:t>DELETE: 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delete rows from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table named </a:t>
            </a:r>
            <a:r>
              <a:rPr sz="1069" spc="5" dirty="0">
                <a:latin typeface="Times New Roman"/>
                <a:cs typeface="Times New Roman"/>
              </a:rPr>
              <a:t>as object.  </a:t>
            </a:r>
            <a:r>
              <a:rPr sz="1069" spc="10" dirty="0">
                <a:latin typeface="Times New Roman"/>
                <a:cs typeface="Times New Roman"/>
              </a:rPr>
              <a:t>REFERENCES(</a:t>
            </a:r>
            <a:r>
              <a:rPr sz="1069" i="1" spc="10" dirty="0">
                <a:latin typeface="Times New Roman"/>
                <a:cs typeface="Times New Roman"/>
              </a:rPr>
              <a:t>column-name</a:t>
            </a:r>
            <a:r>
              <a:rPr sz="1069" spc="10" dirty="0">
                <a:latin typeface="Times New Roman"/>
                <a:cs typeface="Times New Roman"/>
              </a:rPr>
              <a:t>):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to </a:t>
            </a:r>
            <a:r>
              <a:rPr sz="1069" spc="10" dirty="0">
                <a:latin typeface="Times New Roman"/>
                <a:cs typeface="Times New Roman"/>
              </a:rPr>
              <a:t>define foreign keys </a:t>
            </a:r>
            <a:r>
              <a:rPr sz="1069" spc="5" dirty="0">
                <a:latin typeface="Times New Roman"/>
                <a:cs typeface="Times New Roman"/>
              </a:rPr>
              <a:t>(in </a:t>
            </a:r>
            <a:r>
              <a:rPr sz="1069" spc="10" dirty="0">
                <a:latin typeface="Times New Roman"/>
                <a:cs typeface="Times New Roman"/>
              </a:rPr>
              <a:t>other tables) that  </a:t>
            </a:r>
            <a:r>
              <a:rPr sz="1069" spc="5" dirty="0">
                <a:latin typeface="Times New Roman"/>
                <a:cs typeface="Times New Roman"/>
              </a:rPr>
              <a:t>refer to </a:t>
            </a:r>
            <a:r>
              <a:rPr sz="1069" spc="10" dirty="0">
                <a:latin typeface="Times New Roman"/>
                <a:cs typeface="Times New Roman"/>
              </a:rPr>
              <a:t>the speci_ed </a:t>
            </a:r>
            <a:r>
              <a:rPr sz="1069" spc="15" dirty="0">
                <a:latin typeface="Times New Roman"/>
                <a:cs typeface="Times New Roman"/>
              </a:rPr>
              <a:t>column </a:t>
            </a:r>
            <a:r>
              <a:rPr sz="1069" spc="10" dirty="0">
                <a:latin typeface="Times New Roman"/>
                <a:cs typeface="Times New Roman"/>
              </a:rPr>
              <a:t>of the table object. </a:t>
            </a:r>
            <a:r>
              <a:rPr sz="1069" spc="15" dirty="0">
                <a:latin typeface="Times New Roman"/>
                <a:cs typeface="Times New Roman"/>
              </a:rPr>
              <a:t>REFERENCES </a:t>
            </a:r>
            <a:r>
              <a:rPr sz="1069" spc="10" dirty="0">
                <a:latin typeface="Times New Roman"/>
                <a:cs typeface="Times New Roman"/>
              </a:rPr>
              <a:t>without a column 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speci_ed denotes this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with respect </a:t>
            </a:r>
            <a:r>
              <a:rPr sz="1069" spc="5" dirty="0">
                <a:latin typeface="Times New Roman"/>
                <a:cs typeface="Times New Roman"/>
              </a:rPr>
              <a:t>to all </a:t>
            </a:r>
            <a:r>
              <a:rPr sz="1069" spc="10" dirty="0">
                <a:latin typeface="Times New Roman"/>
                <a:cs typeface="Times New Roman"/>
              </a:rPr>
              <a:t>columns, including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that are  added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later.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dirty="0">
                <a:latin typeface="Times New Roman"/>
                <a:cs typeface="Times New Roman"/>
              </a:rPr>
              <a:t>If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user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privilege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grant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option,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pass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to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another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user</a:t>
            </a:r>
            <a:endParaRPr sz="1069">
              <a:latin typeface="Times New Roman"/>
              <a:cs typeface="Times New Roman"/>
            </a:endParaRPr>
          </a:p>
          <a:p>
            <a:pPr marL="12347" marR="38276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(with or without the grant option)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using the </a:t>
            </a:r>
            <a:r>
              <a:rPr sz="1069" spc="19" dirty="0">
                <a:latin typeface="Times New Roman"/>
                <a:cs typeface="Times New Roman"/>
              </a:rPr>
              <a:t>GRANT </a:t>
            </a:r>
            <a:r>
              <a:rPr sz="1069" spc="15" dirty="0">
                <a:latin typeface="Times New Roman"/>
                <a:cs typeface="Times New Roman"/>
              </a:rPr>
              <a:t>command.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user </a:t>
            </a:r>
            <a:r>
              <a:rPr sz="1069" spc="15" dirty="0">
                <a:latin typeface="Times New Roman"/>
                <a:cs typeface="Times New Roman"/>
              </a:rPr>
              <a:t>who </a:t>
            </a:r>
            <a:r>
              <a:rPr sz="1069" spc="5" dirty="0">
                <a:latin typeface="Times New Roman"/>
                <a:cs typeface="Times New Roman"/>
              </a:rPr>
              <a:t>creates  </a:t>
            </a:r>
            <a:r>
              <a:rPr sz="1069" spc="10" dirty="0">
                <a:latin typeface="Times New Roman"/>
                <a:cs typeface="Times New Roman"/>
              </a:rPr>
              <a:t>a base table automatically </a:t>
            </a:r>
            <a:r>
              <a:rPr sz="1069" spc="15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applicable privileges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it, </a:t>
            </a:r>
            <a:r>
              <a:rPr sz="1069" spc="10" dirty="0">
                <a:latin typeface="Times New Roman"/>
                <a:cs typeface="Times New Roman"/>
              </a:rPr>
              <a:t>along with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grant these privileges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other users.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user </a:t>
            </a:r>
            <a:r>
              <a:rPr sz="1069" spc="19" dirty="0">
                <a:latin typeface="Times New Roman"/>
                <a:cs typeface="Times New Roman"/>
              </a:rPr>
              <a:t>who </a:t>
            </a:r>
            <a:r>
              <a:rPr sz="1069" spc="5" dirty="0">
                <a:latin typeface="Times New Roman"/>
                <a:cs typeface="Times New Roman"/>
              </a:rPr>
              <a:t>creates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view </a:t>
            </a:r>
            <a:r>
              <a:rPr sz="1069" spc="10" dirty="0">
                <a:latin typeface="Times New Roman"/>
                <a:cs typeface="Times New Roman"/>
              </a:rPr>
              <a:t>has precisely those  privileges </a:t>
            </a:r>
            <a:r>
              <a:rPr sz="1069" spc="15" dirty="0">
                <a:latin typeface="Times New Roman"/>
                <a:cs typeface="Times New Roman"/>
              </a:rPr>
              <a:t>on the </a:t>
            </a:r>
            <a:r>
              <a:rPr sz="1069" spc="10" dirty="0">
                <a:latin typeface="Times New Roman"/>
                <a:cs typeface="Times New Roman"/>
              </a:rPr>
              <a:t>view that he or </a:t>
            </a:r>
            <a:r>
              <a:rPr sz="1069" spc="15" dirty="0">
                <a:latin typeface="Times New Roman"/>
                <a:cs typeface="Times New Roman"/>
              </a:rPr>
              <a:t>she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i="1" spc="10" dirty="0">
                <a:latin typeface="Times New Roman"/>
                <a:cs typeface="Times New Roman"/>
              </a:rPr>
              <a:t>every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of the view or base tables used 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define the </a:t>
            </a:r>
            <a:r>
              <a:rPr sz="1069" spc="5" dirty="0">
                <a:latin typeface="Times New Roman"/>
                <a:cs typeface="Times New Roman"/>
              </a:rPr>
              <a:t>view. </a:t>
            </a:r>
            <a:r>
              <a:rPr sz="1069" spc="10" dirty="0">
                <a:latin typeface="Times New Roman"/>
                <a:cs typeface="Times New Roman"/>
              </a:rPr>
              <a:t>The user creating the view </a:t>
            </a:r>
            <a:r>
              <a:rPr sz="1069" spc="1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have the </a:t>
            </a:r>
            <a:r>
              <a:rPr sz="1069" spc="15" dirty="0">
                <a:latin typeface="Times New Roman"/>
                <a:cs typeface="Times New Roman"/>
              </a:rPr>
              <a:t>SELECT </a:t>
            </a:r>
            <a:r>
              <a:rPr sz="1069" spc="5" dirty="0">
                <a:latin typeface="Times New Roman"/>
                <a:cs typeface="Times New Roman"/>
              </a:rPr>
              <a:t>privilege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10" dirty="0">
                <a:latin typeface="Times New Roman"/>
                <a:cs typeface="Times New Roman"/>
              </a:rPr>
              <a:t>each underlying table,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course, and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always granted </a:t>
            </a:r>
            <a:r>
              <a:rPr sz="1069" spc="15" dirty="0">
                <a:latin typeface="Times New Roman"/>
                <a:cs typeface="Times New Roman"/>
              </a:rPr>
              <a:t>the SELECT </a:t>
            </a:r>
            <a:r>
              <a:rPr sz="1069" spc="10" dirty="0">
                <a:latin typeface="Times New Roman"/>
                <a:cs typeface="Times New Roman"/>
              </a:rPr>
              <a:t>privilege </a:t>
            </a:r>
            <a:r>
              <a:rPr sz="1069" spc="15" dirty="0">
                <a:latin typeface="Times New Roman"/>
                <a:cs typeface="Times New Roman"/>
              </a:rPr>
              <a:t>on  the </a:t>
            </a:r>
            <a:r>
              <a:rPr sz="1069" spc="10" dirty="0">
                <a:latin typeface="Times New Roman"/>
                <a:cs typeface="Times New Roman"/>
              </a:rPr>
              <a:t>view.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creator of the view has the </a:t>
            </a:r>
            <a:r>
              <a:rPr sz="1069" spc="19" dirty="0">
                <a:latin typeface="Times New Roman"/>
                <a:cs typeface="Times New Roman"/>
              </a:rPr>
              <a:t>SELECT </a:t>
            </a:r>
            <a:r>
              <a:rPr sz="1069" spc="5" dirty="0">
                <a:latin typeface="Times New Roman"/>
                <a:cs typeface="Times New Roman"/>
              </a:rPr>
              <a:t>privilege </a:t>
            </a:r>
            <a:r>
              <a:rPr sz="1069" spc="10" dirty="0">
                <a:latin typeface="Times New Roman"/>
                <a:cs typeface="Times New Roman"/>
              </a:rPr>
              <a:t>with the grant option 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if he or she </a:t>
            </a:r>
            <a:r>
              <a:rPr sz="1069" spc="1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privilege with the </a:t>
            </a:r>
            <a:r>
              <a:rPr sz="1069" spc="5" dirty="0">
                <a:latin typeface="Times New Roman"/>
                <a:cs typeface="Times New Roman"/>
              </a:rPr>
              <a:t>grant </a:t>
            </a:r>
            <a:r>
              <a:rPr sz="1069" spc="10" dirty="0">
                <a:latin typeface="Times New Roman"/>
                <a:cs typeface="Times New Roman"/>
              </a:rPr>
              <a:t>option </a:t>
            </a:r>
            <a:r>
              <a:rPr sz="1069" spc="15" dirty="0">
                <a:latin typeface="Times New Roman"/>
                <a:cs typeface="Times New Roman"/>
              </a:rPr>
              <a:t>on every </a:t>
            </a:r>
            <a:r>
              <a:rPr sz="1069" spc="10" dirty="0">
                <a:latin typeface="Times New Roman"/>
                <a:cs typeface="Times New Roman"/>
              </a:rPr>
              <a:t>underlying  table.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addition,  </a:t>
            </a:r>
            <a:r>
              <a:rPr sz="1069" spc="5" dirty="0">
                <a:latin typeface="Times New Roman"/>
                <a:cs typeface="Times New Roman"/>
              </a:rPr>
              <a:t>if 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view 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updatable  and 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user  holds  INSERT,  </a:t>
            </a:r>
            <a:r>
              <a:rPr sz="1069" spc="15" dirty="0">
                <a:latin typeface="Times New Roman"/>
                <a:cs typeface="Times New Roman"/>
              </a:rPr>
              <a:t>DELETE,  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or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4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UPDATE </a:t>
            </a:r>
            <a:r>
              <a:rPr sz="1069" spc="10" dirty="0">
                <a:latin typeface="Times New Roman"/>
                <a:cs typeface="Times New Roman"/>
              </a:rPr>
              <a:t>privileges (with or without the </a:t>
            </a:r>
            <a:r>
              <a:rPr sz="1069" spc="5" dirty="0">
                <a:latin typeface="Times New Roman"/>
                <a:cs typeface="Times New Roman"/>
              </a:rPr>
              <a:t>grant </a:t>
            </a:r>
            <a:r>
              <a:rPr sz="1069" spc="15" dirty="0">
                <a:latin typeface="Times New Roman"/>
                <a:cs typeface="Times New Roman"/>
              </a:rPr>
              <a:t>option) on the </a:t>
            </a:r>
            <a:r>
              <a:rPr sz="1069" spc="5" dirty="0">
                <a:latin typeface="Times New Roman"/>
                <a:cs typeface="Times New Roman"/>
              </a:rPr>
              <a:t>(single) </a:t>
            </a:r>
            <a:r>
              <a:rPr sz="1069" spc="10" dirty="0">
                <a:latin typeface="Times New Roman"/>
                <a:cs typeface="Times New Roman"/>
              </a:rPr>
              <a:t>underlying </a:t>
            </a:r>
            <a:r>
              <a:rPr sz="1069" spc="5" dirty="0">
                <a:latin typeface="Times New Roman"/>
                <a:cs typeface="Times New Roman"/>
              </a:rPr>
              <a:t>table,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user automatically gets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privileges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view</a:t>
            </a:r>
            <a:r>
              <a:rPr sz="875" dirty="0">
                <a:latin typeface="Arial"/>
                <a:cs typeface="Arial"/>
              </a:rPr>
              <a:t>.</a:t>
            </a:r>
            <a:endParaRPr sz="875">
              <a:latin typeface="Arial"/>
              <a:cs typeface="Arial"/>
            </a:endParaRPr>
          </a:p>
          <a:p>
            <a:pPr marL="12347" marR="37041" algn="just">
              <a:lnSpc>
                <a:spcPct val="1473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Only the </a:t>
            </a:r>
            <a:r>
              <a:rPr sz="1069" spc="10" dirty="0">
                <a:latin typeface="Times New Roman"/>
                <a:cs typeface="Times New Roman"/>
              </a:rPr>
              <a:t>owner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schema </a:t>
            </a:r>
            <a:r>
              <a:rPr sz="1069" spc="10" dirty="0">
                <a:latin typeface="Times New Roman"/>
                <a:cs typeface="Times New Roman"/>
              </a:rPr>
              <a:t>can execute the </a:t>
            </a:r>
            <a:r>
              <a:rPr sz="1069" spc="1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definition statements </a:t>
            </a:r>
            <a:r>
              <a:rPr sz="1069" spc="15" dirty="0">
                <a:latin typeface="Times New Roman"/>
                <a:cs typeface="Times New Roman"/>
              </a:rPr>
              <a:t>CREATE,  ALTER,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DROP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that schema.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to </a:t>
            </a:r>
            <a:r>
              <a:rPr sz="1069" spc="10" dirty="0">
                <a:latin typeface="Times New Roman"/>
                <a:cs typeface="Times New Roman"/>
              </a:rPr>
              <a:t>execute these statements cannot be  granted or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revoked.</a:t>
            </a:r>
            <a:endParaRPr sz="1069">
              <a:latin typeface="Times New Roman"/>
              <a:cs typeface="Times New Roman"/>
            </a:endParaRPr>
          </a:p>
          <a:p>
            <a:pPr marL="12347" marR="36423" algn="just">
              <a:lnSpc>
                <a:spcPct val="147700"/>
              </a:lnSpc>
              <a:spcBef>
                <a:spcPts val="5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conjunction with the </a:t>
            </a:r>
            <a:r>
              <a:rPr sz="1069" spc="15" dirty="0">
                <a:latin typeface="Times New Roman"/>
                <a:cs typeface="Times New Roman"/>
              </a:rPr>
              <a:t>GRANT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REVOKE </a:t>
            </a:r>
            <a:r>
              <a:rPr sz="1069" spc="10" dirty="0">
                <a:latin typeface="Times New Roman"/>
                <a:cs typeface="Times New Roman"/>
              </a:rPr>
              <a:t>commands, views </a:t>
            </a:r>
            <a:r>
              <a:rPr sz="1069" spc="5" dirty="0">
                <a:latin typeface="Times New Roman"/>
                <a:cs typeface="Times New Roman"/>
              </a:rPr>
              <a:t>are an </a:t>
            </a:r>
            <a:r>
              <a:rPr sz="1069" spc="10" dirty="0">
                <a:latin typeface="Times New Roman"/>
                <a:cs typeface="Times New Roman"/>
              </a:rPr>
              <a:t>important  component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security mechanisms provided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 relational </a:t>
            </a:r>
            <a:r>
              <a:rPr sz="1069" spc="19" dirty="0">
                <a:latin typeface="Times New Roman"/>
                <a:cs typeface="Times New Roman"/>
              </a:rPr>
              <a:t>DBMS.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 discuss the views </a:t>
            </a:r>
            <a:r>
              <a:rPr sz="1069" spc="5" dirty="0">
                <a:latin typeface="Times New Roman"/>
                <a:cs typeface="Times New Roman"/>
              </a:rPr>
              <a:t>later in detail. </a:t>
            </a:r>
            <a:r>
              <a:rPr sz="1069" spc="15" dirty="0">
                <a:latin typeface="Times New Roman"/>
                <a:cs typeface="Times New Roman"/>
              </a:rPr>
              <a:t>Suppose </a:t>
            </a:r>
            <a:r>
              <a:rPr sz="1069" spc="10" dirty="0">
                <a:latin typeface="Times New Roman"/>
                <a:cs typeface="Times New Roman"/>
              </a:rPr>
              <a:t>that user Javed has created the tables  </a:t>
            </a:r>
            <a:r>
              <a:rPr sz="1069" spc="15" dirty="0">
                <a:latin typeface="Times New Roman"/>
                <a:cs typeface="Times New Roman"/>
              </a:rPr>
              <a:t>COURSE, </a:t>
            </a:r>
            <a:r>
              <a:rPr sz="1069" spc="19" dirty="0">
                <a:latin typeface="Times New Roman"/>
                <a:cs typeface="Times New Roman"/>
              </a:rPr>
              <a:t>PROGRAM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STUDENT. Some </a:t>
            </a:r>
            <a:r>
              <a:rPr sz="1069" spc="10" dirty="0">
                <a:latin typeface="Times New Roman"/>
                <a:cs typeface="Times New Roman"/>
              </a:rPr>
              <a:t>examples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GRANT </a:t>
            </a:r>
            <a:r>
              <a:rPr sz="1069" spc="15" dirty="0">
                <a:latin typeface="Times New Roman"/>
                <a:cs typeface="Times New Roman"/>
              </a:rPr>
              <a:t>command  </a:t>
            </a:r>
            <a:r>
              <a:rPr sz="1069" spc="10" dirty="0">
                <a:latin typeface="Times New Roman"/>
                <a:cs typeface="Times New Roman"/>
              </a:rPr>
              <a:t>that Javed can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execute are listed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431526" indent="-209281"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875" spc="24" dirty="0">
                <a:latin typeface="Arial"/>
                <a:cs typeface="Arial"/>
              </a:rPr>
              <a:t>GRANT </a:t>
            </a:r>
            <a:r>
              <a:rPr sz="875" spc="19" dirty="0">
                <a:latin typeface="Arial"/>
                <a:cs typeface="Arial"/>
              </a:rPr>
              <a:t>INSERT, DELETE </a:t>
            </a:r>
            <a:r>
              <a:rPr sz="875" spc="24" dirty="0">
                <a:latin typeface="Arial"/>
                <a:cs typeface="Arial"/>
              </a:rPr>
              <a:t>ON COURSE </a:t>
            </a:r>
            <a:r>
              <a:rPr sz="875" spc="19" dirty="0">
                <a:latin typeface="Arial"/>
                <a:cs typeface="Arial"/>
              </a:rPr>
              <a:t>TO Puppoo </a:t>
            </a:r>
            <a:r>
              <a:rPr sz="875" spc="24" dirty="0">
                <a:latin typeface="Arial"/>
                <a:cs typeface="Arial"/>
              </a:rPr>
              <a:t>WITH GRANT</a:t>
            </a:r>
            <a:r>
              <a:rPr sz="875" spc="-19" dirty="0">
                <a:latin typeface="Arial"/>
                <a:cs typeface="Arial"/>
              </a:rPr>
              <a:t> </a:t>
            </a:r>
            <a:r>
              <a:rPr sz="875" spc="24" dirty="0">
                <a:latin typeface="Arial"/>
                <a:cs typeface="Arial"/>
              </a:rPr>
              <a:t>OPTION</a:t>
            </a:r>
            <a:endParaRPr sz="875">
              <a:latin typeface="Arial"/>
              <a:cs typeface="Arial"/>
            </a:endParaRPr>
          </a:p>
          <a:p>
            <a:pPr marL="431526" indent="-209281">
              <a:spcBef>
                <a:spcPts val="583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875" spc="24" dirty="0">
                <a:latin typeface="Arial"/>
                <a:cs typeface="Arial"/>
              </a:rPr>
              <a:t>GRANT SELECT </a:t>
            </a:r>
            <a:r>
              <a:rPr sz="875" spc="34" dirty="0">
                <a:latin typeface="Arial"/>
                <a:cs typeface="Arial"/>
              </a:rPr>
              <a:t>ON </a:t>
            </a:r>
            <a:r>
              <a:rPr sz="875" spc="24" dirty="0">
                <a:latin typeface="Arial"/>
                <a:cs typeface="Arial"/>
              </a:rPr>
              <a:t>COURSE </a:t>
            </a:r>
            <a:r>
              <a:rPr sz="875" spc="19" dirty="0">
                <a:latin typeface="Arial"/>
                <a:cs typeface="Arial"/>
              </a:rPr>
              <a:t>TO</a:t>
            </a:r>
            <a:r>
              <a:rPr sz="875" spc="-92" dirty="0">
                <a:latin typeface="Arial"/>
                <a:cs typeface="Arial"/>
              </a:rPr>
              <a:t> </a:t>
            </a:r>
            <a:r>
              <a:rPr sz="875" spc="19" dirty="0">
                <a:latin typeface="Arial"/>
                <a:cs typeface="Arial"/>
              </a:rPr>
              <a:t>Mina</a:t>
            </a:r>
            <a:endParaRPr sz="875">
              <a:latin typeface="Arial"/>
              <a:cs typeface="Arial"/>
            </a:endParaRPr>
          </a:p>
          <a:p>
            <a:pPr marL="431526" indent="-209281">
              <a:spcBef>
                <a:spcPts val="593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875" spc="24" dirty="0">
                <a:latin typeface="Arial"/>
                <a:cs typeface="Arial"/>
              </a:rPr>
              <a:t>GRANT SELECT </a:t>
            </a:r>
            <a:r>
              <a:rPr sz="875" spc="34" dirty="0">
                <a:latin typeface="Arial"/>
                <a:cs typeface="Arial"/>
              </a:rPr>
              <a:t>ON </a:t>
            </a:r>
            <a:r>
              <a:rPr sz="875" spc="24" dirty="0">
                <a:latin typeface="Arial"/>
                <a:cs typeface="Arial"/>
              </a:rPr>
              <a:t>PROGRAM </a:t>
            </a:r>
            <a:r>
              <a:rPr sz="875" spc="19" dirty="0">
                <a:latin typeface="Arial"/>
                <a:cs typeface="Arial"/>
              </a:rPr>
              <a:t>TO Mina </a:t>
            </a:r>
            <a:r>
              <a:rPr sz="875" spc="29" dirty="0">
                <a:latin typeface="Arial"/>
                <a:cs typeface="Arial"/>
              </a:rPr>
              <a:t>WITH GRANT</a:t>
            </a:r>
            <a:r>
              <a:rPr sz="875" spc="-126" dirty="0">
                <a:latin typeface="Arial"/>
                <a:cs typeface="Arial"/>
              </a:rPr>
              <a:t> </a:t>
            </a:r>
            <a:r>
              <a:rPr sz="875" spc="24" dirty="0">
                <a:latin typeface="Arial"/>
                <a:cs typeface="Arial"/>
              </a:rPr>
              <a:t>OPTION</a:t>
            </a:r>
            <a:endParaRPr sz="875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9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50204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9865</Words>
  <Application>Microsoft Office PowerPoint</Application>
  <PresentationFormat>Custom</PresentationFormat>
  <Paragraphs>628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Courier New</vt:lpstr>
      <vt:lpstr>Symbol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2016-11-22T10:09:24Z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