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77" r:id="rId5"/>
    <p:sldId id="278" r:id="rId6"/>
    <p:sldId id="269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>
            <p14:sldId id="274"/>
            <p14:sldId id="275"/>
            <p14:sldId id="276"/>
            <p14:sldId id="277"/>
            <p14:sldId id="278"/>
          </p14:sldIdLst>
        </p14:section>
        <p14:section name="37" id="{6FB49771-5854-4122-8E93-C70D5048FBC9}">
          <p14:sldIdLst>
            <p14:sldId id="269"/>
            <p14:sldId id="270"/>
            <p14:sldId id="271"/>
            <p14:sldId id="272"/>
            <p14:sldId id="273"/>
          </p14:sldIdLst>
        </p14:section>
        <p14:section name="38" id="{EF8505AC-FFDE-44D8-8929-AD8EB46C2D33}">
          <p14:sldIdLst>
            <p14:sldId id="264"/>
            <p14:sldId id="265"/>
            <p14:sldId id="266"/>
            <p14:sldId id="267"/>
            <p14:sldId id="268"/>
          </p14:sldIdLst>
        </p14:section>
        <p14:section name="39" id="{1E5916A2-352A-4D3F-AB7F-12D9963745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40" id="{9132189E-DF33-4386-90CB-E1AF61AC94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36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4036" y="2480703"/>
            <a:ext cx="185208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04" spc="-29" baseline="-25252" dirty="0">
                <a:latin typeface="Times New Roman"/>
                <a:cs typeface="Times New Roman"/>
              </a:rPr>
              <a:t>2</a:t>
            </a:r>
            <a:r>
              <a:rPr sz="729" spc="5" dirty="0">
                <a:latin typeface="Times New Roman"/>
                <a:cs typeface="Times New Roman"/>
              </a:rPr>
              <a:t>n</a:t>
            </a:r>
            <a:r>
              <a:rPr sz="729" dirty="0">
                <a:latin typeface="Times New Roman"/>
                <a:cs typeface="Times New Roman"/>
              </a:rPr>
              <a:t>d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4398" y="2544423"/>
            <a:ext cx="246450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edition,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Raghu   Ramakrishnan,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Johannes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855" y="2467337"/>
            <a:ext cx="2087298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Systems”,  </a:t>
            </a:r>
            <a:r>
              <a:rPr sz="1069" spc="5" dirty="0">
                <a:latin typeface="Times New Roman"/>
                <a:cs typeface="Times New Roman"/>
              </a:rPr>
              <a:t>Gehrke,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McGraw-Hill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5504" y="2389818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562914" y="3271726"/>
            <a:ext cx="229967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Database Management, 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5717" y="3036209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302647" y="2386855"/>
            <a:ext cx="0" cy="1300163"/>
          </a:xfrm>
          <a:custGeom>
            <a:avLst/>
            <a:gdLst/>
            <a:ahLst/>
            <a:cxnLst/>
            <a:rect l="l" t="t" r="r" b="b"/>
            <a:pathLst>
              <a:path h="1337310">
                <a:moveTo>
                  <a:pt x="0" y="0"/>
                </a:moveTo>
                <a:lnTo>
                  <a:pt x="0" y="1337131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305717" y="3683879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93961" y="2386855"/>
            <a:ext cx="0" cy="1300163"/>
          </a:xfrm>
          <a:custGeom>
            <a:avLst/>
            <a:gdLst/>
            <a:ahLst/>
            <a:cxnLst/>
            <a:rect l="l" t="t" r="r" b="b"/>
            <a:pathLst>
              <a:path h="1337310">
                <a:moveTo>
                  <a:pt x="0" y="0"/>
                </a:moveTo>
                <a:lnTo>
                  <a:pt x="0" y="1337131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524" y="4139136"/>
            <a:ext cx="4898143" cy="501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8662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Hashing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Hashing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Collision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36423" algn="just">
              <a:lnSpc>
                <a:spcPct val="98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file organization and techniques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file  handling.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hashing techniques,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algorithms and  collision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Hashing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32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computed </a:t>
            </a:r>
            <a:r>
              <a:rPr sz="1069" spc="15" dirty="0">
                <a:latin typeface="Times New Roman"/>
                <a:cs typeface="Times New Roman"/>
              </a:rPr>
              <a:t>on some </a:t>
            </a:r>
            <a:r>
              <a:rPr sz="1069" spc="10" dirty="0">
                <a:latin typeface="Times New Roman"/>
                <a:cs typeface="Times New Roman"/>
              </a:rPr>
              <a:t>attribute of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record.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function specifies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block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file the record should </a:t>
            </a:r>
            <a:r>
              <a:rPr sz="1069" spc="15" dirty="0">
                <a:latin typeface="Times New Roman"/>
                <a:cs typeface="Times New Roman"/>
              </a:rPr>
              <a:t>be placed </a:t>
            </a:r>
            <a:r>
              <a:rPr sz="1069" spc="10" dirty="0">
                <a:latin typeface="Times New Roman"/>
                <a:cs typeface="Times New Roman"/>
              </a:rPr>
              <a:t>.Hashing  provides </a:t>
            </a:r>
            <a:r>
              <a:rPr sz="1069" spc="5" dirty="0">
                <a:latin typeface="Times New Roman"/>
                <a:cs typeface="Times New Roman"/>
              </a:rPr>
              <a:t>rapid, </a:t>
            </a:r>
            <a:r>
              <a:rPr sz="1069" spc="10" dirty="0">
                <a:latin typeface="Times New Roman"/>
                <a:cs typeface="Times New Roman"/>
              </a:rPr>
              <a:t>non-sequential, direct access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records.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key record </a:t>
            </a:r>
            <a:r>
              <a:rPr sz="1069" spc="5" dirty="0">
                <a:latin typeface="Times New Roman"/>
                <a:cs typeface="Times New Roman"/>
              </a:rPr>
              <a:t>field is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calculate </a:t>
            </a:r>
            <a:r>
              <a:rPr sz="1069" spc="10" dirty="0">
                <a:latin typeface="Times New Roman"/>
                <a:cs typeface="Times New Roman"/>
              </a:rPr>
              <a:t>the record address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subjecting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some calculation; a process called  hashing. For </a:t>
            </a:r>
            <a:r>
              <a:rPr sz="1069" spc="15" dirty="0">
                <a:latin typeface="Times New Roman"/>
                <a:cs typeface="Times New Roman"/>
              </a:rPr>
              <a:t>numeric </a:t>
            </a:r>
            <a:r>
              <a:rPr sz="1069" spc="10" dirty="0">
                <a:latin typeface="Times New Roman"/>
                <a:cs typeface="Times New Roman"/>
              </a:rPr>
              <a:t>ascending order a sequential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5" dirty="0">
                <a:latin typeface="Times New Roman"/>
                <a:cs typeface="Times New Roman"/>
              </a:rPr>
              <a:t>fields this </a:t>
            </a:r>
            <a:r>
              <a:rPr sz="1069" spc="10" dirty="0">
                <a:latin typeface="Times New Roman"/>
                <a:cs typeface="Times New Roman"/>
              </a:rPr>
              <a:t>might  involve </a:t>
            </a:r>
            <a:r>
              <a:rPr sz="1069" spc="15" dirty="0">
                <a:latin typeface="Times New Roman"/>
                <a:cs typeface="Times New Roman"/>
              </a:rPr>
              <a:t>simply using </a:t>
            </a:r>
            <a:r>
              <a:rPr sz="1069" spc="10" dirty="0">
                <a:latin typeface="Times New Roman"/>
                <a:cs typeface="Times New Roman"/>
              </a:rPr>
              <a:t>relative address indexes from a base storage address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access  records.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of the time,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does not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sequence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can  directly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as relative record number.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transformed. </a:t>
            </a:r>
            <a:r>
              <a:rPr sz="1069" spc="15" dirty="0">
                <a:latin typeface="Times New Roman"/>
                <a:cs typeface="Times New Roman"/>
              </a:rPr>
              <a:t>Hashing </a:t>
            </a:r>
            <a:r>
              <a:rPr sz="1069" spc="10" dirty="0">
                <a:latin typeface="Times New Roman"/>
                <a:cs typeface="Times New Roman"/>
              </a:rPr>
              <a:t>involves  computing the address of a data item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computing </a:t>
            </a:r>
            <a:r>
              <a:rPr sz="1069" spc="10" dirty="0">
                <a:latin typeface="Times New Roman"/>
                <a:cs typeface="Times New Roman"/>
              </a:rPr>
              <a:t>a function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3214" algn="just">
              <a:lnSpc>
                <a:spcPct val="1473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function </a:t>
            </a:r>
            <a:r>
              <a:rPr sz="1069" spc="15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function from 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i="1" spc="19" dirty="0">
                <a:latin typeface="Times New Roman"/>
                <a:cs typeface="Times New Roman"/>
              </a:rPr>
              <a:t>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bucket addresses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37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562801" y="1338523"/>
            <a:ext cx="4581437" cy="578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2029220" indent="-208662">
              <a:lnSpc>
                <a:spcPts val="1264"/>
              </a:lnSpc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support equality selections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under:  Either “tree” or “hash” indexes help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here.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647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support </a:t>
            </a:r>
            <a:r>
              <a:rPr sz="1069" spc="15" dirty="0">
                <a:latin typeface="Times New Roman"/>
                <a:cs typeface="Times New Roman"/>
              </a:rPr>
              <a:t>Range </a:t>
            </a:r>
            <a:r>
              <a:rPr sz="1069" spc="10" dirty="0">
                <a:latin typeface="Times New Roman"/>
                <a:cs typeface="Times New Roman"/>
              </a:rPr>
              <a:t>selections (operator </a:t>
            </a:r>
            <a:r>
              <a:rPr sz="1069" spc="15" dirty="0">
                <a:latin typeface="Times New Roman"/>
                <a:cs typeface="Times New Roman"/>
              </a:rPr>
              <a:t>is one among </a:t>
            </a:r>
            <a:r>
              <a:rPr sz="1069" dirty="0">
                <a:latin typeface="Times New Roman"/>
                <a:cs typeface="Times New Roman"/>
              </a:rPr>
              <a:t>&lt;, </a:t>
            </a:r>
            <a:r>
              <a:rPr sz="1069" spc="10" dirty="0">
                <a:latin typeface="Times New Roman"/>
                <a:cs typeface="Times New Roman"/>
              </a:rPr>
              <a:t>&gt;, </a:t>
            </a:r>
            <a:r>
              <a:rPr sz="1069" spc="15" dirty="0">
                <a:latin typeface="Times New Roman"/>
                <a:cs typeface="Times New Roman"/>
              </a:rPr>
              <a:t>&lt;=, </a:t>
            </a:r>
            <a:r>
              <a:rPr sz="1069" spc="5" dirty="0">
                <a:latin typeface="Times New Roman"/>
                <a:cs typeface="Times New Roman"/>
              </a:rPr>
              <a:t>&gt;=,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BETWEEN)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362926"/>
            <a:ext cx="4867275" cy="270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32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the </a:t>
            </a:r>
            <a:r>
              <a:rPr sz="1069" spc="15" dirty="0">
                <a:latin typeface="Times New Roman"/>
                <a:cs typeface="Times New Roman"/>
              </a:rPr>
              <a:t>indexes, </a:t>
            </a:r>
            <a:r>
              <a:rPr sz="1069" spc="10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classification </a:t>
            </a:r>
            <a:r>
              <a:rPr sz="1069" spc="10" dirty="0">
                <a:latin typeface="Times New Roman"/>
                <a:cs typeface="Times New Roman"/>
              </a:rPr>
              <a:t>and creating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as well.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absence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presence of an index does not require a change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wording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merely offers a </a:t>
            </a:r>
            <a:r>
              <a:rPr sz="1069" spc="5" dirty="0">
                <a:latin typeface="Times New Roman"/>
                <a:cs typeface="Times New Roman"/>
              </a:rPr>
              <a:t>fast </a:t>
            </a:r>
            <a:r>
              <a:rPr sz="1069" spc="10" dirty="0">
                <a:latin typeface="Times New Roman"/>
                <a:cs typeface="Times New Roman"/>
              </a:rPr>
              <a:t>access path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data;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affects </a:t>
            </a:r>
            <a:r>
              <a:rPr sz="1069" spc="15" dirty="0">
                <a:latin typeface="Times New Roman"/>
                <a:cs typeface="Times New Roman"/>
              </a:rPr>
              <a:t>only the </a:t>
            </a:r>
            <a:r>
              <a:rPr sz="1069" spc="10" dirty="0">
                <a:latin typeface="Times New Roman"/>
                <a:cs typeface="Times New Roman"/>
              </a:rPr>
              <a:t>speed of execution. Given a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value that has been </a:t>
            </a:r>
            <a:r>
              <a:rPr sz="1069" spc="15" dirty="0">
                <a:latin typeface="Times New Roman"/>
                <a:cs typeface="Times New Roman"/>
              </a:rPr>
              <a:t>indexed, the  </a:t>
            </a:r>
            <a:r>
              <a:rPr sz="1069" spc="10" dirty="0">
                <a:latin typeface="Times New Roman"/>
                <a:cs typeface="Times New Roman"/>
              </a:rPr>
              <a:t>index points directly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location of the rows containing that value. Indexes are  logically and physically independent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data in the </a:t>
            </a:r>
            <a:r>
              <a:rPr sz="1069" spc="10" dirty="0">
                <a:latin typeface="Times New Roman"/>
                <a:cs typeface="Times New Roman"/>
              </a:rPr>
              <a:t>associated table. </a:t>
            </a:r>
            <a:r>
              <a:rPr sz="1069" spc="15" dirty="0">
                <a:latin typeface="Times New Roman"/>
                <a:cs typeface="Times New Roman"/>
              </a:rPr>
              <a:t>You can  </a:t>
            </a:r>
            <a:r>
              <a:rPr sz="1069" spc="10" dirty="0">
                <a:latin typeface="Times New Roman"/>
                <a:cs typeface="Times New Roman"/>
              </a:rPr>
              <a:t>create or drop an index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anytime without affecting the base tables or other indexes.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drop </a:t>
            </a:r>
            <a:r>
              <a:rPr sz="1069" spc="10" dirty="0">
                <a:latin typeface="Times New Roman"/>
                <a:cs typeface="Times New Roman"/>
              </a:rPr>
              <a:t>an index,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applications continue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work; however, access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previously  </a:t>
            </a:r>
            <a:r>
              <a:rPr sz="1069" spc="15" dirty="0">
                <a:latin typeface="Times New Roman"/>
                <a:cs typeface="Times New Roman"/>
              </a:rPr>
              <a:t>indexed </a:t>
            </a:r>
            <a:r>
              <a:rPr sz="1069" spc="10" dirty="0">
                <a:latin typeface="Times New Roman"/>
                <a:cs typeface="Times New Roman"/>
              </a:rPr>
              <a:t>data might be </a:t>
            </a:r>
            <a:r>
              <a:rPr sz="1069" spc="5" dirty="0">
                <a:latin typeface="Times New Roman"/>
                <a:cs typeface="Times New Roman"/>
              </a:rPr>
              <a:t>slower. </a:t>
            </a:r>
            <a:r>
              <a:rPr sz="1069" spc="10" dirty="0">
                <a:latin typeface="Times New Roman"/>
                <a:cs typeface="Times New Roman"/>
              </a:rPr>
              <a:t>Indexes, </a:t>
            </a:r>
            <a:r>
              <a:rPr sz="1069" spc="15" dirty="0">
                <a:latin typeface="Times New Roman"/>
                <a:cs typeface="Times New Roman"/>
              </a:rPr>
              <a:t>being </a:t>
            </a:r>
            <a:r>
              <a:rPr sz="1069" spc="10" dirty="0">
                <a:latin typeface="Times New Roman"/>
                <a:cs typeface="Times New Roman"/>
              </a:rPr>
              <a:t>independent structures, require storage  </a:t>
            </a:r>
            <a:r>
              <a:rPr sz="1069" spc="5" dirty="0">
                <a:latin typeface="Times New Roman"/>
                <a:cs typeface="Times New Roman"/>
              </a:rPr>
              <a:t>space.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75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5504" y="2522443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84" y="1616596"/>
            <a:ext cx="5074708" cy="1581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38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1089"/>
              </a:spcBef>
            </a:pPr>
            <a:r>
              <a:rPr sz="1069" u="heavy" spc="44" dirty="0">
                <a:latin typeface="Arial"/>
                <a:cs typeface="Arial"/>
              </a:rPr>
              <a:t>Reading</a:t>
            </a:r>
            <a:r>
              <a:rPr sz="1069" u="heavy" spc="-53" dirty="0">
                <a:latin typeface="Arial"/>
                <a:cs typeface="Arial"/>
              </a:rPr>
              <a:t> </a:t>
            </a:r>
            <a:r>
              <a:rPr sz="1069" u="heavy" spc="39" dirty="0">
                <a:latin typeface="Arial"/>
                <a:cs typeface="Arial"/>
              </a:rPr>
              <a:t>Material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4939">
              <a:lnSpc>
                <a:spcPts val="127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Systems </a:t>
            </a:r>
            <a:r>
              <a:rPr sz="1069" spc="10" dirty="0">
                <a:latin typeface="Times New Roman"/>
                <a:cs typeface="Times New Roman"/>
              </a:rPr>
              <a:t>Principles, Design and Implementation” written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717" y="289837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647" y="2520221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2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5717" y="3274824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93961" y="2520221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2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540" y="3590784"/>
            <a:ext cx="4899995" cy="570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1"/>
              </a:lnSpc>
            </a:pPr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12347" marR="2694720">
              <a:lnSpc>
                <a:spcPts val="127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Clustered Versus Un-clustered Indexes  Dense Verses Sparse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Primary and </a:t>
            </a:r>
            <a:r>
              <a:rPr sz="1069" spc="15" dirty="0">
                <a:latin typeface="Times New Roman"/>
                <a:cs typeface="Times New Roman"/>
              </a:rPr>
              <a:t>Secondary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Indexes Using </a:t>
            </a:r>
            <a:r>
              <a:rPr sz="1069" spc="15" dirty="0">
                <a:latin typeface="Times New Roman"/>
                <a:cs typeface="Times New Roman"/>
              </a:rPr>
              <a:t>Composite </a:t>
            </a:r>
            <a:r>
              <a:rPr sz="1069" spc="10" dirty="0">
                <a:latin typeface="Times New Roman"/>
                <a:cs typeface="Times New Roman"/>
              </a:rPr>
              <a:t>Search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89515">
              <a:lnSpc>
                <a:spcPct val="985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about what the indexes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need for  creating an </a:t>
            </a:r>
            <a:r>
              <a:rPr sz="1069" spc="15" dirty="0">
                <a:latin typeface="Times New Roman"/>
                <a:cs typeface="Times New Roman"/>
              </a:rPr>
              <a:t>index. </a:t>
            </a:r>
            <a:r>
              <a:rPr sz="1069" spc="10" dirty="0">
                <a:latin typeface="Times New Roman"/>
                <a:cs typeface="Times New Roman"/>
              </a:rPr>
              <a:t>There exist a number of index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which are important and are  helpful for 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organization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database environments for the storage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files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disks.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68" dirty="0">
                <a:latin typeface="Times New Roman"/>
                <a:cs typeface="Times New Roman"/>
              </a:rPr>
              <a:t>Ordered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Indices</a:t>
            </a:r>
            <a:endParaRPr sz="1069">
              <a:latin typeface="Times New Roman"/>
              <a:cs typeface="Times New Roman"/>
            </a:endParaRPr>
          </a:p>
          <a:p>
            <a:pPr marL="12347" marR="969852" indent="-617">
              <a:lnSpc>
                <a:spcPts val="1274"/>
              </a:lnSpc>
              <a:spcBef>
                <a:spcPts val="24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allow </a:t>
            </a:r>
            <a:r>
              <a:rPr sz="1069" spc="5" dirty="0">
                <a:latin typeface="Times New Roman"/>
                <a:cs typeface="Times New Roman"/>
              </a:rPr>
              <a:t>fast </a:t>
            </a:r>
            <a:r>
              <a:rPr sz="1069" spc="78" dirty="0">
                <a:latin typeface="Times New Roman"/>
                <a:cs typeface="Times New Roman"/>
              </a:rPr>
              <a:t>random </a:t>
            </a:r>
            <a:r>
              <a:rPr sz="1069" spc="10" dirty="0">
                <a:latin typeface="Times New Roman"/>
                <a:cs typeface="Times New Roman"/>
              </a:rPr>
              <a:t>access,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structure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 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several indices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different search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file containing the records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sequentially ordered,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search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key</a:t>
            </a:r>
            <a:endParaRPr sz="1069">
              <a:latin typeface="Times New Roman"/>
              <a:cs typeface="Times New Roman"/>
            </a:endParaRPr>
          </a:p>
          <a:p>
            <a:pPr marL="12347" marR="244469">
              <a:lnSpc>
                <a:spcPct val="987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specifies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sequential order of the file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68" dirty="0">
                <a:latin typeface="Times New Roman"/>
                <a:cs typeface="Times New Roman"/>
              </a:rPr>
              <a:t>primary </a:t>
            </a:r>
            <a:r>
              <a:rPr sz="1069" spc="29" dirty="0">
                <a:latin typeface="Times New Roman"/>
                <a:cs typeface="Times New Roman"/>
              </a:rPr>
              <a:t>index,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39" dirty="0">
                <a:latin typeface="Times New Roman"/>
                <a:cs typeface="Times New Roman"/>
              </a:rPr>
              <a:t>clustering </a:t>
            </a:r>
            <a:r>
              <a:rPr sz="1069" spc="29" dirty="0">
                <a:latin typeface="Times New Roman"/>
                <a:cs typeface="Times New Roman"/>
              </a:rPr>
              <a:t>index.  </a:t>
            </a:r>
            <a:r>
              <a:rPr sz="1069" spc="10" dirty="0">
                <a:latin typeface="Times New Roman"/>
                <a:cs typeface="Times New Roman"/>
              </a:rPr>
              <a:t>Note: The search </a:t>
            </a:r>
            <a:r>
              <a:rPr sz="1069" spc="15" dirty="0">
                <a:latin typeface="Times New Roman"/>
                <a:cs typeface="Times New Roman"/>
              </a:rPr>
              <a:t>key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usually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key, but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necessarily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so.</a:t>
            </a:r>
            <a:endParaRPr sz="1069">
              <a:latin typeface="Times New Roman"/>
              <a:cs typeface="Times New Roman"/>
            </a:endParaRPr>
          </a:p>
          <a:p>
            <a:pPr marL="12347" marR="117296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Indices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specifies an </a:t>
            </a:r>
            <a:r>
              <a:rPr sz="1069" spc="10" dirty="0">
                <a:latin typeface="Times New Roman"/>
                <a:cs typeface="Times New Roman"/>
              </a:rPr>
              <a:t>order different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sequential order of the  file are called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44" dirty="0">
                <a:latin typeface="Times New Roman"/>
                <a:cs typeface="Times New Roman"/>
              </a:rPr>
              <a:t>secondary </a:t>
            </a:r>
            <a:r>
              <a:rPr sz="1069" spc="19" dirty="0">
                <a:latin typeface="Times New Roman"/>
                <a:cs typeface="Times New Roman"/>
              </a:rPr>
              <a:t>indices,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44" dirty="0">
                <a:latin typeface="Times New Roman"/>
                <a:cs typeface="Times New Roman"/>
              </a:rPr>
              <a:t>nonclustering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indices.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49" dirty="0">
                <a:latin typeface="Times New Roman"/>
                <a:cs typeface="Times New Roman"/>
              </a:rPr>
              <a:t>Clustered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12347" marR="64204" indent="-617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39" dirty="0">
                <a:latin typeface="Times New Roman"/>
                <a:cs typeface="Times New Roman"/>
              </a:rPr>
              <a:t>clustered </a:t>
            </a:r>
            <a:r>
              <a:rPr sz="1069" spc="34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determines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storage order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table.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clustered index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analogous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telephone directory, which arranges data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name. Because the 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dictates the physical </a:t>
            </a:r>
            <a:r>
              <a:rPr sz="1069" spc="5" dirty="0">
                <a:latin typeface="Times New Roman"/>
                <a:cs typeface="Times New Roman"/>
              </a:rPr>
              <a:t>storage </a:t>
            </a:r>
            <a:r>
              <a:rPr sz="1069" spc="10" dirty="0">
                <a:latin typeface="Times New Roman"/>
                <a:cs typeface="Times New Roman"/>
              </a:rPr>
              <a:t>order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a table can  contain </a:t>
            </a:r>
            <a:r>
              <a:rPr sz="1069" spc="15" dirty="0">
                <a:latin typeface="Times New Roman"/>
                <a:cs typeface="Times New Roman"/>
              </a:rPr>
              <a:t>only one </a:t>
            </a:r>
            <a:r>
              <a:rPr sz="1069" spc="10" dirty="0">
                <a:latin typeface="Times New Roman"/>
                <a:cs typeface="Times New Roman"/>
              </a:rPr>
              <a:t>clustered index. However, </a:t>
            </a:r>
            <a:r>
              <a:rPr sz="1069" spc="15" dirty="0">
                <a:latin typeface="Times New Roman"/>
                <a:cs typeface="Times New Roman"/>
              </a:rPr>
              <a:t>the index </a:t>
            </a:r>
            <a:r>
              <a:rPr sz="1069" spc="10" dirty="0">
                <a:latin typeface="Times New Roman"/>
                <a:cs typeface="Times New Roman"/>
              </a:rPr>
              <a:t>can comprise multiple columns  </a:t>
            </a:r>
            <a:r>
              <a:rPr sz="1069" spc="5" dirty="0">
                <a:latin typeface="Times New Roman"/>
                <a:cs typeface="Times New Roman"/>
              </a:rPr>
              <a:t>(a </a:t>
            </a:r>
            <a:r>
              <a:rPr sz="1069" spc="10" dirty="0">
                <a:latin typeface="Times New Roman"/>
                <a:cs typeface="Times New Roman"/>
              </a:rPr>
              <a:t>composite index), like the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a telephone directory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organized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last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  first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name.</a:t>
            </a:r>
            <a:endParaRPr sz="1069">
              <a:latin typeface="Times New Roman"/>
              <a:cs typeface="Times New Roman"/>
            </a:endParaRPr>
          </a:p>
          <a:p>
            <a:pPr marL="12347" marR="69143">
              <a:lnSpc>
                <a:spcPts val="1264"/>
              </a:lnSpc>
              <a:spcBef>
                <a:spcPts val="44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particularly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5" dirty="0">
                <a:latin typeface="Times New Roman"/>
                <a:cs typeface="Times New Roman"/>
              </a:rPr>
              <a:t>on columns </a:t>
            </a:r>
            <a:r>
              <a:rPr sz="1069" spc="10" dirty="0">
                <a:latin typeface="Times New Roman"/>
                <a:cs typeface="Times New Roman"/>
              </a:rPr>
              <a:t>often searched for ranges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Once </a:t>
            </a:r>
            <a:r>
              <a:rPr sz="1069" spc="10" dirty="0">
                <a:latin typeface="Times New Roman"/>
                <a:cs typeface="Times New Roman"/>
              </a:rPr>
              <a:t>the row with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using the clustered index, rows with  subsequent indexed values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guaranteed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physically adjacent. For example,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an application frequently executes a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retrieve records between a range of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dates,</a:t>
            </a:r>
            <a:endParaRPr sz="1069">
              <a:latin typeface="Times New Roman"/>
              <a:cs typeface="Times New Roman"/>
            </a:endParaRPr>
          </a:p>
          <a:p>
            <a:pPr marL="12347" marR="171005">
              <a:lnSpc>
                <a:spcPct val="982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can quickly locate </a:t>
            </a:r>
            <a:r>
              <a:rPr sz="1069" spc="15" dirty="0">
                <a:latin typeface="Times New Roman"/>
                <a:cs typeface="Times New Roman"/>
              </a:rPr>
              <a:t>the row </a:t>
            </a:r>
            <a:r>
              <a:rPr sz="1069" spc="10" dirty="0">
                <a:latin typeface="Times New Roman"/>
                <a:cs typeface="Times New Roman"/>
              </a:rPr>
              <a:t>containing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beginning </a:t>
            </a:r>
            <a:r>
              <a:rPr sz="1069" spc="5" dirty="0">
                <a:latin typeface="Times New Roman"/>
                <a:cs typeface="Times New Roman"/>
              </a:rPr>
              <a:t>date, </a:t>
            </a:r>
            <a:r>
              <a:rPr sz="1069" spc="10" dirty="0">
                <a:latin typeface="Times New Roman"/>
                <a:cs typeface="Times New Roman"/>
              </a:rPr>
              <a:t>and then  </a:t>
            </a:r>
            <a:r>
              <a:rPr sz="1069" spc="5" dirty="0">
                <a:latin typeface="Times New Roman"/>
                <a:cs typeface="Times New Roman"/>
              </a:rPr>
              <a:t>retrieve </a:t>
            </a:r>
            <a:r>
              <a:rPr sz="1069" spc="10" dirty="0">
                <a:latin typeface="Times New Roman"/>
                <a:cs typeface="Times New Roman"/>
              </a:rPr>
              <a:t>all adjacent rows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table until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</a:t>
            </a:r>
            <a:r>
              <a:rPr sz="1069" spc="10" dirty="0">
                <a:latin typeface="Times New Roman"/>
                <a:cs typeface="Times New Roman"/>
              </a:rPr>
              <a:t>date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reached. This can help  increase the performance of this type of query. </a:t>
            </a:r>
            <a:r>
              <a:rPr sz="1069" spc="15" dirty="0">
                <a:latin typeface="Times New Roman"/>
                <a:cs typeface="Times New Roman"/>
              </a:rPr>
              <a:t>Also,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column(s) which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frequently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sort the data retrieved from a table, it can be advantageous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9880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3" y="1325682"/>
            <a:ext cx="4861101" cy="820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716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cluster (physically sort)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that column(s)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save the cost of a sort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time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column(s)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queried.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Clustered indexes are also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for finding a specific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when the indexed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12347" marR="49388">
              <a:lnSpc>
                <a:spcPct val="986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unique. For example, the </a:t>
            </a:r>
            <a:r>
              <a:rPr sz="1069" spc="5" dirty="0">
                <a:latin typeface="Times New Roman"/>
                <a:cs typeface="Times New Roman"/>
              </a:rPr>
              <a:t>fastest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a particular employee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unique  </a:t>
            </a:r>
            <a:r>
              <a:rPr sz="1069" spc="10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44" dirty="0">
                <a:latin typeface="Times New Roman"/>
                <a:cs typeface="Times New Roman"/>
              </a:rPr>
              <a:t>emp_id </a:t>
            </a:r>
            <a:r>
              <a:rPr sz="1069" spc="10" dirty="0">
                <a:latin typeface="Times New Roman"/>
                <a:cs typeface="Times New Roman"/>
              </a:rPr>
              <a:t>would be </a:t>
            </a:r>
            <a:r>
              <a:rPr sz="1069" spc="5" dirty="0">
                <a:latin typeface="Times New Roman"/>
                <a:cs typeface="Times New Roman"/>
              </a:rPr>
              <a:t>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or </a:t>
            </a:r>
            <a:r>
              <a:rPr sz="1069" spc="19" dirty="0">
                <a:latin typeface="Times New Roman"/>
                <a:cs typeface="Times New Roman"/>
              </a:rPr>
              <a:t>PRIMARY  KEY </a:t>
            </a:r>
            <a:r>
              <a:rPr sz="1069" spc="10" dirty="0">
                <a:latin typeface="Times New Roman"/>
                <a:cs typeface="Times New Roman"/>
              </a:rPr>
              <a:t>constraint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emp_id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column.</a:t>
            </a:r>
            <a:endParaRPr sz="1069">
              <a:latin typeface="Times New Roman"/>
              <a:cs typeface="Times New Roman"/>
            </a:endParaRPr>
          </a:p>
          <a:p>
            <a:pPr marL="12347" marR="194464">
              <a:lnSpc>
                <a:spcPts val="1264"/>
              </a:lnSpc>
              <a:spcBef>
                <a:spcPts val="34"/>
              </a:spcBef>
            </a:pPr>
            <a:r>
              <a:rPr sz="1069" spc="24" dirty="0">
                <a:latin typeface="Times New Roman"/>
                <a:cs typeface="Times New Roman"/>
              </a:rPr>
              <a:t>Note </a:t>
            </a:r>
            <a:r>
              <a:rPr sz="1069" spc="19" dirty="0">
                <a:latin typeface="Times New Roman"/>
                <a:cs typeface="Times New Roman"/>
              </a:rPr>
              <a:t>PRIMARY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constraints create clustered indexes automatically if </a:t>
            </a:r>
            <a:r>
              <a:rPr sz="1069" spc="19" dirty="0">
                <a:latin typeface="Times New Roman"/>
                <a:cs typeface="Times New Roman"/>
              </a:rPr>
              <a:t>no 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already exists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a nonclustered 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specified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create the </a:t>
            </a:r>
            <a:r>
              <a:rPr sz="1069" spc="19" dirty="0">
                <a:latin typeface="Times New Roman"/>
                <a:cs typeface="Times New Roman"/>
              </a:rPr>
              <a:t>PRIMARY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constraint.</a:t>
            </a:r>
            <a:endParaRPr sz="1069">
              <a:latin typeface="Times New Roman"/>
              <a:cs typeface="Times New Roman"/>
            </a:endParaRPr>
          </a:p>
          <a:p>
            <a:pPr marL="12347" marR="93219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Alternatively, a clustered index could be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39" dirty="0">
                <a:latin typeface="Times New Roman"/>
                <a:cs typeface="Times New Roman"/>
              </a:rPr>
              <a:t>lname, </a:t>
            </a:r>
            <a:r>
              <a:rPr sz="1069" spc="49" dirty="0">
                <a:latin typeface="Times New Roman"/>
                <a:cs typeface="Times New Roman"/>
              </a:rPr>
              <a:t>fname </a:t>
            </a:r>
            <a:r>
              <a:rPr sz="1069" spc="5" dirty="0">
                <a:latin typeface="Times New Roman"/>
                <a:cs typeface="Times New Roman"/>
              </a:rPr>
              <a:t>(last </a:t>
            </a:r>
            <a:r>
              <a:rPr sz="1069" spc="10" dirty="0">
                <a:latin typeface="Times New Roman"/>
                <a:cs typeface="Times New Roman"/>
              </a:rPr>
              <a:t>name,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name), because </a:t>
            </a: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10" dirty="0">
                <a:latin typeface="Times New Roman"/>
                <a:cs typeface="Times New Roman"/>
              </a:rPr>
              <a:t>records are often grouped and queried that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rather than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employee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39" dirty="0">
                <a:latin typeface="Times New Roman"/>
                <a:cs typeface="Times New Roman"/>
              </a:rPr>
              <a:t>Non-clustered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12347" marR="182735" indent="-617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Nonclustered indexes have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B-tree structure as clustered indexes, with two  </a:t>
            </a:r>
            <a:r>
              <a:rPr sz="1069" spc="5" dirty="0">
                <a:latin typeface="Times New Roman"/>
                <a:cs typeface="Times New Roman"/>
              </a:rPr>
              <a:t>significant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differences:</a:t>
            </a:r>
            <a:endParaRPr sz="1069">
              <a:latin typeface="Times New Roman"/>
              <a:cs typeface="Times New Roman"/>
            </a:endParaRPr>
          </a:p>
          <a:p>
            <a:pPr marL="12347" marR="272250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are not sorted and </a:t>
            </a:r>
            <a:r>
              <a:rPr sz="1069" spc="5" dirty="0">
                <a:latin typeface="Times New Roman"/>
                <a:cs typeface="Times New Roman"/>
              </a:rPr>
              <a:t>stored in </a:t>
            </a:r>
            <a:r>
              <a:rPr sz="1069" spc="10" dirty="0">
                <a:latin typeface="Times New Roman"/>
                <a:cs typeface="Times New Roman"/>
              </a:rPr>
              <a:t>order based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their nonclustered </a:t>
            </a:r>
            <a:r>
              <a:rPr sz="1069" spc="5" dirty="0">
                <a:latin typeface="Times New Roman"/>
                <a:cs typeface="Times New Roman"/>
              </a:rPr>
              <a:t>keys.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layer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nonclustered index does not consist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pages.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Instead, the leaf nodes contain index rows. Each index row contains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nonclustered</a:t>
            </a:r>
            <a:endParaRPr sz="1069">
              <a:latin typeface="Times New Roman"/>
              <a:cs typeface="Times New Roman"/>
            </a:endParaRPr>
          </a:p>
          <a:p>
            <a:pPr marL="12347" marR="11730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and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row locators that point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data row </a:t>
            </a:r>
            <a:r>
              <a:rPr sz="1069" spc="15" dirty="0">
                <a:latin typeface="Times New Roman"/>
                <a:cs typeface="Times New Roman"/>
              </a:rPr>
              <a:t>(or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1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index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unique) having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 marL="12347" indent="-61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Nonclustered indexes can be defined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a table with a clustered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or a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 marL="12347" marR="23459">
              <a:lnSpc>
                <a:spcPts val="1274"/>
              </a:lnSpc>
              <a:spcBef>
                <a:spcPts val="39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Microsoft®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Server™ version </a:t>
            </a:r>
            <a:r>
              <a:rPr sz="1069" spc="5" dirty="0">
                <a:latin typeface="Times New Roman"/>
                <a:cs typeface="Times New Roman"/>
              </a:rPr>
              <a:t>7.0,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 locators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nonclustered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rows  have two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heap (does not have a clustered index), the row </a:t>
            </a:r>
            <a:r>
              <a:rPr sz="1069" spc="5" dirty="0">
                <a:latin typeface="Times New Roman"/>
                <a:cs typeface="Times New Roman"/>
              </a:rPr>
              <a:t>locator is </a:t>
            </a:r>
            <a:r>
              <a:rPr sz="1069" spc="10" dirty="0">
                <a:latin typeface="Times New Roman"/>
                <a:cs typeface="Times New Roman"/>
              </a:rPr>
              <a:t>a pointer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51857">
              <a:lnSpc>
                <a:spcPts val="127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row. The pointer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built from the file </a:t>
            </a:r>
            <a:r>
              <a:rPr sz="1069" spc="5" dirty="0">
                <a:latin typeface="Times New Roman"/>
                <a:cs typeface="Times New Roman"/>
              </a:rPr>
              <a:t>ID, </a:t>
            </a:r>
            <a:r>
              <a:rPr sz="1069" spc="15" dirty="0">
                <a:latin typeface="Times New Roman"/>
                <a:cs typeface="Times New Roman"/>
              </a:rPr>
              <a:t>page </a:t>
            </a:r>
            <a:r>
              <a:rPr sz="1069" spc="10" dirty="0">
                <a:latin typeface="Times New Roman"/>
                <a:cs typeface="Times New Roman"/>
              </a:rPr>
              <a:t>number, and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15" dirty="0">
                <a:latin typeface="Times New Roman"/>
                <a:cs typeface="Times New Roman"/>
              </a:rPr>
              <a:t>on  the </a:t>
            </a:r>
            <a:r>
              <a:rPr sz="1069" spc="5" dirty="0">
                <a:latin typeface="Times New Roman"/>
                <a:cs typeface="Times New Roman"/>
              </a:rPr>
              <a:t>page. </a:t>
            </a:r>
            <a:r>
              <a:rPr sz="1069" spc="10" dirty="0">
                <a:latin typeface="Times New Roman"/>
                <a:cs typeface="Times New Roman"/>
              </a:rPr>
              <a:t>The entire 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Row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06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table does have a clustered index,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 locator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clustered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endParaRPr sz="1069">
              <a:latin typeface="Times New Roman"/>
              <a:cs typeface="Times New Roman"/>
            </a:endParaRPr>
          </a:p>
          <a:p>
            <a:pPr marL="12347" marR="14816">
              <a:lnSpc>
                <a:spcPct val="98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clustered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unique index,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7.0 adds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internal  value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duplicate keys </a:t>
            </a:r>
            <a:r>
              <a:rPr sz="1069" spc="15" dirty="0">
                <a:latin typeface="Times New Roman"/>
                <a:cs typeface="Times New Roman"/>
              </a:rPr>
              <a:t>to make them </a:t>
            </a:r>
            <a:r>
              <a:rPr sz="1069" spc="10" dirty="0">
                <a:latin typeface="Times New Roman"/>
                <a:cs typeface="Times New Roman"/>
              </a:rPr>
              <a:t>unique. This 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visible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users;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 used to make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key unique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nonclustered indexes.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</a:t>
            </a:r>
            <a:r>
              <a:rPr sz="1069" spc="5" dirty="0">
                <a:latin typeface="Times New Roman"/>
                <a:cs typeface="Times New Roman"/>
              </a:rPr>
              <a:t>retrieves </a:t>
            </a:r>
            <a:r>
              <a:rPr sz="1069" spc="10" dirty="0">
                <a:latin typeface="Times New Roman"/>
                <a:cs typeface="Times New Roman"/>
              </a:rPr>
              <a:t>the  data row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searching the clustered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5" dirty="0">
                <a:latin typeface="Times New Roman"/>
                <a:cs typeface="Times New Roman"/>
              </a:rPr>
              <a:t>clustered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leaf row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nonclustered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  <a:p>
            <a:pPr marL="12347" marR="231505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Because nonclustered </a:t>
            </a:r>
            <a:r>
              <a:rPr sz="1069" spc="15" dirty="0">
                <a:latin typeface="Times New Roman"/>
                <a:cs typeface="Times New Roman"/>
              </a:rPr>
              <a:t>indexes </a:t>
            </a:r>
            <a:r>
              <a:rPr sz="1069" spc="10" dirty="0">
                <a:latin typeface="Times New Roman"/>
                <a:cs typeface="Times New Roman"/>
              </a:rPr>
              <a:t>store clustered index </a:t>
            </a:r>
            <a:r>
              <a:rPr sz="1069" spc="5" dirty="0">
                <a:latin typeface="Times New Roman"/>
                <a:cs typeface="Times New Roman"/>
              </a:rPr>
              <a:t>keys as their </a:t>
            </a:r>
            <a:r>
              <a:rPr sz="1069" spc="10" dirty="0">
                <a:latin typeface="Times New Roman"/>
                <a:cs typeface="Times New Roman"/>
              </a:rPr>
              <a:t>row locators, </a:t>
            </a:r>
            <a:r>
              <a:rPr sz="1069" spc="5" dirty="0">
                <a:latin typeface="Times New Roman"/>
                <a:cs typeface="Times New Roman"/>
              </a:rPr>
              <a:t>it is  </a:t>
            </a:r>
            <a:r>
              <a:rPr sz="1069" spc="10" dirty="0">
                <a:latin typeface="Times New Roman"/>
                <a:cs typeface="Times New Roman"/>
              </a:rPr>
              <a:t>important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clustered index </a:t>
            </a:r>
            <a:r>
              <a:rPr sz="1069" spc="5" dirty="0">
                <a:latin typeface="Times New Roman"/>
                <a:cs typeface="Times New Roman"/>
              </a:rPr>
              <a:t>keys as </a:t>
            </a:r>
            <a:r>
              <a:rPr sz="1069" spc="10" dirty="0">
                <a:latin typeface="Times New Roman"/>
                <a:cs typeface="Times New Roman"/>
              </a:rPr>
              <a:t>small as possible.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choose large 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keys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clustered indexes if a table also has nonclustered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24" dirty="0">
                <a:latin typeface="Times New Roman"/>
                <a:cs typeface="Times New Roman"/>
              </a:rPr>
              <a:t>Dense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53" dirty="0">
                <a:latin typeface="Times New Roman"/>
                <a:cs typeface="Times New Roman"/>
              </a:rPr>
              <a:t>Sparse</a:t>
            </a:r>
            <a:r>
              <a:rPr sz="1069" spc="-151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Indices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9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ordered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indices: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24" dirty="0">
                <a:latin typeface="Times New Roman"/>
                <a:cs typeface="Times New Roman"/>
              </a:rPr>
              <a:t>Dense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Index: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appears for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 value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This record contains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and a pointer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actual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53" dirty="0">
                <a:latin typeface="Times New Roman"/>
                <a:cs typeface="Times New Roman"/>
              </a:rPr>
              <a:t>Sparse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Index: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are created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records.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locate a record,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largest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 or 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looking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that record </a:t>
            </a:r>
            <a:r>
              <a:rPr sz="1069" spc="10" dirty="0">
                <a:latin typeface="Times New Roman"/>
                <a:cs typeface="Times New Roman"/>
              </a:rPr>
              <a:t>pointed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index record, and proceed along 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(that is, </a:t>
            </a:r>
            <a:r>
              <a:rPr sz="1069" spc="10" dirty="0">
                <a:latin typeface="Times New Roman"/>
                <a:cs typeface="Times New Roman"/>
              </a:rPr>
              <a:t>sequentially) until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desired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record.</a:t>
            </a:r>
            <a:endParaRPr sz="1069">
              <a:latin typeface="Times New Roman"/>
              <a:cs typeface="Times New Roman"/>
            </a:endParaRPr>
          </a:p>
          <a:p>
            <a:pPr marL="12347" marR="158658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Dense indices are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general, </a:t>
            </a:r>
            <a:r>
              <a:rPr sz="1069" spc="10" dirty="0">
                <a:latin typeface="Times New Roman"/>
                <a:cs typeface="Times New Roman"/>
              </a:rPr>
              <a:t>but sparse indices require less space and impose  less maintenance for insertions and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deletions.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have a good compromise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having a sparse index with one entry </a:t>
            </a:r>
            <a:r>
              <a:rPr sz="1069" spc="15" dirty="0">
                <a:latin typeface="Times New Roman"/>
                <a:cs typeface="Times New Roman"/>
              </a:rPr>
              <a:t>per </a:t>
            </a:r>
            <a:r>
              <a:rPr sz="1069" spc="10" dirty="0">
                <a:latin typeface="Times New Roman"/>
                <a:cs typeface="Times New Roman"/>
              </a:rPr>
              <a:t>block.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has several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advantages.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451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7365" y="2945468"/>
            <a:ext cx="53346" cy="97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4058" y="2963252"/>
            <a:ext cx="80019" cy="88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058533" y="2936577"/>
            <a:ext cx="391207" cy="13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929860" y="4483627"/>
            <a:ext cx="653494" cy="26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929860" y="5381640"/>
            <a:ext cx="653494" cy="26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322" y="1319261"/>
            <a:ext cx="4834555" cy="3228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Biggest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bringing a block into main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endParaRPr sz="1069">
              <a:latin typeface="Times New Roman"/>
              <a:cs typeface="Times New Roman"/>
            </a:endParaRPr>
          </a:p>
          <a:p>
            <a:pPr marL="12347" marR="92602">
              <a:lnSpc>
                <a:spcPts val="1264"/>
              </a:lnSpc>
              <a:spcBef>
                <a:spcPts val="53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guaranteed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correct block with this method, unless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5" dirty="0">
                <a:latin typeface="Times New Roman"/>
                <a:cs typeface="Times New Roman"/>
              </a:rPr>
              <a:t>is on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overflow block (actually could be several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blocks).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Index size </a:t>
            </a:r>
            <a:r>
              <a:rPr sz="1069" spc="5" dirty="0">
                <a:latin typeface="Times New Roman"/>
                <a:cs typeface="Times New Roman"/>
              </a:rPr>
              <a:t>still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29" dirty="0">
                <a:latin typeface="Times New Roman"/>
                <a:cs typeface="Times New Roman"/>
              </a:rPr>
              <a:t>Multi-Level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Indices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Even with a sparse index, index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still </a:t>
            </a:r>
            <a:r>
              <a:rPr sz="1069" spc="15" dirty="0">
                <a:latin typeface="Times New Roman"/>
                <a:cs typeface="Times New Roman"/>
              </a:rPr>
              <a:t>grow </a:t>
            </a:r>
            <a:r>
              <a:rPr sz="1069" spc="10" dirty="0">
                <a:latin typeface="Times New Roman"/>
                <a:cs typeface="Times New Roman"/>
              </a:rPr>
              <a:t>too </a:t>
            </a:r>
            <a:r>
              <a:rPr sz="1069" spc="5" dirty="0">
                <a:latin typeface="Times New Roman"/>
                <a:cs typeface="Times New Roman"/>
              </a:rPr>
              <a:t>large. </a:t>
            </a:r>
            <a:r>
              <a:rPr sz="1069" spc="10" dirty="0">
                <a:latin typeface="Times New Roman"/>
                <a:cs typeface="Times New Roman"/>
              </a:rPr>
              <a:t>For 100,000 </a:t>
            </a:r>
            <a:r>
              <a:rPr sz="1069" spc="5" dirty="0">
                <a:latin typeface="Times New Roman"/>
                <a:cs typeface="Times New Roman"/>
              </a:rPr>
              <a:t>records, </a:t>
            </a:r>
            <a:r>
              <a:rPr sz="1069" spc="19" dirty="0">
                <a:latin typeface="Times New Roman"/>
                <a:cs typeface="Times New Roman"/>
              </a:rPr>
              <a:t>10  </a:t>
            </a:r>
            <a:r>
              <a:rPr sz="1069" spc="10" dirty="0">
                <a:latin typeface="Times New Roman"/>
                <a:cs typeface="Times New Roman"/>
              </a:rPr>
              <a:t>per block,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one index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per block, that's </a:t>
            </a:r>
            <a:r>
              <a:rPr sz="1069" spc="15" dirty="0">
                <a:latin typeface="Times New Roman"/>
                <a:cs typeface="Times New Roman"/>
              </a:rPr>
              <a:t>10,000 </a:t>
            </a:r>
            <a:r>
              <a:rPr sz="1069" spc="10" dirty="0">
                <a:latin typeface="Times New Roman"/>
                <a:cs typeface="Times New Roman"/>
              </a:rPr>
              <a:t>index records! Even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fit </a:t>
            </a:r>
            <a:r>
              <a:rPr sz="1069" spc="15" dirty="0">
                <a:latin typeface="Times New Roman"/>
                <a:cs typeface="Times New Roman"/>
              </a:rPr>
              <a:t>100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per block,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5" dirty="0">
                <a:latin typeface="Times New Roman"/>
                <a:cs typeface="Times New Roman"/>
              </a:rPr>
              <a:t>100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blocks.</a:t>
            </a:r>
            <a:endParaRPr sz="1069">
              <a:latin typeface="Times New Roman"/>
              <a:cs typeface="Times New Roman"/>
            </a:endParaRPr>
          </a:p>
          <a:p>
            <a:pPr marL="12347" marR="43214">
              <a:lnSpc>
                <a:spcPts val="1264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too </a:t>
            </a:r>
            <a:r>
              <a:rPr sz="1069" spc="5" dirty="0">
                <a:latin typeface="Times New Roman"/>
                <a:cs typeface="Times New Roman"/>
              </a:rPr>
              <a:t>large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kept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main memory, a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results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several disk reads.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overflow blocks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index,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</a:t>
            </a:r>
            <a:r>
              <a:rPr sz="1069" spc="15" dirty="0">
                <a:latin typeface="Times New Roman"/>
                <a:cs typeface="Times New Roman"/>
              </a:rPr>
              <a:t>binary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search.</a:t>
            </a:r>
            <a:endParaRPr sz="1069">
              <a:latin typeface="Times New Roman"/>
              <a:cs typeface="Times New Roman"/>
            </a:endParaRPr>
          </a:p>
          <a:p>
            <a:pPr marL="12347" marR="325342">
              <a:lnSpc>
                <a:spcPct val="97800"/>
              </a:lnSpc>
              <a:spcBef>
                <a:spcPts val="593"/>
              </a:spcBef>
              <a:tabLst>
                <a:tab pos="2096510" algn="l"/>
              </a:tabLst>
            </a:pPr>
            <a:r>
              <a:rPr sz="1069" spc="10" dirty="0">
                <a:latin typeface="Times New Roman"/>
                <a:cs typeface="Times New Roman"/>
              </a:rPr>
              <a:t>This will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	</a:t>
            </a:r>
            <a:r>
              <a:rPr sz="1069" spc="10" dirty="0">
                <a:latin typeface="Times New Roman"/>
                <a:cs typeface="Times New Roman"/>
              </a:rPr>
              <a:t>blocks (as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for our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100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blocks).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index has overflow blocks, then sequential search typically used, reading </a:t>
            </a:r>
            <a:r>
              <a:rPr sz="1069" spc="29" dirty="0">
                <a:latin typeface="Times New Roman"/>
                <a:cs typeface="Times New Roman"/>
              </a:rPr>
              <a:t>all </a:t>
            </a:r>
            <a:r>
              <a:rPr sz="1069" i="1" spc="15" dirty="0">
                <a:latin typeface="Times New Roman"/>
                <a:cs typeface="Times New Roman"/>
              </a:rPr>
              <a:t>b 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blocks.</a:t>
            </a:r>
            <a:endParaRPr sz="1069">
              <a:latin typeface="Times New Roman"/>
              <a:cs typeface="Times New Roman"/>
            </a:endParaRPr>
          </a:p>
          <a:p>
            <a:pPr marL="12347" marR="124704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Use binary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outer index. Scan index block found until </a:t>
            </a:r>
            <a:r>
              <a:rPr sz="1069" spc="5" dirty="0">
                <a:latin typeface="Times New Roman"/>
                <a:cs typeface="Times New Roman"/>
              </a:rPr>
              <a:t>correct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record  found. Use index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as before - </a:t>
            </a:r>
            <a:r>
              <a:rPr sz="1069" spc="15" dirty="0">
                <a:latin typeface="Times New Roman"/>
                <a:cs typeface="Times New Roman"/>
              </a:rPr>
              <a:t>scan </a:t>
            </a:r>
            <a:r>
              <a:rPr sz="1069" spc="10" dirty="0">
                <a:latin typeface="Times New Roman"/>
                <a:cs typeface="Times New Roman"/>
              </a:rPr>
              <a:t>block pointed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for desired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5" dirty="0">
                <a:latin typeface="Times New Roman"/>
                <a:cs typeface="Times New Roman"/>
              </a:rPr>
              <a:t>large files, </a:t>
            </a:r>
            <a:r>
              <a:rPr sz="1069" spc="10" dirty="0">
                <a:latin typeface="Times New Roman"/>
                <a:cs typeface="Times New Roman"/>
              </a:rPr>
              <a:t>additional levels of indexing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  <a:p>
            <a:pPr marL="12347" marR="69760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Indices must be updated 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levels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insertions or deletions require </a:t>
            </a:r>
            <a:r>
              <a:rPr sz="1069" spc="5" dirty="0">
                <a:latin typeface="Times New Roman"/>
                <a:cs typeface="Times New Roman"/>
              </a:rPr>
              <a:t>it.  </a:t>
            </a:r>
            <a:r>
              <a:rPr sz="1069" spc="10" dirty="0">
                <a:latin typeface="Times New Roman"/>
                <a:cs typeface="Times New Roman"/>
              </a:rPr>
              <a:t>Frequently,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level of index corresponds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unit of </a:t>
            </a:r>
            <a:r>
              <a:rPr sz="1069" spc="5" dirty="0">
                <a:latin typeface="Times New Roman"/>
                <a:cs typeface="Times New Roman"/>
              </a:rPr>
              <a:t>physical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5" dirty="0">
                <a:latin typeface="Times New Roman"/>
                <a:cs typeface="Times New Roman"/>
              </a:rPr>
              <a:t>(e.g. </a:t>
            </a:r>
            <a:r>
              <a:rPr sz="1069" spc="10" dirty="0">
                <a:latin typeface="Times New Roman"/>
                <a:cs typeface="Times New Roman"/>
              </a:rPr>
              <a:t>indices  at the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track, cylinder and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7307" y="44613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11782" y="4461398"/>
            <a:ext cx="17903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90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280811" y="5799520"/>
            <a:ext cx="204494" cy="115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578908" y="450585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578908" y="451474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578908" y="45236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587306" y="4456967"/>
            <a:ext cx="640157" cy="800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578908" y="45325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4578908" y="45414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578908" y="455030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578908" y="455920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78908" y="456809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578908" y="45769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578908" y="458587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69525" y="4581428"/>
            <a:ext cx="817980" cy="177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227464" y="45947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578908" y="459476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227464" y="46036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578908" y="460365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27464" y="46125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645344" y="4510299"/>
            <a:ext cx="595702" cy="1066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929860" y="46125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578908" y="461254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227464" y="46214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858731" y="4616992"/>
            <a:ext cx="26673" cy="8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929860" y="46214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578908" y="462143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227464" y="46303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929860" y="46303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578908" y="463032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627563" y="5799521"/>
            <a:ext cx="955791" cy="5690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227464" y="46392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929860" y="46392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578908" y="463922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227464" y="46481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929860" y="46481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578908" y="464811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227464" y="46570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929860" y="46570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578908" y="465700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227464" y="466589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929860" y="466589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4578908" y="466589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227464" y="46747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929860" y="46747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578908" y="467478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227464" y="46836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929860" y="46836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578908" y="468367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227464" y="46925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929860" y="46925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4578908" y="469256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227464" y="47014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929860" y="47014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578908" y="470145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227464" y="47103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929860" y="47103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4578908" y="471034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227464" y="47192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929860" y="47192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4578908" y="471923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227464" y="47281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929860" y="47281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578908" y="472813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227464" y="473702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929860" y="473702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4578908" y="473702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227464" y="47459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929860" y="47459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4578908" y="474591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227464" y="47548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929860" y="47548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4578908" y="475480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227464" y="47636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929860" y="47636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4578908" y="476369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227464" y="47725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929860" y="47725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578908" y="477258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227464" y="47814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929860" y="47814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4578908" y="478147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929860" y="47903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4578908" y="479036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369223" y="4785923"/>
            <a:ext cx="809089" cy="177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973822" y="47992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302792" y="4590319"/>
            <a:ext cx="1458136" cy="2133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227464" y="47992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378613" y="4794814"/>
            <a:ext cx="8891" cy="88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929860" y="47992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578908" y="47992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369224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973822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569525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227464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378613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929860" y="48081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929860" y="7239876"/>
            <a:ext cx="653494" cy="266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578908" y="480815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369224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973822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569525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227464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378613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929860" y="48170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4578908" y="481704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369224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973822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569525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227464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378613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929860" y="48259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4578908" y="48259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369224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973822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569525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227464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378613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929860" y="48348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4578908" y="483482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369224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973822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569525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227464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378613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929860" y="48437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4578908" y="484371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369224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973822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569525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227464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378613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929860" y="48526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4578908" y="485260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369224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973822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569525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227464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378613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929860" y="48614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578908" y="486149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369224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973822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569525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227464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378613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929860" y="48703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4578908" y="487038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369224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973822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569525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227464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378613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929860" y="48792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4578908" y="487927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369224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973822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569525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227464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378613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929860" y="48881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4578908" y="488817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369224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973822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569525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227464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378613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929860" y="48970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4578908" y="489706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369224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973822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569525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227464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378613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929860" y="49059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4578908" y="490595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369224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973822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569525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227464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378613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929860" y="49148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4578908" y="49148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369224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973822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569525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227464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378613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929860" y="49237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4578908" y="49237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369224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973822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569525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227464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378613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929860" y="49326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4578908" y="49326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369224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973822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569525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227464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378613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929860" y="49415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578908" y="494151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369224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973822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569525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227464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378613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929860" y="49504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4578908" y="495040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369224" y="49592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973822" y="49592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2569525" y="49592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227464" y="49592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929860" y="49592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4578908" y="495929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369224" y="49681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973822" y="49681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569525" y="49681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227464" y="49681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929860" y="49681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4578908" y="496819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1973822" y="49770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227464" y="49770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929860" y="49770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4578908" y="497708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929860" y="498597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578908" y="498597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1369224" y="4794814"/>
            <a:ext cx="933568" cy="2044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2569524" y="4883725"/>
            <a:ext cx="826871" cy="1155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227464" y="49948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3929860" y="49948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4578908" y="499486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369224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1973822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169426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569525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3227464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3929860" y="50037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4578908" y="500375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1369224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1973822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169426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569525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227464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3378613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929860" y="50126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4578908" y="501264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1369224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1973822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169426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569525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227464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3378613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929860" y="50215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4578908" y="50215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1369224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1973822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169426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569525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227464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3378613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929860" y="50304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578908" y="50304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1369224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1973822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2173870" y="5017091"/>
            <a:ext cx="0" cy="53709"/>
          </a:xfrm>
          <a:custGeom>
            <a:avLst/>
            <a:gdLst/>
            <a:ahLst/>
            <a:cxnLst/>
            <a:rect l="l" t="t" r="r" b="b"/>
            <a:pathLst>
              <a:path h="55245">
                <a:moveTo>
                  <a:pt x="0" y="0"/>
                </a:moveTo>
                <a:lnTo>
                  <a:pt x="0" y="5487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569525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227464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3378613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929860" y="50393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4578908" y="50393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1369224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1973822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2569525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3227464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378613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3929860" y="50482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578908" y="504820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1369224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1973822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169426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569525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3227464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378613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3929860" y="50571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578908" y="505710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1369224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1973822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569525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227464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3378613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929860" y="50659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578908" y="506599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1369224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1973822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169426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569525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227464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3378613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929860" y="50748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578908" y="507488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1369224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1973822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169426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569525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227464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3378613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929860" y="50837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578908" y="508377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1369224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1973822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569525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3227464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3378613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3929860" y="50926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578908" y="509266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1369224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1973822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169426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569525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3227464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3378613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3929860" y="51015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578908" y="510155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1369224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1973822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169426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569525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3227464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378613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3929860" y="51104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4578908" y="511044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1369224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1973822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169426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569525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3227464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3378613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3929860" y="51193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4578908" y="511933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1369224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1973822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169426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2569525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3227464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3378613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3929860" y="51282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4578908" y="512822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1369224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1973822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169426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569525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3227464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3378613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3929860" y="51371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4578908" y="51371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1369224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1973822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169426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569525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3227464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3378613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3929860" y="51460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578908" y="51460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1369224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1973822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169426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2569525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3227464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3378613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3929860" y="51549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4578908" y="51549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1369224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1973822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169426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569525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3227464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3378613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3929860" y="51638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578908" y="516380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1369224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1973822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169426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569525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3227464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3378613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3929860" y="51726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4578908" y="517269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2569525" y="51815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3227464" y="51815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3378613" y="51815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3929860" y="51815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578908" y="518159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2569525" y="51904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3227464" y="51904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3378613" y="51904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3929860" y="51904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578908" y="519048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1369223" y="5088220"/>
            <a:ext cx="924677" cy="1155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1973822" y="51993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2169426" y="5194928"/>
            <a:ext cx="8891" cy="8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569525" y="51993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3227464" y="51993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3378613" y="51993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3929860" y="51993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578908" y="519937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1369224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1973822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2169426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2569525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3227464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3378613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3929860" y="52082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578908" y="520826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1369224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1973822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2169426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2569525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3227464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3378613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3929860" y="5217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578908" y="521715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1369224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1973822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2169426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569525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3227464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3378613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3929860" y="52260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578908" y="522604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1369224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1973822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2169426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2569525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3227464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3378613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3929860" y="52349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578908" y="523493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1369224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1973822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2169426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2569525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3227464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3378613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3929860" y="52438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578908" y="52438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1369224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1973822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2169426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2569525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3227464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3378613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3929860" y="52527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578908" y="525271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1369224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1973822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2169426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2569525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3227464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3378613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3929860" y="52616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4578908" y="526161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1369224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1973822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2169426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2569525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3227464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3378613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3929860" y="52705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4578908" y="527050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1369224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1973822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2169426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2569525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3227464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3378613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3929860" y="5279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4578908" y="527939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1369224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1973822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2169426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2569525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3227464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3378613" y="52882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1369224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1973822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/>
          <p:nvPr/>
        </p:nvSpPr>
        <p:spPr>
          <a:xfrm>
            <a:off x="2169426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0" name="object 500"/>
          <p:cNvSpPr/>
          <p:nvPr/>
        </p:nvSpPr>
        <p:spPr>
          <a:xfrm>
            <a:off x="2569525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1" name="object 501"/>
          <p:cNvSpPr/>
          <p:nvPr/>
        </p:nvSpPr>
        <p:spPr>
          <a:xfrm>
            <a:off x="3227464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2" name="object 502"/>
          <p:cNvSpPr/>
          <p:nvPr/>
        </p:nvSpPr>
        <p:spPr>
          <a:xfrm>
            <a:off x="3378613" y="52971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3" name="object 503"/>
          <p:cNvSpPr/>
          <p:nvPr/>
        </p:nvSpPr>
        <p:spPr>
          <a:xfrm>
            <a:off x="3929860" y="4501409"/>
            <a:ext cx="653494" cy="8002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1369224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1973822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2169426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2569525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3227464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3378613" y="53060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1369224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1973822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2169426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2569525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3227464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3378613" y="53149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1369224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1973822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2169426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2569525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3227464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3378613" y="53238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1369224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1973822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2169426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2569525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3227464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3378613" y="53327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1369224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1973822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2169426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2569525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3227464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3378613" y="53416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1369224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1973822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2169426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2569525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3227464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3378613" y="53505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1369224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1973822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2169426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2569525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3227464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3378613" y="53594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1369224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1973822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2169426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2569525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3227464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3378613" y="53683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1369224" y="5377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1973822" y="5377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2169426" y="5377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3227464" y="5377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1369224" y="53860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1973822" y="53860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2169426" y="53860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1369224" y="53949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1973822" y="53949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2169426" y="53949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1369224" y="54038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1973822" y="54038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2169426" y="54038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4578908" y="540386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1369224" y="54127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1973822" y="54127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2169426" y="54127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4578908" y="54127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1369224" y="54216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1973822" y="54216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2169426" y="54216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4578908" y="542165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1369224" y="54305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1973822" y="54305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2169426" y="54305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4578908" y="543054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1369224" y="54394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1973822" y="54394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2169426" y="54394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4578908" y="543943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1369224" y="544832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1973822" y="544832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2169426" y="544832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4578908" y="544832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1369224" y="54572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1973822" y="54572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2169426" y="54572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4578908" y="545721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1369224" y="54661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1973822" y="54661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2169426" y="54661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4578908" y="546610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1369224" y="54749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1973822" y="54749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2169426" y="54749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4578908" y="547499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1369224" y="54838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1973822" y="54838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2169426" y="54838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4578908" y="548388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1369224" y="549277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1973822" y="549277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2169426" y="549277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4578908" y="549277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1369224" y="550166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1973822" y="550166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2169426" y="550166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4578908" y="550166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1369224" y="551056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1973822" y="551056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2169426" y="551056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4578908" y="551056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1369224" y="55194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1973822" y="55194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2169426" y="55194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4578908" y="551945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1369224" y="55283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1973822" y="55283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2169426" y="55283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4578908" y="55283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1369224" y="55372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1973822" y="55372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2169426" y="55372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4578908" y="553721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1369224" y="55461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1973822" y="55461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2169426" y="55461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4578908" y="554612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1369224" y="55550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1973822" y="55550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2169426" y="55550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4578908" y="555501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1369224" y="55639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1973822" y="55639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2169426" y="55639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4578908" y="55639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1369224" y="55727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1973822" y="55727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2169426" y="55727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4578908" y="557279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1369224" y="55816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1973822" y="55816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2169426" y="55816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4578908" y="558168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1369224" y="55905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1973822" y="55905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2169426" y="55905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4578908" y="559058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1369224" y="55994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1973822" y="55994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2169426" y="55994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2285010" y="4990418"/>
            <a:ext cx="1724869" cy="61349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3227464" y="55994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4578908" y="559947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1369224" y="5608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1973822" y="5608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2169426" y="5608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3227464" y="5608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4578908" y="560836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1369224" y="56172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1973822" y="56172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2169426" y="56172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3227464" y="56172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3752038" y="5595026"/>
            <a:ext cx="248950" cy="266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4054334" y="5541680"/>
            <a:ext cx="35564" cy="800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4578908" y="561725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1369224" y="5626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1973822" y="5626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2169426" y="5626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3227464" y="5626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3929860" y="5626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4578908" y="56261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1369224" y="56350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1973822" y="56350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2169426" y="56350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3227464" y="56350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3929860" y="56350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4578908" y="56350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1369224" y="56439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1973822" y="56439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2169426" y="56439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3227464" y="56439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3929860" y="56439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4578908" y="56439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1369224" y="56528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1973822" y="56528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2169426" y="56528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3227464" y="56528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3929860" y="56528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4578908" y="56528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1369224" y="56617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1973822" y="56617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2169426" y="56617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3227464" y="56617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3929860" y="56617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4578908" y="566170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1369224" y="56706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1973822" y="56706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2169426" y="56706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3227464" y="56706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3929860" y="56706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4578908" y="567060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1369224" y="5679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1973822" y="5679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2169426" y="5679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3227464" y="5679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3929860" y="5679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4578908" y="567949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1369224" y="5688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1973822" y="5688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2169426" y="5688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3227464" y="5688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3929860" y="5688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4578908" y="56883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1369224" y="56972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1973822" y="56972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2169426" y="56972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3227464" y="56972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3929860" y="56972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4578908" y="569727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1369224" y="57061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1973822" y="57061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2169426" y="57061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3227464" y="57061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3929860" y="57061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4578908" y="570616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1369224" y="57150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1973822" y="57150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2169426" y="57150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3227464" y="57150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3929860" y="57150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4578908" y="571505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/>
          <p:nvPr/>
        </p:nvSpPr>
        <p:spPr>
          <a:xfrm>
            <a:off x="1369224" y="57239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5" name="object 735"/>
          <p:cNvSpPr/>
          <p:nvPr/>
        </p:nvSpPr>
        <p:spPr>
          <a:xfrm>
            <a:off x="1973822" y="57239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2169426" y="57239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/>
          <p:nvPr/>
        </p:nvSpPr>
        <p:spPr>
          <a:xfrm>
            <a:off x="3227464" y="57239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8" name="object 738"/>
          <p:cNvSpPr/>
          <p:nvPr/>
        </p:nvSpPr>
        <p:spPr>
          <a:xfrm>
            <a:off x="3929860" y="57239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9" name="object 739"/>
          <p:cNvSpPr/>
          <p:nvPr/>
        </p:nvSpPr>
        <p:spPr>
          <a:xfrm>
            <a:off x="4578908" y="572394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1369224" y="57328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1973822" y="57328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2169426" y="57328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/>
          <p:nvPr/>
        </p:nvSpPr>
        <p:spPr>
          <a:xfrm>
            <a:off x="3227464" y="57328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4" name="object 744"/>
          <p:cNvSpPr/>
          <p:nvPr/>
        </p:nvSpPr>
        <p:spPr>
          <a:xfrm>
            <a:off x="3929860" y="57328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5" name="object 745"/>
          <p:cNvSpPr/>
          <p:nvPr/>
        </p:nvSpPr>
        <p:spPr>
          <a:xfrm>
            <a:off x="4578908" y="573283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6" name="object 746"/>
          <p:cNvSpPr/>
          <p:nvPr/>
        </p:nvSpPr>
        <p:spPr>
          <a:xfrm>
            <a:off x="1369224" y="57417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7" name="object 747"/>
          <p:cNvSpPr/>
          <p:nvPr/>
        </p:nvSpPr>
        <p:spPr>
          <a:xfrm>
            <a:off x="1973822" y="57417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8" name="object 748"/>
          <p:cNvSpPr/>
          <p:nvPr/>
        </p:nvSpPr>
        <p:spPr>
          <a:xfrm>
            <a:off x="2169426" y="57417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9" name="object 749"/>
          <p:cNvSpPr/>
          <p:nvPr/>
        </p:nvSpPr>
        <p:spPr>
          <a:xfrm>
            <a:off x="3227464" y="57417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0" name="object 750"/>
          <p:cNvSpPr/>
          <p:nvPr/>
        </p:nvSpPr>
        <p:spPr>
          <a:xfrm>
            <a:off x="3929860" y="57417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1" name="object 751"/>
          <p:cNvSpPr/>
          <p:nvPr/>
        </p:nvSpPr>
        <p:spPr>
          <a:xfrm>
            <a:off x="4578908" y="57417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2" name="object 752"/>
          <p:cNvSpPr/>
          <p:nvPr/>
        </p:nvSpPr>
        <p:spPr>
          <a:xfrm>
            <a:off x="1369224" y="57506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3" name="object 753"/>
          <p:cNvSpPr/>
          <p:nvPr/>
        </p:nvSpPr>
        <p:spPr>
          <a:xfrm>
            <a:off x="1973822" y="57506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4" name="object 754"/>
          <p:cNvSpPr/>
          <p:nvPr/>
        </p:nvSpPr>
        <p:spPr>
          <a:xfrm>
            <a:off x="2169426" y="57506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5" name="object 755"/>
          <p:cNvSpPr/>
          <p:nvPr/>
        </p:nvSpPr>
        <p:spPr>
          <a:xfrm>
            <a:off x="3227464" y="57506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6" name="object 756"/>
          <p:cNvSpPr/>
          <p:nvPr/>
        </p:nvSpPr>
        <p:spPr>
          <a:xfrm>
            <a:off x="3929860" y="57506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7" name="object 757"/>
          <p:cNvSpPr/>
          <p:nvPr/>
        </p:nvSpPr>
        <p:spPr>
          <a:xfrm>
            <a:off x="4578908" y="575061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8" name="object 758"/>
          <p:cNvSpPr/>
          <p:nvPr/>
        </p:nvSpPr>
        <p:spPr>
          <a:xfrm>
            <a:off x="1369224" y="57595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9" name="object 759"/>
          <p:cNvSpPr/>
          <p:nvPr/>
        </p:nvSpPr>
        <p:spPr>
          <a:xfrm>
            <a:off x="1973822" y="57595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0" name="object 760"/>
          <p:cNvSpPr/>
          <p:nvPr/>
        </p:nvSpPr>
        <p:spPr>
          <a:xfrm>
            <a:off x="2169426" y="57595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1" name="object 761"/>
          <p:cNvSpPr/>
          <p:nvPr/>
        </p:nvSpPr>
        <p:spPr>
          <a:xfrm>
            <a:off x="3227464" y="57595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2" name="object 762"/>
          <p:cNvSpPr/>
          <p:nvPr/>
        </p:nvSpPr>
        <p:spPr>
          <a:xfrm>
            <a:off x="3929860" y="575951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3" name="object 763"/>
          <p:cNvSpPr/>
          <p:nvPr/>
        </p:nvSpPr>
        <p:spPr>
          <a:xfrm>
            <a:off x="4578908" y="575951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4" name="object 764"/>
          <p:cNvSpPr/>
          <p:nvPr/>
        </p:nvSpPr>
        <p:spPr>
          <a:xfrm>
            <a:off x="1369224" y="57684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5" name="object 765"/>
          <p:cNvSpPr/>
          <p:nvPr/>
        </p:nvSpPr>
        <p:spPr>
          <a:xfrm>
            <a:off x="1973822" y="57684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6" name="object 766"/>
          <p:cNvSpPr/>
          <p:nvPr/>
        </p:nvSpPr>
        <p:spPr>
          <a:xfrm>
            <a:off x="2169426" y="57684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7" name="object 767"/>
          <p:cNvSpPr/>
          <p:nvPr/>
        </p:nvSpPr>
        <p:spPr>
          <a:xfrm>
            <a:off x="3227464" y="57684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8" name="object 768"/>
          <p:cNvSpPr/>
          <p:nvPr/>
        </p:nvSpPr>
        <p:spPr>
          <a:xfrm>
            <a:off x="3929860" y="57684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9" name="object 769"/>
          <p:cNvSpPr/>
          <p:nvPr/>
        </p:nvSpPr>
        <p:spPr>
          <a:xfrm>
            <a:off x="4578908" y="576840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0" name="object 770"/>
          <p:cNvSpPr/>
          <p:nvPr/>
        </p:nvSpPr>
        <p:spPr>
          <a:xfrm>
            <a:off x="1369224" y="5777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1" name="object 771"/>
          <p:cNvSpPr/>
          <p:nvPr/>
        </p:nvSpPr>
        <p:spPr>
          <a:xfrm>
            <a:off x="1973822" y="5777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2" name="object 772"/>
          <p:cNvSpPr/>
          <p:nvPr/>
        </p:nvSpPr>
        <p:spPr>
          <a:xfrm>
            <a:off x="2169426" y="5777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3" name="object 773"/>
          <p:cNvSpPr/>
          <p:nvPr/>
        </p:nvSpPr>
        <p:spPr>
          <a:xfrm>
            <a:off x="3227464" y="5777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4" name="object 774"/>
          <p:cNvSpPr/>
          <p:nvPr/>
        </p:nvSpPr>
        <p:spPr>
          <a:xfrm>
            <a:off x="3929860" y="5777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5" name="object 775"/>
          <p:cNvSpPr/>
          <p:nvPr/>
        </p:nvSpPr>
        <p:spPr>
          <a:xfrm>
            <a:off x="4578908" y="577729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6" name="object 776"/>
          <p:cNvSpPr/>
          <p:nvPr/>
        </p:nvSpPr>
        <p:spPr>
          <a:xfrm>
            <a:off x="1369224" y="578618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7" name="object 777"/>
          <p:cNvSpPr/>
          <p:nvPr/>
        </p:nvSpPr>
        <p:spPr>
          <a:xfrm>
            <a:off x="1973822" y="578618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8" name="object 778"/>
          <p:cNvSpPr/>
          <p:nvPr/>
        </p:nvSpPr>
        <p:spPr>
          <a:xfrm>
            <a:off x="2169426" y="578618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9" name="object 779"/>
          <p:cNvSpPr/>
          <p:nvPr/>
        </p:nvSpPr>
        <p:spPr>
          <a:xfrm>
            <a:off x="3929860" y="578618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0" name="object 780"/>
          <p:cNvSpPr/>
          <p:nvPr/>
        </p:nvSpPr>
        <p:spPr>
          <a:xfrm>
            <a:off x="4578908" y="578618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1" name="object 781"/>
          <p:cNvSpPr/>
          <p:nvPr/>
        </p:nvSpPr>
        <p:spPr>
          <a:xfrm>
            <a:off x="1369224" y="57950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2" name="object 782"/>
          <p:cNvSpPr/>
          <p:nvPr/>
        </p:nvSpPr>
        <p:spPr>
          <a:xfrm>
            <a:off x="1973822" y="57950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3" name="object 783"/>
          <p:cNvSpPr/>
          <p:nvPr/>
        </p:nvSpPr>
        <p:spPr>
          <a:xfrm>
            <a:off x="2169426" y="57950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4" name="object 784"/>
          <p:cNvSpPr/>
          <p:nvPr/>
        </p:nvSpPr>
        <p:spPr>
          <a:xfrm>
            <a:off x="3929860" y="57950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5" name="object 785"/>
          <p:cNvSpPr/>
          <p:nvPr/>
        </p:nvSpPr>
        <p:spPr>
          <a:xfrm>
            <a:off x="4578908" y="579507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6" name="object 786"/>
          <p:cNvSpPr/>
          <p:nvPr/>
        </p:nvSpPr>
        <p:spPr>
          <a:xfrm>
            <a:off x="1369224" y="58039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7" name="object 787"/>
          <p:cNvSpPr/>
          <p:nvPr/>
        </p:nvSpPr>
        <p:spPr>
          <a:xfrm>
            <a:off x="1973822" y="58039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8" name="object 788"/>
          <p:cNvSpPr/>
          <p:nvPr/>
        </p:nvSpPr>
        <p:spPr>
          <a:xfrm>
            <a:off x="2169426" y="58039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9" name="object 789"/>
          <p:cNvSpPr/>
          <p:nvPr/>
        </p:nvSpPr>
        <p:spPr>
          <a:xfrm>
            <a:off x="2516178" y="5595026"/>
            <a:ext cx="1129167" cy="2133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0" name="object 790"/>
          <p:cNvSpPr/>
          <p:nvPr/>
        </p:nvSpPr>
        <p:spPr>
          <a:xfrm>
            <a:off x="3227464" y="58039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A2A2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1" name="object 791"/>
          <p:cNvSpPr/>
          <p:nvPr/>
        </p:nvSpPr>
        <p:spPr>
          <a:xfrm>
            <a:off x="3929860" y="58039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2" name="object 792"/>
          <p:cNvSpPr/>
          <p:nvPr/>
        </p:nvSpPr>
        <p:spPr>
          <a:xfrm>
            <a:off x="4578908" y="580396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3" name="object 793"/>
          <p:cNvSpPr/>
          <p:nvPr/>
        </p:nvSpPr>
        <p:spPr>
          <a:xfrm>
            <a:off x="1369224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4" name="object 794"/>
          <p:cNvSpPr/>
          <p:nvPr/>
        </p:nvSpPr>
        <p:spPr>
          <a:xfrm>
            <a:off x="1973822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5" name="object 795"/>
          <p:cNvSpPr/>
          <p:nvPr/>
        </p:nvSpPr>
        <p:spPr>
          <a:xfrm>
            <a:off x="2169426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6" name="object 796"/>
          <p:cNvSpPr/>
          <p:nvPr/>
        </p:nvSpPr>
        <p:spPr>
          <a:xfrm>
            <a:off x="2569525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7" name="object 797"/>
          <p:cNvSpPr/>
          <p:nvPr/>
        </p:nvSpPr>
        <p:spPr>
          <a:xfrm>
            <a:off x="3227464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8" name="object 798"/>
          <p:cNvSpPr/>
          <p:nvPr/>
        </p:nvSpPr>
        <p:spPr>
          <a:xfrm>
            <a:off x="3929860" y="581285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9" name="object 799"/>
          <p:cNvSpPr/>
          <p:nvPr/>
        </p:nvSpPr>
        <p:spPr>
          <a:xfrm>
            <a:off x="4578908" y="581285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0" name="object 800"/>
          <p:cNvSpPr/>
          <p:nvPr/>
        </p:nvSpPr>
        <p:spPr>
          <a:xfrm>
            <a:off x="1369224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1" name="object 801"/>
          <p:cNvSpPr/>
          <p:nvPr/>
        </p:nvSpPr>
        <p:spPr>
          <a:xfrm>
            <a:off x="1973822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2" name="object 802"/>
          <p:cNvSpPr/>
          <p:nvPr/>
        </p:nvSpPr>
        <p:spPr>
          <a:xfrm>
            <a:off x="2169426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3" name="object 803"/>
          <p:cNvSpPr/>
          <p:nvPr/>
        </p:nvSpPr>
        <p:spPr>
          <a:xfrm>
            <a:off x="2569525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4" name="object 804"/>
          <p:cNvSpPr/>
          <p:nvPr/>
        </p:nvSpPr>
        <p:spPr>
          <a:xfrm>
            <a:off x="3227464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5" name="object 805"/>
          <p:cNvSpPr/>
          <p:nvPr/>
        </p:nvSpPr>
        <p:spPr>
          <a:xfrm>
            <a:off x="3929860" y="58217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6" name="object 806"/>
          <p:cNvSpPr/>
          <p:nvPr/>
        </p:nvSpPr>
        <p:spPr>
          <a:xfrm>
            <a:off x="4578908" y="582174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7" name="object 807"/>
          <p:cNvSpPr/>
          <p:nvPr/>
        </p:nvSpPr>
        <p:spPr>
          <a:xfrm>
            <a:off x="1369224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8" name="object 808"/>
          <p:cNvSpPr/>
          <p:nvPr/>
        </p:nvSpPr>
        <p:spPr>
          <a:xfrm>
            <a:off x="1973822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9" name="object 809"/>
          <p:cNvSpPr/>
          <p:nvPr/>
        </p:nvSpPr>
        <p:spPr>
          <a:xfrm>
            <a:off x="2169426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0" name="object 810"/>
          <p:cNvSpPr/>
          <p:nvPr/>
        </p:nvSpPr>
        <p:spPr>
          <a:xfrm>
            <a:off x="2569525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1" name="object 811"/>
          <p:cNvSpPr/>
          <p:nvPr/>
        </p:nvSpPr>
        <p:spPr>
          <a:xfrm>
            <a:off x="3227464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2" name="object 812"/>
          <p:cNvSpPr/>
          <p:nvPr/>
        </p:nvSpPr>
        <p:spPr>
          <a:xfrm>
            <a:off x="3929860" y="583063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3" name="object 813"/>
          <p:cNvSpPr/>
          <p:nvPr/>
        </p:nvSpPr>
        <p:spPr>
          <a:xfrm>
            <a:off x="4578908" y="583063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4" name="object 814"/>
          <p:cNvSpPr/>
          <p:nvPr/>
        </p:nvSpPr>
        <p:spPr>
          <a:xfrm>
            <a:off x="1369224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5" name="object 815"/>
          <p:cNvSpPr/>
          <p:nvPr/>
        </p:nvSpPr>
        <p:spPr>
          <a:xfrm>
            <a:off x="1973822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6" name="object 816"/>
          <p:cNvSpPr/>
          <p:nvPr/>
        </p:nvSpPr>
        <p:spPr>
          <a:xfrm>
            <a:off x="2169426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7" name="object 817"/>
          <p:cNvSpPr/>
          <p:nvPr/>
        </p:nvSpPr>
        <p:spPr>
          <a:xfrm>
            <a:off x="2569525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8" name="object 818"/>
          <p:cNvSpPr/>
          <p:nvPr/>
        </p:nvSpPr>
        <p:spPr>
          <a:xfrm>
            <a:off x="3227464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9" name="object 819"/>
          <p:cNvSpPr/>
          <p:nvPr/>
        </p:nvSpPr>
        <p:spPr>
          <a:xfrm>
            <a:off x="3929860" y="5839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0" name="object 820"/>
          <p:cNvSpPr/>
          <p:nvPr/>
        </p:nvSpPr>
        <p:spPr>
          <a:xfrm>
            <a:off x="4578908" y="583953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1" name="object 821"/>
          <p:cNvSpPr/>
          <p:nvPr/>
        </p:nvSpPr>
        <p:spPr>
          <a:xfrm>
            <a:off x="1369224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2" name="object 822"/>
          <p:cNvSpPr/>
          <p:nvPr/>
        </p:nvSpPr>
        <p:spPr>
          <a:xfrm>
            <a:off x="1973822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3" name="object 823"/>
          <p:cNvSpPr/>
          <p:nvPr/>
        </p:nvSpPr>
        <p:spPr>
          <a:xfrm>
            <a:off x="2169426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4" name="object 824"/>
          <p:cNvSpPr/>
          <p:nvPr/>
        </p:nvSpPr>
        <p:spPr>
          <a:xfrm>
            <a:off x="2569525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5" name="object 825"/>
          <p:cNvSpPr/>
          <p:nvPr/>
        </p:nvSpPr>
        <p:spPr>
          <a:xfrm>
            <a:off x="3227464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6" name="object 826"/>
          <p:cNvSpPr/>
          <p:nvPr/>
        </p:nvSpPr>
        <p:spPr>
          <a:xfrm>
            <a:off x="3929860" y="58484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7" name="object 827"/>
          <p:cNvSpPr/>
          <p:nvPr/>
        </p:nvSpPr>
        <p:spPr>
          <a:xfrm>
            <a:off x="4578908" y="584842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8" name="object 828"/>
          <p:cNvSpPr/>
          <p:nvPr/>
        </p:nvSpPr>
        <p:spPr>
          <a:xfrm>
            <a:off x="1369224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9" name="object 829"/>
          <p:cNvSpPr/>
          <p:nvPr/>
        </p:nvSpPr>
        <p:spPr>
          <a:xfrm>
            <a:off x="1973822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0" name="object 830"/>
          <p:cNvSpPr/>
          <p:nvPr/>
        </p:nvSpPr>
        <p:spPr>
          <a:xfrm>
            <a:off x="2169426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1" name="object 831"/>
          <p:cNvSpPr/>
          <p:nvPr/>
        </p:nvSpPr>
        <p:spPr>
          <a:xfrm>
            <a:off x="2569525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2" name="object 832"/>
          <p:cNvSpPr/>
          <p:nvPr/>
        </p:nvSpPr>
        <p:spPr>
          <a:xfrm>
            <a:off x="3227464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3" name="object 833"/>
          <p:cNvSpPr/>
          <p:nvPr/>
        </p:nvSpPr>
        <p:spPr>
          <a:xfrm>
            <a:off x="3929860" y="58573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4" name="object 834"/>
          <p:cNvSpPr/>
          <p:nvPr/>
        </p:nvSpPr>
        <p:spPr>
          <a:xfrm>
            <a:off x="4578908" y="585731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5" name="object 835"/>
          <p:cNvSpPr/>
          <p:nvPr/>
        </p:nvSpPr>
        <p:spPr>
          <a:xfrm>
            <a:off x="1369224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6" name="object 836"/>
          <p:cNvSpPr/>
          <p:nvPr/>
        </p:nvSpPr>
        <p:spPr>
          <a:xfrm>
            <a:off x="1973822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7" name="object 837"/>
          <p:cNvSpPr/>
          <p:nvPr/>
        </p:nvSpPr>
        <p:spPr>
          <a:xfrm>
            <a:off x="2169426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8" name="object 838"/>
          <p:cNvSpPr/>
          <p:nvPr/>
        </p:nvSpPr>
        <p:spPr>
          <a:xfrm>
            <a:off x="2569525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9" name="object 839"/>
          <p:cNvSpPr/>
          <p:nvPr/>
        </p:nvSpPr>
        <p:spPr>
          <a:xfrm>
            <a:off x="3227464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0" name="object 840"/>
          <p:cNvSpPr/>
          <p:nvPr/>
        </p:nvSpPr>
        <p:spPr>
          <a:xfrm>
            <a:off x="3929860" y="58662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1" name="object 841"/>
          <p:cNvSpPr/>
          <p:nvPr/>
        </p:nvSpPr>
        <p:spPr>
          <a:xfrm>
            <a:off x="4578908" y="586620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2" name="object 842"/>
          <p:cNvSpPr/>
          <p:nvPr/>
        </p:nvSpPr>
        <p:spPr>
          <a:xfrm>
            <a:off x="1369224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3" name="object 843"/>
          <p:cNvSpPr/>
          <p:nvPr/>
        </p:nvSpPr>
        <p:spPr>
          <a:xfrm>
            <a:off x="1973822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4" name="object 844"/>
          <p:cNvSpPr/>
          <p:nvPr/>
        </p:nvSpPr>
        <p:spPr>
          <a:xfrm>
            <a:off x="2169426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5" name="object 845"/>
          <p:cNvSpPr/>
          <p:nvPr/>
        </p:nvSpPr>
        <p:spPr>
          <a:xfrm>
            <a:off x="2569525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6" name="object 846"/>
          <p:cNvSpPr/>
          <p:nvPr/>
        </p:nvSpPr>
        <p:spPr>
          <a:xfrm>
            <a:off x="3227464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7" name="object 847"/>
          <p:cNvSpPr/>
          <p:nvPr/>
        </p:nvSpPr>
        <p:spPr>
          <a:xfrm>
            <a:off x="3929860" y="58750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8" name="object 848"/>
          <p:cNvSpPr/>
          <p:nvPr/>
        </p:nvSpPr>
        <p:spPr>
          <a:xfrm>
            <a:off x="4578908" y="587509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9" name="object 849"/>
          <p:cNvSpPr/>
          <p:nvPr/>
        </p:nvSpPr>
        <p:spPr>
          <a:xfrm>
            <a:off x="1369224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0" name="object 850"/>
          <p:cNvSpPr/>
          <p:nvPr/>
        </p:nvSpPr>
        <p:spPr>
          <a:xfrm>
            <a:off x="1973822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1" name="object 851"/>
          <p:cNvSpPr/>
          <p:nvPr/>
        </p:nvSpPr>
        <p:spPr>
          <a:xfrm>
            <a:off x="2169426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2" name="object 852"/>
          <p:cNvSpPr/>
          <p:nvPr/>
        </p:nvSpPr>
        <p:spPr>
          <a:xfrm>
            <a:off x="2569525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3" name="object 853"/>
          <p:cNvSpPr/>
          <p:nvPr/>
        </p:nvSpPr>
        <p:spPr>
          <a:xfrm>
            <a:off x="3227464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4" name="object 854"/>
          <p:cNvSpPr/>
          <p:nvPr/>
        </p:nvSpPr>
        <p:spPr>
          <a:xfrm>
            <a:off x="3929860" y="58839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5" name="object 855"/>
          <p:cNvSpPr/>
          <p:nvPr/>
        </p:nvSpPr>
        <p:spPr>
          <a:xfrm>
            <a:off x="4578908" y="588398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6" name="object 856"/>
          <p:cNvSpPr/>
          <p:nvPr/>
        </p:nvSpPr>
        <p:spPr>
          <a:xfrm>
            <a:off x="1369224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7" name="object 857"/>
          <p:cNvSpPr/>
          <p:nvPr/>
        </p:nvSpPr>
        <p:spPr>
          <a:xfrm>
            <a:off x="1973822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8" name="object 858"/>
          <p:cNvSpPr/>
          <p:nvPr/>
        </p:nvSpPr>
        <p:spPr>
          <a:xfrm>
            <a:off x="2169426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9" name="object 859"/>
          <p:cNvSpPr/>
          <p:nvPr/>
        </p:nvSpPr>
        <p:spPr>
          <a:xfrm>
            <a:off x="2569525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0" name="object 860"/>
          <p:cNvSpPr/>
          <p:nvPr/>
        </p:nvSpPr>
        <p:spPr>
          <a:xfrm>
            <a:off x="3227464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1" name="object 861"/>
          <p:cNvSpPr/>
          <p:nvPr/>
        </p:nvSpPr>
        <p:spPr>
          <a:xfrm>
            <a:off x="3929860" y="58928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2" name="object 862"/>
          <p:cNvSpPr/>
          <p:nvPr/>
        </p:nvSpPr>
        <p:spPr>
          <a:xfrm>
            <a:off x="4578908" y="589287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3" name="object 863"/>
          <p:cNvSpPr/>
          <p:nvPr/>
        </p:nvSpPr>
        <p:spPr>
          <a:xfrm>
            <a:off x="1369224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4" name="object 864"/>
          <p:cNvSpPr/>
          <p:nvPr/>
        </p:nvSpPr>
        <p:spPr>
          <a:xfrm>
            <a:off x="1973822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5" name="object 865"/>
          <p:cNvSpPr/>
          <p:nvPr/>
        </p:nvSpPr>
        <p:spPr>
          <a:xfrm>
            <a:off x="2169426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6" name="object 866"/>
          <p:cNvSpPr/>
          <p:nvPr/>
        </p:nvSpPr>
        <p:spPr>
          <a:xfrm>
            <a:off x="2569525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7" name="object 867"/>
          <p:cNvSpPr/>
          <p:nvPr/>
        </p:nvSpPr>
        <p:spPr>
          <a:xfrm>
            <a:off x="3227464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8" name="object 868"/>
          <p:cNvSpPr/>
          <p:nvPr/>
        </p:nvSpPr>
        <p:spPr>
          <a:xfrm>
            <a:off x="3929860" y="59017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9" name="object 869"/>
          <p:cNvSpPr/>
          <p:nvPr/>
        </p:nvSpPr>
        <p:spPr>
          <a:xfrm>
            <a:off x="4578908" y="590176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0" name="object 870"/>
          <p:cNvSpPr/>
          <p:nvPr/>
        </p:nvSpPr>
        <p:spPr>
          <a:xfrm>
            <a:off x="1369224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1" name="object 871"/>
          <p:cNvSpPr/>
          <p:nvPr/>
        </p:nvSpPr>
        <p:spPr>
          <a:xfrm>
            <a:off x="1973822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2" name="object 872"/>
          <p:cNvSpPr/>
          <p:nvPr/>
        </p:nvSpPr>
        <p:spPr>
          <a:xfrm>
            <a:off x="2169426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3" name="object 873"/>
          <p:cNvSpPr/>
          <p:nvPr/>
        </p:nvSpPr>
        <p:spPr>
          <a:xfrm>
            <a:off x="2569525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4" name="object 874"/>
          <p:cNvSpPr/>
          <p:nvPr/>
        </p:nvSpPr>
        <p:spPr>
          <a:xfrm>
            <a:off x="3227464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5" name="object 875"/>
          <p:cNvSpPr/>
          <p:nvPr/>
        </p:nvSpPr>
        <p:spPr>
          <a:xfrm>
            <a:off x="3476415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6" name="object 876"/>
          <p:cNvSpPr/>
          <p:nvPr/>
        </p:nvSpPr>
        <p:spPr>
          <a:xfrm>
            <a:off x="3929860" y="5910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7" name="object 877"/>
          <p:cNvSpPr/>
          <p:nvPr/>
        </p:nvSpPr>
        <p:spPr>
          <a:xfrm>
            <a:off x="4578908" y="59106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8" name="object 878"/>
          <p:cNvSpPr/>
          <p:nvPr/>
        </p:nvSpPr>
        <p:spPr>
          <a:xfrm>
            <a:off x="1369224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9" name="object 879"/>
          <p:cNvSpPr/>
          <p:nvPr/>
        </p:nvSpPr>
        <p:spPr>
          <a:xfrm>
            <a:off x="1973822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0" name="object 880"/>
          <p:cNvSpPr/>
          <p:nvPr/>
        </p:nvSpPr>
        <p:spPr>
          <a:xfrm>
            <a:off x="2169426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1" name="object 881"/>
          <p:cNvSpPr/>
          <p:nvPr/>
        </p:nvSpPr>
        <p:spPr>
          <a:xfrm>
            <a:off x="2569525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2" name="object 882"/>
          <p:cNvSpPr/>
          <p:nvPr/>
        </p:nvSpPr>
        <p:spPr>
          <a:xfrm>
            <a:off x="3227464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3" name="object 883"/>
          <p:cNvSpPr/>
          <p:nvPr/>
        </p:nvSpPr>
        <p:spPr>
          <a:xfrm>
            <a:off x="3476415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4" name="object 884"/>
          <p:cNvSpPr/>
          <p:nvPr/>
        </p:nvSpPr>
        <p:spPr>
          <a:xfrm>
            <a:off x="3929860" y="5919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5" name="object 885"/>
          <p:cNvSpPr/>
          <p:nvPr/>
        </p:nvSpPr>
        <p:spPr>
          <a:xfrm>
            <a:off x="4578908" y="591955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6" name="object 886"/>
          <p:cNvSpPr/>
          <p:nvPr/>
        </p:nvSpPr>
        <p:spPr>
          <a:xfrm>
            <a:off x="1369224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7" name="object 887"/>
          <p:cNvSpPr/>
          <p:nvPr/>
        </p:nvSpPr>
        <p:spPr>
          <a:xfrm>
            <a:off x="1973822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8" name="object 888"/>
          <p:cNvSpPr/>
          <p:nvPr/>
        </p:nvSpPr>
        <p:spPr>
          <a:xfrm>
            <a:off x="2169426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9" name="object 889"/>
          <p:cNvSpPr/>
          <p:nvPr/>
        </p:nvSpPr>
        <p:spPr>
          <a:xfrm>
            <a:off x="2569525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0" name="object 890"/>
          <p:cNvSpPr/>
          <p:nvPr/>
        </p:nvSpPr>
        <p:spPr>
          <a:xfrm>
            <a:off x="3227464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1" name="object 891"/>
          <p:cNvSpPr/>
          <p:nvPr/>
        </p:nvSpPr>
        <p:spPr>
          <a:xfrm>
            <a:off x="3476415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2" name="object 892"/>
          <p:cNvSpPr/>
          <p:nvPr/>
        </p:nvSpPr>
        <p:spPr>
          <a:xfrm>
            <a:off x="3929860" y="59284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3" name="object 893"/>
          <p:cNvSpPr/>
          <p:nvPr/>
        </p:nvSpPr>
        <p:spPr>
          <a:xfrm>
            <a:off x="4578908" y="592844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4" name="object 894"/>
          <p:cNvSpPr/>
          <p:nvPr/>
        </p:nvSpPr>
        <p:spPr>
          <a:xfrm>
            <a:off x="1369224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5" name="object 895"/>
          <p:cNvSpPr/>
          <p:nvPr/>
        </p:nvSpPr>
        <p:spPr>
          <a:xfrm>
            <a:off x="1973822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6" name="object 896"/>
          <p:cNvSpPr/>
          <p:nvPr/>
        </p:nvSpPr>
        <p:spPr>
          <a:xfrm>
            <a:off x="2169426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7" name="object 897"/>
          <p:cNvSpPr/>
          <p:nvPr/>
        </p:nvSpPr>
        <p:spPr>
          <a:xfrm>
            <a:off x="2569525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8" name="object 898"/>
          <p:cNvSpPr/>
          <p:nvPr/>
        </p:nvSpPr>
        <p:spPr>
          <a:xfrm>
            <a:off x="3227464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9" name="object 899"/>
          <p:cNvSpPr/>
          <p:nvPr/>
        </p:nvSpPr>
        <p:spPr>
          <a:xfrm>
            <a:off x="3476415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0" name="object 900"/>
          <p:cNvSpPr/>
          <p:nvPr/>
        </p:nvSpPr>
        <p:spPr>
          <a:xfrm>
            <a:off x="3929860" y="59373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1" name="object 901"/>
          <p:cNvSpPr/>
          <p:nvPr/>
        </p:nvSpPr>
        <p:spPr>
          <a:xfrm>
            <a:off x="4578908" y="593733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2" name="object 902"/>
          <p:cNvSpPr/>
          <p:nvPr/>
        </p:nvSpPr>
        <p:spPr>
          <a:xfrm>
            <a:off x="1369224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3" name="object 903"/>
          <p:cNvSpPr/>
          <p:nvPr/>
        </p:nvSpPr>
        <p:spPr>
          <a:xfrm>
            <a:off x="1973822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4" name="object 904"/>
          <p:cNvSpPr/>
          <p:nvPr/>
        </p:nvSpPr>
        <p:spPr>
          <a:xfrm>
            <a:off x="2169426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5" name="object 905"/>
          <p:cNvSpPr/>
          <p:nvPr/>
        </p:nvSpPr>
        <p:spPr>
          <a:xfrm>
            <a:off x="2569525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6" name="object 906"/>
          <p:cNvSpPr/>
          <p:nvPr/>
        </p:nvSpPr>
        <p:spPr>
          <a:xfrm>
            <a:off x="3227464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7" name="object 907"/>
          <p:cNvSpPr/>
          <p:nvPr/>
        </p:nvSpPr>
        <p:spPr>
          <a:xfrm>
            <a:off x="3476415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8" name="object 908"/>
          <p:cNvSpPr/>
          <p:nvPr/>
        </p:nvSpPr>
        <p:spPr>
          <a:xfrm>
            <a:off x="3929860" y="59462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9" name="object 909"/>
          <p:cNvSpPr/>
          <p:nvPr/>
        </p:nvSpPr>
        <p:spPr>
          <a:xfrm>
            <a:off x="4578908" y="594622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0" name="object 910"/>
          <p:cNvSpPr/>
          <p:nvPr/>
        </p:nvSpPr>
        <p:spPr>
          <a:xfrm>
            <a:off x="1369224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1" name="object 911"/>
          <p:cNvSpPr/>
          <p:nvPr/>
        </p:nvSpPr>
        <p:spPr>
          <a:xfrm>
            <a:off x="1973822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2" name="object 912"/>
          <p:cNvSpPr/>
          <p:nvPr/>
        </p:nvSpPr>
        <p:spPr>
          <a:xfrm>
            <a:off x="2169426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3" name="object 913"/>
          <p:cNvSpPr/>
          <p:nvPr/>
        </p:nvSpPr>
        <p:spPr>
          <a:xfrm>
            <a:off x="2569525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4" name="object 914"/>
          <p:cNvSpPr/>
          <p:nvPr/>
        </p:nvSpPr>
        <p:spPr>
          <a:xfrm>
            <a:off x="3227464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5" name="object 915"/>
          <p:cNvSpPr/>
          <p:nvPr/>
        </p:nvSpPr>
        <p:spPr>
          <a:xfrm>
            <a:off x="3476415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6" name="object 916"/>
          <p:cNvSpPr/>
          <p:nvPr/>
        </p:nvSpPr>
        <p:spPr>
          <a:xfrm>
            <a:off x="3929860" y="59551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7" name="object 917"/>
          <p:cNvSpPr/>
          <p:nvPr/>
        </p:nvSpPr>
        <p:spPr>
          <a:xfrm>
            <a:off x="4578908" y="595511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8" name="object 918"/>
          <p:cNvSpPr/>
          <p:nvPr/>
        </p:nvSpPr>
        <p:spPr>
          <a:xfrm>
            <a:off x="1369224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9" name="object 919"/>
          <p:cNvSpPr/>
          <p:nvPr/>
        </p:nvSpPr>
        <p:spPr>
          <a:xfrm>
            <a:off x="1973822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0" name="object 920"/>
          <p:cNvSpPr/>
          <p:nvPr/>
        </p:nvSpPr>
        <p:spPr>
          <a:xfrm>
            <a:off x="2169426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1" name="object 921"/>
          <p:cNvSpPr/>
          <p:nvPr/>
        </p:nvSpPr>
        <p:spPr>
          <a:xfrm>
            <a:off x="2569525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2" name="object 922"/>
          <p:cNvSpPr/>
          <p:nvPr/>
        </p:nvSpPr>
        <p:spPr>
          <a:xfrm>
            <a:off x="3227464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3" name="object 923"/>
          <p:cNvSpPr/>
          <p:nvPr/>
        </p:nvSpPr>
        <p:spPr>
          <a:xfrm>
            <a:off x="3476415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4" name="object 924"/>
          <p:cNvSpPr/>
          <p:nvPr/>
        </p:nvSpPr>
        <p:spPr>
          <a:xfrm>
            <a:off x="3929860" y="59640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5" name="object 925"/>
          <p:cNvSpPr/>
          <p:nvPr/>
        </p:nvSpPr>
        <p:spPr>
          <a:xfrm>
            <a:off x="4578908" y="596400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6" name="object 926"/>
          <p:cNvSpPr/>
          <p:nvPr/>
        </p:nvSpPr>
        <p:spPr>
          <a:xfrm>
            <a:off x="1369224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7" name="object 927"/>
          <p:cNvSpPr/>
          <p:nvPr/>
        </p:nvSpPr>
        <p:spPr>
          <a:xfrm>
            <a:off x="1973822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8" name="object 928"/>
          <p:cNvSpPr/>
          <p:nvPr/>
        </p:nvSpPr>
        <p:spPr>
          <a:xfrm>
            <a:off x="2169426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9" name="object 929"/>
          <p:cNvSpPr/>
          <p:nvPr/>
        </p:nvSpPr>
        <p:spPr>
          <a:xfrm>
            <a:off x="2569525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0" name="object 930"/>
          <p:cNvSpPr/>
          <p:nvPr/>
        </p:nvSpPr>
        <p:spPr>
          <a:xfrm>
            <a:off x="3227464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1" name="object 931"/>
          <p:cNvSpPr/>
          <p:nvPr/>
        </p:nvSpPr>
        <p:spPr>
          <a:xfrm>
            <a:off x="3476415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2" name="object 932"/>
          <p:cNvSpPr/>
          <p:nvPr/>
        </p:nvSpPr>
        <p:spPr>
          <a:xfrm>
            <a:off x="3929860" y="59728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3" name="object 933"/>
          <p:cNvSpPr/>
          <p:nvPr/>
        </p:nvSpPr>
        <p:spPr>
          <a:xfrm>
            <a:off x="4578908" y="597289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4" name="object 934"/>
          <p:cNvSpPr/>
          <p:nvPr/>
        </p:nvSpPr>
        <p:spPr>
          <a:xfrm>
            <a:off x="1369224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5" name="object 935"/>
          <p:cNvSpPr/>
          <p:nvPr/>
        </p:nvSpPr>
        <p:spPr>
          <a:xfrm>
            <a:off x="1973822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6" name="object 936"/>
          <p:cNvSpPr/>
          <p:nvPr/>
        </p:nvSpPr>
        <p:spPr>
          <a:xfrm>
            <a:off x="2169426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7" name="object 937"/>
          <p:cNvSpPr/>
          <p:nvPr/>
        </p:nvSpPr>
        <p:spPr>
          <a:xfrm>
            <a:off x="3227464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8" name="object 938"/>
          <p:cNvSpPr/>
          <p:nvPr/>
        </p:nvSpPr>
        <p:spPr>
          <a:xfrm>
            <a:off x="3476415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9" name="object 939"/>
          <p:cNvSpPr/>
          <p:nvPr/>
        </p:nvSpPr>
        <p:spPr>
          <a:xfrm>
            <a:off x="3929860" y="59817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0" name="object 940"/>
          <p:cNvSpPr/>
          <p:nvPr/>
        </p:nvSpPr>
        <p:spPr>
          <a:xfrm>
            <a:off x="4578908" y="598178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1" name="object 941"/>
          <p:cNvSpPr/>
          <p:nvPr/>
        </p:nvSpPr>
        <p:spPr>
          <a:xfrm>
            <a:off x="1369224" y="59906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2" name="object 942"/>
          <p:cNvSpPr/>
          <p:nvPr/>
        </p:nvSpPr>
        <p:spPr>
          <a:xfrm>
            <a:off x="1973822" y="59906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3" name="object 943"/>
          <p:cNvSpPr/>
          <p:nvPr/>
        </p:nvSpPr>
        <p:spPr>
          <a:xfrm>
            <a:off x="2169426" y="59906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4" name="object 944"/>
          <p:cNvSpPr/>
          <p:nvPr/>
        </p:nvSpPr>
        <p:spPr>
          <a:xfrm>
            <a:off x="3476415" y="59906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5" name="object 945"/>
          <p:cNvSpPr/>
          <p:nvPr/>
        </p:nvSpPr>
        <p:spPr>
          <a:xfrm>
            <a:off x="3929860" y="59906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6" name="object 946"/>
          <p:cNvSpPr/>
          <p:nvPr/>
        </p:nvSpPr>
        <p:spPr>
          <a:xfrm>
            <a:off x="4578908" y="599067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7" name="object 947"/>
          <p:cNvSpPr/>
          <p:nvPr/>
        </p:nvSpPr>
        <p:spPr>
          <a:xfrm>
            <a:off x="1369224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8" name="object 948"/>
          <p:cNvSpPr/>
          <p:nvPr/>
        </p:nvSpPr>
        <p:spPr>
          <a:xfrm>
            <a:off x="1973822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9" name="object 949"/>
          <p:cNvSpPr/>
          <p:nvPr/>
        </p:nvSpPr>
        <p:spPr>
          <a:xfrm>
            <a:off x="2169426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0" name="object 950"/>
          <p:cNvSpPr/>
          <p:nvPr/>
        </p:nvSpPr>
        <p:spPr>
          <a:xfrm>
            <a:off x="2569525" y="5915105"/>
            <a:ext cx="817980" cy="8891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1" name="object 951"/>
          <p:cNvSpPr/>
          <p:nvPr/>
        </p:nvSpPr>
        <p:spPr>
          <a:xfrm>
            <a:off x="3227464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2" name="object 952"/>
          <p:cNvSpPr/>
          <p:nvPr/>
        </p:nvSpPr>
        <p:spPr>
          <a:xfrm>
            <a:off x="3369721" y="5995125"/>
            <a:ext cx="17782" cy="889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3" name="object 953"/>
          <p:cNvSpPr/>
          <p:nvPr/>
        </p:nvSpPr>
        <p:spPr>
          <a:xfrm>
            <a:off x="3476415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4" name="object 954"/>
          <p:cNvSpPr/>
          <p:nvPr/>
        </p:nvSpPr>
        <p:spPr>
          <a:xfrm>
            <a:off x="3929860" y="59995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5" name="object 955"/>
          <p:cNvSpPr/>
          <p:nvPr/>
        </p:nvSpPr>
        <p:spPr>
          <a:xfrm>
            <a:off x="4578908" y="599957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6" name="object 956"/>
          <p:cNvSpPr/>
          <p:nvPr/>
        </p:nvSpPr>
        <p:spPr>
          <a:xfrm>
            <a:off x="1369224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7" name="object 957"/>
          <p:cNvSpPr/>
          <p:nvPr/>
        </p:nvSpPr>
        <p:spPr>
          <a:xfrm>
            <a:off x="1973822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8" name="object 958"/>
          <p:cNvSpPr/>
          <p:nvPr/>
        </p:nvSpPr>
        <p:spPr>
          <a:xfrm>
            <a:off x="2169426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9" name="object 959"/>
          <p:cNvSpPr/>
          <p:nvPr/>
        </p:nvSpPr>
        <p:spPr>
          <a:xfrm>
            <a:off x="2569525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0" name="object 960"/>
          <p:cNvSpPr/>
          <p:nvPr/>
        </p:nvSpPr>
        <p:spPr>
          <a:xfrm>
            <a:off x="3227464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1" name="object 961"/>
          <p:cNvSpPr/>
          <p:nvPr/>
        </p:nvSpPr>
        <p:spPr>
          <a:xfrm>
            <a:off x="3378613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2" name="object 962"/>
          <p:cNvSpPr/>
          <p:nvPr/>
        </p:nvSpPr>
        <p:spPr>
          <a:xfrm>
            <a:off x="3476415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3" name="object 963"/>
          <p:cNvSpPr/>
          <p:nvPr/>
        </p:nvSpPr>
        <p:spPr>
          <a:xfrm>
            <a:off x="3929860" y="60084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4" name="object 964"/>
          <p:cNvSpPr/>
          <p:nvPr/>
        </p:nvSpPr>
        <p:spPr>
          <a:xfrm>
            <a:off x="4578908" y="600846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5" name="object 965"/>
          <p:cNvSpPr/>
          <p:nvPr/>
        </p:nvSpPr>
        <p:spPr>
          <a:xfrm>
            <a:off x="1369224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6" name="object 966"/>
          <p:cNvSpPr/>
          <p:nvPr/>
        </p:nvSpPr>
        <p:spPr>
          <a:xfrm>
            <a:off x="1973822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7" name="object 967"/>
          <p:cNvSpPr/>
          <p:nvPr/>
        </p:nvSpPr>
        <p:spPr>
          <a:xfrm>
            <a:off x="2169426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8" name="object 968"/>
          <p:cNvSpPr/>
          <p:nvPr/>
        </p:nvSpPr>
        <p:spPr>
          <a:xfrm>
            <a:off x="2569525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9" name="object 969"/>
          <p:cNvSpPr/>
          <p:nvPr/>
        </p:nvSpPr>
        <p:spPr>
          <a:xfrm>
            <a:off x="3227464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0" name="object 970"/>
          <p:cNvSpPr/>
          <p:nvPr/>
        </p:nvSpPr>
        <p:spPr>
          <a:xfrm>
            <a:off x="3378613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1" name="object 971"/>
          <p:cNvSpPr/>
          <p:nvPr/>
        </p:nvSpPr>
        <p:spPr>
          <a:xfrm>
            <a:off x="3476415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2" name="object 972"/>
          <p:cNvSpPr/>
          <p:nvPr/>
        </p:nvSpPr>
        <p:spPr>
          <a:xfrm>
            <a:off x="3929860" y="60173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3" name="object 973"/>
          <p:cNvSpPr/>
          <p:nvPr/>
        </p:nvSpPr>
        <p:spPr>
          <a:xfrm>
            <a:off x="4578908" y="601735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4" name="object 974"/>
          <p:cNvSpPr/>
          <p:nvPr/>
        </p:nvSpPr>
        <p:spPr>
          <a:xfrm>
            <a:off x="1369224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5" name="object 975"/>
          <p:cNvSpPr/>
          <p:nvPr/>
        </p:nvSpPr>
        <p:spPr>
          <a:xfrm>
            <a:off x="1973822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6" name="object 976"/>
          <p:cNvSpPr/>
          <p:nvPr/>
        </p:nvSpPr>
        <p:spPr>
          <a:xfrm>
            <a:off x="2169426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7" name="object 977"/>
          <p:cNvSpPr/>
          <p:nvPr/>
        </p:nvSpPr>
        <p:spPr>
          <a:xfrm>
            <a:off x="2569525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8" name="object 978"/>
          <p:cNvSpPr/>
          <p:nvPr/>
        </p:nvSpPr>
        <p:spPr>
          <a:xfrm>
            <a:off x="3227464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9" name="object 979"/>
          <p:cNvSpPr/>
          <p:nvPr/>
        </p:nvSpPr>
        <p:spPr>
          <a:xfrm>
            <a:off x="3378613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0" name="object 980"/>
          <p:cNvSpPr/>
          <p:nvPr/>
        </p:nvSpPr>
        <p:spPr>
          <a:xfrm>
            <a:off x="3476415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1" name="object 981"/>
          <p:cNvSpPr/>
          <p:nvPr/>
        </p:nvSpPr>
        <p:spPr>
          <a:xfrm>
            <a:off x="3929860" y="60262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2" name="object 982"/>
          <p:cNvSpPr/>
          <p:nvPr/>
        </p:nvSpPr>
        <p:spPr>
          <a:xfrm>
            <a:off x="4578908" y="602624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3" name="object 983"/>
          <p:cNvSpPr/>
          <p:nvPr/>
        </p:nvSpPr>
        <p:spPr>
          <a:xfrm>
            <a:off x="1369224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4" name="object 984"/>
          <p:cNvSpPr/>
          <p:nvPr/>
        </p:nvSpPr>
        <p:spPr>
          <a:xfrm>
            <a:off x="1973822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5" name="object 985"/>
          <p:cNvSpPr/>
          <p:nvPr/>
        </p:nvSpPr>
        <p:spPr>
          <a:xfrm>
            <a:off x="2169426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6" name="object 986"/>
          <p:cNvSpPr/>
          <p:nvPr/>
        </p:nvSpPr>
        <p:spPr>
          <a:xfrm>
            <a:off x="2569525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7" name="object 987"/>
          <p:cNvSpPr/>
          <p:nvPr/>
        </p:nvSpPr>
        <p:spPr>
          <a:xfrm>
            <a:off x="3227464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8" name="object 988"/>
          <p:cNvSpPr/>
          <p:nvPr/>
        </p:nvSpPr>
        <p:spPr>
          <a:xfrm>
            <a:off x="3378613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9" name="object 989"/>
          <p:cNvSpPr/>
          <p:nvPr/>
        </p:nvSpPr>
        <p:spPr>
          <a:xfrm>
            <a:off x="3476415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0" name="object 990"/>
          <p:cNvSpPr/>
          <p:nvPr/>
        </p:nvSpPr>
        <p:spPr>
          <a:xfrm>
            <a:off x="3929860" y="60351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1" name="object 991"/>
          <p:cNvSpPr/>
          <p:nvPr/>
        </p:nvSpPr>
        <p:spPr>
          <a:xfrm>
            <a:off x="4578908" y="603513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2" name="object 992"/>
          <p:cNvSpPr/>
          <p:nvPr/>
        </p:nvSpPr>
        <p:spPr>
          <a:xfrm>
            <a:off x="1369224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3" name="object 993"/>
          <p:cNvSpPr/>
          <p:nvPr/>
        </p:nvSpPr>
        <p:spPr>
          <a:xfrm>
            <a:off x="1973822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4" name="object 994"/>
          <p:cNvSpPr/>
          <p:nvPr/>
        </p:nvSpPr>
        <p:spPr>
          <a:xfrm>
            <a:off x="2169426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5" name="object 995"/>
          <p:cNvSpPr/>
          <p:nvPr/>
        </p:nvSpPr>
        <p:spPr>
          <a:xfrm>
            <a:off x="2569525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6" name="object 996"/>
          <p:cNvSpPr/>
          <p:nvPr/>
        </p:nvSpPr>
        <p:spPr>
          <a:xfrm>
            <a:off x="3227464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7" name="object 997"/>
          <p:cNvSpPr/>
          <p:nvPr/>
        </p:nvSpPr>
        <p:spPr>
          <a:xfrm>
            <a:off x="3378613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8" name="object 998"/>
          <p:cNvSpPr/>
          <p:nvPr/>
        </p:nvSpPr>
        <p:spPr>
          <a:xfrm>
            <a:off x="3476415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9" name="object 999"/>
          <p:cNvSpPr/>
          <p:nvPr/>
        </p:nvSpPr>
        <p:spPr>
          <a:xfrm>
            <a:off x="3929860" y="60440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0" name="object 1000"/>
          <p:cNvSpPr/>
          <p:nvPr/>
        </p:nvSpPr>
        <p:spPr>
          <a:xfrm>
            <a:off x="4578908" y="604402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1" name="object 1001"/>
          <p:cNvSpPr/>
          <p:nvPr/>
        </p:nvSpPr>
        <p:spPr>
          <a:xfrm>
            <a:off x="1369224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2" name="object 1002"/>
          <p:cNvSpPr/>
          <p:nvPr/>
        </p:nvSpPr>
        <p:spPr>
          <a:xfrm>
            <a:off x="1973822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3" name="object 1003"/>
          <p:cNvSpPr/>
          <p:nvPr/>
        </p:nvSpPr>
        <p:spPr>
          <a:xfrm>
            <a:off x="2169426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4" name="object 1004"/>
          <p:cNvSpPr/>
          <p:nvPr/>
        </p:nvSpPr>
        <p:spPr>
          <a:xfrm>
            <a:off x="2569525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5" name="object 1005"/>
          <p:cNvSpPr/>
          <p:nvPr/>
        </p:nvSpPr>
        <p:spPr>
          <a:xfrm>
            <a:off x="3227464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6" name="object 1006"/>
          <p:cNvSpPr/>
          <p:nvPr/>
        </p:nvSpPr>
        <p:spPr>
          <a:xfrm>
            <a:off x="3378613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7" name="object 1007"/>
          <p:cNvSpPr/>
          <p:nvPr/>
        </p:nvSpPr>
        <p:spPr>
          <a:xfrm>
            <a:off x="3476415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8" name="object 1008"/>
          <p:cNvSpPr/>
          <p:nvPr/>
        </p:nvSpPr>
        <p:spPr>
          <a:xfrm>
            <a:off x="3929860" y="60529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9" name="object 1009"/>
          <p:cNvSpPr/>
          <p:nvPr/>
        </p:nvSpPr>
        <p:spPr>
          <a:xfrm>
            <a:off x="4578908" y="605291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0" name="object 1010"/>
          <p:cNvSpPr/>
          <p:nvPr/>
        </p:nvSpPr>
        <p:spPr>
          <a:xfrm>
            <a:off x="1369224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1" name="object 1011"/>
          <p:cNvSpPr/>
          <p:nvPr/>
        </p:nvSpPr>
        <p:spPr>
          <a:xfrm>
            <a:off x="1973822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2" name="object 1012"/>
          <p:cNvSpPr/>
          <p:nvPr/>
        </p:nvSpPr>
        <p:spPr>
          <a:xfrm>
            <a:off x="2169426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3" name="object 1013"/>
          <p:cNvSpPr/>
          <p:nvPr/>
        </p:nvSpPr>
        <p:spPr>
          <a:xfrm>
            <a:off x="2569525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4" name="object 1014"/>
          <p:cNvSpPr/>
          <p:nvPr/>
        </p:nvSpPr>
        <p:spPr>
          <a:xfrm>
            <a:off x="3227464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5" name="object 1015"/>
          <p:cNvSpPr/>
          <p:nvPr/>
        </p:nvSpPr>
        <p:spPr>
          <a:xfrm>
            <a:off x="3378613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6" name="object 1016"/>
          <p:cNvSpPr/>
          <p:nvPr/>
        </p:nvSpPr>
        <p:spPr>
          <a:xfrm>
            <a:off x="3476415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7" name="object 1017"/>
          <p:cNvSpPr/>
          <p:nvPr/>
        </p:nvSpPr>
        <p:spPr>
          <a:xfrm>
            <a:off x="3929860" y="60618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8" name="object 1018"/>
          <p:cNvSpPr/>
          <p:nvPr/>
        </p:nvSpPr>
        <p:spPr>
          <a:xfrm>
            <a:off x="4578908" y="606180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9" name="object 1019"/>
          <p:cNvSpPr/>
          <p:nvPr/>
        </p:nvSpPr>
        <p:spPr>
          <a:xfrm>
            <a:off x="1369224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0" name="object 1020"/>
          <p:cNvSpPr/>
          <p:nvPr/>
        </p:nvSpPr>
        <p:spPr>
          <a:xfrm>
            <a:off x="1973822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1" name="object 1021"/>
          <p:cNvSpPr/>
          <p:nvPr/>
        </p:nvSpPr>
        <p:spPr>
          <a:xfrm>
            <a:off x="2169426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2" name="object 1022"/>
          <p:cNvSpPr/>
          <p:nvPr/>
        </p:nvSpPr>
        <p:spPr>
          <a:xfrm>
            <a:off x="2569525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3" name="object 1023"/>
          <p:cNvSpPr/>
          <p:nvPr/>
        </p:nvSpPr>
        <p:spPr>
          <a:xfrm>
            <a:off x="3227464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4" name="object 1024"/>
          <p:cNvSpPr/>
          <p:nvPr/>
        </p:nvSpPr>
        <p:spPr>
          <a:xfrm>
            <a:off x="3378613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5" name="object 1025"/>
          <p:cNvSpPr/>
          <p:nvPr/>
        </p:nvSpPr>
        <p:spPr>
          <a:xfrm>
            <a:off x="3476415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6" name="object 1026"/>
          <p:cNvSpPr/>
          <p:nvPr/>
        </p:nvSpPr>
        <p:spPr>
          <a:xfrm>
            <a:off x="3929860" y="60706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7" name="object 1027"/>
          <p:cNvSpPr/>
          <p:nvPr/>
        </p:nvSpPr>
        <p:spPr>
          <a:xfrm>
            <a:off x="4578908" y="607069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8" name="object 1028"/>
          <p:cNvSpPr/>
          <p:nvPr/>
        </p:nvSpPr>
        <p:spPr>
          <a:xfrm>
            <a:off x="1369224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9" name="object 1029"/>
          <p:cNvSpPr/>
          <p:nvPr/>
        </p:nvSpPr>
        <p:spPr>
          <a:xfrm>
            <a:off x="1973822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0" name="object 1030"/>
          <p:cNvSpPr/>
          <p:nvPr/>
        </p:nvSpPr>
        <p:spPr>
          <a:xfrm>
            <a:off x="2169426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1" name="object 1031"/>
          <p:cNvSpPr/>
          <p:nvPr/>
        </p:nvSpPr>
        <p:spPr>
          <a:xfrm>
            <a:off x="2569525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2" name="object 1032"/>
          <p:cNvSpPr/>
          <p:nvPr/>
        </p:nvSpPr>
        <p:spPr>
          <a:xfrm>
            <a:off x="3227464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3" name="object 1033"/>
          <p:cNvSpPr/>
          <p:nvPr/>
        </p:nvSpPr>
        <p:spPr>
          <a:xfrm>
            <a:off x="3378613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4" name="object 1034"/>
          <p:cNvSpPr/>
          <p:nvPr/>
        </p:nvSpPr>
        <p:spPr>
          <a:xfrm>
            <a:off x="3476415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5" name="object 1035"/>
          <p:cNvSpPr/>
          <p:nvPr/>
        </p:nvSpPr>
        <p:spPr>
          <a:xfrm>
            <a:off x="3929860" y="60795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6" name="object 1036"/>
          <p:cNvSpPr/>
          <p:nvPr/>
        </p:nvSpPr>
        <p:spPr>
          <a:xfrm>
            <a:off x="4578908" y="607958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7" name="object 1037"/>
          <p:cNvSpPr/>
          <p:nvPr/>
        </p:nvSpPr>
        <p:spPr>
          <a:xfrm>
            <a:off x="1369224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8" name="object 1038"/>
          <p:cNvSpPr/>
          <p:nvPr/>
        </p:nvSpPr>
        <p:spPr>
          <a:xfrm>
            <a:off x="1973822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9" name="object 1039"/>
          <p:cNvSpPr/>
          <p:nvPr/>
        </p:nvSpPr>
        <p:spPr>
          <a:xfrm>
            <a:off x="2169426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0" name="object 1040"/>
          <p:cNvSpPr/>
          <p:nvPr/>
        </p:nvSpPr>
        <p:spPr>
          <a:xfrm>
            <a:off x="2569525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1" name="object 1041"/>
          <p:cNvSpPr/>
          <p:nvPr/>
        </p:nvSpPr>
        <p:spPr>
          <a:xfrm>
            <a:off x="3227464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2" name="object 1042"/>
          <p:cNvSpPr/>
          <p:nvPr/>
        </p:nvSpPr>
        <p:spPr>
          <a:xfrm>
            <a:off x="3378613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3" name="object 1043"/>
          <p:cNvSpPr/>
          <p:nvPr/>
        </p:nvSpPr>
        <p:spPr>
          <a:xfrm>
            <a:off x="3476415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4" name="object 1044"/>
          <p:cNvSpPr/>
          <p:nvPr/>
        </p:nvSpPr>
        <p:spPr>
          <a:xfrm>
            <a:off x="3929860" y="6088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5" name="object 1045"/>
          <p:cNvSpPr/>
          <p:nvPr/>
        </p:nvSpPr>
        <p:spPr>
          <a:xfrm>
            <a:off x="4578908" y="608848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6" name="object 1046"/>
          <p:cNvSpPr/>
          <p:nvPr/>
        </p:nvSpPr>
        <p:spPr>
          <a:xfrm>
            <a:off x="1369224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7" name="object 1047"/>
          <p:cNvSpPr/>
          <p:nvPr/>
        </p:nvSpPr>
        <p:spPr>
          <a:xfrm>
            <a:off x="1973822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8" name="object 1048"/>
          <p:cNvSpPr/>
          <p:nvPr/>
        </p:nvSpPr>
        <p:spPr>
          <a:xfrm>
            <a:off x="2169426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9" name="object 1049"/>
          <p:cNvSpPr/>
          <p:nvPr/>
        </p:nvSpPr>
        <p:spPr>
          <a:xfrm>
            <a:off x="2569525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0" name="object 1050"/>
          <p:cNvSpPr/>
          <p:nvPr/>
        </p:nvSpPr>
        <p:spPr>
          <a:xfrm>
            <a:off x="3227464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1" name="object 1051"/>
          <p:cNvSpPr/>
          <p:nvPr/>
        </p:nvSpPr>
        <p:spPr>
          <a:xfrm>
            <a:off x="3378613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2" name="object 1052"/>
          <p:cNvSpPr/>
          <p:nvPr/>
        </p:nvSpPr>
        <p:spPr>
          <a:xfrm>
            <a:off x="3476415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3" name="object 1053"/>
          <p:cNvSpPr/>
          <p:nvPr/>
        </p:nvSpPr>
        <p:spPr>
          <a:xfrm>
            <a:off x="3929860" y="6097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4" name="object 1054"/>
          <p:cNvSpPr/>
          <p:nvPr/>
        </p:nvSpPr>
        <p:spPr>
          <a:xfrm>
            <a:off x="4578908" y="609737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5" name="object 1055"/>
          <p:cNvSpPr/>
          <p:nvPr/>
        </p:nvSpPr>
        <p:spPr>
          <a:xfrm>
            <a:off x="1369224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6" name="object 1056"/>
          <p:cNvSpPr/>
          <p:nvPr/>
        </p:nvSpPr>
        <p:spPr>
          <a:xfrm>
            <a:off x="1973822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7" name="object 1057"/>
          <p:cNvSpPr/>
          <p:nvPr/>
        </p:nvSpPr>
        <p:spPr>
          <a:xfrm>
            <a:off x="2169426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8" name="object 1058"/>
          <p:cNvSpPr/>
          <p:nvPr/>
        </p:nvSpPr>
        <p:spPr>
          <a:xfrm>
            <a:off x="2569525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9" name="object 1059"/>
          <p:cNvSpPr/>
          <p:nvPr/>
        </p:nvSpPr>
        <p:spPr>
          <a:xfrm>
            <a:off x="3227464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0" name="object 1060"/>
          <p:cNvSpPr/>
          <p:nvPr/>
        </p:nvSpPr>
        <p:spPr>
          <a:xfrm>
            <a:off x="3378613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1" name="object 1061"/>
          <p:cNvSpPr/>
          <p:nvPr/>
        </p:nvSpPr>
        <p:spPr>
          <a:xfrm>
            <a:off x="3476415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2" name="object 1062"/>
          <p:cNvSpPr/>
          <p:nvPr/>
        </p:nvSpPr>
        <p:spPr>
          <a:xfrm>
            <a:off x="3929860" y="61062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3" name="object 1063"/>
          <p:cNvSpPr/>
          <p:nvPr/>
        </p:nvSpPr>
        <p:spPr>
          <a:xfrm>
            <a:off x="4578908" y="610626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4" name="object 1064"/>
          <p:cNvSpPr/>
          <p:nvPr/>
        </p:nvSpPr>
        <p:spPr>
          <a:xfrm>
            <a:off x="1369224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5" name="object 1065"/>
          <p:cNvSpPr/>
          <p:nvPr/>
        </p:nvSpPr>
        <p:spPr>
          <a:xfrm>
            <a:off x="1973822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6" name="object 1066"/>
          <p:cNvSpPr/>
          <p:nvPr/>
        </p:nvSpPr>
        <p:spPr>
          <a:xfrm>
            <a:off x="2169426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7" name="object 1067"/>
          <p:cNvSpPr/>
          <p:nvPr/>
        </p:nvSpPr>
        <p:spPr>
          <a:xfrm>
            <a:off x="2569525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8" name="object 1068"/>
          <p:cNvSpPr/>
          <p:nvPr/>
        </p:nvSpPr>
        <p:spPr>
          <a:xfrm>
            <a:off x="3227464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9" name="object 1069"/>
          <p:cNvSpPr/>
          <p:nvPr/>
        </p:nvSpPr>
        <p:spPr>
          <a:xfrm>
            <a:off x="3378613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0" name="object 1070"/>
          <p:cNvSpPr/>
          <p:nvPr/>
        </p:nvSpPr>
        <p:spPr>
          <a:xfrm>
            <a:off x="3476415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1" name="object 1071"/>
          <p:cNvSpPr/>
          <p:nvPr/>
        </p:nvSpPr>
        <p:spPr>
          <a:xfrm>
            <a:off x="3929860" y="61151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2" name="object 1072"/>
          <p:cNvSpPr/>
          <p:nvPr/>
        </p:nvSpPr>
        <p:spPr>
          <a:xfrm>
            <a:off x="4578908" y="611515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3" name="object 1073"/>
          <p:cNvSpPr/>
          <p:nvPr/>
        </p:nvSpPr>
        <p:spPr>
          <a:xfrm>
            <a:off x="1369224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4" name="object 1074"/>
          <p:cNvSpPr/>
          <p:nvPr/>
        </p:nvSpPr>
        <p:spPr>
          <a:xfrm>
            <a:off x="1973822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5" name="object 1075"/>
          <p:cNvSpPr/>
          <p:nvPr/>
        </p:nvSpPr>
        <p:spPr>
          <a:xfrm>
            <a:off x="2169426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6" name="object 1076"/>
          <p:cNvSpPr/>
          <p:nvPr/>
        </p:nvSpPr>
        <p:spPr>
          <a:xfrm>
            <a:off x="2569525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7" name="object 1077"/>
          <p:cNvSpPr/>
          <p:nvPr/>
        </p:nvSpPr>
        <p:spPr>
          <a:xfrm>
            <a:off x="3227464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8" name="object 1078"/>
          <p:cNvSpPr/>
          <p:nvPr/>
        </p:nvSpPr>
        <p:spPr>
          <a:xfrm>
            <a:off x="3378613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9" name="object 1079"/>
          <p:cNvSpPr/>
          <p:nvPr/>
        </p:nvSpPr>
        <p:spPr>
          <a:xfrm>
            <a:off x="3476415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0" name="object 1080"/>
          <p:cNvSpPr/>
          <p:nvPr/>
        </p:nvSpPr>
        <p:spPr>
          <a:xfrm>
            <a:off x="3929860" y="61240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1" name="object 1081"/>
          <p:cNvSpPr/>
          <p:nvPr/>
        </p:nvSpPr>
        <p:spPr>
          <a:xfrm>
            <a:off x="4578908" y="612404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2" name="object 1082"/>
          <p:cNvSpPr/>
          <p:nvPr/>
        </p:nvSpPr>
        <p:spPr>
          <a:xfrm>
            <a:off x="1369224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3" name="object 1083"/>
          <p:cNvSpPr/>
          <p:nvPr/>
        </p:nvSpPr>
        <p:spPr>
          <a:xfrm>
            <a:off x="1973822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4" name="object 1084"/>
          <p:cNvSpPr/>
          <p:nvPr/>
        </p:nvSpPr>
        <p:spPr>
          <a:xfrm>
            <a:off x="2169426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93939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5" name="object 1085"/>
          <p:cNvSpPr/>
          <p:nvPr/>
        </p:nvSpPr>
        <p:spPr>
          <a:xfrm>
            <a:off x="2569525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6" name="object 1086"/>
          <p:cNvSpPr/>
          <p:nvPr/>
        </p:nvSpPr>
        <p:spPr>
          <a:xfrm>
            <a:off x="3227464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7" name="object 1087"/>
          <p:cNvSpPr/>
          <p:nvPr/>
        </p:nvSpPr>
        <p:spPr>
          <a:xfrm>
            <a:off x="3378613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8" name="object 1088"/>
          <p:cNvSpPr/>
          <p:nvPr/>
        </p:nvSpPr>
        <p:spPr>
          <a:xfrm>
            <a:off x="3476415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9" name="object 1089"/>
          <p:cNvSpPr/>
          <p:nvPr/>
        </p:nvSpPr>
        <p:spPr>
          <a:xfrm>
            <a:off x="3929860" y="61329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0" name="object 1090"/>
          <p:cNvSpPr/>
          <p:nvPr/>
        </p:nvSpPr>
        <p:spPr>
          <a:xfrm>
            <a:off x="4578908" y="61329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1" name="object 1091"/>
          <p:cNvSpPr/>
          <p:nvPr/>
        </p:nvSpPr>
        <p:spPr>
          <a:xfrm>
            <a:off x="1369224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50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2" name="object 1092"/>
          <p:cNvSpPr/>
          <p:nvPr/>
        </p:nvSpPr>
        <p:spPr>
          <a:xfrm>
            <a:off x="1973822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3" name="object 1093"/>
          <p:cNvSpPr/>
          <p:nvPr/>
        </p:nvSpPr>
        <p:spPr>
          <a:xfrm>
            <a:off x="2569525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4" name="object 1094"/>
          <p:cNvSpPr/>
          <p:nvPr/>
        </p:nvSpPr>
        <p:spPr>
          <a:xfrm>
            <a:off x="3227464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5" name="object 1095"/>
          <p:cNvSpPr/>
          <p:nvPr/>
        </p:nvSpPr>
        <p:spPr>
          <a:xfrm>
            <a:off x="3378613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6" name="object 1096"/>
          <p:cNvSpPr/>
          <p:nvPr/>
        </p:nvSpPr>
        <p:spPr>
          <a:xfrm>
            <a:off x="3476415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7" name="object 1097"/>
          <p:cNvSpPr/>
          <p:nvPr/>
        </p:nvSpPr>
        <p:spPr>
          <a:xfrm>
            <a:off x="3929860" y="61418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8" name="object 1098"/>
          <p:cNvSpPr/>
          <p:nvPr/>
        </p:nvSpPr>
        <p:spPr>
          <a:xfrm>
            <a:off x="4578908" y="61418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9" name="object 1099"/>
          <p:cNvSpPr/>
          <p:nvPr/>
        </p:nvSpPr>
        <p:spPr>
          <a:xfrm>
            <a:off x="2569525" y="61507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0" name="object 1100"/>
          <p:cNvSpPr/>
          <p:nvPr/>
        </p:nvSpPr>
        <p:spPr>
          <a:xfrm>
            <a:off x="3227464" y="61507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1" name="object 1101"/>
          <p:cNvSpPr/>
          <p:nvPr/>
        </p:nvSpPr>
        <p:spPr>
          <a:xfrm>
            <a:off x="3378613" y="61507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2" name="object 1102"/>
          <p:cNvSpPr/>
          <p:nvPr/>
        </p:nvSpPr>
        <p:spPr>
          <a:xfrm>
            <a:off x="3476415" y="61507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3" name="object 1103"/>
          <p:cNvSpPr/>
          <p:nvPr/>
        </p:nvSpPr>
        <p:spPr>
          <a:xfrm>
            <a:off x="3929860" y="61507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4" name="object 1104"/>
          <p:cNvSpPr/>
          <p:nvPr/>
        </p:nvSpPr>
        <p:spPr>
          <a:xfrm>
            <a:off x="4578908" y="61507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5" name="object 1105"/>
          <p:cNvSpPr/>
          <p:nvPr/>
        </p:nvSpPr>
        <p:spPr>
          <a:xfrm>
            <a:off x="2569525" y="61596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6" name="object 1106"/>
          <p:cNvSpPr/>
          <p:nvPr/>
        </p:nvSpPr>
        <p:spPr>
          <a:xfrm>
            <a:off x="3227464" y="61596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7" name="object 1107"/>
          <p:cNvSpPr/>
          <p:nvPr/>
        </p:nvSpPr>
        <p:spPr>
          <a:xfrm>
            <a:off x="3378613" y="61596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8" name="object 1108"/>
          <p:cNvSpPr/>
          <p:nvPr/>
        </p:nvSpPr>
        <p:spPr>
          <a:xfrm>
            <a:off x="3476415" y="61596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9" name="object 1109"/>
          <p:cNvSpPr/>
          <p:nvPr/>
        </p:nvSpPr>
        <p:spPr>
          <a:xfrm>
            <a:off x="3929860" y="61596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0" name="object 1110"/>
          <p:cNvSpPr/>
          <p:nvPr/>
        </p:nvSpPr>
        <p:spPr>
          <a:xfrm>
            <a:off x="4578908" y="615960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1" name="object 1111"/>
          <p:cNvSpPr/>
          <p:nvPr/>
        </p:nvSpPr>
        <p:spPr>
          <a:xfrm>
            <a:off x="2569525" y="61685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2" name="object 1112"/>
          <p:cNvSpPr/>
          <p:nvPr/>
        </p:nvSpPr>
        <p:spPr>
          <a:xfrm>
            <a:off x="3227464" y="61685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3" name="object 1113"/>
          <p:cNvSpPr/>
          <p:nvPr/>
        </p:nvSpPr>
        <p:spPr>
          <a:xfrm>
            <a:off x="3378613" y="61685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4" name="object 1114"/>
          <p:cNvSpPr/>
          <p:nvPr/>
        </p:nvSpPr>
        <p:spPr>
          <a:xfrm>
            <a:off x="3476415" y="61685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5" name="object 1115"/>
          <p:cNvSpPr/>
          <p:nvPr/>
        </p:nvSpPr>
        <p:spPr>
          <a:xfrm>
            <a:off x="3929860" y="61685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6" name="object 1116"/>
          <p:cNvSpPr/>
          <p:nvPr/>
        </p:nvSpPr>
        <p:spPr>
          <a:xfrm>
            <a:off x="4578908" y="616850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7" name="object 1117"/>
          <p:cNvSpPr/>
          <p:nvPr/>
        </p:nvSpPr>
        <p:spPr>
          <a:xfrm>
            <a:off x="2569525" y="6177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8" name="object 1118"/>
          <p:cNvSpPr/>
          <p:nvPr/>
        </p:nvSpPr>
        <p:spPr>
          <a:xfrm>
            <a:off x="3227464" y="6177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9" name="object 1119"/>
          <p:cNvSpPr/>
          <p:nvPr/>
        </p:nvSpPr>
        <p:spPr>
          <a:xfrm>
            <a:off x="3378613" y="6177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0" name="object 1120"/>
          <p:cNvSpPr/>
          <p:nvPr/>
        </p:nvSpPr>
        <p:spPr>
          <a:xfrm>
            <a:off x="3476415" y="6177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1" name="object 1121"/>
          <p:cNvSpPr/>
          <p:nvPr/>
        </p:nvSpPr>
        <p:spPr>
          <a:xfrm>
            <a:off x="3929860" y="61773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2" name="object 1122"/>
          <p:cNvSpPr/>
          <p:nvPr/>
        </p:nvSpPr>
        <p:spPr>
          <a:xfrm>
            <a:off x="4578908" y="617739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3" name="object 1123"/>
          <p:cNvSpPr/>
          <p:nvPr/>
        </p:nvSpPr>
        <p:spPr>
          <a:xfrm>
            <a:off x="2569525" y="6186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4" name="object 1124"/>
          <p:cNvSpPr/>
          <p:nvPr/>
        </p:nvSpPr>
        <p:spPr>
          <a:xfrm>
            <a:off x="3227464" y="6186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5" name="object 1125"/>
          <p:cNvSpPr/>
          <p:nvPr/>
        </p:nvSpPr>
        <p:spPr>
          <a:xfrm>
            <a:off x="3378613" y="6186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6" name="object 1126"/>
          <p:cNvSpPr/>
          <p:nvPr/>
        </p:nvSpPr>
        <p:spPr>
          <a:xfrm>
            <a:off x="3476415" y="6186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7" name="object 1127"/>
          <p:cNvSpPr/>
          <p:nvPr/>
        </p:nvSpPr>
        <p:spPr>
          <a:xfrm>
            <a:off x="4578908" y="61862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8" name="object 1128"/>
          <p:cNvSpPr/>
          <p:nvPr/>
        </p:nvSpPr>
        <p:spPr>
          <a:xfrm>
            <a:off x="1364778" y="6137382"/>
            <a:ext cx="817983" cy="622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9" name="object 1129"/>
          <p:cNvSpPr/>
          <p:nvPr/>
        </p:nvSpPr>
        <p:spPr>
          <a:xfrm>
            <a:off x="2569525" y="61951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0" name="object 1130"/>
          <p:cNvSpPr/>
          <p:nvPr/>
        </p:nvSpPr>
        <p:spPr>
          <a:xfrm>
            <a:off x="3227464" y="61951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1" name="object 1131"/>
          <p:cNvSpPr/>
          <p:nvPr/>
        </p:nvSpPr>
        <p:spPr>
          <a:xfrm>
            <a:off x="3378613" y="61951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2" name="object 1132"/>
          <p:cNvSpPr/>
          <p:nvPr/>
        </p:nvSpPr>
        <p:spPr>
          <a:xfrm>
            <a:off x="3476415" y="61951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3" name="object 1133"/>
          <p:cNvSpPr/>
          <p:nvPr/>
        </p:nvSpPr>
        <p:spPr>
          <a:xfrm>
            <a:off x="3929860" y="5399422"/>
            <a:ext cx="653494" cy="8001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4" name="object 1134"/>
          <p:cNvSpPr/>
          <p:nvPr/>
        </p:nvSpPr>
        <p:spPr>
          <a:xfrm>
            <a:off x="2569525" y="62040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5" name="object 1135"/>
          <p:cNvSpPr/>
          <p:nvPr/>
        </p:nvSpPr>
        <p:spPr>
          <a:xfrm>
            <a:off x="3227464" y="62040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6" name="object 1136"/>
          <p:cNvSpPr/>
          <p:nvPr/>
        </p:nvSpPr>
        <p:spPr>
          <a:xfrm>
            <a:off x="3378613" y="62040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7" name="object 1137"/>
          <p:cNvSpPr/>
          <p:nvPr/>
        </p:nvSpPr>
        <p:spPr>
          <a:xfrm>
            <a:off x="3476415" y="62040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8" name="object 1138"/>
          <p:cNvSpPr/>
          <p:nvPr/>
        </p:nvSpPr>
        <p:spPr>
          <a:xfrm>
            <a:off x="2569525" y="62129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9" name="object 1139"/>
          <p:cNvSpPr/>
          <p:nvPr/>
        </p:nvSpPr>
        <p:spPr>
          <a:xfrm>
            <a:off x="3227464" y="62129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0" name="object 1140"/>
          <p:cNvSpPr/>
          <p:nvPr/>
        </p:nvSpPr>
        <p:spPr>
          <a:xfrm>
            <a:off x="3378613" y="62129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1" name="object 1141"/>
          <p:cNvSpPr/>
          <p:nvPr/>
        </p:nvSpPr>
        <p:spPr>
          <a:xfrm>
            <a:off x="3476415" y="62129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2" name="object 1142"/>
          <p:cNvSpPr/>
          <p:nvPr/>
        </p:nvSpPr>
        <p:spPr>
          <a:xfrm>
            <a:off x="2569525" y="62218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3" name="object 1143"/>
          <p:cNvSpPr/>
          <p:nvPr/>
        </p:nvSpPr>
        <p:spPr>
          <a:xfrm>
            <a:off x="3227464" y="62218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4" name="object 1144"/>
          <p:cNvSpPr/>
          <p:nvPr/>
        </p:nvSpPr>
        <p:spPr>
          <a:xfrm>
            <a:off x="3378613" y="62218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5" name="object 1145"/>
          <p:cNvSpPr/>
          <p:nvPr/>
        </p:nvSpPr>
        <p:spPr>
          <a:xfrm>
            <a:off x="3476415" y="62218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6" name="object 1146"/>
          <p:cNvSpPr/>
          <p:nvPr/>
        </p:nvSpPr>
        <p:spPr>
          <a:xfrm>
            <a:off x="2569525" y="62307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7" name="object 1147"/>
          <p:cNvSpPr/>
          <p:nvPr/>
        </p:nvSpPr>
        <p:spPr>
          <a:xfrm>
            <a:off x="3227464" y="62307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8" name="object 1148"/>
          <p:cNvSpPr/>
          <p:nvPr/>
        </p:nvSpPr>
        <p:spPr>
          <a:xfrm>
            <a:off x="3378613" y="62307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9" name="object 1149"/>
          <p:cNvSpPr/>
          <p:nvPr/>
        </p:nvSpPr>
        <p:spPr>
          <a:xfrm>
            <a:off x="3476415" y="62307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0" name="object 1150"/>
          <p:cNvSpPr/>
          <p:nvPr/>
        </p:nvSpPr>
        <p:spPr>
          <a:xfrm>
            <a:off x="2569525" y="62396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1" name="object 1151"/>
          <p:cNvSpPr/>
          <p:nvPr/>
        </p:nvSpPr>
        <p:spPr>
          <a:xfrm>
            <a:off x="3227464" y="62396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2" name="object 1152"/>
          <p:cNvSpPr/>
          <p:nvPr/>
        </p:nvSpPr>
        <p:spPr>
          <a:xfrm>
            <a:off x="3378613" y="62396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3" name="object 1153"/>
          <p:cNvSpPr/>
          <p:nvPr/>
        </p:nvSpPr>
        <p:spPr>
          <a:xfrm>
            <a:off x="3476415" y="62396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4" name="object 1154"/>
          <p:cNvSpPr/>
          <p:nvPr/>
        </p:nvSpPr>
        <p:spPr>
          <a:xfrm>
            <a:off x="2569525" y="62485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5" name="object 1155"/>
          <p:cNvSpPr/>
          <p:nvPr/>
        </p:nvSpPr>
        <p:spPr>
          <a:xfrm>
            <a:off x="3227464" y="62485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6" name="object 1156"/>
          <p:cNvSpPr/>
          <p:nvPr/>
        </p:nvSpPr>
        <p:spPr>
          <a:xfrm>
            <a:off x="3378613" y="62485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7" name="object 1157"/>
          <p:cNvSpPr/>
          <p:nvPr/>
        </p:nvSpPr>
        <p:spPr>
          <a:xfrm>
            <a:off x="3476415" y="62485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8" name="object 1158"/>
          <p:cNvSpPr/>
          <p:nvPr/>
        </p:nvSpPr>
        <p:spPr>
          <a:xfrm>
            <a:off x="2569525" y="62574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9" name="object 1159"/>
          <p:cNvSpPr/>
          <p:nvPr/>
        </p:nvSpPr>
        <p:spPr>
          <a:xfrm>
            <a:off x="3227464" y="62574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0" name="object 1160"/>
          <p:cNvSpPr/>
          <p:nvPr/>
        </p:nvSpPr>
        <p:spPr>
          <a:xfrm>
            <a:off x="3378613" y="62574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1" name="object 1161"/>
          <p:cNvSpPr/>
          <p:nvPr/>
        </p:nvSpPr>
        <p:spPr>
          <a:xfrm>
            <a:off x="3476415" y="62574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2" name="object 1162"/>
          <p:cNvSpPr/>
          <p:nvPr/>
        </p:nvSpPr>
        <p:spPr>
          <a:xfrm>
            <a:off x="2569525" y="62663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3" name="object 1163"/>
          <p:cNvSpPr/>
          <p:nvPr/>
        </p:nvSpPr>
        <p:spPr>
          <a:xfrm>
            <a:off x="3227464" y="62663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4" name="object 1164"/>
          <p:cNvSpPr/>
          <p:nvPr/>
        </p:nvSpPr>
        <p:spPr>
          <a:xfrm>
            <a:off x="3378613" y="62663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5" name="object 1165"/>
          <p:cNvSpPr/>
          <p:nvPr/>
        </p:nvSpPr>
        <p:spPr>
          <a:xfrm>
            <a:off x="3476415" y="62663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6" name="object 1166"/>
          <p:cNvSpPr/>
          <p:nvPr/>
        </p:nvSpPr>
        <p:spPr>
          <a:xfrm>
            <a:off x="2569525" y="6275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7" name="object 1167"/>
          <p:cNvSpPr/>
          <p:nvPr/>
        </p:nvSpPr>
        <p:spPr>
          <a:xfrm>
            <a:off x="3227464" y="6275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8" name="object 1168"/>
          <p:cNvSpPr/>
          <p:nvPr/>
        </p:nvSpPr>
        <p:spPr>
          <a:xfrm>
            <a:off x="3378613" y="6275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9" name="object 1169"/>
          <p:cNvSpPr/>
          <p:nvPr/>
        </p:nvSpPr>
        <p:spPr>
          <a:xfrm>
            <a:off x="3476415" y="62751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0" name="object 1170"/>
          <p:cNvSpPr/>
          <p:nvPr/>
        </p:nvSpPr>
        <p:spPr>
          <a:xfrm>
            <a:off x="2569525" y="62840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1" name="object 1171"/>
          <p:cNvSpPr/>
          <p:nvPr/>
        </p:nvSpPr>
        <p:spPr>
          <a:xfrm>
            <a:off x="3227464" y="62840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2" name="object 1172"/>
          <p:cNvSpPr/>
          <p:nvPr/>
        </p:nvSpPr>
        <p:spPr>
          <a:xfrm>
            <a:off x="3378613" y="62840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3" name="object 1173"/>
          <p:cNvSpPr/>
          <p:nvPr/>
        </p:nvSpPr>
        <p:spPr>
          <a:xfrm>
            <a:off x="3476415" y="62840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4" name="object 1174"/>
          <p:cNvSpPr/>
          <p:nvPr/>
        </p:nvSpPr>
        <p:spPr>
          <a:xfrm>
            <a:off x="2569525" y="62929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5" name="object 1175"/>
          <p:cNvSpPr/>
          <p:nvPr/>
        </p:nvSpPr>
        <p:spPr>
          <a:xfrm>
            <a:off x="3227464" y="62929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6" name="object 1176"/>
          <p:cNvSpPr/>
          <p:nvPr/>
        </p:nvSpPr>
        <p:spPr>
          <a:xfrm>
            <a:off x="3378613" y="62929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7" name="object 1177"/>
          <p:cNvSpPr/>
          <p:nvPr/>
        </p:nvSpPr>
        <p:spPr>
          <a:xfrm>
            <a:off x="3476415" y="62929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8" name="object 1178"/>
          <p:cNvSpPr/>
          <p:nvPr/>
        </p:nvSpPr>
        <p:spPr>
          <a:xfrm>
            <a:off x="2569525" y="63018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9" name="object 1179"/>
          <p:cNvSpPr/>
          <p:nvPr/>
        </p:nvSpPr>
        <p:spPr>
          <a:xfrm>
            <a:off x="3227464" y="63018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0" name="object 1180"/>
          <p:cNvSpPr/>
          <p:nvPr/>
        </p:nvSpPr>
        <p:spPr>
          <a:xfrm>
            <a:off x="3378613" y="63018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1" name="object 1181"/>
          <p:cNvSpPr/>
          <p:nvPr/>
        </p:nvSpPr>
        <p:spPr>
          <a:xfrm>
            <a:off x="3476415" y="63018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2" name="object 1182"/>
          <p:cNvSpPr/>
          <p:nvPr/>
        </p:nvSpPr>
        <p:spPr>
          <a:xfrm>
            <a:off x="2569525" y="63107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3" name="object 1183"/>
          <p:cNvSpPr/>
          <p:nvPr/>
        </p:nvSpPr>
        <p:spPr>
          <a:xfrm>
            <a:off x="3227464" y="63107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4" name="object 1184"/>
          <p:cNvSpPr/>
          <p:nvPr/>
        </p:nvSpPr>
        <p:spPr>
          <a:xfrm>
            <a:off x="3378613" y="63107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5" name="object 1185"/>
          <p:cNvSpPr/>
          <p:nvPr/>
        </p:nvSpPr>
        <p:spPr>
          <a:xfrm>
            <a:off x="3476415" y="63107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6" name="object 1186"/>
          <p:cNvSpPr/>
          <p:nvPr/>
        </p:nvSpPr>
        <p:spPr>
          <a:xfrm>
            <a:off x="2569525" y="63196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7" name="object 1187"/>
          <p:cNvSpPr/>
          <p:nvPr/>
        </p:nvSpPr>
        <p:spPr>
          <a:xfrm>
            <a:off x="3227464" y="63196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8" name="object 1188"/>
          <p:cNvSpPr/>
          <p:nvPr/>
        </p:nvSpPr>
        <p:spPr>
          <a:xfrm>
            <a:off x="3378613" y="63196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9" name="object 1189"/>
          <p:cNvSpPr/>
          <p:nvPr/>
        </p:nvSpPr>
        <p:spPr>
          <a:xfrm>
            <a:off x="3476415" y="631964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0" name="object 1190"/>
          <p:cNvSpPr/>
          <p:nvPr/>
        </p:nvSpPr>
        <p:spPr>
          <a:xfrm>
            <a:off x="2569525" y="63285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1" name="object 1191"/>
          <p:cNvSpPr/>
          <p:nvPr/>
        </p:nvSpPr>
        <p:spPr>
          <a:xfrm>
            <a:off x="3227464" y="63285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2" name="object 1192"/>
          <p:cNvSpPr/>
          <p:nvPr/>
        </p:nvSpPr>
        <p:spPr>
          <a:xfrm>
            <a:off x="3378613" y="63285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3" name="object 1193"/>
          <p:cNvSpPr/>
          <p:nvPr/>
        </p:nvSpPr>
        <p:spPr>
          <a:xfrm>
            <a:off x="3476415" y="63285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4" name="object 1194"/>
          <p:cNvSpPr/>
          <p:nvPr/>
        </p:nvSpPr>
        <p:spPr>
          <a:xfrm>
            <a:off x="1538159" y="6261857"/>
            <a:ext cx="533464" cy="800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5" name="object 1195"/>
          <p:cNvSpPr/>
          <p:nvPr/>
        </p:nvSpPr>
        <p:spPr>
          <a:xfrm>
            <a:off x="2569525" y="63374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6" name="object 1196"/>
          <p:cNvSpPr/>
          <p:nvPr/>
        </p:nvSpPr>
        <p:spPr>
          <a:xfrm>
            <a:off x="3227464" y="63374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27272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7" name="object 1197"/>
          <p:cNvSpPr/>
          <p:nvPr/>
        </p:nvSpPr>
        <p:spPr>
          <a:xfrm>
            <a:off x="3476415" y="63374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8" name="object 1198"/>
          <p:cNvSpPr/>
          <p:nvPr/>
        </p:nvSpPr>
        <p:spPr>
          <a:xfrm>
            <a:off x="3476415" y="634632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9" name="object 1199"/>
          <p:cNvSpPr/>
          <p:nvPr/>
        </p:nvSpPr>
        <p:spPr>
          <a:xfrm>
            <a:off x="3476415" y="63552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0" name="object 1200"/>
          <p:cNvSpPr/>
          <p:nvPr/>
        </p:nvSpPr>
        <p:spPr>
          <a:xfrm>
            <a:off x="3476415" y="636410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1" name="object 1201"/>
          <p:cNvSpPr/>
          <p:nvPr/>
        </p:nvSpPr>
        <p:spPr>
          <a:xfrm>
            <a:off x="4578908" y="636410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2" name="object 1202"/>
          <p:cNvSpPr/>
          <p:nvPr/>
        </p:nvSpPr>
        <p:spPr>
          <a:xfrm>
            <a:off x="3476415" y="637299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3" name="object 1203"/>
          <p:cNvSpPr/>
          <p:nvPr/>
        </p:nvSpPr>
        <p:spPr>
          <a:xfrm>
            <a:off x="4578908" y="637299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4" name="object 1204"/>
          <p:cNvSpPr/>
          <p:nvPr/>
        </p:nvSpPr>
        <p:spPr>
          <a:xfrm>
            <a:off x="3476415" y="638188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5" name="object 1205"/>
          <p:cNvSpPr/>
          <p:nvPr/>
        </p:nvSpPr>
        <p:spPr>
          <a:xfrm>
            <a:off x="4578908" y="638188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6" name="object 1206"/>
          <p:cNvSpPr/>
          <p:nvPr/>
        </p:nvSpPr>
        <p:spPr>
          <a:xfrm>
            <a:off x="2565079" y="6332986"/>
            <a:ext cx="826870" cy="622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7" name="object 1207"/>
          <p:cNvSpPr/>
          <p:nvPr/>
        </p:nvSpPr>
        <p:spPr>
          <a:xfrm>
            <a:off x="3476415" y="639077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8" name="object 1208"/>
          <p:cNvSpPr/>
          <p:nvPr/>
        </p:nvSpPr>
        <p:spPr>
          <a:xfrm>
            <a:off x="4578908" y="639077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9" name="object 1209"/>
          <p:cNvSpPr/>
          <p:nvPr/>
        </p:nvSpPr>
        <p:spPr>
          <a:xfrm>
            <a:off x="3476415" y="63996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0" name="object 1210"/>
          <p:cNvSpPr/>
          <p:nvPr/>
        </p:nvSpPr>
        <p:spPr>
          <a:xfrm>
            <a:off x="4578908" y="639966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1" name="object 1211"/>
          <p:cNvSpPr/>
          <p:nvPr/>
        </p:nvSpPr>
        <p:spPr>
          <a:xfrm>
            <a:off x="3476415" y="64085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2" name="object 1212"/>
          <p:cNvSpPr/>
          <p:nvPr/>
        </p:nvSpPr>
        <p:spPr>
          <a:xfrm>
            <a:off x="4578908" y="64085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3" name="object 1213"/>
          <p:cNvSpPr/>
          <p:nvPr/>
        </p:nvSpPr>
        <p:spPr>
          <a:xfrm>
            <a:off x="3476415" y="64174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4" name="object 1214"/>
          <p:cNvSpPr/>
          <p:nvPr/>
        </p:nvSpPr>
        <p:spPr>
          <a:xfrm>
            <a:off x="4578908" y="641745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5" name="object 1215"/>
          <p:cNvSpPr/>
          <p:nvPr/>
        </p:nvSpPr>
        <p:spPr>
          <a:xfrm>
            <a:off x="3476415" y="642634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6" name="object 1216"/>
          <p:cNvSpPr/>
          <p:nvPr/>
        </p:nvSpPr>
        <p:spPr>
          <a:xfrm>
            <a:off x="4578908" y="642634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7" name="object 1217"/>
          <p:cNvSpPr/>
          <p:nvPr/>
        </p:nvSpPr>
        <p:spPr>
          <a:xfrm>
            <a:off x="3476415" y="64352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8" name="object 1218"/>
          <p:cNvSpPr/>
          <p:nvPr/>
        </p:nvSpPr>
        <p:spPr>
          <a:xfrm>
            <a:off x="4578908" y="64352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9" name="object 1219"/>
          <p:cNvSpPr/>
          <p:nvPr/>
        </p:nvSpPr>
        <p:spPr>
          <a:xfrm>
            <a:off x="3476415" y="64441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0" name="object 1220"/>
          <p:cNvSpPr/>
          <p:nvPr/>
        </p:nvSpPr>
        <p:spPr>
          <a:xfrm>
            <a:off x="3876513" y="6368550"/>
            <a:ext cx="62237" cy="800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1" name="object 1221"/>
          <p:cNvSpPr/>
          <p:nvPr/>
        </p:nvSpPr>
        <p:spPr>
          <a:xfrm>
            <a:off x="4578908" y="644412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2" name="object 1222"/>
          <p:cNvSpPr/>
          <p:nvPr/>
        </p:nvSpPr>
        <p:spPr>
          <a:xfrm>
            <a:off x="3476415" y="64530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3" name="object 1223"/>
          <p:cNvSpPr/>
          <p:nvPr/>
        </p:nvSpPr>
        <p:spPr>
          <a:xfrm>
            <a:off x="3929860" y="64530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4" name="object 1224"/>
          <p:cNvSpPr/>
          <p:nvPr/>
        </p:nvSpPr>
        <p:spPr>
          <a:xfrm>
            <a:off x="4578908" y="645301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5" name="object 1225"/>
          <p:cNvSpPr/>
          <p:nvPr/>
        </p:nvSpPr>
        <p:spPr>
          <a:xfrm>
            <a:off x="3476415" y="64619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6" name="object 1226"/>
          <p:cNvSpPr/>
          <p:nvPr/>
        </p:nvSpPr>
        <p:spPr>
          <a:xfrm>
            <a:off x="3929860" y="64619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7" name="object 1227"/>
          <p:cNvSpPr/>
          <p:nvPr/>
        </p:nvSpPr>
        <p:spPr>
          <a:xfrm>
            <a:off x="4578908" y="646190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8" name="object 1228"/>
          <p:cNvSpPr/>
          <p:nvPr/>
        </p:nvSpPr>
        <p:spPr>
          <a:xfrm>
            <a:off x="3476415" y="64707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9" name="object 1229"/>
          <p:cNvSpPr/>
          <p:nvPr/>
        </p:nvSpPr>
        <p:spPr>
          <a:xfrm>
            <a:off x="3929860" y="64707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0" name="object 1230"/>
          <p:cNvSpPr/>
          <p:nvPr/>
        </p:nvSpPr>
        <p:spPr>
          <a:xfrm>
            <a:off x="4578908" y="647079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1" name="object 1231"/>
          <p:cNvSpPr/>
          <p:nvPr/>
        </p:nvSpPr>
        <p:spPr>
          <a:xfrm>
            <a:off x="3476415" y="64796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2" name="object 1232"/>
          <p:cNvSpPr/>
          <p:nvPr/>
        </p:nvSpPr>
        <p:spPr>
          <a:xfrm>
            <a:off x="3929860" y="64796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3" name="object 1233"/>
          <p:cNvSpPr/>
          <p:nvPr/>
        </p:nvSpPr>
        <p:spPr>
          <a:xfrm>
            <a:off x="4578908" y="647968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4" name="object 1234"/>
          <p:cNvSpPr/>
          <p:nvPr/>
        </p:nvSpPr>
        <p:spPr>
          <a:xfrm>
            <a:off x="3476415" y="64885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5" name="object 1235"/>
          <p:cNvSpPr/>
          <p:nvPr/>
        </p:nvSpPr>
        <p:spPr>
          <a:xfrm>
            <a:off x="3929860" y="64885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6" name="object 1236"/>
          <p:cNvSpPr/>
          <p:nvPr/>
        </p:nvSpPr>
        <p:spPr>
          <a:xfrm>
            <a:off x="4578908" y="648858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7" name="object 1237"/>
          <p:cNvSpPr/>
          <p:nvPr/>
        </p:nvSpPr>
        <p:spPr>
          <a:xfrm>
            <a:off x="3476415" y="64974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8" name="object 1238"/>
          <p:cNvSpPr/>
          <p:nvPr/>
        </p:nvSpPr>
        <p:spPr>
          <a:xfrm>
            <a:off x="3929860" y="64974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9" name="object 1239"/>
          <p:cNvSpPr/>
          <p:nvPr/>
        </p:nvSpPr>
        <p:spPr>
          <a:xfrm>
            <a:off x="4578908" y="649747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0" name="object 1240"/>
          <p:cNvSpPr/>
          <p:nvPr/>
        </p:nvSpPr>
        <p:spPr>
          <a:xfrm>
            <a:off x="3476415" y="6506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1" name="object 1241"/>
          <p:cNvSpPr/>
          <p:nvPr/>
        </p:nvSpPr>
        <p:spPr>
          <a:xfrm>
            <a:off x="3929860" y="65063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2" name="object 1242"/>
          <p:cNvSpPr/>
          <p:nvPr/>
        </p:nvSpPr>
        <p:spPr>
          <a:xfrm>
            <a:off x="4578908" y="650636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3" name="object 1243"/>
          <p:cNvSpPr/>
          <p:nvPr/>
        </p:nvSpPr>
        <p:spPr>
          <a:xfrm>
            <a:off x="3476415" y="65152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4" name="object 1244"/>
          <p:cNvSpPr/>
          <p:nvPr/>
        </p:nvSpPr>
        <p:spPr>
          <a:xfrm>
            <a:off x="3929860" y="65152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5" name="object 1245"/>
          <p:cNvSpPr/>
          <p:nvPr/>
        </p:nvSpPr>
        <p:spPr>
          <a:xfrm>
            <a:off x="4578908" y="651525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6" name="object 1246"/>
          <p:cNvSpPr/>
          <p:nvPr/>
        </p:nvSpPr>
        <p:spPr>
          <a:xfrm>
            <a:off x="3476415" y="6524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7" name="object 1247"/>
          <p:cNvSpPr/>
          <p:nvPr/>
        </p:nvSpPr>
        <p:spPr>
          <a:xfrm>
            <a:off x="3929860" y="65241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8" name="object 1248"/>
          <p:cNvSpPr/>
          <p:nvPr/>
        </p:nvSpPr>
        <p:spPr>
          <a:xfrm>
            <a:off x="4578908" y="65241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9" name="object 1249"/>
          <p:cNvSpPr/>
          <p:nvPr/>
        </p:nvSpPr>
        <p:spPr>
          <a:xfrm>
            <a:off x="3476415" y="65330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0" name="object 1250"/>
          <p:cNvSpPr/>
          <p:nvPr/>
        </p:nvSpPr>
        <p:spPr>
          <a:xfrm>
            <a:off x="3929860" y="65330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1" name="object 1251"/>
          <p:cNvSpPr/>
          <p:nvPr/>
        </p:nvSpPr>
        <p:spPr>
          <a:xfrm>
            <a:off x="4578908" y="65330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2" name="object 1252"/>
          <p:cNvSpPr/>
          <p:nvPr/>
        </p:nvSpPr>
        <p:spPr>
          <a:xfrm>
            <a:off x="2640653" y="6466352"/>
            <a:ext cx="533464" cy="800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3" name="object 1253"/>
          <p:cNvSpPr/>
          <p:nvPr/>
        </p:nvSpPr>
        <p:spPr>
          <a:xfrm>
            <a:off x="3476415" y="65419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4" name="object 1254"/>
          <p:cNvSpPr/>
          <p:nvPr/>
        </p:nvSpPr>
        <p:spPr>
          <a:xfrm>
            <a:off x="3929860" y="65419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5" name="object 1255"/>
          <p:cNvSpPr/>
          <p:nvPr/>
        </p:nvSpPr>
        <p:spPr>
          <a:xfrm>
            <a:off x="4578908" y="65419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6" name="object 1256"/>
          <p:cNvSpPr/>
          <p:nvPr/>
        </p:nvSpPr>
        <p:spPr>
          <a:xfrm>
            <a:off x="3476415" y="65508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7" name="object 1257"/>
          <p:cNvSpPr/>
          <p:nvPr/>
        </p:nvSpPr>
        <p:spPr>
          <a:xfrm>
            <a:off x="3929860" y="65508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8" name="object 1258"/>
          <p:cNvSpPr/>
          <p:nvPr/>
        </p:nvSpPr>
        <p:spPr>
          <a:xfrm>
            <a:off x="4578908" y="655081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9" name="object 1259"/>
          <p:cNvSpPr/>
          <p:nvPr/>
        </p:nvSpPr>
        <p:spPr>
          <a:xfrm>
            <a:off x="3476415" y="65597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0" name="object 1260"/>
          <p:cNvSpPr/>
          <p:nvPr/>
        </p:nvSpPr>
        <p:spPr>
          <a:xfrm>
            <a:off x="3929860" y="65597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1" name="object 1261"/>
          <p:cNvSpPr/>
          <p:nvPr/>
        </p:nvSpPr>
        <p:spPr>
          <a:xfrm>
            <a:off x="4578908" y="655970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2" name="object 1262"/>
          <p:cNvSpPr/>
          <p:nvPr/>
        </p:nvSpPr>
        <p:spPr>
          <a:xfrm>
            <a:off x="3476415" y="65685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3" name="object 1263"/>
          <p:cNvSpPr/>
          <p:nvPr/>
        </p:nvSpPr>
        <p:spPr>
          <a:xfrm>
            <a:off x="3929860" y="65685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4" name="object 1264"/>
          <p:cNvSpPr/>
          <p:nvPr/>
        </p:nvSpPr>
        <p:spPr>
          <a:xfrm>
            <a:off x="4578908" y="656859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5" name="object 1265"/>
          <p:cNvSpPr/>
          <p:nvPr/>
        </p:nvSpPr>
        <p:spPr>
          <a:xfrm>
            <a:off x="3476415" y="6577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6" name="object 1266"/>
          <p:cNvSpPr/>
          <p:nvPr/>
        </p:nvSpPr>
        <p:spPr>
          <a:xfrm>
            <a:off x="3929860" y="65774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7" name="object 1267"/>
          <p:cNvSpPr/>
          <p:nvPr/>
        </p:nvSpPr>
        <p:spPr>
          <a:xfrm>
            <a:off x="4578908" y="657749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8" name="object 1268"/>
          <p:cNvSpPr/>
          <p:nvPr/>
        </p:nvSpPr>
        <p:spPr>
          <a:xfrm>
            <a:off x="3476415" y="6586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9" name="object 1269"/>
          <p:cNvSpPr/>
          <p:nvPr/>
        </p:nvSpPr>
        <p:spPr>
          <a:xfrm>
            <a:off x="3929860" y="65863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0" name="object 1270"/>
          <p:cNvSpPr/>
          <p:nvPr/>
        </p:nvSpPr>
        <p:spPr>
          <a:xfrm>
            <a:off x="4578908" y="65863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1" name="object 1271"/>
          <p:cNvSpPr/>
          <p:nvPr/>
        </p:nvSpPr>
        <p:spPr>
          <a:xfrm>
            <a:off x="3476415" y="659527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2" name="object 1272"/>
          <p:cNvSpPr/>
          <p:nvPr/>
        </p:nvSpPr>
        <p:spPr>
          <a:xfrm>
            <a:off x="3929860" y="659527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3" name="object 1273"/>
          <p:cNvSpPr/>
          <p:nvPr/>
        </p:nvSpPr>
        <p:spPr>
          <a:xfrm>
            <a:off x="4578908" y="659527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4" name="object 1274"/>
          <p:cNvSpPr/>
          <p:nvPr/>
        </p:nvSpPr>
        <p:spPr>
          <a:xfrm>
            <a:off x="3476415" y="66041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5" name="object 1275"/>
          <p:cNvSpPr/>
          <p:nvPr/>
        </p:nvSpPr>
        <p:spPr>
          <a:xfrm>
            <a:off x="3929860" y="66041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6" name="object 1276"/>
          <p:cNvSpPr/>
          <p:nvPr/>
        </p:nvSpPr>
        <p:spPr>
          <a:xfrm>
            <a:off x="4578908" y="660416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7" name="object 1277"/>
          <p:cNvSpPr/>
          <p:nvPr/>
        </p:nvSpPr>
        <p:spPr>
          <a:xfrm>
            <a:off x="3476415" y="66130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8" name="object 1278"/>
          <p:cNvSpPr/>
          <p:nvPr/>
        </p:nvSpPr>
        <p:spPr>
          <a:xfrm>
            <a:off x="3929860" y="66130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9" name="object 1279"/>
          <p:cNvSpPr/>
          <p:nvPr/>
        </p:nvSpPr>
        <p:spPr>
          <a:xfrm>
            <a:off x="4578908" y="661305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0" name="object 1280"/>
          <p:cNvSpPr/>
          <p:nvPr/>
        </p:nvSpPr>
        <p:spPr>
          <a:xfrm>
            <a:off x="3476415" y="66219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1" name="object 1281"/>
          <p:cNvSpPr/>
          <p:nvPr/>
        </p:nvSpPr>
        <p:spPr>
          <a:xfrm>
            <a:off x="3929860" y="662194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2" name="object 1282"/>
          <p:cNvSpPr/>
          <p:nvPr/>
        </p:nvSpPr>
        <p:spPr>
          <a:xfrm>
            <a:off x="4578908" y="662194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3" name="object 1283"/>
          <p:cNvSpPr/>
          <p:nvPr/>
        </p:nvSpPr>
        <p:spPr>
          <a:xfrm>
            <a:off x="3476415" y="66308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4" name="object 1284"/>
          <p:cNvSpPr/>
          <p:nvPr/>
        </p:nvSpPr>
        <p:spPr>
          <a:xfrm>
            <a:off x="3929860" y="66308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5" name="object 1285"/>
          <p:cNvSpPr/>
          <p:nvPr/>
        </p:nvSpPr>
        <p:spPr>
          <a:xfrm>
            <a:off x="4578908" y="663083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6" name="object 1286"/>
          <p:cNvSpPr/>
          <p:nvPr/>
        </p:nvSpPr>
        <p:spPr>
          <a:xfrm>
            <a:off x="3476415" y="66397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7" name="object 1287"/>
          <p:cNvSpPr/>
          <p:nvPr/>
        </p:nvSpPr>
        <p:spPr>
          <a:xfrm>
            <a:off x="3929860" y="663972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8" name="object 1288"/>
          <p:cNvSpPr/>
          <p:nvPr/>
        </p:nvSpPr>
        <p:spPr>
          <a:xfrm>
            <a:off x="4578908" y="663972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9" name="object 1289"/>
          <p:cNvSpPr/>
          <p:nvPr/>
        </p:nvSpPr>
        <p:spPr>
          <a:xfrm>
            <a:off x="3476415" y="66486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0" name="object 1290"/>
          <p:cNvSpPr/>
          <p:nvPr/>
        </p:nvSpPr>
        <p:spPr>
          <a:xfrm>
            <a:off x="3929860" y="664861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1" name="object 1291"/>
          <p:cNvSpPr/>
          <p:nvPr/>
        </p:nvSpPr>
        <p:spPr>
          <a:xfrm>
            <a:off x="4578908" y="664861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2" name="object 1292"/>
          <p:cNvSpPr/>
          <p:nvPr/>
        </p:nvSpPr>
        <p:spPr>
          <a:xfrm>
            <a:off x="3476415" y="66575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3" name="object 1293"/>
          <p:cNvSpPr/>
          <p:nvPr/>
        </p:nvSpPr>
        <p:spPr>
          <a:xfrm>
            <a:off x="3929860" y="665750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4" name="object 1294"/>
          <p:cNvSpPr/>
          <p:nvPr/>
        </p:nvSpPr>
        <p:spPr>
          <a:xfrm>
            <a:off x="4578908" y="665750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5" name="object 1295"/>
          <p:cNvSpPr/>
          <p:nvPr/>
        </p:nvSpPr>
        <p:spPr>
          <a:xfrm>
            <a:off x="3476415" y="66664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6" name="object 1296"/>
          <p:cNvSpPr/>
          <p:nvPr/>
        </p:nvSpPr>
        <p:spPr>
          <a:xfrm>
            <a:off x="3929860" y="666640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7" name="object 1297"/>
          <p:cNvSpPr/>
          <p:nvPr/>
        </p:nvSpPr>
        <p:spPr>
          <a:xfrm>
            <a:off x="4578908" y="666640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8" name="object 1298"/>
          <p:cNvSpPr/>
          <p:nvPr/>
        </p:nvSpPr>
        <p:spPr>
          <a:xfrm>
            <a:off x="3476415" y="6675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9" name="object 1299"/>
          <p:cNvSpPr/>
          <p:nvPr/>
        </p:nvSpPr>
        <p:spPr>
          <a:xfrm>
            <a:off x="3929860" y="667529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0" name="object 1300"/>
          <p:cNvSpPr/>
          <p:nvPr/>
        </p:nvSpPr>
        <p:spPr>
          <a:xfrm>
            <a:off x="4578908" y="667529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1" name="object 1301"/>
          <p:cNvSpPr/>
          <p:nvPr/>
        </p:nvSpPr>
        <p:spPr>
          <a:xfrm>
            <a:off x="3476415" y="66841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2" name="object 1302"/>
          <p:cNvSpPr/>
          <p:nvPr/>
        </p:nvSpPr>
        <p:spPr>
          <a:xfrm>
            <a:off x="3929860" y="668418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3" name="object 1303"/>
          <p:cNvSpPr/>
          <p:nvPr/>
        </p:nvSpPr>
        <p:spPr>
          <a:xfrm>
            <a:off x="4578908" y="668418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4" name="object 1304"/>
          <p:cNvSpPr/>
          <p:nvPr/>
        </p:nvSpPr>
        <p:spPr>
          <a:xfrm>
            <a:off x="3476415" y="66930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5" name="object 1305"/>
          <p:cNvSpPr/>
          <p:nvPr/>
        </p:nvSpPr>
        <p:spPr>
          <a:xfrm>
            <a:off x="3929860" y="669307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6" name="object 1306"/>
          <p:cNvSpPr/>
          <p:nvPr/>
        </p:nvSpPr>
        <p:spPr>
          <a:xfrm>
            <a:off x="4578908" y="669307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7" name="object 1307"/>
          <p:cNvSpPr/>
          <p:nvPr/>
        </p:nvSpPr>
        <p:spPr>
          <a:xfrm>
            <a:off x="3476415" y="67019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8" name="object 1308"/>
          <p:cNvSpPr/>
          <p:nvPr/>
        </p:nvSpPr>
        <p:spPr>
          <a:xfrm>
            <a:off x="3929860" y="670196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9" name="object 1309"/>
          <p:cNvSpPr/>
          <p:nvPr/>
        </p:nvSpPr>
        <p:spPr>
          <a:xfrm>
            <a:off x="4578908" y="670196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0" name="object 1310"/>
          <p:cNvSpPr/>
          <p:nvPr/>
        </p:nvSpPr>
        <p:spPr>
          <a:xfrm>
            <a:off x="3476415" y="67108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1" name="object 1311"/>
          <p:cNvSpPr/>
          <p:nvPr/>
        </p:nvSpPr>
        <p:spPr>
          <a:xfrm>
            <a:off x="3929860" y="671085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2" name="object 1312"/>
          <p:cNvSpPr/>
          <p:nvPr/>
        </p:nvSpPr>
        <p:spPr>
          <a:xfrm>
            <a:off x="4578908" y="671085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3" name="object 1313"/>
          <p:cNvSpPr/>
          <p:nvPr/>
        </p:nvSpPr>
        <p:spPr>
          <a:xfrm>
            <a:off x="3476415" y="67197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4" name="object 1314"/>
          <p:cNvSpPr/>
          <p:nvPr/>
        </p:nvSpPr>
        <p:spPr>
          <a:xfrm>
            <a:off x="3929860" y="67197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5" name="object 1315"/>
          <p:cNvSpPr/>
          <p:nvPr/>
        </p:nvSpPr>
        <p:spPr>
          <a:xfrm>
            <a:off x="4578908" y="671974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6" name="object 1316"/>
          <p:cNvSpPr/>
          <p:nvPr/>
        </p:nvSpPr>
        <p:spPr>
          <a:xfrm>
            <a:off x="3476415" y="67286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7" name="object 1317"/>
          <p:cNvSpPr/>
          <p:nvPr/>
        </p:nvSpPr>
        <p:spPr>
          <a:xfrm>
            <a:off x="3929860" y="67286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8" name="object 1318"/>
          <p:cNvSpPr/>
          <p:nvPr/>
        </p:nvSpPr>
        <p:spPr>
          <a:xfrm>
            <a:off x="4578908" y="672863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9" name="object 1319"/>
          <p:cNvSpPr/>
          <p:nvPr/>
        </p:nvSpPr>
        <p:spPr>
          <a:xfrm>
            <a:off x="3476415" y="6737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0" name="object 1320"/>
          <p:cNvSpPr/>
          <p:nvPr/>
        </p:nvSpPr>
        <p:spPr>
          <a:xfrm>
            <a:off x="3929860" y="673753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1" name="object 1321"/>
          <p:cNvSpPr/>
          <p:nvPr/>
        </p:nvSpPr>
        <p:spPr>
          <a:xfrm>
            <a:off x="4578908" y="673753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2" name="object 1322"/>
          <p:cNvSpPr/>
          <p:nvPr/>
        </p:nvSpPr>
        <p:spPr>
          <a:xfrm>
            <a:off x="3476415" y="67464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3" name="object 1323"/>
          <p:cNvSpPr/>
          <p:nvPr/>
        </p:nvSpPr>
        <p:spPr>
          <a:xfrm>
            <a:off x="3929860" y="674642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4" name="object 1324"/>
          <p:cNvSpPr/>
          <p:nvPr/>
        </p:nvSpPr>
        <p:spPr>
          <a:xfrm>
            <a:off x="4578908" y="674642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5" name="object 1325"/>
          <p:cNvSpPr/>
          <p:nvPr/>
        </p:nvSpPr>
        <p:spPr>
          <a:xfrm>
            <a:off x="3476415" y="67553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6" name="object 1326"/>
          <p:cNvSpPr/>
          <p:nvPr/>
        </p:nvSpPr>
        <p:spPr>
          <a:xfrm>
            <a:off x="3929860" y="675531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7" name="object 1327"/>
          <p:cNvSpPr/>
          <p:nvPr/>
        </p:nvSpPr>
        <p:spPr>
          <a:xfrm>
            <a:off x="4578908" y="675531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8" name="object 1328"/>
          <p:cNvSpPr/>
          <p:nvPr/>
        </p:nvSpPr>
        <p:spPr>
          <a:xfrm>
            <a:off x="3476415" y="67642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9" name="object 1329"/>
          <p:cNvSpPr/>
          <p:nvPr/>
        </p:nvSpPr>
        <p:spPr>
          <a:xfrm>
            <a:off x="3929860" y="67642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0" name="object 1330"/>
          <p:cNvSpPr/>
          <p:nvPr/>
        </p:nvSpPr>
        <p:spPr>
          <a:xfrm>
            <a:off x="4578908" y="676420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1" name="object 1331"/>
          <p:cNvSpPr/>
          <p:nvPr/>
        </p:nvSpPr>
        <p:spPr>
          <a:xfrm>
            <a:off x="3476415" y="67730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2" name="object 1332"/>
          <p:cNvSpPr/>
          <p:nvPr/>
        </p:nvSpPr>
        <p:spPr>
          <a:xfrm>
            <a:off x="3929860" y="67730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3" name="object 1333"/>
          <p:cNvSpPr/>
          <p:nvPr/>
        </p:nvSpPr>
        <p:spPr>
          <a:xfrm>
            <a:off x="4578908" y="677309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4" name="object 1334"/>
          <p:cNvSpPr/>
          <p:nvPr/>
        </p:nvSpPr>
        <p:spPr>
          <a:xfrm>
            <a:off x="3476415" y="67819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5" name="object 1335"/>
          <p:cNvSpPr/>
          <p:nvPr/>
        </p:nvSpPr>
        <p:spPr>
          <a:xfrm>
            <a:off x="3929860" y="67819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6" name="object 1336"/>
          <p:cNvSpPr/>
          <p:nvPr/>
        </p:nvSpPr>
        <p:spPr>
          <a:xfrm>
            <a:off x="4578908" y="678198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7" name="object 1337"/>
          <p:cNvSpPr/>
          <p:nvPr/>
        </p:nvSpPr>
        <p:spPr>
          <a:xfrm>
            <a:off x="3476415" y="67908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8" name="object 1338"/>
          <p:cNvSpPr/>
          <p:nvPr/>
        </p:nvSpPr>
        <p:spPr>
          <a:xfrm>
            <a:off x="3929860" y="67908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9" name="object 1339"/>
          <p:cNvSpPr/>
          <p:nvPr/>
        </p:nvSpPr>
        <p:spPr>
          <a:xfrm>
            <a:off x="4578908" y="679087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0" name="object 1340"/>
          <p:cNvSpPr/>
          <p:nvPr/>
        </p:nvSpPr>
        <p:spPr>
          <a:xfrm>
            <a:off x="3476415" y="67997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1" name="object 1341"/>
          <p:cNvSpPr/>
          <p:nvPr/>
        </p:nvSpPr>
        <p:spPr>
          <a:xfrm>
            <a:off x="3929860" y="67997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2" name="object 1342"/>
          <p:cNvSpPr/>
          <p:nvPr/>
        </p:nvSpPr>
        <p:spPr>
          <a:xfrm>
            <a:off x="4578908" y="679976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3" name="object 1343"/>
          <p:cNvSpPr/>
          <p:nvPr/>
        </p:nvSpPr>
        <p:spPr>
          <a:xfrm>
            <a:off x="3476415" y="6808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4" name="object 1344"/>
          <p:cNvSpPr/>
          <p:nvPr/>
        </p:nvSpPr>
        <p:spPr>
          <a:xfrm>
            <a:off x="3929860" y="68086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5" name="object 1345"/>
          <p:cNvSpPr/>
          <p:nvPr/>
        </p:nvSpPr>
        <p:spPr>
          <a:xfrm>
            <a:off x="4578908" y="680865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6" name="object 1346"/>
          <p:cNvSpPr/>
          <p:nvPr/>
        </p:nvSpPr>
        <p:spPr>
          <a:xfrm>
            <a:off x="3476415" y="6817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7" name="object 1347"/>
          <p:cNvSpPr/>
          <p:nvPr/>
        </p:nvSpPr>
        <p:spPr>
          <a:xfrm>
            <a:off x="3929860" y="68175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8" name="object 1348"/>
          <p:cNvSpPr/>
          <p:nvPr/>
        </p:nvSpPr>
        <p:spPr>
          <a:xfrm>
            <a:off x="4578908" y="681755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9" name="object 1349"/>
          <p:cNvSpPr/>
          <p:nvPr/>
        </p:nvSpPr>
        <p:spPr>
          <a:xfrm>
            <a:off x="3476415" y="68264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0" name="object 1350"/>
          <p:cNvSpPr/>
          <p:nvPr/>
        </p:nvSpPr>
        <p:spPr>
          <a:xfrm>
            <a:off x="3929860" y="68264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1" name="object 1351"/>
          <p:cNvSpPr/>
          <p:nvPr/>
        </p:nvSpPr>
        <p:spPr>
          <a:xfrm>
            <a:off x="4578908" y="682644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2" name="object 1352"/>
          <p:cNvSpPr/>
          <p:nvPr/>
        </p:nvSpPr>
        <p:spPr>
          <a:xfrm>
            <a:off x="3476415" y="68353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3" name="object 1353"/>
          <p:cNvSpPr/>
          <p:nvPr/>
        </p:nvSpPr>
        <p:spPr>
          <a:xfrm>
            <a:off x="3929860" y="68353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4" name="object 1354"/>
          <p:cNvSpPr/>
          <p:nvPr/>
        </p:nvSpPr>
        <p:spPr>
          <a:xfrm>
            <a:off x="4578908" y="683533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5" name="object 1355"/>
          <p:cNvSpPr/>
          <p:nvPr/>
        </p:nvSpPr>
        <p:spPr>
          <a:xfrm>
            <a:off x="3476415" y="684422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6" name="object 1356"/>
          <p:cNvSpPr/>
          <p:nvPr/>
        </p:nvSpPr>
        <p:spPr>
          <a:xfrm>
            <a:off x="3929860" y="684422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7" name="object 1357"/>
          <p:cNvSpPr/>
          <p:nvPr/>
        </p:nvSpPr>
        <p:spPr>
          <a:xfrm>
            <a:off x="4578908" y="684422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8" name="object 1358"/>
          <p:cNvSpPr/>
          <p:nvPr/>
        </p:nvSpPr>
        <p:spPr>
          <a:xfrm>
            <a:off x="3476415" y="68531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9" name="object 1359"/>
          <p:cNvSpPr/>
          <p:nvPr/>
        </p:nvSpPr>
        <p:spPr>
          <a:xfrm>
            <a:off x="3929860" y="68531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0" name="object 1360"/>
          <p:cNvSpPr/>
          <p:nvPr/>
        </p:nvSpPr>
        <p:spPr>
          <a:xfrm>
            <a:off x="4578908" y="685311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1" name="object 1361"/>
          <p:cNvSpPr/>
          <p:nvPr/>
        </p:nvSpPr>
        <p:spPr>
          <a:xfrm>
            <a:off x="3476415" y="68620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2" name="object 1362"/>
          <p:cNvSpPr/>
          <p:nvPr/>
        </p:nvSpPr>
        <p:spPr>
          <a:xfrm>
            <a:off x="3929860" y="68620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3" name="object 1363"/>
          <p:cNvSpPr/>
          <p:nvPr/>
        </p:nvSpPr>
        <p:spPr>
          <a:xfrm>
            <a:off x="4578908" y="686200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4" name="object 1364"/>
          <p:cNvSpPr/>
          <p:nvPr/>
        </p:nvSpPr>
        <p:spPr>
          <a:xfrm>
            <a:off x="3476415" y="68708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5" name="object 1365"/>
          <p:cNvSpPr/>
          <p:nvPr/>
        </p:nvSpPr>
        <p:spPr>
          <a:xfrm>
            <a:off x="3929860" y="68708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6" name="object 1366"/>
          <p:cNvSpPr/>
          <p:nvPr/>
        </p:nvSpPr>
        <p:spPr>
          <a:xfrm>
            <a:off x="4578908" y="687089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7" name="object 1367"/>
          <p:cNvSpPr/>
          <p:nvPr/>
        </p:nvSpPr>
        <p:spPr>
          <a:xfrm>
            <a:off x="3476415" y="68797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8" name="object 1368"/>
          <p:cNvSpPr/>
          <p:nvPr/>
        </p:nvSpPr>
        <p:spPr>
          <a:xfrm>
            <a:off x="3929860" y="68797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9" name="object 1369"/>
          <p:cNvSpPr/>
          <p:nvPr/>
        </p:nvSpPr>
        <p:spPr>
          <a:xfrm>
            <a:off x="4578908" y="687978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0" name="object 1370"/>
          <p:cNvSpPr/>
          <p:nvPr/>
        </p:nvSpPr>
        <p:spPr>
          <a:xfrm>
            <a:off x="3476415" y="688867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1" name="object 1371"/>
          <p:cNvSpPr/>
          <p:nvPr/>
        </p:nvSpPr>
        <p:spPr>
          <a:xfrm>
            <a:off x="3929860" y="688867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2" name="object 1372"/>
          <p:cNvSpPr/>
          <p:nvPr/>
        </p:nvSpPr>
        <p:spPr>
          <a:xfrm>
            <a:off x="4578908" y="688867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3" name="object 1373"/>
          <p:cNvSpPr/>
          <p:nvPr/>
        </p:nvSpPr>
        <p:spPr>
          <a:xfrm>
            <a:off x="3476415" y="689756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4" name="object 1374"/>
          <p:cNvSpPr/>
          <p:nvPr/>
        </p:nvSpPr>
        <p:spPr>
          <a:xfrm>
            <a:off x="3929860" y="689756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5" name="object 1375"/>
          <p:cNvSpPr/>
          <p:nvPr/>
        </p:nvSpPr>
        <p:spPr>
          <a:xfrm>
            <a:off x="4578908" y="689756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6" name="object 1376"/>
          <p:cNvSpPr/>
          <p:nvPr/>
        </p:nvSpPr>
        <p:spPr>
          <a:xfrm>
            <a:off x="3476415" y="690646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7" name="object 1377"/>
          <p:cNvSpPr/>
          <p:nvPr/>
        </p:nvSpPr>
        <p:spPr>
          <a:xfrm>
            <a:off x="3929860" y="690646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8" name="object 1378"/>
          <p:cNvSpPr/>
          <p:nvPr/>
        </p:nvSpPr>
        <p:spPr>
          <a:xfrm>
            <a:off x="4578908" y="690646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9" name="object 1379"/>
          <p:cNvSpPr/>
          <p:nvPr/>
        </p:nvSpPr>
        <p:spPr>
          <a:xfrm>
            <a:off x="3476415" y="69153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0" name="object 1380"/>
          <p:cNvSpPr/>
          <p:nvPr/>
        </p:nvSpPr>
        <p:spPr>
          <a:xfrm>
            <a:off x="3929860" y="691535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1" name="object 1381"/>
          <p:cNvSpPr/>
          <p:nvPr/>
        </p:nvSpPr>
        <p:spPr>
          <a:xfrm>
            <a:off x="4578908" y="691535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2" name="object 1382"/>
          <p:cNvSpPr/>
          <p:nvPr/>
        </p:nvSpPr>
        <p:spPr>
          <a:xfrm>
            <a:off x="3476415" y="69242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3" name="object 1383"/>
          <p:cNvSpPr/>
          <p:nvPr/>
        </p:nvSpPr>
        <p:spPr>
          <a:xfrm>
            <a:off x="3929860" y="69242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4" name="object 1384"/>
          <p:cNvSpPr/>
          <p:nvPr/>
        </p:nvSpPr>
        <p:spPr>
          <a:xfrm>
            <a:off x="4578908" y="692424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5" name="object 1385"/>
          <p:cNvSpPr/>
          <p:nvPr/>
        </p:nvSpPr>
        <p:spPr>
          <a:xfrm>
            <a:off x="3476415" y="69331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6" name="object 1386"/>
          <p:cNvSpPr/>
          <p:nvPr/>
        </p:nvSpPr>
        <p:spPr>
          <a:xfrm>
            <a:off x="3929860" y="693313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7" name="object 1387"/>
          <p:cNvSpPr/>
          <p:nvPr/>
        </p:nvSpPr>
        <p:spPr>
          <a:xfrm>
            <a:off x="4578908" y="693313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8" name="object 1388"/>
          <p:cNvSpPr/>
          <p:nvPr/>
        </p:nvSpPr>
        <p:spPr>
          <a:xfrm>
            <a:off x="3476415" y="69420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9" name="object 1389"/>
          <p:cNvSpPr/>
          <p:nvPr/>
        </p:nvSpPr>
        <p:spPr>
          <a:xfrm>
            <a:off x="3929860" y="69420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0" name="object 1390"/>
          <p:cNvSpPr/>
          <p:nvPr/>
        </p:nvSpPr>
        <p:spPr>
          <a:xfrm>
            <a:off x="4578908" y="694202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1" name="object 1391"/>
          <p:cNvSpPr/>
          <p:nvPr/>
        </p:nvSpPr>
        <p:spPr>
          <a:xfrm>
            <a:off x="3476415" y="69509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2" name="object 1392"/>
          <p:cNvSpPr/>
          <p:nvPr/>
        </p:nvSpPr>
        <p:spPr>
          <a:xfrm>
            <a:off x="3929860" y="695091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3" name="object 1393"/>
          <p:cNvSpPr/>
          <p:nvPr/>
        </p:nvSpPr>
        <p:spPr>
          <a:xfrm>
            <a:off x="4578908" y="695091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4" name="object 1394"/>
          <p:cNvSpPr/>
          <p:nvPr/>
        </p:nvSpPr>
        <p:spPr>
          <a:xfrm>
            <a:off x="3476415" y="69598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5" name="object 1395"/>
          <p:cNvSpPr/>
          <p:nvPr/>
        </p:nvSpPr>
        <p:spPr>
          <a:xfrm>
            <a:off x="3929860" y="695980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6" name="object 1396"/>
          <p:cNvSpPr/>
          <p:nvPr/>
        </p:nvSpPr>
        <p:spPr>
          <a:xfrm>
            <a:off x="4578908" y="695980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7" name="object 1397"/>
          <p:cNvSpPr/>
          <p:nvPr/>
        </p:nvSpPr>
        <p:spPr>
          <a:xfrm>
            <a:off x="3476415" y="69686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8" name="object 1398"/>
          <p:cNvSpPr/>
          <p:nvPr/>
        </p:nvSpPr>
        <p:spPr>
          <a:xfrm>
            <a:off x="3929860" y="696869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9" name="object 1399"/>
          <p:cNvSpPr/>
          <p:nvPr/>
        </p:nvSpPr>
        <p:spPr>
          <a:xfrm>
            <a:off x="4578908" y="696869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0" name="object 1400"/>
          <p:cNvSpPr/>
          <p:nvPr/>
        </p:nvSpPr>
        <p:spPr>
          <a:xfrm>
            <a:off x="3476415" y="69775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1" name="object 1401"/>
          <p:cNvSpPr/>
          <p:nvPr/>
        </p:nvSpPr>
        <p:spPr>
          <a:xfrm>
            <a:off x="3929860" y="69775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2" name="object 1402"/>
          <p:cNvSpPr/>
          <p:nvPr/>
        </p:nvSpPr>
        <p:spPr>
          <a:xfrm>
            <a:off x="4578908" y="697758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3" name="object 1403"/>
          <p:cNvSpPr/>
          <p:nvPr/>
        </p:nvSpPr>
        <p:spPr>
          <a:xfrm>
            <a:off x="3476415" y="6986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4" name="object 1404"/>
          <p:cNvSpPr/>
          <p:nvPr/>
        </p:nvSpPr>
        <p:spPr>
          <a:xfrm>
            <a:off x="3929860" y="69864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5" name="object 1405"/>
          <p:cNvSpPr/>
          <p:nvPr/>
        </p:nvSpPr>
        <p:spPr>
          <a:xfrm>
            <a:off x="4578908" y="6986480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6" name="object 1406"/>
          <p:cNvSpPr/>
          <p:nvPr/>
        </p:nvSpPr>
        <p:spPr>
          <a:xfrm>
            <a:off x="3476415" y="6995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7" name="object 1407"/>
          <p:cNvSpPr/>
          <p:nvPr/>
        </p:nvSpPr>
        <p:spPr>
          <a:xfrm>
            <a:off x="3929860" y="69953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8" name="object 1408"/>
          <p:cNvSpPr/>
          <p:nvPr/>
        </p:nvSpPr>
        <p:spPr>
          <a:xfrm>
            <a:off x="4578908" y="699537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9" name="object 1409"/>
          <p:cNvSpPr/>
          <p:nvPr/>
        </p:nvSpPr>
        <p:spPr>
          <a:xfrm>
            <a:off x="3476415" y="70042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0" name="object 1410"/>
          <p:cNvSpPr/>
          <p:nvPr/>
        </p:nvSpPr>
        <p:spPr>
          <a:xfrm>
            <a:off x="3929860" y="70042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1" name="object 1411"/>
          <p:cNvSpPr/>
          <p:nvPr/>
        </p:nvSpPr>
        <p:spPr>
          <a:xfrm>
            <a:off x="4578908" y="700426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2" name="object 1412"/>
          <p:cNvSpPr/>
          <p:nvPr/>
        </p:nvSpPr>
        <p:spPr>
          <a:xfrm>
            <a:off x="3476415" y="70131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3" name="object 1413"/>
          <p:cNvSpPr/>
          <p:nvPr/>
        </p:nvSpPr>
        <p:spPr>
          <a:xfrm>
            <a:off x="3929860" y="70131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4" name="object 1414"/>
          <p:cNvSpPr/>
          <p:nvPr/>
        </p:nvSpPr>
        <p:spPr>
          <a:xfrm>
            <a:off x="4578908" y="701315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5" name="object 1415"/>
          <p:cNvSpPr/>
          <p:nvPr/>
        </p:nvSpPr>
        <p:spPr>
          <a:xfrm>
            <a:off x="3476415" y="70220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6" name="object 1416"/>
          <p:cNvSpPr/>
          <p:nvPr/>
        </p:nvSpPr>
        <p:spPr>
          <a:xfrm>
            <a:off x="3929860" y="70220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7" name="object 1417"/>
          <p:cNvSpPr/>
          <p:nvPr/>
        </p:nvSpPr>
        <p:spPr>
          <a:xfrm>
            <a:off x="4578908" y="702204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8" name="object 1418"/>
          <p:cNvSpPr/>
          <p:nvPr/>
        </p:nvSpPr>
        <p:spPr>
          <a:xfrm>
            <a:off x="3476415" y="70309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9" name="object 1419"/>
          <p:cNvSpPr/>
          <p:nvPr/>
        </p:nvSpPr>
        <p:spPr>
          <a:xfrm>
            <a:off x="3929860" y="70309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0" name="object 1420"/>
          <p:cNvSpPr/>
          <p:nvPr/>
        </p:nvSpPr>
        <p:spPr>
          <a:xfrm>
            <a:off x="4578908" y="703093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1" name="object 1421"/>
          <p:cNvSpPr/>
          <p:nvPr/>
        </p:nvSpPr>
        <p:spPr>
          <a:xfrm>
            <a:off x="3476415" y="70398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2" name="object 1422"/>
          <p:cNvSpPr/>
          <p:nvPr/>
        </p:nvSpPr>
        <p:spPr>
          <a:xfrm>
            <a:off x="3929860" y="70398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3" name="object 1423"/>
          <p:cNvSpPr/>
          <p:nvPr/>
        </p:nvSpPr>
        <p:spPr>
          <a:xfrm>
            <a:off x="4578908" y="7039826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4" name="object 1424"/>
          <p:cNvSpPr/>
          <p:nvPr/>
        </p:nvSpPr>
        <p:spPr>
          <a:xfrm>
            <a:off x="3476415" y="70487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5" name="object 1425"/>
          <p:cNvSpPr/>
          <p:nvPr/>
        </p:nvSpPr>
        <p:spPr>
          <a:xfrm>
            <a:off x="3929860" y="70487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6" name="object 1426"/>
          <p:cNvSpPr/>
          <p:nvPr/>
        </p:nvSpPr>
        <p:spPr>
          <a:xfrm>
            <a:off x="4578908" y="704871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7" name="object 1427"/>
          <p:cNvSpPr/>
          <p:nvPr/>
        </p:nvSpPr>
        <p:spPr>
          <a:xfrm>
            <a:off x="3476415" y="70576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8" name="object 1428"/>
          <p:cNvSpPr/>
          <p:nvPr/>
        </p:nvSpPr>
        <p:spPr>
          <a:xfrm>
            <a:off x="3929860" y="70576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9" name="object 1429"/>
          <p:cNvSpPr/>
          <p:nvPr/>
        </p:nvSpPr>
        <p:spPr>
          <a:xfrm>
            <a:off x="4578908" y="705760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0" name="object 1430"/>
          <p:cNvSpPr/>
          <p:nvPr/>
        </p:nvSpPr>
        <p:spPr>
          <a:xfrm>
            <a:off x="3476415" y="70664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1" name="object 1431"/>
          <p:cNvSpPr/>
          <p:nvPr/>
        </p:nvSpPr>
        <p:spPr>
          <a:xfrm>
            <a:off x="3929860" y="70664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2" name="object 1432"/>
          <p:cNvSpPr/>
          <p:nvPr/>
        </p:nvSpPr>
        <p:spPr>
          <a:xfrm>
            <a:off x="4578908" y="7066499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3" name="object 1433"/>
          <p:cNvSpPr/>
          <p:nvPr/>
        </p:nvSpPr>
        <p:spPr>
          <a:xfrm>
            <a:off x="3476415" y="70753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4" name="object 1434"/>
          <p:cNvSpPr/>
          <p:nvPr/>
        </p:nvSpPr>
        <p:spPr>
          <a:xfrm>
            <a:off x="3929860" y="70753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5" name="object 1435"/>
          <p:cNvSpPr/>
          <p:nvPr/>
        </p:nvSpPr>
        <p:spPr>
          <a:xfrm>
            <a:off x="4578908" y="7075391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6" name="object 1436"/>
          <p:cNvSpPr/>
          <p:nvPr/>
        </p:nvSpPr>
        <p:spPr>
          <a:xfrm>
            <a:off x="3476415" y="7084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7" name="object 1437"/>
          <p:cNvSpPr/>
          <p:nvPr/>
        </p:nvSpPr>
        <p:spPr>
          <a:xfrm>
            <a:off x="3929860" y="70842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8" name="object 1438"/>
          <p:cNvSpPr/>
          <p:nvPr/>
        </p:nvSpPr>
        <p:spPr>
          <a:xfrm>
            <a:off x="4578908" y="7084282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9" name="object 1439"/>
          <p:cNvSpPr/>
          <p:nvPr/>
        </p:nvSpPr>
        <p:spPr>
          <a:xfrm>
            <a:off x="3929860" y="709317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0" name="object 1440"/>
          <p:cNvSpPr/>
          <p:nvPr/>
        </p:nvSpPr>
        <p:spPr>
          <a:xfrm>
            <a:off x="4578908" y="7093173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1" name="object 1441"/>
          <p:cNvSpPr/>
          <p:nvPr/>
        </p:nvSpPr>
        <p:spPr>
          <a:xfrm>
            <a:off x="3929860" y="71020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2" name="object 1442"/>
          <p:cNvSpPr/>
          <p:nvPr/>
        </p:nvSpPr>
        <p:spPr>
          <a:xfrm>
            <a:off x="4578908" y="7102064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3" name="object 1443"/>
          <p:cNvSpPr/>
          <p:nvPr/>
        </p:nvSpPr>
        <p:spPr>
          <a:xfrm>
            <a:off x="3929860" y="711095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4" name="object 1444"/>
          <p:cNvSpPr/>
          <p:nvPr/>
        </p:nvSpPr>
        <p:spPr>
          <a:xfrm>
            <a:off x="4578908" y="7110955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5" name="object 1445"/>
          <p:cNvSpPr/>
          <p:nvPr/>
        </p:nvSpPr>
        <p:spPr>
          <a:xfrm>
            <a:off x="3929860" y="71198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6" name="object 1446"/>
          <p:cNvSpPr/>
          <p:nvPr/>
        </p:nvSpPr>
        <p:spPr>
          <a:xfrm>
            <a:off x="4578908" y="711984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7" name="object 1447"/>
          <p:cNvSpPr/>
          <p:nvPr/>
        </p:nvSpPr>
        <p:spPr>
          <a:xfrm>
            <a:off x="3929860" y="71287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8" name="object 1448"/>
          <p:cNvSpPr/>
          <p:nvPr/>
        </p:nvSpPr>
        <p:spPr>
          <a:xfrm>
            <a:off x="4578908" y="7128737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9" name="object 1449"/>
          <p:cNvSpPr/>
          <p:nvPr/>
        </p:nvSpPr>
        <p:spPr>
          <a:xfrm>
            <a:off x="3929860" y="71376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0" name="object 1450"/>
          <p:cNvSpPr/>
          <p:nvPr/>
        </p:nvSpPr>
        <p:spPr>
          <a:xfrm>
            <a:off x="4578908" y="7137628"/>
            <a:ext cx="4939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4572" y="0"/>
                </a:lnTo>
              </a:path>
            </a:pathLst>
          </a:custGeom>
          <a:ln w="9145">
            <a:solidFill>
              <a:srgbClr val="02020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1" name="object 1451"/>
          <p:cNvSpPr/>
          <p:nvPr/>
        </p:nvSpPr>
        <p:spPr>
          <a:xfrm>
            <a:off x="3929860" y="6359659"/>
            <a:ext cx="653494" cy="80019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2" name="object 1452"/>
          <p:cNvSpPr/>
          <p:nvPr/>
        </p:nvSpPr>
        <p:spPr>
          <a:xfrm>
            <a:off x="3476415" y="7088727"/>
            <a:ext cx="462335" cy="2667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3" name="object 1453"/>
          <p:cNvSpPr/>
          <p:nvPr/>
        </p:nvSpPr>
        <p:spPr>
          <a:xfrm>
            <a:off x="3929860" y="73599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14141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4" name="object 1454"/>
          <p:cNvSpPr/>
          <p:nvPr/>
        </p:nvSpPr>
        <p:spPr>
          <a:xfrm>
            <a:off x="3929860" y="73687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5" name="object 1455"/>
          <p:cNvSpPr/>
          <p:nvPr/>
        </p:nvSpPr>
        <p:spPr>
          <a:xfrm>
            <a:off x="3929860" y="737768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6" name="object 1456"/>
          <p:cNvSpPr/>
          <p:nvPr/>
        </p:nvSpPr>
        <p:spPr>
          <a:xfrm>
            <a:off x="3929860" y="73865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7" name="object 1457"/>
          <p:cNvSpPr/>
          <p:nvPr/>
        </p:nvSpPr>
        <p:spPr>
          <a:xfrm>
            <a:off x="3929860" y="73954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8" name="object 1458"/>
          <p:cNvSpPr/>
          <p:nvPr/>
        </p:nvSpPr>
        <p:spPr>
          <a:xfrm>
            <a:off x="3929860" y="74043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9" name="object 1459"/>
          <p:cNvSpPr/>
          <p:nvPr/>
        </p:nvSpPr>
        <p:spPr>
          <a:xfrm>
            <a:off x="3929860" y="74132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0" name="object 1460"/>
          <p:cNvSpPr/>
          <p:nvPr/>
        </p:nvSpPr>
        <p:spPr>
          <a:xfrm>
            <a:off x="3929860" y="74221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1" name="object 1461"/>
          <p:cNvSpPr/>
          <p:nvPr/>
        </p:nvSpPr>
        <p:spPr>
          <a:xfrm>
            <a:off x="3929860" y="743103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2" name="object 1462"/>
          <p:cNvSpPr/>
          <p:nvPr/>
        </p:nvSpPr>
        <p:spPr>
          <a:xfrm>
            <a:off x="3929860" y="743992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3" name="object 1463"/>
          <p:cNvSpPr/>
          <p:nvPr/>
        </p:nvSpPr>
        <p:spPr>
          <a:xfrm>
            <a:off x="3929860" y="74488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4" name="object 1464"/>
          <p:cNvSpPr/>
          <p:nvPr/>
        </p:nvSpPr>
        <p:spPr>
          <a:xfrm>
            <a:off x="3929860" y="74577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5" name="object 1465"/>
          <p:cNvSpPr/>
          <p:nvPr/>
        </p:nvSpPr>
        <p:spPr>
          <a:xfrm>
            <a:off x="3929860" y="746659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6" name="object 1466"/>
          <p:cNvSpPr/>
          <p:nvPr/>
        </p:nvSpPr>
        <p:spPr>
          <a:xfrm>
            <a:off x="3929860" y="747548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7" name="object 1467"/>
          <p:cNvSpPr/>
          <p:nvPr/>
        </p:nvSpPr>
        <p:spPr>
          <a:xfrm>
            <a:off x="3929860" y="748438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8" name="object 1468"/>
          <p:cNvSpPr/>
          <p:nvPr/>
        </p:nvSpPr>
        <p:spPr>
          <a:xfrm>
            <a:off x="3929860" y="749327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9" name="object 1469"/>
          <p:cNvSpPr/>
          <p:nvPr/>
        </p:nvSpPr>
        <p:spPr>
          <a:xfrm>
            <a:off x="3929860" y="750216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0" name="object 1470"/>
          <p:cNvSpPr/>
          <p:nvPr/>
        </p:nvSpPr>
        <p:spPr>
          <a:xfrm>
            <a:off x="3929860" y="751105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1" name="object 1471"/>
          <p:cNvSpPr/>
          <p:nvPr/>
        </p:nvSpPr>
        <p:spPr>
          <a:xfrm>
            <a:off x="3929860" y="751994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2" name="object 1472"/>
          <p:cNvSpPr/>
          <p:nvPr/>
        </p:nvSpPr>
        <p:spPr>
          <a:xfrm>
            <a:off x="3929860" y="752883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3" name="object 1473"/>
          <p:cNvSpPr/>
          <p:nvPr/>
        </p:nvSpPr>
        <p:spPr>
          <a:xfrm>
            <a:off x="3929860" y="75377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4" name="object 1474"/>
          <p:cNvSpPr/>
          <p:nvPr/>
        </p:nvSpPr>
        <p:spPr>
          <a:xfrm>
            <a:off x="3929860" y="754661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5" name="object 1475"/>
          <p:cNvSpPr/>
          <p:nvPr/>
        </p:nvSpPr>
        <p:spPr>
          <a:xfrm>
            <a:off x="3929860" y="755550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6" name="object 1476"/>
          <p:cNvSpPr/>
          <p:nvPr/>
        </p:nvSpPr>
        <p:spPr>
          <a:xfrm>
            <a:off x="3929860" y="756440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7" name="object 1477"/>
          <p:cNvSpPr/>
          <p:nvPr/>
        </p:nvSpPr>
        <p:spPr>
          <a:xfrm>
            <a:off x="3929860" y="757329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8" name="object 1478"/>
          <p:cNvSpPr/>
          <p:nvPr/>
        </p:nvSpPr>
        <p:spPr>
          <a:xfrm>
            <a:off x="3929860" y="758218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9" name="object 1479"/>
          <p:cNvSpPr/>
          <p:nvPr/>
        </p:nvSpPr>
        <p:spPr>
          <a:xfrm>
            <a:off x="3929860" y="759107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0" name="object 1480"/>
          <p:cNvSpPr/>
          <p:nvPr/>
        </p:nvSpPr>
        <p:spPr>
          <a:xfrm>
            <a:off x="3929860" y="759996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1" name="object 1481"/>
          <p:cNvSpPr/>
          <p:nvPr/>
        </p:nvSpPr>
        <p:spPr>
          <a:xfrm>
            <a:off x="3929860" y="760885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2" name="object 1482"/>
          <p:cNvSpPr/>
          <p:nvPr/>
        </p:nvSpPr>
        <p:spPr>
          <a:xfrm>
            <a:off x="3929860" y="761774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3" name="object 1483"/>
          <p:cNvSpPr/>
          <p:nvPr/>
        </p:nvSpPr>
        <p:spPr>
          <a:xfrm>
            <a:off x="3929860" y="762663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4" name="object 1484"/>
          <p:cNvSpPr/>
          <p:nvPr/>
        </p:nvSpPr>
        <p:spPr>
          <a:xfrm>
            <a:off x="3929860" y="763552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5" name="object 1485"/>
          <p:cNvSpPr/>
          <p:nvPr/>
        </p:nvSpPr>
        <p:spPr>
          <a:xfrm>
            <a:off x="3929860" y="764441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6" name="object 1486"/>
          <p:cNvSpPr/>
          <p:nvPr/>
        </p:nvSpPr>
        <p:spPr>
          <a:xfrm>
            <a:off x="3929860" y="765331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7" name="object 1487"/>
          <p:cNvSpPr/>
          <p:nvPr/>
        </p:nvSpPr>
        <p:spPr>
          <a:xfrm>
            <a:off x="3929860" y="766220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8" name="object 1488"/>
          <p:cNvSpPr/>
          <p:nvPr/>
        </p:nvSpPr>
        <p:spPr>
          <a:xfrm>
            <a:off x="3929860" y="767109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9" name="object 1489"/>
          <p:cNvSpPr/>
          <p:nvPr/>
        </p:nvSpPr>
        <p:spPr>
          <a:xfrm>
            <a:off x="3929860" y="767998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0" name="object 1490"/>
          <p:cNvSpPr/>
          <p:nvPr/>
        </p:nvSpPr>
        <p:spPr>
          <a:xfrm>
            <a:off x="3929860" y="768887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1" name="object 1491"/>
          <p:cNvSpPr/>
          <p:nvPr/>
        </p:nvSpPr>
        <p:spPr>
          <a:xfrm>
            <a:off x="3929860" y="769776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2" name="object 1492"/>
          <p:cNvSpPr/>
          <p:nvPr/>
        </p:nvSpPr>
        <p:spPr>
          <a:xfrm>
            <a:off x="3929860" y="77066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3" name="object 1493"/>
          <p:cNvSpPr/>
          <p:nvPr/>
        </p:nvSpPr>
        <p:spPr>
          <a:xfrm>
            <a:off x="3929860" y="771554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4" name="object 1494"/>
          <p:cNvSpPr/>
          <p:nvPr/>
        </p:nvSpPr>
        <p:spPr>
          <a:xfrm>
            <a:off x="3929860" y="77244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5" name="object 1495"/>
          <p:cNvSpPr/>
          <p:nvPr/>
        </p:nvSpPr>
        <p:spPr>
          <a:xfrm>
            <a:off x="3929860" y="773333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6" name="object 1496"/>
          <p:cNvSpPr/>
          <p:nvPr/>
        </p:nvSpPr>
        <p:spPr>
          <a:xfrm>
            <a:off x="3929860" y="774222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7" name="object 1497"/>
          <p:cNvSpPr/>
          <p:nvPr/>
        </p:nvSpPr>
        <p:spPr>
          <a:xfrm>
            <a:off x="3929860" y="775111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8" name="object 1498"/>
          <p:cNvSpPr/>
          <p:nvPr/>
        </p:nvSpPr>
        <p:spPr>
          <a:xfrm>
            <a:off x="3929860" y="77600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9" name="object 1499"/>
          <p:cNvSpPr/>
          <p:nvPr/>
        </p:nvSpPr>
        <p:spPr>
          <a:xfrm>
            <a:off x="3929860" y="77688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0" name="object 1500"/>
          <p:cNvSpPr/>
          <p:nvPr/>
        </p:nvSpPr>
        <p:spPr>
          <a:xfrm>
            <a:off x="3929860" y="77777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1" name="object 1501"/>
          <p:cNvSpPr/>
          <p:nvPr/>
        </p:nvSpPr>
        <p:spPr>
          <a:xfrm>
            <a:off x="3929860" y="77866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2" name="object 1502"/>
          <p:cNvSpPr/>
          <p:nvPr/>
        </p:nvSpPr>
        <p:spPr>
          <a:xfrm>
            <a:off x="3929860" y="779556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3" name="object 1503"/>
          <p:cNvSpPr/>
          <p:nvPr/>
        </p:nvSpPr>
        <p:spPr>
          <a:xfrm>
            <a:off x="3929860" y="780445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4" name="object 1504"/>
          <p:cNvSpPr/>
          <p:nvPr/>
        </p:nvSpPr>
        <p:spPr>
          <a:xfrm>
            <a:off x="3929860" y="781335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5" name="object 1505"/>
          <p:cNvSpPr/>
          <p:nvPr/>
        </p:nvSpPr>
        <p:spPr>
          <a:xfrm>
            <a:off x="3929860" y="782224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6" name="object 1506"/>
          <p:cNvSpPr/>
          <p:nvPr/>
        </p:nvSpPr>
        <p:spPr>
          <a:xfrm>
            <a:off x="3929860" y="783113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7" name="object 1507"/>
          <p:cNvSpPr/>
          <p:nvPr/>
        </p:nvSpPr>
        <p:spPr>
          <a:xfrm>
            <a:off x="3929860" y="784002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8" name="object 1508"/>
          <p:cNvSpPr/>
          <p:nvPr/>
        </p:nvSpPr>
        <p:spPr>
          <a:xfrm>
            <a:off x="3929860" y="784891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9" name="object 1509"/>
          <p:cNvSpPr/>
          <p:nvPr/>
        </p:nvSpPr>
        <p:spPr>
          <a:xfrm>
            <a:off x="3929860" y="785780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0" name="object 1510"/>
          <p:cNvSpPr/>
          <p:nvPr/>
        </p:nvSpPr>
        <p:spPr>
          <a:xfrm>
            <a:off x="3929860" y="786669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1" name="object 1511"/>
          <p:cNvSpPr/>
          <p:nvPr/>
        </p:nvSpPr>
        <p:spPr>
          <a:xfrm>
            <a:off x="3929860" y="787558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2" name="object 1512"/>
          <p:cNvSpPr/>
          <p:nvPr/>
        </p:nvSpPr>
        <p:spPr>
          <a:xfrm>
            <a:off x="3929860" y="788447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3" name="object 1513"/>
          <p:cNvSpPr/>
          <p:nvPr/>
        </p:nvSpPr>
        <p:spPr>
          <a:xfrm>
            <a:off x="3929860" y="789337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4" name="object 1514"/>
          <p:cNvSpPr/>
          <p:nvPr/>
        </p:nvSpPr>
        <p:spPr>
          <a:xfrm>
            <a:off x="3929860" y="790226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5" name="object 1515"/>
          <p:cNvSpPr/>
          <p:nvPr/>
        </p:nvSpPr>
        <p:spPr>
          <a:xfrm>
            <a:off x="3929860" y="791115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6" name="object 1516"/>
          <p:cNvSpPr/>
          <p:nvPr/>
        </p:nvSpPr>
        <p:spPr>
          <a:xfrm>
            <a:off x="3929860" y="792004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7" name="object 1517"/>
          <p:cNvSpPr/>
          <p:nvPr/>
        </p:nvSpPr>
        <p:spPr>
          <a:xfrm>
            <a:off x="3929860" y="792893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8" name="object 1518"/>
          <p:cNvSpPr/>
          <p:nvPr/>
        </p:nvSpPr>
        <p:spPr>
          <a:xfrm>
            <a:off x="3929860" y="793782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9" name="object 1519"/>
          <p:cNvSpPr/>
          <p:nvPr/>
        </p:nvSpPr>
        <p:spPr>
          <a:xfrm>
            <a:off x="3929860" y="794671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0" name="object 1520"/>
          <p:cNvSpPr/>
          <p:nvPr/>
        </p:nvSpPr>
        <p:spPr>
          <a:xfrm>
            <a:off x="3929860" y="795560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1" name="object 1521"/>
          <p:cNvSpPr/>
          <p:nvPr/>
        </p:nvSpPr>
        <p:spPr>
          <a:xfrm>
            <a:off x="3929860" y="796449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2" name="object 1522"/>
          <p:cNvSpPr/>
          <p:nvPr/>
        </p:nvSpPr>
        <p:spPr>
          <a:xfrm>
            <a:off x="3929860" y="797339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3" name="object 1523"/>
          <p:cNvSpPr/>
          <p:nvPr/>
        </p:nvSpPr>
        <p:spPr>
          <a:xfrm>
            <a:off x="3929860" y="7982281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4" name="object 1524"/>
          <p:cNvSpPr/>
          <p:nvPr/>
        </p:nvSpPr>
        <p:spPr>
          <a:xfrm>
            <a:off x="3929860" y="7991172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5" name="object 1525"/>
          <p:cNvSpPr/>
          <p:nvPr/>
        </p:nvSpPr>
        <p:spPr>
          <a:xfrm>
            <a:off x="3929860" y="800006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6" name="object 1526"/>
          <p:cNvSpPr/>
          <p:nvPr/>
        </p:nvSpPr>
        <p:spPr>
          <a:xfrm>
            <a:off x="3929860" y="800895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7" name="object 1527"/>
          <p:cNvSpPr/>
          <p:nvPr/>
        </p:nvSpPr>
        <p:spPr>
          <a:xfrm>
            <a:off x="3929860" y="801784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8" name="object 1528"/>
          <p:cNvSpPr/>
          <p:nvPr/>
        </p:nvSpPr>
        <p:spPr>
          <a:xfrm>
            <a:off x="3929860" y="802673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9" name="object 1529"/>
          <p:cNvSpPr/>
          <p:nvPr/>
        </p:nvSpPr>
        <p:spPr>
          <a:xfrm>
            <a:off x="3929860" y="803562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4E4E4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0" name="object 1530"/>
          <p:cNvSpPr/>
          <p:nvPr/>
        </p:nvSpPr>
        <p:spPr>
          <a:xfrm>
            <a:off x="3929859" y="8040074"/>
            <a:ext cx="17782" cy="889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1" name="object 1531"/>
          <p:cNvSpPr/>
          <p:nvPr/>
        </p:nvSpPr>
        <p:spPr>
          <a:xfrm>
            <a:off x="4574464" y="7257657"/>
            <a:ext cx="13336" cy="79130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2" name="object 1532"/>
          <p:cNvSpPr txBox="1"/>
          <p:nvPr/>
        </p:nvSpPr>
        <p:spPr>
          <a:xfrm>
            <a:off x="1352310" y="8040653"/>
            <a:ext cx="4782079" cy="131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Two-level sparse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49" dirty="0">
                <a:latin typeface="Times New Roman"/>
                <a:cs typeface="Times New Roman"/>
              </a:rPr>
              <a:t>Index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Update</a:t>
            </a:r>
            <a:endParaRPr sz="1069">
              <a:latin typeface="Times New Roman"/>
              <a:cs typeface="Times New Roman"/>
            </a:endParaRPr>
          </a:p>
          <a:p>
            <a:pPr marL="12347" marR="116678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Regardless of what form of 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used, every index must be updated whenever a  </a:t>
            </a:r>
            <a:r>
              <a:rPr sz="1069" spc="5" dirty="0">
                <a:latin typeface="Times New Roman"/>
                <a:cs typeface="Times New Roman"/>
              </a:rPr>
              <a:t>record is </a:t>
            </a:r>
            <a:r>
              <a:rPr sz="1069" spc="10" dirty="0">
                <a:latin typeface="Times New Roman"/>
                <a:cs typeface="Times New Roman"/>
              </a:rPr>
              <a:t>either </a:t>
            </a:r>
            <a:r>
              <a:rPr sz="1069" spc="5" dirty="0">
                <a:latin typeface="Times New Roman"/>
                <a:cs typeface="Times New Roman"/>
              </a:rPr>
              <a:t>inserted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or deleted from the file.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29" dirty="0">
                <a:latin typeface="Times New Roman"/>
                <a:cs typeface="Times New Roman"/>
              </a:rPr>
              <a:t>Deletion: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Find (look </a:t>
            </a:r>
            <a:r>
              <a:rPr sz="1069" spc="15" dirty="0">
                <a:latin typeface="Times New Roman"/>
                <a:cs typeface="Times New Roman"/>
              </a:rPr>
              <a:t>up) 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last record with a particular 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value, delete that 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from  index.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33" name="object 153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68306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261"/>
            <a:ext cx="4857397" cy="213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For dense indices,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like deleting a record in a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 marR="106801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For sparse indices, delete a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replacing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value's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value. If </a:t>
            </a:r>
            <a:r>
              <a:rPr sz="1069" spc="10" dirty="0">
                <a:latin typeface="Times New Roman"/>
                <a:cs typeface="Times New Roman"/>
              </a:rPr>
              <a:t>that value already has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entry, </a:t>
            </a: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entry.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53" dirty="0">
                <a:latin typeface="Times New Roman"/>
                <a:cs typeface="Times New Roman"/>
              </a:rPr>
              <a:t>Insertion: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Find place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Dense index: insert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present.</a:t>
            </a:r>
            <a:endParaRPr sz="1069">
              <a:latin typeface="Times New Roman"/>
              <a:cs typeface="Times New Roman"/>
            </a:endParaRPr>
          </a:p>
          <a:p>
            <a:pPr marL="12347" marR="31484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Sparse index: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change unless new block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created.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spc="10" dirty="0">
                <a:latin typeface="Times New Roman"/>
                <a:cs typeface="Times New Roman"/>
              </a:rPr>
              <a:t>this case, the </a:t>
            </a:r>
            <a:r>
              <a:rPr sz="1069" spc="5" dirty="0">
                <a:latin typeface="Times New Roman"/>
                <a:cs typeface="Times New Roman"/>
              </a:rPr>
              <a:t>first search </a:t>
            </a:r>
            <a:r>
              <a:rPr sz="1069" spc="24" dirty="0">
                <a:latin typeface="Times New Roman"/>
                <a:cs typeface="Times New Roman"/>
              </a:rPr>
              <a:t>key  </a:t>
            </a:r>
            <a:r>
              <a:rPr sz="1069" spc="10" dirty="0">
                <a:latin typeface="Times New Roman"/>
                <a:cs typeface="Times New Roman"/>
              </a:rPr>
              <a:t>value appearing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block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into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index).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Secondary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Indices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5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 candidate key,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enough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point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record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search-key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because the remaining records with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15" dirty="0">
                <a:latin typeface="Times New Roman"/>
                <a:cs typeface="Times New Roman"/>
              </a:rPr>
              <a:t>search-key </a:t>
            </a:r>
            <a:r>
              <a:rPr sz="1069" spc="10" dirty="0">
                <a:latin typeface="Times New Roman"/>
                <a:cs typeface="Times New Roman"/>
              </a:rPr>
              <a:t>value could be anywhere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0" dirty="0">
                <a:latin typeface="Times New Roman"/>
                <a:cs typeface="Times New Roman"/>
              </a:rPr>
              <a:t>Therefore, a </a:t>
            </a: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index 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contain pointers </a:t>
            </a:r>
            <a:r>
              <a:rPr sz="1069" spc="5" dirty="0">
                <a:latin typeface="Times New Roman"/>
                <a:cs typeface="Times New Roman"/>
              </a:rPr>
              <a:t>to all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3415487"/>
            <a:ext cx="4919555" cy="219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05" y="5763134"/>
            <a:ext cx="4853693" cy="34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Sparse secondary index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sname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133964">
              <a:lnSpc>
                <a:spcPts val="1264"/>
              </a:lnSpc>
              <a:spcBef>
                <a:spcPts val="53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extra-level of indirection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secondary indices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search  </a:t>
            </a:r>
            <a:r>
              <a:rPr sz="1069" spc="10" dirty="0">
                <a:latin typeface="Times New Roman"/>
                <a:cs typeface="Times New Roman"/>
              </a:rPr>
              <a:t>keys that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candidate keys.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1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point directly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file but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 bucket that contains pointers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See Figure </a:t>
            </a:r>
            <a:r>
              <a:rPr sz="1069" u="sng" spc="10" dirty="0">
                <a:solidFill>
                  <a:srgbClr val="0000FF"/>
                </a:solidFill>
                <a:latin typeface="Times New Roman"/>
                <a:cs typeface="Times New Roman"/>
              </a:rPr>
              <a:t>above </a:t>
            </a:r>
            <a:r>
              <a:rPr sz="1069" spc="15" dirty="0">
                <a:latin typeface="Times New Roman"/>
                <a:cs typeface="Times New Roman"/>
              </a:rPr>
              <a:t>on secondary key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sname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0621">
              <a:lnSpc>
                <a:spcPts val="1264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a lookup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Peterson,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must read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three records pointed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entries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bucket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347" marR="538944">
              <a:lnSpc>
                <a:spcPts val="1244"/>
              </a:lnSpc>
              <a:spcBef>
                <a:spcPts val="24"/>
              </a:spcBef>
            </a:pP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points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Peterson record, but three records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read. 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file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ordered physically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i="1" spc="15" dirty="0">
                <a:latin typeface="Times New Roman"/>
                <a:cs typeface="Times New Roman"/>
              </a:rPr>
              <a:t>cname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may take 3 </a:t>
            </a:r>
            <a:r>
              <a:rPr sz="1069" spc="10" dirty="0">
                <a:latin typeface="Times New Roman"/>
                <a:cs typeface="Times New Roman"/>
              </a:rPr>
              <a:t>block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accesses.</a:t>
            </a:r>
            <a:endParaRPr sz="1069">
              <a:latin typeface="Times New Roman"/>
              <a:cs typeface="Times New Roman"/>
            </a:endParaRPr>
          </a:p>
          <a:p>
            <a:pPr marL="12347" marR="26546">
              <a:lnSpc>
                <a:spcPts val="1264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indices </a:t>
            </a:r>
            <a:r>
              <a:rPr sz="1069" spc="15" dirty="0">
                <a:latin typeface="Times New Roman"/>
                <a:cs typeface="Times New Roman"/>
              </a:rPr>
              <a:t>must be </a:t>
            </a:r>
            <a:r>
              <a:rPr sz="1069" spc="29" dirty="0">
                <a:latin typeface="Times New Roman"/>
                <a:cs typeface="Times New Roman"/>
              </a:rPr>
              <a:t>dense,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entry for </a:t>
            </a:r>
            <a:r>
              <a:rPr sz="1069" spc="15" dirty="0">
                <a:latin typeface="Times New Roman"/>
                <a:cs typeface="Times New Roman"/>
              </a:rPr>
              <a:t>every search-key </a:t>
            </a:r>
            <a:r>
              <a:rPr sz="1069" spc="5" dirty="0">
                <a:latin typeface="Times New Roman"/>
                <a:cs typeface="Times New Roman"/>
              </a:rPr>
              <a:t>value, </a:t>
            </a:r>
            <a:r>
              <a:rPr sz="1069" spc="10" dirty="0">
                <a:latin typeface="Times New Roman"/>
                <a:cs typeface="Times New Roman"/>
              </a:rPr>
              <a:t>and  a pointer </a:t>
            </a:r>
            <a:r>
              <a:rPr sz="1069" spc="15" dirty="0">
                <a:latin typeface="Times New Roman"/>
                <a:cs typeface="Times New Roman"/>
              </a:rPr>
              <a:t>to every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 marR="364235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indices </a:t>
            </a:r>
            <a:r>
              <a:rPr sz="1069" spc="15" dirty="0">
                <a:latin typeface="Times New Roman"/>
                <a:cs typeface="Times New Roman"/>
              </a:rPr>
              <a:t>improve the </a:t>
            </a:r>
            <a:r>
              <a:rPr sz="1069" spc="10" dirty="0">
                <a:latin typeface="Times New Roman"/>
                <a:cs typeface="Times New Roman"/>
              </a:rPr>
              <a:t>performance of queries </a:t>
            </a:r>
            <a:r>
              <a:rPr sz="1069" spc="15" dirty="0">
                <a:latin typeface="Times New Roman"/>
                <a:cs typeface="Times New Roman"/>
              </a:rPr>
              <a:t>on non-primary keys.  They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impose </a:t>
            </a:r>
            <a:r>
              <a:rPr sz="1069" spc="5" dirty="0">
                <a:latin typeface="Times New Roman"/>
                <a:cs typeface="Times New Roman"/>
              </a:rPr>
              <a:t>serious </a:t>
            </a:r>
            <a:r>
              <a:rPr sz="1069" spc="10" dirty="0">
                <a:latin typeface="Times New Roman"/>
                <a:cs typeface="Times New Roman"/>
              </a:rPr>
              <a:t>overhead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database modification: whenever a file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updated,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index must be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updated.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35"/>
              </a:lnSpc>
            </a:pPr>
            <a:r>
              <a:rPr sz="1069" spc="10" dirty="0">
                <a:latin typeface="Times New Roman"/>
                <a:cs typeface="Times New Roman"/>
              </a:rPr>
              <a:t>Designer must decide whether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use secondary </a:t>
            </a:r>
            <a:r>
              <a:rPr sz="1069" spc="10" dirty="0">
                <a:latin typeface="Times New Roman"/>
                <a:cs typeface="Times New Roman"/>
              </a:rPr>
              <a:t>indices 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Indexes Using </a:t>
            </a:r>
            <a:r>
              <a:rPr sz="1069" spc="15" dirty="0">
                <a:latin typeface="Times New Roman"/>
                <a:cs typeface="Times New Roman"/>
              </a:rPr>
              <a:t>Composite </a:t>
            </a:r>
            <a:r>
              <a:rPr sz="1069" spc="10" dirty="0">
                <a:latin typeface="Times New Roman"/>
                <a:cs typeface="Times New Roman"/>
              </a:rPr>
              <a:t>Search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7900"/>
              </a:lnSpc>
              <a:spcBef>
                <a:spcPts val="1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for an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can contain several fields; such </a:t>
            </a:r>
            <a:r>
              <a:rPr sz="1069" spc="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29" dirty="0">
                <a:latin typeface="Times New Roman"/>
                <a:cs typeface="Times New Roman"/>
              </a:rPr>
              <a:t>composite  </a:t>
            </a:r>
            <a:r>
              <a:rPr sz="1069" spc="49" dirty="0">
                <a:latin typeface="Times New Roman"/>
                <a:cs typeface="Times New Roman"/>
              </a:rPr>
              <a:t>search </a:t>
            </a:r>
            <a:r>
              <a:rPr sz="1069" spc="24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44" dirty="0">
                <a:latin typeface="Times New Roman"/>
                <a:cs typeface="Times New Roman"/>
              </a:rPr>
              <a:t>concatenated </a:t>
            </a:r>
            <a:r>
              <a:rPr sz="1069" spc="19" dirty="0">
                <a:latin typeface="Times New Roman"/>
                <a:cs typeface="Times New Roman"/>
              </a:rPr>
              <a:t>keys. </a:t>
            </a:r>
            <a:r>
              <a:rPr sz="1069" spc="5" dirty="0">
                <a:latin typeface="Times New Roman"/>
                <a:cs typeface="Times New Roman"/>
              </a:rPr>
              <a:t>As an </a:t>
            </a:r>
            <a:r>
              <a:rPr sz="1069" spc="10" dirty="0">
                <a:latin typeface="Times New Roman"/>
                <a:cs typeface="Times New Roman"/>
              </a:rPr>
              <a:t>example, consider a collection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employee  records, with fields </a:t>
            </a:r>
            <a:r>
              <a:rPr sz="1069" i="1" spc="10" dirty="0">
                <a:latin typeface="Times New Roman"/>
                <a:cs typeface="Times New Roman"/>
              </a:rPr>
              <a:t>name, age</a:t>
            </a:r>
            <a:r>
              <a:rPr sz="1069" spc="10" dirty="0">
                <a:latin typeface="Times New Roman"/>
                <a:cs typeface="Times New Roman"/>
              </a:rPr>
              <a:t>, and </a:t>
            </a:r>
            <a:r>
              <a:rPr sz="1069" i="1" spc="10" dirty="0">
                <a:latin typeface="Times New Roman"/>
                <a:cs typeface="Times New Roman"/>
              </a:rPr>
              <a:t>sal</a:t>
            </a:r>
            <a:r>
              <a:rPr sz="1069" spc="10" dirty="0">
                <a:latin typeface="Times New Roman"/>
                <a:cs typeface="Times New Roman"/>
              </a:rPr>
              <a:t>, stored </a:t>
            </a:r>
            <a:r>
              <a:rPr sz="1069" spc="5" dirty="0">
                <a:latin typeface="Times New Roman"/>
                <a:cs typeface="Times New Roman"/>
              </a:rPr>
              <a:t>in sorted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i="1" spc="10" dirty="0">
                <a:latin typeface="Times New Roman"/>
                <a:cs typeface="Times New Roman"/>
              </a:rPr>
              <a:t>name</a:t>
            </a:r>
            <a:r>
              <a:rPr sz="1069" spc="10" dirty="0">
                <a:latin typeface="Times New Roman"/>
                <a:cs typeface="Times New Roman"/>
              </a:rPr>
              <a:t>. Figure below  illustrates the difference between a composite index with key </a:t>
            </a:r>
            <a:r>
              <a:rPr sz="1069" dirty="0">
                <a:latin typeface="Times New Roman"/>
                <a:cs typeface="Times New Roman"/>
              </a:rPr>
              <a:t>(</a:t>
            </a:r>
            <a:r>
              <a:rPr sz="1069" i="1" dirty="0">
                <a:latin typeface="Times New Roman"/>
                <a:cs typeface="Times New Roman"/>
              </a:rPr>
              <a:t>age, </a:t>
            </a:r>
            <a:r>
              <a:rPr sz="1069" i="1" spc="10" dirty="0">
                <a:latin typeface="Times New Roman"/>
                <a:cs typeface="Times New Roman"/>
              </a:rPr>
              <a:t>sal) </a:t>
            </a:r>
            <a:r>
              <a:rPr sz="1069" i="1" spc="15" dirty="0">
                <a:latin typeface="Times New Roman"/>
                <a:cs typeface="Times New Roman"/>
              </a:rPr>
              <a:t>and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12296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1" y="1317779"/>
            <a:ext cx="4890735" cy="32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/>
            <a:r>
              <a:rPr sz="1069" spc="10" dirty="0">
                <a:latin typeface="Times New Roman"/>
                <a:cs typeface="Times New Roman"/>
              </a:rPr>
              <a:t>composite index with key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sal, age)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i="1" spc="15" dirty="0">
                <a:latin typeface="Times New Roman"/>
                <a:cs typeface="Times New Roman"/>
              </a:rPr>
              <a:t>age</a:t>
            </a:r>
            <a:r>
              <a:rPr sz="1069" spc="1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with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i="1" spc="10" dirty="0">
                <a:latin typeface="Times New Roman"/>
                <a:cs typeface="Times New Roman"/>
              </a:rPr>
              <a:t>sal</a:t>
            </a:r>
            <a:r>
              <a:rPr sz="1069" spc="10" dirty="0">
                <a:latin typeface="Times New Roman"/>
                <a:cs typeface="Times New Roman"/>
              </a:rPr>
              <a:t>.  All indexes which are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Alternative (2) for </a:t>
            </a:r>
            <a:r>
              <a:rPr sz="1069" spc="15" dirty="0">
                <a:latin typeface="Times New Roman"/>
                <a:cs typeface="Times New Roman"/>
              </a:rPr>
              <a:t>data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61" y="4371255"/>
            <a:ext cx="4852458" cy="1504775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composite,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equality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is one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each </a:t>
            </a:r>
            <a:r>
              <a:rPr sz="1069" spc="5" dirty="0">
                <a:latin typeface="Times New Roman"/>
                <a:cs typeface="Times New Roman"/>
              </a:rPr>
              <a:t>field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bound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constant. For 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ask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retrieve all data entries  with age </a:t>
            </a:r>
            <a:r>
              <a:rPr sz="1069" spc="15" dirty="0">
                <a:latin typeface="Times New Roman"/>
                <a:cs typeface="Times New Roman"/>
              </a:rPr>
              <a:t>= 20 </a:t>
            </a:r>
            <a:r>
              <a:rPr sz="1069" spc="10" dirty="0">
                <a:latin typeface="Times New Roman"/>
                <a:cs typeface="Times New Roman"/>
              </a:rPr>
              <a:t>and sal </a:t>
            </a:r>
            <a:r>
              <a:rPr sz="1069" spc="15" dirty="0">
                <a:latin typeface="Times New Roman"/>
                <a:cs typeface="Times New Roman"/>
              </a:rPr>
              <a:t>= 10. </a:t>
            </a:r>
            <a:r>
              <a:rPr sz="1069" spc="10" dirty="0">
                <a:latin typeface="Times New Roman"/>
                <a:cs typeface="Times New Roman"/>
              </a:rPr>
              <a:t>The hashed file organization supports </a:t>
            </a:r>
            <a:r>
              <a:rPr sz="1069" spc="15" dirty="0">
                <a:latin typeface="Times New Roman"/>
                <a:cs typeface="Times New Roman"/>
              </a:rPr>
              <a:t>only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equality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queries, </a:t>
            </a:r>
            <a:r>
              <a:rPr sz="1069" spc="10" dirty="0">
                <a:latin typeface="Times New Roman"/>
                <a:cs typeface="Times New Roman"/>
              </a:rPr>
              <a:t>since a hash function identifies the bucket containing desired records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if a  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0" dirty="0">
                <a:latin typeface="Times New Roman"/>
                <a:cs typeface="Times New Roman"/>
              </a:rPr>
              <a:t>for each </a:t>
            </a:r>
            <a:r>
              <a:rPr sz="1069" spc="5" dirty="0">
                <a:latin typeface="Times New Roman"/>
                <a:cs typeface="Times New Roman"/>
              </a:rPr>
              <a:t>field in </a:t>
            </a:r>
            <a:r>
              <a:rPr sz="1069" spc="10" dirty="0">
                <a:latin typeface="Times New Roman"/>
                <a:cs typeface="Times New Roman"/>
              </a:rPr>
              <a:t>the search </a:t>
            </a:r>
            <a:r>
              <a:rPr sz="1069" spc="5" dirty="0">
                <a:latin typeface="Times New Roman"/>
                <a:cs typeface="Times New Roman"/>
              </a:rPr>
              <a:t>key.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range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one in </a:t>
            </a:r>
            <a:r>
              <a:rPr sz="1069" spc="10" dirty="0">
                <a:latin typeface="Times New Roman"/>
                <a:cs typeface="Times New Roman"/>
              </a:rPr>
              <a:t>which not  </a:t>
            </a:r>
            <a:r>
              <a:rPr sz="1069" spc="5" dirty="0">
                <a:latin typeface="Times New Roman"/>
                <a:cs typeface="Times New Roman"/>
              </a:rPr>
              <a:t>all fields in </a:t>
            </a:r>
            <a:r>
              <a:rPr sz="1069" spc="10" dirty="0">
                <a:latin typeface="Times New Roman"/>
                <a:cs typeface="Times New Roman"/>
              </a:rPr>
              <a:t>the search key are </a:t>
            </a:r>
            <a:r>
              <a:rPr sz="1069" spc="15" dirty="0">
                <a:latin typeface="Times New Roman"/>
                <a:cs typeface="Times New Roman"/>
              </a:rPr>
              <a:t>bound to </a:t>
            </a:r>
            <a:r>
              <a:rPr sz="1069" spc="10" dirty="0">
                <a:latin typeface="Times New Roman"/>
                <a:cs typeface="Times New Roman"/>
              </a:rPr>
              <a:t>constants.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ask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retrieve</a:t>
            </a:r>
            <a:endParaRPr sz="1069">
              <a:latin typeface="Times New Roman"/>
              <a:cs typeface="Times New Roman"/>
            </a:endParaRPr>
          </a:p>
          <a:p>
            <a:pPr marL="12347" marR="111740">
              <a:lnSpc>
                <a:spcPts val="1264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data entries with age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20; this query implies that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acceptable for the  </a:t>
            </a:r>
            <a:r>
              <a:rPr sz="1069" spc="5" dirty="0">
                <a:latin typeface="Times New Roman"/>
                <a:cs typeface="Times New Roman"/>
              </a:rPr>
              <a:t>sal </a:t>
            </a:r>
            <a:r>
              <a:rPr sz="1069" spc="10" dirty="0">
                <a:latin typeface="Times New Roman"/>
                <a:cs typeface="Times New Roman"/>
              </a:rPr>
              <a:t>field.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another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a range query,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ask </a:t>
            </a:r>
            <a:r>
              <a:rPr sz="1069" spc="5" dirty="0">
                <a:latin typeface="Times New Roman"/>
                <a:cs typeface="Times New Roman"/>
              </a:rPr>
              <a:t>to retrieve all </a:t>
            </a:r>
            <a:r>
              <a:rPr sz="1069" spc="10" dirty="0">
                <a:latin typeface="Times New Roman"/>
                <a:cs typeface="Times New Roman"/>
              </a:rPr>
              <a:t>data entries  with age </a:t>
            </a:r>
            <a:r>
              <a:rPr sz="1069" spc="15" dirty="0">
                <a:latin typeface="Times New Roman"/>
                <a:cs typeface="Times New Roman"/>
              </a:rPr>
              <a:t>&lt; 30 </a:t>
            </a:r>
            <a:r>
              <a:rPr sz="1069" spc="10" dirty="0">
                <a:latin typeface="Times New Roman"/>
                <a:cs typeface="Times New Roman"/>
              </a:rPr>
              <a:t>and sal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40.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9664" y="1865530"/>
            <a:ext cx="3864519" cy="235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19339" y="2686161"/>
            <a:ext cx="383999" cy="180887"/>
          </a:xfrm>
          <a:custGeom>
            <a:avLst/>
            <a:gdLst/>
            <a:ahLst/>
            <a:cxnLst/>
            <a:rect l="l" t="t" r="r" b="b"/>
            <a:pathLst>
              <a:path w="394970" h="186055">
                <a:moveTo>
                  <a:pt x="0" y="185950"/>
                </a:moveTo>
                <a:lnTo>
                  <a:pt x="394763" y="185950"/>
                </a:lnTo>
                <a:lnTo>
                  <a:pt x="394763" y="0"/>
                </a:lnTo>
                <a:lnTo>
                  <a:pt x="0" y="0"/>
                </a:lnTo>
                <a:lnTo>
                  <a:pt x="0" y="185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319339" y="2875837"/>
            <a:ext cx="383999" cy="180887"/>
          </a:xfrm>
          <a:custGeom>
            <a:avLst/>
            <a:gdLst/>
            <a:ahLst/>
            <a:cxnLst/>
            <a:rect l="l" t="t" r="r" b="b"/>
            <a:pathLst>
              <a:path w="394970" h="186055">
                <a:moveTo>
                  <a:pt x="0" y="185950"/>
                </a:moveTo>
                <a:lnTo>
                  <a:pt x="394763" y="185950"/>
                </a:lnTo>
                <a:lnTo>
                  <a:pt x="394763" y="0"/>
                </a:lnTo>
                <a:lnTo>
                  <a:pt x="0" y="0"/>
                </a:lnTo>
                <a:lnTo>
                  <a:pt x="0" y="185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319339" y="3064032"/>
            <a:ext cx="383999" cy="180887"/>
          </a:xfrm>
          <a:custGeom>
            <a:avLst/>
            <a:gdLst/>
            <a:ahLst/>
            <a:cxnLst/>
            <a:rect l="l" t="t" r="r" b="b"/>
            <a:pathLst>
              <a:path w="394970" h="186055">
                <a:moveTo>
                  <a:pt x="0" y="185950"/>
                </a:moveTo>
                <a:lnTo>
                  <a:pt x="394763" y="185950"/>
                </a:lnTo>
                <a:lnTo>
                  <a:pt x="394763" y="0"/>
                </a:lnTo>
                <a:lnTo>
                  <a:pt x="0" y="0"/>
                </a:lnTo>
                <a:lnTo>
                  <a:pt x="0" y="185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319339" y="3253708"/>
            <a:ext cx="383999" cy="180887"/>
          </a:xfrm>
          <a:custGeom>
            <a:avLst/>
            <a:gdLst/>
            <a:ahLst/>
            <a:cxnLst/>
            <a:rect l="l" t="t" r="r" b="b"/>
            <a:pathLst>
              <a:path w="394970" h="186055">
                <a:moveTo>
                  <a:pt x="0" y="185950"/>
                </a:moveTo>
                <a:lnTo>
                  <a:pt x="394763" y="185950"/>
                </a:lnTo>
                <a:lnTo>
                  <a:pt x="394763" y="0"/>
                </a:lnTo>
                <a:lnTo>
                  <a:pt x="0" y="0"/>
                </a:lnTo>
                <a:lnTo>
                  <a:pt x="0" y="185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14979" y="2681801"/>
          <a:ext cx="396963" cy="757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231"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  <a:spcBef>
                          <a:spcPts val="34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Amir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9">
                      <a:solidFill>
                        <a:srgbClr val="000000"/>
                      </a:solidFill>
                      <a:prstDash val="solid"/>
                    </a:lnL>
                    <a:lnR w="8969">
                      <a:solidFill>
                        <a:srgbClr val="000000"/>
                      </a:solidFill>
                      <a:prstDash val="solid"/>
                    </a:lnR>
                    <a:lnT w="8969">
                      <a:solidFill>
                        <a:srgbClr val="000000"/>
                      </a:solidFill>
                      <a:prstDash val="solid"/>
                    </a:lnT>
                    <a:lnB w="1811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Qazi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9">
                      <a:solidFill>
                        <a:srgbClr val="000000"/>
                      </a:solidFill>
                      <a:prstDash val="solid"/>
                    </a:lnL>
                    <a:lnR w="8969">
                      <a:solidFill>
                        <a:srgbClr val="000000"/>
                      </a:solidFill>
                      <a:prstDash val="solid"/>
                    </a:lnR>
                    <a:lnT w="18114">
                      <a:solidFill>
                        <a:srgbClr val="000000"/>
                      </a:solidFill>
                      <a:prstDash val="solid"/>
                    </a:lnT>
                    <a:lnB w="896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Saif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9">
                      <a:solidFill>
                        <a:srgbClr val="000000"/>
                      </a:solidFill>
                      <a:prstDash val="solid"/>
                    </a:lnL>
                    <a:lnR w="8969">
                      <a:solidFill>
                        <a:srgbClr val="000000"/>
                      </a:solidFill>
                      <a:prstDash val="solid"/>
                    </a:lnR>
                    <a:lnT w="8969">
                      <a:solidFill>
                        <a:srgbClr val="000000"/>
                      </a:solidFill>
                      <a:prstDash val="solid"/>
                    </a:lnT>
                    <a:lnB w="896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490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9">
                      <a:solidFill>
                        <a:srgbClr val="000000"/>
                      </a:solidFill>
                      <a:prstDash val="solid"/>
                    </a:lnL>
                    <a:lnR w="8969">
                      <a:solidFill>
                        <a:srgbClr val="000000"/>
                      </a:solidFill>
                      <a:prstDash val="solid"/>
                    </a:lnR>
                    <a:lnT w="8969">
                      <a:solidFill>
                        <a:srgbClr val="000000"/>
                      </a:solidFill>
                      <a:prstDash val="solid"/>
                    </a:lnT>
                    <a:lnB w="896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06827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949626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 </a:t>
            </a:r>
            <a:r>
              <a:rPr sz="1458" dirty="0">
                <a:latin typeface="Arial"/>
                <a:cs typeface="Arial"/>
              </a:rPr>
              <a:t>39 </a:t>
            </a:r>
            <a:r>
              <a:rPr sz="1458" spc="49" dirty="0">
                <a:latin typeface="Arial"/>
                <a:cs typeface="Arial"/>
              </a:rPr>
              <a:t>and</a:t>
            </a:r>
            <a:r>
              <a:rPr sz="1458" spc="-136" dirty="0">
                <a:latin typeface="Arial"/>
                <a:cs typeface="Arial"/>
              </a:rPr>
              <a:t> </a:t>
            </a:r>
            <a:r>
              <a:rPr sz="1458" spc="-5" dirty="0">
                <a:latin typeface="Arial"/>
                <a:cs typeface="Arial"/>
              </a:rPr>
              <a:t>40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550599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2169309"/>
            <a:ext cx="5098168" cy="10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71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926535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302984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548375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217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89" y="3758257"/>
            <a:ext cx="4864806" cy="4954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431526" indent="-209281">
              <a:lnSpc>
                <a:spcPts val="1278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Introduction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Views, Data Independence,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Security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Choosing a Vertical and Horizontal Subset of a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View Using Two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of a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View Using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Updates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1006"/>
              </a:spcBef>
            </a:pPr>
            <a:r>
              <a:rPr sz="1264" spc="10" dirty="0">
                <a:latin typeface="Times New Roman"/>
                <a:cs typeface="Times New Roman"/>
              </a:rPr>
              <a:t>Views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201500"/>
              </a:lnSpc>
              <a:spcBef>
                <a:spcPts val="316"/>
              </a:spcBef>
            </a:pPr>
            <a:r>
              <a:rPr sz="1069" spc="15" dirty="0">
                <a:latin typeface="Arial"/>
                <a:cs typeface="Arial"/>
              </a:rPr>
              <a:t>Views </a:t>
            </a:r>
            <a:r>
              <a:rPr sz="1069" spc="10" dirty="0">
                <a:latin typeface="Arial"/>
                <a:cs typeface="Arial"/>
              </a:rPr>
              <a:t>are generally </a:t>
            </a:r>
            <a:r>
              <a:rPr sz="1069" spc="15" dirty="0">
                <a:latin typeface="Arial"/>
                <a:cs typeface="Arial"/>
              </a:rPr>
              <a:t>used to </a:t>
            </a:r>
            <a:r>
              <a:rPr sz="1069" spc="10" dirty="0">
                <a:latin typeface="Arial"/>
                <a:cs typeface="Arial"/>
              </a:rPr>
              <a:t>focus, simplify, and </a:t>
            </a:r>
            <a:r>
              <a:rPr sz="1069" spc="15" dirty="0">
                <a:latin typeface="Arial"/>
                <a:cs typeface="Arial"/>
              </a:rPr>
              <a:t>customize </a:t>
            </a:r>
            <a:r>
              <a:rPr sz="1069" spc="10" dirty="0">
                <a:latin typeface="Arial"/>
                <a:cs typeface="Arial"/>
              </a:rPr>
              <a:t>the perception  </a:t>
            </a:r>
            <a:r>
              <a:rPr sz="1069" spc="15" dirty="0">
                <a:latin typeface="Arial"/>
                <a:cs typeface="Arial"/>
              </a:rPr>
              <a:t>each </a:t>
            </a:r>
            <a:r>
              <a:rPr sz="1069" spc="10" dirty="0">
                <a:latin typeface="Arial"/>
                <a:cs typeface="Arial"/>
              </a:rPr>
              <a:t>user </a:t>
            </a:r>
            <a:r>
              <a:rPr sz="1069" spc="5" dirty="0">
                <a:latin typeface="Arial"/>
                <a:cs typeface="Arial"/>
              </a:rPr>
              <a:t>has </a:t>
            </a:r>
            <a:r>
              <a:rPr sz="1069" spc="10" dirty="0">
                <a:latin typeface="Arial"/>
                <a:cs typeface="Arial"/>
              </a:rPr>
              <a:t>of the database. Views can be used as security mechanisms  by allowing users to </a:t>
            </a:r>
            <a:r>
              <a:rPr sz="1069" spc="15" dirty="0">
                <a:latin typeface="Arial"/>
                <a:cs typeface="Arial"/>
              </a:rPr>
              <a:t>access </a:t>
            </a:r>
            <a:r>
              <a:rPr sz="1069" spc="10" dirty="0">
                <a:latin typeface="Arial"/>
                <a:cs typeface="Arial"/>
              </a:rPr>
              <a:t>data through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view, without granting the users  permissions to directly access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underlying </a:t>
            </a:r>
            <a:r>
              <a:rPr sz="1069" spc="15" dirty="0">
                <a:latin typeface="Arial"/>
                <a:cs typeface="Arial"/>
              </a:rPr>
              <a:t>base </a:t>
            </a:r>
            <a:r>
              <a:rPr sz="1069" spc="10" dirty="0">
                <a:latin typeface="Arial"/>
                <a:cs typeface="Arial"/>
              </a:rPr>
              <a:t>tables of the</a:t>
            </a:r>
            <a:r>
              <a:rPr sz="1069" spc="24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view.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778"/>
              </a:spcBef>
            </a:pPr>
            <a:r>
              <a:rPr sz="1264" spc="49" dirty="0">
                <a:latin typeface="Times New Roman"/>
                <a:cs typeface="Times New Roman"/>
              </a:rPr>
              <a:t>To </a:t>
            </a:r>
            <a:r>
              <a:rPr sz="1264" spc="34" dirty="0">
                <a:latin typeface="Times New Roman"/>
                <a:cs typeface="Times New Roman"/>
              </a:rPr>
              <a:t>Focus </a:t>
            </a:r>
            <a:r>
              <a:rPr sz="1264" spc="39" dirty="0">
                <a:latin typeface="Times New Roman"/>
                <a:cs typeface="Times New Roman"/>
              </a:rPr>
              <a:t>on </a:t>
            </a:r>
            <a:r>
              <a:rPr sz="1264" spc="15" dirty="0">
                <a:latin typeface="Times New Roman"/>
                <a:cs typeface="Times New Roman"/>
              </a:rPr>
              <a:t>Specific</a:t>
            </a:r>
            <a:r>
              <a:rPr sz="1264" spc="-136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Data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700"/>
              </a:lnSpc>
              <a:spcBef>
                <a:spcPts val="39"/>
              </a:spcBef>
            </a:pPr>
            <a:r>
              <a:rPr sz="1069" spc="15" dirty="0">
                <a:latin typeface="Arial"/>
                <a:cs typeface="Arial"/>
              </a:rPr>
              <a:t>Views </a:t>
            </a:r>
            <a:r>
              <a:rPr sz="1069" spc="10" dirty="0">
                <a:latin typeface="Arial"/>
                <a:cs typeface="Arial"/>
              </a:rPr>
              <a:t>allow users </a:t>
            </a:r>
            <a:r>
              <a:rPr sz="1069" spc="15" dirty="0">
                <a:latin typeface="Arial"/>
                <a:cs typeface="Arial"/>
              </a:rPr>
              <a:t>to </a:t>
            </a:r>
            <a:r>
              <a:rPr sz="1069" spc="10" dirty="0">
                <a:latin typeface="Arial"/>
                <a:cs typeface="Arial"/>
              </a:rPr>
              <a:t>focus </a:t>
            </a:r>
            <a:r>
              <a:rPr sz="1069" spc="15" dirty="0">
                <a:latin typeface="Arial"/>
                <a:cs typeface="Arial"/>
              </a:rPr>
              <a:t>on </a:t>
            </a:r>
            <a:r>
              <a:rPr sz="1069" spc="10" dirty="0">
                <a:latin typeface="Arial"/>
                <a:cs typeface="Arial"/>
              </a:rPr>
              <a:t>specific data </a:t>
            </a:r>
            <a:r>
              <a:rPr sz="1069" spc="5" dirty="0">
                <a:latin typeface="Arial"/>
                <a:cs typeface="Arial"/>
              </a:rPr>
              <a:t>that </a:t>
            </a:r>
            <a:r>
              <a:rPr sz="1069" spc="10" dirty="0">
                <a:latin typeface="Arial"/>
                <a:cs typeface="Arial"/>
              </a:rPr>
              <a:t>interests them and on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5" dirty="0">
                <a:latin typeface="Arial"/>
                <a:cs typeface="Arial"/>
              </a:rPr>
              <a:t>specific </a:t>
            </a:r>
            <a:r>
              <a:rPr sz="1069" spc="15" dirty="0">
                <a:latin typeface="Arial"/>
                <a:cs typeface="Arial"/>
              </a:rPr>
              <a:t>tasks </a:t>
            </a:r>
            <a:r>
              <a:rPr sz="1069" spc="5" dirty="0">
                <a:latin typeface="Arial"/>
                <a:cs typeface="Arial"/>
              </a:rPr>
              <a:t>for </a:t>
            </a:r>
            <a:r>
              <a:rPr sz="1069" spc="15" dirty="0">
                <a:latin typeface="Arial"/>
                <a:cs typeface="Arial"/>
              </a:rPr>
              <a:t>which </a:t>
            </a:r>
            <a:r>
              <a:rPr sz="1069" spc="10" dirty="0">
                <a:latin typeface="Arial"/>
                <a:cs typeface="Arial"/>
              </a:rPr>
              <a:t>they are responsible. Unnecessary data can </a:t>
            </a:r>
            <a:r>
              <a:rPr sz="1069" spc="15" dirty="0">
                <a:latin typeface="Arial"/>
                <a:cs typeface="Arial"/>
              </a:rPr>
              <a:t>be </a:t>
            </a:r>
            <a:r>
              <a:rPr sz="1069" spc="5" dirty="0">
                <a:latin typeface="Arial"/>
                <a:cs typeface="Arial"/>
              </a:rPr>
              <a:t>left  </a:t>
            </a:r>
            <a:r>
              <a:rPr sz="1069" spc="10" dirty="0">
                <a:latin typeface="Arial"/>
                <a:cs typeface="Arial"/>
              </a:rPr>
              <a:t>out</a:t>
            </a:r>
            <a:r>
              <a:rPr sz="1069" spc="185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of</a:t>
            </a:r>
            <a:r>
              <a:rPr sz="1069" spc="160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the</a:t>
            </a:r>
            <a:r>
              <a:rPr sz="1069" spc="156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view.</a:t>
            </a:r>
            <a:r>
              <a:rPr sz="1069" spc="170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This</a:t>
            </a:r>
            <a:r>
              <a:rPr sz="1069" spc="194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also</a:t>
            </a:r>
            <a:r>
              <a:rPr sz="1069" spc="170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increases</a:t>
            </a:r>
            <a:r>
              <a:rPr sz="1069" spc="175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the</a:t>
            </a:r>
            <a:r>
              <a:rPr sz="1069" spc="156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security</a:t>
            </a:r>
            <a:r>
              <a:rPr sz="1069" spc="185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of</a:t>
            </a:r>
            <a:r>
              <a:rPr sz="1069" spc="160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the</a:t>
            </a:r>
            <a:r>
              <a:rPr sz="1069" spc="170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data</a:t>
            </a:r>
            <a:r>
              <a:rPr sz="1069" spc="170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because</a:t>
            </a:r>
            <a:r>
              <a:rPr sz="1069" spc="180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users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0230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69639"/>
            <a:ext cx="4866658" cy="747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Arial"/>
                <a:cs typeface="Arial"/>
              </a:rPr>
              <a:t>can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see</a:t>
            </a:r>
            <a:r>
              <a:rPr sz="1069" spc="247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only</a:t>
            </a:r>
            <a:r>
              <a:rPr sz="1069" spc="238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the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data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that</a:t>
            </a:r>
            <a:r>
              <a:rPr sz="1069" spc="23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is</a:t>
            </a:r>
            <a:r>
              <a:rPr sz="1069" spc="23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defined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in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the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view</a:t>
            </a:r>
            <a:r>
              <a:rPr sz="1069" spc="238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and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not</a:t>
            </a:r>
            <a:r>
              <a:rPr sz="1069" spc="24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the</a:t>
            </a:r>
            <a:r>
              <a:rPr sz="1069" spc="24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data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in</a:t>
            </a:r>
            <a:r>
              <a:rPr sz="1069" spc="22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the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Arial"/>
                <a:cs typeface="Arial"/>
              </a:rPr>
              <a:t>underlying</a:t>
            </a:r>
            <a:r>
              <a:rPr sz="1069" spc="-6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table.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900"/>
              </a:lnSpc>
              <a:spcBef>
                <a:spcPts val="5"/>
              </a:spcBef>
            </a:pPr>
            <a:r>
              <a:rPr sz="1069" spc="19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database view displays one or </a:t>
            </a:r>
            <a:r>
              <a:rPr sz="1069" spc="15" dirty="0">
                <a:latin typeface="Arial"/>
                <a:cs typeface="Arial"/>
              </a:rPr>
              <a:t>more </a:t>
            </a:r>
            <a:r>
              <a:rPr sz="1069" spc="10" dirty="0">
                <a:latin typeface="Arial"/>
                <a:cs typeface="Arial"/>
              </a:rPr>
              <a:t>database records on </a:t>
            </a:r>
            <a:r>
              <a:rPr sz="1069" spc="15" dirty="0">
                <a:latin typeface="Arial"/>
                <a:cs typeface="Arial"/>
              </a:rPr>
              <a:t>the same </a:t>
            </a:r>
            <a:r>
              <a:rPr sz="1069" spc="10" dirty="0">
                <a:latin typeface="Arial"/>
                <a:cs typeface="Arial"/>
              </a:rPr>
              <a:t>page. </a:t>
            </a:r>
            <a:r>
              <a:rPr sz="1069" spc="19" dirty="0">
                <a:latin typeface="Arial"/>
                <a:cs typeface="Arial"/>
              </a:rPr>
              <a:t>A  </a:t>
            </a:r>
            <a:r>
              <a:rPr sz="1069" spc="10" dirty="0">
                <a:latin typeface="Arial"/>
                <a:cs typeface="Arial"/>
              </a:rPr>
              <a:t>view </a:t>
            </a:r>
            <a:r>
              <a:rPr sz="1069" spc="15" dirty="0">
                <a:latin typeface="Arial"/>
                <a:cs typeface="Arial"/>
              </a:rPr>
              <a:t>can </a:t>
            </a:r>
            <a:r>
              <a:rPr sz="1069" spc="10" dirty="0">
                <a:latin typeface="Arial"/>
                <a:cs typeface="Arial"/>
              </a:rPr>
              <a:t>display </a:t>
            </a:r>
            <a:r>
              <a:rPr sz="1069" spc="19" dirty="0">
                <a:latin typeface="Arial"/>
                <a:cs typeface="Arial"/>
              </a:rPr>
              <a:t>some </a:t>
            </a:r>
            <a:r>
              <a:rPr sz="1069" spc="10" dirty="0">
                <a:latin typeface="Arial"/>
                <a:cs typeface="Arial"/>
              </a:rPr>
              <a:t>or </a:t>
            </a:r>
            <a:r>
              <a:rPr sz="1069" dirty="0">
                <a:latin typeface="Arial"/>
                <a:cs typeface="Arial"/>
              </a:rPr>
              <a:t>all </a:t>
            </a:r>
            <a:r>
              <a:rPr sz="1069" spc="10" dirty="0">
                <a:latin typeface="Arial"/>
                <a:cs typeface="Arial"/>
              </a:rPr>
              <a:t>of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database fields. </a:t>
            </a:r>
            <a:r>
              <a:rPr sz="1069" spc="15" dirty="0">
                <a:latin typeface="Arial"/>
                <a:cs typeface="Arial"/>
              </a:rPr>
              <a:t>Views have </a:t>
            </a:r>
            <a:r>
              <a:rPr sz="1069" spc="5" dirty="0">
                <a:latin typeface="Arial"/>
                <a:cs typeface="Arial"/>
              </a:rPr>
              <a:t>filters </a:t>
            </a:r>
            <a:r>
              <a:rPr sz="1069" spc="15" dirty="0">
                <a:latin typeface="Arial"/>
                <a:cs typeface="Arial"/>
              </a:rPr>
              <a:t>to  </a:t>
            </a:r>
            <a:r>
              <a:rPr sz="1069" spc="10" dirty="0">
                <a:latin typeface="Arial"/>
                <a:cs typeface="Arial"/>
              </a:rPr>
              <a:t>determine which records they </a:t>
            </a:r>
            <a:r>
              <a:rPr sz="1069" spc="15" dirty="0">
                <a:latin typeface="Arial"/>
                <a:cs typeface="Arial"/>
              </a:rPr>
              <a:t>show. Views can </a:t>
            </a:r>
            <a:r>
              <a:rPr sz="1069" spc="10" dirty="0">
                <a:latin typeface="Arial"/>
                <a:cs typeface="Arial"/>
              </a:rPr>
              <a:t>be sorted to control the record  order </a:t>
            </a:r>
            <a:r>
              <a:rPr sz="1069" spc="15" dirty="0">
                <a:latin typeface="Arial"/>
                <a:cs typeface="Arial"/>
              </a:rPr>
              <a:t>and </a:t>
            </a:r>
            <a:r>
              <a:rPr sz="1069" spc="10" dirty="0">
                <a:latin typeface="Arial"/>
                <a:cs typeface="Arial"/>
              </a:rPr>
              <a:t>grouped to display records in related sets. </a:t>
            </a:r>
            <a:r>
              <a:rPr sz="1069" spc="15" dirty="0">
                <a:latin typeface="Arial"/>
                <a:cs typeface="Arial"/>
              </a:rPr>
              <a:t>Views have </a:t>
            </a:r>
            <a:r>
              <a:rPr sz="1069" spc="10" dirty="0">
                <a:latin typeface="Arial"/>
                <a:cs typeface="Arial"/>
              </a:rPr>
              <a:t>other options  such as </a:t>
            </a:r>
            <a:r>
              <a:rPr sz="1069" spc="5" dirty="0">
                <a:latin typeface="Arial"/>
                <a:cs typeface="Arial"/>
              </a:rPr>
              <a:t>totals </a:t>
            </a:r>
            <a:r>
              <a:rPr sz="1069" spc="15" dirty="0">
                <a:latin typeface="Arial"/>
                <a:cs typeface="Arial"/>
              </a:rPr>
              <a:t>and</a:t>
            </a:r>
            <a:r>
              <a:rPr sz="1069" spc="-24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subtotals.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600"/>
              </a:lnSpc>
            </a:pPr>
            <a:r>
              <a:rPr sz="1069" spc="10" dirty="0">
                <a:latin typeface="Arial"/>
                <a:cs typeface="Arial"/>
              </a:rPr>
              <a:t>Most users </a:t>
            </a:r>
            <a:r>
              <a:rPr sz="1069" spc="5" dirty="0">
                <a:latin typeface="Arial"/>
                <a:cs typeface="Arial"/>
              </a:rPr>
              <a:t>interact </a:t>
            </a:r>
            <a:r>
              <a:rPr sz="1069" spc="10" dirty="0">
                <a:latin typeface="Arial"/>
                <a:cs typeface="Arial"/>
              </a:rPr>
              <a:t>with the database using </a:t>
            </a:r>
            <a:r>
              <a:rPr sz="1069" spc="15" dirty="0">
                <a:latin typeface="Arial"/>
                <a:cs typeface="Arial"/>
              </a:rPr>
              <a:t>the database </a:t>
            </a:r>
            <a:r>
              <a:rPr sz="1069" spc="10" dirty="0">
                <a:latin typeface="Arial"/>
                <a:cs typeface="Arial"/>
              </a:rPr>
              <a:t>views. </a:t>
            </a:r>
            <a:r>
              <a:rPr sz="1069" spc="19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key to  creating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useful database </a:t>
            </a:r>
            <a:r>
              <a:rPr sz="1069" dirty="0">
                <a:latin typeface="Arial"/>
                <a:cs typeface="Arial"/>
              </a:rPr>
              <a:t>is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well-chosen set of views. Luckily, while views  are powerful, they are also easy </a:t>
            </a:r>
            <a:r>
              <a:rPr sz="1069" spc="15" dirty="0">
                <a:latin typeface="Arial"/>
                <a:cs typeface="Arial"/>
              </a:rPr>
              <a:t>to </a:t>
            </a:r>
            <a:r>
              <a:rPr sz="1069" spc="5" dirty="0">
                <a:latin typeface="Arial"/>
                <a:cs typeface="Arial"/>
              </a:rPr>
              <a:t>create.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4000"/>
              </a:lnSpc>
            </a:pPr>
            <a:r>
              <a:rPr sz="1069" spc="19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"view" </a:t>
            </a:r>
            <a:r>
              <a:rPr sz="1069" dirty="0">
                <a:latin typeface="Arial"/>
                <a:cs typeface="Arial"/>
              </a:rPr>
              <a:t>is </a:t>
            </a:r>
            <a:r>
              <a:rPr sz="1069" spc="10" dirty="0">
                <a:latin typeface="Arial"/>
                <a:cs typeface="Arial"/>
              </a:rPr>
              <a:t>essentially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dynamically generated "result" </a:t>
            </a:r>
            <a:r>
              <a:rPr sz="1069" spc="15" dirty="0">
                <a:latin typeface="Arial"/>
                <a:cs typeface="Arial"/>
              </a:rPr>
              <a:t>table </a:t>
            </a:r>
            <a:r>
              <a:rPr sz="1069" spc="5" dirty="0">
                <a:latin typeface="Arial"/>
                <a:cs typeface="Arial"/>
              </a:rPr>
              <a:t>that </a:t>
            </a:r>
            <a:r>
              <a:rPr sz="1069" spc="10" dirty="0">
                <a:latin typeface="Arial"/>
                <a:cs typeface="Arial"/>
              </a:rPr>
              <a:t>is put  together based </a:t>
            </a:r>
            <a:r>
              <a:rPr sz="1069" spc="15" dirty="0">
                <a:latin typeface="Arial"/>
                <a:cs typeface="Arial"/>
              </a:rPr>
              <a:t>upon </a:t>
            </a:r>
            <a:r>
              <a:rPr sz="1069" spc="10" dirty="0">
                <a:latin typeface="Arial"/>
                <a:cs typeface="Arial"/>
              </a:rPr>
              <a:t>the parameters </a:t>
            </a:r>
            <a:r>
              <a:rPr sz="1069" spc="15" dirty="0">
                <a:latin typeface="Arial"/>
                <a:cs typeface="Arial"/>
              </a:rPr>
              <a:t>you </a:t>
            </a:r>
            <a:r>
              <a:rPr sz="1069" spc="10" dirty="0">
                <a:latin typeface="Arial"/>
                <a:cs typeface="Arial"/>
              </a:rPr>
              <a:t>have defined </a:t>
            </a:r>
            <a:r>
              <a:rPr sz="1069" spc="15" dirty="0">
                <a:latin typeface="Arial"/>
                <a:cs typeface="Arial"/>
              </a:rPr>
              <a:t>in </a:t>
            </a:r>
            <a:r>
              <a:rPr sz="1069" spc="10" dirty="0">
                <a:latin typeface="Arial"/>
                <a:cs typeface="Arial"/>
              </a:rPr>
              <a:t>your query. </a:t>
            </a:r>
            <a:r>
              <a:rPr sz="1069" spc="15" dirty="0">
                <a:latin typeface="Arial"/>
                <a:cs typeface="Arial"/>
              </a:rPr>
              <a:t>For  </a:t>
            </a:r>
            <a:r>
              <a:rPr sz="1069" spc="10" dirty="0">
                <a:latin typeface="Arial"/>
                <a:cs typeface="Arial"/>
              </a:rPr>
              <a:t>example, you might instruct the database to give </a:t>
            </a:r>
            <a:r>
              <a:rPr sz="1069" spc="15" dirty="0">
                <a:latin typeface="Arial"/>
                <a:cs typeface="Arial"/>
              </a:rPr>
              <a:t>you a </a:t>
            </a:r>
            <a:r>
              <a:rPr sz="1069" spc="5" dirty="0">
                <a:latin typeface="Arial"/>
                <a:cs typeface="Arial"/>
              </a:rPr>
              <a:t>list </a:t>
            </a:r>
            <a:r>
              <a:rPr sz="1069" dirty="0">
                <a:latin typeface="Arial"/>
                <a:cs typeface="Arial"/>
              </a:rPr>
              <a:t>of </a:t>
            </a:r>
            <a:r>
              <a:rPr sz="1069" spc="5" dirty="0">
                <a:latin typeface="Arial"/>
                <a:cs typeface="Arial"/>
              </a:rPr>
              <a:t>all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employees in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9" dirty="0">
                <a:latin typeface="Arial"/>
                <a:cs typeface="Arial"/>
              </a:rPr>
              <a:t>EMPLOYEES </a:t>
            </a:r>
            <a:r>
              <a:rPr sz="1069" spc="5" dirty="0">
                <a:latin typeface="Arial"/>
                <a:cs typeface="Arial"/>
              </a:rPr>
              <a:t>table </a:t>
            </a:r>
            <a:r>
              <a:rPr sz="1069" spc="10" dirty="0">
                <a:latin typeface="Arial"/>
                <a:cs typeface="Arial"/>
              </a:rPr>
              <a:t>with salaries greater </a:t>
            </a:r>
            <a:r>
              <a:rPr sz="1069" spc="15" dirty="0">
                <a:latin typeface="Arial"/>
                <a:cs typeface="Arial"/>
              </a:rPr>
              <a:t>than </a:t>
            </a:r>
            <a:r>
              <a:rPr sz="1069" spc="10" dirty="0">
                <a:latin typeface="Arial"/>
                <a:cs typeface="Arial"/>
              </a:rPr>
              <a:t>50,000 </a:t>
            </a:r>
            <a:r>
              <a:rPr sz="1069" spc="19" dirty="0">
                <a:latin typeface="Arial"/>
                <a:cs typeface="Arial"/>
              </a:rPr>
              <a:t>USD  </a:t>
            </a:r>
            <a:r>
              <a:rPr sz="1069" spc="10" dirty="0">
                <a:latin typeface="Arial"/>
                <a:cs typeface="Arial"/>
              </a:rPr>
              <a:t>per year. </a:t>
            </a:r>
            <a:r>
              <a:rPr sz="1069" spc="15" dirty="0">
                <a:latin typeface="Arial"/>
                <a:cs typeface="Arial"/>
              </a:rPr>
              <a:t>The database would </a:t>
            </a:r>
            <a:r>
              <a:rPr sz="1069" spc="10" dirty="0">
                <a:latin typeface="Arial"/>
                <a:cs typeface="Arial"/>
              </a:rPr>
              <a:t>check out the </a:t>
            </a:r>
            <a:r>
              <a:rPr sz="1069" spc="19" dirty="0">
                <a:latin typeface="Arial"/>
                <a:cs typeface="Arial"/>
              </a:rPr>
              <a:t>EMPLOYEES </a:t>
            </a:r>
            <a:r>
              <a:rPr sz="1069" spc="5" dirty="0">
                <a:latin typeface="Arial"/>
                <a:cs typeface="Arial"/>
              </a:rPr>
              <a:t>table </a:t>
            </a:r>
            <a:r>
              <a:rPr sz="1069" spc="10" dirty="0">
                <a:latin typeface="Arial"/>
                <a:cs typeface="Arial"/>
              </a:rPr>
              <a:t>and return  the requested </a:t>
            </a:r>
            <a:r>
              <a:rPr sz="1069" spc="5" dirty="0">
                <a:latin typeface="Arial"/>
                <a:cs typeface="Arial"/>
              </a:rPr>
              <a:t>list </a:t>
            </a:r>
            <a:r>
              <a:rPr sz="1069" spc="10" dirty="0">
                <a:latin typeface="Arial"/>
                <a:cs typeface="Arial"/>
              </a:rPr>
              <a:t>as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5" dirty="0">
                <a:latin typeface="Arial"/>
                <a:cs typeface="Arial"/>
              </a:rPr>
              <a:t>"virtual</a:t>
            </a:r>
            <a:r>
              <a:rPr sz="1069" spc="-15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table".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224100"/>
              </a:lnSpc>
            </a:pPr>
            <a:r>
              <a:rPr sz="1069" spc="10" dirty="0">
                <a:latin typeface="Arial"/>
                <a:cs typeface="Arial"/>
              </a:rPr>
              <a:t>Similarly,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view </a:t>
            </a:r>
            <a:r>
              <a:rPr sz="1069" spc="15" dirty="0">
                <a:latin typeface="Arial"/>
                <a:cs typeface="Arial"/>
              </a:rPr>
              <a:t>could be composed </a:t>
            </a:r>
            <a:r>
              <a:rPr sz="1069" spc="10" dirty="0">
                <a:latin typeface="Arial"/>
                <a:cs typeface="Arial"/>
              </a:rPr>
              <a:t>of the results of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query </a:t>
            </a:r>
            <a:r>
              <a:rPr sz="1069" spc="5" dirty="0">
                <a:latin typeface="Arial"/>
                <a:cs typeface="Arial"/>
              </a:rPr>
              <a:t>on </a:t>
            </a:r>
            <a:r>
              <a:rPr sz="1069" spc="15" dirty="0">
                <a:latin typeface="Arial"/>
                <a:cs typeface="Arial"/>
              </a:rPr>
              <a:t>several  </a:t>
            </a:r>
            <a:r>
              <a:rPr sz="1069" spc="10" dirty="0">
                <a:latin typeface="Arial"/>
                <a:cs typeface="Arial"/>
              </a:rPr>
              <a:t>tables all </a:t>
            </a:r>
            <a:r>
              <a:rPr sz="1069" dirty="0">
                <a:latin typeface="Arial"/>
                <a:cs typeface="Arial"/>
              </a:rPr>
              <a:t>at </a:t>
            </a:r>
            <a:r>
              <a:rPr sz="1069" spc="15" dirty="0">
                <a:latin typeface="Arial"/>
                <a:cs typeface="Arial"/>
              </a:rPr>
              <a:t>once </a:t>
            </a:r>
            <a:r>
              <a:rPr sz="1069" spc="10" dirty="0">
                <a:latin typeface="Arial"/>
                <a:cs typeface="Arial"/>
              </a:rPr>
              <a:t>(sometimes called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5" dirty="0">
                <a:latin typeface="Arial"/>
                <a:cs typeface="Arial"/>
              </a:rPr>
              <a:t>"join"). </a:t>
            </a:r>
            <a:r>
              <a:rPr sz="1069" spc="15" dirty="0">
                <a:latin typeface="Arial"/>
                <a:cs typeface="Arial"/>
              </a:rPr>
              <a:t>Thus, </a:t>
            </a:r>
            <a:r>
              <a:rPr sz="1069" spc="10" dirty="0">
                <a:latin typeface="Arial"/>
                <a:cs typeface="Arial"/>
              </a:rPr>
              <a:t>you might create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view of  </a:t>
            </a:r>
            <a:r>
              <a:rPr sz="1069" spc="5" dirty="0">
                <a:latin typeface="Arial"/>
                <a:cs typeface="Arial"/>
              </a:rPr>
              <a:t>all </a:t>
            </a:r>
            <a:r>
              <a:rPr sz="1069" spc="10" dirty="0">
                <a:latin typeface="Arial"/>
                <a:cs typeface="Arial"/>
              </a:rPr>
              <a:t>the employees  with 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salary  of greater  than 50K  </a:t>
            </a:r>
            <a:r>
              <a:rPr sz="1069" spc="15" dirty="0">
                <a:latin typeface="Arial"/>
                <a:cs typeface="Arial"/>
              </a:rPr>
              <a:t>from </a:t>
            </a:r>
            <a:r>
              <a:rPr sz="1069" spc="10" dirty="0">
                <a:latin typeface="Arial"/>
                <a:cs typeface="Arial"/>
              </a:rPr>
              <a:t>several stores  </a:t>
            </a:r>
            <a:r>
              <a:rPr sz="1069" spc="165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by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2904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7" y="1369640"/>
            <a:ext cx="4866658" cy="80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Arial"/>
                <a:cs typeface="Arial"/>
              </a:rPr>
              <a:t>accumulating 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results  from  queries  </a:t>
            </a:r>
            <a:r>
              <a:rPr sz="1069" spc="15" dirty="0">
                <a:latin typeface="Arial"/>
                <a:cs typeface="Arial"/>
              </a:rPr>
              <a:t>to  </a:t>
            </a:r>
            <a:r>
              <a:rPr sz="1069" spc="10" dirty="0">
                <a:latin typeface="Arial"/>
                <a:cs typeface="Arial"/>
              </a:rPr>
              <a:t>the  </a:t>
            </a:r>
            <a:r>
              <a:rPr sz="1069" spc="19" dirty="0">
                <a:latin typeface="Arial"/>
                <a:cs typeface="Arial"/>
              </a:rPr>
              <a:t>EMPLOYEES  </a:t>
            </a:r>
            <a:r>
              <a:rPr sz="1069" spc="15" dirty="0">
                <a:latin typeface="Arial"/>
                <a:cs typeface="Arial"/>
              </a:rPr>
              <a:t>and</a:t>
            </a:r>
            <a:r>
              <a:rPr sz="1069" spc="180" dirty="0">
                <a:latin typeface="Arial"/>
                <a:cs typeface="Arial"/>
              </a:rPr>
              <a:t> </a:t>
            </a:r>
            <a:r>
              <a:rPr sz="1069" spc="19" dirty="0">
                <a:latin typeface="Arial"/>
                <a:cs typeface="Arial"/>
              </a:rPr>
              <a:t>STORES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Arial"/>
                <a:cs typeface="Arial"/>
              </a:rPr>
              <a:t>databases.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possibilities are</a:t>
            </a:r>
            <a:r>
              <a:rPr sz="1069" spc="-1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limitless.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customize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aspects of a </a:t>
            </a:r>
            <a:r>
              <a:rPr sz="1069" spc="15" dirty="0">
                <a:latin typeface="Times New Roman"/>
                <a:cs typeface="Times New Roman"/>
              </a:rPr>
              <a:t>view,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including: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fields that appear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title for each field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width of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view, as well as the overall width of 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records that appear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(Filtering)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order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records are displayed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(Sorting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Grouping)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totals for numeric and </a:t>
            </a:r>
            <a:r>
              <a:rPr sz="1069" spc="15" dirty="0">
                <a:latin typeface="Times New Roman"/>
                <a:cs typeface="Times New Roman"/>
              </a:rPr>
              <a:t>currency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(Totaling </a:t>
            </a:r>
            <a:r>
              <a:rPr sz="1069" spc="19" dirty="0">
                <a:latin typeface="Times New Roman"/>
                <a:cs typeface="Times New Roman"/>
              </a:rPr>
              <a:t>&amp;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Subtotaling)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800"/>
              </a:lnSpc>
              <a:spcBef>
                <a:spcPts val="671"/>
              </a:spcBef>
            </a:pP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physical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for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relational </a:t>
            </a:r>
            <a:r>
              <a:rPr sz="1069" spc="15" dirty="0">
                <a:latin typeface="Arial"/>
                <a:cs typeface="Arial"/>
              </a:rPr>
              <a:t>database </a:t>
            </a:r>
            <a:r>
              <a:rPr sz="1069" spc="10" dirty="0">
                <a:latin typeface="Arial"/>
                <a:cs typeface="Arial"/>
              </a:rPr>
              <a:t>describes how the relations in  the conceptual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are stored, in </a:t>
            </a:r>
            <a:r>
              <a:rPr sz="1069" spc="15" dirty="0">
                <a:latin typeface="Arial"/>
                <a:cs typeface="Arial"/>
              </a:rPr>
              <a:t>terms </a:t>
            </a:r>
            <a:r>
              <a:rPr sz="1069" spc="10" dirty="0">
                <a:latin typeface="Arial"/>
                <a:cs typeface="Arial"/>
              </a:rPr>
              <a:t>of the </a:t>
            </a:r>
            <a:r>
              <a:rPr sz="1069" spc="5" dirty="0">
                <a:latin typeface="Arial"/>
                <a:cs typeface="Arial"/>
              </a:rPr>
              <a:t>file </a:t>
            </a:r>
            <a:r>
              <a:rPr sz="1069" spc="10" dirty="0">
                <a:latin typeface="Arial"/>
                <a:cs typeface="Arial"/>
              </a:rPr>
              <a:t>organizations </a:t>
            </a:r>
            <a:r>
              <a:rPr sz="1069" spc="15" dirty="0">
                <a:latin typeface="Arial"/>
                <a:cs typeface="Arial"/>
              </a:rPr>
              <a:t>and  </a:t>
            </a:r>
            <a:r>
              <a:rPr sz="1069" spc="10" dirty="0">
                <a:latin typeface="Arial"/>
                <a:cs typeface="Arial"/>
              </a:rPr>
              <a:t>indexes used.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conceptual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is the collection of </a:t>
            </a:r>
            <a:r>
              <a:rPr sz="1069" spc="15" dirty="0">
                <a:latin typeface="Arial"/>
                <a:cs typeface="Arial"/>
              </a:rPr>
              <a:t>schemas </a:t>
            </a:r>
            <a:r>
              <a:rPr sz="1069" spc="10" dirty="0">
                <a:latin typeface="Arial"/>
                <a:cs typeface="Arial"/>
              </a:rPr>
              <a:t>of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relations stored in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database. While </a:t>
            </a:r>
            <a:r>
              <a:rPr sz="1069" spc="19" dirty="0">
                <a:latin typeface="Arial"/>
                <a:cs typeface="Arial"/>
              </a:rPr>
              <a:t>some </a:t>
            </a:r>
            <a:r>
              <a:rPr sz="1069" spc="10" dirty="0">
                <a:latin typeface="Arial"/>
                <a:cs typeface="Arial"/>
              </a:rPr>
              <a:t>relations </a:t>
            </a:r>
            <a:r>
              <a:rPr sz="1069" spc="15" dirty="0">
                <a:latin typeface="Arial"/>
                <a:cs typeface="Arial"/>
              </a:rPr>
              <a:t>in </a:t>
            </a:r>
            <a:r>
              <a:rPr sz="1069" spc="10" dirty="0">
                <a:latin typeface="Arial"/>
                <a:cs typeface="Arial"/>
              </a:rPr>
              <a:t>the conceptual  </a:t>
            </a:r>
            <a:r>
              <a:rPr sz="1069" spc="15" dirty="0">
                <a:latin typeface="Arial"/>
                <a:cs typeface="Arial"/>
              </a:rPr>
              <a:t>schema can also </a:t>
            </a:r>
            <a:r>
              <a:rPr sz="1069" spc="10" dirty="0">
                <a:latin typeface="Arial"/>
                <a:cs typeface="Arial"/>
              </a:rPr>
              <a:t>be </a:t>
            </a:r>
            <a:r>
              <a:rPr sz="1069" spc="15" dirty="0">
                <a:latin typeface="Arial"/>
                <a:cs typeface="Arial"/>
              </a:rPr>
              <a:t>exposed to </a:t>
            </a:r>
            <a:r>
              <a:rPr sz="1069" spc="10" dirty="0">
                <a:latin typeface="Arial"/>
                <a:cs typeface="Arial"/>
              </a:rPr>
              <a:t>applications, </a:t>
            </a:r>
            <a:r>
              <a:rPr sz="1069" spc="5" dirty="0">
                <a:latin typeface="Arial"/>
                <a:cs typeface="Arial"/>
              </a:rPr>
              <a:t>i.e., be part </a:t>
            </a:r>
            <a:r>
              <a:rPr sz="1069" spc="10" dirty="0">
                <a:latin typeface="Arial"/>
                <a:cs typeface="Arial"/>
              </a:rPr>
              <a:t>of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external 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of the database, </a:t>
            </a:r>
            <a:r>
              <a:rPr sz="1069" spc="5" dirty="0">
                <a:latin typeface="Arial"/>
                <a:cs typeface="Arial"/>
              </a:rPr>
              <a:t>additional relations </a:t>
            </a:r>
            <a:r>
              <a:rPr sz="1069" spc="10" dirty="0">
                <a:latin typeface="Arial"/>
                <a:cs typeface="Arial"/>
              </a:rPr>
              <a:t>in the external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can </a:t>
            </a:r>
            <a:r>
              <a:rPr sz="1069" spc="15" dirty="0">
                <a:latin typeface="Arial"/>
                <a:cs typeface="Arial"/>
              </a:rPr>
              <a:t>be  </a:t>
            </a:r>
            <a:r>
              <a:rPr sz="1069" spc="10" dirty="0">
                <a:latin typeface="Arial"/>
                <a:cs typeface="Arial"/>
              </a:rPr>
              <a:t>defined using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view mechanism. </a:t>
            </a:r>
            <a:r>
              <a:rPr sz="1069" spc="15" dirty="0">
                <a:latin typeface="Arial"/>
                <a:cs typeface="Arial"/>
              </a:rPr>
              <a:t>The view mechanism </a:t>
            </a:r>
            <a:r>
              <a:rPr sz="1069" spc="5" dirty="0">
                <a:latin typeface="Arial"/>
                <a:cs typeface="Arial"/>
              </a:rPr>
              <a:t>thus </a:t>
            </a:r>
            <a:r>
              <a:rPr sz="1069" spc="10" dirty="0">
                <a:latin typeface="Arial"/>
                <a:cs typeface="Arial"/>
              </a:rPr>
              <a:t>provides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support for logical data independence in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5" dirty="0">
                <a:latin typeface="Arial"/>
                <a:cs typeface="Arial"/>
              </a:rPr>
              <a:t>relational </a:t>
            </a:r>
            <a:r>
              <a:rPr sz="1069" spc="10" dirty="0">
                <a:latin typeface="Arial"/>
                <a:cs typeface="Arial"/>
              </a:rPr>
              <a:t>model. </a:t>
            </a:r>
            <a:r>
              <a:rPr sz="1069" spc="15" dirty="0">
                <a:latin typeface="Arial"/>
                <a:cs typeface="Arial"/>
              </a:rPr>
              <a:t>That </a:t>
            </a:r>
            <a:r>
              <a:rPr sz="1069" spc="10" dirty="0">
                <a:latin typeface="Arial"/>
                <a:cs typeface="Arial"/>
              </a:rPr>
              <a:t>is, </a:t>
            </a:r>
            <a:r>
              <a:rPr sz="1069" spc="5" dirty="0">
                <a:latin typeface="Arial"/>
                <a:cs typeface="Arial"/>
              </a:rPr>
              <a:t>it </a:t>
            </a:r>
            <a:r>
              <a:rPr sz="1069" spc="15" dirty="0">
                <a:latin typeface="Arial"/>
                <a:cs typeface="Arial"/>
              </a:rPr>
              <a:t>can  </a:t>
            </a:r>
            <a:r>
              <a:rPr sz="1069" spc="10" dirty="0">
                <a:latin typeface="Arial"/>
                <a:cs typeface="Arial"/>
              </a:rPr>
              <a:t>be used to define </a:t>
            </a:r>
            <a:r>
              <a:rPr sz="1069" spc="5" dirty="0">
                <a:latin typeface="Arial"/>
                <a:cs typeface="Arial"/>
              </a:rPr>
              <a:t>relations </a:t>
            </a:r>
            <a:r>
              <a:rPr sz="1069" spc="10" dirty="0">
                <a:latin typeface="Arial"/>
                <a:cs typeface="Arial"/>
              </a:rPr>
              <a:t>in the external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that mask </a:t>
            </a:r>
            <a:r>
              <a:rPr sz="1069" spc="15" dirty="0">
                <a:latin typeface="Arial"/>
                <a:cs typeface="Arial"/>
              </a:rPr>
              <a:t>changes </a:t>
            </a:r>
            <a:r>
              <a:rPr sz="1069" spc="10" dirty="0">
                <a:latin typeface="Arial"/>
                <a:cs typeface="Arial"/>
              </a:rPr>
              <a:t>in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conceptual </a:t>
            </a:r>
            <a:r>
              <a:rPr sz="1069" spc="15" dirty="0">
                <a:latin typeface="Arial"/>
                <a:cs typeface="Arial"/>
              </a:rPr>
              <a:t>schema </a:t>
            </a:r>
            <a:r>
              <a:rPr sz="1069" spc="10" dirty="0">
                <a:latin typeface="Arial"/>
                <a:cs typeface="Arial"/>
              </a:rPr>
              <a:t>of the database </a:t>
            </a:r>
            <a:r>
              <a:rPr sz="1069" spc="15" dirty="0">
                <a:latin typeface="Arial"/>
                <a:cs typeface="Arial"/>
              </a:rPr>
              <a:t>from </a:t>
            </a:r>
            <a:r>
              <a:rPr sz="1069" spc="10" dirty="0">
                <a:latin typeface="Arial"/>
                <a:cs typeface="Arial"/>
              </a:rPr>
              <a:t>applications. </a:t>
            </a:r>
            <a:r>
              <a:rPr sz="1069" spc="15" dirty="0">
                <a:latin typeface="Arial"/>
                <a:cs typeface="Arial"/>
              </a:rPr>
              <a:t>For </a:t>
            </a:r>
            <a:r>
              <a:rPr sz="1069" spc="10" dirty="0">
                <a:latin typeface="Arial"/>
                <a:cs typeface="Arial"/>
              </a:rPr>
              <a:t>example, </a:t>
            </a:r>
            <a:r>
              <a:rPr sz="1069" spc="5" dirty="0">
                <a:latin typeface="Arial"/>
                <a:cs typeface="Arial"/>
              </a:rPr>
              <a:t>if </a:t>
            </a:r>
            <a:r>
              <a:rPr sz="1069" spc="15" dirty="0">
                <a:latin typeface="Arial"/>
                <a:cs typeface="Arial"/>
              </a:rPr>
              <a:t>the  schema </a:t>
            </a:r>
            <a:r>
              <a:rPr sz="1069" spc="10" dirty="0">
                <a:latin typeface="Arial"/>
                <a:cs typeface="Arial"/>
              </a:rPr>
              <a:t>of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stored relation </a:t>
            </a:r>
            <a:r>
              <a:rPr sz="1069" dirty="0">
                <a:latin typeface="Arial"/>
                <a:cs typeface="Arial"/>
              </a:rPr>
              <a:t>is </a:t>
            </a:r>
            <a:r>
              <a:rPr sz="1069" spc="10" dirty="0">
                <a:latin typeface="Arial"/>
                <a:cs typeface="Arial"/>
              </a:rPr>
              <a:t>changed, </a:t>
            </a:r>
            <a:r>
              <a:rPr sz="1069" spc="19" dirty="0">
                <a:latin typeface="Arial"/>
                <a:cs typeface="Arial"/>
              </a:rPr>
              <a:t>we </a:t>
            </a:r>
            <a:r>
              <a:rPr sz="1069" spc="15" dirty="0">
                <a:latin typeface="Arial"/>
                <a:cs typeface="Arial"/>
              </a:rPr>
              <a:t>can define a view </a:t>
            </a:r>
            <a:r>
              <a:rPr sz="1069" spc="10" dirty="0">
                <a:latin typeface="Arial"/>
                <a:cs typeface="Arial"/>
              </a:rPr>
              <a:t>with the old  schema, </a:t>
            </a:r>
            <a:r>
              <a:rPr sz="1069" spc="19" dirty="0">
                <a:latin typeface="Arial"/>
                <a:cs typeface="Arial"/>
              </a:rPr>
              <a:t>and </a:t>
            </a:r>
            <a:r>
              <a:rPr sz="1069" spc="10" dirty="0">
                <a:latin typeface="Arial"/>
                <a:cs typeface="Arial"/>
              </a:rPr>
              <a:t>applications that expect to </a:t>
            </a:r>
            <a:r>
              <a:rPr sz="1069" spc="15" dirty="0">
                <a:latin typeface="Arial"/>
                <a:cs typeface="Arial"/>
              </a:rPr>
              <a:t>see </a:t>
            </a:r>
            <a:r>
              <a:rPr sz="1069" spc="10" dirty="0">
                <a:latin typeface="Arial"/>
                <a:cs typeface="Arial"/>
              </a:rPr>
              <a:t>the old </a:t>
            </a:r>
            <a:r>
              <a:rPr sz="1069" spc="15" dirty="0">
                <a:latin typeface="Arial"/>
                <a:cs typeface="Arial"/>
              </a:rPr>
              <a:t>schema can </a:t>
            </a:r>
            <a:r>
              <a:rPr sz="1069" spc="19" dirty="0">
                <a:latin typeface="Arial"/>
                <a:cs typeface="Arial"/>
              </a:rPr>
              <a:t>now </a:t>
            </a:r>
            <a:r>
              <a:rPr sz="1069" spc="5" dirty="0">
                <a:latin typeface="Arial"/>
                <a:cs typeface="Arial"/>
              </a:rPr>
              <a:t>use this  </a:t>
            </a:r>
            <a:r>
              <a:rPr sz="1069" spc="10" dirty="0">
                <a:latin typeface="Arial"/>
                <a:cs typeface="Arial"/>
              </a:rPr>
              <a:t>view. Views are </a:t>
            </a:r>
            <a:r>
              <a:rPr sz="1069" spc="15" dirty="0">
                <a:latin typeface="Arial"/>
                <a:cs typeface="Arial"/>
              </a:rPr>
              <a:t>also </a:t>
            </a:r>
            <a:r>
              <a:rPr sz="1069" spc="10" dirty="0">
                <a:latin typeface="Arial"/>
                <a:cs typeface="Arial"/>
              </a:rPr>
              <a:t>valuable in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context of security: </a:t>
            </a:r>
            <a:r>
              <a:rPr sz="1069" spc="19" dirty="0">
                <a:latin typeface="Arial"/>
                <a:cs typeface="Arial"/>
              </a:rPr>
              <a:t>We </a:t>
            </a:r>
            <a:r>
              <a:rPr sz="1069" spc="10" dirty="0">
                <a:latin typeface="Arial"/>
                <a:cs typeface="Arial"/>
              </a:rPr>
              <a:t>can define  </a:t>
            </a:r>
            <a:r>
              <a:rPr sz="1069" spc="23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views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56352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2" y="1369639"/>
            <a:ext cx="4866658" cy="7761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Arial"/>
                <a:cs typeface="Arial"/>
              </a:rPr>
              <a:t>that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give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a</a:t>
            </a:r>
            <a:r>
              <a:rPr sz="1069" spc="97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group</a:t>
            </a:r>
            <a:r>
              <a:rPr sz="1069" spc="9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of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user’s</a:t>
            </a:r>
            <a:r>
              <a:rPr sz="1069" spc="111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access</a:t>
            </a:r>
            <a:r>
              <a:rPr sz="1069" spc="111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to</a:t>
            </a:r>
            <a:r>
              <a:rPr sz="1069" spc="9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just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the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information</a:t>
            </a:r>
            <a:r>
              <a:rPr sz="1069" spc="107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they</a:t>
            </a:r>
            <a:r>
              <a:rPr sz="1069" spc="111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are</a:t>
            </a:r>
            <a:r>
              <a:rPr sz="1069" spc="122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allowed</a:t>
            </a:r>
            <a:r>
              <a:rPr sz="1069" spc="97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to</a:t>
            </a:r>
            <a:endParaRPr sz="1069">
              <a:latin typeface="Arial"/>
              <a:cs typeface="Arial"/>
            </a:endParaRPr>
          </a:p>
          <a:p>
            <a:pPr marL="12347" marR="6791" algn="just">
              <a:lnSpc>
                <a:spcPct val="223600"/>
              </a:lnSpc>
            </a:pPr>
            <a:r>
              <a:rPr sz="1069" spc="10" dirty="0">
                <a:latin typeface="Arial"/>
                <a:cs typeface="Arial"/>
              </a:rPr>
              <a:t>see. </a:t>
            </a:r>
            <a:r>
              <a:rPr sz="1069" spc="15" dirty="0">
                <a:latin typeface="Arial"/>
                <a:cs typeface="Arial"/>
              </a:rPr>
              <a:t>For </a:t>
            </a:r>
            <a:r>
              <a:rPr sz="1069" spc="10" dirty="0">
                <a:latin typeface="Arial"/>
                <a:cs typeface="Arial"/>
              </a:rPr>
              <a:t>example, </a:t>
            </a:r>
            <a:r>
              <a:rPr sz="1069" spc="15" dirty="0">
                <a:latin typeface="Arial"/>
                <a:cs typeface="Arial"/>
              </a:rPr>
              <a:t>we </a:t>
            </a:r>
            <a:r>
              <a:rPr sz="1069" spc="5" dirty="0">
                <a:latin typeface="Arial"/>
                <a:cs typeface="Arial"/>
              </a:rPr>
              <a:t>can </a:t>
            </a:r>
            <a:r>
              <a:rPr sz="1069" spc="10" dirty="0">
                <a:latin typeface="Arial"/>
                <a:cs typeface="Arial"/>
              </a:rPr>
              <a:t>define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view </a:t>
            </a:r>
            <a:r>
              <a:rPr sz="1069" spc="5" dirty="0">
                <a:latin typeface="Arial"/>
                <a:cs typeface="Arial"/>
              </a:rPr>
              <a:t>that </a:t>
            </a:r>
            <a:r>
              <a:rPr sz="1069" spc="10" dirty="0">
                <a:latin typeface="Arial"/>
                <a:cs typeface="Arial"/>
              </a:rPr>
              <a:t>allows students </a:t>
            </a:r>
            <a:r>
              <a:rPr sz="1069" spc="15" dirty="0">
                <a:latin typeface="Arial"/>
                <a:cs typeface="Arial"/>
              </a:rPr>
              <a:t>to </a:t>
            </a:r>
            <a:r>
              <a:rPr sz="1069" spc="10" dirty="0">
                <a:latin typeface="Arial"/>
                <a:cs typeface="Arial"/>
              </a:rPr>
              <a:t>see other  students' </a:t>
            </a:r>
            <a:r>
              <a:rPr sz="1069" spc="19" dirty="0">
                <a:latin typeface="Arial"/>
                <a:cs typeface="Arial"/>
              </a:rPr>
              <a:t>name </a:t>
            </a:r>
            <a:r>
              <a:rPr sz="1069" spc="15" dirty="0">
                <a:latin typeface="Arial"/>
                <a:cs typeface="Arial"/>
              </a:rPr>
              <a:t>and age </a:t>
            </a:r>
            <a:r>
              <a:rPr sz="1069" spc="10" dirty="0">
                <a:latin typeface="Arial"/>
                <a:cs typeface="Arial"/>
              </a:rPr>
              <a:t>but not their </a:t>
            </a:r>
            <a:r>
              <a:rPr sz="1069" spc="15" dirty="0">
                <a:latin typeface="Arial"/>
                <a:cs typeface="Arial"/>
              </a:rPr>
              <a:t>GPA, and </a:t>
            </a:r>
            <a:r>
              <a:rPr sz="1069" spc="10" dirty="0">
                <a:latin typeface="Arial"/>
                <a:cs typeface="Arial"/>
              </a:rPr>
              <a:t>allow </a:t>
            </a:r>
            <a:r>
              <a:rPr sz="1069" dirty="0">
                <a:latin typeface="Arial"/>
                <a:cs typeface="Arial"/>
              </a:rPr>
              <a:t>all </a:t>
            </a:r>
            <a:r>
              <a:rPr sz="1069" spc="10" dirty="0">
                <a:latin typeface="Arial"/>
                <a:cs typeface="Arial"/>
              </a:rPr>
              <a:t>students to access  </a:t>
            </a:r>
            <a:r>
              <a:rPr sz="1069" spc="5" dirty="0">
                <a:latin typeface="Arial"/>
                <a:cs typeface="Arial"/>
              </a:rPr>
              <a:t>this view, but </a:t>
            </a:r>
            <a:r>
              <a:rPr sz="1069" spc="10" dirty="0">
                <a:latin typeface="Arial"/>
                <a:cs typeface="Arial"/>
              </a:rPr>
              <a:t>not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underlying Students</a:t>
            </a:r>
            <a:r>
              <a:rPr sz="1069" spc="39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table.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There are two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create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view </a:t>
            </a:r>
            <a:r>
              <a:rPr sz="1069" spc="5" dirty="0">
                <a:latin typeface="Times New Roman"/>
                <a:cs typeface="Times New Roman"/>
              </a:rPr>
              <a:t>in your </a:t>
            </a:r>
            <a:r>
              <a:rPr sz="1069" spc="10" dirty="0">
                <a:latin typeface="Times New Roman"/>
                <a:cs typeface="Times New Roman"/>
              </a:rPr>
              <a:t>database. You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view from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scratch.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Or,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copy </a:t>
            </a:r>
            <a:r>
              <a:rPr sz="1069" spc="10" dirty="0">
                <a:latin typeface="Times New Roman"/>
                <a:cs typeface="Times New Roman"/>
              </a:rPr>
              <a:t>of an existing view and then </a:t>
            </a:r>
            <a:r>
              <a:rPr sz="1069" spc="15" dirty="0">
                <a:latin typeface="Times New Roman"/>
                <a:cs typeface="Times New Roman"/>
              </a:rPr>
              <a:t>modify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  <a:buFont typeface="Symbol"/>
              <a:buChar char=""/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Characteristics </a:t>
            </a:r>
            <a:r>
              <a:rPr sz="1264" spc="29" dirty="0">
                <a:latin typeface="Times New Roman"/>
                <a:cs typeface="Times New Roman"/>
              </a:rPr>
              <a:t>/Types </a:t>
            </a:r>
            <a:r>
              <a:rPr sz="1264" spc="5" dirty="0">
                <a:latin typeface="Times New Roman"/>
                <a:cs typeface="Times New Roman"/>
              </a:rPr>
              <a:t>of</a:t>
            </a:r>
            <a:r>
              <a:rPr sz="1264" spc="-117" dirty="0">
                <a:latin typeface="Times New Roman"/>
                <a:cs typeface="Times New Roman"/>
              </a:rPr>
              <a:t> </a:t>
            </a:r>
            <a:r>
              <a:rPr sz="1264" spc="19" dirty="0">
                <a:latin typeface="Times New Roman"/>
                <a:cs typeface="Times New Roman"/>
              </a:rPr>
              <a:t>Views:</a:t>
            </a:r>
            <a:endParaRPr sz="1264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  <a:spcBef>
                <a:spcPts val="637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number of </a:t>
            </a:r>
            <a:r>
              <a:rPr sz="1069" spc="15" dirty="0">
                <a:latin typeface="Times New Roman"/>
                <a:cs typeface="Times New Roman"/>
              </a:rPr>
              <a:t>views </a:t>
            </a:r>
            <a:r>
              <a:rPr sz="1069" spc="10" dirty="0">
                <a:latin typeface="Times New Roman"/>
                <a:cs typeface="Times New Roman"/>
              </a:rPr>
              <a:t>type of which </a:t>
            </a: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important views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are  listed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640189" lvl="1" indent="-208662">
              <a:spcBef>
                <a:spcPts val="763"/>
              </a:spcBef>
              <a:buFont typeface="Symbol"/>
              <a:buChar char=""/>
              <a:tabLst>
                <a:tab pos="640189" algn="l"/>
                <a:tab pos="640806" algn="l"/>
              </a:tabLst>
            </a:pPr>
            <a:r>
              <a:rPr sz="1069" spc="44" dirty="0">
                <a:latin typeface="Times New Roman"/>
                <a:cs typeface="Times New Roman"/>
              </a:rPr>
              <a:t>Materialized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640189" lvl="1" indent="-208662">
              <a:spcBef>
                <a:spcPts val="685"/>
              </a:spcBef>
              <a:buFont typeface="Symbol"/>
              <a:buChar char=""/>
              <a:tabLst>
                <a:tab pos="640189" algn="l"/>
                <a:tab pos="640806" algn="l"/>
              </a:tabLst>
            </a:pPr>
            <a:r>
              <a:rPr sz="1069" spc="29" dirty="0">
                <a:latin typeface="Times New Roman"/>
                <a:cs typeface="Times New Roman"/>
              </a:rPr>
              <a:t>Simple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 marL="640189" lvl="1" indent="-208662">
              <a:spcBef>
                <a:spcPts val="700"/>
              </a:spcBef>
              <a:buFont typeface="Symbol"/>
              <a:buChar char=""/>
              <a:tabLst>
                <a:tab pos="640189" algn="l"/>
                <a:tab pos="640806" algn="l"/>
              </a:tabLst>
            </a:pPr>
            <a:r>
              <a:rPr sz="1069" spc="39" dirty="0">
                <a:latin typeface="Times New Roman"/>
                <a:cs typeface="Times New Roman"/>
              </a:rPr>
              <a:t>Complex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</a:t>
            </a:r>
            <a:endParaRPr sz="1069">
              <a:latin typeface="Times New Roman"/>
              <a:cs typeface="Times New Roman"/>
            </a:endParaRPr>
          </a:p>
          <a:p>
            <a:pPr marL="640189" lvl="1" indent="-208662">
              <a:spcBef>
                <a:spcPts val="676"/>
              </a:spcBef>
              <a:buFont typeface="Symbol"/>
              <a:buChar char=""/>
              <a:tabLst>
                <a:tab pos="640189" algn="l"/>
                <a:tab pos="640806" algn="l"/>
              </a:tabLst>
            </a:pPr>
            <a:r>
              <a:rPr sz="1069" spc="39" dirty="0">
                <a:latin typeface="Times New Roman"/>
                <a:cs typeface="Times New Roman"/>
              </a:rPr>
              <a:t>Dynamic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223900"/>
              </a:lnSpc>
              <a:spcBef>
                <a:spcPts val="661"/>
              </a:spcBef>
            </a:pPr>
            <a:r>
              <a:rPr sz="1069" spc="19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materialized view is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replica of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target master from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single point in time. 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master can be </a:t>
            </a:r>
            <a:r>
              <a:rPr sz="1069" spc="5" dirty="0">
                <a:latin typeface="Arial"/>
                <a:cs typeface="Arial"/>
              </a:rPr>
              <a:t>either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master table at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master site or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master  materialized view at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materialized view </a:t>
            </a:r>
            <a:r>
              <a:rPr sz="1069" spc="5" dirty="0">
                <a:latin typeface="Arial"/>
                <a:cs typeface="Arial"/>
              </a:rPr>
              <a:t>site. </a:t>
            </a:r>
            <a:r>
              <a:rPr sz="1069" spc="10" dirty="0">
                <a:latin typeface="Arial"/>
                <a:cs typeface="Arial"/>
              </a:rPr>
              <a:t>Whereas </a:t>
            </a:r>
            <a:r>
              <a:rPr sz="1069" spc="15" dirty="0">
                <a:latin typeface="Arial"/>
                <a:cs typeface="Arial"/>
              </a:rPr>
              <a:t>in </a:t>
            </a:r>
            <a:r>
              <a:rPr sz="1069" spc="10" dirty="0">
                <a:latin typeface="Arial"/>
                <a:cs typeface="Arial"/>
              </a:rPr>
              <a:t>multi-master  replication </a:t>
            </a:r>
            <a:r>
              <a:rPr sz="1069" spc="5" dirty="0">
                <a:latin typeface="Arial"/>
                <a:cs typeface="Arial"/>
              </a:rPr>
              <a:t>tables </a:t>
            </a:r>
            <a:r>
              <a:rPr sz="1069" spc="10" dirty="0">
                <a:latin typeface="Arial"/>
                <a:cs typeface="Arial"/>
              </a:rPr>
              <a:t>are continuously </a:t>
            </a:r>
            <a:r>
              <a:rPr sz="1069" spc="15" dirty="0">
                <a:latin typeface="Arial"/>
                <a:cs typeface="Arial"/>
              </a:rPr>
              <a:t>updated </a:t>
            </a:r>
            <a:r>
              <a:rPr sz="1069" spc="10" dirty="0">
                <a:latin typeface="Arial"/>
                <a:cs typeface="Arial"/>
              </a:rPr>
              <a:t>by </a:t>
            </a:r>
            <a:r>
              <a:rPr sz="1069" spc="5" dirty="0">
                <a:latin typeface="Arial"/>
                <a:cs typeface="Arial"/>
              </a:rPr>
              <a:t>other </a:t>
            </a:r>
            <a:r>
              <a:rPr sz="1069" spc="15" dirty="0">
                <a:latin typeface="Arial"/>
                <a:cs typeface="Arial"/>
              </a:rPr>
              <a:t>master </a:t>
            </a:r>
            <a:r>
              <a:rPr sz="1069" spc="10" dirty="0">
                <a:latin typeface="Arial"/>
                <a:cs typeface="Arial"/>
              </a:rPr>
              <a:t>sites, materialized  views are updated from </a:t>
            </a:r>
            <a:r>
              <a:rPr sz="1069" spc="15" dirty="0">
                <a:latin typeface="Arial"/>
                <a:cs typeface="Arial"/>
              </a:rPr>
              <a:t>one </a:t>
            </a:r>
            <a:r>
              <a:rPr sz="1069" spc="10" dirty="0">
                <a:latin typeface="Arial"/>
                <a:cs typeface="Arial"/>
              </a:rPr>
              <a:t>or </a:t>
            </a:r>
            <a:r>
              <a:rPr sz="1069" spc="15" dirty="0">
                <a:latin typeface="Arial"/>
                <a:cs typeface="Arial"/>
              </a:rPr>
              <a:t>more </a:t>
            </a:r>
            <a:r>
              <a:rPr sz="1069" spc="10" dirty="0">
                <a:latin typeface="Arial"/>
                <a:cs typeface="Arial"/>
              </a:rPr>
              <a:t>masters through individual batch  updates, </a:t>
            </a:r>
            <a:r>
              <a:rPr sz="1069" spc="15" dirty="0">
                <a:latin typeface="Arial"/>
                <a:cs typeface="Arial"/>
              </a:rPr>
              <a:t>known </a:t>
            </a:r>
            <a:r>
              <a:rPr sz="1069" spc="10" dirty="0">
                <a:latin typeface="Arial"/>
                <a:cs typeface="Arial"/>
              </a:rPr>
              <a:t>as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-117" dirty="0">
                <a:latin typeface="Arial"/>
                <a:cs typeface="Arial"/>
              </a:rPr>
              <a:t>refreshessss, </a:t>
            </a:r>
            <a:r>
              <a:rPr sz="1069" spc="10" dirty="0">
                <a:latin typeface="Arial"/>
                <a:cs typeface="Arial"/>
              </a:rPr>
              <a:t>from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single master site </a:t>
            </a:r>
            <a:r>
              <a:rPr sz="1069" dirty="0">
                <a:latin typeface="Arial"/>
                <a:cs typeface="Arial"/>
              </a:rPr>
              <a:t>or </a:t>
            </a:r>
            <a:r>
              <a:rPr sz="1069" spc="15" dirty="0">
                <a:latin typeface="Arial"/>
                <a:cs typeface="Arial"/>
              </a:rPr>
              <a:t>master  </a:t>
            </a:r>
            <a:r>
              <a:rPr sz="1069" spc="10" dirty="0">
                <a:latin typeface="Arial"/>
                <a:cs typeface="Arial"/>
              </a:rPr>
              <a:t>materialized </a:t>
            </a:r>
            <a:r>
              <a:rPr sz="1069" spc="15" dirty="0">
                <a:latin typeface="Arial"/>
                <a:cs typeface="Arial"/>
              </a:rPr>
              <a:t>view</a:t>
            </a:r>
            <a:r>
              <a:rPr sz="1069" spc="-7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site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34" dirty="0">
                <a:latin typeface="Times New Roman"/>
                <a:cs typeface="Times New Roman"/>
              </a:rPr>
              <a:t>Simple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57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3615" y="1825194"/>
            <a:ext cx="318582" cy="62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5574724" y="1878540"/>
            <a:ext cx="327473" cy="8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0495" y="2634281"/>
            <a:ext cx="337861" cy="133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4614472" y="1834100"/>
            <a:ext cx="122993" cy="97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725611" y="1922996"/>
            <a:ext cx="17782" cy="26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894804" y="1865203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894804" y="1874094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894804" y="1882985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894804" y="1891876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894804" y="1900767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894804" y="1909658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894804" y="1918549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894804" y="1927440"/>
            <a:ext cx="9260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5" y="0"/>
                </a:lnTo>
              </a:path>
            </a:pathLst>
          </a:custGeom>
          <a:ln w="9145">
            <a:solidFill>
              <a:srgbClr val="3A3A3A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71822" y="2674292"/>
            <a:ext cx="1852" cy="0"/>
          </a:xfrm>
          <a:custGeom>
            <a:avLst/>
            <a:gdLst/>
            <a:ahLst/>
            <a:cxnLst/>
            <a:rect l="l" t="t" r="r" b="b"/>
            <a:pathLst>
              <a:path w="1905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391703" y="2687628"/>
            <a:ext cx="88910" cy="44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542851" y="2634282"/>
            <a:ext cx="330452" cy="1422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771632" y="1254024"/>
            <a:ext cx="4445617" cy="2614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4939" indent="-208662">
              <a:lnSpc>
                <a:spcPct val="147300"/>
              </a:lnSpc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choose a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buckets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correspond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  </a:t>
            </a:r>
            <a:r>
              <a:rPr sz="1069" spc="10" dirty="0">
                <a:latin typeface="Times New Roman"/>
                <a:cs typeface="Times New Roman"/>
              </a:rPr>
              <a:t>values we will have </a:t>
            </a:r>
            <a:r>
              <a:rPr sz="1069" spc="15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database.</a:t>
            </a:r>
            <a:endParaRPr sz="1069">
              <a:latin typeface="Times New Roman"/>
              <a:cs typeface="Times New Roman"/>
            </a:endParaRPr>
          </a:p>
          <a:p>
            <a:pPr marL="221009" marR="13582" indent="-208662">
              <a:lnSpc>
                <a:spcPct val="147300"/>
              </a:lnSpc>
              <a:spcBef>
                <a:spcPts val="627"/>
              </a:spcBef>
              <a:buFont typeface="Symbol"/>
              <a:buChar char=""/>
              <a:tabLst>
                <a:tab pos="221009" algn="l"/>
                <a:tab pos="221628" algn="l"/>
                <a:tab pos="2966970" algn="l"/>
                <a:tab pos="4131286" algn="l"/>
              </a:tabLst>
            </a:pPr>
            <a:r>
              <a:rPr sz="1069" spc="10" dirty="0">
                <a:latin typeface="Times New Roman"/>
                <a:cs typeface="Times New Roman"/>
              </a:rPr>
              <a:t>To perform a lookup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search   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value	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compute	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 search </a:t>
            </a:r>
            <a:r>
              <a:rPr sz="1069" spc="10" dirty="0">
                <a:latin typeface="Times New Roman"/>
                <a:cs typeface="Times New Roman"/>
              </a:rPr>
              <a:t>the bucket with that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685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dirty="0">
                <a:latin typeface="Times New Roman"/>
                <a:cs typeface="Times New Roman"/>
              </a:rPr>
              <a:t>If   </a:t>
            </a:r>
            <a:r>
              <a:rPr sz="1069" spc="10" dirty="0">
                <a:latin typeface="Times New Roman"/>
                <a:cs typeface="Times New Roman"/>
              </a:rPr>
              <a:t>two   search   keys  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 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map 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  same   address,  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because</a:t>
            </a:r>
            <a:endParaRPr sz="1069">
              <a:latin typeface="Times New Roman"/>
              <a:cs typeface="Times New Roman"/>
            </a:endParaRPr>
          </a:p>
          <a:p>
            <a:pPr marL="221009" marR="8026" indent="900709">
              <a:lnSpc>
                <a:spcPct val="148200"/>
              </a:lnSpc>
              <a:spcBef>
                <a:spcPts val="685"/>
              </a:spcBef>
            </a:pP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bucket 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address obtained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contain 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with both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  <a:p>
            <a:pPr marL="221009" marR="7408" indent="-208662">
              <a:lnSpc>
                <a:spcPct val="147300"/>
              </a:lnSpc>
              <a:spcBef>
                <a:spcPts val="78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case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the bucket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ones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want.</a:t>
            </a:r>
            <a:endParaRPr sz="1069">
              <a:latin typeface="Times New Roman"/>
              <a:cs typeface="Times New Roman"/>
            </a:endParaRPr>
          </a:p>
          <a:p>
            <a:pPr marL="221009" indent="-208662">
              <a:spcBef>
                <a:spcPts val="685"/>
              </a:spcBef>
              <a:buFont typeface="Symbol"/>
              <a:buChar char="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Insertion and deletion are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simple.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22" name="object 22"/>
          <p:cNvSpPr txBox="1"/>
          <p:nvPr/>
        </p:nvSpPr>
        <p:spPr>
          <a:xfrm>
            <a:off x="1352289" y="4399825"/>
            <a:ext cx="4866658" cy="465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63" dirty="0">
                <a:latin typeface="Times New Roman"/>
                <a:cs typeface="Times New Roman"/>
              </a:rPr>
              <a:t>Hash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Functions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2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good </a:t>
            </a:r>
            <a:r>
              <a:rPr sz="1069" spc="10" dirty="0">
                <a:latin typeface="Times New Roman"/>
                <a:cs typeface="Times New Roman"/>
              </a:rPr>
              <a:t>hash function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an average-case </a:t>
            </a:r>
            <a:r>
              <a:rPr sz="1069" spc="15" dirty="0">
                <a:latin typeface="Times New Roman"/>
                <a:cs typeface="Times New Roman"/>
              </a:rPr>
              <a:t>lookup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small constant,  independent of the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10" dirty="0">
                <a:latin typeface="Times New Roman"/>
                <a:cs typeface="Times New Roman"/>
              </a:rPr>
              <a:t>search keys.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hope </a:t>
            </a:r>
            <a:r>
              <a:rPr sz="1069" spc="10" dirty="0">
                <a:latin typeface="Times New Roman"/>
                <a:cs typeface="Times New Roman"/>
              </a:rPr>
              <a:t>records are distributed uniformly  </a:t>
            </a:r>
            <a:r>
              <a:rPr sz="1069" spc="15" dirty="0">
                <a:latin typeface="Times New Roman"/>
                <a:cs typeface="Times New Roman"/>
              </a:rPr>
              <a:t>among the </a:t>
            </a:r>
            <a:r>
              <a:rPr sz="1069" spc="10" dirty="0">
                <a:latin typeface="Times New Roman"/>
                <a:cs typeface="Times New Roman"/>
              </a:rPr>
              <a:t>buckets.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worst </a:t>
            </a:r>
            <a:r>
              <a:rPr sz="1069" spc="10" dirty="0">
                <a:latin typeface="Times New Roman"/>
                <a:cs typeface="Times New Roman"/>
              </a:rPr>
              <a:t>hash function </a:t>
            </a:r>
            <a:r>
              <a:rPr sz="1069" spc="15" dirty="0">
                <a:latin typeface="Times New Roman"/>
                <a:cs typeface="Times New Roman"/>
              </a:rPr>
              <a:t>maps </a:t>
            </a:r>
            <a:r>
              <a:rPr sz="1069" spc="10" dirty="0">
                <a:latin typeface="Times New Roman"/>
                <a:cs typeface="Times New Roman"/>
              </a:rPr>
              <a:t>all keys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bucket. </a:t>
            </a:r>
            <a:r>
              <a:rPr sz="1069" spc="19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best hash function </a:t>
            </a:r>
            <a:r>
              <a:rPr sz="1069" spc="15" dirty="0">
                <a:latin typeface="Times New Roman"/>
                <a:cs typeface="Times New Roman"/>
              </a:rPr>
              <a:t>maps </a:t>
            </a:r>
            <a:r>
              <a:rPr sz="1069" spc="5" dirty="0">
                <a:latin typeface="Times New Roman"/>
                <a:cs typeface="Times New Roman"/>
              </a:rPr>
              <a:t>all keys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distinct </a:t>
            </a:r>
            <a:r>
              <a:rPr sz="1069" spc="5" dirty="0">
                <a:latin typeface="Times New Roman"/>
                <a:cs typeface="Times New Roman"/>
              </a:rPr>
              <a:t>addresses. Ideally, </a:t>
            </a:r>
            <a:r>
              <a:rPr sz="1069" spc="10" dirty="0">
                <a:latin typeface="Times New Roman"/>
                <a:cs typeface="Times New Roman"/>
              </a:rPr>
              <a:t>distribution of keys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addresses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uniform and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random.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Hashed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Characteristics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233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</a:t>
            </a:r>
            <a:r>
              <a:rPr sz="1069" spc="5" dirty="0">
                <a:latin typeface="Times New Roman"/>
                <a:cs typeface="Times New Roman"/>
              </a:rPr>
              <a:t> characteristics: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51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to search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maintain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fast </a:t>
            </a:r>
            <a:r>
              <a:rPr sz="1069" spc="5" dirty="0">
                <a:latin typeface="Times New Roman"/>
                <a:cs typeface="Times New Roman"/>
              </a:rPr>
              <a:t>direct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Inefficient </a:t>
            </a:r>
            <a:r>
              <a:rPr sz="1069" spc="10" dirty="0">
                <a:latin typeface="Times New Roman"/>
                <a:cs typeface="Times New Roman"/>
              </a:rPr>
              <a:t>sequential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direct access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needed,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sequential access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069" spc="58" dirty="0">
                <a:latin typeface="Times New Roman"/>
                <a:cs typeface="Times New Roman"/>
              </a:rPr>
              <a:t>Mapping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functions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24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direct address approach requires that the function, </a:t>
            </a:r>
            <a:r>
              <a:rPr sz="1069" spc="5" dirty="0">
                <a:latin typeface="Times New Roman"/>
                <a:cs typeface="Times New Roman"/>
              </a:rPr>
              <a:t>h(k), is </a:t>
            </a:r>
            <a:r>
              <a:rPr sz="1069" spc="10" dirty="0">
                <a:latin typeface="Times New Roman"/>
                <a:cs typeface="Times New Roman"/>
              </a:rPr>
              <a:t>a one-to-one 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mapping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from each </a:t>
            </a:r>
            <a:r>
              <a:rPr sz="1069" spc="15" dirty="0">
                <a:latin typeface="Times New Roman"/>
                <a:cs typeface="Times New Roman"/>
              </a:rPr>
              <a:t>k to </a:t>
            </a:r>
            <a:r>
              <a:rPr sz="1069" spc="10" dirty="0">
                <a:latin typeface="Times New Roman"/>
                <a:cs typeface="Times New Roman"/>
              </a:rPr>
              <a:t>integers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(1,m). Such a function is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hashing  function: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maps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each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key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distinct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integer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within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manageable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range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enables us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trivially </a:t>
            </a:r>
            <a:r>
              <a:rPr sz="1069" spc="1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an O(1) search time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Unfortunately, finding a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hashing function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always </a:t>
            </a:r>
            <a:r>
              <a:rPr sz="1069" spc="10" dirty="0">
                <a:latin typeface="Times New Roman"/>
                <a:cs typeface="Times New Roman"/>
              </a:rPr>
              <a:t>possible. </a:t>
            </a:r>
            <a:r>
              <a:rPr sz="1069" spc="5" dirty="0">
                <a:latin typeface="Times New Roman"/>
                <a:cs typeface="Times New Roman"/>
              </a:rPr>
              <a:t>Let's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find a hash function, </a:t>
            </a:r>
            <a:r>
              <a:rPr sz="1069" spc="5" dirty="0">
                <a:latin typeface="Times New Roman"/>
                <a:cs typeface="Times New Roman"/>
              </a:rPr>
              <a:t>h(k), </a:t>
            </a:r>
            <a:r>
              <a:rPr sz="1069" spc="10" dirty="0">
                <a:latin typeface="Times New Roman"/>
                <a:cs typeface="Times New Roman"/>
              </a:rPr>
              <a:t>which maps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keys </a:t>
            </a:r>
            <a:r>
              <a:rPr sz="1069" spc="15" dirty="0">
                <a:latin typeface="Times New Roman"/>
                <a:cs typeface="Times New Roman"/>
              </a:rPr>
              <a:t>onto unique </a:t>
            </a:r>
            <a:r>
              <a:rPr sz="1069" spc="10" dirty="0">
                <a:latin typeface="Times New Roman"/>
                <a:cs typeface="Times New Roman"/>
              </a:rPr>
              <a:t>integers,  but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maps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small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integer.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number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collisions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175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68158"/>
            <a:ext cx="4866040" cy="7698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5" dirty="0">
                <a:latin typeface="Arial"/>
                <a:cs typeface="Arial"/>
              </a:rPr>
              <a:t>As  </a:t>
            </a:r>
            <a:r>
              <a:rPr sz="1069" spc="10" dirty="0">
                <a:latin typeface="Arial"/>
                <a:cs typeface="Arial"/>
              </a:rPr>
              <a:t>defined  </a:t>
            </a:r>
            <a:r>
              <a:rPr sz="1069" spc="5" dirty="0">
                <a:latin typeface="Arial"/>
                <a:cs typeface="Arial"/>
              </a:rPr>
              <a:t>earlier  </a:t>
            </a:r>
            <a:r>
              <a:rPr sz="1069" spc="15" dirty="0">
                <a:latin typeface="Arial"/>
                <a:cs typeface="Arial"/>
              </a:rPr>
              <a:t>simple views  </a:t>
            </a:r>
            <a:r>
              <a:rPr sz="1069" spc="10" dirty="0">
                <a:latin typeface="Arial"/>
                <a:cs typeface="Arial"/>
              </a:rPr>
              <a:t>are  created  from  tables  </a:t>
            </a:r>
            <a:r>
              <a:rPr sz="1069" spc="15" dirty="0">
                <a:latin typeface="Arial"/>
                <a:cs typeface="Arial"/>
              </a:rPr>
              <a:t>and  </a:t>
            </a:r>
            <a:r>
              <a:rPr sz="1069" spc="10" dirty="0">
                <a:latin typeface="Arial"/>
                <a:cs typeface="Arial"/>
              </a:rPr>
              <a:t>are  </a:t>
            </a:r>
            <a:r>
              <a:rPr sz="1069" spc="15" dirty="0">
                <a:latin typeface="Arial"/>
                <a:cs typeface="Arial"/>
              </a:rPr>
              <a:t>used</a:t>
            </a:r>
            <a:r>
              <a:rPr sz="1069" spc="-2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for</a:t>
            </a:r>
            <a:endParaRPr sz="1069">
              <a:latin typeface="Arial"/>
              <a:cs typeface="Arial"/>
            </a:endParaRPr>
          </a:p>
          <a:p>
            <a:pPr marL="12347" marR="7408" algn="just">
              <a:lnSpc>
                <a:spcPct val="223600"/>
              </a:lnSpc>
              <a:spcBef>
                <a:spcPts val="10"/>
              </a:spcBef>
            </a:pPr>
            <a:r>
              <a:rPr sz="1069" spc="10" dirty="0">
                <a:latin typeface="Arial"/>
                <a:cs typeface="Arial"/>
              </a:rPr>
              <a:t>creating </a:t>
            </a:r>
            <a:r>
              <a:rPr sz="1069" spc="15" dirty="0">
                <a:latin typeface="Arial"/>
                <a:cs typeface="Arial"/>
              </a:rPr>
              <a:t>secure </a:t>
            </a:r>
            <a:r>
              <a:rPr sz="1069" spc="10" dirty="0">
                <a:latin typeface="Arial"/>
                <a:cs typeface="Arial"/>
              </a:rPr>
              <a:t>manipulation over </a:t>
            </a:r>
            <a:r>
              <a:rPr sz="1069" spc="15" dirty="0">
                <a:latin typeface="Arial"/>
                <a:cs typeface="Arial"/>
              </a:rPr>
              <a:t>the tables </a:t>
            </a:r>
            <a:r>
              <a:rPr sz="1069" spc="10" dirty="0">
                <a:latin typeface="Arial"/>
                <a:cs typeface="Arial"/>
              </a:rPr>
              <a:t>or structures of the database.  </a:t>
            </a:r>
            <a:r>
              <a:rPr sz="1069" spc="15" dirty="0">
                <a:latin typeface="Arial"/>
                <a:cs typeface="Arial"/>
              </a:rPr>
              <a:t>Views make the </a:t>
            </a:r>
            <a:r>
              <a:rPr sz="1069" spc="10" dirty="0">
                <a:latin typeface="Arial"/>
                <a:cs typeface="Arial"/>
              </a:rPr>
              <a:t>manipulations easier </a:t>
            </a:r>
            <a:r>
              <a:rPr sz="1069" spc="15" dirty="0">
                <a:latin typeface="Arial"/>
                <a:cs typeface="Arial"/>
              </a:rPr>
              <a:t>to </a:t>
            </a:r>
            <a:r>
              <a:rPr sz="1069" spc="10" dirty="0">
                <a:latin typeface="Arial"/>
                <a:cs typeface="Arial"/>
              </a:rPr>
              <a:t>perform </a:t>
            </a:r>
            <a:r>
              <a:rPr sz="1069" spc="15" dirty="0">
                <a:latin typeface="Arial"/>
                <a:cs typeface="Arial"/>
              </a:rPr>
              <a:t>on </a:t>
            </a:r>
            <a:r>
              <a:rPr sz="1069" spc="10" dirty="0">
                <a:latin typeface="Arial"/>
                <a:cs typeface="Arial"/>
              </a:rPr>
              <a:t>the</a:t>
            </a:r>
            <a:r>
              <a:rPr sz="1069" spc="-39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database.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39" dirty="0">
                <a:latin typeface="Times New Roman"/>
                <a:cs typeface="Times New Roman"/>
              </a:rPr>
              <a:t>Complex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223900"/>
              </a:lnSpc>
              <a:spcBef>
                <a:spcPts val="29"/>
              </a:spcBef>
            </a:pPr>
            <a:r>
              <a:rPr sz="1069" spc="15" dirty="0">
                <a:latin typeface="Arial"/>
                <a:cs typeface="Arial"/>
              </a:rPr>
              <a:t>Complex </a:t>
            </a:r>
            <a:r>
              <a:rPr sz="1069" spc="10" dirty="0">
                <a:latin typeface="Arial"/>
                <a:cs typeface="Arial"/>
              </a:rPr>
              <a:t>views are by definition views of type which </a:t>
            </a:r>
            <a:r>
              <a:rPr sz="1069" spc="15" dirty="0">
                <a:latin typeface="Arial"/>
                <a:cs typeface="Arial"/>
              </a:rPr>
              <a:t>may comprise </a:t>
            </a:r>
            <a:r>
              <a:rPr sz="1069" spc="10" dirty="0">
                <a:latin typeface="Arial"/>
                <a:cs typeface="Arial"/>
              </a:rPr>
              <a:t>of many of  elements, such as tables, views sequences and other similar objects of </a:t>
            </a:r>
            <a:r>
              <a:rPr sz="1069" spc="15" dirty="0">
                <a:latin typeface="Arial"/>
                <a:cs typeface="Arial"/>
              </a:rPr>
              <a:t>the  </a:t>
            </a:r>
            <a:r>
              <a:rPr sz="1069" spc="10" dirty="0">
                <a:latin typeface="Arial"/>
                <a:cs typeface="Arial"/>
              </a:rPr>
              <a:t>database. </a:t>
            </a:r>
            <a:r>
              <a:rPr sz="1069" spc="15" dirty="0">
                <a:latin typeface="Arial"/>
                <a:cs typeface="Arial"/>
              </a:rPr>
              <a:t>When </a:t>
            </a:r>
            <a:r>
              <a:rPr sz="1069" spc="10" dirty="0">
                <a:latin typeface="Arial"/>
                <a:cs typeface="Arial"/>
              </a:rPr>
              <a:t>talking about the views </a:t>
            </a:r>
            <a:r>
              <a:rPr sz="1069" spc="19" dirty="0">
                <a:latin typeface="Arial"/>
                <a:cs typeface="Arial"/>
              </a:rPr>
              <a:t>we </a:t>
            </a:r>
            <a:r>
              <a:rPr sz="1069" spc="10" dirty="0">
                <a:latin typeface="Arial"/>
                <a:cs typeface="Arial"/>
              </a:rPr>
              <a:t>can have views of </a:t>
            </a:r>
            <a:r>
              <a:rPr sz="1069" spc="15" dirty="0">
                <a:latin typeface="Arial"/>
                <a:cs typeface="Arial"/>
              </a:rPr>
              <a:t>one </a:t>
            </a:r>
            <a:r>
              <a:rPr sz="1069" spc="5" dirty="0">
                <a:latin typeface="Arial"/>
                <a:cs typeface="Arial"/>
              </a:rPr>
              <a:t>table,  </a:t>
            </a:r>
            <a:r>
              <a:rPr sz="1069" spc="10" dirty="0">
                <a:latin typeface="Arial"/>
                <a:cs typeface="Arial"/>
              </a:rPr>
              <a:t>views of </a:t>
            </a:r>
            <a:r>
              <a:rPr sz="1069" spc="15" dirty="0">
                <a:latin typeface="Arial"/>
                <a:cs typeface="Arial"/>
              </a:rPr>
              <a:t>one </a:t>
            </a:r>
            <a:r>
              <a:rPr sz="1069" spc="10" dirty="0">
                <a:latin typeface="Arial"/>
                <a:cs typeface="Arial"/>
              </a:rPr>
              <a:t>table </a:t>
            </a:r>
            <a:r>
              <a:rPr sz="1069" spc="19" dirty="0">
                <a:latin typeface="Arial"/>
                <a:cs typeface="Arial"/>
              </a:rPr>
              <a:t>and </a:t>
            </a:r>
            <a:r>
              <a:rPr sz="1069" spc="15" dirty="0">
                <a:latin typeface="Arial"/>
                <a:cs typeface="Arial"/>
              </a:rPr>
              <a:t>one </a:t>
            </a:r>
            <a:r>
              <a:rPr sz="1069" spc="10" dirty="0">
                <a:latin typeface="Arial"/>
                <a:cs typeface="Arial"/>
              </a:rPr>
              <a:t>view, views of multiple tables views of multiple  views </a:t>
            </a:r>
            <a:r>
              <a:rPr sz="1069" spc="19" dirty="0">
                <a:latin typeface="Arial"/>
                <a:cs typeface="Arial"/>
              </a:rPr>
              <a:t>and </a:t>
            </a:r>
            <a:r>
              <a:rPr sz="1069" spc="15" dirty="0">
                <a:latin typeface="Arial"/>
                <a:cs typeface="Arial"/>
              </a:rPr>
              <a:t>so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on…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39" dirty="0">
                <a:latin typeface="Times New Roman"/>
                <a:cs typeface="Times New Roman"/>
              </a:rPr>
              <a:t>Dynamic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900"/>
              </a:lnSpc>
              <a:spcBef>
                <a:spcPts val="44"/>
              </a:spcBef>
            </a:pPr>
            <a:r>
              <a:rPr sz="1069" spc="15" dirty="0">
                <a:latin typeface="Arial"/>
                <a:cs typeface="Arial"/>
              </a:rPr>
              <a:t>Dynamic </a:t>
            </a:r>
            <a:r>
              <a:rPr sz="1069" spc="10" dirty="0">
                <a:latin typeface="Arial"/>
                <a:cs typeface="Arial"/>
              </a:rPr>
              <a:t>views are those types of views for which </a:t>
            </a:r>
            <a:r>
              <a:rPr sz="1069" spc="15" dirty="0">
                <a:latin typeface="Arial"/>
                <a:cs typeface="Arial"/>
              </a:rPr>
              <a:t>data </a:t>
            </a:r>
            <a:r>
              <a:rPr sz="1069" spc="10" dirty="0">
                <a:latin typeface="Arial"/>
                <a:cs typeface="Arial"/>
              </a:rPr>
              <a:t>is not stored </a:t>
            </a:r>
            <a:r>
              <a:rPr sz="1069" spc="15" dirty="0">
                <a:latin typeface="Arial"/>
                <a:cs typeface="Arial"/>
              </a:rPr>
              <a:t>and the  </a:t>
            </a:r>
            <a:r>
              <a:rPr sz="1069" spc="10" dirty="0">
                <a:latin typeface="Arial"/>
                <a:cs typeface="Arial"/>
              </a:rPr>
              <a:t>expressions </a:t>
            </a:r>
            <a:r>
              <a:rPr sz="1069" spc="15" dirty="0">
                <a:latin typeface="Arial"/>
                <a:cs typeface="Arial"/>
              </a:rPr>
              <a:t>used to </a:t>
            </a:r>
            <a:r>
              <a:rPr sz="1069" spc="10" dirty="0">
                <a:latin typeface="Arial"/>
                <a:cs typeface="Arial"/>
              </a:rPr>
              <a:t>build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view are </a:t>
            </a:r>
            <a:r>
              <a:rPr sz="1069" spc="15" dirty="0">
                <a:latin typeface="Arial"/>
                <a:cs typeface="Arial"/>
              </a:rPr>
              <a:t>used to </a:t>
            </a:r>
            <a:r>
              <a:rPr sz="1069" spc="10" dirty="0">
                <a:latin typeface="Arial"/>
                <a:cs typeface="Arial"/>
              </a:rPr>
              <a:t>collect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data dynamically.  These views are not executed only </a:t>
            </a:r>
            <a:r>
              <a:rPr sz="1069" spc="15" dirty="0">
                <a:latin typeface="Arial"/>
                <a:cs typeface="Arial"/>
              </a:rPr>
              <a:t>once when </a:t>
            </a:r>
            <a:r>
              <a:rPr sz="1069" spc="10" dirty="0">
                <a:latin typeface="Arial"/>
                <a:cs typeface="Arial"/>
              </a:rPr>
              <a:t>they </a:t>
            </a:r>
            <a:r>
              <a:rPr sz="1069" spc="5" dirty="0">
                <a:latin typeface="Arial"/>
                <a:cs typeface="Arial"/>
              </a:rPr>
              <a:t>are </a:t>
            </a:r>
            <a:r>
              <a:rPr sz="1069" spc="10" dirty="0">
                <a:latin typeface="Arial"/>
                <a:cs typeface="Arial"/>
              </a:rPr>
              <a:t>referred for the </a:t>
            </a:r>
            <a:r>
              <a:rPr sz="1069" spc="5" dirty="0">
                <a:latin typeface="Arial"/>
                <a:cs typeface="Arial"/>
              </a:rPr>
              <a:t>first </a:t>
            </a:r>
            <a:r>
              <a:rPr sz="1069" spc="306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time, </a:t>
            </a:r>
            <a:r>
              <a:rPr sz="1069" spc="10" dirty="0">
                <a:latin typeface="Arial"/>
                <a:cs typeface="Arial"/>
              </a:rPr>
              <a:t>rather they are created </a:t>
            </a:r>
            <a:r>
              <a:rPr sz="1069" spc="19" dirty="0">
                <a:latin typeface="Arial"/>
                <a:cs typeface="Arial"/>
              </a:rPr>
              <a:t>and </a:t>
            </a:r>
            <a:r>
              <a:rPr sz="1069" spc="10" dirty="0">
                <a:latin typeface="Arial"/>
                <a:cs typeface="Arial"/>
              </a:rPr>
              <a:t>the data </a:t>
            </a:r>
            <a:r>
              <a:rPr sz="1069" spc="15" dirty="0">
                <a:latin typeface="Arial"/>
                <a:cs typeface="Arial"/>
              </a:rPr>
              <a:t>contained </a:t>
            </a:r>
            <a:r>
              <a:rPr sz="1069" spc="10" dirty="0">
                <a:latin typeface="Arial"/>
                <a:cs typeface="Arial"/>
              </a:rPr>
              <a:t>in </a:t>
            </a:r>
            <a:r>
              <a:rPr sz="1069" spc="15" dirty="0">
                <a:latin typeface="Arial"/>
                <a:cs typeface="Arial"/>
              </a:rPr>
              <a:t>such </a:t>
            </a:r>
            <a:r>
              <a:rPr sz="1069" spc="10" dirty="0">
                <a:latin typeface="Arial"/>
                <a:cs typeface="Arial"/>
              </a:rPr>
              <a:t>views </a:t>
            </a:r>
            <a:r>
              <a:rPr sz="1069" spc="15" dirty="0">
                <a:latin typeface="Arial"/>
                <a:cs typeface="Arial"/>
              </a:rPr>
              <a:t>is </a:t>
            </a:r>
            <a:r>
              <a:rPr sz="1069" spc="10" dirty="0">
                <a:latin typeface="Arial"/>
                <a:cs typeface="Arial"/>
              </a:rPr>
              <a:t>updated  every time the </a:t>
            </a:r>
            <a:r>
              <a:rPr sz="1069" spc="15" dirty="0">
                <a:latin typeface="Arial"/>
                <a:cs typeface="Arial"/>
              </a:rPr>
              <a:t>view </a:t>
            </a:r>
            <a:r>
              <a:rPr sz="1069" dirty="0">
                <a:latin typeface="Arial"/>
                <a:cs typeface="Arial"/>
              </a:rPr>
              <a:t>is </a:t>
            </a:r>
            <a:r>
              <a:rPr sz="1069" spc="15" dirty="0">
                <a:latin typeface="Arial"/>
                <a:cs typeface="Arial"/>
              </a:rPr>
              <a:t>accessed </a:t>
            </a:r>
            <a:r>
              <a:rPr sz="1069" dirty="0">
                <a:latin typeface="Arial"/>
                <a:cs typeface="Arial"/>
              </a:rPr>
              <a:t>or </a:t>
            </a:r>
            <a:r>
              <a:rPr sz="1069" spc="10" dirty="0">
                <a:latin typeface="Arial"/>
                <a:cs typeface="Arial"/>
              </a:rPr>
              <a:t>used </a:t>
            </a:r>
            <a:r>
              <a:rPr sz="1069" dirty="0">
                <a:latin typeface="Arial"/>
                <a:cs typeface="Arial"/>
              </a:rPr>
              <a:t>in </a:t>
            </a:r>
            <a:r>
              <a:rPr sz="1069" spc="15" dirty="0">
                <a:latin typeface="Arial"/>
                <a:cs typeface="Arial"/>
              </a:rPr>
              <a:t>any </a:t>
            </a:r>
            <a:r>
              <a:rPr sz="1069" spc="10" dirty="0">
                <a:latin typeface="Arial"/>
                <a:cs typeface="Arial"/>
              </a:rPr>
              <a:t>other </a:t>
            </a:r>
            <a:r>
              <a:rPr sz="1069" spc="15" dirty="0">
                <a:latin typeface="Arial"/>
                <a:cs typeface="Arial"/>
              </a:rPr>
              <a:t>view </a:t>
            </a:r>
            <a:r>
              <a:rPr sz="1069" spc="10" dirty="0">
                <a:latin typeface="Arial"/>
                <a:cs typeface="Arial"/>
              </a:rPr>
              <a:t>or</a:t>
            </a:r>
            <a:r>
              <a:rPr sz="1069" spc="5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query.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224600"/>
              </a:lnSpc>
            </a:pPr>
            <a:r>
              <a:rPr sz="1069" spc="15" dirty="0">
                <a:latin typeface="Arial"/>
                <a:cs typeface="Arial"/>
              </a:rPr>
              <a:t>Dynamic </a:t>
            </a:r>
            <a:r>
              <a:rPr sz="1069" spc="10" dirty="0">
                <a:latin typeface="Arial"/>
                <a:cs typeface="Arial"/>
              </a:rPr>
              <a:t>views generally are complex views, views of views, and views of  multiple</a:t>
            </a:r>
            <a:r>
              <a:rPr sz="1069" spc="-39" dirty="0">
                <a:latin typeface="Arial"/>
                <a:cs typeface="Arial"/>
              </a:rPr>
              <a:t> </a:t>
            </a:r>
            <a:r>
              <a:rPr sz="1069" spc="5" dirty="0">
                <a:latin typeface="Arial"/>
                <a:cs typeface="Arial"/>
              </a:rPr>
              <a:t>tables.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22245"/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15" dirty="0">
                <a:latin typeface="Times New Roman"/>
                <a:cs typeface="Times New Roman"/>
              </a:rPr>
              <a:t>dynamic </a:t>
            </a:r>
            <a:r>
              <a:rPr sz="1069" spc="10" dirty="0">
                <a:latin typeface="Times New Roman"/>
                <a:cs typeface="Times New Roman"/>
              </a:rPr>
              <a:t>view creation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431526" marR="804403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CREATE VIEW </a:t>
            </a:r>
            <a:r>
              <a:rPr sz="1069" spc="10" dirty="0">
                <a:latin typeface="Times New Roman"/>
                <a:cs typeface="Times New Roman"/>
              </a:rPr>
              <a:t>st_view1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(select </a:t>
            </a:r>
            <a:r>
              <a:rPr sz="1069" spc="10" dirty="0">
                <a:latin typeface="Times New Roman"/>
                <a:cs typeface="Times New Roman"/>
              </a:rPr>
              <a:t>stName, </a:t>
            </a:r>
            <a:r>
              <a:rPr sz="1069" spc="15" dirty="0">
                <a:latin typeface="Times New Roman"/>
                <a:cs typeface="Times New Roman"/>
              </a:rPr>
              <a:t>stFname, prName  FROM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617"/>
              </a:spcBef>
            </a:pP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'MCS')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3378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201947" y="6057515"/>
            <a:ext cx="2616846" cy="1333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79" y="1320743"/>
            <a:ext cx="4864806" cy="348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45"/>
            <a:r>
              <a:rPr sz="1069" spc="10" dirty="0">
                <a:latin typeface="Times New Roman"/>
                <a:cs typeface="Times New Roman"/>
              </a:rPr>
              <a:t>Views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referred in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statements like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4600"/>
              </a:lnSpc>
              <a:spcBef>
                <a:spcPts val="661"/>
              </a:spcBef>
            </a:pPr>
            <a:r>
              <a:rPr sz="1069" spc="29" dirty="0">
                <a:latin typeface="Arial"/>
                <a:cs typeface="Arial"/>
              </a:rPr>
              <a:t>We </a:t>
            </a:r>
            <a:r>
              <a:rPr sz="1069" spc="10" dirty="0">
                <a:latin typeface="Arial"/>
                <a:cs typeface="Arial"/>
              </a:rPr>
              <a:t>can have view created </a:t>
            </a:r>
            <a:r>
              <a:rPr sz="1069" spc="15" dirty="0">
                <a:latin typeface="Arial"/>
                <a:cs typeface="Arial"/>
              </a:rPr>
              <a:t>on </a:t>
            </a:r>
            <a:r>
              <a:rPr sz="1069" spc="10" dirty="0">
                <a:latin typeface="Arial"/>
                <a:cs typeface="Arial"/>
              </a:rPr>
              <a:t>functions </a:t>
            </a:r>
            <a:r>
              <a:rPr sz="1069" spc="15" dirty="0">
                <a:latin typeface="Arial"/>
                <a:cs typeface="Arial"/>
              </a:rPr>
              <a:t>and </a:t>
            </a:r>
            <a:r>
              <a:rPr sz="1069" spc="5" dirty="0">
                <a:latin typeface="Arial"/>
                <a:cs typeface="Arial"/>
              </a:rPr>
              <a:t>other </a:t>
            </a:r>
            <a:r>
              <a:rPr sz="1069" spc="10" dirty="0">
                <a:latin typeface="Arial"/>
                <a:cs typeface="Arial"/>
              </a:rPr>
              <a:t>views as well. </a:t>
            </a:r>
            <a:r>
              <a:rPr sz="1069" spc="15" dirty="0">
                <a:latin typeface="Arial"/>
                <a:cs typeface="Arial"/>
              </a:rPr>
              <a:t>Where the  </a:t>
            </a:r>
            <a:r>
              <a:rPr sz="1069" spc="10" dirty="0">
                <a:latin typeface="Arial"/>
                <a:cs typeface="Arial"/>
              </a:rPr>
              <a:t>function </a:t>
            </a:r>
            <a:r>
              <a:rPr sz="1069" spc="15" dirty="0">
                <a:latin typeface="Arial"/>
                <a:cs typeface="Arial"/>
              </a:rPr>
              <a:t>used </a:t>
            </a:r>
            <a:r>
              <a:rPr sz="1069" spc="10" dirty="0">
                <a:latin typeface="Arial"/>
                <a:cs typeface="Arial"/>
              </a:rPr>
              <a:t>for the view creation </a:t>
            </a:r>
            <a:r>
              <a:rPr sz="1069" spc="19" dirty="0">
                <a:latin typeface="Arial"/>
                <a:cs typeface="Arial"/>
              </a:rPr>
              <a:t>and </a:t>
            </a:r>
            <a:r>
              <a:rPr sz="1069" spc="10" dirty="0">
                <a:latin typeface="Arial"/>
                <a:cs typeface="Arial"/>
              </a:rPr>
              <a:t>the other </a:t>
            </a:r>
            <a:r>
              <a:rPr sz="1069" spc="15" dirty="0">
                <a:latin typeface="Arial"/>
                <a:cs typeface="Arial"/>
              </a:rPr>
              <a:t>nested </a:t>
            </a:r>
            <a:r>
              <a:rPr sz="1069" spc="10" dirty="0">
                <a:latin typeface="Arial"/>
                <a:cs typeface="Arial"/>
              </a:rPr>
              <a:t>view will be used as </a:t>
            </a:r>
            <a:r>
              <a:rPr sz="1069" spc="15" dirty="0">
                <a:latin typeface="Arial"/>
                <a:cs typeface="Arial"/>
              </a:rPr>
              <a:t>a  </a:t>
            </a:r>
            <a:r>
              <a:rPr sz="1069" spc="10" dirty="0">
                <a:latin typeface="Arial"/>
                <a:cs typeface="Arial"/>
              </a:rPr>
              <a:t>simple table </a:t>
            </a:r>
            <a:r>
              <a:rPr sz="1069" dirty="0">
                <a:latin typeface="Arial"/>
                <a:cs typeface="Arial"/>
              </a:rPr>
              <a:t>or</a:t>
            </a:r>
            <a:r>
              <a:rPr sz="1069" spc="-34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relation.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222245"/>
            <a:r>
              <a:rPr sz="1069" spc="10" dirty="0">
                <a:latin typeface="Times New Roman"/>
                <a:cs typeface="Times New Roman"/>
              </a:rPr>
              <a:t>Examples: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42"/>
              </a:spcBef>
            </a:pPr>
            <a:r>
              <a:rPr sz="1264" spc="5" dirty="0">
                <a:latin typeface="Times New Roman"/>
                <a:cs typeface="Times New Roman"/>
              </a:rPr>
              <a:t>View </a:t>
            </a:r>
            <a:r>
              <a:rPr sz="1264" spc="19" dirty="0">
                <a:latin typeface="Times New Roman"/>
                <a:cs typeface="Times New Roman"/>
              </a:rPr>
              <a:t>Using </a:t>
            </a:r>
            <a:r>
              <a:rPr sz="1264" spc="68" dirty="0">
                <a:latin typeface="Times New Roman"/>
                <a:cs typeface="Times New Roman"/>
              </a:rPr>
              <a:t>another</a:t>
            </a:r>
            <a:r>
              <a:rPr sz="1264" spc="-63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View</a:t>
            </a:r>
            <a:endParaRPr sz="1264">
              <a:latin typeface="Times New Roman"/>
              <a:cs typeface="Times New Roman"/>
            </a:endParaRPr>
          </a:p>
          <a:p>
            <a:pPr marL="849469" marR="2097745">
              <a:lnSpc>
                <a:spcPct val="98600"/>
              </a:lnSpc>
              <a:spcBef>
                <a:spcPts val="715"/>
              </a:spcBef>
            </a:pPr>
            <a:r>
              <a:rPr sz="1069" spc="68" dirty="0">
                <a:latin typeface="Times New Roman"/>
                <a:cs typeface="Times New Roman"/>
              </a:rPr>
              <a:t>CREATE </a:t>
            </a:r>
            <a:r>
              <a:rPr sz="1069" spc="63" dirty="0">
                <a:latin typeface="Times New Roman"/>
                <a:cs typeface="Times New Roman"/>
              </a:rPr>
              <a:t>VIEW </a:t>
            </a:r>
            <a:r>
              <a:rPr sz="1069" spc="15" dirty="0">
                <a:latin typeface="Times New Roman"/>
                <a:cs typeface="Times New Roman"/>
              </a:rPr>
              <a:t>CLASSLOC2  AS </a:t>
            </a:r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COURSE#,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ROOM 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CLASSLOC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spc="5" dirty="0">
                <a:latin typeface="Times New Roman"/>
                <a:cs typeface="Times New Roman"/>
              </a:rPr>
              <a:t>View </a:t>
            </a:r>
            <a:r>
              <a:rPr sz="1264" spc="19" dirty="0">
                <a:latin typeface="Times New Roman"/>
                <a:cs typeface="Times New Roman"/>
              </a:rPr>
              <a:t>Using</a:t>
            </a:r>
            <a:r>
              <a:rPr sz="1264" spc="-29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Function</a:t>
            </a:r>
            <a:endParaRPr sz="1264">
              <a:latin typeface="Times New Roman"/>
              <a:cs typeface="Times New Roman"/>
            </a:endParaRPr>
          </a:p>
          <a:p>
            <a:pPr marL="431526">
              <a:spcBef>
                <a:spcPts val="705"/>
              </a:spcBef>
            </a:pPr>
            <a:r>
              <a:rPr sz="1069" spc="63" dirty="0">
                <a:latin typeface="Times New Roman"/>
                <a:cs typeface="Times New Roman"/>
              </a:rPr>
              <a:t>CREATE VIEW </a:t>
            </a:r>
            <a:r>
              <a:rPr sz="1069" spc="15" dirty="0">
                <a:latin typeface="Times New Roman"/>
                <a:cs typeface="Times New Roman"/>
              </a:rPr>
              <a:t>CLASSCOUNT(COURSE#,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TOTCOUNT)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7" name="object 7"/>
          <p:cNvSpPr txBox="1"/>
          <p:nvPr/>
        </p:nvSpPr>
        <p:spPr>
          <a:xfrm>
            <a:off x="3865434" y="4749601"/>
            <a:ext cx="6679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COUN</a:t>
            </a:r>
            <a:r>
              <a:rPr sz="1069" spc="5" dirty="0">
                <a:latin typeface="Times New Roman"/>
                <a:cs typeface="Times New Roman"/>
              </a:rPr>
              <a:t>T(</a:t>
            </a:r>
            <a:r>
              <a:rPr sz="1069" spc="10" dirty="0">
                <a:latin typeface="Times New Roman"/>
                <a:cs typeface="Times New Roman"/>
              </a:rPr>
              <a:t>*)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9604" y="4757009"/>
            <a:ext cx="148043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68" dirty="0">
                <a:latin typeface="Times New Roman"/>
                <a:cs typeface="Times New Roman"/>
              </a:rPr>
              <a:t>SELECT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COURSE#,  </a:t>
            </a:r>
            <a:r>
              <a:rPr sz="1069" spc="78" dirty="0">
                <a:latin typeface="Times New Roman"/>
                <a:cs typeface="Times New Roman"/>
              </a:rPr>
              <a:t>FROM </a:t>
            </a:r>
            <a:r>
              <a:rPr sz="1069" spc="19" dirty="0">
                <a:latin typeface="Times New Roman"/>
                <a:cs typeface="Times New Roman"/>
              </a:rPr>
              <a:t>ENROLL  </a:t>
            </a:r>
            <a:r>
              <a:rPr sz="1069" spc="68" dirty="0">
                <a:latin typeface="Times New Roman"/>
                <a:cs typeface="Times New Roman"/>
              </a:rPr>
              <a:t>GROUP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COURSE#;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382" y="5393201"/>
            <a:ext cx="1900854" cy="624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39" dirty="0">
                <a:latin typeface="Times New Roman"/>
                <a:cs typeface="Times New Roman"/>
              </a:rPr>
              <a:t>Dynamic</a:t>
            </a:r>
            <a:r>
              <a:rPr sz="1264" spc="-73" dirty="0">
                <a:latin typeface="Times New Roman"/>
                <a:cs typeface="Times New Roman"/>
              </a:rPr>
              <a:t> </a:t>
            </a:r>
            <a:r>
              <a:rPr sz="1264" spc="10" dirty="0">
                <a:latin typeface="Times New Roman"/>
                <a:cs typeface="Times New Roman"/>
              </a:rPr>
              <a:t>Views</a:t>
            </a:r>
            <a:endParaRPr sz="12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222245"/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73" dirty="0">
                <a:latin typeface="Times New Roman"/>
                <a:cs typeface="Times New Roman"/>
              </a:rPr>
              <a:t>FROM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st_view1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384" y="7762586"/>
            <a:ext cx="4843198" cy="162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63" dirty="0">
                <a:latin typeface="Times New Roman"/>
                <a:cs typeface="Times New Roman"/>
              </a:rPr>
              <a:t>With </a:t>
            </a:r>
            <a:r>
              <a:rPr sz="1264" spc="49" dirty="0">
                <a:latin typeface="Times New Roman"/>
                <a:cs typeface="Times New Roman"/>
              </a:rPr>
              <a:t>Check</a:t>
            </a:r>
            <a:r>
              <a:rPr sz="1264" spc="-111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Option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68" dirty="0">
                <a:latin typeface="Times New Roman"/>
                <a:cs typeface="Times New Roman"/>
              </a:rPr>
              <a:t>CREATE </a:t>
            </a:r>
            <a:r>
              <a:rPr sz="1069" spc="63" dirty="0">
                <a:latin typeface="Times New Roman"/>
                <a:cs typeface="Times New Roman"/>
              </a:rPr>
              <a:t>VIEW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st_view2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8" dirty="0">
                <a:latin typeface="Times New Roman"/>
                <a:cs typeface="Times New Roman"/>
              </a:rPr>
              <a:t>(SELECT </a:t>
            </a:r>
            <a:r>
              <a:rPr sz="1069" spc="10" dirty="0">
                <a:latin typeface="Times New Roman"/>
                <a:cs typeface="Times New Roman"/>
              </a:rPr>
              <a:t>stName, </a:t>
            </a:r>
            <a:r>
              <a:rPr sz="1069" spc="5" dirty="0">
                <a:latin typeface="Times New Roman"/>
                <a:cs typeface="Times New Roman"/>
              </a:rPr>
              <a:t>stFname, </a:t>
            </a:r>
            <a:r>
              <a:rPr sz="1069" spc="10" dirty="0">
                <a:latin typeface="Times New Roman"/>
                <a:cs typeface="Times New Roman"/>
              </a:rPr>
              <a:t>prName </a:t>
            </a:r>
            <a:r>
              <a:rPr sz="1069" spc="78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78" dirty="0">
                <a:latin typeface="Times New Roman"/>
                <a:cs typeface="Times New Roman"/>
              </a:rPr>
              <a:t>WHERE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 = </a:t>
            </a:r>
            <a:r>
              <a:rPr sz="1069" spc="10" dirty="0">
                <a:latin typeface="Times New Roman"/>
                <a:cs typeface="Times New Roman"/>
              </a:rPr>
              <a:t>‘BCS')</a:t>
            </a: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78" dirty="0">
                <a:latin typeface="Times New Roman"/>
                <a:cs typeface="Times New Roman"/>
              </a:rPr>
              <a:t>WITH CHECK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OPTION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278010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UPDATE </a:t>
            </a:r>
            <a:r>
              <a:rPr sz="1069" spc="49" dirty="0">
                <a:latin typeface="Times New Roman"/>
                <a:cs typeface="Times New Roman"/>
              </a:rPr>
              <a:t>ST_VIEW1 </a:t>
            </a:r>
            <a:r>
              <a:rPr sz="1069" spc="24" dirty="0">
                <a:latin typeface="Times New Roman"/>
                <a:cs typeface="Times New Roman"/>
              </a:rPr>
              <a:t>set </a:t>
            </a:r>
            <a:r>
              <a:rPr sz="1069" spc="63" dirty="0">
                <a:latin typeface="Times New Roman"/>
                <a:cs typeface="Times New Roman"/>
              </a:rPr>
              <a:t>prName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24" dirty="0">
                <a:latin typeface="Times New Roman"/>
                <a:cs typeface="Times New Roman"/>
              </a:rPr>
              <a:t>‘BCS’  </a:t>
            </a:r>
            <a:r>
              <a:rPr sz="1069" spc="63" dirty="0">
                <a:latin typeface="Times New Roman"/>
                <a:cs typeface="Times New Roman"/>
              </a:rPr>
              <a:t>Where </a:t>
            </a:r>
            <a:r>
              <a:rPr sz="1069" spc="53" dirty="0">
                <a:latin typeface="Times New Roman"/>
                <a:cs typeface="Times New Roman"/>
              </a:rPr>
              <a:t>stFname 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‘Loving’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48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410879" y="1807728"/>
            <a:ext cx="3139925" cy="94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098221" y="3166536"/>
            <a:ext cx="3608161" cy="804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728" y="5000995"/>
            <a:ext cx="5023285" cy="8238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384" y="1482238"/>
            <a:ext cx="17452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58" dirty="0">
                <a:latin typeface="Times New Roman"/>
                <a:cs typeface="Times New Roman"/>
              </a:rPr>
              <a:t>from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ST_VIEW1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384" y="2926918"/>
            <a:ext cx="187739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ST_VIEW2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384" y="4379006"/>
            <a:ext cx="246882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Update </a:t>
            </a:r>
            <a:r>
              <a:rPr sz="1069" spc="44" dirty="0">
                <a:latin typeface="Times New Roman"/>
                <a:cs typeface="Times New Roman"/>
              </a:rPr>
              <a:t>ST_VIEW2 </a:t>
            </a:r>
            <a:r>
              <a:rPr sz="1069" spc="29" dirty="0">
                <a:latin typeface="Times New Roman"/>
                <a:cs typeface="Times New Roman"/>
              </a:rPr>
              <a:t>set </a:t>
            </a:r>
            <a:r>
              <a:rPr sz="1069" spc="63" dirty="0">
                <a:latin typeface="Times New Roman"/>
                <a:cs typeface="Times New Roman"/>
              </a:rPr>
              <a:t>prName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39" dirty="0">
                <a:latin typeface="Times New Roman"/>
                <a:cs typeface="Times New Roman"/>
              </a:rPr>
              <a:t>‘MCS’  </a:t>
            </a:r>
            <a:r>
              <a:rPr sz="1069" spc="63" dirty="0">
                <a:latin typeface="Times New Roman"/>
                <a:cs typeface="Times New Roman"/>
              </a:rPr>
              <a:t>Where </a:t>
            </a:r>
            <a:r>
              <a:rPr sz="1069" spc="53" dirty="0">
                <a:latin typeface="Times New Roman"/>
                <a:cs typeface="Times New Roman"/>
              </a:rPr>
              <a:t>stFname 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-17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‘Loving’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84" y="6113316"/>
            <a:ext cx="4865423" cy="141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3" dirty="0">
                <a:latin typeface="Times New Roman"/>
                <a:cs typeface="Times New Roman"/>
              </a:rPr>
              <a:t>Characteristics </a:t>
            </a:r>
            <a:r>
              <a:rPr sz="1264" spc="5" dirty="0">
                <a:latin typeface="Times New Roman"/>
                <a:cs typeface="Times New Roman"/>
              </a:rPr>
              <a:t>of</a:t>
            </a:r>
            <a:r>
              <a:rPr sz="1264" spc="-102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Views</a:t>
            </a:r>
            <a:endParaRPr sz="1264">
              <a:latin typeface="Times New Roman"/>
              <a:cs typeface="Times New Roman"/>
            </a:endParaRPr>
          </a:p>
          <a:p>
            <a:pPr marL="431526" indent="-209281">
              <a:spcBef>
                <a:spcPts val="311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Computed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Nesting of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CREATE VIEW </a:t>
            </a:r>
            <a:r>
              <a:rPr sz="1069" spc="10" dirty="0">
                <a:latin typeface="Times New Roman"/>
                <a:cs typeface="Times New Roman"/>
              </a:rPr>
              <a:t>enr_view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(select </a:t>
            </a:r>
            <a:r>
              <a:rPr sz="1069" spc="15" dirty="0">
                <a:latin typeface="Times New Roman"/>
                <a:cs typeface="Times New Roman"/>
              </a:rPr>
              <a:t>* from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enroll)</a:t>
            </a:r>
            <a:endParaRPr sz="1069">
              <a:latin typeface="Times New Roman"/>
              <a:cs typeface="Times New Roman"/>
            </a:endParaRPr>
          </a:p>
          <a:p>
            <a:pPr marL="431526" marR="4939">
              <a:lnSpc>
                <a:spcPts val="1264"/>
              </a:lnSpc>
              <a:spcBef>
                <a:spcPts val="53"/>
              </a:spcBef>
            </a:pPr>
            <a:r>
              <a:rPr sz="1069" spc="15" dirty="0">
                <a:latin typeface="Times New Roman"/>
                <a:cs typeface="Times New Roman"/>
              </a:rPr>
              <a:t>CREATE VIEW </a:t>
            </a:r>
            <a:r>
              <a:rPr sz="1069" spc="10" dirty="0">
                <a:latin typeface="Times New Roman"/>
                <a:cs typeface="Times New Roman"/>
              </a:rPr>
              <a:t>enr_view1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(select </a:t>
            </a:r>
            <a:r>
              <a:rPr sz="1069" spc="5" dirty="0">
                <a:latin typeface="Times New Roman"/>
                <a:cs typeface="Times New Roman"/>
              </a:rPr>
              <a:t>stId, </a:t>
            </a:r>
            <a:r>
              <a:rPr sz="1069" spc="10" dirty="0">
                <a:latin typeface="Times New Roman"/>
                <a:cs typeface="Times New Roman"/>
              </a:rPr>
              <a:t>crcode, smrks, mterm, </a:t>
            </a:r>
            <a:r>
              <a:rPr sz="1069" spc="15" dirty="0">
                <a:latin typeface="Times New Roman"/>
                <a:cs typeface="Times New Roman"/>
              </a:rPr>
              <a:t>smrks +  </a:t>
            </a:r>
            <a:r>
              <a:rPr sz="1069" spc="10" dirty="0">
                <a:latin typeface="Times New Roman"/>
                <a:cs typeface="Times New Roman"/>
              </a:rPr>
              <a:t>mterm sessional from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enr_view)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1069" spc="19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58" dirty="0">
                <a:latin typeface="Times New Roman"/>
                <a:cs typeface="Times New Roman"/>
              </a:rPr>
              <a:t>from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enr_view1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731" y="7487447"/>
            <a:ext cx="2862824" cy="1461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85653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82239"/>
            <a:ext cx="4866658" cy="5052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24" dirty="0">
                <a:latin typeface="Times New Roman"/>
                <a:cs typeface="Times New Roman"/>
              </a:rPr>
              <a:t>Deleting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Views: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224600"/>
              </a:lnSpc>
              <a:spcBef>
                <a:spcPts val="34"/>
              </a:spcBef>
            </a:pPr>
            <a:r>
              <a:rPr sz="1069" spc="19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view </a:t>
            </a:r>
            <a:r>
              <a:rPr sz="1069" spc="15" dirty="0">
                <a:latin typeface="Arial"/>
                <a:cs typeface="Arial"/>
              </a:rPr>
              <a:t>can </a:t>
            </a:r>
            <a:r>
              <a:rPr sz="1069" spc="10" dirty="0">
                <a:latin typeface="Arial"/>
                <a:cs typeface="Arial"/>
              </a:rPr>
              <a:t>be </a:t>
            </a:r>
            <a:r>
              <a:rPr sz="1069" spc="15" dirty="0">
                <a:latin typeface="Arial"/>
                <a:cs typeface="Arial"/>
              </a:rPr>
              <a:t>dropped using the </a:t>
            </a:r>
            <a:r>
              <a:rPr sz="1069" spc="19" dirty="0">
                <a:latin typeface="Arial"/>
                <a:cs typeface="Arial"/>
              </a:rPr>
              <a:t>DROP VIEW </a:t>
            </a:r>
            <a:r>
              <a:rPr sz="1069" spc="15" dirty="0">
                <a:latin typeface="Arial"/>
                <a:cs typeface="Arial"/>
              </a:rPr>
              <a:t>command, which </a:t>
            </a:r>
            <a:r>
              <a:rPr sz="1069" spc="10" dirty="0">
                <a:latin typeface="Arial"/>
                <a:cs typeface="Arial"/>
              </a:rPr>
              <a:t>is </a:t>
            </a:r>
            <a:r>
              <a:rPr sz="1069" spc="5" dirty="0">
                <a:latin typeface="Arial"/>
                <a:cs typeface="Arial"/>
              </a:rPr>
              <a:t>just </a:t>
            </a:r>
            <a:r>
              <a:rPr sz="1069" spc="10" dirty="0">
                <a:latin typeface="Arial"/>
                <a:cs typeface="Arial"/>
              </a:rPr>
              <a:t>like  </a:t>
            </a:r>
            <a:r>
              <a:rPr sz="1069" spc="19" dirty="0">
                <a:latin typeface="Arial"/>
                <a:cs typeface="Arial"/>
              </a:rPr>
              <a:t>DROP</a:t>
            </a:r>
            <a:r>
              <a:rPr sz="1069" spc="-7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TABLE.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44" dirty="0">
                <a:latin typeface="Times New Roman"/>
                <a:cs typeface="Times New Roman"/>
              </a:rPr>
              <a:t>Updates on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Views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223900"/>
              </a:lnSpc>
            </a:pPr>
            <a:r>
              <a:rPr sz="1069" spc="10" dirty="0">
                <a:latin typeface="Arial"/>
                <a:cs typeface="Arial"/>
              </a:rPr>
              <a:t>Updating </a:t>
            </a:r>
            <a:r>
              <a:rPr sz="1069" spc="15" dirty="0">
                <a:latin typeface="Arial"/>
                <a:cs typeface="Arial"/>
              </a:rPr>
              <a:t>a view </a:t>
            </a:r>
            <a:r>
              <a:rPr sz="1069" spc="10" dirty="0">
                <a:latin typeface="Arial"/>
                <a:cs typeface="Arial"/>
              </a:rPr>
              <a:t>is </a:t>
            </a:r>
            <a:r>
              <a:rPr sz="1069" spc="5" dirty="0">
                <a:latin typeface="Arial"/>
                <a:cs typeface="Arial"/>
              </a:rPr>
              <a:t>quite </a:t>
            </a:r>
            <a:r>
              <a:rPr sz="1069" spc="15" dirty="0">
                <a:latin typeface="Arial"/>
                <a:cs typeface="Arial"/>
              </a:rPr>
              <a:t>simple </a:t>
            </a:r>
            <a:r>
              <a:rPr sz="1069" spc="10" dirty="0">
                <a:latin typeface="Arial"/>
                <a:cs typeface="Arial"/>
              </a:rPr>
              <a:t>and is performed in </a:t>
            </a:r>
            <a:r>
              <a:rPr sz="1069" spc="15" dirty="0">
                <a:latin typeface="Arial"/>
                <a:cs typeface="Arial"/>
              </a:rPr>
              <a:t>the same </a:t>
            </a:r>
            <a:r>
              <a:rPr sz="1069" spc="10" dirty="0">
                <a:latin typeface="Arial"/>
                <a:cs typeface="Arial"/>
              </a:rPr>
              <a:t>way </a:t>
            </a:r>
            <a:r>
              <a:rPr sz="1069" spc="5" dirty="0">
                <a:latin typeface="Arial"/>
                <a:cs typeface="Arial"/>
              </a:rPr>
              <a:t>as </a:t>
            </a:r>
            <a:r>
              <a:rPr sz="1069" spc="19" dirty="0">
                <a:latin typeface="Arial"/>
                <a:cs typeface="Arial"/>
              </a:rPr>
              <a:t>we  </a:t>
            </a:r>
            <a:r>
              <a:rPr sz="1069" spc="10" dirty="0">
                <a:latin typeface="Arial"/>
                <a:cs typeface="Arial"/>
              </a:rPr>
              <a:t>perform updates </a:t>
            </a:r>
            <a:r>
              <a:rPr sz="1069" spc="15" dirty="0">
                <a:latin typeface="Arial"/>
                <a:cs typeface="Arial"/>
              </a:rPr>
              <a:t>on any </a:t>
            </a:r>
            <a:r>
              <a:rPr sz="1069" spc="10" dirty="0">
                <a:latin typeface="Arial"/>
                <a:cs typeface="Arial"/>
              </a:rPr>
              <a:t>of </a:t>
            </a:r>
            <a:r>
              <a:rPr sz="1069" spc="15" dirty="0">
                <a:latin typeface="Arial"/>
                <a:cs typeface="Arial"/>
              </a:rPr>
              <a:t>the </a:t>
            </a:r>
            <a:r>
              <a:rPr sz="1069" spc="10" dirty="0">
                <a:latin typeface="Arial"/>
                <a:cs typeface="Arial"/>
              </a:rPr>
              <a:t>database relations. </a:t>
            </a:r>
            <a:r>
              <a:rPr sz="1069" spc="15" dirty="0">
                <a:latin typeface="Arial"/>
                <a:cs typeface="Arial"/>
              </a:rPr>
              <a:t>But </a:t>
            </a:r>
            <a:r>
              <a:rPr sz="1069" spc="5" dirty="0">
                <a:latin typeface="Arial"/>
                <a:cs typeface="Arial"/>
              </a:rPr>
              <a:t>this </a:t>
            </a:r>
            <a:r>
              <a:rPr sz="1069" spc="10" dirty="0">
                <a:latin typeface="Arial"/>
                <a:cs typeface="Arial"/>
              </a:rPr>
              <a:t>simplicity is limited  </a:t>
            </a:r>
            <a:r>
              <a:rPr sz="1069" spc="15" dirty="0">
                <a:latin typeface="Arial"/>
                <a:cs typeface="Arial"/>
              </a:rPr>
              <a:t>to </a:t>
            </a:r>
            <a:r>
              <a:rPr sz="1069" spc="10" dirty="0">
                <a:latin typeface="Arial"/>
                <a:cs typeface="Arial"/>
              </a:rPr>
              <a:t>those views </a:t>
            </a:r>
            <a:r>
              <a:rPr sz="1069" spc="5" dirty="0">
                <a:latin typeface="Arial"/>
                <a:cs typeface="Arial"/>
              </a:rPr>
              <a:t>only </a:t>
            </a:r>
            <a:r>
              <a:rPr sz="1069" spc="10" dirty="0">
                <a:latin typeface="Arial"/>
                <a:cs typeface="Arial"/>
              </a:rPr>
              <a:t>which are created using </a:t>
            </a:r>
            <a:r>
              <a:rPr sz="1069" spc="15" dirty="0">
                <a:latin typeface="Arial"/>
                <a:cs typeface="Arial"/>
              </a:rPr>
              <a:t>a </a:t>
            </a:r>
            <a:r>
              <a:rPr sz="1069" spc="10" dirty="0">
                <a:latin typeface="Arial"/>
                <a:cs typeface="Arial"/>
              </a:rPr>
              <a:t>single relation. </a:t>
            </a:r>
            <a:r>
              <a:rPr sz="1069" spc="15" dirty="0">
                <a:latin typeface="Arial"/>
                <a:cs typeface="Arial"/>
              </a:rPr>
              <a:t>Those </a:t>
            </a:r>
            <a:r>
              <a:rPr sz="1069" spc="10" dirty="0">
                <a:latin typeface="Arial"/>
                <a:cs typeface="Arial"/>
              </a:rPr>
              <a:t>views  </a:t>
            </a:r>
            <a:r>
              <a:rPr sz="1069" spc="15" dirty="0">
                <a:latin typeface="Arial"/>
                <a:cs typeface="Arial"/>
              </a:rPr>
              <a:t>which </a:t>
            </a:r>
            <a:r>
              <a:rPr sz="1069" spc="10" dirty="0">
                <a:latin typeface="Arial"/>
                <a:cs typeface="Arial"/>
              </a:rPr>
              <a:t>comprise of multiple relations the updation </a:t>
            </a:r>
            <a:r>
              <a:rPr sz="1069" spc="15" dirty="0">
                <a:latin typeface="Arial"/>
                <a:cs typeface="Arial"/>
              </a:rPr>
              <a:t>are hard </a:t>
            </a:r>
            <a:r>
              <a:rPr sz="1069" spc="10" dirty="0">
                <a:latin typeface="Arial"/>
                <a:cs typeface="Arial"/>
              </a:rPr>
              <a:t>to perform </a:t>
            </a:r>
            <a:r>
              <a:rPr sz="1069" spc="15" dirty="0">
                <a:latin typeface="Arial"/>
                <a:cs typeface="Arial"/>
              </a:rPr>
              <a:t>and  </a:t>
            </a:r>
            <a:r>
              <a:rPr sz="1069" spc="10" dirty="0">
                <a:latin typeface="Arial"/>
                <a:cs typeface="Arial"/>
              </a:rPr>
              <a:t>needs </a:t>
            </a:r>
            <a:r>
              <a:rPr sz="1069" spc="5" dirty="0">
                <a:latin typeface="Arial"/>
                <a:cs typeface="Arial"/>
              </a:rPr>
              <a:t>additional </a:t>
            </a:r>
            <a:r>
              <a:rPr sz="1069" spc="15" dirty="0">
                <a:latin typeface="Arial"/>
                <a:cs typeface="Arial"/>
              </a:rPr>
              <a:t>care and</a:t>
            </a:r>
            <a:r>
              <a:rPr sz="1069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precaution.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223900"/>
              </a:lnSpc>
              <a:spcBef>
                <a:spcPts val="5"/>
              </a:spcBef>
            </a:pPr>
            <a:r>
              <a:rPr sz="1069" spc="15" dirty="0">
                <a:latin typeface="Arial"/>
                <a:cs typeface="Arial"/>
              </a:rPr>
              <a:t>As we know </a:t>
            </a:r>
            <a:r>
              <a:rPr sz="1069" spc="10" dirty="0">
                <a:latin typeface="Arial"/>
                <a:cs typeface="Arial"/>
              </a:rPr>
              <a:t>that </a:t>
            </a:r>
            <a:r>
              <a:rPr sz="1069" spc="15" dirty="0">
                <a:latin typeface="Arial"/>
                <a:cs typeface="Arial"/>
              </a:rPr>
              <a:t>the views may </a:t>
            </a:r>
            <a:r>
              <a:rPr sz="1069" spc="10" dirty="0">
                <a:latin typeface="Arial"/>
                <a:cs typeface="Arial"/>
              </a:rPr>
              <a:t>contain </a:t>
            </a:r>
            <a:r>
              <a:rPr sz="1069" spc="19" dirty="0">
                <a:latin typeface="Arial"/>
                <a:cs typeface="Arial"/>
              </a:rPr>
              <a:t>some </a:t>
            </a:r>
            <a:r>
              <a:rPr sz="1069" spc="10" dirty="0">
                <a:latin typeface="Arial"/>
                <a:cs typeface="Arial"/>
              </a:rPr>
              <a:t>fields </a:t>
            </a:r>
            <a:r>
              <a:rPr sz="1069" spc="15" dirty="0">
                <a:latin typeface="Arial"/>
                <a:cs typeface="Arial"/>
              </a:rPr>
              <a:t>which </a:t>
            </a:r>
            <a:r>
              <a:rPr sz="1069" spc="10" dirty="0">
                <a:latin typeface="Arial"/>
                <a:cs typeface="Arial"/>
              </a:rPr>
              <a:t>are not the actual  data fields </a:t>
            </a:r>
            <a:r>
              <a:rPr sz="1069" spc="15" dirty="0">
                <a:latin typeface="Arial"/>
                <a:cs typeface="Arial"/>
              </a:rPr>
              <a:t>in the </a:t>
            </a:r>
            <a:r>
              <a:rPr sz="1069" spc="10" dirty="0">
                <a:latin typeface="Arial"/>
                <a:cs typeface="Arial"/>
              </a:rPr>
              <a:t>relation but </a:t>
            </a:r>
            <a:r>
              <a:rPr sz="1069" spc="15" dirty="0">
                <a:latin typeface="Arial"/>
                <a:cs typeface="Arial"/>
              </a:rPr>
              <a:t>may </a:t>
            </a:r>
            <a:r>
              <a:rPr sz="1069" spc="10" dirty="0">
                <a:latin typeface="Arial"/>
                <a:cs typeface="Arial"/>
              </a:rPr>
              <a:t>also </a:t>
            </a:r>
            <a:r>
              <a:rPr sz="1069" spc="15" dirty="0">
                <a:latin typeface="Arial"/>
                <a:cs typeface="Arial"/>
              </a:rPr>
              <a:t>contain computed </a:t>
            </a:r>
            <a:r>
              <a:rPr sz="1069" spc="5" dirty="0">
                <a:latin typeface="Arial"/>
                <a:cs typeface="Arial"/>
              </a:rPr>
              <a:t>attributes. </a:t>
            </a:r>
            <a:r>
              <a:rPr sz="1069" spc="15" dirty="0">
                <a:latin typeface="Arial"/>
                <a:cs typeface="Arial"/>
              </a:rPr>
              <a:t>So update  </a:t>
            </a:r>
            <a:r>
              <a:rPr sz="1069" spc="10" dirty="0">
                <a:latin typeface="Arial"/>
                <a:cs typeface="Arial"/>
              </a:rPr>
              <a:t>or insertions </a:t>
            </a:r>
            <a:r>
              <a:rPr sz="1069" spc="15" dirty="0">
                <a:latin typeface="Arial"/>
                <a:cs typeface="Arial"/>
              </a:rPr>
              <a:t>in </a:t>
            </a:r>
            <a:r>
              <a:rPr sz="1069" spc="5" dirty="0">
                <a:latin typeface="Arial"/>
                <a:cs typeface="Arial"/>
              </a:rPr>
              <a:t>this </a:t>
            </a:r>
            <a:r>
              <a:rPr sz="1069" spc="15" dirty="0">
                <a:latin typeface="Arial"/>
                <a:cs typeface="Arial"/>
              </a:rPr>
              <a:t>case </a:t>
            </a:r>
            <a:r>
              <a:rPr sz="1069" spc="10" dirty="0">
                <a:latin typeface="Arial"/>
                <a:cs typeface="Arial"/>
              </a:rPr>
              <a:t>are not performed </a:t>
            </a:r>
            <a:r>
              <a:rPr sz="1069" spc="15" dirty="0">
                <a:latin typeface="Arial"/>
                <a:cs typeface="Arial"/>
              </a:rPr>
              <a:t>through </a:t>
            </a:r>
            <a:r>
              <a:rPr sz="1069" spc="10" dirty="0">
                <a:latin typeface="Arial"/>
                <a:cs typeface="Arial"/>
              </a:rPr>
              <a:t>the views created </a:t>
            </a:r>
            <a:r>
              <a:rPr sz="1069" spc="15" dirty="0">
                <a:latin typeface="Arial"/>
                <a:cs typeface="Arial"/>
              </a:rPr>
              <a:t>on  </a:t>
            </a:r>
            <a:r>
              <a:rPr sz="1069" spc="10" dirty="0">
                <a:latin typeface="Arial"/>
                <a:cs typeface="Arial"/>
              </a:rPr>
              <a:t>these</a:t>
            </a:r>
            <a:r>
              <a:rPr sz="1069" spc="-6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tables.</a:t>
            </a:r>
            <a:endParaRPr sz="1069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278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243651"/>
            <a:ext cx="4893204" cy="7542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3337" algn="just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(cases </a:t>
            </a:r>
            <a:r>
              <a:rPr sz="1069" spc="10" dirty="0">
                <a:latin typeface="Times New Roman"/>
                <a:cs typeface="Times New Roman"/>
              </a:rPr>
              <a:t>where multiple keys </a:t>
            </a:r>
            <a:r>
              <a:rPr sz="1069" spc="15" dirty="0">
                <a:latin typeface="Times New Roman"/>
                <a:cs typeface="Times New Roman"/>
              </a:rPr>
              <a:t>map onto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integer),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sufficiently small, then 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tables work quite well and give O(1) search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167" i="1" spc="34" dirty="0">
                <a:latin typeface="Times New Roman"/>
                <a:cs typeface="Times New Roman"/>
              </a:rPr>
              <a:t>Handling </a:t>
            </a:r>
            <a:r>
              <a:rPr sz="1167" i="1" spc="24" dirty="0">
                <a:latin typeface="Times New Roman"/>
                <a:cs typeface="Times New Roman"/>
              </a:rPr>
              <a:t>the</a:t>
            </a:r>
            <a:r>
              <a:rPr sz="1167" i="1" spc="-78" dirty="0">
                <a:latin typeface="Times New Roman"/>
                <a:cs typeface="Times New Roman"/>
              </a:rPr>
              <a:t> </a:t>
            </a:r>
            <a:r>
              <a:rPr sz="1167" i="1" spc="15" dirty="0">
                <a:latin typeface="Times New Roman"/>
                <a:cs typeface="Times New Roman"/>
              </a:rPr>
              <a:t>Collisions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600"/>
              </a:lnSpc>
              <a:spcBef>
                <a:spcPts val="223"/>
              </a:spcBef>
            </a:pPr>
            <a:r>
              <a:rPr sz="875" spc="19" dirty="0">
                <a:latin typeface="Times New Roman"/>
                <a:cs typeface="Times New Roman"/>
              </a:rPr>
              <a:t>In </a:t>
            </a:r>
            <a:r>
              <a:rPr sz="875" spc="10" dirty="0">
                <a:latin typeface="Times New Roman"/>
                <a:cs typeface="Times New Roman"/>
              </a:rPr>
              <a:t>the </a:t>
            </a:r>
            <a:r>
              <a:rPr sz="875" spc="15" dirty="0">
                <a:latin typeface="Times New Roman"/>
                <a:cs typeface="Times New Roman"/>
              </a:rPr>
              <a:t>small </a:t>
            </a:r>
            <a:r>
              <a:rPr sz="875" spc="19" dirty="0">
                <a:latin typeface="Times New Roman"/>
                <a:cs typeface="Times New Roman"/>
              </a:rPr>
              <a:t>number </a:t>
            </a:r>
            <a:r>
              <a:rPr sz="875" spc="15" dirty="0">
                <a:latin typeface="Times New Roman"/>
                <a:cs typeface="Times New Roman"/>
              </a:rPr>
              <a:t>of </a:t>
            </a:r>
            <a:r>
              <a:rPr sz="875" spc="10" dirty="0">
                <a:latin typeface="Times New Roman"/>
                <a:cs typeface="Times New Roman"/>
              </a:rPr>
              <a:t>cases, </a:t>
            </a:r>
            <a:r>
              <a:rPr sz="875" spc="15" dirty="0">
                <a:latin typeface="Times New Roman"/>
                <a:cs typeface="Times New Roman"/>
              </a:rPr>
              <a:t>where </a:t>
            </a:r>
            <a:r>
              <a:rPr sz="875" spc="10" dirty="0">
                <a:latin typeface="Times New Roman"/>
                <a:cs typeface="Times New Roman"/>
              </a:rPr>
              <a:t>multiple </a:t>
            </a:r>
            <a:r>
              <a:rPr sz="875" spc="15" dirty="0">
                <a:latin typeface="Times New Roman"/>
                <a:cs typeface="Times New Roman"/>
              </a:rPr>
              <a:t>keys map to </a:t>
            </a:r>
            <a:r>
              <a:rPr sz="875" spc="10" dirty="0">
                <a:latin typeface="Times New Roman"/>
                <a:cs typeface="Times New Roman"/>
              </a:rPr>
              <a:t>the </a:t>
            </a:r>
            <a:r>
              <a:rPr sz="875" spc="15" dirty="0">
                <a:latin typeface="Times New Roman"/>
                <a:cs typeface="Times New Roman"/>
              </a:rPr>
              <a:t>same integer, then elements with  </a:t>
            </a:r>
            <a:r>
              <a:rPr sz="875" spc="10" dirty="0">
                <a:latin typeface="Times New Roman"/>
                <a:cs typeface="Times New Roman"/>
              </a:rPr>
              <a:t>different </a:t>
            </a:r>
            <a:r>
              <a:rPr sz="875" spc="15" dirty="0">
                <a:latin typeface="Times New Roman"/>
                <a:cs typeface="Times New Roman"/>
              </a:rPr>
              <a:t>keys </a:t>
            </a:r>
            <a:r>
              <a:rPr sz="875" spc="19" dirty="0">
                <a:latin typeface="Times New Roman"/>
                <a:cs typeface="Times New Roman"/>
              </a:rPr>
              <a:t>may be </a:t>
            </a:r>
            <a:r>
              <a:rPr sz="875" spc="15" dirty="0">
                <a:latin typeface="Times New Roman"/>
                <a:cs typeface="Times New Roman"/>
              </a:rPr>
              <a:t>stored </a:t>
            </a:r>
            <a:r>
              <a:rPr sz="875" spc="10" dirty="0">
                <a:latin typeface="Times New Roman"/>
                <a:cs typeface="Times New Roman"/>
              </a:rPr>
              <a:t>in the </a:t>
            </a:r>
            <a:r>
              <a:rPr sz="875" spc="15" dirty="0">
                <a:latin typeface="Times New Roman"/>
                <a:cs typeface="Times New Roman"/>
              </a:rPr>
              <a:t>same "slot" </a:t>
            </a:r>
            <a:r>
              <a:rPr sz="875" spc="19" dirty="0">
                <a:latin typeface="Times New Roman"/>
                <a:cs typeface="Times New Roman"/>
              </a:rPr>
              <a:t>of </a:t>
            </a:r>
            <a:r>
              <a:rPr sz="875" spc="10" dirty="0">
                <a:latin typeface="Times New Roman"/>
                <a:cs typeface="Times New Roman"/>
              </a:rPr>
              <a:t>the </a:t>
            </a:r>
            <a:r>
              <a:rPr sz="875" spc="15" dirty="0">
                <a:latin typeface="Times New Roman"/>
                <a:cs typeface="Times New Roman"/>
              </a:rPr>
              <a:t>hash table. It </a:t>
            </a:r>
            <a:r>
              <a:rPr sz="875" spc="10" dirty="0">
                <a:latin typeface="Times New Roman"/>
                <a:cs typeface="Times New Roman"/>
              </a:rPr>
              <a:t>is clear that </a:t>
            </a:r>
            <a:r>
              <a:rPr sz="875" spc="15" dirty="0">
                <a:latin typeface="Times New Roman"/>
                <a:cs typeface="Times New Roman"/>
              </a:rPr>
              <a:t>when the </a:t>
            </a:r>
            <a:r>
              <a:rPr sz="875" spc="10" dirty="0">
                <a:latin typeface="Times New Roman"/>
                <a:cs typeface="Times New Roman"/>
              </a:rPr>
              <a:t>hash </a:t>
            </a:r>
            <a:r>
              <a:rPr sz="875" spc="15" dirty="0">
                <a:latin typeface="Times New Roman"/>
                <a:cs typeface="Times New Roman"/>
              </a:rPr>
              <a:t>function 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used </a:t>
            </a:r>
            <a:r>
              <a:rPr sz="875" spc="5" dirty="0">
                <a:latin typeface="Times New Roman"/>
                <a:cs typeface="Times New Roman"/>
              </a:rPr>
              <a:t>to </a:t>
            </a:r>
            <a:r>
              <a:rPr sz="875" spc="15" dirty="0">
                <a:latin typeface="Times New Roman"/>
                <a:cs typeface="Times New Roman"/>
              </a:rPr>
              <a:t>locate a </a:t>
            </a:r>
            <a:r>
              <a:rPr sz="875" spc="10" dirty="0">
                <a:latin typeface="Times New Roman"/>
                <a:cs typeface="Times New Roman"/>
              </a:rPr>
              <a:t>potential </a:t>
            </a:r>
            <a:r>
              <a:rPr sz="875" spc="15" dirty="0">
                <a:latin typeface="Times New Roman"/>
                <a:cs typeface="Times New Roman"/>
              </a:rPr>
              <a:t>match, </a:t>
            </a:r>
            <a:r>
              <a:rPr sz="875" spc="10" dirty="0">
                <a:latin typeface="Times New Roman"/>
                <a:cs typeface="Times New Roman"/>
              </a:rPr>
              <a:t>it </a:t>
            </a:r>
            <a:r>
              <a:rPr sz="875" dirty="0">
                <a:latin typeface="Times New Roman"/>
                <a:cs typeface="Times New Roman"/>
              </a:rPr>
              <a:t>will </a:t>
            </a:r>
            <a:r>
              <a:rPr sz="875" spc="19" dirty="0">
                <a:latin typeface="Times New Roman"/>
                <a:cs typeface="Times New Roman"/>
              </a:rPr>
              <a:t>be </a:t>
            </a:r>
            <a:r>
              <a:rPr sz="875" spc="10" dirty="0">
                <a:latin typeface="Times New Roman"/>
                <a:cs typeface="Times New Roman"/>
              </a:rPr>
              <a:t>necessary to </a:t>
            </a:r>
            <a:r>
              <a:rPr sz="875" spc="15" dirty="0">
                <a:latin typeface="Times New Roman"/>
                <a:cs typeface="Times New Roman"/>
              </a:rPr>
              <a:t>compare </a:t>
            </a:r>
            <a:r>
              <a:rPr sz="875" spc="10" dirty="0">
                <a:latin typeface="Times New Roman"/>
                <a:cs typeface="Times New Roman"/>
              </a:rPr>
              <a:t>the </a:t>
            </a:r>
            <a:r>
              <a:rPr sz="875" spc="19" dirty="0">
                <a:latin typeface="Times New Roman"/>
                <a:cs typeface="Times New Roman"/>
              </a:rPr>
              <a:t>key </a:t>
            </a:r>
            <a:r>
              <a:rPr sz="875" spc="15" dirty="0">
                <a:latin typeface="Times New Roman"/>
                <a:cs typeface="Times New Roman"/>
              </a:rPr>
              <a:t>of </a:t>
            </a:r>
            <a:r>
              <a:rPr sz="875" spc="10" dirty="0">
                <a:latin typeface="Times New Roman"/>
                <a:cs typeface="Times New Roman"/>
              </a:rPr>
              <a:t>that </a:t>
            </a:r>
            <a:r>
              <a:rPr sz="875" spc="15" dirty="0">
                <a:latin typeface="Times New Roman"/>
                <a:cs typeface="Times New Roman"/>
              </a:rPr>
              <a:t>element </a:t>
            </a:r>
            <a:r>
              <a:rPr sz="875" spc="5" dirty="0">
                <a:latin typeface="Times New Roman"/>
                <a:cs typeface="Times New Roman"/>
              </a:rPr>
              <a:t>with </a:t>
            </a:r>
            <a:r>
              <a:rPr sz="875" spc="10" dirty="0">
                <a:latin typeface="Times New Roman"/>
                <a:cs typeface="Times New Roman"/>
              </a:rPr>
              <a:t>the  </a:t>
            </a:r>
            <a:r>
              <a:rPr sz="875" spc="15" dirty="0">
                <a:latin typeface="Times New Roman"/>
                <a:cs typeface="Times New Roman"/>
              </a:rPr>
              <a:t>search key. </a:t>
            </a:r>
            <a:r>
              <a:rPr sz="875" spc="19" dirty="0">
                <a:latin typeface="Times New Roman"/>
                <a:cs typeface="Times New Roman"/>
              </a:rPr>
              <a:t>But </a:t>
            </a:r>
            <a:r>
              <a:rPr sz="875" spc="15" dirty="0">
                <a:latin typeface="Times New Roman"/>
                <a:cs typeface="Times New Roman"/>
              </a:rPr>
              <a:t>there </a:t>
            </a:r>
            <a:r>
              <a:rPr sz="875" spc="19" dirty="0">
                <a:latin typeface="Times New Roman"/>
                <a:cs typeface="Times New Roman"/>
              </a:rPr>
              <a:t>may be </a:t>
            </a:r>
            <a:r>
              <a:rPr sz="875" spc="15" dirty="0">
                <a:latin typeface="Times New Roman"/>
                <a:cs typeface="Times New Roman"/>
              </a:rPr>
              <a:t>more than one </a:t>
            </a:r>
            <a:r>
              <a:rPr sz="875" spc="10" dirty="0">
                <a:latin typeface="Times New Roman"/>
                <a:cs typeface="Times New Roman"/>
              </a:rPr>
              <a:t>element, </a:t>
            </a:r>
            <a:r>
              <a:rPr sz="875" spc="15" dirty="0">
                <a:latin typeface="Times New Roman"/>
                <a:cs typeface="Times New Roman"/>
              </a:rPr>
              <a:t>which </a:t>
            </a:r>
            <a:r>
              <a:rPr sz="875" spc="10" dirty="0">
                <a:latin typeface="Times New Roman"/>
                <a:cs typeface="Times New Roman"/>
              </a:rPr>
              <a:t>should </a:t>
            </a:r>
            <a:r>
              <a:rPr sz="875" spc="15" dirty="0">
                <a:latin typeface="Times New Roman"/>
                <a:cs typeface="Times New Roman"/>
              </a:rPr>
              <a:t>be </a:t>
            </a:r>
            <a:r>
              <a:rPr sz="875" spc="10" dirty="0">
                <a:latin typeface="Times New Roman"/>
                <a:cs typeface="Times New Roman"/>
              </a:rPr>
              <a:t>stored </a:t>
            </a:r>
            <a:r>
              <a:rPr sz="875" spc="5" dirty="0">
                <a:latin typeface="Times New Roman"/>
                <a:cs typeface="Times New Roman"/>
              </a:rPr>
              <a:t>in </a:t>
            </a:r>
            <a:r>
              <a:rPr sz="875" spc="15" dirty="0">
                <a:latin typeface="Times New Roman"/>
                <a:cs typeface="Times New Roman"/>
              </a:rPr>
              <a:t>a single slot </a:t>
            </a:r>
            <a:r>
              <a:rPr sz="875" spc="19" dirty="0">
                <a:latin typeface="Times New Roman"/>
                <a:cs typeface="Times New Roman"/>
              </a:rPr>
              <a:t>of </a:t>
            </a:r>
            <a:r>
              <a:rPr sz="875" spc="10" dirty="0">
                <a:latin typeface="Times New Roman"/>
                <a:cs typeface="Times New Roman"/>
              </a:rPr>
              <a:t>the table.  </a:t>
            </a:r>
            <a:r>
              <a:rPr sz="875" spc="15" dirty="0">
                <a:latin typeface="Times New Roman"/>
                <a:cs typeface="Times New Roman"/>
              </a:rPr>
              <a:t>Various techniques are used </a:t>
            </a:r>
            <a:r>
              <a:rPr sz="875" spc="10" dirty="0">
                <a:latin typeface="Times New Roman"/>
                <a:cs typeface="Times New Roman"/>
              </a:rPr>
              <a:t>to </a:t>
            </a:r>
            <a:r>
              <a:rPr sz="875" spc="15" dirty="0">
                <a:latin typeface="Times New Roman"/>
                <a:cs typeface="Times New Roman"/>
              </a:rPr>
              <a:t>manage </a:t>
            </a:r>
            <a:r>
              <a:rPr sz="875" spc="10" dirty="0">
                <a:latin typeface="Times New Roman"/>
                <a:cs typeface="Times New Roman"/>
              </a:rPr>
              <a:t>this</a:t>
            </a:r>
            <a:r>
              <a:rPr sz="875" spc="15" dirty="0">
                <a:latin typeface="Times New Roman"/>
                <a:cs typeface="Times New Roman"/>
              </a:rPr>
              <a:t> problem:</a:t>
            </a:r>
            <a:endParaRPr sz="875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Chaining,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Overflow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areas,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Re-hashing,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Using neighboring slots </a:t>
            </a:r>
            <a:r>
              <a:rPr sz="1069" spc="5" dirty="0">
                <a:latin typeface="Times New Roman"/>
                <a:cs typeface="Times New Roman"/>
              </a:rPr>
              <a:t>(linear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probing),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Quadratic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probing,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Random </a:t>
            </a:r>
            <a:r>
              <a:rPr sz="1069" spc="5" dirty="0">
                <a:latin typeface="Times New Roman"/>
                <a:cs typeface="Times New Roman"/>
              </a:rPr>
              <a:t>probing,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...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81"/>
              </a:spcBef>
            </a:pPr>
            <a:r>
              <a:rPr sz="1167" i="1" spc="29" dirty="0">
                <a:latin typeface="Times New Roman"/>
                <a:cs typeface="Times New Roman"/>
              </a:rPr>
              <a:t>Chaining: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23"/>
              </a:spcBef>
            </a:pP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simple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scheme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collisions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attached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appropriate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slot.</a:t>
            </a:r>
            <a:endParaRPr sz="1069">
              <a:latin typeface="Times New Roman"/>
              <a:cs typeface="Times New Roman"/>
            </a:endParaRPr>
          </a:p>
          <a:p>
            <a:pPr marL="12347" marR="30867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allows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unlimited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collisions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handled and doesn't require a  priori knowledge of </a:t>
            </a:r>
            <a:r>
              <a:rPr sz="1069" spc="15" dirty="0">
                <a:latin typeface="Times New Roman"/>
                <a:cs typeface="Times New Roman"/>
              </a:rPr>
              <a:t>how many </a:t>
            </a:r>
            <a:r>
              <a:rPr sz="1069" spc="10" dirty="0">
                <a:latin typeface="Times New Roman"/>
                <a:cs typeface="Times New Roman"/>
              </a:rPr>
              <a:t>elements are contained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collection. </a:t>
            </a:r>
            <a:r>
              <a:rPr sz="1069" spc="5" dirty="0">
                <a:latin typeface="Times New Roman"/>
                <a:cs typeface="Times New Roman"/>
              </a:rPr>
              <a:t>The tradeoff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with linked lists versus array implementations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collections: linked list  overhead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space and,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lesser </a:t>
            </a:r>
            <a:r>
              <a:rPr sz="1069" spc="10" dirty="0">
                <a:latin typeface="Times New Roman"/>
                <a:cs typeface="Times New Roman"/>
              </a:rPr>
              <a:t>extent,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u="sng" dirty="0">
                <a:latin typeface="Times New Roman"/>
                <a:cs typeface="Times New Roman"/>
              </a:rPr>
              <a:t>time</a:t>
            </a:r>
            <a:r>
              <a:rPr sz="1069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167" i="1" spc="34" dirty="0">
                <a:latin typeface="Times New Roman"/>
                <a:cs typeface="Times New Roman"/>
              </a:rPr>
              <a:t>Re-hashing:</a:t>
            </a:r>
            <a:endParaRPr sz="1167">
              <a:latin typeface="Times New Roman"/>
              <a:cs typeface="Times New Roman"/>
            </a:endParaRPr>
          </a:p>
          <a:p>
            <a:pPr marL="12347" marR="30867" algn="just">
              <a:lnSpc>
                <a:spcPct val="98600"/>
              </a:lnSpc>
              <a:spcBef>
                <a:spcPts val="243"/>
              </a:spcBef>
            </a:pPr>
            <a:r>
              <a:rPr sz="1069" spc="44" dirty="0">
                <a:latin typeface="Times New Roman"/>
                <a:cs typeface="Times New Roman"/>
              </a:rPr>
              <a:t>Re-hashing </a:t>
            </a:r>
            <a:r>
              <a:rPr sz="1069" spc="24" dirty="0">
                <a:latin typeface="Times New Roman"/>
                <a:cs typeface="Times New Roman"/>
              </a:rPr>
              <a:t>schemes </a:t>
            </a:r>
            <a:r>
              <a:rPr sz="1069" spc="29" dirty="0">
                <a:latin typeface="Times New Roman"/>
                <a:cs typeface="Times New Roman"/>
              </a:rPr>
              <a:t>use </a:t>
            </a:r>
            <a:r>
              <a:rPr sz="1069" spc="73" dirty="0">
                <a:latin typeface="Times New Roman"/>
                <a:cs typeface="Times New Roman"/>
              </a:rPr>
              <a:t>a </a:t>
            </a:r>
            <a:r>
              <a:rPr sz="1069" spc="29" dirty="0">
                <a:latin typeface="Times New Roman"/>
                <a:cs typeface="Times New Roman"/>
              </a:rPr>
              <a:t>second </a:t>
            </a:r>
            <a:r>
              <a:rPr sz="1069" spc="49" dirty="0">
                <a:latin typeface="Times New Roman"/>
                <a:cs typeface="Times New Roman"/>
              </a:rPr>
              <a:t>hashing operation </a:t>
            </a:r>
            <a:r>
              <a:rPr sz="1069" spc="44" dirty="0">
                <a:latin typeface="Times New Roman"/>
                <a:cs typeface="Times New Roman"/>
              </a:rPr>
              <a:t>when </a:t>
            </a:r>
            <a:r>
              <a:rPr sz="1069" spc="53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73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collision. </a:t>
            </a:r>
            <a:r>
              <a:rPr sz="1069" spc="34" dirty="0">
                <a:latin typeface="Times New Roman"/>
                <a:cs typeface="Times New Roman"/>
              </a:rPr>
              <a:t>If  </a:t>
            </a:r>
            <a:r>
              <a:rPr sz="1069" spc="58" dirty="0">
                <a:latin typeface="Times New Roman"/>
                <a:cs typeface="Times New Roman"/>
              </a:rPr>
              <a:t>there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further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collision,</a:t>
            </a:r>
            <a:r>
              <a:rPr sz="1069" spc="19" dirty="0">
                <a:latin typeface="Times New Roman"/>
                <a:cs typeface="Times New Roman"/>
              </a:rPr>
              <a:t> we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re-hash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until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empty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"slot"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table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found.  </a:t>
            </a: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44" dirty="0">
                <a:latin typeface="Times New Roman"/>
                <a:cs typeface="Times New Roman"/>
              </a:rPr>
              <a:t>re-hashing </a:t>
            </a:r>
            <a:r>
              <a:rPr sz="1069" spc="39" dirty="0">
                <a:latin typeface="Times New Roman"/>
                <a:cs typeface="Times New Roman"/>
              </a:rPr>
              <a:t>function </a:t>
            </a:r>
            <a:r>
              <a:rPr sz="1069" spc="53" dirty="0">
                <a:latin typeface="Times New Roman"/>
                <a:cs typeface="Times New Roman"/>
              </a:rPr>
              <a:t>can </a:t>
            </a:r>
            <a:r>
              <a:rPr sz="1069" spc="49" dirty="0">
                <a:latin typeface="Times New Roman"/>
                <a:cs typeface="Times New Roman"/>
              </a:rPr>
              <a:t>either </a:t>
            </a:r>
            <a:r>
              <a:rPr sz="1069" spc="44" dirty="0">
                <a:latin typeface="Times New Roman"/>
                <a:cs typeface="Times New Roman"/>
              </a:rPr>
              <a:t>be </a:t>
            </a:r>
            <a:r>
              <a:rPr sz="1069" spc="73" dirty="0">
                <a:latin typeface="Times New Roman"/>
                <a:cs typeface="Times New Roman"/>
              </a:rPr>
              <a:t>a </a:t>
            </a:r>
            <a:r>
              <a:rPr sz="1069" spc="34" dirty="0">
                <a:latin typeface="Times New Roman"/>
                <a:cs typeface="Times New Roman"/>
              </a:rPr>
              <a:t>new </a:t>
            </a:r>
            <a:r>
              <a:rPr sz="1069" spc="44" dirty="0">
                <a:latin typeface="Times New Roman"/>
                <a:cs typeface="Times New Roman"/>
              </a:rPr>
              <a:t>function </a:t>
            </a:r>
            <a:r>
              <a:rPr sz="1069" spc="73" dirty="0">
                <a:latin typeface="Times New Roman"/>
                <a:cs typeface="Times New Roman"/>
              </a:rPr>
              <a:t>or a </a:t>
            </a:r>
            <a:r>
              <a:rPr sz="1069" spc="44" dirty="0">
                <a:latin typeface="Times New Roman"/>
                <a:cs typeface="Times New Roman"/>
              </a:rPr>
              <a:t>re-application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the  </a:t>
            </a:r>
            <a:r>
              <a:rPr sz="1069" spc="39" dirty="0">
                <a:latin typeface="Times New Roman"/>
                <a:cs typeface="Times New Roman"/>
              </a:rPr>
              <a:t>original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one.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long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functions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are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applied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key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same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order,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then  </a:t>
            </a:r>
            <a:r>
              <a:rPr sz="1069" spc="73" dirty="0">
                <a:latin typeface="Times New Roman"/>
                <a:cs typeface="Times New Roman"/>
              </a:rPr>
              <a:t>a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sought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key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can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always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be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located.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167" i="1" spc="29" dirty="0">
                <a:latin typeface="Times New Roman"/>
                <a:cs typeface="Times New Roman"/>
              </a:rPr>
              <a:t>Linear</a:t>
            </a:r>
            <a:r>
              <a:rPr sz="1167" i="1" spc="-49" dirty="0">
                <a:latin typeface="Times New Roman"/>
                <a:cs typeface="Times New Roman"/>
              </a:rPr>
              <a:t> </a:t>
            </a:r>
            <a:r>
              <a:rPr sz="1167" i="1" spc="15" dirty="0">
                <a:latin typeface="Times New Roman"/>
                <a:cs typeface="Times New Roman"/>
              </a:rPr>
              <a:t>probing: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23"/>
              </a:spcBef>
            </a:pP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simplest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re-hashing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+1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(or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-1),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collision;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look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neighboring slot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calculates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address </a:t>
            </a:r>
            <a:r>
              <a:rPr sz="1069" spc="10" dirty="0">
                <a:latin typeface="Times New Roman"/>
                <a:cs typeface="Times New Roman"/>
              </a:rPr>
              <a:t>extremely </a:t>
            </a:r>
            <a:r>
              <a:rPr sz="1069" spc="15" dirty="0">
                <a:latin typeface="Times New Roman"/>
                <a:cs typeface="Times New Roman"/>
              </a:rPr>
              <a:t>quickly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may</a:t>
            </a:r>
            <a:endParaRPr sz="1069">
              <a:latin typeface="Times New Roman"/>
              <a:cs typeface="Times New Roman"/>
            </a:endParaRPr>
          </a:p>
          <a:p>
            <a:pPr marL="12347" marR="30867" indent="-617" algn="just">
              <a:lnSpc>
                <a:spcPct val="1478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extremely </a:t>
            </a:r>
            <a:r>
              <a:rPr sz="1069" spc="10" dirty="0">
                <a:latin typeface="Times New Roman"/>
                <a:cs typeface="Times New Roman"/>
              </a:rPr>
              <a:t>efficient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modern RISC processor due </a:t>
            </a:r>
            <a:r>
              <a:rPr sz="1069" spc="5" dirty="0">
                <a:latin typeface="Times New Roman"/>
                <a:cs typeface="Times New Roman"/>
              </a:rPr>
              <a:t>to efficient </a:t>
            </a:r>
            <a:r>
              <a:rPr sz="1069" spc="10" dirty="0">
                <a:latin typeface="Times New Roman"/>
                <a:cs typeface="Times New Roman"/>
              </a:rPr>
              <a:t>cache utilization.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u="sng" spc="10" dirty="0">
                <a:latin typeface="Times New Roman"/>
                <a:cs typeface="Times New Roman"/>
              </a:rPr>
              <a:t>animation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you a practical demonstration of the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probing: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 implements a </a:t>
            </a:r>
            <a:r>
              <a:rPr sz="1069" spc="5" dirty="0">
                <a:latin typeface="Times New Roman"/>
                <a:cs typeface="Times New Roman"/>
              </a:rPr>
              <a:t>quadratic </a:t>
            </a:r>
            <a:r>
              <a:rPr sz="1069" spc="10" dirty="0">
                <a:latin typeface="Times New Roman"/>
                <a:cs typeface="Times New Roman"/>
              </a:rPr>
              <a:t>re-hash function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you </a:t>
            </a:r>
            <a:r>
              <a:rPr sz="1069" spc="10" dirty="0">
                <a:latin typeface="Times New Roman"/>
                <a:cs typeface="Times New Roman"/>
              </a:rPr>
              <a:t>can compare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difference.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28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539587" y="1329122"/>
            <a:ext cx="2233055" cy="21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34" y="3505886"/>
            <a:ext cx="4864806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875" spc="15" dirty="0">
                <a:latin typeface="Times New Roman"/>
                <a:cs typeface="Times New Roman"/>
              </a:rPr>
              <a:t>h(j)=h(k), </a:t>
            </a:r>
            <a:r>
              <a:rPr sz="875" spc="10" dirty="0">
                <a:latin typeface="Times New Roman"/>
                <a:cs typeface="Times New Roman"/>
              </a:rPr>
              <a:t>so </a:t>
            </a:r>
            <a:r>
              <a:rPr sz="875" spc="15" dirty="0">
                <a:latin typeface="Times New Roman"/>
                <a:cs typeface="Times New Roman"/>
              </a:rPr>
              <a:t>the next hash </a:t>
            </a:r>
            <a:r>
              <a:rPr sz="875" spc="10" dirty="0">
                <a:latin typeface="Times New Roman"/>
                <a:cs typeface="Times New Roman"/>
              </a:rPr>
              <a:t>function, </a:t>
            </a:r>
            <a:r>
              <a:rPr sz="875" spc="15" dirty="0">
                <a:latin typeface="Times New Roman"/>
                <a:cs typeface="Times New Roman"/>
              </a:rPr>
              <a:t>h1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used. </a:t>
            </a:r>
            <a:r>
              <a:rPr sz="875" spc="24" dirty="0">
                <a:latin typeface="Times New Roman"/>
                <a:cs typeface="Times New Roman"/>
              </a:rPr>
              <a:t>A </a:t>
            </a:r>
            <a:r>
              <a:rPr sz="875" spc="15" dirty="0">
                <a:latin typeface="Times New Roman"/>
                <a:cs typeface="Times New Roman"/>
              </a:rPr>
              <a:t>second </a:t>
            </a:r>
            <a:r>
              <a:rPr sz="875" spc="10" dirty="0">
                <a:latin typeface="Times New Roman"/>
                <a:cs typeface="Times New Roman"/>
              </a:rPr>
              <a:t>collision </a:t>
            </a:r>
            <a:r>
              <a:rPr sz="875" spc="15" dirty="0">
                <a:latin typeface="Times New Roman"/>
                <a:cs typeface="Times New Roman"/>
              </a:rPr>
              <a:t>occurs, </a:t>
            </a:r>
            <a:r>
              <a:rPr sz="875" spc="10" dirty="0">
                <a:latin typeface="Times New Roman"/>
                <a:cs typeface="Times New Roman"/>
              </a:rPr>
              <a:t>so </a:t>
            </a:r>
            <a:r>
              <a:rPr sz="875" spc="15" dirty="0">
                <a:latin typeface="Times New Roman"/>
                <a:cs typeface="Times New Roman"/>
              </a:rPr>
              <a:t>h2 </a:t>
            </a:r>
            <a:r>
              <a:rPr sz="875" spc="10" dirty="0">
                <a:latin typeface="Times New Roman"/>
                <a:cs typeface="Times New Roman"/>
              </a:rPr>
              <a:t>is</a:t>
            </a:r>
            <a:r>
              <a:rPr sz="875" spc="87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used.</a:t>
            </a:r>
            <a:endParaRPr sz="875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167" i="1" spc="19" dirty="0">
                <a:latin typeface="Times New Roman"/>
                <a:cs typeface="Times New Roman"/>
              </a:rPr>
              <a:t>Clustering:</a:t>
            </a: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ct val="100600"/>
              </a:lnSpc>
              <a:spcBef>
                <a:spcPts val="247"/>
              </a:spcBef>
            </a:pPr>
            <a:r>
              <a:rPr sz="875" spc="15" dirty="0">
                <a:latin typeface="Times New Roman"/>
                <a:cs typeface="Times New Roman"/>
              </a:rPr>
              <a:t>Linear probing </a:t>
            </a:r>
            <a:r>
              <a:rPr sz="875" spc="10" dirty="0">
                <a:latin typeface="Times New Roman"/>
                <a:cs typeface="Times New Roman"/>
              </a:rPr>
              <a:t>is </a:t>
            </a:r>
            <a:r>
              <a:rPr sz="875" spc="15" dirty="0">
                <a:latin typeface="Times New Roman"/>
                <a:cs typeface="Times New Roman"/>
              </a:rPr>
              <a:t>subject </a:t>
            </a:r>
            <a:r>
              <a:rPr sz="875" spc="10" dirty="0">
                <a:latin typeface="Times New Roman"/>
                <a:cs typeface="Times New Roman"/>
              </a:rPr>
              <a:t>to </a:t>
            </a:r>
            <a:r>
              <a:rPr sz="875" spc="15" dirty="0">
                <a:latin typeface="Times New Roman"/>
                <a:cs typeface="Times New Roman"/>
              </a:rPr>
              <a:t>a </a:t>
            </a:r>
            <a:r>
              <a:rPr sz="875" spc="10" dirty="0">
                <a:latin typeface="Times New Roman"/>
                <a:cs typeface="Times New Roman"/>
              </a:rPr>
              <a:t>clustering </a:t>
            </a:r>
            <a:r>
              <a:rPr sz="875" spc="19" dirty="0">
                <a:latin typeface="Times New Roman"/>
                <a:cs typeface="Times New Roman"/>
              </a:rPr>
              <a:t>phenomenon. </a:t>
            </a:r>
            <a:r>
              <a:rPr sz="875" spc="15" dirty="0">
                <a:latin typeface="Times New Roman"/>
                <a:cs typeface="Times New Roman"/>
              </a:rPr>
              <a:t>Re-hashes from one location </a:t>
            </a:r>
            <a:r>
              <a:rPr sz="875" spc="19" dirty="0">
                <a:latin typeface="Times New Roman"/>
                <a:cs typeface="Times New Roman"/>
              </a:rPr>
              <a:t>occupy </a:t>
            </a:r>
            <a:r>
              <a:rPr sz="875" spc="15" dirty="0">
                <a:latin typeface="Times New Roman"/>
                <a:cs typeface="Times New Roman"/>
              </a:rPr>
              <a:t>a block </a:t>
            </a:r>
            <a:r>
              <a:rPr sz="875" spc="19" dirty="0">
                <a:latin typeface="Times New Roman"/>
                <a:cs typeface="Times New Roman"/>
              </a:rPr>
              <a:t>of  </a:t>
            </a:r>
            <a:r>
              <a:rPr sz="875" spc="10" dirty="0">
                <a:latin typeface="Times New Roman"/>
                <a:cs typeface="Times New Roman"/>
              </a:rPr>
              <a:t>slots in </a:t>
            </a:r>
            <a:r>
              <a:rPr sz="875" spc="15" dirty="0">
                <a:latin typeface="Times New Roman"/>
                <a:cs typeface="Times New Roman"/>
              </a:rPr>
              <a:t>the </a:t>
            </a:r>
            <a:r>
              <a:rPr sz="875" spc="10" dirty="0">
                <a:latin typeface="Times New Roman"/>
                <a:cs typeface="Times New Roman"/>
              </a:rPr>
              <a:t>table </a:t>
            </a:r>
            <a:r>
              <a:rPr sz="875" spc="15" dirty="0">
                <a:latin typeface="Times New Roman"/>
                <a:cs typeface="Times New Roman"/>
              </a:rPr>
              <a:t>which "grows" </a:t>
            </a:r>
            <a:r>
              <a:rPr sz="875" spc="10" dirty="0">
                <a:latin typeface="Times New Roman"/>
                <a:cs typeface="Times New Roman"/>
              </a:rPr>
              <a:t>towards </a:t>
            </a:r>
            <a:r>
              <a:rPr sz="875" spc="15" dirty="0">
                <a:latin typeface="Times New Roman"/>
                <a:cs typeface="Times New Roman"/>
              </a:rPr>
              <a:t>slots </a:t>
            </a:r>
            <a:r>
              <a:rPr sz="875" spc="5" dirty="0">
                <a:latin typeface="Times New Roman"/>
                <a:cs typeface="Times New Roman"/>
              </a:rPr>
              <a:t>to </a:t>
            </a:r>
            <a:r>
              <a:rPr sz="875" spc="15" dirty="0">
                <a:latin typeface="Times New Roman"/>
                <a:cs typeface="Times New Roman"/>
              </a:rPr>
              <a:t>which other </a:t>
            </a:r>
            <a:r>
              <a:rPr sz="875" spc="10" dirty="0">
                <a:latin typeface="Times New Roman"/>
                <a:cs typeface="Times New Roman"/>
              </a:rPr>
              <a:t>keys hash. </a:t>
            </a:r>
            <a:r>
              <a:rPr sz="875" spc="15" dirty="0">
                <a:latin typeface="Times New Roman"/>
                <a:cs typeface="Times New Roman"/>
              </a:rPr>
              <a:t>This exacerbates the collision  </a:t>
            </a:r>
            <a:r>
              <a:rPr sz="875" spc="19" dirty="0">
                <a:latin typeface="Times New Roman"/>
                <a:cs typeface="Times New Roman"/>
              </a:rPr>
              <a:t>problem </a:t>
            </a:r>
            <a:r>
              <a:rPr sz="875" spc="10" dirty="0">
                <a:latin typeface="Times New Roman"/>
                <a:cs typeface="Times New Roman"/>
              </a:rPr>
              <a:t>and </a:t>
            </a:r>
            <a:r>
              <a:rPr sz="875" spc="15" dirty="0">
                <a:latin typeface="Times New Roman"/>
                <a:cs typeface="Times New Roman"/>
              </a:rPr>
              <a:t>the number </a:t>
            </a:r>
            <a:r>
              <a:rPr sz="875" spc="19" dirty="0">
                <a:latin typeface="Times New Roman"/>
                <a:cs typeface="Times New Roman"/>
              </a:rPr>
              <a:t>of </a:t>
            </a:r>
            <a:r>
              <a:rPr sz="875" spc="15" dirty="0">
                <a:latin typeface="Times New Roman"/>
                <a:cs typeface="Times New Roman"/>
              </a:rPr>
              <a:t>re-hashed can become</a:t>
            </a:r>
            <a:r>
              <a:rPr sz="875" spc="-29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large.</a:t>
            </a:r>
            <a:endParaRPr sz="875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167" i="1" spc="15" dirty="0">
                <a:latin typeface="Times New Roman"/>
                <a:cs typeface="Times New Roman"/>
              </a:rPr>
              <a:t>Overflow</a:t>
            </a:r>
            <a:r>
              <a:rPr sz="1167" i="1" spc="-53" dirty="0">
                <a:latin typeface="Times New Roman"/>
                <a:cs typeface="Times New Roman"/>
              </a:rPr>
              <a:t> </a:t>
            </a:r>
            <a:r>
              <a:rPr sz="1167" i="1" spc="5" dirty="0">
                <a:latin typeface="Times New Roman"/>
                <a:cs typeface="Times New Roman"/>
              </a:rPr>
              <a:t>area:</a:t>
            </a: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ct val="101099"/>
              </a:lnSpc>
              <a:spcBef>
                <a:spcPts val="233"/>
              </a:spcBef>
            </a:pPr>
            <a:r>
              <a:rPr sz="875" spc="15" dirty="0">
                <a:latin typeface="Times New Roman"/>
                <a:cs typeface="Times New Roman"/>
              </a:rPr>
              <a:t>Another scheme </a:t>
            </a:r>
            <a:r>
              <a:rPr sz="875" spc="10" dirty="0">
                <a:latin typeface="Times New Roman"/>
                <a:cs typeface="Times New Roman"/>
              </a:rPr>
              <a:t>will </a:t>
            </a:r>
            <a:r>
              <a:rPr sz="875" spc="15" dirty="0">
                <a:latin typeface="Times New Roman"/>
                <a:cs typeface="Times New Roman"/>
              </a:rPr>
              <a:t>divide </a:t>
            </a:r>
            <a:r>
              <a:rPr sz="875" spc="19" dirty="0">
                <a:latin typeface="Times New Roman"/>
                <a:cs typeface="Times New Roman"/>
              </a:rPr>
              <a:t>the </a:t>
            </a:r>
            <a:r>
              <a:rPr sz="875" spc="10" dirty="0">
                <a:latin typeface="Times New Roman"/>
                <a:cs typeface="Times New Roman"/>
              </a:rPr>
              <a:t>pre-allocated table into </a:t>
            </a:r>
            <a:r>
              <a:rPr sz="875" spc="19" dirty="0">
                <a:latin typeface="Times New Roman"/>
                <a:cs typeface="Times New Roman"/>
              </a:rPr>
              <a:t>two </a:t>
            </a:r>
            <a:r>
              <a:rPr sz="875" spc="10" dirty="0">
                <a:latin typeface="Times New Roman"/>
                <a:cs typeface="Times New Roman"/>
              </a:rPr>
              <a:t>sections: </a:t>
            </a:r>
            <a:r>
              <a:rPr sz="875" spc="15" dirty="0">
                <a:latin typeface="Times New Roman"/>
                <a:cs typeface="Times New Roman"/>
              </a:rPr>
              <a:t>the primary area </a:t>
            </a:r>
            <a:r>
              <a:rPr sz="875" spc="10" dirty="0">
                <a:latin typeface="Times New Roman"/>
                <a:cs typeface="Times New Roman"/>
              </a:rPr>
              <a:t>to which </a:t>
            </a:r>
            <a:r>
              <a:rPr sz="875" spc="19" dirty="0">
                <a:latin typeface="Times New Roman"/>
                <a:cs typeface="Times New Roman"/>
              </a:rPr>
              <a:t>keys  </a:t>
            </a:r>
            <a:r>
              <a:rPr sz="875" spc="15" dirty="0">
                <a:latin typeface="Times New Roman"/>
                <a:cs typeface="Times New Roman"/>
              </a:rPr>
              <a:t>are mapped and an area </a:t>
            </a:r>
            <a:r>
              <a:rPr sz="875" spc="10" dirty="0">
                <a:latin typeface="Times New Roman"/>
                <a:cs typeface="Times New Roman"/>
              </a:rPr>
              <a:t>for collisions, </a:t>
            </a:r>
            <a:r>
              <a:rPr sz="875" spc="15" dirty="0">
                <a:latin typeface="Times New Roman"/>
                <a:cs typeface="Times New Roman"/>
              </a:rPr>
              <a:t>normally termed </a:t>
            </a:r>
            <a:r>
              <a:rPr sz="875" spc="10" dirty="0">
                <a:latin typeface="Times New Roman"/>
                <a:cs typeface="Times New Roman"/>
              </a:rPr>
              <a:t>the </a:t>
            </a:r>
            <a:r>
              <a:rPr sz="875" spc="15" dirty="0">
                <a:latin typeface="Times New Roman"/>
                <a:cs typeface="Times New Roman"/>
              </a:rPr>
              <a:t>overflow</a:t>
            </a:r>
            <a:r>
              <a:rPr sz="875" spc="83" dirty="0">
                <a:latin typeface="Times New Roman"/>
                <a:cs typeface="Times New Roman"/>
              </a:rPr>
              <a:t> </a:t>
            </a:r>
            <a:r>
              <a:rPr sz="875" spc="10" dirty="0">
                <a:latin typeface="Times New Roman"/>
                <a:cs typeface="Times New Roman"/>
              </a:rPr>
              <a:t>area.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782" y="5009697"/>
            <a:ext cx="2670282" cy="2320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322" y="7242593"/>
            <a:ext cx="4869127" cy="1458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collision occurs, a slot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overflow area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for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element and a  link from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slot established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chained system.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essentially the 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chaining,  except  that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overflow  </a:t>
            </a:r>
            <a:r>
              <a:rPr sz="1069" spc="5" dirty="0">
                <a:latin typeface="Times New Roman"/>
                <a:cs typeface="Times New Roman"/>
              </a:rPr>
              <a:t>area  is  pre-allocated  </a:t>
            </a:r>
            <a:r>
              <a:rPr sz="1069" spc="10" dirty="0">
                <a:latin typeface="Times New Roman"/>
                <a:cs typeface="Times New Roman"/>
              </a:rPr>
              <a:t>and  thus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possibly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faster to access.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with re-hashing, the </a:t>
            </a:r>
            <a:r>
              <a:rPr sz="1069" spc="15" dirty="0">
                <a:latin typeface="Times New Roman"/>
                <a:cs typeface="Times New Roman"/>
              </a:rPr>
              <a:t>maximum number </a:t>
            </a:r>
            <a:r>
              <a:rPr sz="1069" spc="10" dirty="0">
                <a:latin typeface="Times New Roman"/>
                <a:cs typeface="Times New Roman"/>
              </a:rPr>
              <a:t>of elements must be  </a:t>
            </a:r>
            <a:r>
              <a:rPr sz="1069" spc="15" dirty="0">
                <a:latin typeface="Times New Roman"/>
                <a:cs typeface="Times New Roman"/>
              </a:rPr>
              <a:t>known in </a:t>
            </a:r>
            <a:r>
              <a:rPr sz="1069" spc="10" dirty="0">
                <a:latin typeface="Times New Roman"/>
                <a:cs typeface="Times New Roman"/>
              </a:rPr>
              <a:t>advance, </a:t>
            </a:r>
            <a:r>
              <a:rPr sz="1069" spc="15" dirty="0">
                <a:latin typeface="Times New Roman"/>
                <a:cs typeface="Times New Roman"/>
              </a:rPr>
              <a:t>but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case, </a:t>
            </a:r>
            <a:r>
              <a:rPr sz="1069" spc="10" dirty="0">
                <a:latin typeface="Times New Roman"/>
                <a:cs typeface="Times New Roman"/>
              </a:rPr>
              <a:t>two parameters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estimated: </a:t>
            </a:r>
            <a:r>
              <a:rPr sz="1069" spc="15" dirty="0">
                <a:latin typeface="Times New Roman"/>
                <a:cs typeface="Times New Roman"/>
              </a:rPr>
              <a:t>the optimum  size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primary </a:t>
            </a:r>
            <a:r>
              <a:rPr sz="1069" spc="10" dirty="0">
                <a:latin typeface="Times New Roman"/>
                <a:cs typeface="Times New Roman"/>
              </a:rPr>
              <a:t>and overflow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areas.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43370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1" y="1245951"/>
            <a:ext cx="4867275" cy="4804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49" dirty="0">
                <a:latin typeface="Times New Roman"/>
                <a:cs typeface="Times New Roman"/>
              </a:rPr>
              <a:t>Of </a:t>
            </a:r>
            <a:r>
              <a:rPr sz="1069" spc="34" dirty="0">
                <a:latin typeface="Times New Roman"/>
                <a:cs typeface="Times New Roman"/>
              </a:rPr>
              <a:t>course,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4" dirty="0">
                <a:latin typeface="Times New Roman"/>
                <a:cs typeface="Times New Roman"/>
              </a:rPr>
              <a:t>possible </a:t>
            </a:r>
            <a:r>
              <a:rPr sz="1069" spc="39" dirty="0">
                <a:latin typeface="Times New Roman"/>
                <a:cs typeface="Times New Roman"/>
              </a:rPr>
              <a:t>to </a:t>
            </a:r>
            <a:r>
              <a:rPr sz="1069" spc="29" dirty="0">
                <a:latin typeface="Times New Roman"/>
                <a:cs typeface="Times New Roman"/>
              </a:rPr>
              <a:t>design </a:t>
            </a:r>
            <a:r>
              <a:rPr sz="1069" spc="24" dirty="0">
                <a:latin typeface="Times New Roman"/>
                <a:cs typeface="Times New Roman"/>
              </a:rPr>
              <a:t>systems </a:t>
            </a:r>
            <a:r>
              <a:rPr sz="1069" spc="44" dirty="0">
                <a:latin typeface="Times New Roman"/>
                <a:cs typeface="Times New Roman"/>
              </a:rPr>
              <a:t>with </a:t>
            </a:r>
            <a:r>
              <a:rPr sz="1069" spc="39" dirty="0">
                <a:latin typeface="Times New Roman"/>
                <a:cs typeface="Times New Roman"/>
              </a:rPr>
              <a:t>multiple </a:t>
            </a:r>
            <a:r>
              <a:rPr sz="1069" spc="24" dirty="0">
                <a:latin typeface="Times New Roman"/>
                <a:cs typeface="Times New Roman"/>
              </a:rPr>
              <a:t>overflow </a:t>
            </a:r>
            <a:r>
              <a:rPr sz="1069" spc="34" dirty="0">
                <a:latin typeface="Times New Roman"/>
                <a:cs typeface="Times New Roman"/>
              </a:rPr>
              <a:t>tables, </a:t>
            </a:r>
            <a:r>
              <a:rPr sz="1069" spc="73" dirty="0">
                <a:latin typeface="Times New Roman"/>
                <a:cs typeface="Times New Roman"/>
              </a:rPr>
              <a:t>or </a:t>
            </a:r>
            <a:r>
              <a:rPr sz="1069" spc="39" dirty="0">
                <a:latin typeface="Times New Roman"/>
                <a:cs typeface="Times New Roman"/>
              </a:rPr>
              <a:t>with </a:t>
            </a:r>
            <a:r>
              <a:rPr sz="1069" spc="73" dirty="0">
                <a:latin typeface="Times New Roman"/>
                <a:cs typeface="Times New Roman"/>
              </a:rPr>
              <a:t>a  </a:t>
            </a:r>
            <a:r>
              <a:rPr sz="1069" spc="44" dirty="0">
                <a:latin typeface="Times New Roman"/>
                <a:cs typeface="Times New Roman"/>
              </a:rPr>
              <a:t>mechanism </a:t>
            </a:r>
            <a:r>
              <a:rPr sz="1069" spc="53" dirty="0">
                <a:latin typeface="Times New Roman"/>
                <a:cs typeface="Times New Roman"/>
              </a:rPr>
              <a:t>for </a:t>
            </a:r>
            <a:r>
              <a:rPr sz="1069" spc="49" dirty="0">
                <a:latin typeface="Times New Roman"/>
                <a:cs typeface="Times New Roman"/>
              </a:rPr>
              <a:t>handling </a:t>
            </a:r>
            <a:r>
              <a:rPr sz="1069" spc="24" dirty="0">
                <a:latin typeface="Times New Roman"/>
                <a:cs typeface="Times New Roman"/>
              </a:rPr>
              <a:t>overflow </a:t>
            </a:r>
            <a:r>
              <a:rPr sz="1069" spc="53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overflow </a:t>
            </a:r>
            <a:r>
              <a:rPr sz="1069" spc="58" dirty="0">
                <a:latin typeface="Times New Roman"/>
                <a:cs typeface="Times New Roman"/>
              </a:rPr>
              <a:t>area, </a:t>
            </a:r>
            <a:r>
              <a:rPr sz="1069" spc="34" dirty="0">
                <a:latin typeface="Times New Roman"/>
                <a:cs typeface="Times New Roman"/>
              </a:rPr>
              <a:t>which </a:t>
            </a:r>
            <a:r>
              <a:rPr sz="1069" spc="44" dirty="0">
                <a:latin typeface="Times New Roman"/>
                <a:cs typeface="Times New Roman"/>
              </a:rPr>
              <a:t>provide  </a:t>
            </a:r>
            <a:r>
              <a:rPr sz="1069" spc="19" dirty="0">
                <a:latin typeface="Times New Roman"/>
                <a:cs typeface="Times New Roman"/>
              </a:rPr>
              <a:t>flexibility </a:t>
            </a:r>
            <a:r>
              <a:rPr sz="1069" spc="44" dirty="0">
                <a:latin typeface="Times New Roman"/>
                <a:cs typeface="Times New Roman"/>
              </a:rPr>
              <a:t>without </a:t>
            </a:r>
            <a:r>
              <a:rPr sz="1069" spc="19" dirty="0">
                <a:latin typeface="Times New Roman"/>
                <a:cs typeface="Times New Roman"/>
              </a:rPr>
              <a:t>losing </a:t>
            </a:r>
            <a:r>
              <a:rPr sz="1069" spc="49" dirty="0">
                <a:latin typeface="Times New Roman"/>
                <a:cs typeface="Times New Roman"/>
              </a:rPr>
              <a:t>the advantages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24" dirty="0">
                <a:latin typeface="Times New Roman"/>
                <a:cs typeface="Times New Roman"/>
              </a:rPr>
              <a:t>overflow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scheme.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167" i="1" spc="10" dirty="0">
                <a:latin typeface="Times New Roman"/>
                <a:cs typeface="Times New Roman"/>
              </a:rPr>
              <a:t>Collision</a:t>
            </a:r>
            <a:r>
              <a:rPr sz="1167" i="1" spc="-24" dirty="0">
                <a:latin typeface="Times New Roman"/>
                <a:cs typeface="Times New Roman"/>
              </a:rPr>
              <a:t> </a:t>
            </a:r>
            <a:r>
              <a:rPr sz="1167" i="1" spc="34" dirty="0">
                <a:latin typeface="Times New Roman"/>
                <a:cs typeface="Times New Roman"/>
              </a:rPr>
              <a:t>handling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23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well-chosen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function can  avoid  anomalies  which are result  of an 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excessive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collisions, but does not eliminate </a:t>
            </a:r>
            <a:r>
              <a:rPr sz="1069" spc="5" dirty="0">
                <a:latin typeface="Times New Roman"/>
                <a:cs typeface="Times New Roman"/>
              </a:rPr>
              <a:t>collisions.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method for  handling collisions when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occur.  We'll consider the following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56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Open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addressing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Chaining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71"/>
              </a:spcBef>
            </a:pPr>
            <a:r>
              <a:rPr sz="1069" spc="63" dirty="0">
                <a:latin typeface="Times New Roman"/>
                <a:cs typeface="Times New Roman"/>
              </a:rPr>
              <a:t>Open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addressing: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24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hash 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array of (key, value) pairs.    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basic idea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(key,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value) pair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inserted into the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and a collision occurs, the entry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simply  </a:t>
            </a:r>
            <a:r>
              <a:rPr sz="1069" spc="10" dirty="0">
                <a:latin typeface="Times New Roman"/>
                <a:cs typeface="Times New Roman"/>
              </a:rPr>
              <a:t>inserted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an alternative location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Linear probing, double hashing, and  rehashing are </a:t>
            </a:r>
            <a:r>
              <a:rPr sz="1069" spc="5" dirty="0">
                <a:latin typeface="Times New Roman"/>
                <a:cs typeface="Times New Roman"/>
              </a:rPr>
              <a:t>all  </a:t>
            </a:r>
            <a:r>
              <a:rPr sz="1069" spc="10" dirty="0">
                <a:latin typeface="Times New Roman"/>
                <a:cs typeface="Times New Roman"/>
              </a:rPr>
              <a:t>different ways of choosing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alternative location.     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simplest</a:t>
            </a: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probing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probing.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probing, the probe sequence </a:t>
            </a:r>
            <a:r>
              <a:rPr sz="1069" spc="15" dirty="0">
                <a:latin typeface="Times New Roman"/>
                <a:cs typeface="Times New Roman"/>
              </a:rPr>
              <a:t>is  simply the </a:t>
            </a:r>
            <a:r>
              <a:rPr sz="1069" spc="10" dirty="0">
                <a:latin typeface="Times New Roman"/>
                <a:cs typeface="Times New Roman"/>
              </a:rPr>
              <a:t>sequence of consecutive locations, beginning with the </a:t>
            </a:r>
            <a:r>
              <a:rPr sz="1069" spc="15" dirty="0">
                <a:latin typeface="Times New Roman"/>
                <a:cs typeface="Times New Roman"/>
              </a:rPr>
              <a:t>hash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key.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end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reached,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probe sequence </a:t>
            </a:r>
            <a:r>
              <a:rPr sz="1069" spc="15" dirty="0">
                <a:latin typeface="Times New Roman"/>
                <a:cs typeface="Times New Roman"/>
              </a:rPr>
              <a:t>wraps </a:t>
            </a:r>
            <a:r>
              <a:rPr sz="1069" spc="10" dirty="0">
                <a:latin typeface="Times New Roman"/>
                <a:cs typeface="Times New Roman"/>
              </a:rPr>
              <a:t>around and  continues at location 0.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completely full will the </a:t>
            </a:r>
            <a:r>
              <a:rPr sz="1069" spc="5" dirty="0">
                <a:latin typeface="Times New Roman"/>
                <a:cs typeface="Times New Roman"/>
              </a:rPr>
              <a:t>search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fail.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09" y="6202741"/>
            <a:ext cx="2310783" cy="39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49" dirty="0">
                <a:latin typeface="Times New Roman"/>
                <a:cs typeface="Times New Roman"/>
              </a:rPr>
              <a:t>Summary </a:t>
            </a:r>
            <a:r>
              <a:rPr sz="1167" i="1" spc="39" dirty="0">
                <a:latin typeface="Times New Roman"/>
                <a:cs typeface="Times New Roman"/>
              </a:rPr>
              <a:t>Hash </a:t>
            </a:r>
            <a:r>
              <a:rPr sz="1167" i="1" spc="19" dirty="0">
                <a:latin typeface="Times New Roman"/>
                <a:cs typeface="Times New Roman"/>
              </a:rPr>
              <a:t>Table</a:t>
            </a:r>
            <a:r>
              <a:rPr sz="1167" i="1" spc="-102" dirty="0">
                <a:latin typeface="Times New Roman"/>
                <a:cs typeface="Times New Roman"/>
              </a:rPr>
              <a:t> </a:t>
            </a:r>
            <a:r>
              <a:rPr sz="1167" i="1" spc="19" dirty="0">
                <a:latin typeface="Times New Roman"/>
                <a:cs typeface="Times New Roman"/>
              </a:rPr>
              <a:t>Organization:</a:t>
            </a:r>
            <a:endParaRPr sz="1167">
              <a:latin typeface="Times New Roman"/>
              <a:cs typeface="Times New Roman"/>
            </a:endParaRPr>
          </a:p>
          <a:p>
            <a:pPr marL="12347">
              <a:spcBef>
                <a:spcPts val="433"/>
              </a:spcBef>
            </a:pPr>
            <a:r>
              <a:rPr sz="1069" spc="49" dirty="0">
                <a:latin typeface="Times New Roman"/>
                <a:cs typeface="Times New Roman"/>
              </a:rPr>
              <a:t>Organization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Advantages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59" y="6629991"/>
            <a:ext cx="53833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Chaining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1089" y="6636412"/>
            <a:ext cx="1776148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Unlimited number of elements  Unlimited number 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collisions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4824" y="6435886"/>
            <a:ext cx="1926167" cy="531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39" dirty="0">
                <a:latin typeface="Times New Roman"/>
                <a:cs typeface="Times New Roman"/>
              </a:rPr>
              <a:t>Disadvantages</a:t>
            </a:r>
            <a:endParaRPr sz="1069">
              <a:latin typeface="Times New Roman"/>
              <a:cs typeface="Times New Roman"/>
            </a:endParaRPr>
          </a:p>
          <a:p>
            <a:pPr marL="221009" marR="4939">
              <a:lnSpc>
                <a:spcPts val="1274"/>
              </a:lnSpc>
              <a:spcBef>
                <a:spcPts val="292"/>
              </a:spcBef>
            </a:pPr>
            <a:r>
              <a:rPr sz="1069" spc="10" dirty="0">
                <a:latin typeface="Times New Roman"/>
                <a:cs typeface="Times New Roman"/>
              </a:rPr>
              <a:t>Overhead of </a:t>
            </a:r>
            <a:r>
              <a:rPr sz="1069" spc="15" dirty="0">
                <a:latin typeface="Times New Roman"/>
                <a:cs typeface="Times New Roman"/>
              </a:rPr>
              <a:t>multiple </a:t>
            </a:r>
            <a:r>
              <a:rPr sz="1069" spc="10" dirty="0">
                <a:latin typeface="Times New Roman"/>
                <a:cs typeface="Times New Roman"/>
              </a:rPr>
              <a:t>linked  lists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321" y="7148607"/>
            <a:ext cx="6630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Re-hashing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1089" y="7227162"/>
            <a:ext cx="88344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Fast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re-hashing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1089" y="7388670"/>
            <a:ext cx="87047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00667" algn="l"/>
              </a:tabLst>
            </a:pPr>
            <a:r>
              <a:rPr sz="1069" spc="10" dirty="0">
                <a:latin typeface="Times New Roman"/>
                <a:cs typeface="Times New Roman"/>
              </a:rPr>
              <a:t>F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acc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4345" y="7388670"/>
            <a:ext cx="45993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Times New Roman"/>
                <a:cs typeface="Times New Roman"/>
              </a:rPr>
              <a:t>t</a:t>
            </a:r>
            <a:r>
              <a:rPr sz="1069" spc="1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o</a:t>
            </a:r>
            <a:r>
              <a:rPr sz="1069" spc="29" dirty="0">
                <a:latin typeface="Times New Roman"/>
                <a:cs typeface="Times New Roman"/>
              </a:rPr>
              <a:t>u</a:t>
            </a:r>
            <a:r>
              <a:rPr sz="1069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6129" y="7388670"/>
            <a:ext cx="21175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us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1089" y="7548708"/>
            <a:ext cx="110631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of main table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space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3786" y="7155926"/>
            <a:ext cx="171811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  <a:tabLst>
                <a:tab pos="880953" algn="l"/>
                <a:tab pos="1588434" algn="l"/>
              </a:tabLst>
            </a:pPr>
            <a:r>
              <a:rPr sz="1069" spc="29" dirty="0">
                <a:latin typeface="Times New Roman"/>
                <a:cs typeface="Times New Roman"/>
              </a:rPr>
              <a:t>M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9" dirty="0">
                <a:latin typeface="Times New Roman"/>
                <a:cs typeface="Times New Roman"/>
              </a:rPr>
              <a:t>xi</a:t>
            </a:r>
            <a:r>
              <a:rPr sz="1069" spc="15" dirty="0">
                <a:latin typeface="Times New Roman"/>
                <a:cs typeface="Times New Roman"/>
              </a:rPr>
              <a:t>mum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n</a:t>
            </a:r>
            <a:r>
              <a:rPr sz="1069" dirty="0">
                <a:latin typeface="Times New Roman"/>
                <a:cs typeface="Times New Roman"/>
              </a:rPr>
              <a:t>u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24" dirty="0">
                <a:latin typeface="Times New Roman"/>
                <a:cs typeface="Times New Roman"/>
              </a:rPr>
              <a:t>b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of  elements must be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3955" y="7631596"/>
            <a:ext cx="17205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13036" algn="l"/>
                <a:tab pos="1465582" algn="l"/>
              </a:tabLst>
            </a:pPr>
            <a:r>
              <a:rPr sz="1069" spc="29" dirty="0">
                <a:latin typeface="Times New Roman"/>
                <a:cs typeface="Times New Roman"/>
              </a:rPr>
              <a:t>M</a:t>
            </a:r>
            <a:r>
              <a:rPr sz="1069" spc="15" dirty="0">
                <a:latin typeface="Times New Roman"/>
                <a:cs typeface="Times New Roman"/>
              </a:rPr>
              <a:t>u</a:t>
            </a:r>
            <a:r>
              <a:rPr sz="1069" dirty="0">
                <a:latin typeface="Times New Roman"/>
                <a:cs typeface="Times New Roman"/>
              </a:rPr>
              <a:t>l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dirty="0">
                <a:latin typeface="Times New Roman"/>
                <a:cs typeface="Times New Roman"/>
              </a:rPr>
              <a:t>l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dirty="0">
                <a:latin typeface="Times New Roman"/>
                <a:cs typeface="Times New Roman"/>
              </a:rPr>
              <a:t>	c</a:t>
            </a:r>
            <a:r>
              <a:rPr sz="1069" spc="15" dirty="0">
                <a:latin typeface="Times New Roman"/>
                <a:cs typeface="Times New Roman"/>
              </a:rPr>
              <a:t>ol</a:t>
            </a:r>
            <a:r>
              <a:rPr sz="1069" dirty="0">
                <a:latin typeface="Times New Roman"/>
                <a:cs typeface="Times New Roman"/>
              </a:rPr>
              <a:t>li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i</a:t>
            </a:r>
            <a:r>
              <a:rPr sz="1069" spc="24" dirty="0">
                <a:latin typeface="Times New Roman"/>
                <a:cs typeface="Times New Roman"/>
              </a:rPr>
              <a:t>o</a:t>
            </a:r>
            <a:r>
              <a:rPr sz="1069" spc="10" dirty="0">
                <a:latin typeface="Times New Roman"/>
                <a:cs typeface="Times New Roman"/>
              </a:rPr>
              <a:t>ns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ay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2310" y="7993731"/>
            <a:ext cx="559329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Ove</a:t>
            </a:r>
            <a:r>
              <a:rPr sz="1069" dirty="0">
                <a:latin typeface="Times New Roman"/>
                <a:cs typeface="Times New Roman"/>
              </a:rPr>
              <a:t>rfl</a:t>
            </a:r>
            <a:r>
              <a:rPr sz="1069" spc="10" dirty="0">
                <a:latin typeface="Times New Roman"/>
                <a:cs typeface="Times New Roman"/>
              </a:rPr>
              <a:t>ow  </a:t>
            </a:r>
            <a:r>
              <a:rPr sz="1069" spc="5" dirty="0">
                <a:latin typeface="Times New Roman"/>
                <a:cs typeface="Times New Roman"/>
              </a:rPr>
              <a:t>area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1089" y="7987312"/>
            <a:ext cx="2007041" cy="496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Fast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Collisions </a:t>
            </a:r>
            <a:r>
              <a:rPr sz="1069" spc="5" dirty="0">
                <a:latin typeface="Times New Roman"/>
                <a:cs typeface="Times New Roman"/>
              </a:rPr>
              <a:t>don't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primary table  space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3711" y="7680584"/>
            <a:ext cx="1135327" cy="556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69100"/>
              </a:lnSpc>
              <a:tabLst>
                <a:tab pos="508077" algn="l"/>
              </a:tabLst>
            </a:pP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15" dirty="0">
                <a:latin typeface="Times New Roman"/>
                <a:cs typeface="Times New Roman"/>
              </a:rPr>
              <a:t>probable  </a:t>
            </a:r>
            <a:r>
              <a:rPr sz="1069" spc="10" dirty="0">
                <a:latin typeface="Times New Roman"/>
                <a:cs typeface="Times New Roman"/>
              </a:rPr>
              <a:t>T</a:t>
            </a:r>
            <a:r>
              <a:rPr sz="1069" spc="15" dirty="0">
                <a:latin typeface="Times New Roman"/>
                <a:cs typeface="Times New Roman"/>
              </a:rPr>
              <a:t>wo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0" dirty="0">
                <a:latin typeface="Times New Roman"/>
                <a:cs typeface="Times New Roman"/>
              </a:rPr>
              <a:t>pa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dirty="0">
                <a:latin typeface="Times New Roman"/>
                <a:cs typeface="Times New Roman"/>
              </a:rPr>
              <a:t>et</a:t>
            </a:r>
            <a:r>
              <a:rPr sz="1069" spc="24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6544" y="8068739"/>
            <a:ext cx="36486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w</a:t>
            </a:r>
            <a:r>
              <a:rPr sz="1069" spc="15" dirty="0">
                <a:latin typeface="Times New Roman"/>
                <a:cs typeface="Times New Roman"/>
              </a:rPr>
              <a:t>hi</a:t>
            </a:r>
            <a:r>
              <a:rPr sz="1069" dirty="0">
                <a:latin typeface="Times New Roman"/>
                <a:cs typeface="Times New Roman"/>
              </a:rPr>
              <a:t>c</a:t>
            </a:r>
            <a:r>
              <a:rPr sz="1069" spc="15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3785" y="8228844"/>
            <a:ext cx="4123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Times New Roman"/>
                <a:cs typeface="Times New Roman"/>
              </a:rPr>
              <a:t>g</a:t>
            </a:r>
            <a:r>
              <a:rPr sz="1069" spc="15" dirty="0">
                <a:latin typeface="Times New Roman"/>
                <a:cs typeface="Times New Roman"/>
              </a:rPr>
              <a:t>ov</a:t>
            </a:r>
            <a:r>
              <a:rPr sz="1069" spc="24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9418" y="8228844"/>
            <a:ext cx="73157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performance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3785" y="8390365"/>
            <a:ext cx="116804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estimated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8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37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410565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2030026"/>
            <a:ext cx="5098168" cy="10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 marL="222862">
              <a:spcBef>
                <a:spcPts val="70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786478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4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407600"/>
            <a:ext cx="0" cy="759354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718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163668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407600"/>
            <a:ext cx="0" cy="759354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718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39" y="3618948"/>
            <a:ext cx="4867275" cy="5633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58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</a:t>
            </a:r>
            <a:r>
              <a:rPr sz="1167" i="1" spc="44" dirty="0">
                <a:latin typeface="Arial"/>
                <a:cs typeface="Arial"/>
              </a:rPr>
              <a:t>: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8662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Index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Classification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73" dirty="0">
                <a:latin typeface="Times New Roman"/>
                <a:cs typeface="Times New Roman"/>
              </a:rPr>
              <a:t>In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previous </a:t>
            </a:r>
            <a:r>
              <a:rPr sz="1069" spc="44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44" dirty="0">
                <a:latin typeface="Times New Roman"/>
                <a:cs typeface="Times New Roman"/>
              </a:rPr>
              <a:t>have </a:t>
            </a:r>
            <a:r>
              <a:rPr sz="1069" spc="29" dirty="0">
                <a:latin typeface="Times New Roman"/>
                <a:cs typeface="Times New Roman"/>
              </a:rPr>
              <a:t>discussed </a:t>
            </a:r>
            <a:r>
              <a:rPr sz="1069" spc="49" dirty="0">
                <a:latin typeface="Times New Roman"/>
                <a:cs typeface="Times New Roman"/>
              </a:rPr>
              <a:t>hashing </a:t>
            </a:r>
            <a:r>
              <a:rPr sz="1069" spc="68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collision </a:t>
            </a:r>
            <a:r>
              <a:rPr sz="1069" spc="44" dirty="0">
                <a:latin typeface="Times New Roman"/>
                <a:cs typeface="Times New Roman"/>
              </a:rPr>
              <a:t>handling. </a:t>
            </a:r>
            <a:r>
              <a:rPr sz="1069" spc="68" dirty="0">
                <a:latin typeface="Times New Roman"/>
                <a:cs typeface="Times New Roman"/>
              </a:rPr>
              <a:t>In  </a:t>
            </a:r>
            <a:r>
              <a:rPr sz="1069" spc="34" dirty="0">
                <a:latin typeface="Times New Roman"/>
                <a:cs typeface="Times New Roman"/>
              </a:rPr>
              <a:t>today’s </a:t>
            </a:r>
            <a:r>
              <a:rPr sz="1069" spc="39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29" dirty="0">
                <a:latin typeface="Times New Roman"/>
                <a:cs typeface="Times New Roman"/>
              </a:rPr>
              <a:t>discuss </a:t>
            </a:r>
            <a:r>
              <a:rPr sz="1069" spc="24" dirty="0">
                <a:latin typeface="Times New Roman"/>
                <a:cs typeface="Times New Roman"/>
              </a:rPr>
              <a:t>indexes, </a:t>
            </a:r>
            <a:r>
              <a:rPr sz="1069" spc="53" dirty="0">
                <a:latin typeface="Times New Roman"/>
                <a:cs typeface="Times New Roman"/>
              </a:rPr>
              <a:t>their </a:t>
            </a:r>
            <a:r>
              <a:rPr sz="1069" spc="49" dirty="0">
                <a:latin typeface="Times New Roman"/>
                <a:cs typeface="Times New Roman"/>
              </a:rPr>
              <a:t>properties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classification.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Index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book,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alphabetical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listing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topics,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along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page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number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where the topic appears. The idea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similar.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consider two popular types of indexes, and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they work, and </a:t>
            </a:r>
            <a:r>
              <a:rPr sz="1069" spc="19" dirty="0">
                <a:latin typeface="Times New Roman"/>
                <a:cs typeface="Times New Roman"/>
              </a:rPr>
              <a:t>why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 useful.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subset of the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9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 is not </a:t>
            </a:r>
            <a:r>
              <a:rPr sz="1069" spc="10" dirty="0">
                <a:latin typeface="Times New Roman"/>
                <a:cs typeface="Times New Roman"/>
              </a:rPr>
              <a:t>the same as </a:t>
            </a:r>
            <a:r>
              <a:rPr sz="1069" spc="5" dirty="0">
                <a:latin typeface="Times New Roman"/>
                <a:cs typeface="Times New Roman"/>
              </a:rPr>
              <a:t>ke</a:t>
            </a:r>
            <a:r>
              <a:rPr sz="1069" i="1" spc="5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(e.g. </a:t>
            </a:r>
            <a:r>
              <a:rPr sz="1069" spc="10" dirty="0">
                <a:latin typeface="Times New Roman"/>
                <a:cs typeface="Times New Roman"/>
              </a:rPr>
              <a:t>doesn’t 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5" dirty="0">
                <a:latin typeface="Times New Roman"/>
                <a:cs typeface="Times New Roman"/>
              </a:rPr>
              <a:t>ID). </a:t>
            </a:r>
            <a:r>
              <a:rPr sz="1069" spc="1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index contains a collection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entries, and supports </a:t>
            </a:r>
            <a:r>
              <a:rPr sz="1069" spc="5" dirty="0">
                <a:latin typeface="Times New Roman"/>
                <a:cs typeface="Times New Roman"/>
              </a:rPr>
              <a:t>efficient retrieval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 records </a:t>
            </a:r>
            <a:r>
              <a:rPr sz="1069" spc="10" dirty="0">
                <a:latin typeface="Times New Roman"/>
                <a:cs typeface="Times New Roman"/>
              </a:rPr>
              <a:t>with a given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value k. </a:t>
            </a:r>
            <a:r>
              <a:rPr sz="1069" spc="5" dirty="0">
                <a:latin typeface="Times New Roman"/>
                <a:cs typeface="Times New Roman"/>
              </a:rPr>
              <a:t>typically, </a:t>
            </a:r>
            <a:r>
              <a:rPr sz="1069" spc="10" dirty="0">
                <a:latin typeface="Times New Roman"/>
                <a:cs typeface="Times New Roman"/>
              </a:rPr>
              <a:t>index also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auxiliary  information that directs searches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desired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entries. There can be multiple  </a:t>
            </a:r>
            <a:r>
              <a:rPr sz="1069" spc="5" dirty="0">
                <a:latin typeface="Times New Roman"/>
                <a:cs typeface="Times New Roman"/>
              </a:rPr>
              <a:t>(different) </a:t>
            </a:r>
            <a:r>
              <a:rPr sz="1069" spc="10" dirty="0">
                <a:latin typeface="Times New Roman"/>
                <a:cs typeface="Times New Roman"/>
              </a:rPr>
              <a:t>indexes per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15" dirty="0">
                <a:latin typeface="Times New Roman"/>
                <a:cs typeface="Times New Roman"/>
              </a:rPr>
              <a:t>on primary key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attribute(s) in </a:t>
            </a:r>
            <a:r>
              <a:rPr sz="1069" spc="15" dirty="0">
                <a:latin typeface="Times New Roman"/>
                <a:cs typeface="Times New Roman"/>
              </a:rPr>
              <a:t>the unique  </a:t>
            </a:r>
            <a:r>
              <a:rPr sz="1069" spc="10" dirty="0">
                <a:latin typeface="Times New Roman"/>
                <a:cs typeface="Times New Roman"/>
              </a:rPr>
              <a:t>constraint are automatically created. Indexes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databases are similar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books.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book,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allows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information quickly without reading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entire book.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database,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allows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program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without scanning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entire table.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book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words </a:t>
            </a:r>
            <a:r>
              <a:rPr sz="1069" spc="15" dirty="0">
                <a:latin typeface="Times New Roman"/>
                <a:cs typeface="Times New Roman"/>
              </a:rPr>
              <a:t>with the page  </a:t>
            </a:r>
            <a:r>
              <a:rPr sz="1069" spc="10" dirty="0">
                <a:latin typeface="Times New Roman"/>
                <a:cs typeface="Times New Roman"/>
              </a:rPr>
              <a:t>numbers that contain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word. An index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list of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storage locations of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that contain each value. Indexes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082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243000"/>
            <a:ext cx="4867275" cy="35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created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a single column or a combination of </a:t>
            </a:r>
            <a:r>
              <a:rPr sz="1069" spc="15" dirty="0">
                <a:latin typeface="Times New Roman"/>
                <a:cs typeface="Times New Roman"/>
              </a:rPr>
              <a:t>columns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form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B-trees.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contains an </a:t>
            </a:r>
            <a:r>
              <a:rPr sz="1069" spc="15" dirty="0">
                <a:latin typeface="Times New Roman"/>
                <a:cs typeface="Times New Roman"/>
              </a:rPr>
              <a:t>entry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more  columns </a:t>
            </a:r>
            <a:r>
              <a:rPr sz="1069" spc="5" dirty="0">
                <a:latin typeface="Times New Roman"/>
                <a:cs typeface="Times New Roman"/>
              </a:rPr>
              <a:t>(the </a:t>
            </a:r>
            <a:r>
              <a:rPr sz="1069" spc="10" dirty="0">
                <a:latin typeface="Times New Roman"/>
                <a:cs typeface="Times New Roman"/>
              </a:rPr>
              <a:t>search key) from each row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table.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B-tree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sorted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search  key, and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searched </a:t>
            </a:r>
            <a:r>
              <a:rPr sz="1069" spc="5" dirty="0">
                <a:latin typeface="Times New Roman"/>
                <a:cs typeface="Times New Roman"/>
              </a:rPr>
              <a:t>efficiently </a:t>
            </a:r>
            <a:r>
              <a:rPr sz="1069" spc="15" dirty="0">
                <a:latin typeface="Times New Roman"/>
                <a:cs typeface="Times New Roman"/>
              </a:rPr>
              <a:t>on any </a:t>
            </a:r>
            <a:r>
              <a:rPr sz="1069" spc="10" dirty="0">
                <a:latin typeface="Times New Roman"/>
                <a:cs typeface="Times New Roman"/>
              </a:rPr>
              <a:t>leading subset of the search </a:t>
            </a:r>
            <a:r>
              <a:rPr sz="1069" spc="5" dirty="0">
                <a:latin typeface="Times New Roman"/>
                <a:cs typeface="Times New Roman"/>
              </a:rPr>
              <a:t>key. </a:t>
            </a:r>
            <a:r>
              <a:rPr sz="1069" spc="15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example, an index </a:t>
            </a:r>
            <a:r>
              <a:rPr sz="1069" spc="15" dirty="0">
                <a:latin typeface="Times New Roman"/>
                <a:cs typeface="Times New Roman"/>
              </a:rPr>
              <a:t>on columns </a:t>
            </a:r>
            <a:r>
              <a:rPr sz="1069" spc="10" dirty="0">
                <a:latin typeface="Times New Roman"/>
                <a:cs typeface="Times New Roman"/>
              </a:rPr>
              <a:t>A, </a:t>
            </a:r>
            <a:r>
              <a:rPr sz="1069" spc="5" dirty="0">
                <a:latin typeface="Times New Roman"/>
                <a:cs typeface="Times New Roman"/>
              </a:rPr>
              <a:t>B, </a:t>
            </a:r>
            <a:r>
              <a:rPr sz="1069" spc="19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searched efficiently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A,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A, </a:t>
            </a:r>
            <a:r>
              <a:rPr sz="1069" spc="5" dirty="0">
                <a:latin typeface="Times New Roman"/>
                <a:cs typeface="Times New Roman"/>
              </a:rPr>
              <a:t>B, </a:t>
            </a:r>
            <a:r>
              <a:rPr sz="1069" spc="10" dirty="0">
                <a:latin typeface="Times New Roman"/>
                <a:cs typeface="Times New Roman"/>
              </a:rPr>
              <a:t>and  A, </a:t>
            </a:r>
            <a:r>
              <a:rPr sz="1069" spc="5" dirty="0">
                <a:latin typeface="Times New Roman"/>
                <a:cs typeface="Times New Roman"/>
              </a:rPr>
              <a:t>B, </a:t>
            </a:r>
            <a:r>
              <a:rPr sz="1069" spc="10" dirty="0">
                <a:latin typeface="Times New Roman"/>
                <a:cs typeface="Times New Roman"/>
              </a:rPr>
              <a:t>C.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books contain one general index of words, names, places, and </a:t>
            </a:r>
            <a:r>
              <a:rPr sz="1069" spc="15" dirty="0">
                <a:latin typeface="Times New Roman"/>
                <a:cs typeface="Times New Roman"/>
              </a:rPr>
              <a:t>so on.  </a:t>
            </a:r>
            <a:r>
              <a:rPr sz="1069" spc="10" dirty="0">
                <a:latin typeface="Times New Roman"/>
                <a:cs typeface="Times New Roman"/>
              </a:rPr>
              <a:t>Databases contain individual indexes for selected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or columns </a:t>
            </a:r>
            <a:r>
              <a:rPr sz="1069" spc="10" dirty="0">
                <a:latin typeface="Times New Roman"/>
                <a:cs typeface="Times New Roman"/>
              </a:rPr>
              <a:t>of data: this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similar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that contains one index for names of people and another index for  places.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create a database and tune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for performance,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 for the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queries </a:t>
            </a:r>
            <a:r>
              <a:rPr sz="1069" spc="5" dirty="0">
                <a:latin typeface="Times New Roman"/>
                <a:cs typeface="Times New Roman"/>
              </a:rPr>
              <a:t>to find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pubs sample database provided with Microsoft®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Server™ </a:t>
            </a:r>
            <a:r>
              <a:rPr sz="1069" spc="15" dirty="0">
                <a:latin typeface="Times New Roman"/>
                <a:cs typeface="Times New Roman"/>
              </a:rPr>
              <a:t>2000, the  </a:t>
            </a:r>
            <a:r>
              <a:rPr sz="1069" spc="10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has an index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emp_id column.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illustration </a:t>
            </a:r>
            <a:r>
              <a:rPr sz="1069" spc="15" dirty="0">
                <a:latin typeface="Times New Roman"/>
                <a:cs typeface="Times New Roman"/>
              </a:rPr>
              <a:t>shows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how the </a:t>
            </a:r>
            <a:r>
              <a:rPr sz="1069" spc="10" dirty="0">
                <a:latin typeface="Times New Roman"/>
                <a:cs typeface="Times New Roman"/>
              </a:rPr>
              <a:t>index stores each </a:t>
            </a:r>
            <a:r>
              <a:rPr sz="1069" spc="15" dirty="0">
                <a:latin typeface="Times New Roman"/>
                <a:cs typeface="Times New Roman"/>
              </a:rPr>
              <a:t>emp_id </a:t>
            </a:r>
            <a:r>
              <a:rPr sz="1069" spc="10" dirty="0">
                <a:latin typeface="Times New Roman"/>
                <a:cs typeface="Times New Roman"/>
              </a:rPr>
              <a:t>value and points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rows of 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with each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5023230"/>
            <a:ext cx="4535764" cy="276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73" y="7865105"/>
            <a:ext cx="4866658" cy="121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executes a statement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employee table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5" dirty="0">
                <a:latin typeface="Times New Roman"/>
                <a:cs typeface="Times New Roman"/>
              </a:rPr>
              <a:t>emp_id </a:t>
            </a:r>
            <a:r>
              <a:rPr sz="1069" spc="10" dirty="0">
                <a:latin typeface="Times New Roman"/>
                <a:cs typeface="Times New Roman"/>
              </a:rPr>
              <a:t>value,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recognizes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for </a:t>
            </a:r>
            <a:r>
              <a:rPr sz="1069" spc="15" dirty="0">
                <a:latin typeface="Times New Roman"/>
                <a:cs typeface="Times New Roman"/>
              </a:rPr>
              <a:t>the emp_id </a:t>
            </a:r>
            <a:r>
              <a:rPr sz="1069" spc="10" dirty="0">
                <a:latin typeface="Times New Roman"/>
                <a:cs typeface="Times New Roman"/>
              </a:rPr>
              <a:t>column and uses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present,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performs a </a:t>
            </a:r>
            <a:r>
              <a:rPr sz="1069" spc="5" dirty="0">
                <a:latin typeface="Times New Roman"/>
                <a:cs typeface="Times New Roman"/>
              </a:rPr>
              <a:t>full table </a:t>
            </a:r>
            <a:r>
              <a:rPr sz="1069" spc="10" dirty="0">
                <a:latin typeface="Times New Roman"/>
                <a:cs typeface="Times New Roman"/>
              </a:rPr>
              <a:t>scan starting  at the beginning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and stepping through each row, searching for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0" dirty="0">
                <a:latin typeface="Times New Roman"/>
                <a:cs typeface="Times New Roman"/>
              </a:rPr>
              <a:t>emp_id </a:t>
            </a:r>
            <a:r>
              <a:rPr sz="1069" spc="5" dirty="0">
                <a:latin typeface="Times New Roman"/>
                <a:cs typeface="Times New Roman"/>
              </a:rPr>
              <a:t>value.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automatically creates indexes for certain types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33340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243651"/>
            <a:ext cx="4867275" cy="8097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constraints </a:t>
            </a:r>
            <a:r>
              <a:rPr sz="1069" spc="5" dirty="0">
                <a:latin typeface="Times New Roman"/>
                <a:cs typeface="Times New Roman"/>
              </a:rPr>
              <a:t>(for </a:t>
            </a:r>
            <a:r>
              <a:rPr sz="1069" spc="10" dirty="0">
                <a:latin typeface="Times New Roman"/>
                <a:cs typeface="Times New Roman"/>
              </a:rPr>
              <a:t>example, </a:t>
            </a:r>
            <a:r>
              <a:rPr sz="1069" spc="15" dirty="0">
                <a:latin typeface="Times New Roman"/>
                <a:cs typeface="Times New Roman"/>
              </a:rPr>
              <a:t>PRIMARY KEY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constraints). </a:t>
            </a:r>
            <a:r>
              <a:rPr sz="1069" spc="1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further  customize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definitions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creating indexes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are independent of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constraints.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8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performance benefits of indexes, however, </a:t>
            </a:r>
            <a:r>
              <a:rPr sz="1069" spc="15" dirty="0">
                <a:latin typeface="Times New Roman"/>
                <a:cs typeface="Times New Roman"/>
              </a:rPr>
              <a:t>do come </a:t>
            </a:r>
            <a:r>
              <a:rPr sz="1069" spc="10" dirty="0">
                <a:latin typeface="Times New Roman"/>
                <a:cs typeface="Times New Roman"/>
              </a:rPr>
              <a:t>with a cost. Tables with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 require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storage space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database. Also,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insert,  </a:t>
            </a:r>
            <a:r>
              <a:rPr sz="1069" spc="10" dirty="0">
                <a:latin typeface="Times New Roman"/>
                <a:cs typeface="Times New Roman"/>
              </a:rPr>
              <a:t>update, or delete data can take longer and require more processing time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indexes.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design </a:t>
            </a:r>
            <a:r>
              <a:rPr sz="1069" spc="10" dirty="0">
                <a:latin typeface="Times New Roman"/>
                <a:cs typeface="Times New Roman"/>
              </a:rPr>
              <a:t>and create indexes,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should ensure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performance benefits outweigh the extra cost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storage space and processing  </a:t>
            </a:r>
            <a:r>
              <a:rPr sz="1069" spc="5" dirty="0">
                <a:latin typeface="Times New Roman"/>
                <a:cs typeface="Times New Roman"/>
              </a:rPr>
              <a:t>resources</a:t>
            </a:r>
            <a:r>
              <a:rPr sz="729" spc="5" dirty="0">
                <a:latin typeface="Verdana"/>
                <a:cs typeface="Verdana"/>
              </a:rPr>
              <a:t>.</a:t>
            </a:r>
            <a:endParaRPr sz="729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51"/>
              </a:spcBef>
            </a:pPr>
            <a:r>
              <a:rPr sz="1264" spc="49" dirty="0">
                <a:latin typeface="Times New Roman"/>
                <a:cs typeface="Times New Roman"/>
              </a:rPr>
              <a:t>Index</a:t>
            </a:r>
            <a:r>
              <a:rPr sz="1264" spc="-44" dirty="0">
                <a:latin typeface="Times New Roman"/>
                <a:cs typeface="Times New Roman"/>
              </a:rPr>
              <a:t> </a:t>
            </a:r>
            <a:r>
              <a:rPr sz="1264" spc="29" dirty="0">
                <a:latin typeface="Times New Roman"/>
                <a:cs typeface="Times New Roman"/>
              </a:rPr>
              <a:t>Classification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069" spc="10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classified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Clustered vs. Un-clustered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Single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vs. </a:t>
            </a:r>
            <a:r>
              <a:rPr sz="1069" spc="15" dirty="0">
                <a:latin typeface="Times New Roman"/>
                <a:cs typeface="Times New Roman"/>
              </a:rPr>
              <a:t>Composite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Tree-based, inverted files,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pointers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27"/>
              </a:spcBef>
            </a:pPr>
            <a:r>
              <a:rPr sz="1069" spc="73" dirty="0">
                <a:latin typeface="Times New Roman"/>
                <a:cs typeface="Times New Roman"/>
              </a:rPr>
              <a:t>Primary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Indexes: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Consider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Primary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Key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being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array (that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the records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are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of increasing value of the  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attribute.)As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know, each </a:t>
            </a:r>
            <a:r>
              <a:rPr sz="1069" spc="15" dirty="0">
                <a:latin typeface="Times New Roman"/>
                <a:cs typeface="Times New Roman"/>
              </a:rPr>
              <a:t>BLOCK of </a:t>
            </a:r>
            <a:r>
              <a:rPr sz="1069" spc="19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will store a few records 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table. Since all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operations require transfers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complete blocks, </a:t>
            </a:r>
            <a:r>
              <a:rPr sz="1069" spc="5" dirty="0">
                <a:latin typeface="Times New Roman"/>
                <a:cs typeface="Times New Roman"/>
              </a:rPr>
              <a:t>to  search </a:t>
            </a:r>
            <a:r>
              <a:rPr sz="1069" spc="10" dirty="0">
                <a:latin typeface="Times New Roman"/>
                <a:cs typeface="Times New Roman"/>
              </a:rPr>
              <a:t>for a particular record,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which block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stored in.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know the </a:t>
            </a:r>
            <a:r>
              <a:rPr sz="1069" spc="10" dirty="0">
                <a:latin typeface="Times New Roman"/>
                <a:cs typeface="Times New Roman"/>
              </a:rPr>
              <a:t>address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block where the </a:t>
            </a:r>
            <a:r>
              <a:rPr sz="1069" spc="5" dirty="0">
                <a:latin typeface="Times New Roman"/>
                <a:cs typeface="Times New Roman"/>
              </a:rPr>
              <a:t>record is stored, </a:t>
            </a:r>
            <a:r>
              <a:rPr sz="1069" spc="10" dirty="0">
                <a:latin typeface="Times New Roman"/>
                <a:cs typeface="Times New Roman"/>
              </a:rPr>
              <a:t>searching for the 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5" dirty="0">
                <a:latin typeface="Times New Roman"/>
                <a:cs typeface="Times New Roman"/>
              </a:rPr>
              <a:t>is very </a:t>
            </a:r>
            <a:r>
              <a:rPr sz="1069" spc="5" dirty="0">
                <a:latin typeface="Times New Roman"/>
                <a:cs typeface="Times New Roman"/>
              </a:rPr>
              <a:t>fast. </a:t>
            </a:r>
            <a:r>
              <a:rPr sz="1069" spc="15" dirty="0">
                <a:latin typeface="Times New Roman"/>
                <a:cs typeface="Times New Roman"/>
              </a:rPr>
              <a:t>Notice </a:t>
            </a:r>
            <a:r>
              <a:rPr sz="1069" spc="5" dirty="0">
                <a:latin typeface="Times New Roman"/>
                <a:cs typeface="Times New Roman"/>
              </a:rPr>
              <a:t>also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order the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24" dirty="0">
                <a:latin typeface="Times New Roman"/>
                <a:cs typeface="Times New Roman"/>
              </a:rPr>
              <a:t>Key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values. Thus,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attribute value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 record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each block,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determine quite </a:t>
            </a:r>
            <a:r>
              <a:rPr sz="1069" spc="15" dirty="0">
                <a:latin typeface="Times New Roman"/>
                <a:cs typeface="Times New Roman"/>
              </a:rPr>
              <a:t>quickly </a:t>
            </a:r>
            <a:r>
              <a:rPr sz="1069" spc="10" dirty="0">
                <a:latin typeface="Times New Roman"/>
                <a:cs typeface="Times New Roman"/>
              </a:rPr>
              <a:t>whether a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record can be  </a:t>
            </a:r>
            <a:r>
              <a:rPr sz="1069" spc="15" dirty="0">
                <a:latin typeface="Times New Roman"/>
                <a:cs typeface="Times New Roman"/>
              </a:rPr>
              <a:t>found in some </a:t>
            </a:r>
            <a:r>
              <a:rPr sz="1069" spc="10" dirty="0">
                <a:latin typeface="Times New Roman"/>
                <a:cs typeface="Times New Roman"/>
              </a:rPr>
              <a:t>block or not.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idea </a:t>
            </a:r>
            <a:r>
              <a:rPr sz="1069" spc="1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generate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Index file for 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44" dirty="0">
                <a:latin typeface="Times New Roman"/>
                <a:cs typeface="Times New Roman"/>
              </a:rPr>
              <a:t>Secondary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Indexes: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Users  often  need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access  data  </a:t>
            </a:r>
            <a:r>
              <a:rPr sz="1069" spc="19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the  basis  of  </a:t>
            </a:r>
            <a:r>
              <a:rPr sz="1069" spc="15" dirty="0">
                <a:latin typeface="Times New Roman"/>
                <a:cs typeface="Times New Roman"/>
              </a:rPr>
              <a:t>non-key or  non-unique </a:t>
            </a:r>
            <a:r>
              <a:rPr sz="1069" spc="5" dirty="0">
                <a:latin typeface="Times New Roman"/>
                <a:cs typeface="Times New Roman"/>
              </a:rPr>
              <a:t>attribute;</a:t>
            </a: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key. Like student name, program name, students enrolled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particular  program .Records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stored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basis of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attribute; three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possibilities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51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Sequential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Sorted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basis 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58258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7" y="1331114"/>
            <a:ext cx="4867275" cy="628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Sort for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execution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part  from  </a:t>
            </a:r>
            <a:r>
              <a:rPr sz="1069" spc="15" dirty="0">
                <a:latin typeface="Times New Roman"/>
                <a:cs typeface="Times New Roman"/>
              </a:rPr>
              <a:t>primary indexes, one can 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create 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index  based  </a:t>
            </a:r>
            <a:r>
              <a:rPr sz="1069" spc="15" dirty="0">
                <a:latin typeface="Times New Roman"/>
                <a:cs typeface="Times New Roman"/>
              </a:rPr>
              <a:t>on  some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describe the concept of </a:t>
            </a:r>
            <a:r>
              <a:rPr sz="1069" spc="15" dirty="0">
                <a:latin typeface="Times New Roman"/>
                <a:cs typeface="Times New Roman"/>
              </a:rPr>
              <a:t>Secondary </a:t>
            </a:r>
            <a:r>
              <a:rPr sz="1069" spc="10" dirty="0">
                <a:latin typeface="Times New Roman"/>
                <a:cs typeface="Times New Roman"/>
              </a:rPr>
              <a:t>Indexes for a </a:t>
            </a:r>
            <a:r>
              <a:rPr sz="1069" spc="24" dirty="0">
                <a:latin typeface="Times New Roman"/>
                <a:cs typeface="Times New Roman"/>
              </a:rPr>
              <a:t>Key  </a:t>
            </a:r>
            <a:r>
              <a:rPr sz="1069" spc="5" dirty="0">
                <a:latin typeface="Times New Roman"/>
                <a:cs typeface="Times New Roman"/>
              </a:rPr>
              <a:t>attribute that is,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Key, but still has </a:t>
            </a:r>
            <a:r>
              <a:rPr sz="1069" spc="15" dirty="0">
                <a:latin typeface="Times New Roman"/>
                <a:cs typeface="Times New Roman"/>
              </a:rPr>
              <a:t>unique  </a:t>
            </a:r>
            <a:r>
              <a:rPr sz="1069" spc="10" dirty="0">
                <a:latin typeface="Times New Roman"/>
                <a:cs typeface="Times New Roman"/>
              </a:rPr>
              <a:t>values for each record of the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The idea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similar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primary </a:t>
            </a:r>
            <a:r>
              <a:rPr sz="1069" spc="15" dirty="0">
                <a:latin typeface="Times New Roman"/>
                <a:cs typeface="Times New Roman"/>
              </a:rPr>
              <a:t>index. </a:t>
            </a:r>
            <a:r>
              <a:rPr sz="1069" spc="10" dirty="0">
                <a:latin typeface="Times New Roman"/>
                <a:cs typeface="Times New Roman"/>
              </a:rPr>
              <a:t>However, 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already ordered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15" dirty="0">
                <a:latin typeface="Times New Roman"/>
                <a:cs typeface="Times New Roman"/>
              </a:rPr>
              <a:t>Primary key.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 order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records again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secondary key </a:t>
            </a:r>
            <a:r>
              <a:rPr sz="1069" spc="10" dirty="0">
                <a:latin typeface="Times New Roman"/>
                <a:cs typeface="Times New Roman"/>
              </a:rPr>
              <a:t>(since </a:t>
            </a:r>
            <a:r>
              <a:rPr sz="1069" spc="5" dirty="0">
                <a:latin typeface="Times New Roman"/>
                <a:cs typeface="Times New Roman"/>
              </a:rPr>
              <a:t>that will </a:t>
            </a:r>
            <a:r>
              <a:rPr sz="1069" spc="10" dirty="0">
                <a:latin typeface="Times New Roman"/>
                <a:cs typeface="Times New Roman"/>
              </a:rPr>
              <a:t>destroy the utility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Therefore, </a:t>
            </a:r>
            <a:r>
              <a:rPr sz="1069" spc="15" dirty="0">
                <a:latin typeface="Times New Roman"/>
                <a:cs typeface="Times New Roman"/>
              </a:rPr>
              <a:t>the Secondary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two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which stores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address of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tuple of the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three-implementation approaches of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Inverted files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inversions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Linked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lists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B+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Trees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1069" spc="53" dirty="0">
                <a:latin typeface="Times New Roman"/>
                <a:cs typeface="Times New Roman"/>
              </a:rPr>
              <a:t>Creating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Index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[ UNIQUE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32657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5" dirty="0">
                <a:latin typeface="Times New Roman"/>
                <a:cs typeface="Times New Roman"/>
              </a:rPr>
              <a:t>CLUSTERED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NONCLUSTERED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INDEX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index_name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{ </a:t>
            </a:r>
            <a:r>
              <a:rPr sz="1069" i="1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i="1" spc="19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} ( </a:t>
            </a:r>
            <a:r>
              <a:rPr sz="1069" i="1" spc="10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[ </a:t>
            </a:r>
            <a:r>
              <a:rPr sz="1069" spc="15" dirty="0">
                <a:latin typeface="Times New Roman"/>
                <a:cs typeface="Times New Roman"/>
              </a:rPr>
              <a:t>ASC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DESC </a:t>
            </a:r>
            <a:r>
              <a:rPr sz="1069" spc="10" dirty="0">
                <a:latin typeface="Times New Roman"/>
                <a:cs typeface="Times New Roman"/>
              </a:rPr>
              <a:t>] [ </a:t>
            </a:r>
            <a:r>
              <a:rPr sz="1069" spc="5" dirty="0">
                <a:latin typeface="Times New Roman"/>
                <a:cs typeface="Times New Roman"/>
              </a:rPr>
              <a:t>,...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i="1" spc="-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2347" marR="1676097" indent="35189">
              <a:lnSpc>
                <a:spcPct val="148200"/>
              </a:lnSpc>
              <a:spcBef>
                <a:spcPts val="452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see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creating index as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  </a:t>
            </a:r>
            <a:r>
              <a:rPr sz="1069" spc="15" dirty="0">
                <a:latin typeface="Times New Roman"/>
                <a:cs typeface="Times New Roman"/>
              </a:rPr>
              <a:t>CREATE UNIQUE INDEX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pr_prName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ON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program(prName)</a:t>
            </a:r>
            <a:endParaRPr sz="1069">
              <a:latin typeface="Times New Roman"/>
              <a:cs typeface="Times New Roman"/>
            </a:endParaRPr>
          </a:p>
          <a:p>
            <a:pPr marL="12347" marR="490791">
              <a:lnSpc>
                <a:spcPct val="147300"/>
              </a:lnSpc>
              <a:spcBef>
                <a:spcPts val="10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created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composite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it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example.  </a:t>
            </a:r>
            <a:r>
              <a:rPr sz="1069" spc="15" dirty="0">
                <a:latin typeface="Times New Roman"/>
                <a:cs typeface="Times New Roman"/>
              </a:rPr>
              <a:t>CREATE UNIQUE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INDEX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St_Name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Student(stName </a:t>
            </a:r>
            <a:r>
              <a:rPr sz="1069" spc="15" dirty="0">
                <a:latin typeface="Times New Roman"/>
                <a:cs typeface="Times New Roman"/>
              </a:rPr>
              <a:t>ASC, </a:t>
            </a:r>
            <a:r>
              <a:rPr sz="1069" spc="10" dirty="0">
                <a:latin typeface="Times New Roman"/>
                <a:cs typeface="Times New Roman"/>
              </a:rPr>
              <a:t>stFName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DESC)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93" y="8039160"/>
            <a:ext cx="3906044" cy="1327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49" dirty="0">
                <a:latin typeface="Times New Roman"/>
                <a:cs typeface="Times New Roman"/>
              </a:rPr>
              <a:t>Properties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Indexes: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major </a:t>
            </a:r>
            <a:r>
              <a:rPr sz="1069" spc="10" dirty="0">
                <a:latin typeface="Times New Roman"/>
                <a:cs typeface="Times New Roman"/>
              </a:rPr>
              <a:t>properties 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Indexes can be defined even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data in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Existing values are checked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execution of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endParaRPr sz="1069">
              <a:latin typeface="Times New Roman"/>
              <a:cs typeface="Times New Roman"/>
            </a:endParaRPr>
          </a:p>
          <a:p>
            <a:pPr marL="431526" marR="1339643" indent="-209281">
              <a:lnSpc>
                <a:spcPct val="147300"/>
              </a:lnSpc>
              <a:spcBef>
                <a:spcPts val="7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support selections of form as under: 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&lt;operator&gt;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constant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6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6271</Words>
  <Application>Microsoft Office PowerPoint</Application>
  <PresentationFormat>Custom</PresentationFormat>
  <Paragraphs>493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