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8" r:id="rId2"/>
    <p:sldId id="289" r:id="rId3"/>
    <p:sldId id="290" r:id="rId4"/>
    <p:sldId id="291" r:id="rId5"/>
    <p:sldId id="29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88"/>
            <p14:sldId id="289"/>
            <p14:sldId id="290"/>
            <p14:sldId id="291"/>
            <p14:sldId id="292"/>
          </p14:sldIdLst>
        </p14:section>
        <p14:section name="42" id="{F9AD0D28-FC2A-48CD-B49C-8CC0FF6F7CB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43" id="{849DDEB9-7200-4AC7-A8F7-FC04DB70C16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44" id="{2F581B4E-A4AD-4D4C-B345-7971F149135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45" id="{D4DCF6B7-9499-479C-8438-25C573D9BC9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41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50599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2169309"/>
            <a:ext cx="5098168" cy="10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29" dirty="0">
                <a:latin typeface="Arial"/>
                <a:cs typeface="Arial"/>
              </a:rPr>
              <a:t> </a:t>
            </a:r>
            <a:r>
              <a:rPr sz="1167" u="heavy" spc="39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71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92653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302984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7" y="3758257"/>
            <a:ext cx="1566863" cy="611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3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Index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Classification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3" name="object 13"/>
          <p:cNvSpPr txBox="1"/>
          <p:nvPr/>
        </p:nvSpPr>
        <p:spPr>
          <a:xfrm>
            <a:off x="1352595" y="4849990"/>
            <a:ext cx="4866658" cy="4229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9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discussing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views. Views </a:t>
            </a:r>
            <a:r>
              <a:rPr sz="1069" spc="15" dirty="0">
                <a:latin typeface="Times New Roman"/>
                <a:cs typeface="Times New Roman"/>
              </a:rPr>
              <a:t>play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role in 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this layer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available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dealing with </a:t>
            </a:r>
            <a:r>
              <a:rPr sz="1069" spc="15" dirty="0">
                <a:latin typeface="Times New Roman"/>
                <a:cs typeface="Times New Roman"/>
              </a:rPr>
              <a:t>views;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infact virtual for them.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 security.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were </a:t>
            </a:r>
            <a:r>
              <a:rPr sz="1069" spc="10" dirty="0">
                <a:latin typeface="Times New Roman"/>
                <a:cs typeface="Times New Roman"/>
              </a:rPr>
              <a:t>discussing dynamic views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stored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such.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49" dirty="0">
                <a:latin typeface="Times New Roman"/>
                <a:cs typeface="Times New Roman"/>
              </a:rPr>
              <a:t>Updating </a:t>
            </a:r>
            <a:r>
              <a:rPr sz="1264" spc="39" dirty="0">
                <a:latin typeface="Times New Roman"/>
                <a:cs typeface="Times New Roman"/>
              </a:rPr>
              <a:t>Multiple</a:t>
            </a:r>
            <a:r>
              <a:rPr sz="1264" spc="-68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Tables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this updation of multiple views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time.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 while inserting values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tables,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5" dirty="0">
                <a:latin typeface="Times New Roman"/>
                <a:cs typeface="Times New Roman"/>
              </a:rPr>
              <a:t>be done one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time.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this as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600"/>
              </a:lnSpc>
              <a:spcBef>
                <a:spcPts val="637"/>
              </a:spcBef>
            </a:pPr>
            <a:r>
              <a:rPr sz="1069" spc="68" dirty="0">
                <a:latin typeface="Times New Roman"/>
                <a:cs typeface="Times New Roman"/>
              </a:rPr>
              <a:t>CREATE </a:t>
            </a:r>
            <a:r>
              <a:rPr sz="1069" spc="63" dirty="0">
                <a:latin typeface="Times New Roman"/>
                <a:cs typeface="Times New Roman"/>
              </a:rPr>
              <a:t>VIEW </a:t>
            </a:r>
            <a:r>
              <a:rPr sz="1069" spc="29" dirty="0">
                <a:latin typeface="Times New Roman"/>
                <a:cs typeface="Times New Roman"/>
              </a:rPr>
              <a:t>st_pr_view1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(a1, </a:t>
            </a:r>
            <a:r>
              <a:rPr sz="1069" spc="29" dirty="0">
                <a:latin typeface="Times New Roman"/>
                <a:cs typeface="Times New Roman"/>
              </a:rPr>
              <a:t>a2,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a3,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a4)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 (select </a:t>
            </a:r>
            <a:r>
              <a:rPr sz="1069" spc="49" dirty="0">
                <a:latin typeface="Times New Roman"/>
                <a:cs typeface="Times New Roman"/>
              </a:rPr>
              <a:t>stId, </a:t>
            </a:r>
            <a:r>
              <a:rPr sz="1069" spc="34" dirty="0">
                <a:latin typeface="Times New Roman"/>
                <a:cs typeface="Times New Roman"/>
              </a:rPr>
              <a:t>stName,  </a:t>
            </a:r>
            <a:r>
              <a:rPr sz="1069" spc="58" dirty="0">
                <a:latin typeface="Times New Roman"/>
                <a:cs typeface="Times New Roman"/>
              </a:rPr>
              <a:t>program.prName, prcredits from </a:t>
            </a:r>
            <a:r>
              <a:rPr sz="1069" spc="49" dirty="0">
                <a:latin typeface="Times New Roman"/>
                <a:cs typeface="Times New Roman"/>
              </a:rPr>
              <a:t>student, </a:t>
            </a:r>
            <a:r>
              <a:rPr sz="1069" spc="73" dirty="0">
                <a:latin typeface="Times New Roman"/>
                <a:cs typeface="Times New Roman"/>
              </a:rPr>
              <a:t>program </a:t>
            </a:r>
            <a:r>
              <a:rPr sz="1069" spc="83" dirty="0">
                <a:latin typeface="Times New Roman"/>
                <a:cs typeface="Times New Roman"/>
              </a:rPr>
              <a:t>WHERE </a:t>
            </a:r>
            <a:r>
              <a:rPr sz="1069" spc="53" dirty="0">
                <a:latin typeface="Times New Roman"/>
                <a:cs typeface="Times New Roman"/>
              </a:rPr>
              <a:t>student.prName </a:t>
            </a:r>
            <a:r>
              <a:rPr sz="1069" spc="19" dirty="0">
                <a:latin typeface="Times New Roman"/>
                <a:cs typeface="Times New Roman"/>
              </a:rPr>
              <a:t>=  </a:t>
            </a:r>
            <a:r>
              <a:rPr sz="1069" spc="58" dirty="0">
                <a:latin typeface="Times New Roman"/>
                <a:cs typeface="Times New Roman"/>
              </a:rPr>
              <a:t>program.prName)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example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join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enter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17"/>
              </a:spcBef>
            </a:pPr>
            <a:r>
              <a:rPr sz="1069" spc="49" dirty="0">
                <a:latin typeface="Times New Roman"/>
                <a:cs typeface="Times New Roman"/>
              </a:rPr>
              <a:t>insert </a:t>
            </a:r>
            <a:r>
              <a:rPr sz="1069" spc="39" dirty="0">
                <a:latin typeface="Times New Roman"/>
                <a:cs typeface="Times New Roman"/>
              </a:rPr>
              <a:t>into </a:t>
            </a:r>
            <a:r>
              <a:rPr sz="1069" spc="34" dirty="0">
                <a:latin typeface="Times New Roman"/>
                <a:cs typeface="Times New Roman"/>
              </a:rPr>
              <a:t>st_pr_view1 </a:t>
            </a:r>
            <a:r>
              <a:rPr sz="1069" spc="24" dirty="0">
                <a:latin typeface="Times New Roman"/>
                <a:cs typeface="Times New Roman"/>
              </a:rPr>
              <a:t>(a3, </a:t>
            </a:r>
            <a:r>
              <a:rPr sz="1069" spc="29" dirty="0">
                <a:latin typeface="Times New Roman"/>
                <a:cs typeface="Times New Roman"/>
              </a:rPr>
              <a:t>a4) values </a:t>
            </a:r>
            <a:r>
              <a:rPr sz="1069" spc="58" dirty="0">
                <a:latin typeface="Times New Roman"/>
                <a:cs typeface="Times New Roman"/>
              </a:rPr>
              <a:t>('MSE',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110)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74"/>
              </a:lnSpc>
              <a:spcBef>
                <a:spcPts val="39"/>
              </a:spcBef>
            </a:pPr>
            <a:r>
              <a:rPr sz="1069" spc="4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will </a:t>
            </a:r>
            <a:r>
              <a:rPr sz="1069" spc="34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73" dirty="0">
                <a:latin typeface="Times New Roman"/>
                <a:cs typeface="Times New Roman"/>
              </a:rPr>
              <a:t>program </a:t>
            </a:r>
            <a:r>
              <a:rPr sz="1069" spc="49" dirty="0">
                <a:latin typeface="Times New Roman"/>
                <a:cs typeface="Times New Roman"/>
              </a:rPr>
              <a:t>table </a:t>
            </a:r>
            <a:r>
              <a:rPr sz="1069" spc="58" dirty="0">
                <a:latin typeface="Times New Roman"/>
                <a:cs typeface="Times New Roman"/>
              </a:rPr>
              <a:t>after </a:t>
            </a:r>
            <a:r>
              <a:rPr sz="1069" spc="49" dirty="0">
                <a:latin typeface="Times New Roman"/>
                <a:cs typeface="Times New Roman"/>
              </a:rPr>
              <a:t>writing </a:t>
            </a:r>
            <a:r>
              <a:rPr sz="1069" spc="39" dirty="0">
                <a:latin typeface="Times New Roman"/>
                <a:cs typeface="Times New Roman"/>
              </a:rPr>
              <a:t>this </a:t>
            </a:r>
            <a:r>
              <a:rPr sz="1069" spc="58" dirty="0">
                <a:latin typeface="Times New Roman"/>
                <a:cs typeface="Times New Roman"/>
              </a:rPr>
              <a:t>SQL </a:t>
            </a:r>
            <a:r>
              <a:rPr sz="1069" spc="49" dirty="0">
                <a:latin typeface="Times New Roman"/>
                <a:cs typeface="Times New Roman"/>
              </a:rPr>
              <a:t>statement </a:t>
            </a:r>
            <a:r>
              <a:rPr sz="1069" spc="39" dirty="0">
                <a:latin typeface="Times New Roman"/>
                <a:cs typeface="Times New Roman"/>
              </a:rPr>
              <a:t>as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73" dirty="0">
                <a:latin typeface="Times New Roman"/>
                <a:cs typeface="Times New Roman"/>
              </a:rPr>
              <a:t>data  </a:t>
            </a:r>
            <a:r>
              <a:rPr sz="1069" spc="53" dirty="0">
                <a:latin typeface="Times New Roman"/>
                <a:cs typeface="Times New Roman"/>
              </a:rPr>
              <a:t>has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been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stored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05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3" y="1319756"/>
            <a:ext cx="4899995" cy="802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Lock-Based </a:t>
            </a:r>
            <a:r>
              <a:rPr sz="1264" spc="58" dirty="0">
                <a:latin typeface="Times New Roman"/>
                <a:cs typeface="Times New Roman"/>
              </a:rPr>
              <a:t>Concurrency</a:t>
            </a:r>
            <a:r>
              <a:rPr sz="1264" spc="-58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Control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DBMS  must be </a:t>
            </a:r>
            <a:r>
              <a:rPr sz="1069" spc="10" dirty="0">
                <a:latin typeface="Times New Roman"/>
                <a:cs typeface="Times New Roman"/>
              </a:rPr>
              <a:t>able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 that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serializable,  recoverable  schedules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allowed, and that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actions of committed transactions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lost while undoing 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aborted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transactions. </a:t>
            </a:r>
            <a:r>
              <a:rPr sz="1069" spc="19" dirty="0">
                <a:latin typeface="Times New Roman"/>
                <a:cs typeface="Times New Roman"/>
              </a:rPr>
              <a:t>A DBMS </a:t>
            </a:r>
            <a:r>
              <a:rPr sz="1069" spc="10" dirty="0">
                <a:latin typeface="Times New Roman"/>
                <a:cs typeface="Times New Roman"/>
              </a:rPr>
              <a:t>typically uses a </a:t>
            </a:r>
            <a:r>
              <a:rPr sz="1069" spc="15" dirty="0">
                <a:latin typeface="Times New Roman"/>
                <a:cs typeface="Times New Roman"/>
              </a:rPr>
              <a:t>locking </a:t>
            </a:r>
            <a:r>
              <a:rPr sz="1069" spc="10" dirty="0">
                <a:latin typeface="Times New Roman"/>
                <a:cs typeface="Times New Roman"/>
              </a:rPr>
              <a:t>protocol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locking  protocol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rules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followed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transaction (and enforced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DBMS),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that even though actions of several transactions might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interleaved,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net </a:t>
            </a:r>
            <a:r>
              <a:rPr sz="1069" spc="5" dirty="0">
                <a:latin typeface="Times New Roman"/>
                <a:cs typeface="Times New Roman"/>
              </a:rPr>
              <a:t>effect is identical to </a:t>
            </a:r>
            <a:r>
              <a:rPr sz="1069" spc="10" dirty="0">
                <a:latin typeface="Times New Roman"/>
                <a:cs typeface="Times New Roman"/>
              </a:rPr>
              <a:t>executing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49" dirty="0">
                <a:latin typeface="Times New Roman"/>
                <a:cs typeface="Times New Roman"/>
              </a:rPr>
              <a:t>Strict </a:t>
            </a:r>
            <a:r>
              <a:rPr sz="1069" spc="39" dirty="0">
                <a:latin typeface="Times New Roman"/>
                <a:cs typeface="Times New Roman"/>
              </a:rPr>
              <a:t>Two-Phase Locking (Strict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2PL)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most  widely used  locking protocol,  </a:t>
            </a:r>
            <a:r>
              <a:rPr sz="1069" spc="5" dirty="0">
                <a:latin typeface="Times New Roman"/>
                <a:cs typeface="Times New Roman"/>
              </a:rPr>
              <a:t>called  Strict  </a:t>
            </a:r>
            <a:r>
              <a:rPr sz="1069" spc="10" dirty="0">
                <a:latin typeface="Times New Roman"/>
                <a:cs typeface="Times New Roman"/>
              </a:rPr>
              <a:t>Two-Phase  Locking,  or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Strict</a:t>
            </a:r>
            <a:endParaRPr sz="1069">
              <a:latin typeface="Times New Roman"/>
              <a:cs typeface="Times New Roman"/>
            </a:endParaRPr>
          </a:p>
          <a:p>
            <a:pPr marL="12347" marR="3804092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2PL, has </a:t>
            </a:r>
            <a:r>
              <a:rPr sz="1069" spc="15" dirty="0">
                <a:latin typeface="Times New Roman"/>
                <a:cs typeface="Times New Roman"/>
              </a:rPr>
              <a:t>two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rules.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rule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6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read (respectively, modify) an object, </a:t>
            </a:r>
            <a:r>
              <a:rPr sz="1069" spc="5" dirty="0">
                <a:latin typeface="Times New Roman"/>
                <a:cs typeface="Times New Roman"/>
              </a:rPr>
              <a:t>it first </a:t>
            </a:r>
            <a:r>
              <a:rPr sz="1069" spc="10" dirty="0">
                <a:latin typeface="Times New Roman"/>
                <a:cs typeface="Times New Roman"/>
              </a:rPr>
              <a:t>requests a  shared </a:t>
            </a:r>
            <a:r>
              <a:rPr sz="1069" spc="5" dirty="0">
                <a:latin typeface="Times New Roman"/>
                <a:cs typeface="Times New Roman"/>
              </a:rPr>
              <a:t>(respectively, </a:t>
            </a:r>
            <a:r>
              <a:rPr sz="1069" spc="10" dirty="0">
                <a:latin typeface="Times New Roman"/>
                <a:cs typeface="Times New Roman"/>
              </a:rPr>
              <a:t>exclusive) lock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object.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course, </a:t>
            </a:r>
            <a:r>
              <a:rPr sz="1069" spc="10" dirty="0">
                <a:latin typeface="Times New Roman"/>
                <a:cs typeface="Times New Roman"/>
              </a:rPr>
              <a:t>a transaction that has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exclusive lock can </a:t>
            </a:r>
            <a:r>
              <a:rPr sz="1069" spc="5" dirty="0">
                <a:latin typeface="Times New Roman"/>
                <a:cs typeface="Times New Roman"/>
              </a:rPr>
              <a:t>also read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object; an additional shared 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required.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requests a lock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suspended until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grant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requested lock.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keeps </a:t>
            </a:r>
            <a:r>
              <a:rPr sz="1069" spc="5" dirty="0">
                <a:latin typeface="Times New Roman"/>
                <a:cs typeface="Times New Roman"/>
              </a:rPr>
              <a:t>track </a:t>
            </a:r>
            <a:r>
              <a:rPr sz="1069" spc="10" dirty="0">
                <a:latin typeface="Times New Roman"/>
                <a:cs typeface="Times New Roman"/>
              </a:rPr>
              <a:t>of the locks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granted </a:t>
            </a:r>
            <a:r>
              <a:rPr sz="1069" spc="10" dirty="0">
                <a:latin typeface="Times New Roman"/>
                <a:cs typeface="Times New Roman"/>
              </a:rPr>
              <a:t>and ensures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 transaction holds an 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an object, </a:t>
            </a:r>
            <a:r>
              <a:rPr sz="1069" spc="10" dirty="0">
                <a:latin typeface="Times New Roman"/>
                <a:cs typeface="Times New Roman"/>
              </a:rPr>
              <a:t>no other transaction holds a shared  or 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object.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15" dirty="0">
                <a:latin typeface="Times New Roman"/>
                <a:cs typeface="Times New Roman"/>
              </a:rPr>
              <a:t>rule </a:t>
            </a:r>
            <a:r>
              <a:rPr sz="1069" spc="5" dirty="0">
                <a:latin typeface="Times New Roman"/>
                <a:cs typeface="Times New Roman"/>
              </a:rPr>
              <a:t>in Strict </a:t>
            </a:r>
            <a:r>
              <a:rPr sz="1069" spc="15" dirty="0">
                <a:latin typeface="Times New Roman"/>
                <a:cs typeface="Times New Roman"/>
              </a:rPr>
              <a:t>2PL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All  locks  held 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a  transaction  are  released  when  the  </a:t>
            </a:r>
            <a:r>
              <a:rPr sz="1069" spc="5" dirty="0">
                <a:latin typeface="Times New Roman"/>
                <a:cs typeface="Times New Roman"/>
              </a:rPr>
              <a:t>transaction  is 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completed.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Requests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acquire </a:t>
            </a:r>
            <a:r>
              <a:rPr sz="1069" spc="10" dirty="0">
                <a:latin typeface="Times New Roman"/>
                <a:cs typeface="Times New Roman"/>
              </a:rPr>
              <a:t>and release locks can be automatically inserted into transactions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DBMS; </a:t>
            </a:r>
            <a:r>
              <a:rPr sz="1069" spc="10" dirty="0">
                <a:latin typeface="Times New Roman"/>
                <a:cs typeface="Times New Roman"/>
              </a:rPr>
              <a:t>users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not worry about these </a:t>
            </a:r>
            <a:r>
              <a:rPr sz="1069" spc="5" dirty="0">
                <a:latin typeface="Times New Roman"/>
                <a:cs typeface="Times New Roman"/>
              </a:rPr>
              <a:t>details.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the locking protocol  allows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`safe' </a:t>
            </a:r>
            <a:r>
              <a:rPr sz="1069" spc="10" dirty="0">
                <a:latin typeface="Times New Roman"/>
                <a:cs typeface="Times New Roman"/>
              </a:rPr>
              <a:t>interleaving of transactions.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two transactions access completely  independent parts of the database,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concurrently </a:t>
            </a:r>
            <a:r>
              <a:rPr sz="1069" spc="15" dirty="0">
                <a:latin typeface="Times New Roman"/>
                <a:cs typeface="Times New Roman"/>
              </a:rPr>
              <a:t>obtain </a:t>
            </a:r>
            <a:r>
              <a:rPr sz="1069" spc="10" dirty="0">
                <a:latin typeface="Times New Roman"/>
                <a:cs typeface="Times New Roman"/>
              </a:rPr>
              <a:t>the locks  that </a:t>
            </a:r>
            <a:r>
              <a:rPr sz="1069" spc="15" dirty="0">
                <a:latin typeface="Times New Roman"/>
                <a:cs typeface="Times New Roman"/>
              </a:rPr>
              <a:t>they need </a:t>
            </a:r>
            <a:r>
              <a:rPr sz="1069" spc="10" dirty="0">
                <a:latin typeface="Times New Roman"/>
                <a:cs typeface="Times New Roman"/>
              </a:rPr>
              <a:t>and proceed </a:t>
            </a:r>
            <a:r>
              <a:rPr sz="1069" spc="15" dirty="0">
                <a:latin typeface="Times New Roman"/>
                <a:cs typeface="Times New Roman"/>
              </a:rPr>
              <a:t>merrily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their ways.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15" dirty="0">
                <a:latin typeface="Times New Roman"/>
                <a:cs typeface="Times New Roman"/>
              </a:rPr>
              <a:t>hand,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two  transactions access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object, </a:t>
            </a:r>
            <a:r>
              <a:rPr sz="1069" spc="10" dirty="0">
                <a:latin typeface="Times New Roman"/>
                <a:cs typeface="Times New Roman"/>
              </a:rPr>
              <a:t>and one of them wants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modify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their actions  are effectively ordered serially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actions of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transactions (the one that 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the lock </a:t>
            </a:r>
            <a:r>
              <a:rPr sz="1069" spc="15" dirty="0">
                <a:latin typeface="Times New Roman"/>
                <a:cs typeface="Times New Roman"/>
              </a:rPr>
              <a:t>on the common </a:t>
            </a:r>
            <a:r>
              <a:rPr sz="1069" spc="5" dirty="0">
                <a:latin typeface="Times New Roman"/>
                <a:cs typeface="Times New Roman"/>
              </a:rPr>
              <a:t>object first) </a:t>
            </a:r>
            <a:r>
              <a:rPr sz="1069" spc="10" dirty="0">
                <a:latin typeface="Times New Roman"/>
                <a:cs typeface="Times New Roman"/>
              </a:rPr>
              <a:t>are completed before </a:t>
            </a:r>
            <a:r>
              <a:rPr sz="1069" spc="5" dirty="0">
                <a:latin typeface="Times New Roman"/>
                <a:cs typeface="Times New Roman"/>
              </a:rPr>
              <a:t>(this </a:t>
            </a:r>
            <a:r>
              <a:rPr sz="1069" spc="15" dirty="0">
                <a:latin typeface="Times New Roman"/>
                <a:cs typeface="Times New Roman"/>
              </a:rPr>
              <a:t>lock is </a:t>
            </a:r>
            <a:r>
              <a:rPr sz="1069" spc="5" dirty="0">
                <a:latin typeface="Times New Roman"/>
                <a:cs typeface="Times New Roman"/>
              </a:rPr>
              <a:t>released  </a:t>
            </a:r>
            <a:r>
              <a:rPr sz="1069" spc="10" dirty="0">
                <a:latin typeface="Times New Roman"/>
                <a:cs typeface="Times New Roman"/>
              </a:rPr>
              <a:t>and) the other transaction can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8893" algn="just">
              <a:lnSpc>
                <a:spcPct val="1479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denote the action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requesting a shared (respectively, exclusive) 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ST (O) </a:t>
            </a:r>
            <a:r>
              <a:rPr sz="1069" spc="10" dirty="0">
                <a:latin typeface="Times New Roman"/>
                <a:cs typeface="Times New Roman"/>
              </a:rPr>
              <a:t>(respectively, </a:t>
            </a:r>
            <a:r>
              <a:rPr sz="1069" spc="19" dirty="0">
                <a:latin typeface="Times New Roman"/>
                <a:cs typeface="Times New Roman"/>
              </a:rPr>
              <a:t>XT </a:t>
            </a:r>
            <a:r>
              <a:rPr sz="1069" spc="5" dirty="0">
                <a:latin typeface="Times New Roman"/>
                <a:cs typeface="Times New Roman"/>
              </a:rPr>
              <a:t>(O)),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omit </a:t>
            </a:r>
            <a:r>
              <a:rPr sz="1069" spc="10" dirty="0">
                <a:latin typeface="Times New Roman"/>
                <a:cs typeface="Times New Roman"/>
              </a:rPr>
              <a:t>the subscript denoting the  transaction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clear from the context.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example, consider the schedule 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36258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4728" y="1329111"/>
            <a:ext cx="1570703" cy="2259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47" y="3578975"/>
            <a:ext cx="4867275" cy="394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Figure reading </a:t>
            </a:r>
            <a:r>
              <a:rPr sz="1069" spc="15" dirty="0">
                <a:latin typeface="Times New Roman"/>
                <a:cs typeface="Times New Roman"/>
              </a:rPr>
              <a:t>uncommitted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This interleaving could result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state that cannot result from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serial </a:t>
            </a:r>
            <a:r>
              <a:rPr sz="1069" spc="15" dirty="0">
                <a:latin typeface="Times New Roman"/>
                <a:cs typeface="Times New Roman"/>
              </a:rPr>
              <a:t>execution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 transactions. For instance, T1 could </a:t>
            </a:r>
            <a:r>
              <a:rPr sz="1069" spc="5" dirty="0">
                <a:latin typeface="Times New Roman"/>
                <a:cs typeface="Times New Roman"/>
              </a:rPr>
              <a:t>change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10 to </a:t>
            </a:r>
            <a:r>
              <a:rPr sz="1069" spc="10" dirty="0">
                <a:latin typeface="Times New Roman"/>
                <a:cs typeface="Times New Roman"/>
              </a:rPr>
              <a:t>20, then T2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(which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A) </a:t>
            </a:r>
            <a:r>
              <a:rPr sz="1069" spc="10" dirty="0">
                <a:latin typeface="Times New Roman"/>
                <a:cs typeface="Times New Roman"/>
              </a:rPr>
              <a:t>could change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100 to </a:t>
            </a:r>
            <a:r>
              <a:rPr sz="1069" spc="10" dirty="0">
                <a:latin typeface="Times New Roman"/>
                <a:cs typeface="Times New Roman"/>
              </a:rPr>
              <a:t>200, and then </a:t>
            </a:r>
            <a:r>
              <a:rPr sz="1069" spc="15" dirty="0">
                <a:latin typeface="Times New Roman"/>
                <a:cs typeface="Times New Roman"/>
              </a:rPr>
              <a:t>T1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200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B.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run </a:t>
            </a:r>
            <a:r>
              <a:rPr sz="1069" spc="5" dirty="0">
                <a:latin typeface="Times New Roman"/>
                <a:cs typeface="Times New Roman"/>
              </a:rPr>
              <a:t>serially, </a:t>
            </a:r>
            <a:r>
              <a:rPr sz="1069" spc="10" dirty="0">
                <a:latin typeface="Times New Roman"/>
                <a:cs typeface="Times New Roman"/>
              </a:rPr>
              <a:t>either T1 </a:t>
            </a:r>
            <a:r>
              <a:rPr sz="1069" spc="15" dirty="0">
                <a:latin typeface="Times New Roman"/>
                <a:cs typeface="Times New Roman"/>
              </a:rPr>
              <a:t>orT2 </a:t>
            </a:r>
            <a:r>
              <a:rPr sz="1069" spc="10" dirty="0">
                <a:latin typeface="Times New Roman"/>
                <a:cs typeface="Times New Roman"/>
              </a:rPr>
              <a:t>would execute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and read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100 </a:t>
            </a:r>
            <a:r>
              <a:rPr sz="1069" spc="10" dirty="0">
                <a:latin typeface="Times New Roman"/>
                <a:cs typeface="Times New Roman"/>
              </a:rPr>
              <a:t>for B: Clearly, the interleaved execution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equivalent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either serial </a:t>
            </a:r>
            <a:r>
              <a:rPr sz="1069" spc="10" dirty="0">
                <a:latin typeface="Times New Roman"/>
                <a:cs typeface="Times New Roman"/>
              </a:rPr>
              <a:t>execution.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Strict </a:t>
            </a:r>
            <a:r>
              <a:rPr sz="1069" spc="15" dirty="0">
                <a:latin typeface="Times New Roman"/>
                <a:cs typeface="Times New Roman"/>
              </a:rPr>
              <a:t>2PL </a:t>
            </a:r>
            <a:r>
              <a:rPr sz="1069" spc="10" dirty="0">
                <a:latin typeface="Times New Roman"/>
                <a:cs typeface="Times New Roman"/>
              </a:rPr>
              <a:t>protocol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used, the above interleaving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disallowed. </a:t>
            </a: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0" dirty="0">
                <a:latin typeface="Times New Roman"/>
                <a:cs typeface="Times New Roman"/>
              </a:rPr>
              <a:t>us see why. </a:t>
            </a:r>
            <a:r>
              <a:rPr sz="1069" spc="15" dirty="0">
                <a:latin typeface="Times New Roman"/>
                <a:cs typeface="Times New Roman"/>
              </a:rPr>
              <a:t>Assuming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transactions proceed at </a:t>
            </a:r>
            <a:r>
              <a:rPr sz="1069" spc="15" dirty="0">
                <a:latin typeface="Times New Roman"/>
                <a:cs typeface="Times New Roman"/>
              </a:rPr>
              <a:t>the same  </a:t>
            </a:r>
            <a:r>
              <a:rPr sz="1069" spc="5" dirty="0">
                <a:latin typeface="Times New Roman"/>
                <a:cs typeface="Times New Roman"/>
              </a:rPr>
              <a:t>relative </a:t>
            </a:r>
            <a:r>
              <a:rPr sz="1069" spc="10" dirty="0">
                <a:latin typeface="Times New Roman"/>
                <a:cs typeface="Times New Roman"/>
              </a:rPr>
              <a:t>speed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before, T1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obtain an 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read  </a:t>
            </a:r>
            <a:r>
              <a:rPr sz="1069" spc="10" dirty="0">
                <a:latin typeface="Times New Roman"/>
                <a:cs typeface="Times New Roman"/>
              </a:rPr>
              <a:t>and write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(figure </a:t>
            </a:r>
            <a:r>
              <a:rPr sz="1069" spc="15" dirty="0">
                <a:latin typeface="Times New Roman"/>
                <a:cs typeface="Times New Roman"/>
              </a:rPr>
              <a:t>below) </a:t>
            </a:r>
            <a:r>
              <a:rPr sz="1069" spc="10" dirty="0">
                <a:latin typeface="Times New Roman"/>
                <a:cs typeface="Times New Roman"/>
              </a:rPr>
              <a:t>Then, T2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request a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A. However, this  request 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granted until T1 releases its exclusive </a:t>
            </a:r>
            <a:r>
              <a:rPr sz="1069" spc="5" dirty="0">
                <a:latin typeface="Times New Roman"/>
                <a:cs typeface="Times New Roman"/>
              </a:rPr>
              <a:t>lock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 </a:t>
            </a:r>
            <a:r>
              <a:rPr sz="1069" spc="10" dirty="0">
                <a:latin typeface="Times New Roman"/>
                <a:cs typeface="Times New Roman"/>
              </a:rPr>
              <a:t>therefore suspends </a:t>
            </a:r>
            <a:r>
              <a:rPr sz="1069" spc="15" dirty="0">
                <a:latin typeface="Times New Roman"/>
                <a:cs typeface="Times New Roman"/>
              </a:rPr>
              <a:t>T2. T1 now </a:t>
            </a:r>
            <a:r>
              <a:rPr sz="1069" spc="10" dirty="0">
                <a:latin typeface="Times New Roman"/>
                <a:cs typeface="Times New Roman"/>
              </a:rPr>
              <a:t>proceeds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obtain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B, reads </a:t>
            </a:r>
            <a:r>
              <a:rPr sz="1069" spc="10" dirty="0">
                <a:latin typeface="Times New Roman"/>
                <a:cs typeface="Times New Roman"/>
              </a:rPr>
              <a:t>and  writes </a:t>
            </a:r>
            <a:r>
              <a:rPr sz="1069" spc="5" dirty="0">
                <a:latin typeface="Times New Roman"/>
                <a:cs typeface="Times New Roman"/>
              </a:rPr>
              <a:t>B, </a:t>
            </a:r>
            <a:r>
              <a:rPr sz="1069" spc="10" dirty="0">
                <a:latin typeface="Times New Roman"/>
                <a:cs typeface="Times New Roman"/>
              </a:rPr>
              <a:t>then finally </a:t>
            </a:r>
            <a:r>
              <a:rPr sz="1069" spc="15" dirty="0">
                <a:latin typeface="Times New Roman"/>
                <a:cs typeface="Times New Roman"/>
              </a:rPr>
              <a:t>commits,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which time its locks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released. T2's </a:t>
            </a:r>
            <a:r>
              <a:rPr sz="1069" spc="1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request  </a:t>
            </a:r>
            <a:r>
              <a:rPr sz="1069" spc="15" dirty="0">
                <a:latin typeface="Times New Roman"/>
                <a:cs typeface="Times New Roman"/>
              </a:rPr>
              <a:t>is now </a:t>
            </a:r>
            <a:r>
              <a:rPr sz="1069" spc="10" dirty="0">
                <a:latin typeface="Times New Roman"/>
                <a:cs typeface="Times New Roman"/>
              </a:rPr>
              <a:t>granted,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proceeds.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 locking protocol results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serial  execution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transactions.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general, however, the actions of different  transactions could be </a:t>
            </a:r>
            <a:r>
              <a:rPr sz="1069" spc="5" dirty="0">
                <a:latin typeface="Times New Roman"/>
                <a:cs typeface="Times New Roman"/>
              </a:rPr>
              <a:t>interleaved.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example, consider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interleaving of two  transactions </a:t>
            </a:r>
            <a:r>
              <a:rPr sz="1069" spc="15" dirty="0">
                <a:latin typeface="Times New Roman"/>
                <a:cs typeface="Times New Roman"/>
              </a:rPr>
              <a:t>shown in </a:t>
            </a:r>
            <a:r>
              <a:rPr sz="1069" spc="10" dirty="0">
                <a:latin typeface="Times New Roman"/>
                <a:cs typeface="Times New Roman"/>
              </a:rPr>
              <a:t>Figure below,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permitted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Strict </a:t>
            </a:r>
            <a:r>
              <a:rPr sz="1069" spc="15" dirty="0">
                <a:latin typeface="Times New Roman"/>
                <a:cs typeface="Times New Roman"/>
              </a:rPr>
              <a:t>2PL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protocol.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731" y="7598582"/>
            <a:ext cx="1178025" cy="95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346" y="8540018"/>
            <a:ext cx="22336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Figure: Schedule illustrating </a:t>
            </a:r>
            <a:r>
              <a:rPr sz="1069" spc="5" dirty="0">
                <a:latin typeface="Times New Roman"/>
                <a:cs typeface="Times New Roman"/>
              </a:rPr>
              <a:t>strict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2PL.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12374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756"/>
            <a:ext cx="4866658" cy="208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29" dirty="0">
                <a:latin typeface="Times New Roman"/>
                <a:cs typeface="Times New Roman"/>
              </a:rPr>
              <a:t>Deadlocks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Consider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transaction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T1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exclusive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an 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B, </a:t>
            </a:r>
            <a:r>
              <a:rPr sz="1069" spc="15" dirty="0">
                <a:latin typeface="Times New Roman"/>
                <a:cs typeface="Times New Roman"/>
              </a:rPr>
              <a:t>T1 </a:t>
            </a:r>
            <a:r>
              <a:rPr sz="1069" spc="10" dirty="0">
                <a:latin typeface="Times New Roman"/>
                <a:cs typeface="Times New Roman"/>
              </a:rPr>
              <a:t>requests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queued,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10" dirty="0">
                <a:latin typeface="Times New Roman"/>
                <a:cs typeface="Times New Roman"/>
              </a:rPr>
              <a:t>requests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exclusive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queued. Now, </a:t>
            </a:r>
            <a:r>
              <a:rPr sz="1069" spc="15" dirty="0">
                <a:latin typeface="Times New Roman"/>
                <a:cs typeface="Times New Roman"/>
              </a:rPr>
              <a:t>T1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waiting for T2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release its lock and </a:t>
            </a: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waiting for T1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release </a:t>
            </a:r>
            <a:r>
              <a:rPr sz="1069" spc="10" dirty="0">
                <a:latin typeface="Times New Roman"/>
                <a:cs typeface="Times New Roman"/>
              </a:rPr>
              <a:t>its lock!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cycle </a:t>
            </a:r>
            <a:r>
              <a:rPr sz="1069" spc="10" dirty="0">
                <a:latin typeface="Times New Roman"/>
                <a:cs typeface="Times New Roman"/>
              </a:rPr>
              <a:t>of  transactions waiting for locks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released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a deadlock. Clearly, these two  transactions will </a:t>
            </a:r>
            <a:r>
              <a:rPr sz="1069" spc="15" dirty="0">
                <a:latin typeface="Times New Roman"/>
                <a:cs typeface="Times New Roman"/>
              </a:rPr>
              <a:t>make no </a:t>
            </a:r>
            <a:r>
              <a:rPr sz="1069" spc="10" dirty="0">
                <a:latin typeface="Times New Roman"/>
                <a:cs typeface="Times New Roman"/>
              </a:rPr>
              <a:t>further progress. </a:t>
            </a:r>
            <a:r>
              <a:rPr sz="1069" spc="15" dirty="0">
                <a:latin typeface="Times New Roman"/>
                <a:cs typeface="Times New Roman"/>
              </a:rPr>
              <a:t>Worse, they hold </a:t>
            </a:r>
            <a:r>
              <a:rPr sz="1069" spc="10" dirty="0">
                <a:latin typeface="Times New Roman"/>
                <a:cs typeface="Times New Roman"/>
              </a:rPr>
              <a:t>locks that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 required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other transactions.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either prevent or detect </a:t>
            </a:r>
            <a:r>
              <a:rPr sz="1069" spc="15" dirty="0">
                <a:latin typeface="Times New Roman"/>
                <a:cs typeface="Times New Roman"/>
              </a:rPr>
              <a:t>(and </a:t>
            </a:r>
            <a:r>
              <a:rPr sz="1069" spc="10" dirty="0">
                <a:latin typeface="Times New Roman"/>
                <a:cs typeface="Times New Roman"/>
              </a:rPr>
              <a:t>resolve) 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deadlock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situations.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3477718"/>
            <a:ext cx="2659816" cy="226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22" y="5734981"/>
            <a:ext cx="4866658" cy="361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Figure :Schedule </a:t>
            </a:r>
            <a:r>
              <a:rPr sz="1069" spc="5" dirty="0">
                <a:latin typeface="Times New Roman"/>
                <a:cs typeface="Times New Roman"/>
              </a:rPr>
              <a:t>Illustrating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34" dirty="0">
                <a:latin typeface="Times New Roman"/>
                <a:cs typeface="Times New Roman"/>
              </a:rPr>
              <a:t>Deadlock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Prevention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622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prevent deadlocks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giving each transaction a priority and ensuring that  lower </a:t>
            </a:r>
            <a:r>
              <a:rPr sz="1069" spc="1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transactions are not allowed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wait </a:t>
            </a:r>
            <a:r>
              <a:rPr sz="1069" spc="10" dirty="0">
                <a:latin typeface="Times New Roman"/>
                <a:cs typeface="Times New Roman"/>
              </a:rPr>
              <a:t>for higher priority transactions (or  vice versa).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assign priorities is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transaction a timestamp when  it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lower the timestamp,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higher the transaction's priority,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oldest transaction has the highest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5" dirty="0">
                <a:latin typeface="Times New Roman"/>
                <a:cs typeface="Times New Roman"/>
              </a:rPr>
              <a:t>Ti </a:t>
            </a:r>
            <a:r>
              <a:rPr sz="1069" spc="10" dirty="0">
                <a:latin typeface="Times New Roman"/>
                <a:cs typeface="Times New Roman"/>
              </a:rPr>
              <a:t>requests a </a:t>
            </a:r>
            <a:r>
              <a:rPr sz="1069" spc="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and transaction </a:t>
            </a:r>
            <a:r>
              <a:rPr sz="1069" spc="5" dirty="0">
                <a:latin typeface="Times New Roman"/>
                <a:cs typeface="Times New Roman"/>
              </a:rPr>
              <a:t>Tj </a:t>
            </a:r>
            <a:r>
              <a:rPr sz="1069" spc="10" dirty="0">
                <a:latin typeface="Times New Roman"/>
                <a:cs typeface="Times New Roman"/>
              </a:rPr>
              <a:t>holds a conflicting lock, the lock  manager can </a:t>
            </a:r>
            <a:r>
              <a:rPr sz="1069" spc="15" dirty="0">
                <a:latin typeface="Times New Roman"/>
                <a:cs typeface="Times New Roman"/>
              </a:rPr>
              <a:t>use 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two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policies: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Wait-die: </a:t>
            </a:r>
            <a:r>
              <a:rPr sz="1069" spc="-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Ti has higher </a:t>
            </a:r>
            <a:r>
              <a:rPr sz="1069" spc="5" dirty="0">
                <a:latin typeface="Times New Roman"/>
                <a:cs typeface="Times New Roman"/>
              </a:rPr>
              <a:t>priority,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allowed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wait; otherwise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aborted.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Wound-wait: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Ti </a:t>
            </a:r>
            <a:r>
              <a:rPr sz="1069" spc="10" dirty="0">
                <a:latin typeface="Times New Roman"/>
                <a:cs typeface="Times New Roman"/>
              </a:rPr>
              <a:t>has higher priority, </a:t>
            </a:r>
            <a:r>
              <a:rPr sz="1069" spc="5" dirty="0">
                <a:latin typeface="Times New Roman"/>
                <a:cs typeface="Times New Roman"/>
              </a:rPr>
              <a:t>abort </a:t>
            </a:r>
            <a:r>
              <a:rPr sz="1069" spc="10" dirty="0">
                <a:latin typeface="Times New Roman"/>
                <a:cs typeface="Times New Roman"/>
              </a:rPr>
              <a:t>Tj; otherwise Ti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waits.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wait-die scheme, lower priority transactions can never wait for higher priority  transactions.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wound-wait scheme, higher priority transactions never </a:t>
            </a:r>
            <a:r>
              <a:rPr sz="1069" spc="5" dirty="0">
                <a:latin typeface="Times New Roman"/>
                <a:cs typeface="Times New Roman"/>
              </a:rPr>
              <a:t>wait </a:t>
            </a:r>
            <a:r>
              <a:rPr sz="1069" spc="10" dirty="0">
                <a:latin typeface="Times New Roman"/>
                <a:cs typeface="Times New Roman"/>
              </a:rPr>
              <a:t>for  lower priority transactions.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deadlock cycle can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develop.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3638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3" y="1243162"/>
            <a:ext cx="4867892" cy="792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1473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subtle point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must </a:t>
            </a:r>
            <a:r>
              <a:rPr sz="1069" spc="10" dirty="0">
                <a:latin typeface="Times New Roman"/>
                <a:cs typeface="Times New Roman"/>
              </a:rPr>
              <a:t>also ensure that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transaction is </a:t>
            </a:r>
            <a:r>
              <a:rPr sz="1069" spc="10" dirty="0">
                <a:latin typeface="Times New Roman"/>
                <a:cs typeface="Times New Roman"/>
              </a:rPr>
              <a:t>perennially aborted  because it never has a sufficiently high </a:t>
            </a:r>
            <a:r>
              <a:rPr sz="1069" spc="5" dirty="0">
                <a:latin typeface="Times New Roman"/>
                <a:cs typeface="Times New Roman"/>
              </a:rPr>
              <a:t>priority. </a:t>
            </a:r>
            <a:r>
              <a:rPr sz="1069" spc="15" dirty="0">
                <a:latin typeface="Times New Roman"/>
                <a:cs typeface="Times New Roman"/>
              </a:rPr>
              <a:t>(Note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schemes, 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higher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priority transaction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never aborted.)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aborted and restarted,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timestamp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originally. </a:t>
            </a:r>
            <a:r>
              <a:rPr sz="1069" spc="10" dirty="0">
                <a:latin typeface="Times New Roman"/>
                <a:cs typeface="Times New Roman"/>
              </a:rPr>
              <a:t>Reissuing timestamps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ensures that each transaction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eventually </a:t>
            </a:r>
            <a:r>
              <a:rPr sz="1069" spc="15" dirty="0">
                <a:latin typeface="Times New Roman"/>
                <a:cs typeface="Times New Roman"/>
              </a:rPr>
              <a:t>become the </a:t>
            </a:r>
            <a:r>
              <a:rPr sz="1069" spc="10" dirty="0">
                <a:latin typeface="Times New Roman"/>
                <a:cs typeface="Times New Roman"/>
              </a:rPr>
              <a:t>oldest transaction,  and </a:t>
            </a:r>
            <a:r>
              <a:rPr sz="1069" spc="15" dirty="0">
                <a:latin typeface="Times New Roman"/>
                <a:cs typeface="Times New Roman"/>
              </a:rPr>
              <a:t>thus the </a:t>
            </a:r>
            <a:r>
              <a:rPr sz="1069" spc="10" dirty="0">
                <a:latin typeface="Times New Roman"/>
                <a:cs typeface="Times New Roman"/>
              </a:rPr>
              <a:t>one with the highest priority, and will </a:t>
            </a:r>
            <a:r>
              <a:rPr sz="1069" spc="5" dirty="0">
                <a:latin typeface="Times New Roman"/>
                <a:cs typeface="Times New Roman"/>
              </a:rPr>
              <a:t>get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locks that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requires.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wait-die </a:t>
            </a:r>
            <a:r>
              <a:rPr sz="1069" spc="15" dirty="0">
                <a:latin typeface="Times New Roman"/>
                <a:cs typeface="Times New Roman"/>
              </a:rPr>
              <a:t>scheme is </a:t>
            </a:r>
            <a:r>
              <a:rPr sz="1069" spc="10" dirty="0">
                <a:latin typeface="Times New Roman"/>
                <a:cs typeface="Times New Roman"/>
              </a:rPr>
              <a:t>non-preemptive;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transaction requesting a </a:t>
            </a:r>
            <a:r>
              <a:rPr sz="1069" spc="1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can be  aborted.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transaction grows older (and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priority </a:t>
            </a:r>
            <a:r>
              <a:rPr sz="1069" spc="5" dirty="0">
                <a:latin typeface="Times New Roman"/>
                <a:cs typeface="Times New Roman"/>
              </a:rPr>
              <a:t>increases), it </a:t>
            </a:r>
            <a:r>
              <a:rPr sz="1069" spc="10" dirty="0">
                <a:latin typeface="Times New Roman"/>
                <a:cs typeface="Times New Roman"/>
              </a:rPr>
              <a:t>tends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 for 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and more young transactions.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younger transaction that </a:t>
            </a:r>
            <a:r>
              <a:rPr sz="1069" spc="5" dirty="0">
                <a:latin typeface="Times New Roman"/>
                <a:cs typeface="Times New Roman"/>
              </a:rPr>
              <a:t>conflicts </a:t>
            </a:r>
            <a:r>
              <a:rPr sz="1069" spc="10" dirty="0">
                <a:latin typeface="Times New Roman"/>
                <a:cs typeface="Times New Roman"/>
              </a:rPr>
              <a:t>with an older  transaction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repeatedly aborted (a disadvantage with respect </a:t>
            </a:r>
            <a:r>
              <a:rPr sz="1069" spc="15" dirty="0">
                <a:latin typeface="Times New Roman"/>
                <a:cs typeface="Times New Roman"/>
              </a:rPr>
              <a:t>to wound </a:t>
            </a:r>
            <a:r>
              <a:rPr sz="1069" spc="5" dirty="0">
                <a:latin typeface="Times New Roman"/>
                <a:cs typeface="Times New Roman"/>
              </a:rPr>
              <a:t>wait), 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15" dirty="0">
                <a:latin typeface="Times New Roman"/>
                <a:cs typeface="Times New Roman"/>
              </a:rPr>
              <a:t>hand, </a:t>
            </a:r>
            <a:r>
              <a:rPr sz="1069" spc="10" dirty="0">
                <a:latin typeface="Times New Roman"/>
                <a:cs typeface="Times New Roman"/>
              </a:rPr>
              <a:t>a transaction that has all the locks it needs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never be aborted  for deadlock reasons </a:t>
            </a:r>
            <a:r>
              <a:rPr sz="1069" spc="5" dirty="0">
                <a:latin typeface="Times New Roman"/>
                <a:cs typeface="Times New Roman"/>
              </a:rPr>
              <a:t>(an </a:t>
            </a:r>
            <a:r>
              <a:rPr sz="1069" spc="10" dirty="0">
                <a:latin typeface="Times New Roman"/>
                <a:cs typeface="Times New Roman"/>
              </a:rPr>
              <a:t>advantage with respect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wound-wait, which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preemptive).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34" dirty="0">
                <a:latin typeface="Times New Roman"/>
                <a:cs typeface="Times New Roman"/>
              </a:rPr>
              <a:t>Deadlock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Detection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  <a:spcBef>
                <a:spcPts val="612"/>
              </a:spcBef>
            </a:pPr>
            <a:r>
              <a:rPr sz="1069" spc="10" dirty="0">
                <a:latin typeface="Times New Roman"/>
                <a:cs typeface="Times New Roman"/>
              </a:rPr>
              <a:t>Deadlocks tend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rare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typically </a:t>
            </a:r>
            <a:r>
              <a:rPr sz="1069" spc="15" dirty="0">
                <a:latin typeface="Times New Roman"/>
                <a:cs typeface="Times New Roman"/>
              </a:rPr>
              <a:t>involve very </a:t>
            </a:r>
            <a:r>
              <a:rPr sz="1069" spc="10" dirty="0">
                <a:latin typeface="Times New Roman"/>
                <a:cs typeface="Times New Roman"/>
              </a:rPr>
              <a:t>few transactions. This  observation suggests that rather than taking measures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prevent deadlocks, it </a:t>
            </a:r>
            <a:r>
              <a:rPr sz="1069" spc="15" dirty="0">
                <a:latin typeface="Times New Roman"/>
                <a:cs typeface="Times New Roman"/>
              </a:rPr>
              <a:t>may be  </a:t>
            </a:r>
            <a:r>
              <a:rPr sz="1069" spc="10" dirty="0">
                <a:latin typeface="Times New Roman"/>
                <a:cs typeface="Times New Roman"/>
              </a:rPr>
              <a:t>better </a:t>
            </a:r>
            <a:r>
              <a:rPr sz="1069" spc="5" dirty="0">
                <a:latin typeface="Times New Roman"/>
                <a:cs typeface="Times New Roman"/>
              </a:rPr>
              <a:t>to detect </a:t>
            </a:r>
            <a:r>
              <a:rPr sz="1069" spc="10" dirty="0">
                <a:latin typeface="Times New Roman"/>
                <a:cs typeface="Times New Roman"/>
              </a:rPr>
              <a:t>and resolve deadlocks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arise.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detection approach, the 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periodically check for deadlocks.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5" dirty="0">
                <a:latin typeface="Times New Roman"/>
                <a:cs typeface="Times New Roman"/>
              </a:rPr>
              <a:t>Ti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suspended  because a lock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requests cannot be </a:t>
            </a:r>
            <a:r>
              <a:rPr sz="1069" spc="5" dirty="0">
                <a:latin typeface="Times New Roman"/>
                <a:cs typeface="Times New Roman"/>
              </a:rPr>
              <a:t>granted, it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5" dirty="0">
                <a:latin typeface="Times New Roman"/>
                <a:cs typeface="Times New Roman"/>
              </a:rPr>
              <a:t>wait </a:t>
            </a:r>
            <a:r>
              <a:rPr sz="1069" spc="10" dirty="0">
                <a:latin typeface="Times New Roman"/>
                <a:cs typeface="Times New Roman"/>
              </a:rPr>
              <a:t>until </a:t>
            </a:r>
            <a:r>
              <a:rPr sz="1069" spc="5" dirty="0">
                <a:latin typeface="Times New Roman"/>
                <a:cs typeface="Times New Roman"/>
              </a:rPr>
              <a:t>all transactions Tj  </a:t>
            </a:r>
            <a:r>
              <a:rPr sz="1069" spc="10" dirty="0">
                <a:latin typeface="Times New Roman"/>
                <a:cs typeface="Times New Roman"/>
              </a:rPr>
              <a:t>that currently hold conflicting locks release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 manager maintains a structure called a waits-for graph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detect deadlock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cycles.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correspond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active transactions, and there </a:t>
            </a:r>
            <a:r>
              <a:rPr sz="1069" spc="5" dirty="0">
                <a:latin typeface="Times New Roman"/>
                <a:cs typeface="Times New Roman"/>
              </a:rPr>
              <a:t>is an arc </a:t>
            </a:r>
            <a:r>
              <a:rPr sz="1069" spc="10" dirty="0">
                <a:latin typeface="Times New Roman"/>
                <a:cs typeface="Times New Roman"/>
              </a:rPr>
              <a:t>from Ti </a:t>
            </a:r>
            <a:r>
              <a:rPr sz="1069" spc="5" dirty="0">
                <a:latin typeface="Times New Roman"/>
                <a:cs typeface="Times New Roman"/>
              </a:rPr>
              <a:t>to Tj  </a:t>
            </a:r>
            <a:r>
              <a:rPr sz="1069" spc="10" dirty="0">
                <a:latin typeface="Times New Roman"/>
                <a:cs typeface="Times New Roman"/>
              </a:rPr>
              <a:t>if (and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if) </a:t>
            </a:r>
            <a:r>
              <a:rPr sz="1069" spc="10" dirty="0">
                <a:latin typeface="Times New Roman"/>
                <a:cs typeface="Times New Roman"/>
              </a:rPr>
              <a:t>Ti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waiting for </a:t>
            </a:r>
            <a:r>
              <a:rPr sz="1069" spc="15" dirty="0">
                <a:latin typeface="Times New Roman"/>
                <a:cs typeface="Times New Roman"/>
              </a:rPr>
              <a:t>Tj to </a:t>
            </a:r>
            <a:r>
              <a:rPr sz="1069" spc="5" dirty="0">
                <a:latin typeface="Times New Roman"/>
                <a:cs typeface="Times New Roman"/>
              </a:rPr>
              <a:t>release </a:t>
            </a:r>
            <a:r>
              <a:rPr sz="1069" spc="10" dirty="0">
                <a:latin typeface="Times New Roman"/>
                <a:cs typeface="Times New Roman"/>
              </a:rPr>
              <a:t>a lock. The lock manager </a:t>
            </a:r>
            <a:r>
              <a:rPr sz="1069" spc="15" dirty="0">
                <a:latin typeface="Times New Roman"/>
                <a:cs typeface="Times New Roman"/>
              </a:rPr>
              <a:t>adds </a:t>
            </a:r>
            <a:r>
              <a:rPr sz="1069" spc="5" dirty="0">
                <a:latin typeface="Times New Roman"/>
                <a:cs typeface="Times New Roman"/>
              </a:rPr>
              <a:t>edges to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graph </a:t>
            </a:r>
            <a:r>
              <a:rPr sz="1069" spc="10" dirty="0">
                <a:latin typeface="Times New Roman"/>
                <a:cs typeface="Times New Roman"/>
              </a:rPr>
              <a:t>when it queues lock requests and removes edges when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grants lock  requests.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61"/>
              </a:spcBef>
            </a:pPr>
            <a:r>
              <a:rPr sz="1069" spc="29" dirty="0">
                <a:latin typeface="Times New Roman"/>
                <a:cs typeface="Times New Roman"/>
              </a:rPr>
              <a:t>Detection </a:t>
            </a:r>
            <a:r>
              <a:rPr sz="1069" spc="39" dirty="0">
                <a:latin typeface="Times New Roman"/>
                <a:cs typeface="Times New Roman"/>
              </a:rPr>
              <a:t>versus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Prevention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prevention-based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schemes,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abort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mechanism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preemptively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avoid deadlocks.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other hand,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detection-based schemes, the transactions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deadlock cycle </a:t>
            </a:r>
            <a:r>
              <a:rPr sz="1069" spc="15" dirty="0">
                <a:latin typeface="Times New Roman"/>
                <a:cs typeface="Times New Roman"/>
              </a:rPr>
              <a:t>hold </a:t>
            </a:r>
            <a:r>
              <a:rPr sz="1069" spc="10" dirty="0">
                <a:latin typeface="Times New Roman"/>
                <a:cs typeface="Times New Roman"/>
              </a:rPr>
              <a:t>locks that prevent other transactions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making progress.  System throughput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reduced because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blocked, waiting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obtain locks currently </a:t>
            </a:r>
            <a:r>
              <a:rPr sz="1069" spc="15" dirty="0">
                <a:latin typeface="Times New Roman"/>
                <a:cs typeface="Times New Roman"/>
              </a:rPr>
              <a:t>held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deadlocked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fundamental trade-off between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prevention and detection approaches 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deadlocks:  loss  of  </a:t>
            </a:r>
            <a:r>
              <a:rPr sz="1069" spc="15" dirty="0">
                <a:latin typeface="Times New Roman"/>
                <a:cs typeface="Times New Roman"/>
              </a:rPr>
              <a:t>work  </a:t>
            </a:r>
            <a:r>
              <a:rPr sz="1069" spc="10" dirty="0">
                <a:latin typeface="Times New Roman"/>
                <a:cs typeface="Times New Roman"/>
              </a:rPr>
              <a:t>due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preemptive  aborts  versus  </a:t>
            </a:r>
            <a:r>
              <a:rPr sz="1069" spc="15" dirty="0">
                <a:latin typeface="Times New Roman"/>
                <a:cs typeface="Times New Roman"/>
              </a:rPr>
              <a:t>loss 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5" dirty="0">
                <a:latin typeface="Times New Roman"/>
                <a:cs typeface="Times New Roman"/>
              </a:rPr>
              <a:t>work  </a:t>
            </a:r>
            <a:r>
              <a:rPr sz="1069" spc="10" dirty="0">
                <a:latin typeface="Times New Roman"/>
                <a:cs typeface="Times New Roman"/>
              </a:rPr>
              <a:t>due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35214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97" y="1243162"/>
            <a:ext cx="4866040" cy="314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blocked transactions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deadlock cycle.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increase </a:t>
            </a:r>
            <a:r>
              <a:rPr sz="1069" spc="15" dirty="0">
                <a:latin typeface="Times New Roman"/>
                <a:cs typeface="Times New Roman"/>
              </a:rPr>
              <a:t>the frequency </a:t>
            </a:r>
            <a:r>
              <a:rPr sz="1069" spc="10" dirty="0">
                <a:latin typeface="Times New Roman"/>
                <a:cs typeface="Times New Roman"/>
              </a:rPr>
              <a:t>with which 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cycles,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thereby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reduce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amount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lost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blocked transactions, but this entails a corresponding increase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cost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deadlock detection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mechanism.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2PL </a:t>
            </a:r>
            <a:r>
              <a:rPr sz="1069" spc="10" dirty="0">
                <a:latin typeface="Times New Roman"/>
                <a:cs typeface="Times New Roman"/>
              </a:rPr>
              <a:t>called Conservative </a:t>
            </a:r>
            <a:r>
              <a:rPr sz="1069" spc="19" dirty="0">
                <a:latin typeface="Times New Roman"/>
                <a:cs typeface="Times New Roman"/>
              </a:rPr>
              <a:t>2PL </a:t>
            </a:r>
            <a:r>
              <a:rPr sz="1069" spc="10" dirty="0">
                <a:latin typeface="Times New Roman"/>
                <a:cs typeface="Times New Roman"/>
              </a:rPr>
              <a:t>can also prevent deadlocks. Under  Conservative 2PL, a transaction obtains all the locks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ever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begins, </a:t>
            </a:r>
            <a:r>
              <a:rPr sz="1069" spc="19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blocks waiting for these locks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available.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scheme </a:t>
            </a:r>
            <a:r>
              <a:rPr sz="1069" spc="10" dirty="0">
                <a:latin typeface="Times New Roman"/>
                <a:cs typeface="Times New Roman"/>
              </a:rPr>
              <a:t>ensures  that 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deadlocks, and, perhaps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importantly,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transaction  that already holds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locks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block waiting for other locks. The </a:t>
            </a:r>
            <a:r>
              <a:rPr sz="1069" spc="5" dirty="0">
                <a:latin typeface="Times New Roman"/>
                <a:cs typeface="Times New Roman"/>
              </a:rPr>
              <a:t>trade-o_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that a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acquires locks </a:t>
            </a:r>
            <a:r>
              <a:rPr sz="1069" spc="5" dirty="0">
                <a:latin typeface="Times New Roman"/>
                <a:cs typeface="Times New Roman"/>
              </a:rPr>
              <a:t>earlier.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lock contention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low, locks are held  longer </a:t>
            </a:r>
            <a:r>
              <a:rPr sz="1069" spc="15" dirty="0">
                <a:latin typeface="Times New Roman"/>
                <a:cs typeface="Times New Roman"/>
              </a:rPr>
              <a:t>under </a:t>
            </a:r>
            <a:r>
              <a:rPr sz="1069" spc="10" dirty="0">
                <a:latin typeface="Times New Roman"/>
                <a:cs typeface="Times New Roman"/>
              </a:rPr>
              <a:t>Conservative 2PL.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lock contention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heavy,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other hand,  Conservative </a:t>
            </a:r>
            <a:r>
              <a:rPr sz="1069" spc="19" dirty="0">
                <a:latin typeface="Times New Roman"/>
                <a:cs typeface="Times New Roman"/>
              </a:rPr>
              <a:t>2PL </a:t>
            </a:r>
            <a:r>
              <a:rPr sz="1069" spc="10" dirty="0">
                <a:latin typeface="Times New Roman"/>
                <a:cs typeface="Times New Roman"/>
              </a:rPr>
              <a:t>can reduce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locks are held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average, </a:t>
            </a:r>
            <a:r>
              <a:rPr sz="1069" spc="10" dirty="0">
                <a:latin typeface="Times New Roman"/>
                <a:cs typeface="Times New Roman"/>
              </a:rPr>
              <a:t>because  transactions that hold locks are never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blocked.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18650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43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548376"/>
          <a:ext cx="5201885" cy="867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36">
                <a:tc>
                  <a:txBody>
                    <a:bodyPr/>
                    <a:lstStyle/>
                    <a:p>
                      <a:pPr marL="60325" marR="48260">
                        <a:lnSpc>
                          <a:spcPts val="13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Principles,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23">
                <a:tc>
                  <a:txBody>
                    <a:bodyPr/>
                    <a:lstStyle/>
                    <a:p>
                      <a:pPr marL="27686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Second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11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Raghu Ramakrishnan, Johannes Gehkre.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98" y="3707894"/>
            <a:ext cx="2694781" cy="852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Incremental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deferred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Incremental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with immediate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Introduction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concurrency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624" y="5017508"/>
            <a:ext cx="4866040" cy="422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Incremental </a:t>
            </a:r>
            <a:r>
              <a:rPr sz="1264" spc="34" dirty="0">
                <a:latin typeface="Times New Roman"/>
                <a:cs typeface="Times New Roman"/>
              </a:rPr>
              <a:t>Log </a:t>
            </a:r>
            <a:r>
              <a:rPr sz="1264" spc="39" dirty="0">
                <a:latin typeface="Times New Roman"/>
                <a:cs typeface="Times New Roman"/>
              </a:rPr>
              <a:t>with </a:t>
            </a:r>
            <a:r>
              <a:rPr sz="1264" spc="49" dirty="0">
                <a:latin typeface="Times New Roman"/>
                <a:cs typeface="Times New Roman"/>
              </a:rPr>
              <a:t>Deferred</a:t>
            </a:r>
            <a:r>
              <a:rPr sz="1264" spc="-131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Updates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8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discussing the </a:t>
            </a:r>
            <a:r>
              <a:rPr sz="1069" spc="5" dirty="0">
                <a:latin typeface="Times New Roman"/>
                <a:cs typeface="Times New Roman"/>
              </a:rPr>
              <a:t>deferred </a:t>
            </a:r>
            <a:r>
              <a:rPr sz="1069" spc="10" dirty="0">
                <a:latin typeface="Times New Roman"/>
                <a:cs typeface="Times New Roman"/>
              </a:rPr>
              <a:t>updates approach regarding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recovery  techniques.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the structure of log file entries for the  deferred updates approach.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we will discuss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recovery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8" dirty="0">
                <a:latin typeface="Times New Roman"/>
                <a:cs typeface="Times New Roman"/>
              </a:rPr>
              <a:t>Write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Sequence: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what the sequence of actions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when a write 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performed. 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encountering a ‘write’ operation,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places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 file buffer  </a:t>
            </a:r>
            <a:r>
              <a:rPr sz="1069" spc="15" dirty="0">
                <a:latin typeface="Times New Roman"/>
                <a:cs typeface="Times New Roman"/>
              </a:rPr>
              <a:t>mentioning </a:t>
            </a:r>
            <a:r>
              <a:rPr sz="1069" spc="10" dirty="0">
                <a:latin typeface="Times New Roman"/>
                <a:cs typeface="Times New Roman"/>
              </a:rPr>
              <a:t>the effect of the write operation.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includes 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operations: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…….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Write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…….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Supposing </a:t>
            </a:r>
            <a:r>
              <a:rPr sz="1069" spc="10" dirty="0">
                <a:latin typeface="Times New Roman"/>
                <a:cs typeface="Times New Roman"/>
              </a:rPr>
              <a:t>that the value of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before the addition 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23 </a:t>
            </a:r>
            <a:r>
              <a:rPr sz="1069" spc="5" dirty="0">
                <a:latin typeface="Times New Roman"/>
                <a:cs typeface="Times New Roman"/>
              </a:rPr>
              <a:t>and after </a:t>
            </a:r>
            <a:r>
              <a:rPr sz="1069" spc="10" dirty="0">
                <a:latin typeface="Times New Roman"/>
                <a:cs typeface="Times New Roman"/>
              </a:rPr>
              <a:t>the  execution of operation it becomes 33.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against the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operation, the entry </a:t>
            </a:r>
            <a:r>
              <a:rPr sz="1069" spc="15" dirty="0">
                <a:latin typeface="Times New Roman"/>
                <a:cs typeface="Times New Roman"/>
              </a:rPr>
              <a:t>made  in the </a:t>
            </a:r>
            <a:r>
              <a:rPr sz="1069" spc="10" dirty="0">
                <a:latin typeface="Times New Roman"/>
                <a:cs typeface="Times New Roman"/>
              </a:rPr>
              <a:t>log file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47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459080" y="7245684"/>
            <a:ext cx="898878" cy="981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24" spc="141" dirty="0">
                <a:latin typeface="Arial"/>
                <a:cs typeface="Arial"/>
              </a:rPr>
              <a:t>&lt;T1, </a:t>
            </a:r>
            <a:r>
              <a:rPr sz="924" spc="146" dirty="0">
                <a:latin typeface="Arial"/>
                <a:cs typeface="Arial"/>
              </a:rPr>
              <a:t>begin</a:t>
            </a:r>
            <a:r>
              <a:rPr sz="924" spc="-19" dirty="0">
                <a:latin typeface="Arial"/>
                <a:cs typeface="Arial"/>
              </a:rPr>
              <a:t> </a:t>
            </a:r>
            <a:r>
              <a:rPr sz="924" spc="165" dirty="0">
                <a:latin typeface="Arial"/>
                <a:cs typeface="Arial"/>
              </a:rPr>
              <a:t>&gt;</a:t>
            </a:r>
            <a:endParaRPr sz="924">
              <a:latin typeface="Arial"/>
              <a:cs typeface="Arial"/>
            </a:endParaRPr>
          </a:p>
          <a:p>
            <a:pPr marL="41362">
              <a:spcBef>
                <a:spcPts val="233"/>
              </a:spcBef>
            </a:pPr>
            <a:r>
              <a:rPr sz="924" spc="141" dirty="0">
                <a:latin typeface="Arial"/>
                <a:cs typeface="Arial"/>
              </a:rPr>
              <a:t>&lt;T1, </a:t>
            </a:r>
            <a:r>
              <a:rPr sz="924" spc="146" dirty="0">
                <a:latin typeface="Arial"/>
                <a:cs typeface="Arial"/>
              </a:rPr>
              <a:t>X,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165" dirty="0">
                <a:latin typeface="Arial"/>
                <a:cs typeface="Arial"/>
              </a:rPr>
              <a:t>33&gt;</a:t>
            </a:r>
            <a:endParaRPr sz="924">
              <a:latin typeface="Arial"/>
              <a:cs typeface="Arial"/>
            </a:endParaRPr>
          </a:p>
          <a:p>
            <a:pPr marL="31484">
              <a:spcBef>
                <a:spcPts val="233"/>
              </a:spcBef>
            </a:pPr>
            <a:r>
              <a:rPr sz="924" spc="141" dirty="0">
                <a:latin typeface="Arial"/>
                <a:cs typeface="Arial"/>
              </a:rPr>
              <a:t>&lt;T2,</a:t>
            </a:r>
            <a:r>
              <a:rPr sz="924" spc="44" dirty="0">
                <a:latin typeface="Arial"/>
                <a:cs typeface="Arial"/>
              </a:rPr>
              <a:t> </a:t>
            </a:r>
            <a:r>
              <a:rPr sz="924" spc="151" dirty="0">
                <a:latin typeface="Arial"/>
                <a:cs typeface="Arial"/>
              </a:rPr>
              <a:t>begin&gt;</a:t>
            </a:r>
            <a:endParaRPr sz="924">
              <a:latin typeface="Arial"/>
              <a:cs typeface="Arial"/>
            </a:endParaRPr>
          </a:p>
          <a:p>
            <a:pPr algn="ctr">
              <a:spcBef>
                <a:spcPts val="243"/>
              </a:spcBef>
            </a:pPr>
            <a:r>
              <a:rPr sz="924" spc="141" dirty="0">
                <a:latin typeface="Arial"/>
                <a:cs typeface="Arial"/>
              </a:rPr>
              <a:t>&lt;T1, </a:t>
            </a:r>
            <a:r>
              <a:rPr sz="924" spc="131" dirty="0">
                <a:latin typeface="Arial"/>
                <a:cs typeface="Arial"/>
              </a:rPr>
              <a:t>Y,</a:t>
            </a:r>
            <a:r>
              <a:rPr sz="924" spc="-29" dirty="0">
                <a:latin typeface="Arial"/>
                <a:cs typeface="Arial"/>
              </a:rPr>
              <a:t> </a:t>
            </a:r>
            <a:r>
              <a:rPr sz="924" spc="175" dirty="0">
                <a:latin typeface="Arial"/>
                <a:cs typeface="Arial"/>
              </a:rPr>
              <a:t>9&gt;</a:t>
            </a:r>
            <a:endParaRPr sz="924">
              <a:latin typeface="Arial"/>
              <a:cs typeface="Arial"/>
            </a:endParaRPr>
          </a:p>
          <a:p>
            <a:pPr marL="41362">
              <a:spcBef>
                <a:spcPts val="233"/>
              </a:spcBef>
            </a:pPr>
            <a:r>
              <a:rPr sz="924" spc="141" dirty="0">
                <a:latin typeface="Arial"/>
                <a:cs typeface="Arial"/>
              </a:rPr>
              <a:t>&lt;T2, </a:t>
            </a:r>
            <a:r>
              <a:rPr sz="924" spc="146" dirty="0">
                <a:latin typeface="Arial"/>
                <a:cs typeface="Arial"/>
              </a:rPr>
              <a:t>A,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165" dirty="0">
                <a:latin typeface="Arial"/>
                <a:cs typeface="Arial"/>
              </a:rPr>
              <a:t>43&gt;</a:t>
            </a:r>
            <a:endParaRPr sz="924">
              <a:latin typeface="Arial"/>
              <a:cs typeface="Arial"/>
            </a:endParaRPr>
          </a:p>
          <a:p>
            <a:pPr marL="41362">
              <a:spcBef>
                <a:spcPts val="233"/>
              </a:spcBef>
            </a:pPr>
            <a:r>
              <a:rPr sz="924" spc="141" dirty="0">
                <a:latin typeface="Arial"/>
                <a:cs typeface="Arial"/>
              </a:rPr>
              <a:t>&lt;T1, </a:t>
            </a:r>
            <a:r>
              <a:rPr sz="924" spc="146" dirty="0">
                <a:latin typeface="Arial"/>
                <a:cs typeface="Arial"/>
              </a:rPr>
              <a:t>X,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165" dirty="0">
                <a:latin typeface="Arial"/>
                <a:cs typeface="Arial"/>
              </a:rPr>
              <a:t>18&gt;</a:t>
            </a:r>
            <a:endParaRPr sz="9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330" y="8442917"/>
            <a:ext cx="856897" cy="31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/>
            <a:r>
              <a:rPr sz="924" spc="141" dirty="0">
                <a:latin typeface="Arial"/>
                <a:cs typeface="Arial"/>
              </a:rPr>
              <a:t>&lt;T2,</a:t>
            </a:r>
            <a:r>
              <a:rPr sz="924" spc="15" dirty="0">
                <a:latin typeface="Arial"/>
                <a:cs typeface="Arial"/>
              </a:rPr>
              <a:t> </a:t>
            </a:r>
            <a:r>
              <a:rPr sz="924" spc="146" dirty="0">
                <a:latin typeface="Arial"/>
                <a:cs typeface="Arial"/>
              </a:rPr>
              <a:t>abort&gt;</a:t>
            </a:r>
            <a:endParaRPr sz="924">
              <a:latin typeface="Arial"/>
              <a:cs typeface="Arial"/>
            </a:endParaRPr>
          </a:p>
          <a:p>
            <a:pPr marL="12347">
              <a:spcBef>
                <a:spcPts val="219"/>
              </a:spcBef>
            </a:pPr>
            <a:r>
              <a:rPr sz="924" spc="141" dirty="0">
                <a:latin typeface="Arial"/>
                <a:cs typeface="Arial"/>
              </a:rPr>
              <a:t>&lt;T3,</a:t>
            </a:r>
            <a:r>
              <a:rPr sz="924" spc="44" dirty="0">
                <a:latin typeface="Arial"/>
                <a:cs typeface="Arial"/>
              </a:rPr>
              <a:t> </a:t>
            </a:r>
            <a:r>
              <a:rPr sz="924" spc="151" dirty="0">
                <a:latin typeface="Arial"/>
                <a:cs typeface="Arial"/>
              </a:rPr>
              <a:t>begin&gt;</a:t>
            </a:r>
            <a:endParaRPr sz="9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702" y="8782230"/>
            <a:ext cx="83652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41" dirty="0">
                <a:latin typeface="Arial"/>
                <a:cs typeface="Arial"/>
              </a:rPr>
              <a:t>&lt;T3, </a:t>
            </a:r>
            <a:r>
              <a:rPr sz="924" spc="146" dirty="0">
                <a:latin typeface="Arial"/>
                <a:cs typeface="Arial"/>
              </a:rPr>
              <a:t>B,</a:t>
            </a:r>
            <a:r>
              <a:rPr sz="924" spc="-44" dirty="0">
                <a:latin typeface="Arial"/>
                <a:cs typeface="Arial"/>
              </a:rPr>
              <a:t> </a:t>
            </a:r>
            <a:r>
              <a:rPr sz="924" spc="165" dirty="0">
                <a:latin typeface="Arial"/>
                <a:cs typeface="Arial"/>
              </a:rPr>
              <a:t>12&gt;</a:t>
            </a:r>
            <a:endParaRPr sz="9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7042" y="7223457"/>
            <a:ext cx="22675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41" dirty="0">
                <a:latin typeface="Times New Roman"/>
                <a:cs typeface="Times New Roman"/>
              </a:rPr>
              <a:t>Here </a:t>
            </a:r>
            <a:r>
              <a:rPr sz="924" spc="165" dirty="0">
                <a:latin typeface="Times New Roman"/>
                <a:cs typeface="Times New Roman"/>
              </a:rPr>
              <a:t>we </a:t>
            </a:r>
            <a:r>
              <a:rPr sz="924" spc="111" dirty="0">
                <a:latin typeface="Times New Roman"/>
                <a:cs typeface="Times New Roman"/>
              </a:rPr>
              <a:t>find </a:t>
            </a:r>
            <a:r>
              <a:rPr sz="924" spc="117" dirty="0">
                <a:latin typeface="Times New Roman"/>
                <a:cs typeface="Times New Roman"/>
              </a:rPr>
              <a:t>the </a:t>
            </a:r>
            <a:r>
              <a:rPr sz="924" spc="126" dirty="0">
                <a:latin typeface="Times New Roman"/>
                <a:cs typeface="Times New Roman"/>
              </a:rPr>
              <a:t>begin </a:t>
            </a:r>
            <a:r>
              <a:rPr sz="924" spc="111" dirty="0">
                <a:latin typeface="Times New Roman"/>
                <a:cs typeface="Times New Roman"/>
              </a:rPr>
              <a:t>entries  </a:t>
            </a:r>
            <a:r>
              <a:rPr sz="924" spc="258" dirty="0">
                <a:latin typeface="Times New Roman"/>
                <a:cs typeface="Times New Roman"/>
              </a:rPr>
              <a:t> </a:t>
            </a:r>
            <a:r>
              <a:rPr sz="924" spc="107" dirty="0">
                <a:latin typeface="Times New Roman"/>
                <a:cs typeface="Times New Roman"/>
              </a:rPr>
              <a:t>for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042" y="7365703"/>
            <a:ext cx="226880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065643" algn="l"/>
              </a:tabLst>
            </a:pPr>
            <a:r>
              <a:rPr sz="924" spc="180" dirty="0">
                <a:latin typeface="Times New Roman"/>
                <a:cs typeface="Times New Roman"/>
              </a:rPr>
              <a:t>T</a:t>
            </a:r>
            <a:r>
              <a:rPr sz="924" spc="146" dirty="0">
                <a:latin typeface="Times New Roman"/>
                <a:cs typeface="Times New Roman"/>
              </a:rPr>
              <a:t>1</a:t>
            </a:r>
            <a:r>
              <a:rPr sz="924" spc="68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   </a:t>
            </a:r>
            <a:r>
              <a:rPr sz="924" spc="-39" dirty="0">
                <a:latin typeface="Times New Roman"/>
                <a:cs typeface="Times New Roman"/>
              </a:rPr>
              <a:t> </a:t>
            </a:r>
            <a:r>
              <a:rPr sz="924" spc="180" dirty="0">
                <a:latin typeface="Times New Roman"/>
                <a:cs typeface="Times New Roman"/>
              </a:rPr>
              <a:t>T</a:t>
            </a:r>
            <a:r>
              <a:rPr sz="924" spc="141" dirty="0">
                <a:latin typeface="Times New Roman"/>
                <a:cs typeface="Times New Roman"/>
              </a:rPr>
              <a:t>2</a:t>
            </a:r>
            <a:r>
              <a:rPr sz="924" dirty="0">
                <a:latin typeface="Times New Roman"/>
                <a:cs typeface="Times New Roman"/>
              </a:rPr>
              <a:t>   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136" dirty="0">
                <a:latin typeface="Times New Roman"/>
                <a:cs typeface="Times New Roman"/>
              </a:rPr>
              <a:t>a</a:t>
            </a:r>
            <a:r>
              <a:rPr sz="924" spc="126" dirty="0">
                <a:latin typeface="Times New Roman"/>
                <a:cs typeface="Times New Roman"/>
              </a:rPr>
              <a:t>n</a:t>
            </a:r>
            <a:r>
              <a:rPr sz="924" spc="141" dirty="0">
                <a:latin typeface="Times New Roman"/>
                <a:cs typeface="Times New Roman"/>
              </a:rPr>
              <a:t>d</a:t>
            </a:r>
            <a:r>
              <a:rPr sz="924" dirty="0">
                <a:latin typeface="Times New Roman"/>
                <a:cs typeface="Times New Roman"/>
              </a:rPr>
              <a:t>   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180" dirty="0">
                <a:latin typeface="Times New Roman"/>
                <a:cs typeface="Times New Roman"/>
              </a:rPr>
              <a:t>T</a:t>
            </a:r>
            <a:r>
              <a:rPr sz="924" spc="146" dirty="0">
                <a:latin typeface="Times New Roman"/>
                <a:cs typeface="Times New Roman"/>
              </a:rPr>
              <a:t>3</a:t>
            </a:r>
            <a:r>
              <a:rPr sz="924" spc="68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   </a:t>
            </a:r>
            <a:r>
              <a:rPr sz="924" spc="-63" dirty="0">
                <a:latin typeface="Times New Roman"/>
                <a:cs typeface="Times New Roman"/>
              </a:rPr>
              <a:t> </a:t>
            </a:r>
            <a:r>
              <a:rPr sz="924" spc="126" dirty="0">
                <a:latin typeface="Times New Roman"/>
                <a:cs typeface="Times New Roman"/>
              </a:rPr>
              <a:t>h</a:t>
            </a:r>
            <a:r>
              <a:rPr sz="924" spc="146" dirty="0">
                <a:latin typeface="Times New Roman"/>
                <a:cs typeface="Times New Roman"/>
              </a:rPr>
              <a:t>o</a:t>
            </a:r>
            <a:r>
              <a:rPr sz="924" spc="198" dirty="0">
                <a:latin typeface="Times New Roman"/>
                <a:cs typeface="Times New Roman"/>
              </a:rPr>
              <a:t>w</a:t>
            </a:r>
            <a:r>
              <a:rPr sz="924" spc="160" dirty="0">
                <a:latin typeface="Times New Roman"/>
                <a:cs typeface="Times New Roman"/>
              </a:rPr>
              <a:t>e</a:t>
            </a:r>
            <a:r>
              <a:rPr sz="924" spc="126" dirty="0">
                <a:latin typeface="Times New Roman"/>
                <a:cs typeface="Times New Roman"/>
              </a:rPr>
              <a:t>v</a:t>
            </a:r>
            <a:r>
              <a:rPr sz="924" spc="136" dirty="0">
                <a:latin typeface="Times New Roman"/>
                <a:cs typeface="Times New Roman"/>
              </a:rPr>
              <a:t>e</a:t>
            </a:r>
            <a:r>
              <a:rPr sz="924" spc="97" dirty="0">
                <a:latin typeface="Times New Roman"/>
                <a:cs typeface="Times New Roman"/>
              </a:rPr>
              <a:t>r</a:t>
            </a:r>
            <a:r>
              <a:rPr sz="924" spc="68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78" dirty="0">
                <a:latin typeface="Times New Roman"/>
                <a:cs typeface="Times New Roman"/>
              </a:rPr>
              <a:t>t</a:t>
            </a:r>
            <a:r>
              <a:rPr sz="924" spc="146" dirty="0">
                <a:latin typeface="Times New Roman"/>
                <a:cs typeface="Times New Roman"/>
              </a:rPr>
              <a:t>h</a:t>
            </a:r>
            <a:r>
              <a:rPr sz="924" spc="126" dirty="0">
                <a:latin typeface="Times New Roman"/>
                <a:cs typeface="Times New Roman"/>
              </a:rPr>
              <a:t>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7042" y="7507949"/>
            <a:ext cx="227003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46" dirty="0">
                <a:latin typeface="Times New Roman"/>
                <a:cs typeface="Times New Roman"/>
              </a:rPr>
              <a:t>commit  </a:t>
            </a:r>
            <a:r>
              <a:rPr sz="924" spc="126" dirty="0">
                <a:latin typeface="Times New Roman"/>
                <a:cs typeface="Times New Roman"/>
              </a:rPr>
              <a:t>entry  </a:t>
            </a:r>
            <a:r>
              <a:rPr sz="924" spc="92" dirty="0">
                <a:latin typeface="Times New Roman"/>
                <a:cs typeface="Times New Roman"/>
              </a:rPr>
              <a:t>is  </a:t>
            </a:r>
            <a:r>
              <a:rPr sz="924" spc="141" dirty="0">
                <a:latin typeface="Times New Roman"/>
                <a:cs typeface="Times New Roman"/>
              </a:rPr>
              <a:t>only  </a:t>
            </a:r>
            <a:r>
              <a:rPr sz="924" spc="107" dirty="0">
                <a:latin typeface="Times New Roman"/>
                <a:cs typeface="Times New Roman"/>
              </a:rPr>
              <a:t>for  </a:t>
            </a:r>
            <a:r>
              <a:rPr sz="924" spc="131" dirty="0">
                <a:latin typeface="Times New Roman"/>
                <a:cs typeface="Times New Roman"/>
              </a:rPr>
              <a:t>T1.</a:t>
            </a:r>
            <a:r>
              <a:rPr sz="924" spc="5" dirty="0">
                <a:latin typeface="Times New Roman"/>
                <a:cs typeface="Times New Roman"/>
              </a:rPr>
              <a:t> </a:t>
            </a:r>
            <a:r>
              <a:rPr sz="924" spc="170" dirty="0">
                <a:latin typeface="Times New Roman"/>
                <a:cs typeface="Times New Roman"/>
              </a:rPr>
              <a:t>On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7041" y="7651675"/>
            <a:ext cx="226818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25485" algn="l"/>
              </a:tabLst>
            </a:pPr>
            <a:r>
              <a:rPr sz="924" spc="102" dirty="0">
                <a:latin typeface="Times New Roman"/>
                <a:cs typeface="Times New Roman"/>
              </a:rPr>
              <a:t>restart  </a:t>
            </a:r>
            <a:r>
              <a:rPr sz="924" spc="111" dirty="0">
                <a:latin typeface="Times New Roman"/>
                <a:cs typeface="Times New Roman"/>
              </a:rPr>
              <a:t>after </a:t>
            </a:r>
            <a:r>
              <a:rPr sz="924" spc="277" dirty="0">
                <a:latin typeface="Times New Roman"/>
                <a:cs typeface="Times New Roman"/>
              </a:rPr>
              <a:t> </a:t>
            </a:r>
            <a:r>
              <a:rPr sz="924" spc="117" dirty="0">
                <a:latin typeface="Times New Roman"/>
                <a:cs typeface="Times New Roman"/>
              </a:rPr>
              <a:t>the </a:t>
            </a:r>
            <a:r>
              <a:rPr sz="924" spc="190" dirty="0">
                <a:latin typeface="Times New Roman"/>
                <a:cs typeface="Times New Roman"/>
              </a:rPr>
              <a:t> </a:t>
            </a:r>
            <a:r>
              <a:rPr sz="924" spc="122" dirty="0">
                <a:latin typeface="Times New Roman"/>
                <a:cs typeface="Times New Roman"/>
              </a:rPr>
              <a:t>crash,	</a:t>
            </a:r>
            <a:r>
              <a:rPr sz="924" spc="117" dirty="0">
                <a:latin typeface="Times New Roman"/>
                <a:cs typeface="Times New Roman"/>
              </a:rPr>
              <a:t>the </a:t>
            </a:r>
            <a:r>
              <a:rPr sz="924" spc="122" dirty="0">
                <a:latin typeface="Times New Roman"/>
                <a:cs typeface="Times New Roman"/>
              </a:rPr>
              <a:t> </a:t>
            </a:r>
            <a:r>
              <a:rPr sz="924" spc="223" dirty="0">
                <a:latin typeface="Times New Roman"/>
                <a:cs typeface="Times New Roman"/>
              </a:rPr>
              <a:t>RM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6956" y="7791669"/>
            <a:ext cx="2268802" cy="435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01600"/>
              </a:lnSpc>
            </a:pPr>
            <a:r>
              <a:rPr sz="924" spc="131" dirty="0">
                <a:latin typeface="Times New Roman"/>
                <a:cs typeface="Times New Roman"/>
              </a:rPr>
              <a:t>performs </a:t>
            </a:r>
            <a:r>
              <a:rPr sz="924" spc="117" dirty="0">
                <a:latin typeface="Times New Roman"/>
                <a:cs typeface="Times New Roman"/>
              </a:rPr>
              <a:t>the write </a:t>
            </a:r>
            <a:r>
              <a:rPr sz="924" spc="126" dirty="0">
                <a:latin typeface="Times New Roman"/>
                <a:cs typeface="Times New Roman"/>
              </a:rPr>
              <a:t>operations </a:t>
            </a:r>
            <a:r>
              <a:rPr sz="924" spc="122" dirty="0">
                <a:latin typeface="Times New Roman"/>
                <a:cs typeface="Times New Roman"/>
              </a:rPr>
              <a:t>of</a:t>
            </a:r>
            <a:r>
              <a:rPr sz="924" spc="39" dirty="0">
                <a:latin typeface="Times New Roman"/>
                <a:cs typeface="Times New Roman"/>
              </a:rPr>
              <a:t> </a:t>
            </a:r>
            <a:r>
              <a:rPr sz="924" spc="160" dirty="0">
                <a:latin typeface="Times New Roman"/>
                <a:cs typeface="Times New Roman"/>
              </a:rPr>
              <a:t>T1  </a:t>
            </a:r>
            <a:r>
              <a:rPr sz="924" spc="126" dirty="0">
                <a:latin typeface="Times New Roman"/>
                <a:cs typeface="Times New Roman"/>
              </a:rPr>
              <a:t>again </a:t>
            </a:r>
            <a:r>
              <a:rPr sz="924" spc="97" dirty="0">
                <a:latin typeface="Times New Roman"/>
                <a:cs typeface="Times New Roman"/>
              </a:rPr>
              <a:t>in </a:t>
            </a:r>
            <a:r>
              <a:rPr sz="924" spc="117" dirty="0">
                <a:latin typeface="Times New Roman"/>
                <a:cs typeface="Times New Roman"/>
              </a:rPr>
              <a:t>the </a:t>
            </a:r>
            <a:r>
              <a:rPr sz="924" spc="131" dirty="0">
                <a:latin typeface="Times New Roman"/>
                <a:cs typeface="Times New Roman"/>
              </a:rPr>
              <a:t>forward </a:t>
            </a:r>
            <a:r>
              <a:rPr sz="924" spc="117" dirty="0">
                <a:latin typeface="Times New Roman"/>
                <a:cs typeface="Times New Roman"/>
              </a:rPr>
              <a:t>order, </a:t>
            </a:r>
            <a:r>
              <a:rPr sz="924" spc="102" dirty="0">
                <a:latin typeface="Times New Roman"/>
                <a:cs typeface="Times New Roman"/>
              </a:rPr>
              <a:t>that </a:t>
            </a:r>
            <a:r>
              <a:rPr sz="924" spc="83" dirty="0">
                <a:latin typeface="Times New Roman"/>
                <a:cs typeface="Times New Roman"/>
              </a:rPr>
              <a:t>is,  </a:t>
            </a:r>
            <a:r>
              <a:rPr sz="924" spc="58" dirty="0">
                <a:latin typeface="Times New Roman"/>
                <a:cs typeface="Times New Roman"/>
              </a:rPr>
              <a:t>it  </a:t>
            </a:r>
            <a:r>
              <a:rPr sz="924" spc="122" dirty="0">
                <a:latin typeface="Times New Roman"/>
                <a:cs typeface="Times New Roman"/>
              </a:rPr>
              <a:t>writes </a:t>
            </a:r>
            <a:r>
              <a:rPr sz="924" spc="117" dirty="0">
                <a:latin typeface="Times New Roman"/>
                <a:cs typeface="Times New Roman"/>
              </a:rPr>
              <a:t>the </a:t>
            </a:r>
            <a:r>
              <a:rPr sz="924" spc="122" dirty="0">
                <a:latin typeface="Times New Roman"/>
                <a:cs typeface="Times New Roman"/>
              </a:rPr>
              <a:t>value </a:t>
            </a:r>
            <a:r>
              <a:rPr sz="924" spc="146" dirty="0">
                <a:latin typeface="Times New Roman"/>
                <a:cs typeface="Times New Roman"/>
              </a:rPr>
              <a:t>33 </a:t>
            </a:r>
            <a:r>
              <a:rPr sz="924" spc="107" dirty="0">
                <a:latin typeface="Times New Roman"/>
                <a:cs typeface="Times New Roman"/>
              </a:rPr>
              <a:t>for </a:t>
            </a:r>
            <a:r>
              <a:rPr sz="924" spc="117" dirty="0">
                <a:latin typeface="Times New Roman"/>
                <a:cs typeface="Times New Roman"/>
              </a:rPr>
              <a:t>object </a:t>
            </a:r>
            <a:r>
              <a:rPr sz="924" spc="151" dirty="0">
                <a:latin typeface="Times New Roman"/>
                <a:cs typeface="Times New Roman"/>
              </a:rPr>
              <a:t> </a:t>
            </a:r>
            <a:r>
              <a:rPr sz="924" spc="131" dirty="0">
                <a:latin typeface="Times New Roman"/>
                <a:cs typeface="Times New Roman"/>
              </a:rPr>
              <a:t>X,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835" y="8222138"/>
            <a:ext cx="330658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spc="211" baseline="-23391" dirty="0">
                <a:latin typeface="Arial"/>
                <a:cs typeface="Arial"/>
              </a:rPr>
              <a:t>&lt;T1, </a:t>
            </a:r>
            <a:r>
              <a:rPr sz="1385" spc="240" baseline="-23391" dirty="0">
                <a:latin typeface="Arial"/>
                <a:cs typeface="Arial"/>
              </a:rPr>
              <a:t>commit </a:t>
            </a:r>
            <a:r>
              <a:rPr sz="1385" spc="247" baseline="-23391" dirty="0">
                <a:latin typeface="Arial"/>
                <a:cs typeface="Arial"/>
              </a:rPr>
              <a:t>&gt; </a:t>
            </a:r>
            <a:r>
              <a:rPr sz="924" spc="126" dirty="0">
                <a:latin typeface="Times New Roman"/>
                <a:cs typeface="Times New Roman"/>
              </a:rPr>
              <a:t>then </a:t>
            </a:r>
            <a:r>
              <a:rPr sz="924" spc="122" dirty="0">
                <a:latin typeface="Times New Roman"/>
                <a:cs typeface="Times New Roman"/>
              </a:rPr>
              <a:t>writes </a:t>
            </a:r>
            <a:r>
              <a:rPr sz="924" spc="141" dirty="0">
                <a:latin typeface="Times New Roman"/>
                <a:cs typeface="Times New Roman"/>
              </a:rPr>
              <a:t>9 </a:t>
            </a:r>
            <a:r>
              <a:rPr sz="924" spc="107" dirty="0">
                <a:latin typeface="Times New Roman"/>
                <a:cs typeface="Times New Roman"/>
              </a:rPr>
              <a:t>for </a:t>
            </a:r>
            <a:r>
              <a:rPr sz="924" spc="204" dirty="0">
                <a:latin typeface="Times New Roman"/>
                <a:cs typeface="Times New Roman"/>
              </a:rPr>
              <a:t>Y  </a:t>
            </a:r>
            <a:r>
              <a:rPr sz="924" spc="136" dirty="0">
                <a:latin typeface="Times New Roman"/>
                <a:cs typeface="Times New Roman"/>
              </a:rPr>
              <a:t>and </a:t>
            </a:r>
            <a:r>
              <a:rPr sz="924" spc="111" dirty="0">
                <a:latin typeface="Times New Roman"/>
                <a:cs typeface="Times New Roman"/>
              </a:rPr>
              <a:t>writes </a:t>
            </a:r>
            <a:r>
              <a:rPr sz="924" spc="277" dirty="0">
                <a:latin typeface="Times New Roman"/>
                <a:cs typeface="Times New Roman"/>
              </a:rPr>
              <a:t> </a:t>
            </a:r>
            <a:r>
              <a:rPr sz="924" spc="146" dirty="0">
                <a:latin typeface="Times New Roman"/>
                <a:cs typeface="Times New Roman"/>
              </a:rPr>
              <a:t>19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7041" y="8364385"/>
            <a:ext cx="226941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107" dirty="0">
                <a:latin typeface="Times New Roman"/>
                <a:cs typeface="Times New Roman"/>
              </a:rPr>
              <a:t>for </a:t>
            </a:r>
            <a:r>
              <a:rPr sz="924" spc="204" dirty="0">
                <a:latin typeface="Times New Roman"/>
                <a:cs typeface="Times New Roman"/>
              </a:rPr>
              <a:t>X </a:t>
            </a:r>
            <a:r>
              <a:rPr sz="924" spc="117" dirty="0">
                <a:latin typeface="Times New Roman"/>
                <a:cs typeface="Times New Roman"/>
              </a:rPr>
              <a:t>again. </a:t>
            </a:r>
            <a:r>
              <a:rPr sz="924" spc="83" dirty="0">
                <a:latin typeface="Times New Roman"/>
                <a:cs typeface="Times New Roman"/>
              </a:rPr>
              <a:t>If </a:t>
            </a:r>
            <a:r>
              <a:rPr sz="924" spc="156" dirty="0">
                <a:latin typeface="Times New Roman"/>
                <a:cs typeface="Times New Roman"/>
              </a:rPr>
              <a:t>some </a:t>
            </a:r>
            <a:r>
              <a:rPr sz="924" spc="122" dirty="0">
                <a:latin typeface="Times New Roman"/>
                <a:cs typeface="Times New Roman"/>
              </a:rPr>
              <a:t>or </a:t>
            </a:r>
            <a:r>
              <a:rPr sz="924" spc="97" dirty="0">
                <a:latin typeface="Times New Roman"/>
                <a:cs typeface="Times New Roman"/>
              </a:rPr>
              <a:t>all </a:t>
            </a:r>
            <a:r>
              <a:rPr sz="924" spc="122" dirty="0">
                <a:latin typeface="Times New Roman"/>
                <a:cs typeface="Times New Roman"/>
              </a:rPr>
              <a:t>of </a:t>
            </a:r>
            <a:r>
              <a:rPr sz="924" spc="131" dirty="0">
                <a:latin typeface="Times New Roman"/>
                <a:cs typeface="Times New Roman"/>
              </a:rPr>
              <a:t> </a:t>
            </a:r>
            <a:r>
              <a:rPr sz="924" spc="122" dirty="0">
                <a:latin typeface="Times New Roman"/>
                <a:cs typeface="Times New Roman"/>
              </a:rPr>
              <a:t>these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7042" y="8506630"/>
            <a:ext cx="22675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38975" algn="l"/>
              </a:tabLst>
            </a:pPr>
            <a:r>
              <a:rPr sz="924" spc="122" dirty="0">
                <a:latin typeface="Times New Roman"/>
                <a:cs typeface="Times New Roman"/>
              </a:rPr>
              <a:t>operations	</a:t>
            </a:r>
            <a:r>
              <a:rPr sz="924" spc="131" dirty="0">
                <a:latin typeface="Times New Roman"/>
                <a:cs typeface="Times New Roman"/>
              </a:rPr>
              <a:t>have  </a:t>
            </a:r>
            <a:r>
              <a:rPr sz="924" spc="146" dirty="0">
                <a:latin typeface="Times New Roman"/>
                <a:cs typeface="Times New Roman"/>
              </a:rPr>
              <a:t>been</a:t>
            </a:r>
            <a:r>
              <a:rPr sz="924" spc="384" dirty="0">
                <a:latin typeface="Times New Roman"/>
                <a:cs typeface="Times New Roman"/>
              </a:rPr>
              <a:t> </a:t>
            </a:r>
            <a:r>
              <a:rPr sz="924" spc="136" dirty="0">
                <a:latin typeface="Times New Roman"/>
                <a:cs typeface="Times New Roman"/>
              </a:rPr>
              <a:t>performed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7041" y="8648809"/>
            <a:ext cx="2269419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099"/>
              </a:lnSpc>
            </a:pPr>
            <a:r>
              <a:rPr sz="924" spc="117" dirty="0">
                <a:latin typeface="Times New Roman"/>
                <a:cs typeface="Times New Roman"/>
              </a:rPr>
              <a:t>already, </a:t>
            </a:r>
            <a:r>
              <a:rPr sz="924" spc="122" dirty="0">
                <a:latin typeface="Times New Roman"/>
                <a:cs typeface="Times New Roman"/>
              </a:rPr>
              <a:t>writing </a:t>
            </a:r>
            <a:r>
              <a:rPr sz="924" spc="136" dirty="0">
                <a:latin typeface="Times New Roman"/>
                <a:cs typeface="Times New Roman"/>
              </a:rPr>
              <a:t>them </a:t>
            </a:r>
            <a:r>
              <a:rPr sz="924" spc="131" dirty="0">
                <a:latin typeface="Times New Roman"/>
                <a:cs typeface="Times New Roman"/>
              </a:rPr>
              <a:t>again </a:t>
            </a:r>
            <a:r>
              <a:rPr sz="924" spc="117" dirty="0">
                <a:latin typeface="Times New Roman"/>
                <a:cs typeface="Times New Roman"/>
              </a:rPr>
              <a:t>will</a:t>
            </a:r>
            <a:r>
              <a:rPr sz="924" spc="-44" dirty="0">
                <a:latin typeface="Times New Roman"/>
                <a:cs typeface="Times New Roman"/>
              </a:rPr>
              <a:t> </a:t>
            </a:r>
            <a:r>
              <a:rPr sz="924" spc="122" dirty="0">
                <a:latin typeface="Times New Roman"/>
                <a:cs typeface="Times New Roman"/>
              </a:rPr>
              <a:t>not  </a:t>
            </a:r>
            <a:r>
              <a:rPr sz="924" spc="126" dirty="0">
                <a:latin typeface="Times New Roman"/>
                <a:cs typeface="Times New Roman"/>
              </a:rPr>
              <a:t>cause </a:t>
            </a:r>
            <a:r>
              <a:rPr sz="924" spc="160" dirty="0">
                <a:latin typeface="Times New Roman"/>
                <a:cs typeface="Times New Roman"/>
              </a:rPr>
              <a:t>any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131" dirty="0">
                <a:latin typeface="Times New Roman"/>
                <a:cs typeface="Times New Roman"/>
              </a:rPr>
              <a:t>harm.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7280" y="7078331"/>
            <a:ext cx="0" cy="1692804"/>
          </a:xfrm>
          <a:custGeom>
            <a:avLst/>
            <a:gdLst/>
            <a:ahLst/>
            <a:cxnLst/>
            <a:rect l="l" t="t" r="r" b="b"/>
            <a:pathLst>
              <a:path h="1741170">
                <a:moveTo>
                  <a:pt x="0" y="0"/>
                </a:moveTo>
                <a:lnTo>
                  <a:pt x="0" y="1740619"/>
                </a:lnTo>
              </a:path>
            </a:pathLst>
          </a:custGeom>
          <a:ln w="15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64792" y="7032409"/>
            <a:ext cx="1022967" cy="156192"/>
          </a:xfrm>
          <a:custGeom>
            <a:avLst/>
            <a:gdLst/>
            <a:ahLst/>
            <a:cxnLst/>
            <a:rect l="l" t="t" r="r" b="b"/>
            <a:pathLst>
              <a:path w="1052195" h="160654">
                <a:moveTo>
                  <a:pt x="0" y="160039"/>
                </a:moveTo>
                <a:lnTo>
                  <a:pt x="1051687" y="160039"/>
                </a:lnTo>
                <a:lnTo>
                  <a:pt x="1051687" y="0"/>
                </a:lnTo>
                <a:lnTo>
                  <a:pt x="0" y="0"/>
                </a:lnTo>
                <a:lnTo>
                  <a:pt x="0" y="160039"/>
                </a:lnTo>
                <a:close/>
              </a:path>
            </a:pathLst>
          </a:custGeom>
          <a:ln w="3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323" y="1320742"/>
            <a:ext cx="4867892" cy="5934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806" algn="ctr"/>
            <a:r>
              <a:rPr sz="1069" spc="10" dirty="0">
                <a:latin typeface="Times New Roman"/>
                <a:cs typeface="Times New Roman"/>
              </a:rPr>
              <a:t>&lt;Tn, X,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33&gt;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reflects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identity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X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33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that has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placed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X. Important point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noted 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the log entry is made only </a:t>
            </a: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operation. The assignment operation and </a:t>
            </a:r>
            <a:r>
              <a:rPr sz="1069" spc="1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other mathematical or relational 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RAM.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‘read’ operation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read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disk (database)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already </a:t>
            </a:r>
            <a:r>
              <a:rPr sz="1069" spc="15" dirty="0">
                <a:latin typeface="Times New Roman"/>
                <a:cs typeface="Times New Roman"/>
              </a:rPr>
              <a:t>be in </a:t>
            </a:r>
            <a:r>
              <a:rPr sz="1069" spc="24" dirty="0">
                <a:latin typeface="Times New Roman"/>
                <a:cs typeface="Times New Roman"/>
              </a:rPr>
              <a:t>RAM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cache.  But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results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from a ‘write’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proceeds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similar fashion and </a:t>
            </a:r>
            <a:r>
              <a:rPr sz="1069" spc="5" dirty="0">
                <a:latin typeface="Times New Roman"/>
                <a:cs typeface="Times New Roman"/>
              </a:rPr>
              <a:t>entries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adding for the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operations.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‘commit’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then,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 database buffer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updated, 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database buffer. After that the log file  </a:t>
            </a:r>
            <a:r>
              <a:rPr sz="1069" spc="15" dirty="0">
                <a:latin typeface="Times New Roman"/>
                <a:cs typeface="Times New Roman"/>
              </a:rPr>
              <a:t>is moved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disk log file 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the log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entries have been </a:t>
            </a:r>
            <a:r>
              <a:rPr sz="1069" spc="15" dirty="0">
                <a:latin typeface="Times New Roman"/>
                <a:cs typeface="Times New Roman"/>
              </a:rPr>
              <a:t>made  </a:t>
            </a:r>
            <a:r>
              <a:rPr sz="1069" spc="10" dirty="0">
                <a:latin typeface="Times New Roman"/>
                <a:cs typeface="Times New Roman"/>
              </a:rPr>
              <a:t>permanent.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from </a:t>
            </a:r>
            <a:r>
              <a:rPr sz="1069" spc="19" dirty="0">
                <a:latin typeface="Times New Roman"/>
                <a:cs typeface="Times New Roman"/>
              </a:rPr>
              <a:t>DB </a:t>
            </a:r>
            <a:r>
              <a:rPr sz="1069" spc="10" dirty="0">
                <a:latin typeface="Times New Roman"/>
                <a:cs typeface="Times New Roman"/>
              </a:rPr>
              <a:t>buffer </a:t>
            </a:r>
            <a:r>
              <a:rPr sz="1069" spc="15" dirty="0">
                <a:latin typeface="Times New Roman"/>
                <a:cs typeface="Times New Roman"/>
              </a:rPr>
              <a:t>is moved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disk.  There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some delay </a:t>
            </a:r>
            <a:r>
              <a:rPr sz="1069" spc="10" dirty="0">
                <a:latin typeface="Times New Roman"/>
                <a:cs typeface="Times New Roman"/>
              </a:rPr>
              <a:t>between the execution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commit </a:t>
            </a:r>
            <a:r>
              <a:rPr sz="1069" spc="10" dirty="0">
                <a:latin typeface="Times New Roman"/>
                <a:cs typeface="Times New Roman"/>
              </a:rPr>
              <a:t>statement and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actual writing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from database buffer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disk. </a:t>
            </a:r>
            <a:r>
              <a:rPr sz="1069" spc="15" dirty="0">
                <a:latin typeface="Times New Roman"/>
                <a:cs typeface="Times New Roman"/>
              </a:rPr>
              <a:t>Now, </a:t>
            </a:r>
            <a:r>
              <a:rPr sz="1069" spc="10" dirty="0">
                <a:latin typeface="Times New Roman"/>
                <a:cs typeface="Times New Roman"/>
              </a:rPr>
              <a:t>during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  </a:t>
            </a:r>
            <a:r>
              <a:rPr sz="1069" spc="5" dirty="0">
                <a:latin typeface="Times New Roman"/>
                <a:cs typeface="Times New Roman"/>
              </a:rPr>
              <a:t>crashes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problem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the transaction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declared as committed  whereas the </a:t>
            </a:r>
            <a:r>
              <a:rPr sz="1069" spc="5" dirty="0">
                <a:latin typeface="Times New Roman"/>
                <a:cs typeface="Times New Roman"/>
              </a:rPr>
              <a:t>final result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was still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RAM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spc="10" dirty="0">
                <a:latin typeface="Times New Roman"/>
                <a:cs typeface="Times New Roman"/>
              </a:rPr>
              <a:t>database buffer) and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 crash the contents of the </a:t>
            </a:r>
            <a:r>
              <a:rPr sz="1069" spc="19" dirty="0">
                <a:latin typeface="Times New Roman"/>
                <a:cs typeface="Times New Roman"/>
              </a:rPr>
              <a:t>RAM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lost.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crash recovery procedure  takes care of this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situation.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61"/>
              </a:spcBef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34" dirty="0">
                <a:latin typeface="Times New Roman"/>
                <a:cs typeface="Times New Roman"/>
              </a:rPr>
              <a:t>Recovery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Procedure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crash </a:t>
            </a:r>
            <a:r>
              <a:rPr sz="1069" spc="10" dirty="0">
                <a:latin typeface="Times New Roman"/>
                <a:cs typeface="Times New Roman"/>
              </a:rPr>
              <a:t>occurs, the </a:t>
            </a:r>
            <a:r>
              <a:rPr sz="1069" spc="15" dirty="0">
                <a:latin typeface="Times New Roman"/>
                <a:cs typeface="Times New Roman"/>
              </a:rPr>
              <a:t>recovery </a:t>
            </a:r>
            <a:r>
              <a:rPr sz="1069" spc="10" dirty="0">
                <a:latin typeface="Times New Roman"/>
                <a:cs typeface="Times New Roman"/>
              </a:rPr>
              <a:t>manager (RM),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restart, </a:t>
            </a:r>
            <a:r>
              <a:rPr sz="1069" spc="10" dirty="0">
                <a:latin typeface="Times New Roman"/>
                <a:cs typeface="Times New Roman"/>
              </a:rPr>
              <a:t>examines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disk.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for which the </a:t>
            </a:r>
            <a:r>
              <a:rPr sz="1069" spc="19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finds both </a:t>
            </a:r>
            <a:r>
              <a:rPr sz="1069" spc="5" dirty="0">
                <a:latin typeface="Times New Roman"/>
                <a:cs typeface="Times New Roman"/>
              </a:rPr>
              <a:t>begin </a:t>
            </a:r>
            <a:r>
              <a:rPr sz="1069" spc="10" dirty="0">
                <a:latin typeface="Times New Roman"/>
                <a:cs typeface="Times New Roman"/>
              </a:rPr>
              <a:t>and commit operations,  are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redone,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is,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‘write’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entries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such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executed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example, consider </a:t>
            </a:r>
            <a:r>
              <a:rPr sz="1069" spc="15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entries in </a:t>
            </a:r>
            <a:r>
              <a:rPr sz="1069" spc="10" dirty="0">
                <a:latin typeface="Times New Roman"/>
                <a:cs typeface="Times New Roman"/>
              </a:rPr>
              <a:t>a log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9388" algn="just"/>
            <a:r>
              <a:rPr sz="826" spc="136" dirty="0">
                <a:latin typeface="Arial"/>
                <a:cs typeface="Arial"/>
              </a:rPr>
              <a:t>Log </a:t>
            </a:r>
            <a:r>
              <a:rPr sz="826" spc="102" dirty="0">
                <a:latin typeface="Arial"/>
                <a:cs typeface="Arial"/>
              </a:rPr>
              <a:t>File</a:t>
            </a:r>
            <a:r>
              <a:rPr sz="826" spc="-49" dirty="0">
                <a:latin typeface="Arial"/>
                <a:cs typeface="Arial"/>
              </a:rPr>
              <a:t> </a:t>
            </a:r>
            <a:r>
              <a:rPr sz="826" spc="107" dirty="0">
                <a:latin typeface="Arial"/>
                <a:cs typeface="Arial"/>
              </a:rPr>
              <a:t>Entries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50997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243651"/>
            <a:ext cx="4866658" cy="782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15" dirty="0">
                <a:latin typeface="Times New Roman"/>
                <a:cs typeface="Times New Roman"/>
              </a:rPr>
              <a:t>not any </a:t>
            </a:r>
            <a:r>
              <a:rPr sz="1069" spc="10" dirty="0">
                <a:latin typeface="Times New Roman"/>
                <a:cs typeface="Times New Roman"/>
              </a:rPr>
              <a:t>action for the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for which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begin </a:t>
            </a:r>
            <a:r>
              <a:rPr sz="1069" spc="15" dirty="0">
                <a:latin typeface="Times New Roman"/>
                <a:cs typeface="Times New Roman"/>
              </a:rPr>
              <a:t>entry  </a:t>
            </a:r>
            <a:r>
              <a:rPr sz="1069" spc="10" dirty="0">
                <a:latin typeface="Times New Roman"/>
                <a:cs typeface="Times New Roman"/>
              </a:rPr>
              <a:t>or for which 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begin and abort </a:t>
            </a:r>
            <a:r>
              <a:rPr sz="1069" spc="5" dirty="0">
                <a:latin typeface="Times New Roman"/>
                <a:cs typeface="Times New Roman"/>
              </a:rPr>
              <a:t>entries, </a:t>
            </a:r>
            <a:r>
              <a:rPr sz="1069" spc="10" dirty="0">
                <a:latin typeface="Times New Roman"/>
                <a:cs typeface="Times New Roman"/>
              </a:rPr>
              <a:t>like T3 and </a:t>
            </a:r>
            <a:r>
              <a:rPr sz="1069" spc="15" dirty="0">
                <a:latin typeface="Times New Roman"/>
                <a:cs typeface="Times New Roman"/>
              </a:rPr>
              <a:t>T2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question </a:t>
            </a:r>
            <a:r>
              <a:rPr sz="1069" spc="5" dirty="0">
                <a:latin typeface="Times New Roman"/>
                <a:cs typeface="Times New Roman"/>
              </a:rPr>
              <a:t>arises </a:t>
            </a:r>
            <a:r>
              <a:rPr sz="1069" spc="10" dirty="0">
                <a:latin typeface="Times New Roman"/>
                <a:cs typeface="Times New Roman"/>
              </a:rPr>
              <a:t>here, that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should the </a:t>
            </a:r>
            <a:r>
              <a:rPr sz="1069" spc="29" dirty="0">
                <a:latin typeface="Times New Roman"/>
                <a:cs typeface="Times New Roman"/>
              </a:rPr>
              <a:t>RM </a:t>
            </a:r>
            <a:r>
              <a:rPr sz="1069" spc="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backward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log file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trace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transactions affected from the crash that the </a:t>
            </a:r>
            <a:r>
              <a:rPr sz="1069" spc="24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15" dirty="0">
                <a:latin typeface="Times New Roman"/>
                <a:cs typeface="Times New Roman"/>
              </a:rPr>
              <a:t>to Redo </a:t>
            </a:r>
            <a:r>
              <a:rPr sz="1069" spc="10" dirty="0">
                <a:latin typeface="Times New Roman"/>
                <a:cs typeface="Times New Roman"/>
              </a:rPr>
              <a:t>or ignore. The log  file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contain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entries and going too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back or starting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from the 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log file will be </a:t>
            </a:r>
            <a:r>
              <a:rPr sz="1069" spc="5" dirty="0">
                <a:latin typeface="Times New Roman"/>
                <a:cs typeface="Times New Roman"/>
              </a:rPr>
              <a:t>inefficient.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this purpose another concept of  ‘checkpoint’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recovery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procedure.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5"/>
              </a:spcBef>
            </a:pPr>
            <a:r>
              <a:rPr sz="1069" spc="49" dirty="0">
                <a:latin typeface="Times New Roman"/>
                <a:cs typeface="Times New Roman"/>
              </a:rPr>
              <a:t>Checkpoint: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Checkpoint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entry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serves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milestone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reference point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log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in time the </a:t>
            </a:r>
            <a:r>
              <a:rPr sz="1069" spc="15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a log  entry/record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log file and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performs certain operations listed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68" dirty="0">
                <a:latin typeface="Times New Roman"/>
                <a:cs typeface="Times New Roman"/>
              </a:rPr>
              <a:t>It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moves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modified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database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buffers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disk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All log </a:t>
            </a:r>
            <a:r>
              <a:rPr sz="1069" spc="49" dirty="0">
                <a:latin typeface="Times New Roman"/>
                <a:cs typeface="Times New Roman"/>
              </a:rPr>
              <a:t>records </a:t>
            </a:r>
            <a:r>
              <a:rPr sz="1069" spc="58" dirty="0">
                <a:latin typeface="Times New Roman"/>
                <a:cs typeface="Times New Roman"/>
              </a:rPr>
              <a:t>from </a:t>
            </a:r>
            <a:r>
              <a:rPr sz="1069" spc="53" dirty="0">
                <a:latin typeface="Times New Roman"/>
                <a:cs typeface="Times New Roman"/>
              </a:rPr>
              <a:t>buffer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-18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disk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3" dirty="0">
                <a:latin typeface="Times New Roman"/>
                <a:cs typeface="Times New Roman"/>
              </a:rPr>
              <a:t>Writing </a:t>
            </a:r>
            <a:r>
              <a:rPr sz="1069" spc="73" dirty="0">
                <a:latin typeface="Times New Roman"/>
                <a:cs typeface="Times New Roman"/>
              </a:rPr>
              <a:t>a </a:t>
            </a:r>
            <a:r>
              <a:rPr sz="1069" spc="39" dirty="0">
                <a:latin typeface="Times New Roman"/>
                <a:cs typeface="Times New Roman"/>
              </a:rPr>
              <a:t>checkpoint </a:t>
            </a:r>
            <a:r>
              <a:rPr sz="1069" spc="58" dirty="0">
                <a:latin typeface="Times New Roman"/>
                <a:cs typeface="Times New Roman"/>
              </a:rPr>
              <a:t>record </a:t>
            </a:r>
            <a:r>
              <a:rPr sz="1069" spc="39" dirty="0">
                <a:latin typeface="Times New Roman"/>
                <a:cs typeface="Times New Roman"/>
              </a:rPr>
              <a:t>to </a:t>
            </a:r>
            <a:r>
              <a:rPr sz="1069" spc="24" dirty="0">
                <a:latin typeface="Times New Roman"/>
                <a:cs typeface="Times New Roman"/>
              </a:rPr>
              <a:t>log;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58" dirty="0">
                <a:latin typeface="Times New Roman"/>
                <a:cs typeface="Times New Roman"/>
              </a:rPr>
              <a:t>record </a:t>
            </a:r>
            <a:r>
              <a:rPr sz="1069" spc="44" dirty="0">
                <a:latin typeface="Times New Roman"/>
                <a:cs typeface="Times New Roman"/>
              </a:rPr>
              <a:t>mentions </a:t>
            </a:r>
            <a:r>
              <a:rPr sz="1069" spc="24" dirty="0">
                <a:latin typeface="Times New Roman"/>
                <a:cs typeface="Times New Roman"/>
              </a:rPr>
              <a:t>all </a:t>
            </a:r>
            <a:r>
              <a:rPr sz="1069" spc="29" dirty="0">
                <a:latin typeface="Times New Roman"/>
                <a:cs typeface="Times New Roman"/>
              </a:rPr>
              <a:t>active 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transactions </a:t>
            </a:r>
            <a:r>
              <a:rPr sz="1069" spc="68" dirty="0">
                <a:latin typeface="Times New Roman"/>
                <a:cs typeface="Times New Roman"/>
              </a:rPr>
              <a:t>at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time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600"/>
              </a:lnSpc>
              <a:spcBef>
                <a:spcPts val="64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case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crash,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monitors the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9" dirty="0">
                <a:latin typeface="Times New Roman"/>
                <a:cs typeface="Times New Roman"/>
              </a:rPr>
              <a:t>up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last checkpoint.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checkpoint </a:t>
            </a:r>
            <a:r>
              <a:rPr sz="1069" spc="5" dirty="0">
                <a:latin typeface="Times New Roman"/>
                <a:cs typeface="Times New Roman"/>
              </a:rPr>
              <a:t>guarantees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prior </a:t>
            </a:r>
            <a:r>
              <a:rPr sz="1069" spc="15" dirty="0">
                <a:latin typeface="Times New Roman"/>
                <a:cs typeface="Times New Roman"/>
              </a:rPr>
              <a:t>commit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reflected in </a:t>
            </a:r>
            <a:r>
              <a:rPr sz="1069" spc="10" dirty="0">
                <a:latin typeface="Times New Roman"/>
                <a:cs typeface="Times New Roman"/>
              </a:rPr>
              <a:t>the database.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9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decide which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Redo and which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ignore and </a:t>
            </a:r>
            <a:r>
              <a:rPr sz="1069" spc="29" dirty="0">
                <a:latin typeface="Times New Roman"/>
                <a:cs typeface="Times New Roman"/>
              </a:rPr>
              <a:t>RM </a:t>
            </a:r>
            <a:r>
              <a:rPr sz="1069" spc="10" dirty="0">
                <a:latin typeface="Times New Roman"/>
                <a:cs typeface="Times New Roman"/>
              </a:rPr>
              <a:t>decides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following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bases: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Transactions ended </a:t>
            </a:r>
            <a:r>
              <a:rPr sz="1069" spc="39" dirty="0">
                <a:latin typeface="Times New Roman"/>
                <a:cs typeface="Times New Roman"/>
              </a:rPr>
              <a:t>before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checkpoint, </a:t>
            </a:r>
            <a:r>
              <a:rPr sz="1069" spc="68" dirty="0">
                <a:latin typeface="Times New Roman"/>
                <a:cs typeface="Times New Roman"/>
              </a:rPr>
              <a:t>are </a:t>
            </a:r>
            <a:r>
              <a:rPr sz="1069" spc="44" dirty="0">
                <a:latin typeface="Times New Roman"/>
                <a:cs typeface="Times New Roman"/>
              </a:rPr>
              <a:t>ignored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altogether.</a:t>
            </a:r>
            <a:endParaRPr sz="1069">
              <a:latin typeface="Times New Roman"/>
              <a:cs typeface="Times New Roman"/>
            </a:endParaRPr>
          </a:p>
          <a:p>
            <a:pPr marL="431526" marR="6791" indent="-209281">
              <a:lnSpc>
                <a:spcPct val="147300"/>
              </a:lnSpc>
              <a:spcBef>
                <a:spcPts val="9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Transactions </a:t>
            </a:r>
            <a:r>
              <a:rPr sz="1069" spc="34" dirty="0">
                <a:latin typeface="Times New Roman"/>
                <a:cs typeface="Times New Roman"/>
              </a:rPr>
              <a:t>which </a:t>
            </a:r>
            <a:r>
              <a:rPr sz="1069" spc="39" dirty="0">
                <a:latin typeface="Times New Roman"/>
                <a:cs typeface="Times New Roman"/>
              </a:rPr>
              <a:t>have </a:t>
            </a:r>
            <a:r>
              <a:rPr sz="1069" spc="58" dirty="0">
                <a:latin typeface="Times New Roman"/>
                <a:cs typeface="Times New Roman"/>
              </a:rPr>
              <a:t>both </a:t>
            </a:r>
            <a:r>
              <a:rPr sz="1069" spc="34" dirty="0">
                <a:latin typeface="Times New Roman"/>
                <a:cs typeface="Times New Roman"/>
              </a:rPr>
              <a:t>begin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commit entries, </a:t>
            </a:r>
            <a:r>
              <a:rPr sz="1069" spc="73" dirty="0">
                <a:latin typeface="Times New Roman"/>
                <a:cs typeface="Times New Roman"/>
              </a:rPr>
              <a:t>are </a:t>
            </a:r>
            <a:r>
              <a:rPr sz="1069" spc="34" dirty="0">
                <a:latin typeface="Times New Roman"/>
                <a:cs typeface="Times New Roman"/>
              </a:rPr>
              <a:t>Redone.  </a:t>
            </a:r>
            <a:r>
              <a:rPr sz="1069" spc="68" dirty="0">
                <a:latin typeface="Times New Roman"/>
                <a:cs typeface="Times New Roman"/>
              </a:rPr>
              <a:t>It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does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not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matter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they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are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committed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Transactions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that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have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begin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an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abort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entry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are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ignored.</a:t>
            </a:r>
            <a:endParaRPr sz="1069">
              <a:latin typeface="Times New Roman"/>
              <a:cs typeface="Times New Roman"/>
            </a:endParaRPr>
          </a:p>
          <a:p>
            <a:pPr marL="431526" marR="8026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Transactions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that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have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begin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no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end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entry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(commit </a:t>
            </a:r>
            <a:r>
              <a:rPr sz="1069" spc="78" dirty="0">
                <a:latin typeface="Times New Roman"/>
                <a:cs typeface="Times New Roman"/>
              </a:rPr>
              <a:t>or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rollback)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  </a:t>
            </a:r>
            <a:r>
              <a:rPr sz="1069" spc="44" dirty="0">
                <a:latin typeface="Times New Roman"/>
                <a:cs typeface="Times New Roman"/>
              </a:rPr>
              <a:t>ignored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8200"/>
              </a:lnSpc>
              <a:spcBef>
                <a:spcPts val="637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checkpoint </a:t>
            </a:r>
            <a:r>
              <a:rPr sz="1069" spc="15" dirty="0">
                <a:latin typeface="Times New Roman"/>
                <a:cs typeface="Times New Roman"/>
              </a:rPr>
              <a:t>makes the recovery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efficient.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summarize the  </a:t>
            </a:r>
            <a:r>
              <a:rPr sz="1069" spc="10" dirty="0">
                <a:latin typeface="Times New Roman"/>
                <a:cs typeface="Times New Roman"/>
              </a:rPr>
              <a:t>deferred </a:t>
            </a:r>
            <a:r>
              <a:rPr sz="1069" spc="15" dirty="0">
                <a:latin typeface="Times New Roman"/>
                <a:cs typeface="Times New Roman"/>
              </a:rPr>
              <a:t>approach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21789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6" y="1334078"/>
            <a:ext cx="4867275" cy="164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Writes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deferred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until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commit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for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transaction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found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63" dirty="0">
                <a:latin typeface="Times New Roman"/>
                <a:cs typeface="Times New Roman"/>
              </a:rPr>
              <a:t>For </a:t>
            </a:r>
            <a:r>
              <a:rPr sz="1069" spc="39" dirty="0">
                <a:latin typeface="Times New Roman"/>
                <a:cs typeface="Times New Roman"/>
              </a:rPr>
              <a:t>recovery </a:t>
            </a:r>
            <a:r>
              <a:rPr sz="1069" spc="49" dirty="0">
                <a:latin typeface="Times New Roman"/>
                <a:cs typeface="Times New Roman"/>
              </a:rPr>
              <a:t>purpose,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maintained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34" dirty="0">
                <a:latin typeface="Times New Roman"/>
                <a:cs typeface="Times New Roman"/>
              </a:rPr>
              <a:t>Log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34" dirty="0">
                <a:latin typeface="Times New Roman"/>
                <a:cs typeface="Times New Roman"/>
              </a:rPr>
              <a:t>helps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redo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actions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that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may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be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lost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due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system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crash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34" dirty="0">
                <a:latin typeface="Times New Roman"/>
                <a:cs typeface="Times New Roman"/>
              </a:rPr>
              <a:t>Log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24" dirty="0">
                <a:latin typeface="Times New Roman"/>
                <a:cs typeface="Times New Roman"/>
              </a:rPr>
              <a:t>also </a:t>
            </a:r>
            <a:r>
              <a:rPr sz="1069" spc="39" dirty="0">
                <a:latin typeface="Times New Roman"/>
                <a:cs typeface="Times New Roman"/>
              </a:rPr>
              <a:t>contains checkpoint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records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>
              <a:lnSpc>
                <a:spcPct val="147300"/>
              </a:lnSpc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discuss the other approach of crash recovery and that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incremental </a:t>
            </a:r>
            <a:r>
              <a:rPr sz="1069" spc="15" dirty="0">
                <a:latin typeface="Times New Roman"/>
                <a:cs typeface="Times New Roman"/>
              </a:rPr>
              <a:t>log </a:t>
            </a:r>
            <a:r>
              <a:rPr sz="1069" spc="10" dirty="0">
                <a:latin typeface="Times New Roman"/>
                <a:cs typeface="Times New Roman"/>
              </a:rPr>
              <a:t>with immediate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12" y="3511299"/>
            <a:ext cx="4867275" cy="564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Incremental </a:t>
            </a:r>
            <a:r>
              <a:rPr sz="1264" spc="34" dirty="0">
                <a:latin typeface="Times New Roman"/>
                <a:cs typeface="Times New Roman"/>
              </a:rPr>
              <a:t>Log </a:t>
            </a:r>
            <a:r>
              <a:rPr sz="1264" spc="39" dirty="0">
                <a:latin typeface="Times New Roman"/>
                <a:cs typeface="Times New Roman"/>
              </a:rPr>
              <a:t>with </a:t>
            </a:r>
            <a:r>
              <a:rPr sz="1264" spc="53" dirty="0">
                <a:latin typeface="Times New Roman"/>
                <a:cs typeface="Times New Roman"/>
              </a:rPr>
              <a:t>Immediate</a:t>
            </a:r>
            <a:r>
              <a:rPr sz="1264" spc="-146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Updates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890"/>
              </a:spcBef>
            </a:pPr>
            <a:r>
              <a:rPr sz="1069" spc="10" dirty="0">
                <a:latin typeface="Times New Roman"/>
                <a:cs typeface="Times New Roman"/>
              </a:rPr>
              <a:t>Contrary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deferred updates, the database buffers are updated </a:t>
            </a:r>
            <a:r>
              <a:rPr sz="1069" spc="15" dirty="0">
                <a:latin typeface="Times New Roman"/>
                <a:cs typeface="Times New Roman"/>
              </a:rPr>
              <a:t>immediately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‘write’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and files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updated when </a:t>
            </a:r>
            <a:r>
              <a:rPr sz="1069" spc="10" dirty="0">
                <a:latin typeface="Times New Roman"/>
                <a:cs typeface="Times New Roman"/>
              </a:rPr>
              <a:t>convenient. </a:t>
            </a:r>
            <a:r>
              <a:rPr sz="1069" spc="15" dirty="0">
                <a:latin typeface="Times New Roman"/>
                <a:cs typeface="Times New Roman"/>
              </a:rPr>
              <a:t>The log </a:t>
            </a:r>
            <a:r>
              <a:rPr sz="1069" spc="10" dirty="0">
                <a:latin typeface="Times New Roman"/>
                <a:cs typeface="Times New Roman"/>
              </a:rPr>
              <a:t>file and  database buffers are maintained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deferred update approach.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of  immediate update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the object updating process needs not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 for the </a:t>
            </a:r>
            <a:r>
              <a:rPr sz="1069" spc="15" dirty="0">
                <a:latin typeface="Times New Roman"/>
                <a:cs typeface="Times New Roman"/>
              </a:rPr>
              <a:t>commit  </a:t>
            </a:r>
            <a:r>
              <a:rPr sz="1069" spc="10" dirty="0">
                <a:latin typeface="Times New Roman"/>
                <a:cs typeface="Times New Roman"/>
              </a:rPr>
              <a:t>statement; however, 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problem 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 ‘write’  statement has been executed </a:t>
            </a:r>
            <a:r>
              <a:rPr sz="1069" spc="5" dirty="0">
                <a:latin typeface="Times New Roman"/>
                <a:cs typeface="Times New Roman"/>
              </a:rPr>
              <a:t>(and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buffer has </a:t>
            </a:r>
            <a:r>
              <a:rPr sz="1069" spc="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updated accordingly)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 aborted later.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needs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some process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cancels the updation that has  been performed for the aborted transaction.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achieved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slightly different log  file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entry/record.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entry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immediate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&lt;Tr, object, old_value, new_value&gt;, where Tr represents the transaction </a:t>
            </a:r>
            <a:r>
              <a:rPr sz="1069" spc="5" dirty="0">
                <a:latin typeface="Times New Roman"/>
                <a:cs typeface="Times New Roman"/>
              </a:rPr>
              <a:t>Id, </a:t>
            </a:r>
            <a:r>
              <a:rPr sz="1069" spc="10" dirty="0">
                <a:latin typeface="Times New Roman"/>
                <a:cs typeface="Times New Roman"/>
              </a:rPr>
              <a:t>‘object’ </a:t>
            </a:r>
            <a:r>
              <a:rPr sz="1069" spc="15" dirty="0">
                <a:latin typeface="Times New Roman"/>
                <a:cs typeface="Times New Roman"/>
              </a:rPr>
              <a:t>is  the </a:t>
            </a:r>
            <a:r>
              <a:rPr sz="1069" spc="5" dirty="0">
                <a:latin typeface="Times New Roman"/>
                <a:cs typeface="Times New Roman"/>
              </a:rPr>
              <a:t>object to </a:t>
            </a:r>
            <a:r>
              <a:rPr sz="1069" spc="10" dirty="0">
                <a:latin typeface="Times New Roman"/>
                <a:cs typeface="Times New Roman"/>
              </a:rPr>
              <a:t>be updated, old_value </a:t>
            </a:r>
            <a:r>
              <a:rPr sz="1069" spc="5" dirty="0">
                <a:latin typeface="Times New Roman"/>
                <a:cs typeface="Times New Roman"/>
              </a:rPr>
              <a:t>represents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object before the execution  of ‘write’ statement and new_value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new value of object. Other entries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  file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immediate update approach are just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those of deferred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sequence of steps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write statement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spcBef>
                <a:spcPts val="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log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record</a:t>
            </a:r>
            <a:r>
              <a:rPr sz="1069" spc="10" dirty="0">
                <a:latin typeface="Times New Roman"/>
                <a:cs typeface="Times New Roman"/>
              </a:rPr>
              <a:t> of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form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&lt;T,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old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val,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new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val&gt;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written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Database </a:t>
            </a:r>
            <a:r>
              <a:rPr sz="1069" spc="44" dirty="0">
                <a:latin typeface="Times New Roman"/>
                <a:cs typeface="Times New Roman"/>
              </a:rPr>
              <a:t>buffers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updated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34" dirty="0">
                <a:latin typeface="Times New Roman"/>
                <a:cs typeface="Times New Roman"/>
              </a:rPr>
              <a:t>Log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record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34" dirty="0">
                <a:latin typeface="Times New Roman"/>
                <a:cs typeface="Times New Roman"/>
              </a:rPr>
              <a:t>moved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from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buffer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to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63" dirty="0">
                <a:latin typeface="Times New Roman"/>
                <a:cs typeface="Times New Roman"/>
              </a:rPr>
              <a:t>updated </a:t>
            </a:r>
            <a:r>
              <a:rPr sz="1069" spc="39" dirty="0">
                <a:latin typeface="Times New Roman"/>
                <a:cs typeface="Times New Roman"/>
              </a:rPr>
              <a:t>when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convenient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73" dirty="0">
                <a:latin typeface="Times New Roman"/>
                <a:cs typeface="Times New Roman"/>
              </a:rPr>
              <a:t>On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commit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entry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made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10" dirty="0">
                <a:latin typeface="Times New Roman"/>
                <a:cs typeface="Times New Roman"/>
              </a:rPr>
              <a:t> log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39" dirty="0">
                <a:latin typeface="Times New Roman"/>
                <a:cs typeface="Times New Roman"/>
              </a:rPr>
              <a:t>as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&lt;T,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commit&gt;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7"/>
              </a:spcBef>
            </a:pPr>
            <a:r>
              <a:rPr sz="1069" spc="34" dirty="0">
                <a:latin typeface="Times New Roman"/>
                <a:cs typeface="Times New Roman"/>
              </a:rPr>
              <a:t>Recovery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Sequence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16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000"/>
            <a:ext cx="4866658" cy="2661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of a crash, the </a:t>
            </a:r>
            <a:r>
              <a:rPr sz="1069" spc="19" dirty="0">
                <a:latin typeface="Times New Roman"/>
                <a:cs typeface="Times New Roman"/>
              </a:rPr>
              <a:t>RM </a:t>
            </a:r>
            <a:r>
              <a:rPr sz="1069" spc="5" dirty="0">
                <a:latin typeface="Times New Roman"/>
                <a:cs typeface="Times New Roman"/>
              </a:rPr>
              <a:t>detects </a:t>
            </a:r>
            <a:r>
              <a:rPr sz="1069" spc="10" dirty="0">
                <a:latin typeface="Times New Roman"/>
                <a:cs typeface="Times New Roman"/>
              </a:rPr>
              <a:t>the crash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restart </a:t>
            </a:r>
            <a:r>
              <a:rPr sz="1069" spc="10" dirty="0">
                <a:latin typeface="Times New Roman"/>
                <a:cs typeface="Times New Roman"/>
              </a:rPr>
              <a:t>and after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recovery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initiated. The transactions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which the &lt;Tr, begin&gt; and </a:t>
            </a:r>
            <a:r>
              <a:rPr sz="1069" spc="5" dirty="0">
                <a:latin typeface="Times New Roman"/>
                <a:cs typeface="Times New Roman"/>
              </a:rPr>
              <a:t>&lt;Tr,  </a:t>
            </a:r>
            <a:r>
              <a:rPr sz="1069" spc="10" dirty="0">
                <a:latin typeface="Times New Roman"/>
                <a:cs typeface="Times New Roman"/>
              </a:rPr>
              <a:t>commit&gt; are found,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transactions are redone. The redo process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copying the </a:t>
            </a:r>
            <a:r>
              <a:rPr sz="1069" spc="15" dirty="0">
                <a:latin typeface="Times New Roman"/>
                <a:cs typeface="Times New Roman"/>
              </a:rPr>
              <a:t>new value of </a:t>
            </a:r>
            <a:r>
              <a:rPr sz="1069" spc="10" dirty="0">
                <a:latin typeface="Times New Roman"/>
                <a:cs typeface="Times New Roman"/>
              </a:rPr>
              <a:t>the objects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forward order.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these transactions have  already been successfully executed even </a:t>
            </a:r>
            <a:r>
              <a:rPr sz="1069" spc="5" dirty="0">
                <a:latin typeface="Times New Roman"/>
                <a:cs typeface="Times New Roman"/>
              </a:rPr>
              <a:t>then this </a:t>
            </a:r>
            <a:r>
              <a:rPr sz="1069" spc="10" dirty="0">
                <a:latin typeface="Times New Roman"/>
                <a:cs typeface="Times New Roman"/>
              </a:rPr>
              <a:t>redo will not </a:t>
            </a:r>
            <a:r>
              <a:rPr sz="1069" spc="15" dirty="0">
                <a:latin typeface="Times New Roman"/>
                <a:cs typeface="Times New Roman"/>
              </a:rPr>
              <a:t>do any </a:t>
            </a:r>
            <a:r>
              <a:rPr sz="1069" spc="10" dirty="0">
                <a:latin typeface="Times New Roman"/>
                <a:cs typeface="Times New Roman"/>
              </a:rPr>
              <a:t>harm and the  final state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objects will be the same.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which a &lt;Tr, begin&gt;  and &lt;Tr, abort&gt; are </a:t>
            </a:r>
            <a:r>
              <a:rPr sz="1069" spc="15" dirty="0">
                <a:latin typeface="Times New Roman"/>
                <a:cs typeface="Times New Roman"/>
              </a:rPr>
              <a:t>found </a:t>
            </a:r>
            <a:r>
              <a:rPr sz="1069" spc="10" dirty="0">
                <a:latin typeface="Times New Roman"/>
                <a:cs typeface="Times New Roman"/>
              </a:rPr>
              <a:t>or those transaction for which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&lt;Ts, begin&gt;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found, 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are undone. </a:t>
            </a:r>
            <a:r>
              <a:rPr sz="1069" spc="15" dirty="0">
                <a:latin typeface="Times New Roman"/>
                <a:cs typeface="Times New Roman"/>
              </a:rPr>
              <a:t>The undo </a:t>
            </a:r>
            <a:r>
              <a:rPr sz="1069" spc="10" dirty="0">
                <a:latin typeface="Times New Roman"/>
                <a:cs typeface="Times New Roman"/>
              </a:rPr>
              <a:t>activity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executing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write  statements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reverse order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of the transaction. </a:t>
            </a:r>
            <a:r>
              <a:rPr sz="1069" spc="15" dirty="0">
                <a:latin typeface="Times New Roman"/>
                <a:cs typeface="Times New Roman"/>
              </a:rPr>
              <a:t>During </a:t>
            </a:r>
            <a:r>
              <a:rPr sz="1069" spc="10" dirty="0">
                <a:latin typeface="Times New Roman"/>
                <a:cs typeface="Times New Roman"/>
              </a:rPr>
              <a:t>this execution,  </a:t>
            </a:r>
            <a:r>
              <a:rPr sz="1069" spc="15" dirty="0">
                <a:latin typeface="Times New Roman"/>
                <a:cs typeface="Times New Roman"/>
              </a:rPr>
              <a:t>the old </a:t>
            </a:r>
            <a:r>
              <a:rPr sz="1069" spc="10" dirty="0">
                <a:latin typeface="Times New Roman"/>
                <a:cs typeface="Times New Roman"/>
              </a:rPr>
              <a:t>value of the </a:t>
            </a:r>
            <a:r>
              <a:rPr sz="1069" spc="5" dirty="0">
                <a:latin typeface="Times New Roman"/>
                <a:cs typeface="Times New Roman"/>
              </a:rPr>
              <a:t>objects </a:t>
            </a:r>
            <a:r>
              <a:rPr sz="1069" spc="10" dirty="0">
                <a:latin typeface="Times New Roman"/>
                <a:cs typeface="Times New Roman"/>
              </a:rPr>
              <a:t>are copied/placed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changes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this  transaction are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cancelled.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836" y="4436695"/>
            <a:ext cx="869862" cy="1408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00" algn="ctr">
              <a:lnSpc>
                <a:spcPts val="987"/>
              </a:lnSpc>
            </a:pPr>
            <a:r>
              <a:rPr sz="826" spc="73" dirty="0">
                <a:latin typeface="Arial"/>
                <a:cs typeface="Arial"/>
              </a:rPr>
              <a:t>&lt;T1,</a:t>
            </a:r>
            <a:r>
              <a:rPr sz="826" spc="-24" dirty="0">
                <a:latin typeface="Arial"/>
                <a:cs typeface="Arial"/>
              </a:rPr>
              <a:t> </a:t>
            </a:r>
            <a:r>
              <a:rPr sz="826" spc="63" dirty="0">
                <a:latin typeface="Arial"/>
                <a:cs typeface="Arial"/>
              </a:rPr>
              <a:t>begin&gt;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2"/>
              </a:lnSpc>
            </a:pPr>
            <a:r>
              <a:rPr sz="826" spc="73" dirty="0">
                <a:latin typeface="Arial"/>
                <a:cs typeface="Arial"/>
              </a:rPr>
              <a:t>&lt;T1, </a:t>
            </a:r>
            <a:r>
              <a:rPr sz="826" spc="53" dirty="0">
                <a:latin typeface="Arial"/>
                <a:cs typeface="Arial"/>
              </a:rPr>
              <a:t>X, </a:t>
            </a:r>
            <a:r>
              <a:rPr sz="826" spc="63" dirty="0">
                <a:latin typeface="Arial"/>
                <a:cs typeface="Arial"/>
              </a:rPr>
              <a:t>25,</a:t>
            </a:r>
            <a:r>
              <a:rPr sz="826" spc="-122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33&gt;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2"/>
              </a:lnSpc>
            </a:pPr>
            <a:r>
              <a:rPr sz="826" spc="73" dirty="0">
                <a:latin typeface="Arial"/>
                <a:cs typeface="Arial"/>
              </a:rPr>
              <a:t>&lt;T2,</a:t>
            </a:r>
            <a:r>
              <a:rPr sz="826" spc="-53" dirty="0">
                <a:latin typeface="Arial"/>
                <a:cs typeface="Arial"/>
              </a:rPr>
              <a:t> </a:t>
            </a:r>
            <a:r>
              <a:rPr sz="826" spc="68" dirty="0">
                <a:latin typeface="Arial"/>
                <a:cs typeface="Arial"/>
              </a:rPr>
              <a:t>begin&gt;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7"/>
              </a:lnSpc>
            </a:pPr>
            <a:r>
              <a:rPr sz="826" spc="73" dirty="0">
                <a:latin typeface="Arial"/>
                <a:cs typeface="Arial"/>
              </a:rPr>
              <a:t>&lt;T1, </a:t>
            </a:r>
            <a:r>
              <a:rPr sz="826" spc="63" dirty="0">
                <a:latin typeface="Arial"/>
                <a:cs typeface="Arial"/>
              </a:rPr>
              <a:t>Y, </a:t>
            </a:r>
            <a:r>
              <a:rPr sz="826" spc="53" dirty="0">
                <a:latin typeface="Arial"/>
                <a:cs typeface="Arial"/>
              </a:rPr>
              <a:t>5,</a:t>
            </a:r>
            <a:r>
              <a:rPr sz="826" spc="-126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9&gt;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7"/>
              </a:lnSpc>
              <a:spcBef>
                <a:spcPts val="10"/>
              </a:spcBef>
            </a:pPr>
            <a:r>
              <a:rPr sz="826" spc="73" dirty="0">
                <a:latin typeface="Arial"/>
                <a:cs typeface="Arial"/>
              </a:rPr>
              <a:t>&lt;T2, </a:t>
            </a:r>
            <a:r>
              <a:rPr sz="826" spc="68" dirty="0">
                <a:latin typeface="Arial"/>
                <a:cs typeface="Arial"/>
              </a:rPr>
              <a:t>A, </a:t>
            </a:r>
            <a:r>
              <a:rPr sz="826" spc="58" dirty="0">
                <a:latin typeface="Arial"/>
                <a:cs typeface="Arial"/>
              </a:rPr>
              <a:t>80,</a:t>
            </a:r>
            <a:r>
              <a:rPr sz="826" spc="-141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43&gt;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2"/>
              </a:lnSpc>
            </a:pPr>
            <a:r>
              <a:rPr sz="826" spc="73" dirty="0">
                <a:latin typeface="Arial"/>
                <a:cs typeface="Arial"/>
              </a:rPr>
              <a:t>&lt;T1, </a:t>
            </a:r>
            <a:r>
              <a:rPr sz="826" spc="53" dirty="0">
                <a:latin typeface="Arial"/>
                <a:cs typeface="Arial"/>
              </a:rPr>
              <a:t>X, </a:t>
            </a:r>
            <a:r>
              <a:rPr sz="826" spc="63" dirty="0">
                <a:latin typeface="Arial"/>
                <a:cs typeface="Arial"/>
              </a:rPr>
              <a:t>33,</a:t>
            </a:r>
            <a:r>
              <a:rPr sz="826" spc="-122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18&gt;</a:t>
            </a:r>
            <a:endParaRPr sz="826">
              <a:latin typeface="Arial"/>
              <a:cs typeface="Arial"/>
            </a:endParaRPr>
          </a:p>
          <a:p>
            <a:pPr marL="64821" algn="ctr">
              <a:lnSpc>
                <a:spcPts val="987"/>
              </a:lnSpc>
            </a:pPr>
            <a:r>
              <a:rPr sz="826" spc="73" dirty="0">
                <a:latin typeface="Arial"/>
                <a:cs typeface="Arial"/>
              </a:rPr>
              <a:t>&lt;T1,</a:t>
            </a:r>
            <a:r>
              <a:rPr sz="826" spc="-58" dirty="0">
                <a:latin typeface="Arial"/>
                <a:cs typeface="Arial"/>
              </a:rPr>
              <a:t> </a:t>
            </a:r>
            <a:r>
              <a:rPr sz="826" spc="73" dirty="0">
                <a:latin typeface="Arial"/>
                <a:cs typeface="Arial"/>
              </a:rPr>
              <a:t>commit&gt;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26" spc="83" dirty="0">
                <a:latin typeface="Arial"/>
                <a:cs typeface="Arial"/>
              </a:rPr>
              <a:t>&lt;T3 </a:t>
            </a:r>
            <a:r>
              <a:rPr sz="826" spc="68" dirty="0">
                <a:latin typeface="Arial"/>
                <a:cs typeface="Arial"/>
              </a:rPr>
              <a:t>begin</a:t>
            </a:r>
            <a:r>
              <a:rPr sz="826" spc="-102" dirty="0">
                <a:latin typeface="Arial"/>
                <a:cs typeface="Arial"/>
              </a:rPr>
              <a:t> </a:t>
            </a:r>
            <a:r>
              <a:rPr sz="826" spc="83" dirty="0">
                <a:latin typeface="Arial"/>
                <a:cs typeface="Arial"/>
              </a:rPr>
              <a:t>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7"/>
              </a:lnSpc>
            </a:pPr>
            <a:r>
              <a:rPr sz="826" spc="73" dirty="0">
                <a:latin typeface="Arial"/>
                <a:cs typeface="Arial"/>
              </a:rPr>
              <a:t>&lt;T2, </a:t>
            </a:r>
            <a:r>
              <a:rPr sz="826" spc="68" dirty="0">
                <a:latin typeface="Arial"/>
                <a:cs typeface="Arial"/>
              </a:rPr>
              <a:t>A, </a:t>
            </a:r>
            <a:r>
              <a:rPr sz="826" spc="58" dirty="0">
                <a:latin typeface="Arial"/>
                <a:cs typeface="Arial"/>
              </a:rPr>
              <a:t>43,</a:t>
            </a:r>
            <a:r>
              <a:rPr sz="826" spc="-141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10&gt;</a:t>
            </a:r>
            <a:endParaRPr sz="826">
              <a:latin typeface="Arial"/>
              <a:cs typeface="Arial"/>
            </a:endParaRPr>
          </a:p>
          <a:p>
            <a:pPr algn="ctr">
              <a:lnSpc>
                <a:spcPts val="987"/>
              </a:lnSpc>
            </a:pPr>
            <a:r>
              <a:rPr sz="826" spc="73" dirty="0">
                <a:latin typeface="Arial"/>
                <a:cs typeface="Arial"/>
              </a:rPr>
              <a:t>&lt;T3, </a:t>
            </a:r>
            <a:r>
              <a:rPr sz="826" spc="68" dirty="0">
                <a:latin typeface="Arial"/>
                <a:cs typeface="Arial"/>
              </a:rPr>
              <a:t>B, </a:t>
            </a:r>
            <a:r>
              <a:rPr sz="826" spc="58" dirty="0">
                <a:latin typeface="Arial"/>
                <a:cs typeface="Arial"/>
              </a:rPr>
              <a:t>12,</a:t>
            </a:r>
            <a:r>
              <a:rPr sz="826" spc="-136" dirty="0">
                <a:latin typeface="Arial"/>
                <a:cs typeface="Arial"/>
              </a:rPr>
              <a:t> </a:t>
            </a:r>
            <a:r>
              <a:rPr sz="826" spc="78" dirty="0">
                <a:latin typeface="Arial"/>
                <a:cs typeface="Arial"/>
              </a:rPr>
              <a:t>9&gt;</a:t>
            </a:r>
            <a:endParaRPr sz="826">
              <a:latin typeface="Arial"/>
              <a:cs typeface="Arial"/>
            </a:endParaRPr>
          </a:p>
          <a:p>
            <a:pPr marL="32719" algn="ctr"/>
            <a:r>
              <a:rPr sz="826" spc="73" dirty="0">
                <a:latin typeface="Arial"/>
                <a:cs typeface="Arial"/>
              </a:rPr>
              <a:t>&lt;T2,</a:t>
            </a:r>
            <a:r>
              <a:rPr sz="826" spc="-63" dirty="0">
                <a:latin typeface="Arial"/>
                <a:cs typeface="Arial"/>
              </a:rPr>
              <a:t> </a:t>
            </a:r>
            <a:r>
              <a:rPr sz="826" spc="63" dirty="0">
                <a:latin typeface="Arial"/>
                <a:cs typeface="Arial"/>
              </a:rPr>
              <a:t>abort&gt;</a:t>
            </a:r>
            <a:endParaRPr sz="82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864" y="4099849"/>
            <a:ext cx="203976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83" dirty="0">
                <a:latin typeface="Times New Roman"/>
                <a:cs typeface="Times New Roman"/>
              </a:rPr>
              <a:t>Here </a:t>
            </a:r>
            <a:r>
              <a:rPr sz="924" spc="92" dirty="0">
                <a:latin typeface="Times New Roman"/>
                <a:cs typeface="Times New Roman"/>
              </a:rPr>
              <a:t>we </a:t>
            </a:r>
            <a:r>
              <a:rPr sz="924" spc="63" dirty="0">
                <a:latin typeface="Times New Roman"/>
                <a:cs typeface="Times New Roman"/>
              </a:rPr>
              <a:t>find </a:t>
            </a:r>
            <a:r>
              <a:rPr sz="924" spc="68" dirty="0">
                <a:latin typeface="Times New Roman"/>
                <a:cs typeface="Times New Roman"/>
              </a:rPr>
              <a:t>the  </a:t>
            </a:r>
            <a:r>
              <a:rPr sz="924" spc="73" dirty="0">
                <a:latin typeface="Times New Roman"/>
                <a:cs typeface="Times New Roman"/>
              </a:rPr>
              <a:t>begin  </a:t>
            </a:r>
            <a:r>
              <a:rPr sz="924" spc="58" dirty="0">
                <a:latin typeface="Times New Roman"/>
                <a:cs typeface="Times New Roman"/>
              </a:rPr>
              <a:t>entries</a:t>
            </a:r>
            <a:r>
              <a:rPr sz="924" spc="331" dirty="0">
                <a:latin typeface="Times New Roman"/>
                <a:cs typeface="Times New Roman"/>
              </a:rPr>
              <a:t> </a:t>
            </a:r>
            <a:r>
              <a:rPr sz="924" spc="63" dirty="0">
                <a:latin typeface="Times New Roman"/>
                <a:cs typeface="Times New Roman"/>
              </a:rPr>
              <a:t>for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865" y="4243577"/>
            <a:ext cx="2040378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856980" algn="l"/>
              </a:tabLst>
            </a:pPr>
            <a:r>
              <a:rPr sz="924" spc="107" dirty="0">
                <a:latin typeface="Times New Roman"/>
                <a:cs typeface="Times New Roman"/>
              </a:rPr>
              <a:t>T</a:t>
            </a:r>
            <a:r>
              <a:rPr sz="924" spc="83" dirty="0">
                <a:latin typeface="Times New Roman"/>
                <a:cs typeface="Times New Roman"/>
              </a:rPr>
              <a:t>1</a:t>
            </a:r>
            <a:r>
              <a:rPr sz="924" spc="44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  </a:t>
            </a:r>
            <a:r>
              <a:rPr sz="924" spc="102" dirty="0">
                <a:latin typeface="Times New Roman"/>
                <a:cs typeface="Times New Roman"/>
              </a:rPr>
              <a:t> </a:t>
            </a:r>
            <a:r>
              <a:rPr sz="924" spc="97" dirty="0">
                <a:latin typeface="Times New Roman"/>
                <a:cs typeface="Times New Roman"/>
              </a:rPr>
              <a:t>T</a:t>
            </a:r>
            <a:r>
              <a:rPr sz="924" spc="87" dirty="0">
                <a:latin typeface="Times New Roman"/>
                <a:cs typeface="Times New Roman"/>
              </a:rPr>
              <a:t>2</a:t>
            </a:r>
            <a:r>
              <a:rPr sz="924" dirty="0">
                <a:latin typeface="Times New Roman"/>
                <a:cs typeface="Times New Roman"/>
              </a:rPr>
              <a:t>  </a:t>
            </a:r>
            <a:r>
              <a:rPr sz="924" spc="83" dirty="0">
                <a:latin typeface="Times New Roman"/>
                <a:cs typeface="Times New Roman"/>
              </a:rPr>
              <a:t> </a:t>
            </a:r>
            <a:r>
              <a:rPr sz="924" spc="63" dirty="0">
                <a:latin typeface="Times New Roman"/>
                <a:cs typeface="Times New Roman"/>
              </a:rPr>
              <a:t>a</a:t>
            </a:r>
            <a:r>
              <a:rPr sz="924" spc="92" dirty="0">
                <a:latin typeface="Times New Roman"/>
                <a:cs typeface="Times New Roman"/>
              </a:rPr>
              <a:t>n</a:t>
            </a:r>
            <a:r>
              <a:rPr sz="924" spc="87" dirty="0">
                <a:latin typeface="Times New Roman"/>
                <a:cs typeface="Times New Roman"/>
              </a:rPr>
              <a:t>d</a:t>
            </a:r>
            <a:r>
              <a:rPr sz="924" dirty="0">
                <a:latin typeface="Times New Roman"/>
                <a:cs typeface="Times New Roman"/>
              </a:rPr>
              <a:t>  </a:t>
            </a:r>
            <a:r>
              <a:rPr sz="924" spc="73" dirty="0">
                <a:latin typeface="Times New Roman"/>
                <a:cs typeface="Times New Roman"/>
              </a:rPr>
              <a:t> </a:t>
            </a:r>
            <a:r>
              <a:rPr sz="924" spc="107" dirty="0">
                <a:latin typeface="Times New Roman"/>
                <a:cs typeface="Times New Roman"/>
              </a:rPr>
              <a:t>T</a:t>
            </a:r>
            <a:r>
              <a:rPr sz="924" spc="58" dirty="0">
                <a:latin typeface="Times New Roman"/>
                <a:cs typeface="Times New Roman"/>
              </a:rPr>
              <a:t>3</a:t>
            </a:r>
            <a:r>
              <a:rPr sz="924" spc="44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  </a:t>
            </a:r>
            <a:r>
              <a:rPr sz="924" spc="92" dirty="0">
                <a:latin typeface="Times New Roman"/>
                <a:cs typeface="Times New Roman"/>
              </a:rPr>
              <a:t> </a:t>
            </a:r>
            <a:r>
              <a:rPr sz="924" spc="83" dirty="0">
                <a:latin typeface="Times New Roman"/>
                <a:cs typeface="Times New Roman"/>
              </a:rPr>
              <a:t>h</a:t>
            </a:r>
            <a:r>
              <a:rPr sz="924" spc="73" dirty="0">
                <a:latin typeface="Times New Roman"/>
                <a:cs typeface="Times New Roman"/>
              </a:rPr>
              <a:t>o</a:t>
            </a:r>
            <a:r>
              <a:rPr sz="924" spc="122" dirty="0">
                <a:latin typeface="Times New Roman"/>
                <a:cs typeface="Times New Roman"/>
              </a:rPr>
              <a:t>w</a:t>
            </a:r>
            <a:r>
              <a:rPr sz="924" spc="87" dirty="0">
                <a:latin typeface="Times New Roman"/>
                <a:cs typeface="Times New Roman"/>
              </a:rPr>
              <a:t>e</a:t>
            </a:r>
            <a:r>
              <a:rPr sz="924" spc="68" dirty="0">
                <a:latin typeface="Times New Roman"/>
                <a:cs typeface="Times New Roman"/>
              </a:rPr>
              <a:t>ve</a:t>
            </a:r>
            <a:r>
              <a:rPr sz="924" spc="63" dirty="0">
                <a:latin typeface="Times New Roman"/>
                <a:cs typeface="Times New Roman"/>
              </a:rPr>
              <a:t>r</a:t>
            </a:r>
            <a:r>
              <a:rPr sz="924" spc="44" dirty="0">
                <a:latin typeface="Times New Roman"/>
                <a:cs typeface="Times New Roman"/>
              </a:rPr>
              <a:t>,</a:t>
            </a:r>
            <a:r>
              <a:rPr sz="924" dirty="0">
                <a:latin typeface="Times New Roman"/>
                <a:cs typeface="Times New Roman"/>
              </a:rPr>
              <a:t>	</a:t>
            </a:r>
            <a:r>
              <a:rPr sz="924" spc="63" dirty="0">
                <a:latin typeface="Times New Roman"/>
                <a:cs typeface="Times New Roman"/>
              </a:rPr>
              <a:t>th</a:t>
            </a:r>
            <a:r>
              <a:rPr sz="924" spc="78" dirty="0">
                <a:latin typeface="Times New Roman"/>
                <a:cs typeface="Times New Roman"/>
              </a:rPr>
              <a:t>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1778" y="4385180"/>
            <a:ext cx="2042231" cy="1155700"/>
          </a:xfrm>
          <a:prstGeom prst="rect">
            <a:avLst/>
          </a:prstGeom>
        </p:spPr>
        <p:txBody>
          <a:bodyPr vert="horz" wrap="square" lIns="0" tIns="1852" rIns="0" bIns="0" rtlCol="0">
            <a:spAutoFit/>
          </a:bodyPr>
          <a:lstStyle/>
          <a:p>
            <a:pPr marL="12347" algn="just">
              <a:spcBef>
                <a:spcPts val="15"/>
              </a:spcBef>
            </a:pPr>
            <a:r>
              <a:rPr sz="924" spc="87" dirty="0">
                <a:latin typeface="Times New Roman"/>
                <a:cs typeface="Times New Roman"/>
              </a:rPr>
              <a:t>commit  </a:t>
            </a:r>
            <a:r>
              <a:rPr sz="924" spc="73" dirty="0">
                <a:latin typeface="Times New Roman"/>
                <a:cs typeface="Times New Roman"/>
              </a:rPr>
              <a:t>entry  </a:t>
            </a:r>
            <a:r>
              <a:rPr sz="924" spc="49" dirty="0">
                <a:latin typeface="Times New Roman"/>
                <a:cs typeface="Times New Roman"/>
              </a:rPr>
              <a:t>is  </a:t>
            </a:r>
            <a:r>
              <a:rPr sz="924" spc="73" dirty="0">
                <a:latin typeface="Times New Roman"/>
                <a:cs typeface="Times New Roman"/>
              </a:rPr>
              <a:t>only  </a:t>
            </a:r>
            <a:r>
              <a:rPr sz="924" spc="68" dirty="0">
                <a:latin typeface="Times New Roman"/>
                <a:cs typeface="Times New Roman"/>
              </a:rPr>
              <a:t>for  </a:t>
            </a:r>
            <a:r>
              <a:rPr sz="924" spc="92" dirty="0">
                <a:latin typeface="Times New Roman"/>
                <a:cs typeface="Times New Roman"/>
              </a:rPr>
              <a:t>T1</a:t>
            </a:r>
            <a:r>
              <a:rPr sz="924" spc="170" dirty="0">
                <a:latin typeface="Times New Roman"/>
                <a:cs typeface="Times New Roman"/>
              </a:rPr>
              <a:t> </a:t>
            </a:r>
            <a:r>
              <a:rPr sz="924" spc="83" dirty="0">
                <a:latin typeface="Times New Roman"/>
                <a:cs typeface="Times New Roman"/>
              </a:rPr>
              <a:t>and</a:t>
            </a:r>
            <a:endParaRPr sz="924">
              <a:latin typeface="Times New Roman"/>
              <a:cs typeface="Times New Roman"/>
            </a:endParaRPr>
          </a:p>
          <a:p>
            <a:pPr marL="12347" marR="4939" algn="just">
              <a:lnSpc>
                <a:spcPct val="101400"/>
              </a:lnSpc>
              <a:spcBef>
                <a:spcPts val="5"/>
              </a:spcBef>
            </a:pPr>
            <a:r>
              <a:rPr sz="924" spc="68" dirty="0">
                <a:latin typeface="Times New Roman"/>
                <a:cs typeface="Times New Roman"/>
              </a:rPr>
              <a:t>also there </a:t>
            </a:r>
            <a:r>
              <a:rPr sz="924" spc="53" dirty="0">
                <a:latin typeface="Times New Roman"/>
                <a:cs typeface="Times New Roman"/>
              </a:rPr>
              <a:t>is </a:t>
            </a:r>
            <a:r>
              <a:rPr sz="924" spc="73" dirty="0">
                <a:latin typeface="Times New Roman"/>
                <a:cs typeface="Times New Roman"/>
              </a:rPr>
              <a:t>an </a:t>
            </a:r>
            <a:r>
              <a:rPr sz="924" spc="68" dirty="0">
                <a:latin typeface="Times New Roman"/>
                <a:cs typeface="Times New Roman"/>
              </a:rPr>
              <a:t>abort </a:t>
            </a:r>
            <a:r>
              <a:rPr sz="924" spc="73" dirty="0">
                <a:latin typeface="Times New Roman"/>
                <a:cs typeface="Times New Roman"/>
              </a:rPr>
              <a:t>entry </a:t>
            </a:r>
            <a:r>
              <a:rPr sz="924" spc="68" dirty="0">
                <a:latin typeface="Times New Roman"/>
                <a:cs typeface="Times New Roman"/>
              </a:rPr>
              <a:t>for </a:t>
            </a:r>
            <a:r>
              <a:rPr sz="924" spc="78" dirty="0">
                <a:latin typeface="Times New Roman"/>
                <a:cs typeface="Times New Roman"/>
              </a:rPr>
              <a:t>T2. </a:t>
            </a:r>
            <a:r>
              <a:rPr sz="924" spc="384" dirty="0">
                <a:latin typeface="Times New Roman"/>
                <a:cs typeface="Times New Roman"/>
              </a:rPr>
              <a:t> </a:t>
            </a:r>
            <a:r>
              <a:rPr sz="924" spc="111" dirty="0">
                <a:latin typeface="Times New Roman"/>
                <a:cs typeface="Times New Roman"/>
              </a:rPr>
              <a:t>On </a:t>
            </a:r>
            <a:r>
              <a:rPr sz="924" spc="58" dirty="0">
                <a:latin typeface="Times New Roman"/>
                <a:cs typeface="Times New Roman"/>
              </a:rPr>
              <a:t>restart </a:t>
            </a:r>
            <a:r>
              <a:rPr sz="924" spc="63" dirty="0">
                <a:latin typeface="Times New Roman"/>
                <a:cs typeface="Times New Roman"/>
              </a:rPr>
              <a:t>after </a:t>
            </a:r>
            <a:r>
              <a:rPr sz="924" spc="68" dirty="0">
                <a:latin typeface="Times New Roman"/>
                <a:cs typeface="Times New Roman"/>
              </a:rPr>
              <a:t>the crash, </a:t>
            </a:r>
            <a:r>
              <a:rPr sz="924" spc="73" dirty="0">
                <a:latin typeface="Times New Roman"/>
                <a:cs typeface="Times New Roman"/>
              </a:rPr>
              <a:t>the </a:t>
            </a:r>
            <a:r>
              <a:rPr sz="924" spc="136" dirty="0">
                <a:latin typeface="Times New Roman"/>
                <a:cs typeface="Times New Roman"/>
              </a:rPr>
              <a:t>RM  </a:t>
            </a:r>
            <a:r>
              <a:rPr sz="924" spc="78" dirty="0">
                <a:latin typeface="Times New Roman"/>
                <a:cs typeface="Times New Roman"/>
              </a:rPr>
              <a:t>performs </a:t>
            </a:r>
            <a:r>
              <a:rPr sz="924" spc="68" dirty="0">
                <a:latin typeface="Times New Roman"/>
                <a:cs typeface="Times New Roman"/>
              </a:rPr>
              <a:t>the write operations </a:t>
            </a:r>
            <a:r>
              <a:rPr sz="924" spc="63" dirty="0">
                <a:latin typeface="Times New Roman"/>
                <a:cs typeface="Times New Roman"/>
              </a:rPr>
              <a:t>of </a:t>
            </a:r>
            <a:r>
              <a:rPr sz="924" spc="92" dirty="0">
                <a:latin typeface="Times New Roman"/>
                <a:cs typeface="Times New Roman"/>
              </a:rPr>
              <a:t>T1  </a:t>
            </a:r>
            <a:r>
              <a:rPr sz="924" spc="73" dirty="0">
                <a:latin typeface="Times New Roman"/>
                <a:cs typeface="Times New Roman"/>
              </a:rPr>
              <a:t>again </a:t>
            </a:r>
            <a:r>
              <a:rPr sz="924" spc="63" dirty="0">
                <a:latin typeface="Times New Roman"/>
                <a:cs typeface="Times New Roman"/>
              </a:rPr>
              <a:t>in </a:t>
            </a:r>
            <a:r>
              <a:rPr sz="924" spc="73" dirty="0">
                <a:latin typeface="Times New Roman"/>
                <a:cs typeface="Times New Roman"/>
              </a:rPr>
              <a:t>the forward </a:t>
            </a:r>
            <a:r>
              <a:rPr sz="924" spc="63" dirty="0">
                <a:latin typeface="Times New Roman"/>
                <a:cs typeface="Times New Roman"/>
              </a:rPr>
              <a:t>order, that </a:t>
            </a:r>
            <a:r>
              <a:rPr sz="924" spc="53" dirty="0">
                <a:latin typeface="Times New Roman"/>
                <a:cs typeface="Times New Roman"/>
              </a:rPr>
              <a:t>is,  </a:t>
            </a:r>
            <a:r>
              <a:rPr sz="924" spc="44" dirty="0">
                <a:latin typeface="Times New Roman"/>
                <a:cs typeface="Times New Roman"/>
              </a:rPr>
              <a:t>it </a:t>
            </a:r>
            <a:r>
              <a:rPr sz="924" spc="63" dirty="0">
                <a:latin typeface="Times New Roman"/>
                <a:cs typeface="Times New Roman"/>
              </a:rPr>
              <a:t>writes </a:t>
            </a:r>
            <a:r>
              <a:rPr sz="924" spc="68" dirty="0">
                <a:latin typeface="Times New Roman"/>
                <a:cs typeface="Times New Roman"/>
              </a:rPr>
              <a:t>the </a:t>
            </a:r>
            <a:r>
              <a:rPr sz="924" spc="73" dirty="0">
                <a:latin typeface="Times New Roman"/>
                <a:cs typeface="Times New Roman"/>
              </a:rPr>
              <a:t>value </a:t>
            </a:r>
            <a:r>
              <a:rPr sz="924" spc="87" dirty="0">
                <a:latin typeface="Times New Roman"/>
                <a:cs typeface="Times New Roman"/>
              </a:rPr>
              <a:t>33 </a:t>
            </a:r>
            <a:r>
              <a:rPr sz="924" spc="63" dirty="0">
                <a:latin typeface="Times New Roman"/>
                <a:cs typeface="Times New Roman"/>
              </a:rPr>
              <a:t>for object </a:t>
            </a:r>
            <a:r>
              <a:rPr sz="924" spc="83" dirty="0">
                <a:latin typeface="Times New Roman"/>
                <a:cs typeface="Times New Roman"/>
              </a:rPr>
              <a:t>X,  </a:t>
            </a:r>
            <a:r>
              <a:rPr sz="924" spc="73" dirty="0">
                <a:latin typeface="Times New Roman"/>
                <a:cs typeface="Times New Roman"/>
              </a:rPr>
              <a:t>then </a:t>
            </a:r>
            <a:r>
              <a:rPr sz="924" spc="68" dirty="0">
                <a:latin typeface="Times New Roman"/>
                <a:cs typeface="Times New Roman"/>
              </a:rPr>
              <a:t>writes </a:t>
            </a:r>
            <a:r>
              <a:rPr sz="924" spc="87" dirty="0">
                <a:latin typeface="Times New Roman"/>
                <a:cs typeface="Times New Roman"/>
              </a:rPr>
              <a:t>9 </a:t>
            </a:r>
            <a:r>
              <a:rPr sz="924" spc="58" dirty="0">
                <a:latin typeface="Times New Roman"/>
                <a:cs typeface="Times New Roman"/>
              </a:rPr>
              <a:t>for </a:t>
            </a:r>
            <a:r>
              <a:rPr sz="924" spc="126" dirty="0">
                <a:latin typeface="Times New Roman"/>
                <a:cs typeface="Times New Roman"/>
              </a:rPr>
              <a:t>Y </a:t>
            </a:r>
            <a:r>
              <a:rPr sz="924" spc="83" dirty="0">
                <a:latin typeface="Times New Roman"/>
                <a:cs typeface="Times New Roman"/>
              </a:rPr>
              <a:t>and </a:t>
            </a:r>
            <a:r>
              <a:rPr sz="924" spc="63" dirty="0">
                <a:latin typeface="Times New Roman"/>
                <a:cs typeface="Times New Roman"/>
              </a:rPr>
              <a:t>writes </a:t>
            </a:r>
            <a:r>
              <a:rPr sz="924" spc="87" dirty="0">
                <a:latin typeface="Times New Roman"/>
                <a:cs typeface="Times New Roman"/>
              </a:rPr>
              <a:t>18  </a:t>
            </a:r>
            <a:r>
              <a:rPr sz="924" spc="63" dirty="0">
                <a:latin typeface="Times New Roman"/>
                <a:cs typeface="Times New Roman"/>
              </a:rPr>
              <a:t>for </a:t>
            </a:r>
            <a:r>
              <a:rPr sz="924" spc="126" dirty="0">
                <a:latin typeface="Times New Roman"/>
                <a:cs typeface="Times New Roman"/>
              </a:rPr>
              <a:t>X </a:t>
            </a:r>
            <a:r>
              <a:rPr sz="924" spc="63" dirty="0">
                <a:latin typeface="Times New Roman"/>
                <a:cs typeface="Times New Roman"/>
              </a:rPr>
              <a:t>again. </a:t>
            </a:r>
            <a:r>
              <a:rPr sz="924" spc="34" dirty="0">
                <a:latin typeface="Times New Roman"/>
                <a:cs typeface="Times New Roman"/>
              </a:rPr>
              <a:t>If </a:t>
            </a:r>
            <a:r>
              <a:rPr sz="924" spc="92" dirty="0">
                <a:latin typeface="Times New Roman"/>
                <a:cs typeface="Times New Roman"/>
              </a:rPr>
              <a:t>some </a:t>
            </a:r>
            <a:r>
              <a:rPr sz="924" spc="63" dirty="0">
                <a:latin typeface="Times New Roman"/>
                <a:cs typeface="Times New Roman"/>
              </a:rPr>
              <a:t>or </a:t>
            </a:r>
            <a:r>
              <a:rPr sz="924" spc="49" dirty="0">
                <a:latin typeface="Times New Roman"/>
                <a:cs typeface="Times New Roman"/>
              </a:rPr>
              <a:t>all </a:t>
            </a:r>
            <a:r>
              <a:rPr sz="924" spc="63" dirty="0">
                <a:latin typeface="Times New Roman"/>
                <a:cs typeface="Times New Roman"/>
              </a:rPr>
              <a:t>of </a:t>
            </a:r>
            <a:r>
              <a:rPr sz="924" spc="287" dirty="0">
                <a:latin typeface="Times New Roman"/>
                <a:cs typeface="Times New Roman"/>
              </a:rPr>
              <a:t> </a:t>
            </a:r>
            <a:r>
              <a:rPr sz="924" spc="68" dirty="0">
                <a:latin typeface="Times New Roman"/>
                <a:cs typeface="Times New Roman"/>
              </a:rPr>
              <a:t>these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1852" y="5529700"/>
            <a:ext cx="203976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57485" algn="l"/>
              </a:tabLst>
            </a:pPr>
            <a:r>
              <a:rPr sz="924" spc="68" dirty="0">
                <a:latin typeface="Times New Roman"/>
                <a:cs typeface="Times New Roman"/>
              </a:rPr>
              <a:t>operations	</a:t>
            </a:r>
            <a:r>
              <a:rPr sz="924" spc="78" dirty="0">
                <a:latin typeface="Times New Roman"/>
                <a:cs typeface="Times New Roman"/>
              </a:rPr>
              <a:t>have  been</a:t>
            </a:r>
            <a:r>
              <a:rPr sz="924" spc="355" dirty="0">
                <a:latin typeface="Times New Roman"/>
                <a:cs typeface="Times New Roman"/>
              </a:rPr>
              <a:t> </a:t>
            </a:r>
            <a:r>
              <a:rPr sz="924" spc="78" dirty="0">
                <a:latin typeface="Times New Roman"/>
                <a:cs typeface="Times New Roman"/>
              </a:rPr>
              <a:t>performed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852" y="5670472"/>
            <a:ext cx="2037909" cy="290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2099"/>
              </a:lnSpc>
            </a:pPr>
            <a:r>
              <a:rPr sz="924" spc="63" dirty="0">
                <a:latin typeface="Times New Roman"/>
                <a:cs typeface="Times New Roman"/>
              </a:rPr>
              <a:t>already, </a:t>
            </a:r>
            <a:r>
              <a:rPr sz="924" spc="68" dirty="0">
                <a:latin typeface="Times New Roman"/>
                <a:cs typeface="Times New Roman"/>
              </a:rPr>
              <a:t>writing </a:t>
            </a:r>
            <a:r>
              <a:rPr sz="924" spc="83" dirty="0">
                <a:latin typeface="Times New Roman"/>
                <a:cs typeface="Times New Roman"/>
              </a:rPr>
              <a:t>them </a:t>
            </a:r>
            <a:r>
              <a:rPr sz="924" spc="68" dirty="0">
                <a:latin typeface="Times New Roman"/>
                <a:cs typeface="Times New Roman"/>
              </a:rPr>
              <a:t>again </a:t>
            </a:r>
            <a:r>
              <a:rPr sz="924" spc="63" dirty="0">
                <a:latin typeface="Times New Roman"/>
                <a:cs typeface="Times New Roman"/>
              </a:rPr>
              <a:t>will </a:t>
            </a:r>
            <a:r>
              <a:rPr sz="924" spc="73" dirty="0">
                <a:latin typeface="Times New Roman"/>
                <a:cs typeface="Times New Roman"/>
              </a:rPr>
              <a:t>not  </a:t>
            </a:r>
            <a:r>
              <a:rPr sz="924" spc="78" dirty="0">
                <a:latin typeface="Times New Roman"/>
                <a:cs typeface="Times New Roman"/>
              </a:rPr>
              <a:t>cause </a:t>
            </a:r>
            <a:r>
              <a:rPr sz="924" spc="92" dirty="0">
                <a:latin typeface="Times New Roman"/>
                <a:cs typeface="Times New Roman"/>
              </a:rPr>
              <a:t>any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83" dirty="0">
                <a:latin typeface="Times New Roman"/>
                <a:cs typeface="Times New Roman"/>
              </a:rPr>
              <a:t>harm.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8865" y="4062796"/>
            <a:ext cx="864306" cy="137684"/>
          </a:xfrm>
          <a:prstGeom prst="rect">
            <a:avLst/>
          </a:prstGeom>
          <a:ln w="3382">
            <a:solidFill>
              <a:srgbClr val="000000"/>
            </a:solidFill>
          </a:ln>
        </p:spPr>
        <p:txBody>
          <a:bodyPr vert="horz" wrap="square" lIns="0" tIns="10495" rIns="0" bIns="0" rtlCol="0">
            <a:spAutoFit/>
          </a:bodyPr>
          <a:lstStyle/>
          <a:p>
            <a:pPr marL="33337">
              <a:spcBef>
                <a:spcPts val="83"/>
              </a:spcBef>
            </a:pPr>
            <a:r>
              <a:rPr sz="826" spc="73" dirty="0">
                <a:latin typeface="Times New Roman"/>
                <a:cs typeface="Times New Roman"/>
              </a:rPr>
              <a:t>Log </a:t>
            </a:r>
            <a:r>
              <a:rPr sz="826" spc="44" dirty="0">
                <a:latin typeface="Times New Roman"/>
                <a:cs typeface="Times New Roman"/>
              </a:rPr>
              <a:t>File</a:t>
            </a:r>
            <a:r>
              <a:rPr sz="826" spc="-49" dirty="0">
                <a:latin typeface="Times New Roman"/>
                <a:cs typeface="Times New Roman"/>
              </a:rPr>
              <a:t> </a:t>
            </a:r>
            <a:r>
              <a:rPr sz="826" spc="49" dirty="0">
                <a:latin typeface="Times New Roman"/>
                <a:cs typeface="Times New Roman"/>
              </a:rPr>
              <a:t>Entries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11692" y="4245050"/>
            <a:ext cx="0" cy="1665640"/>
          </a:xfrm>
          <a:custGeom>
            <a:avLst/>
            <a:gdLst/>
            <a:ahLst/>
            <a:cxnLst/>
            <a:rect l="l" t="t" r="r" b="b"/>
            <a:pathLst>
              <a:path h="1713229">
                <a:moveTo>
                  <a:pt x="0" y="0"/>
                </a:moveTo>
                <a:lnTo>
                  <a:pt x="0" y="1713178"/>
                </a:lnTo>
              </a:path>
            </a:pathLst>
          </a:custGeom>
          <a:ln w="1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68" y="5982930"/>
            <a:ext cx="4866040" cy="314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To undo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effects </a:t>
            </a:r>
            <a:r>
              <a:rPr sz="1069" spc="10" dirty="0">
                <a:latin typeface="Times New Roman"/>
                <a:cs typeface="Times New Roman"/>
              </a:rPr>
              <a:t>of T2 (which has been aborted) the write statements of </a:t>
            </a: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10" dirty="0">
                <a:latin typeface="Times New Roman"/>
                <a:cs typeface="Times New Roman"/>
              </a:rPr>
              <a:t>are  executed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reverse order copying the old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from the entry/record. </a:t>
            </a:r>
            <a:r>
              <a:rPr sz="1069" spc="5" dirty="0">
                <a:latin typeface="Times New Roman"/>
                <a:cs typeface="Times New Roman"/>
              </a:rPr>
              <a:t>Like, </a:t>
            </a:r>
            <a:r>
              <a:rPr sz="1069" spc="15" dirty="0">
                <a:latin typeface="Times New Roman"/>
                <a:cs typeface="Times New Roman"/>
              </a:rPr>
              <a:t>here  the </a:t>
            </a:r>
            <a:r>
              <a:rPr sz="1069" spc="10" dirty="0">
                <a:latin typeface="Times New Roman"/>
                <a:cs typeface="Times New Roman"/>
              </a:rPr>
              <a:t>second write statement of T2 that </a:t>
            </a:r>
            <a:r>
              <a:rPr sz="1069" spc="15" dirty="0">
                <a:latin typeface="Times New Roman"/>
                <a:cs typeface="Times New Roman"/>
              </a:rPr>
              <a:t>had </a:t>
            </a:r>
            <a:r>
              <a:rPr sz="1069" spc="10" dirty="0">
                <a:latin typeface="Times New Roman"/>
                <a:cs typeface="Times New Roman"/>
              </a:rPr>
              <a:t>possibly written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over 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43, </a:t>
            </a:r>
            <a:r>
              <a:rPr sz="1069" spc="19" dirty="0">
                <a:latin typeface="Times New Roman"/>
                <a:cs typeface="Times New Roman"/>
              </a:rPr>
              <a:t>now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43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placed for A. </a:t>
            </a:r>
            <a:r>
              <a:rPr sz="1069" spc="15" dirty="0">
                <a:latin typeface="Times New Roman"/>
                <a:cs typeface="Times New Roman"/>
              </a:rPr>
              <a:t>Moving backward 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another write statement of </a:t>
            </a:r>
            <a:r>
              <a:rPr sz="1069" spc="15" dirty="0">
                <a:latin typeface="Times New Roman"/>
                <a:cs typeface="Times New Roman"/>
              </a:rPr>
              <a:t>T2 </a:t>
            </a:r>
            <a:r>
              <a:rPr sz="1069" spc="10" dirty="0">
                <a:latin typeface="Times New Roman"/>
                <a:cs typeface="Times New Roman"/>
              </a:rPr>
              <a:t>that  places </a:t>
            </a:r>
            <a:r>
              <a:rPr sz="1069" spc="15" dirty="0">
                <a:latin typeface="Times New Roman"/>
                <a:cs typeface="Times New Roman"/>
              </a:rPr>
              <a:t>43 </a:t>
            </a:r>
            <a:r>
              <a:rPr sz="1069" spc="10" dirty="0">
                <a:latin typeface="Times New Roman"/>
                <a:cs typeface="Times New Roman"/>
              </a:rPr>
              <a:t>replacing </a:t>
            </a:r>
            <a:r>
              <a:rPr sz="1069" spc="15" dirty="0">
                <a:latin typeface="Times New Roman"/>
                <a:cs typeface="Times New Roman"/>
              </a:rPr>
              <a:t>80. </a:t>
            </a:r>
            <a:r>
              <a:rPr sz="1069" spc="10" dirty="0">
                <a:latin typeface="Times New Roman"/>
                <a:cs typeface="Times New Roman"/>
              </a:rPr>
              <a:t>Now we pick the old value, </a:t>
            </a:r>
            <a:r>
              <a:rPr sz="1069" spc="5" dirty="0">
                <a:latin typeface="Times New Roman"/>
                <a:cs typeface="Times New Roman"/>
              </a:rPr>
              <a:t>i.e., </a:t>
            </a:r>
            <a:r>
              <a:rPr sz="1069" spc="15" dirty="0">
                <a:latin typeface="Times New Roman"/>
                <a:cs typeface="Times New Roman"/>
              </a:rPr>
              <a:t>80 </a:t>
            </a:r>
            <a:r>
              <a:rPr sz="1069" spc="10" dirty="0">
                <a:latin typeface="Times New Roman"/>
                <a:cs typeface="Times New Roman"/>
              </a:rPr>
              <a:t>and place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for A.  After </a:t>
            </a:r>
            <a:r>
              <a:rPr sz="1069" spc="15" dirty="0">
                <a:latin typeface="Times New Roman"/>
                <a:cs typeface="Times New Roman"/>
              </a:rPr>
              <a:t>performing </a:t>
            </a:r>
            <a:r>
              <a:rPr sz="1069" spc="10" dirty="0">
                <a:latin typeface="Times New Roman"/>
                <a:cs typeface="Times New Roman"/>
              </a:rPr>
              <a:t>these operations the effects of executing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aborted T2 are  completely eliminated,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the object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80 </a:t>
            </a:r>
            <a:r>
              <a:rPr sz="1069" spc="10" dirty="0">
                <a:latin typeface="Times New Roman"/>
                <a:cs typeface="Times New Roman"/>
              </a:rPr>
              <a:t>that it had before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execution of transaction </a:t>
            </a:r>
            <a:r>
              <a:rPr sz="1069" spc="15" dirty="0">
                <a:latin typeface="Times New Roman"/>
                <a:cs typeface="Times New Roman"/>
              </a:rPr>
              <a:t>T2. Same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applied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T3.  </a:t>
            </a:r>
            <a:r>
              <a:rPr sz="1069" spc="10" dirty="0">
                <a:latin typeface="Times New Roman"/>
                <a:cs typeface="Times New Roman"/>
              </a:rPr>
              <a:t>Checkpoints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immediate updates approach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</a:t>
            </a:r>
            <a:r>
              <a:rPr sz="1069" spc="15" dirty="0">
                <a:latin typeface="Times New Roman"/>
                <a:cs typeface="Times New Roman"/>
              </a:rPr>
              <a:t>recovery </a:t>
            </a:r>
            <a:r>
              <a:rPr sz="1069" spc="10" dirty="0">
                <a:latin typeface="Times New Roman"/>
                <a:cs typeface="Times New Roman"/>
              </a:rPr>
              <a:t>procedure both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deferred update and </a:t>
            </a:r>
            <a:r>
              <a:rPr sz="1069" spc="15" dirty="0">
                <a:latin typeface="Times New Roman"/>
                <a:cs typeface="Times New Roman"/>
              </a:rPr>
              <a:t>immediate </a:t>
            </a:r>
            <a:r>
              <a:rPr sz="1069" spc="10" dirty="0">
                <a:latin typeface="Times New Roman"/>
                <a:cs typeface="Times New Roman"/>
              </a:rPr>
              <a:t>update.  Crash </a:t>
            </a:r>
            <a:r>
              <a:rPr sz="1069" spc="15" dirty="0">
                <a:latin typeface="Times New Roman"/>
                <a:cs typeface="Times New Roman"/>
              </a:rPr>
              <a:t>recovery is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important aspect of a </a:t>
            </a:r>
            <a:r>
              <a:rPr sz="1069" spc="19" dirty="0">
                <a:latin typeface="Times New Roman"/>
                <a:cs typeface="Times New Roman"/>
              </a:rPr>
              <a:t>DBMS,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spite 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precautions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protections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crashes happen.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minimize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frequency </a:t>
            </a:r>
            <a:r>
              <a:rPr sz="1069" spc="15" dirty="0">
                <a:latin typeface="Times New Roman"/>
                <a:cs typeface="Times New Roman"/>
              </a:rPr>
              <a:t>but they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avoided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altogether.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Once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crash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happens,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purpose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recovery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mechanism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80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3647848"/>
            <a:ext cx="4866040" cy="89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the </a:t>
            </a:r>
            <a:r>
              <a:rPr sz="1069" spc="10" dirty="0">
                <a:latin typeface="Times New Roman"/>
                <a:cs typeface="Times New Roman"/>
              </a:rPr>
              <a:t>total semester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as this attribute was not defined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view  </a:t>
            </a:r>
            <a:r>
              <a:rPr sz="1069" spc="5" dirty="0">
                <a:latin typeface="Times New Roman"/>
                <a:cs typeface="Times New Roman"/>
              </a:rPr>
              <a:t>creation </a:t>
            </a:r>
            <a:r>
              <a:rPr sz="1069" spc="10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will remain NULL.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another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catered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insert into st_pr_view1 (a1, </a:t>
            </a:r>
            <a:r>
              <a:rPr sz="1069" spc="5" dirty="0">
                <a:latin typeface="Times New Roman"/>
                <a:cs typeface="Times New Roman"/>
              </a:rPr>
              <a:t>a2) </a:t>
            </a:r>
            <a:r>
              <a:rPr sz="1069" spc="10" dirty="0">
                <a:latin typeface="Times New Roman"/>
                <a:cs typeface="Times New Roman"/>
              </a:rPr>
              <a:t>values (‘S1043', </a:t>
            </a:r>
            <a:r>
              <a:rPr sz="1069" spc="5" dirty="0">
                <a:latin typeface="Times New Roman"/>
                <a:cs typeface="Times New Roman"/>
              </a:rPr>
              <a:t>‘Bilal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Masood’)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SELECT *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7535844"/>
            <a:ext cx="4869127" cy="184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Materialized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10" dirty="0">
                <a:latin typeface="Times New Roman"/>
                <a:cs typeface="Times New Roman"/>
              </a:rPr>
              <a:t>Views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53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pre-computed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comprising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aggregated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joined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possibly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dimensions  </a:t>
            </a:r>
            <a:r>
              <a:rPr sz="1069" spc="5" dirty="0">
                <a:latin typeface="Times New Roman"/>
                <a:cs typeface="Times New Roman"/>
              </a:rPr>
              <a:t>tables. 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spc="15" dirty="0">
                <a:latin typeface="Times New Roman"/>
                <a:cs typeface="Times New Roman"/>
              </a:rPr>
              <a:t>known 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summary  or  </a:t>
            </a:r>
            <a:r>
              <a:rPr sz="1069" spc="10" dirty="0">
                <a:latin typeface="Times New Roman"/>
                <a:cs typeface="Times New Roman"/>
              </a:rPr>
              <a:t>aggregate  table.Views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virtual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5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tables.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time .For complex queries involving large 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join rows and aggregate functions, </a:t>
            </a:r>
            <a:r>
              <a:rPr sz="1069" spc="19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problematic.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solution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materialized views also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indexed views created through </a:t>
            </a:r>
            <a:r>
              <a:rPr sz="1069" spc="5" dirty="0">
                <a:latin typeface="Times New Roman"/>
                <a:cs typeface="Times New Roman"/>
              </a:rPr>
              <a:t>clustered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index.  Creating a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view stores the </a:t>
            </a:r>
            <a:r>
              <a:rPr sz="1069" spc="5" dirty="0">
                <a:latin typeface="Times New Roman"/>
                <a:cs typeface="Times New Roman"/>
              </a:rPr>
              <a:t>result set </a:t>
            </a:r>
            <a:r>
              <a:rPr sz="1069" spc="10" dirty="0">
                <a:latin typeface="Times New Roman"/>
                <a:cs typeface="Times New Roman"/>
              </a:rPr>
              <a:t>built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time the index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created. </a:t>
            </a:r>
            <a:r>
              <a:rPr sz="1069" spc="10" dirty="0">
                <a:latin typeface="Times New Roman"/>
                <a:cs typeface="Times New Roman"/>
              </a:rPr>
              <a:t>An indexed view also automatically reflects modifications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data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998" y="1352830"/>
            <a:ext cx="5084026" cy="170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55795" y="4806887"/>
            <a:ext cx="5441134" cy="2616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25246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652"/>
            <a:ext cx="4867275" cy="796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reduce the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of this </a:t>
            </a:r>
            <a:r>
              <a:rPr sz="1069" spc="5" dirty="0">
                <a:latin typeface="Times New Roman"/>
                <a:cs typeface="Times New Roman"/>
              </a:rPr>
              <a:t>crash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as possible and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bring database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consistent state and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performs this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activity.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Concurrency</a:t>
            </a:r>
            <a:r>
              <a:rPr sz="1264" spc="-49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Control</a:t>
            </a:r>
            <a:endParaRPr sz="1264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700"/>
              </a:lnSpc>
              <a:spcBef>
                <a:spcPts val="890"/>
              </a:spcBef>
            </a:pPr>
            <a:r>
              <a:rPr sz="1069" spc="10" dirty="0">
                <a:latin typeface="Times New Roman"/>
                <a:cs typeface="Times New Roman"/>
              </a:rPr>
              <a:t>Concurrency control </a:t>
            </a:r>
            <a:r>
              <a:rPr sz="1069" spc="19" dirty="0">
                <a:latin typeface="Times New Roman"/>
                <a:cs typeface="Times New Roman"/>
              </a:rPr>
              <a:t>(CC)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management. The  </a:t>
            </a:r>
            <a:r>
              <a:rPr sz="1069" spc="10" dirty="0">
                <a:latin typeface="Times New Roman"/>
                <a:cs typeface="Times New Roman"/>
              </a:rPr>
              <a:t>objective of the </a:t>
            </a:r>
            <a:r>
              <a:rPr sz="1069" spc="24" dirty="0">
                <a:latin typeface="Times New Roman"/>
                <a:cs typeface="Times New Roman"/>
              </a:rPr>
              <a:t>CC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control the concurrent access of database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multiple users </a:t>
            </a:r>
            <a:r>
              <a:rPr sz="1069" spc="5" dirty="0">
                <a:latin typeface="Times New Roman"/>
                <a:cs typeface="Times New Roman"/>
              </a:rPr>
              <a:t>at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time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the concurrent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access.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questions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why </a:t>
            </a:r>
            <a:r>
              <a:rPr sz="1069" spc="15" dirty="0">
                <a:latin typeface="Times New Roman"/>
                <a:cs typeface="Times New Roman"/>
              </a:rPr>
              <a:t>to have the </a:t>
            </a:r>
            <a:r>
              <a:rPr sz="1069" spc="10" dirty="0">
                <a:latin typeface="Times New Roman"/>
                <a:cs typeface="Times New Roman"/>
              </a:rPr>
              <a:t>concurrent access. The answer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question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refers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very basic objective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approach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sharing of data.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allowing multiple </a:t>
            </a:r>
            <a:r>
              <a:rPr sz="1069" spc="5" dirty="0">
                <a:latin typeface="Times New Roman"/>
                <a:cs typeface="Times New Roman"/>
              </a:rPr>
              <a:t>users to share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database, then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access this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time?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so, 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inefficient,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 expect the users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that patient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long. </a:t>
            </a:r>
            <a:r>
              <a:rPr sz="1069" spc="15" dirty="0">
                <a:latin typeface="Times New Roman"/>
                <a:cs typeface="Times New Roman"/>
              </a:rPr>
              <a:t>At the same time we have </a:t>
            </a:r>
            <a:r>
              <a:rPr sz="1069" spc="5" dirty="0">
                <a:latin typeface="Times New Roman"/>
                <a:cs typeface="Times New Roman"/>
              </a:rPr>
              <a:t>so  </a:t>
            </a:r>
            <a:r>
              <a:rPr sz="1069" spc="10" dirty="0">
                <a:latin typeface="Times New Roman"/>
                <a:cs typeface="Times New Roman"/>
              </a:rPr>
              <a:t>powerful and sophisticated computer hardware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software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bad  under-utilization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resources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allow </a:t>
            </a:r>
            <a:r>
              <a:rPr sz="1069" spc="15" dirty="0">
                <a:latin typeface="Times New Roman"/>
                <a:cs typeface="Times New Roman"/>
              </a:rPr>
              <a:t>one user </a:t>
            </a:r>
            <a:r>
              <a:rPr sz="1069" spc="10" dirty="0">
                <a:latin typeface="Times New Roman"/>
                <a:cs typeface="Times New Roman"/>
              </a:rPr>
              <a:t>access at one time. </a:t>
            </a:r>
            <a:r>
              <a:rPr sz="1069" spc="15" dirty="0">
                <a:latin typeface="Times New Roman"/>
                <a:cs typeface="Times New Roman"/>
              </a:rPr>
              <a:t>That is </a:t>
            </a:r>
            <a:r>
              <a:rPr sz="1069" spc="19" dirty="0">
                <a:latin typeface="Times New Roman"/>
                <a:cs typeface="Times New Roman"/>
              </a:rPr>
              <a:t>why  </a:t>
            </a:r>
            <a:r>
              <a:rPr sz="1069" spc="10" dirty="0">
                <a:latin typeface="Times New Roman"/>
                <a:cs typeface="Times New Roman"/>
              </a:rPr>
              <a:t>concurrent access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very much </a:t>
            </a:r>
            <a:r>
              <a:rPr sz="1069" spc="10" dirty="0">
                <a:latin typeface="Times New Roman"/>
                <a:cs typeface="Times New Roman"/>
              </a:rPr>
              <a:t>required and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essential.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convinced that concurrent access </a:t>
            </a:r>
            <a:r>
              <a:rPr sz="1069" spc="5" dirty="0">
                <a:latin typeface="Times New Roman"/>
                <a:cs typeface="Times New Roman"/>
              </a:rPr>
              <a:t>is required, </a:t>
            </a:r>
            <a:r>
              <a:rPr sz="1069" spc="10" dirty="0">
                <a:latin typeface="Times New Roman"/>
                <a:cs typeface="Times New Roman"/>
              </a:rPr>
              <a:t>but if not controlled properly the  concurrent access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cause certain problems and those problems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turn the  database into an inconsistent  state and  this </a:t>
            </a:r>
            <a:r>
              <a:rPr sz="1069" spc="5" dirty="0">
                <a:latin typeface="Times New Roman"/>
                <a:cs typeface="Times New Roman"/>
              </a:rPr>
              <a:t>is  never 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allowed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processing.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objective of </a:t>
            </a:r>
            <a:r>
              <a:rPr sz="1069" spc="19" dirty="0">
                <a:latin typeface="Times New Roman"/>
                <a:cs typeface="Times New Roman"/>
              </a:rPr>
              <a:t>CC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allow the </a:t>
            </a:r>
            <a:r>
              <a:rPr sz="1069" spc="5" dirty="0">
                <a:latin typeface="Times New Roman"/>
                <a:cs typeface="Times New Roman"/>
              </a:rPr>
              <a:t>concurrent </a:t>
            </a:r>
            <a:r>
              <a:rPr sz="1069" spc="10" dirty="0">
                <a:latin typeface="Times New Roman"/>
                <a:cs typeface="Times New Roman"/>
              </a:rPr>
              <a:t>access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that  these problems due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concurrent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encountered or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consistency of the database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concurrent access.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that  </a:t>
            </a:r>
            <a:r>
              <a:rPr sz="1069" spc="19" dirty="0">
                <a:latin typeface="Times New Roman"/>
                <a:cs typeface="Times New Roman"/>
              </a:rPr>
              <a:t>CC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takes care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inconsistencies that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possibly </a:t>
            </a:r>
            <a:r>
              <a:rPr sz="1069" spc="10" dirty="0">
                <a:latin typeface="Times New Roman"/>
                <a:cs typeface="Times New Roman"/>
              </a:rPr>
              <a:t>be encountered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concurrent access. Inconsistency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other reasons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concern 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CC.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47"/>
              </a:spcBef>
            </a:pPr>
            <a:r>
              <a:rPr sz="1069" spc="49" dirty="0">
                <a:latin typeface="Times New Roman"/>
                <a:cs typeface="Times New Roman"/>
              </a:rPr>
              <a:t>Problems </a:t>
            </a:r>
            <a:r>
              <a:rPr sz="1069" spc="58" dirty="0">
                <a:latin typeface="Times New Roman"/>
                <a:cs typeface="Times New Roman"/>
              </a:rPr>
              <a:t>due </a:t>
            </a:r>
            <a:r>
              <a:rPr sz="1069" spc="39" dirty="0">
                <a:latin typeface="Times New Roman"/>
                <a:cs typeface="Times New Roman"/>
              </a:rPr>
              <a:t>to </a:t>
            </a:r>
            <a:r>
              <a:rPr sz="1069" spc="63" dirty="0">
                <a:latin typeface="Times New Roman"/>
                <a:cs typeface="Times New Roman"/>
              </a:rPr>
              <a:t>Concurrent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not  controlled  properly,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concurrent  access  </a:t>
            </a:r>
            <a:r>
              <a:rPr sz="1069" spc="19" dirty="0">
                <a:latin typeface="Times New Roman"/>
                <a:cs typeface="Times New Roman"/>
              </a:rPr>
              <a:t>may  </a:t>
            </a:r>
            <a:r>
              <a:rPr sz="1069" spc="10" dirty="0">
                <a:latin typeface="Times New Roman"/>
                <a:cs typeface="Times New Roman"/>
              </a:rPr>
              <a:t>introduce  following 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problems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Lost </a:t>
            </a:r>
            <a:r>
              <a:rPr sz="1069" spc="53" dirty="0">
                <a:latin typeface="Times New Roman"/>
                <a:cs typeface="Times New Roman"/>
              </a:rPr>
              <a:t>Update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Uncommitted </a:t>
            </a:r>
            <a:r>
              <a:rPr sz="1069" spc="53" dirty="0">
                <a:latin typeface="Times New Roman"/>
                <a:cs typeface="Times New Roman"/>
              </a:rPr>
              <a:t>Update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Inconsistent </a:t>
            </a:r>
            <a:r>
              <a:rPr sz="1069" spc="24" dirty="0">
                <a:latin typeface="Times New Roman"/>
                <a:cs typeface="Times New Roman"/>
              </a:rPr>
              <a:t>Analysis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 these problems one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34727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2212"/>
            <a:ext cx="4899995" cy="574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Lost </a:t>
            </a:r>
            <a:r>
              <a:rPr sz="1069" spc="53" dirty="0">
                <a:latin typeface="Times New Roman"/>
                <a:cs typeface="Times New Roman"/>
              </a:rPr>
              <a:t>Update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This problem occurs </a:t>
            </a:r>
            <a:r>
              <a:rPr sz="1069" spc="15" dirty="0">
                <a:latin typeface="Times New Roman"/>
                <a:cs typeface="Times New Roman"/>
              </a:rPr>
              <a:t>when multiple </a:t>
            </a:r>
            <a:r>
              <a:rPr sz="1069" spc="10" dirty="0">
                <a:latin typeface="Times New Roman"/>
                <a:cs typeface="Times New Roman"/>
              </a:rPr>
              <a:t>users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update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phenomenon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8260" y="2050091"/>
          <a:ext cx="2644775" cy="1727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TIME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975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spc="110" dirty="0">
                          <a:latin typeface="Arial"/>
                          <a:cs typeface="Arial"/>
                        </a:rPr>
                        <a:t>TA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975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spc="105" dirty="0">
                          <a:latin typeface="Arial"/>
                          <a:cs typeface="Arial"/>
                        </a:rPr>
                        <a:t>TB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975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spc="100" dirty="0">
                          <a:latin typeface="Arial"/>
                          <a:cs typeface="Arial"/>
                        </a:rPr>
                        <a:t>BAL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975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24691" dirty="0">
                          <a:latin typeface="Arial"/>
                          <a:cs typeface="Arial"/>
                        </a:rPr>
                        <a:t>1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85" dirty="0">
                          <a:latin typeface="Arial"/>
                          <a:cs typeface="Arial"/>
                        </a:rPr>
                        <a:t>(BAL)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1000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24691" dirty="0">
                          <a:latin typeface="Arial"/>
                          <a:cs typeface="Arial"/>
                        </a:rPr>
                        <a:t>2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25" dirty="0">
                          <a:latin typeface="Arial"/>
                          <a:cs typeface="Arial"/>
                        </a:rPr>
                        <a:t>…….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80" dirty="0">
                          <a:latin typeface="Arial"/>
                          <a:cs typeface="Arial"/>
                        </a:rPr>
                        <a:t>(BAL)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1000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24691" dirty="0">
                          <a:latin typeface="Arial"/>
                          <a:cs typeface="Arial"/>
                        </a:rPr>
                        <a:t>3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0" dirty="0">
                          <a:latin typeface="Arial"/>
                          <a:cs typeface="Arial"/>
                        </a:rPr>
                        <a:t>BAL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9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100" dirty="0">
                          <a:latin typeface="Arial"/>
                          <a:cs typeface="Arial"/>
                        </a:rPr>
                        <a:t>BAL</a:t>
                      </a:r>
                      <a:r>
                        <a:rPr sz="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5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90" dirty="0">
                          <a:latin typeface="Arial"/>
                          <a:cs typeface="Arial"/>
                        </a:rPr>
                        <a:t>50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5" dirty="0">
                          <a:latin typeface="Arial"/>
                          <a:cs typeface="Arial"/>
                        </a:rPr>
                        <a:t>……..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1000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18518" dirty="0">
                          <a:latin typeface="Arial"/>
                          <a:cs typeface="Arial"/>
                        </a:rPr>
                        <a:t>4</a:t>
                      </a:r>
                      <a:endParaRPr sz="700" baseline="-1851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75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85" dirty="0">
                          <a:latin typeface="Arial"/>
                          <a:cs typeface="Arial"/>
                        </a:rPr>
                        <a:t>(BAL)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950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24691" dirty="0">
                          <a:latin typeface="Arial"/>
                          <a:cs typeface="Arial"/>
                        </a:rPr>
                        <a:t>5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25" dirty="0">
                          <a:latin typeface="Arial"/>
                          <a:cs typeface="Arial"/>
                        </a:rPr>
                        <a:t>…….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0" dirty="0">
                          <a:latin typeface="Arial"/>
                          <a:cs typeface="Arial"/>
                        </a:rPr>
                        <a:t>BAL</a:t>
                      </a:r>
                      <a:r>
                        <a:rPr sz="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9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100" dirty="0">
                          <a:latin typeface="Arial"/>
                          <a:cs typeface="Arial"/>
                        </a:rPr>
                        <a:t>BAL</a:t>
                      </a:r>
                      <a:r>
                        <a:rPr sz="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9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95" dirty="0">
                          <a:latin typeface="Arial"/>
                          <a:cs typeface="Arial"/>
                        </a:rPr>
                        <a:t>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950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4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67" baseline="-24691" dirty="0">
                          <a:latin typeface="Arial"/>
                          <a:cs typeface="Arial"/>
                        </a:rPr>
                        <a:t>6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5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97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0" dirty="0">
                          <a:latin typeface="Arial"/>
                          <a:cs typeface="Arial"/>
                        </a:rPr>
                        <a:t>……..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97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8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80" dirty="0">
                          <a:latin typeface="Arial"/>
                          <a:cs typeface="Arial"/>
                        </a:rPr>
                        <a:t>(BAL)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433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97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95" dirty="0">
                          <a:latin typeface="Arial"/>
                          <a:cs typeface="Arial"/>
                        </a:rPr>
                        <a:t>1010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34">
                      <a:solidFill>
                        <a:srgbClr val="000000"/>
                      </a:solidFill>
                      <a:prstDash val="solid"/>
                    </a:lnL>
                    <a:lnR w="9754">
                      <a:solidFill>
                        <a:srgbClr val="000000"/>
                      </a:solidFill>
                      <a:prstDash val="solid"/>
                    </a:lnR>
                    <a:lnT w="4334">
                      <a:solidFill>
                        <a:srgbClr val="000000"/>
                      </a:solidFill>
                      <a:prstDash val="solid"/>
                    </a:lnT>
                    <a:lnB w="97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445" y="3944735"/>
            <a:ext cx="4866658" cy="5331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49" dirty="0">
                <a:latin typeface="Times New Roman"/>
                <a:cs typeface="Times New Roman"/>
              </a:rPr>
              <a:t>Table </a:t>
            </a:r>
            <a:r>
              <a:rPr sz="1069" spc="39" dirty="0">
                <a:latin typeface="Times New Roman"/>
                <a:cs typeface="Times New Roman"/>
              </a:rPr>
              <a:t>1: </a:t>
            </a:r>
            <a:r>
              <a:rPr sz="1069" spc="44" dirty="0">
                <a:latin typeface="Times New Roman"/>
                <a:cs typeface="Times New Roman"/>
              </a:rPr>
              <a:t>Lost </a:t>
            </a:r>
            <a:r>
              <a:rPr sz="1069" spc="63" dirty="0">
                <a:latin typeface="Times New Roman"/>
                <a:cs typeface="Times New Roman"/>
              </a:rPr>
              <a:t>update</a:t>
            </a:r>
            <a:r>
              <a:rPr sz="1069" spc="-18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885"/>
              </a:lnSpc>
              <a:spcBef>
                <a:spcPts val="156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represents the </a:t>
            </a:r>
            <a:r>
              <a:rPr sz="1069" spc="1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that acts as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spc="10" dirty="0">
                <a:latin typeface="Times New Roman"/>
                <a:cs typeface="Times New Roman"/>
              </a:rPr>
              <a:t>for the execution </a:t>
            </a:r>
            <a:r>
              <a:rPr sz="1069" spc="15" dirty="0">
                <a:latin typeface="Times New Roman"/>
                <a:cs typeface="Times New Roman"/>
              </a:rPr>
              <a:t>of the  </a:t>
            </a:r>
            <a:r>
              <a:rPr sz="1069" spc="10" dirty="0">
                <a:latin typeface="Times New Roman"/>
                <a:cs typeface="Times New Roman"/>
              </a:rPr>
              <a:t>statements.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table,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t1 transaction </a:t>
            </a:r>
            <a:r>
              <a:rPr sz="1069" spc="15" dirty="0">
                <a:latin typeface="Times New Roman"/>
                <a:cs typeface="Times New Roman"/>
              </a:rPr>
              <a:t>TA </a:t>
            </a:r>
            <a:r>
              <a:rPr sz="1069" spc="10" dirty="0">
                <a:latin typeface="Times New Roman"/>
                <a:cs typeface="Times New Roman"/>
              </a:rPr>
              <a:t>reads the value of  object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‘BAL’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supposedly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1000.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t2,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transaction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TB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reads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885"/>
              </a:lnSpc>
              <a:spcBef>
                <a:spcPts val="15"/>
              </a:spcBef>
            </a:pP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‘BAL’ and </a:t>
            </a:r>
            <a:r>
              <a:rPr sz="1069" spc="1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finds the value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1000.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at time </a:t>
            </a:r>
            <a:r>
              <a:rPr sz="1069" spc="5" dirty="0">
                <a:latin typeface="Times New Roman"/>
                <a:cs typeface="Times New Roman"/>
              </a:rPr>
              <a:t>t3, </a:t>
            </a:r>
            <a:r>
              <a:rPr sz="1069" spc="15" dirty="0">
                <a:latin typeface="Times New Roman"/>
                <a:cs typeface="Times New Roman"/>
              </a:rPr>
              <a:t>TA </a:t>
            </a:r>
            <a:r>
              <a:rPr sz="1069" spc="5" dirty="0">
                <a:latin typeface="Times New Roman"/>
                <a:cs typeface="Times New Roman"/>
              </a:rPr>
              <a:t>subtracts </a:t>
            </a:r>
            <a:r>
              <a:rPr sz="1069" spc="15" dirty="0">
                <a:latin typeface="Times New Roman"/>
                <a:cs typeface="Times New Roman"/>
              </a:rPr>
              <a:t>50 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‘BAL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t4.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TB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‘BAL’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885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(that </a:t>
            </a:r>
            <a:r>
              <a:rPr sz="1069" spc="15" dirty="0">
                <a:latin typeface="Times New Roman"/>
                <a:cs typeface="Times New Roman"/>
              </a:rPr>
              <a:t>she </a:t>
            </a:r>
            <a:r>
              <a:rPr sz="1069" spc="10" dirty="0">
                <a:latin typeface="Times New Roman"/>
                <a:cs typeface="Times New Roman"/>
              </a:rPr>
              <a:t>has already read as 1000) and writes the value of </a:t>
            </a:r>
            <a:r>
              <a:rPr sz="1069" spc="15" dirty="0">
                <a:latin typeface="Times New Roman"/>
                <a:cs typeface="Times New Roman"/>
              </a:rPr>
              <a:t>‘BAL’.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TB  </a:t>
            </a:r>
            <a:r>
              <a:rPr sz="1069" spc="10" dirty="0">
                <a:latin typeface="Times New Roman"/>
                <a:cs typeface="Times New Roman"/>
              </a:rPr>
              <a:t>wrote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TA,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made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TA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lost,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overwritten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452"/>
              </a:spcBef>
            </a:pPr>
            <a:r>
              <a:rPr sz="1069" spc="10" dirty="0">
                <a:latin typeface="Times New Roman"/>
                <a:cs typeface="Times New Roman"/>
              </a:rPr>
              <a:t>value of TB.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situation that </a:t>
            </a:r>
            <a:r>
              <a:rPr sz="1069" spc="5" dirty="0">
                <a:latin typeface="Times New Roman"/>
                <a:cs typeface="Times New Roman"/>
              </a:rPr>
              <a:t>reflects </a:t>
            </a:r>
            <a:r>
              <a:rPr sz="1069" spc="10" dirty="0">
                <a:latin typeface="Times New Roman"/>
                <a:cs typeface="Times New Roman"/>
              </a:rPr>
              <a:t>the lost update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This  problem  occurred  because  concurrent  access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same  object  </a:t>
            </a:r>
            <a:r>
              <a:rPr sz="1069" spc="15" dirty="0">
                <a:latin typeface="Times New Roman"/>
                <a:cs typeface="Times New Roman"/>
              </a:rPr>
              <a:t>was    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controlled properly,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concurrency control did not </a:t>
            </a:r>
            <a:r>
              <a:rPr sz="1069" spc="15" dirty="0">
                <a:latin typeface="Times New Roman"/>
                <a:cs typeface="Times New Roman"/>
              </a:rPr>
              <a:t>manage </a:t>
            </a:r>
            <a:r>
              <a:rPr sz="1069" spc="10" dirty="0">
                <a:latin typeface="Times New Roman"/>
                <a:cs typeface="Times New Roman"/>
              </a:rPr>
              <a:t>the things properly.  There are two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situations that </a:t>
            </a:r>
            <a:r>
              <a:rPr sz="1069" spc="5" dirty="0">
                <a:latin typeface="Times New Roman"/>
                <a:cs typeface="Times New Roman"/>
              </a:rPr>
              <a:t>reflect </a:t>
            </a:r>
            <a:r>
              <a:rPr sz="1069" spc="10" dirty="0">
                <a:latin typeface="Times New Roman"/>
                <a:cs typeface="Times New Roman"/>
              </a:rPr>
              <a:t>the problems of </a:t>
            </a:r>
            <a:r>
              <a:rPr sz="1069" spc="5" dirty="0">
                <a:latin typeface="Times New Roman"/>
                <a:cs typeface="Times New Roman"/>
              </a:rPr>
              <a:t>concurrent </a:t>
            </a:r>
            <a:r>
              <a:rPr sz="1069" spc="10" dirty="0">
                <a:latin typeface="Times New Roman"/>
                <a:cs typeface="Times New Roman"/>
              </a:rPr>
              <a:t>access 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will discuss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lecture  </a:t>
            </a:r>
            <a:r>
              <a:rPr sz="1069" spc="10" dirty="0">
                <a:latin typeface="Times New Roman"/>
                <a:cs typeface="Times New Roman"/>
              </a:rPr>
              <a:t>concluded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discussion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crash  </a:t>
            </a:r>
            <a:r>
              <a:rPr sz="1069" spc="10" dirty="0">
                <a:latin typeface="Times New Roman"/>
                <a:cs typeface="Times New Roman"/>
              </a:rPr>
              <a:t>recovery </a:t>
            </a:r>
            <a:r>
              <a:rPr sz="1069" spc="15" dirty="0">
                <a:latin typeface="Times New Roman"/>
                <a:cs typeface="Times New Roman"/>
              </a:rPr>
              <a:t>where we </a:t>
            </a:r>
            <a:r>
              <a:rPr sz="1069" spc="10" dirty="0">
                <a:latin typeface="Times New Roman"/>
                <a:cs typeface="Times New Roman"/>
              </a:rPr>
              <a:t>studied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tool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for recovery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structure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records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log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almost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same, </a:t>
            </a:r>
            <a:r>
              <a:rPr sz="1069" spc="15" dirty="0">
                <a:latin typeface="Times New Roman"/>
                <a:cs typeface="Times New Roman"/>
              </a:rPr>
              <a:t>except </a:t>
            </a:r>
            <a:r>
              <a:rPr sz="1069" spc="10" dirty="0">
                <a:latin typeface="Times New Roman"/>
                <a:cs typeface="Times New Roman"/>
              </a:rPr>
              <a:t>for the record that stores the 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of the change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as a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statement.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deferred </a:t>
            </a:r>
            <a:r>
              <a:rPr sz="1069" spc="15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approach stores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of the object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log </a:t>
            </a:r>
            <a:r>
              <a:rPr sz="1069" spc="5" dirty="0">
                <a:latin typeface="Times New Roman"/>
                <a:cs typeface="Times New Roman"/>
              </a:rPr>
              <a:t>file.  </a:t>
            </a:r>
            <a:r>
              <a:rPr sz="1069" spc="10" dirty="0">
                <a:latin typeface="Times New Roman"/>
                <a:cs typeface="Times New Roman"/>
              </a:rPr>
              <a:t>Whereas the immediate update approach stores the previous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well as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of  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updated.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crash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recovery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discussion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on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CC,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45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6040" cy="73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studying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problems of </a:t>
            </a:r>
            <a:r>
              <a:rPr sz="1069" spc="15" dirty="0">
                <a:latin typeface="Times New Roman"/>
                <a:cs typeface="Times New Roman"/>
              </a:rPr>
              <a:t>CC;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them is </a:t>
            </a:r>
            <a:r>
              <a:rPr sz="1069" spc="10" dirty="0">
                <a:latin typeface="Times New Roman"/>
                <a:cs typeface="Times New Roman"/>
              </a:rPr>
              <a:t>the lost update  problem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lecture, rest two will be 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next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06616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44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548376"/>
          <a:ext cx="5201885" cy="867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36">
                <a:tc>
                  <a:txBody>
                    <a:bodyPr/>
                    <a:lstStyle/>
                    <a:p>
                      <a:pPr marL="60325" marR="48260">
                        <a:lnSpc>
                          <a:spcPts val="1300"/>
                        </a:lnSpc>
                        <a:spcBef>
                          <a:spcPts val="1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Principles,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23">
                <a:tc>
                  <a:txBody>
                    <a:bodyPr/>
                    <a:lstStyle/>
                    <a:p>
                      <a:pPr marL="27686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Second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11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Raghu Ramakrishnan, Johannes Gehkre.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45" y="3707894"/>
            <a:ext cx="4899995" cy="459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Concurrency control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and interleaved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schedules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Serializability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theory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59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Introduction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locking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8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studying the concurrency control (CC) mechanism.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discussed that concurrent access means the simultaneous access of data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database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multiple users.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concurrency control </a:t>
            </a:r>
            <a:r>
              <a:rPr sz="1069" spc="15" dirty="0">
                <a:latin typeface="Times New Roman"/>
                <a:cs typeface="Times New Roman"/>
              </a:rPr>
              <a:t>(CC) </a:t>
            </a:r>
            <a:r>
              <a:rPr sz="1069" spc="10" dirty="0">
                <a:latin typeface="Times New Roman"/>
                <a:cs typeface="Times New Roman"/>
              </a:rPr>
              <a:t>concerns maintaining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consistency of the database during concurrent </a:t>
            </a:r>
            <a:r>
              <a:rPr sz="1069" spc="5" dirty="0">
                <a:latin typeface="Times New Roman"/>
                <a:cs typeface="Times New Roman"/>
              </a:rPr>
              <a:t>access.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studied that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concurrent access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controlled properly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database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encounter three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problems which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turn database into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inconsistence state.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these  problems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the remaining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44" dirty="0">
                <a:latin typeface="Times New Roman"/>
                <a:cs typeface="Times New Roman"/>
              </a:rPr>
              <a:t>Uncommitted </a:t>
            </a:r>
            <a:r>
              <a:rPr sz="1264" spc="53" dirty="0">
                <a:latin typeface="Times New Roman"/>
                <a:cs typeface="Times New Roman"/>
              </a:rPr>
              <a:t>Update</a:t>
            </a:r>
            <a:r>
              <a:rPr sz="1264" spc="-68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Problem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36423" algn="just">
              <a:lnSpc>
                <a:spcPct val="147600"/>
              </a:lnSpc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reflects a situation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transaction updates an object and another transaction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10" dirty="0">
                <a:latin typeface="Times New Roman"/>
                <a:cs typeface="Times New Roman"/>
              </a:rPr>
              <a:t>this updated value but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aborted.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in this  </a:t>
            </a:r>
            <a:r>
              <a:rPr sz="1069" spc="10" dirty="0">
                <a:latin typeface="Times New Roman"/>
                <a:cs typeface="Times New Roman"/>
              </a:rPr>
              <a:t>situation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transaction reads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updated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aborted  transaction. This situation </a:t>
            </a:r>
            <a:r>
              <a:rPr sz="1069" spc="15" dirty="0">
                <a:latin typeface="Times New Roman"/>
                <a:cs typeface="Times New Roman"/>
              </a:rPr>
              <a:t>is shown in the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23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0061" y="1324016"/>
          <a:ext cx="3040503" cy="2121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TIME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9727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9727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9727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9727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1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(BAL)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…….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2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BAL=BAL+100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3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(BAL)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4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(BAL)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5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BAL=BAL*1.5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6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(BAL)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2650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43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7" baseline="-23148" dirty="0">
                          <a:latin typeface="Arial"/>
                          <a:cs typeface="Arial"/>
                        </a:rPr>
                        <a:t>7</a:t>
                      </a:r>
                      <a:endParaRPr sz="9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727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97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ROLLBACK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97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……..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4322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972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22">
                      <a:solidFill>
                        <a:srgbClr val="000000"/>
                      </a:solidFill>
                      <a:prstDash val="solid"/>
                    </a:lnL>
                    <a:lnR w="9727">
                      <a:solidFill>
                        <a:srgbClr val="000000"/>
                      </a:solidFill>
                      <a:prstDash val="solid"/>
                    </a:lnR>
                    <a:lnT w="4322">
                      <a:solidFill>
                        <a:srgbClr val="000000"/>
                      </a:solidFill>
                      <a:prstDash val="solid"/>
                    </a:lnT>
                    <a:lnB w="972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236" y="3664928"/>
            <a:ext cx="4867275" cy="334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Table 1: Uncommitted update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As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at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t2, transaction TA </a:t>
            </a:r>
            <a:r>
              <a:rPr sz="1069" spc="10" dirty="0">
                <a:latin typeface="Times New Roman"/>
                <a:cs typeface="Times New Roman"/>
              </a:rPr>
              <a:t>updates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5" dirty="0">
                <a:latin typeface="Times New Roman"/>
                <a:cs typeface="Times New Roman"/>
              </a:rPr>
              <a:t>object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‘BAL’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15" dirty="0">
                <a:latin typeface="Times New Roman"/>
                <a:cs typeface="Times New Roman"/>
              </a:rPr>
              <a:t>100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initial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1000 </a:t>
            </a:r>
            <a:r>
              <a:rPr sz="1069" spc="10" dirty="0">
                <a:latin typeface="Times New Roman"/>
                <a:cs typeface="Times New Roman"/>
              </a:rPr>
              <a:t>and at </a:t>
            </a:r>
            <a:r>
              <a:rPr sz="1069" spc="5" dirty="0">
                <a:latin typeface="Times New Roman"/>
                <a:cs typeface="Times New Roman"/>
              </a:rPr>
              <a:t>time t3 it writes this </a:t>
            </a:r>
            <a:r>
              <a:rPr sz="1069" spc="10" dirty="0">
                <a:latin typeface="Times New Roman"/>
                <a:cs typeface="Times New Roman"/>
              </a:rPr>
              <a:t>updated value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‘BAL’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1100. Now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t4, </a:t>
            </a:r>
            <a:r>
              <a:rPr sz="1069" spc="24" dirty="0">
                <a:latin typeface="Times New Roman"/>
                <a:cs typeface="Times New Roman"/>
              </a:rPr>
              <a:t>TB </a:t>
            </a: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‘BAL’  and </a:t>
            </a:r>
            <a:r>
              <a:rPr sz="1069" spc="5" dirty="0">
                <a:latin typeface="Times New Roman"/>
                <a:cs typeface="Times New Roman"/>
              </a:rPr>
              <a:t>it gets </a:t>
            </a:r>
            <a:r>
              <a:rPr sz="1069" spc="15" dirty="0">
                <a:latin typeface="Times New Roman"/>
                <a:cs typeface="Times New Roman"/>
              </a:rPr>
              <a:t>1100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9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updates the value multiplying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1.5 and writes </a:t>
            </a:r>
            <a:r>
              <a:rPr sz="1069" spc="5" dirty="0">
                <a:latin typeface="Times New Roman"/>
                <a:cs typeface="Times New Roman"/>
              </a:rPr>
              <a:t>it at </a:t>
            </a:r>
            <a:r>
              <a:rPr sz="1069" spc="10" dirty="0">
                <a:latin typeface="Times New Roman"/>
                <a:cs typeface="Times New Roman"/>
              </a:rPr>
              <a:t>time  t6. So the new value written for ‘BAL’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2650. However at time </a:t>
            </a:r>
            <a:r>
              <a:rPr sz="1069" spc="5" dirty="0">
                <a:latin typeface="Times New Roman"/>
                <a:cs typeface="Times New Roman"/>
              </a:rPr>
              <a:t>t7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rolled back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result of this rollback </a:t>
            </a:r>
            <a:r>
              <a:rPr sz="1069" spc="15" dirty="0">
                <a:latin typeface="Times New Roman"/>
                <a:cs typeface="Times New Roman"/>
              </a:rPr>
              <a:t>the changes made </a:t>
            </a:r>
            <a:r>
              <a:rPr sz="1069" spc="24" dirty="0">
                <a:latin typeface="Times New Roman"/>
                <a:cs typeface="Times New Roman"/>
              </a:rPr>
              <a:t>by TA </a:t>
            </a:r>
            <a:r>
              <a:rPr sz="1069" spc="10" dirty="0">
                <a:latin typeface="Times New Roman"/>
                <a:cs typeface="Times New Roman"/>
              </a:rPr>
              <a:t>stand cancelled, but  </a:t>
            </a:r>
            <a:r>
              <a:rPr sz="1069" spc="19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has already performed certain processing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TA.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inconsistent state of the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Inconsistent</a:t>
            </a:r>
            <a:r>
              <a:rPr sz="1264" spc="-19" dirty="0">
                <a:latin typeface="Times New Roman"/>
                <a:cs typeface="Times New Roman"/>
              </a:rPr>
              <a:t> </a:t>
            </a:r>
            <a:r>
              <a:rPr sz="1264" spc="19" dirty="0">
                <a:latin typeface="Times New Roman"/>
                <a:cs typeface="Times New Roman"/>
              </a:rPr>
              <a:t>Analysis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890"/>
              </a:spcBef>
            </a:pPr>
            <a:r>
              <a:rPr sz="1069" spc="10" dirty="0">
                <a:latin typeface="Times New Roman"/>
                <a:cs typeface="Times New Roman"/>
              </a:rPr>
              <a:t>This problem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concurrent access occurs when one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operates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many  </a:t>
            </a:r>
            <a:r>
              <a:rPr sz="1069" spc="10" dirty="0">
                <a:latin typeface="Times New Roman"/>
                <a:cs typeface="Times New Roman"/>
              </a:rPr>
              <a:t>records, </a:t>
            </a:r>
            <a:r>
              <a:rPr sz="1069" spc="15" dirty="0">
                <a:latin typeface="Times New Roman"/>
                <a:cs typeface="Times New Roman"/>
              </a:rPr>
              <a:t>meanwhile </a:t>
            </a:r>
            <a:r>
              <a:rPr sz="1069" spc="10" dirty="0">
                <a:latin typeface="Times New Roman"/>
                <a:cs typeface="Times New Roman"/>
              </a:rPr>
              <a:t>another modifies some of them effecting result of </a:t>
            </a:r>
            <a:r>
              <a:rPr sz="1069" spc="5" dirty="0">
                <a:latin typeface="Times New Roman"/>
                <a:cs typeface="Times New Roman"/>
              </a:rPr>
              <a:t>first. </a:t>
            </a:r>
            <a:r>
              <a:rPr sz="1069" spc="10" dirty="0">
                <a:latin typeface="Times New Roman"/>
                <a:cs typeface="Times New Roman"/>
              </a:rPr>
              <a:t>This  problem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expressed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table: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64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9437" y="1324102"/>
          <a:ext cx="2638601" cy="208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TIME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9552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9552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TB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9552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1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(BAL_A)</a:t>
                      </a:r>
                      <a:r>
                        <a:rPr sz="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(5000)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2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INT = BAL_A *</a:t>
                      </a:r>
                      <a:r>
                        <a:rPr sz="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3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TOT = TOT +</a:t>
                      </a:r>
                      <a:r>
                        <a:rPr sz="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INT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4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18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5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(BAL_A)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6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BAL_A=BAL_A –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70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7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(BAL_A)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8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Read (BAL_E)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(5000)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700" spc="15" baseline="-22222" dirty="0">
                          <a:latin typeface="Arial"/>
                          <a:cs typeface="Arial"/>
                        </a:rPr>
                        <a:t>9</a:t>
                      </a:r>
                      <a:endParaRPr sz="7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BAL_E =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BAL_E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1000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18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15" baseline="13888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(BAL_E)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15" baseline="13888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11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(BAL_E)</a:t>
                      </a:r>
                      <a:r>
                        <a:rPr sz="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(6000)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1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15" baseline="13888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12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955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BAS_E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.05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42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1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baseline="13888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13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2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9552">
                      <a:solidFill>
                        <a:srgbClr val="000000"/>
                      </a:solidFill>
                      <a:prstDash val="solid"/>
                    </a:lnT>
                    <a:lnB w="955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TOT = TOT +</a:t>
                      </a:r>
                      <a:r>
                        <a:rPr sz="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INT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4244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955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……..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44">
                      <a:solidFill>
                        <a:srgbClr val="000000"/>
                      </a:solidFill>
                      <a:prstDash val="solid"/>
                    </a:lnL>
                    <a:lnR w="9552">
                      <a:solidFill>
                        <a:srgbClr val="000000"/>
                      </a:solidFill>
                      <a:prstDash val="solid"/>
                    </a:lnR>
                    <a:lnT w="4244">
                      <a:solidFill>
                        <a:srgbClr val="000000"/>
                      </a:solidFill>
                      <a:prstDash val="solid"/>
                    </a:lnT>
                    <a:lnB w="955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57" y="3541688"/>
            <a:ext cx="4867892" cy="581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Table 2: Inconsistent analysis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Suppose  </a:t>
            </a:r>
            <a:r>
              <a:rPr sz="1069" spc="10" dirty="0">
                <a:latin typeface="Times New Roman"/>
                <a:cs typeface="Times New Roman"/>
              </a:rPr>
              <a:t>Tr-A  computes  interest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all  </a:t>
            </a:r>
            <a:r>
              <a:rPr sz="1069" spc="10" dirty="0">
                <a:latin typeface="Times New Roman"/>
                <a:cs typeface="Times New Roman"/>
              </a:rPr>
              <a:t>accounts  </a:t>
            </a:r>
            <a:r>
              <a:rPr sz="1069" spc="5" dirty="0">
                <a:latin typeface="Times New Roman"/>
                <a:cs typeface="Times New Roman"/>
              </a:rPr>
              <a:t>balances. 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this, 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1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account multiplies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0.05 and adds </a:t>
            </a:r>
            <a:r>
              <a:rPr sz="1069" spc="5" dirty="0">
                <a:latin typeface="Times New Roman"/>
                <a:cs typeface="Times New Roman"/>
              </a:rPr>
              <a:t>this interest </a:t>
            </a:r>
            <a:r>
              <a:rPr sz="1069" spc="15" dirty="0">
                <a:latin typeface="Times New Roman"/>
                <a:cs typeface="Times New Roman"/>
              </a:rPr>
              <a:t>amount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 </a:t>
            </a:r>
            <a:r>
              <a:rPr sz="1069" spc="15" dirty="0">
                <a:latin typeface="Times New Roman"/>
                <a:cs typeface="Times New Roman"/>
              </a:rPr>
              <a:t>TOT.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t5,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balance </a:t>
            </a:r>
            <a:r>
              <a:rPr sz="1069" spc="10" dirty="0">
                <a:latin typeface="Times New Roman"/>
                <a:cs typeface="Times New Roman"/>
              </a:rPr>
              <a:t>of account ‘A’ </a:t>
            </a:r>
            <a:r>
              <a:rPr sz="1069" spc="15" dirty="0">
                <a:latin typeface="Times New Roman"/>
                <a:cs typeface="Times New Roman"/>
              </a:rPr>
              <a:t>(BAL_A) 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computed </a:t>
            </a:r>
            <a:r>
              <a:rPr sz="1069" spc="5" dirty="0">
                <a:latin typeface="Times New Roman"/>
                <a:cs typeface="Times New Roman"/>
              </a:rPr>
              <a:t>interest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it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same process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accounts.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meanwhile from time </a:t>
            </a:r>
            <a:r>
              <a:rPr sz="1069" spc="5" dirty="0">
                <a:latin typeface="Times New Roman"/>
                <a:cs typeface="Times New Roman"/>
              </a:rPr>
              <a:t>t5 to </a:t>
            </a:r>
            <a:r>
              <a:rPr sz="1069" spc="15" dirty="0">
                <a:latin typeface="Times New Roman"/>
                <a:cs typeface="Times New Roman"/>
              </a:rPr>
              <a:t>t10 </a:t>
            </a:r>
            <a:r>
              <a:rPr sz="1069" spc="10" dirty="0">
                <a:latin typeface="Times New Roman"/>
                <a:cs typeface="Times New Roman"/>
              </a:rPr>
              <a:t>another transaction TB subtracts a value from balance  of account ‘A’ and adds this 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balance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account ‘E’.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9" dirty="0">
                <a:latin typeface="Times New Roman"/>
                <a:cs typeface="Times New Roman"/>
              </a:rPr>
              <a:t>TA  </a:t>
            </a:r>
            <a:r>
              <a:rPr sz="1069" spc="10" dirty="0">
                <a:latin typeface="Times New Roman"/>
                <a:cs typeface="Times New Roman"/>
              </a:rPr>
              <a:t>reaches the account ‘E’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compute </a:t>
            </a:r>
            <a:r>
              <a:rPr sz="1069" spc="10" dirty="0">
                <a:latin typeface="Times New Roman"/>
                <a:cs typeface="Times New Roman"/>
              </a:rPr>
              <a:t>interest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the value 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TB is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considered which as a matter of fact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considered second time. First time from  account ‘A’ and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from account ‘E’. The analysis obtained through transaction </a:t>
            </a:r>
            <a:r>
              <a:rPr sz="1069" spc="19" dirty="0">
                <a:latin typeface="Times New Roman"/>
                <a:cs typeface="Times New Roman"/>
              </a:rPr>
              <a:t>TA 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15" dirty="0">
                <a:latin typeface="Times New Roman"/>
                <a:cs typeface="Times New Roman"/>
              </a:rPr>
              <a:t>wrong </a:t>
            </a:r>
            <a:r>
              <a:rPr sz="1069" spc="10" dirty="0">
                <a:latin typeface="Times New Roman"/>
                <a:cs typeface="Times New Roman"/>
              </a:rPr>
              <a:t>at 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24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discussed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concurrent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access;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CC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mechanism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9260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make sure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15" dirty="0">
                <a:latin typeface="Times New Roman"/>
                <a:cs typeface="Times New Roman"/>
              </a:rPr>
              <a:t>problems do not </a:t>
            </a:r>
            <a:r>
              <a:rPr sz="1069" spc="10" dirty="0">
                <a:latin typeface="Times New Roman"/>
                <a:cs typeface="Times New Roman"/>
              </a:rPr>
              <a:t>occur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database.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discuss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studying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basic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concepts.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Serial</a:t>
            </a:r>
            <a:r>
              <a:rPr sz="1264" spc="-87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Execution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execution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execution where transactions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sequential order,  that is, one after another.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consist of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operations. Serial  execution means that all the operations of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transaction are executer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followed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operations of the </a:t>
            </a:r>
            <a:r>
              <a:rPr sz="1069" spc="1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transaction and </a:t>
            </a:r>
            <a:r>
              <a:rPr sz="1069" spc="5" dirty="0">
                <a:latin typeface="Times New Roman"/>
                <a:cs typeface="Times New Roman"/>
              </a:rPr>
              <a:t>like that.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Schedule or History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list of operations from one or more transactions.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5" dirty="0">
                <a:latin typeface="Times New Roman"/>
                <a:cs typeface="Times New Roman"/>
              </a:rPr>
              <a:t>represents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of  execution of operations.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order of operations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schedule should </a:t>
            </a:r>
            <a:r>
              <a:rPr sz="1069" spc="15" dirty="0">
                <a:latin typeface="Times New Roman"/>
                <a:cs typeface="Times New Roman"/>
              </a:rPr>
              <a:t>be the same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transaction. Schedule for a serial execution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 serial schedule,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serial  </a:t>
            </a:r>
            <a:r>
              <a:rPr sz="1069" spc="10" dirty="0">
                <a:latin typeface="Times New Roman"/>
                <a:cs typeface="Times New Roman"/>
              </a:rPr>
              <a:t>schedule  all  operations  of  one  transactions 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listed  followed 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all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00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000"/>
            <a:ext cx="4864188" cy="73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operations of another transactions 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given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transactions, </a:t>
            </a:r>
            <a:r>
              <a:rPr sz="1069" spc="15" dirty="0">
                <a:latin typeface="Times New Roman"/>
                <a:cs typeface="Times New Roman"/>
              </a:rPr>
              <a:t>we can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serial schedules. 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transactions, then </a:t>
            </a:r>
            <a:r>
              <a:rPr sz="1069" spc="15" dirty="0">
                <a:latin typeface="Times New Roman"/>
                <a:cs typeface="Times New Roman"/>
              </a:rPr>
              <a:t>we can 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serial schedules </a:t>
            </a:r>
            <a:r>
              <a:rPr sz="1069" spc="5" dirty="0">
                <a:latin typeface="Times New Roman"/>
                <a:cs typeface="Times New Roman"/>
              </a:rPr>
              <a:t>as is </a:t>
            </a:r>
            <a:r>
              <a:rPr sz="1069" spc="10" dirty="0">
                <a:latin typeface="Times New Roman"/>
                <a:cs typeface="Times New Roman"/>
              </a:rPr>
              <a:t>explained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25907" y="2046310"/>
          <a:ext cx="2502165" cy="196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00" spc="20" dirty="0">
                          <a:latin typeface="Arial"/>
                          <a:cs typeface="Arial"/>
                        </a:rPr>
                        <a:t>Serial Sched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5" dirty="0">
                          <a:latin typeface="Arial"/>
                          <a:cs typeface="Arial"/>
                        </a:rPr>
                        <a:t>TA,</a:t>
                      </a:r>
                      <a:r>
                        <a:rPr sz="7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25" dirty="0">
                          <a:latin typeface="Arial"/>
                          <a:cs typeface="Arial"/>
                        </a:rPr>
                        <a:t>TB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22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8422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8422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00" spc="20" dirty="0">
                          <a:latin typeface="Arial"/>
                          <a:cs typeface="Arial"/>
                        </a:rPr>
                        <a:t>Serial Sched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15" dirty="0">
                          <a:latin typeface="Arial"/>
                          <a:cs typeface="Arial"/>
                        </a:rPr>
                        <a:t>TB,</a:t>
                      </a:r>
                      <a:r>
                        <a:rPr sz="7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25" dirty="0">
                          <a:latin typeface="Arial"/>
                          <a:cs typeface="Arial"/>
                        </a:rPr>
                        <a:t>TA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8422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7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8422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7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baseline="-24691" dirty="0">
                          <a:latin typeface="Arial"/>
                          <a:cs typeface="Arial"/>
                        </a:rPr>
                        <a:t>A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22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spc="7" baseline="-24691" dirty="0">
                          <a:latin typeface="Arial"/>
                          <a:cs typeface="Arial"/>
                        </a:rPr>
                        <a:t>B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(BAL =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BAL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700" baseline="-24691" dirty="0">
                          <a:latin typeface="Arial"/>
                          <a:cs typeface="Arial"/>
                        </a:rPr>
                        <a:t>A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22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(BAL=BAL *</a:t>
                      </a:r>
                      <a:r>
                        <a:rPr sz="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700" spc="7" baseline="-24691" dirty="0">
                          <a:latin typeface="Arial"/>
                          <a:cs typeface="Arial"/>
                        </a:rPr>
                        <a:t>B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7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spc="7" baseline="-24691" dirty="0">
                          <a:latin typeface="Arial"/>
                          <a:cs typeface="Arial"/>
                        </a:rPr>
                        <a:t>A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22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baseline="-24691" dirty="0">
                          <a:latin typeface="Arial"/>
                          <a:cs typeface="Arial"/>
                        </a:rPr>
                        <a:t>B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7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baseline="-24691" dirty="0">
                          <a:latin typeface="Arial"/>
                          <a:cs typeface="Arial"/>
                        </a:rPr>
                        <a:t>B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spc="7" baseline="-24691" dirty="0">
                          <a:latin typeface="Arial"/>
                          <a:cs typeface="Arial"/>
                        </a:rPr>
                        <a:t>A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(BAL=BAL *</a:t>
                      </a:r>
                      <a:r>
                        <a:rPr sz="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700" spc="7" baseline="-18518" dirty="0">
                          <a:latin typeface="Arial"/>
                          <a:cs typeface="Arial"/>
                        </a:rPr>
                        <a:t>B</a:t>
                      </a:r>
                      <a:endParaRPr sz="700" baseline="-1851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(BAL =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BAL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700" baseline="-18518" dirty="0">
                          <a:latin typeface="Arial"/>
                          <a:cs typeface="Arial"/>
                        </a:rPr>
                        <a:t>A</a:t>
                      </a:r>
                      <a:endParaRPr sz="700" baseline="-1851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37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7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spc="7" baseline="-24691" dirty="0">
                          <a:latin typeface="Arial"/>
                          <a:cs typeface="Arial"/>
                        </a:rPr>
                        <a:t>B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84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84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(BAL)</a:t>
                      </a:r>
                      <a:r>
                        <a:rPr sz="700" baseline="-24691" dirty="0">
                          <a:latin typeface="Arial"/>
                          <a:cs typeface="Arial"/>
                        </a:rPr>
                        <a:t>A</a:t>
                      </a:r>
                      <a:endParaRPr sz="700" baseline="-2469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3743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84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43">
                      <a:solidFill>
                        <a:srgbClr val="000000"/>
                      </a:solidFill>
                      <a:prstDash val="solid"/>
                    </a:lnL>
                    <a:lnR w="8422">
                      <a:solidFill>
                        <a:srgbClr val="000000"/>
                      </a:solidFill>
                      <a:prstDash val="solid"/>
                    </a:lnR>
                    <a:lnT w="3743">
                      <a:solidFill>
                        <a:srgbClr val="000000"/>
                      </a:solidFill>
                      <a:prstDash val="solid"/>
                    </a:lnT>
                    <a:lnB w="84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395" y="4082561"/>
            <a:ext cx="4867275" cy="5043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Table 3: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different serial schedules, TA, </a:t>
            </a:r>
            <a:r>
              <a:rPr sz="1069" spc="19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and TB,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TA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shows 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schedules of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TB.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subscript with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operation shows the transaction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operation belongs.  For example, Read </a:t>
            </a:r>
            <a:r>
              <a:rPr sz="1069" spc="5" dirty="0">
                <a:latin typeface="Times New Roman"/>
                <a:cs typeface="Times New Roman"/>
              </a:rPr>
              <a:t>(BAL)</a:t>
            </a:r>
            <a:r>
              <a:rPr sz="1094" spc="7" baseline="-11111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operation of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5" dirty="0">
                <a:latin typeface="Times New Roman"/>
                <a:cs typeface="Times New Roman"/>
              </a:rPr>
              <a:t>to read </a:t>
            </a:r>
            <a:r>
              <a:rPr sz="1069" spc="10" dirty="0">
                <a:latin typeface="Times New Roman"/>
                <a:cs typeface="Times New Roman"/>
              </a:rPr>
              <a:t>the object ‘BAL’. 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looking </a:t>
            </a:r>
            <a:r>
              <a:rPr sz="1069" spc="10" dirty="0">
                <a:latin typeface="Times New Roman"/>
                <a:cs typeface="Times New Roman"/>
              </a:rPr>
              <a:t>at the table that </a:t>
            </a:r>
            <a:r>
              <a:rPr sz="1069" spc="5" dirty="0">
                <a:latin typeface="Times New Roman"/>
                <a:cs typeface="Times New Roman"/>
              </a:rPr>
              <a:t>in each serial </a:t>
            </a:r>
            <a:r>
              <a:rPr sz="1069" spc="10" dirty="0">
                <a:latin typeface="Times New Roman"/>
                <a:cs typeface="Times New Roman"/>
              </a:rPr>
              <a:t>schedule; all the operations of one  transaction are executed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followed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those of the other transaction.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important  point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noted </a:t>
            </a:r>
            <a:r>
              <a:rPr sz="1069" spc="5" dirty="0">
                <a:latin typeface="Times New Roman"/>
                <a:cs typeface="Times New Roman"/>
              </a:rPr>
              <a:t>here is </a:t>
            </a:r>
            <a:r>
              <a:rPr sz="1069" spc="10" dirty="0">
                <a:latin typeface="Times New Roman"/>
                <a:cs typeface="Times New Roman"/>
              </a:rPr>
              <a:t>that different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schedules of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19" dirty="0">
                <a:latin typeface="Times New Roman"/>
                <a:cs typeface="Times New Roman"/>
              </a:rPr>
              <a:t>may  </a:t>
            </a:r>
            <a:r>
              <a:rPr sz="1069" spc="10" dirty="0">
                <a:latin typeface="Times New Roman"/>
                <a:cs typeface="Times New Roman"/>
              </a:rPr>
              <a:t>result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state of the database.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can see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3, </a:t>
            </a:r>
            <a:r>
              <a:rPr sz="1069" spc="10" dirty="0">
                <a:latin typeface="Times New Roman"/>
                <a:cs typeface="Times New Roman"/>
              </a:rPr>
              <a:t>final value 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5" dirty="0">
                <a:latin typeface="Times New Roman"/>
                <a:cs typeface="Times New Roman"/>
              </a:rPr>
              <a:t>‘BAL’ is 80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15" dirty="0">
                <a:latin typeface="Times New Roman"/>
                <a:cs typeface="Times New Roman"/>
              </a:rPr>
              <a:t>TA, </a:t>
            </a:r>
            <a:r>
              <a:rPr sz="1069" spc="19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5" dirty="0">
                <a:latin typeface="Times New Roman"/>
                <a:cs typeface="Times New Roman"/>
              </a:rPr>
              <a:t>90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serial  </a:t>
            </a:r>
            <a:r>
              <a:rPr sz="1069" spc="10" dirty="0">
                <a:latin typeface="Times New Roman"/>
                <a:cs typeface="Times New Roman"/>
              </a:rPr>
              <a:t>schedule TB, TA. However,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guaranteed that a serial schedule always leaves the  database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consistent state. In other </a:t>
            </a:r>
            <a:r>
              <a:rPr sz="1069" spc="15" dirty="0">
                <a:latin typeface="Times New Roman"/>
                <a:cs typeface="Times New Roman"/>
              </a:rPr>
              <a:t>words, the </a:t>
            </a:r>
            <a:r>
              <a:rPr sz="1069" spc="10" dirty="0">
                <a:latin typeface="Times New Roman"/>
                <a:cs typeface="Times New Roman"/>
              </a:rPr>
              <a:t>three problems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concurrency 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studies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occur if a serial schedule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5" dirty="0">
                <a:latin typeface="Times New Roman"/>
                <a:cs typeface="Times New Roman"/>
              </a:rPr>
              <a:t>schedule </a:t>
            </a:r>
            <a:r>
              <a:rPr sz="1069" spc="10" dirty="0">
                <a:latin typeface="Times New Roman"/>
                <a:cs typeface="Times New Roman"/>
              </a:rPr>
              <a:t>ensures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consistency of the database,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prefer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serial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schedule? The answer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no. Because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execution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badly under </a:t>
            </a:r>
            <a:r>
              <a:rPr sz="1069" spc="10" dirty="0">
                <a:latin typeface="Times New Roman"/>
                <a:cs typeface="Times New Roman"/>
              </a:rPr>
              <a:t>utilization of  resources and users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since they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 a </a:t>
            </a:r>
            <a:r>
              <a:rPr sz="1069" spc="5" dirty="0">
                <a:latin typeface="Times New Roman"/>
                <a:cs typeface="Times New Roman"/>
              </a:rPr>
              <a:t>lot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transactions’ execution. </a:t>
            </a:r>
            <a:r>
              <a:rPr sz="1069" spc="15" dirty="0">
                <a:latin typeface="Times New Roman"/>
                <a:cs typeface="Times New Roman"/>
              </a:rPr>
              <a:t>Suppose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following a serial execution and a transaction  </a:t>
            </a:r>
            <a:r>
              <a:rPr sz="1069" spc="15" dirty="0">
                <a:latin typeface="Times New Roman"/>
                <a:cs typeface="Times New Roman"/>
              </a:rPr>
              <a:t>Tn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executed completely before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start. </a:t>
            </a:r>
            <a:r>
              <a:rPr sz="1069" spc="10" dirty="0">
                <a:latin typeface="Times New Roman"/>
                <a:cs typeface="Times New Roman"/>
              </a:rPr>
              <a:t>Lets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Tn  needs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input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initiated it,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chance users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stuck  somewhere 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thinking, unless and until the users does not enter a value, </a:t>
            </a:r>
            <a:r>
              <a:rPr sz="1069" spc="5" dirty="0">
                <a:latin typeface="Times New Roman"/>
                <a:cs typeface="Times New Roman"/>
              </a:rPr>
              <a:t>transaction  </a:t>
            </a:r>
            <a:r>
              <a:rPr sz="1069" spc="15" dirty="0">
                <a:latin typeface="Times New Roman"/>
                <a:cs typeface="Times New Roman"/>
              </a:rPr>
              <a:t>Tn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cannot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waiting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their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turn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execute.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09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651"/>
            <a:ext cx="4866658" cy="2418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allowed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happen, this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disliked situation. Therefore serial schedules  are not preferred for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Contrary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serial schedule </a:t>
            </a:r>
            <a:r>
              <a:rPr sz="1069" spc="5" dirty="0">
                <a:latin typeface="Times New Roman"/>
                <a:cs typeface="Times New Roman"/>
              </a:rPr>
              <a:t>is an interleaved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transactions’ execution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interleaved,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operations of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intermix with </a:t>
            </a:r>
            <a:r>
              <a:rPr sz="1069" spc="5" dirty="0">
                <a:latin typeface="Times New Roman"/>
                <a:cs typeface="Times New Roman"/>
              </a:rPr>
              <a:t>each other.  </a:t>
            </a:r>
            <a:r>
              <a:rPr sz="1069" spc="10" dirty="0">
                <a:latin typeface="Times New Roman"/>
                <a:cs typeface="Times New Roman"/>
              </a:rPr>
              <a:t>However, 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order of the operations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changed during this intermixing.  Interleave schedule provides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efficient execution since control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switched </a:t>
            </a:r>
            <a:r>
              <a:rPr sz="1069" spc="15" dirty="0">
                <a:latin typeface="Times New Roman"/>
                <a:cs typeface="Times New Roman"/>
              </a:rPr>
              <a:t>among  </a:t>
            </a:r>
            <a:r>
              <a:rPr sz="1069" spc="10" dirty="0">
                <a:latin typeface="Times New Roman"/>
                <a:cs typeface="Times New Roman"/>
              </a:rPr>
              <a:t>transaction,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one side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makes a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resources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hand  if one transaction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stuck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halted due </a:t>
            </a:r>
            <a:r>
              <a:rPr sz="1069" spc="15" dirty="0">
                <a:latin typeface="Times New Roman"/>
                <a:cs typeface="Times New Roman"/>
              </a:rPr>
              <a:t>to some </a:t>
            </a:r>
            <a:r>
              <a:rPr sz="1069" spc="10" dirty="0">
                <a:latin typeface="Times New Roman"/>
                <a:cs typeface="Times New Roman"/>
              </a:rPr>
              <a:t>reasons, the processing can </a:t>
            </a:r>
            <a:r>
              <a:rPr sz="1069" spc="5" dirty="0">
                <a:latin typeface="Times New Roman"/>
                <a:cs typeface="Times New Roman"/>
              </a:rPr>
              <a:t>go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with other transactions. Following figure presents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and interleaved schedules  </a:t>
            </a:r>
            <a:r>
              <a:rPr sz="1069" spc="15" dirty="0">
                <a:latin typeface="Times New Roman"/>
                <a:cs typeface="Times New Roman"/>
              </a:rPr>
              <a:t>among </a:t>
            </a:r>
            <a:r>
              <a:rPr sz="1069" spc="10" dirty="0">
                <a:latin typeface="Times New Roman"/>
                <a:cs typeface="Times New Roman"/>
              </a:rPr>
              <a:t>two transactions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TB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64783" y="3867192"/>
            <a:ext cx="4082609" cy="2197806"/>
          </a:xfrm>
          <a:prstGeom prst="rect">
            <a:avLst/>
          </a:prstGeom>
          <a:ln w="35880">
            <a:solidFill>
              <a:srgbClr val="000000"/>
            </a:solidFill>
          </a:ln>
        </p:spPr>
        <p:txBody>
          <a:bodyPr vert="horz" wrap="square" lIns="0" tIns="31484" rIns="0" bIns="0" rtlCol="0">
            <a:spAutoFit/>
          </a:bodyPr>
          <a:lstStyle/>
          <a:p>
            <a:pPr marL="13582">
              <a:spcBef>
                <a:spcPts val="247"/>
              </a:spcBef>
            </a:pPr>
            <a:r>
              <a:rPr sz="1167" spc="5" dirty="0">
                <a:latin typeface="Arial"/>
                <a:cs typeface="Arial"/>
              </a:rPr>
              <a:t>TA = </a:t>
            </a:r>
            <a:r>
              <a:rPr sz="1167" spc="-5" dirty="0">
                <a:latin typeface="Arial"/>
                <a:cs typeface="Arial"/>
              </a:rPr>
              <a:t>{Read(X), </a:t>
            </a:r>
            <a:r>
              <a:rPr sz="1167" dirty="0">
                <a:latin typeface="Arial"/>
                <a:cs typeface="Arial"/>
              </a:rPr>
              <a:t>Write(X), commit}</a:t>
            </a:r>
            <a:endParaRPr sz="1167">
              <a:latin typeface="Arial"/>
              <a:cs typeface="Arial"/>
            </a:endParaRPr>
          </a:p>
          <a:p>
            <a:pPr marL="13582">
              <a:spcBef>
                <a:spcPts val="292"/>
              </a:spcBef>
            </a:pPr>
            <a:r>
              <a:rPr sz="1167" spc="10" dirty="0">
                <a:latin typeface="Arial"/>
                <a:cs typeface="Arial"/>
              </a:rPr>
              <a:t>TB </a:t>
            </a:r>
            <a:r>
              <a:rPr sz="1167" spc="5" dirty="0">
                <a:latin typeface="Arial"/>
                <a:cs typeface="Arial"/>
              </a:rPr>
              <a:t>= </a:t>
            </a:r>
            <a:r>
              <a:rPr sz="1167" dirty="0">
                <a:latin typeface="Arial"/>
                <a:cs typeface="Arial"/>
              </a:rPr>
              <a:t>{Read(Y), </a:t>
            </a:r>
            <a:r>
              <a:rPr sz="1167" spc="-5" dirty="0">
                <a:latin typeface="Arial"/>
                <a:cs typeface="Arial"/>
              </a:rPr>
              <a:t>Read(X), </a:t>
            </a:r>
            <a:r>
              <a:rPr sz="1167" spc="5" dirty="0">
                <a:latin typeface="Arial"/>
                <a:cs typeface="Arial"/>
              </a:rPr>
              <a:t>Write(Y),</a:t>
            </a:r>
            <a:r>
              <a:rPr sz="1167" spc="-49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commit}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 marL="13582"/>
            <a:r>
              <a:rPr sz="1167" spc="5" dirty="0">
                <a:latin typeface="Arial"/>
                <a:cs typeface="Arial"/>
              </a:rPr>
              <a:t>S</a:t>
            </a:r>
            <a:r>
              <a:rPr sz="1167" spc="7" baseline="-20833" dirty="0">
                <a:latin typeface="Arial"/>
                <a:cs typeface="Arial"/>
              </a:rPr>
              <a:t>1 </a:t>
            </a:r>
            <a:r>
              <a:rPr sz="1167" spc="5" dirty="0">
                <a:latin typeface="Arial"/>
                <a:cs typeface="Arial"/>
              </a:rPr>
              <a:t>= </a:t>
            </a:r>
            <a:r>
              <a:rPr sz="1167" spc="-10" dirty="0">
                <a:latin typeface="Arial"/>
                <a:cs typeface="Arial"/>
              </a:rPr>
              <a:t>{R</a:t>
            </a:r>
            <a:r>
              <a:rPr sz="1167" spc="-15" baseline="-20833" dirty="0">
                <a:latin typeface="Arial"/>
                <a:cs typeface="Arial"/>
              </a:rPr>
              <a:t>A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dirty="0">
                <a:latin typeface="Arial"/>
                <a:cs typeface="Arial"/>
              </a:rPr>
              <a:t>W</a:t>
            </a:r>
            <a:r>
              <a:rPr sz="1167" baseline="-20833" dirty="0">
                <a:latin typeface="Arial"/>
                <a:cs typeface="Arial"/>
              </a:rPr>
              <a:t>A</a:t>
            </a:r>
            <a:r>
              <a:rPr sz="1167" dirty="0">
                <a:latin typeface="Arial"/>
                <a:cs typeface="Arial"/>
              </a:rPr>
              <a:t>(X), </a:t>
            </a:r>
            <a:r>
              <a:rPr sz="1167" spc="-5" dirty="0">
                <a:latin typeface="Arial"/>
                <a:cs typeface="Arial"/>
              </a:rPr>
              <a:t>C</a:t>
            </a:r>
            <a:r>
              <a:rPr sz="1167" spc="-7" baseline="-20833" dirty="0">
                <a:latin typeface="Arial"/>
                <a:cs typeface="Arial"/>
              </a:rPr>
              <a:t>A</a:t>
            </a:r>
            <a:r>
              <a:rPr sz="1167" spc="-5" dirty="0">
                <a:latin typeface="Arial"/>
                <a:cs typeface="Arial"/>
              </a:rPr>
              <a:t>, R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(Y), </a:t>
            </a:r>
            <a:r>
              <a:rPr sz="1167" spc="-10" dirty="0">
                <a:latin typeface="Arial"/>
                <a:cs typeface="Arial"/>
              </a:rPr>
              <a:t>R</a:t>
            </a:r>
            <a:r>
              <a:rPr sz="1167" spc="-15" baseline="-20833" dirty="0">
                <a:latin typeface="Arial"/>
                <a:cs typeface="Arial"/>
              </a:rPr>
              <a:t>B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dirty="0">
                <a:latin typeface="Arial"/>
                <a:cs typeface="Arial"/>
              </a:rPr>
              <a:t>W</a:t>
            </a:r>
            <a:r>
              <a:rPr sz="1167" baseline="-20833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(Y),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}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 marL="13582">
              <a:spcBef>
                <a:spcPts val="5"/>
              </a:spcBef>
            </a:pPr>
            <a:r>
              <a:rPr sz="1167" spc="5" dirty="0">
                <a:latin typeface="Arial"/>
                <a:cs typeface="Arial"/>
              </a:rPr>
              <a:t>S</a:t>
            </a:r>
            <a:r>
              <a:rPr sz="1167" spc="7" baseline="-20833" dirty="0">
                <a:latin typeface="Arial"/>
                <a:cs typeface="Arial"/>
              </a:rPr>
              <a:t>2 </a:t>
            </a:r>
            <a:r>
              <a:rPr sz="1167" spc="5" dirty="0">
                <a:latin typeface="Arial"/>
                <a:cs typeface="Arial"/>
              </a:rPr>
              <a:t>= </a:t>
            </a:r>
            <a:r>
              <a:rPr sz="1167" spc="-5" dirty="0">
                <a:latin typeface="Arial"/>
                <a:cs typeface="Arial"/>
              </a:rPr>
              <a:t>{R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(Y), </a:t>
            </a:r>
            <a:r>
              <a:rPr sz="1167" spc="-10" dirty="0">
                <a:latin typeface="Arial"/>
                <a:cs typeface="Arial"/>
              </a:rPr>
              <a:t>R</a:t>
            </a:r>
            <a:r>
              <a:rPr sz="1167" spc="-15" baseline="-20833" dirty="0">
                <a:latin typeface="Arial"/>
                <a:cs typeface="Arial"/>
              </a:rPr>
              <a:t>B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spc="5" dirty="0">
                <a:latin typeface="Arial"/>
                <a:cs typeface="Arial"/>
              </a:rPr>
              <a:t>W</a:t>
            </a:r>
            <a:r>
              <a:rPr sz="1167" spc="7" baseline="-20833" dirty="0">
                <a:latin typeface="Arial"/>
                <a:cs typeface="Arial"/>
              </a:rPr>
              <a:t>B</a:t>
            </a:r>
            <a:r>
              <a:rPr sz="1167" spc="5" dirty="0">
                <a:latin typeface="Arial"/>
                <a:cs typeface="Arial"/>
              </a:rPr>
              <a:t>(Y), </a:t>
            </a:r>
            <a:r>
              <a:rPr sz="1167" spc="-10" dirty="0">
                <a:latin typeface="Arial"/>
                <a:cs typeface="Arial"/>
              </a:rPr>
              <a:t>C</a:t>
            </a:r>
            <a:r>
              <a:rPr sz="1167" spc="-15" baseline="-20833" dirty="0">
                <a:latin typeface="Arial"/>
                <a:cs typeface="Arial"/>
              </a:rPr>
              <a:t>B</a:t>
            </a:r>
            <a:r>
              <a:rPr sz="1167" spc="-10" dirty="0">
                <a:latin typeface="Arial"/>
                <a:cs typeface="Arial"/>
              </a:rPr>
              <a:t>, R</a:t>
            </a:r>
            <a:r>
              <a:rPr sz="1167" spc="-15" baseline="-20833" dirty="0">
                <a:latin typeface="Arial"/>
                <a:cs typeface="Arial"/>
              </a:rPr>
              <a:t>A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dirty="0">
                <a:latin typeface="Arial"/>
                <a:cs typeface="Arial"/>
              </a:rPr>
              <a:t>W</a:t>
            </a:r>
            <a:r>
              <a:rPr sz="1167" baseline="-20833" dirty="0">
                <a:latin typeface="Arial"/>
                <a:cs typeface="Arial"/>
              </a:rPr>
              <a:t>A</a:t>
            </a:r>
            <a:r>
              <a:rPr sz="1167" dirty="0">
                <a:latin typeface="Arial"/>
                <a:cs typeface="Arial"/>
              </a:rPr>
              <a:t>(X),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C</a:t>
            </a:r>
            <a:r>
              <a:rPr sz="1167" spc="-15" baseline="-20833" dirty="0">
                <a:latin typeface="Arial"/>
                <a:cs typeface="Arial"/>
              </a:rPr>
              <a:t>A</a:t>
            </a:r>
            <a:r>
              <a:rPr sz="1167" spc="-10" dirty="0">
                <a:latin typeface="Arial"/>
                <a:cs typeface="Arial"/>
              </a:rPr>
              <a:t>}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701">
              <a:latin typeface="Times New Roman"/>
              <a:cs typeface="Times New Roman"/>
            </a:endParaRPr>
          </a:p>
          <a:p>
            <a:pPr marL="13582"/>
            <a:r>
              <a:rPr sz="1167" spc="5" dirty="0">
                <a:latin typeface="Arial"/>
                <a:cs typeface="Arial"/>
              </a:rPr>
              <a:t>S</a:t>
            </a:r>
            <a:r>
              <a:rPr sz="1167" spc="7" baseline="-20833" dirty="0">
                <a:latin typeface="Arial"/>
                <a:cs typeface="Arial"/>
              </a:rPr>
              <a:t>3 </a:t>
            </a:r>
            <a:r>
              <a:rPr sz="1167" spc="5" dirty="0">
                <a:latin typeface="Arial"/>
                <a:cs typeface="Arial"/>
              </a:rPr>
              <a:t>= </a:t>
            </a:r>
            <a:r>
              <a:rPr sz="1167" spc="-5" dirty="0">
                <a:latin typeface="Arial"/>
                <a:cs typeface="Arial"/>
              </a:rPr>
              <a:t>{R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(Y), </a:t>
            </a:r>
            <a:r>
              <a:rPr sz="1167" spc="-10" dirty="0">
                <a:latin typeface="Arial"/>
                <a:cs typeface="Arial"/>
              </a:rPr>
              <a:t>R</a:t>
            </a:r>
            <a:r>
              <a:rPr sz="1167" spc="-15" baseline="-20833" dirty="0">
                <a:latin typeface="Arial"/>
                <a:cs typeface="Arial"/>
              </a:rPr>
              <a:t>B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spc="-5" dirty="0">
                <a:latin typeface="Arial"/>
                <a:cs typeface="Arial"/>
              </a:rPr>
              <a:t>R</a:t>
            </a:r>
            <a:r>
              <a:rPr sz="1167" spc="-7" baseline="-20833" dirty="0">
                <a:latin typeface="Arial"/>
                <a:cs typeface="Arial"/>
              </a:rPr>
              <a:t>A</a:t>
            </a:r>
            <a:r>
              <a:rPr sz="1167" spc="-5" dirty="0">
                <a:latin typeface="Arial"/>
                <a:cs typeface="Arial"/>
              </a:rPr>
              <a:t>(X), </a:t>
            </a:r>
            <a:r>
              <a:rPr sz="1167" dirty="0">
                <a:latin typeface="Arial"/>
                <a:cs typeface="Arial"/>
              </a:rPr>
              <a:t>W</a:t>
            </a:r>
            <a:r>
              <a:rPr sz="1167" baseline="-20833" dirty="0">
                <a:latin typeface="Arial"/>
                <a:cs typeface="Arial"/>
              </a:rPr>
              <a:t>B</a:t>
            </a:r>
            <a:r>
              <a:rPr sz="1167" dirty="0">
                <a:latin typeface="Arial"/>
                <a:cs typeface="Arial"/>
              </a:rPr>
              <a:t>(Y), </a:t>
            </a:r>
            <a:r>
              <a:rPr sz="1167" spc="-5" dirty="0">
                <a:latin typeface="Arial"/>
                <a:cs typeface="Arial"/>
              </a:rPr>
              <a:t>C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, </a:t>
            </a:r>
            <a:r>
              <a:rPr sz="1167" dirty="0">
                <a:latin typeface="Arial"/>
                <a:cs typeface="Arial"/>
              </a:rPr>
              <a:t>W</a:t>
            </a:r>
            <a:r>
              <a:rPr sz="1167" baseline="-20833" dirty="0">
                <a:latin typeface="Arial"/>
                <a:cs typeface="Arial"/>
              </a:rPr>
              <a:t>A</a:t>
            </a:r>
            <a:r>
              <a:rPr sz="1167" dirty="0">
                <a:latin typeface="Arial"/>
                <a:cs typeface="Arial"/>
              </a:rPr>
              <a:t>(X),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</a:t>
            </a:r>
            <a:r>
              <a:rPr sz="1167" spc="-7" baseline="-20833" dirty="0">
                <a:latin typeface="Arial"/>
                <a:cs typeface="Arial"/>
              </a:rPr>
              <a:t>A</a:t>
            </a:r>
            <a:r>
              <a:rPr sz="1167" spc="-5" dirty="0">
                <a:latin typeface="Arial"/>
                <a:cs typeface="Arial"/>
              </a:rPr>
              <a:t>}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701">
              <a:latin typeface="Times New Roman"/>
              <a:cs typeface="Times New Roman"/>
            </a:endParaRPr>
          </a:p>
          <a:p>
            <a:pPr marL="13582"/>
            <a:r>
              <a:rPr sz="1167" spc="5" dirty="0">
                <a:latin typeface="Arial"/>
                <a:cs typeface="Arial"/>
              </a:rPr>
              <a:t>S</a:t>
            </a:r>
            <a:r>
              <a:rPr sz="1167" spc="7" baseline="-20833" dirty="0">
                <a:latin typeface="Arial"/>
                <a:cs typeface="Arial"/>
              </a:rPr>
              <a:t>4 </a:t>
            </a:r>
            <a:r>
              <a:rPr sz="1167" spc="5" dirty="0">
                <a:latin typeface="Arial"/>
                <a:cs typeface="Arial"/>
              </a:rPr>
              <a:t>= </a:t>
            </a:r>
            <a:r>
              <a:rPr sz="1167" spc="-10" dirty="0">
                <a:latin typeface="Arial"/>
                <a:cs typeface="Arial"/>
              </a:rPr>
              <a:t>{R</a:t>
            </a:r>
            <a:r>
              <a:rPr sz="1167" spc="-15" baseline="-20833" dirty="0">
                <a:latin typeface="Arial"/>
                <a:cs typeface="Arial"/>
              </a:rPr>
              <a:t>A</a:t>
            </a:r>
            <a:r>
              <a:rPr sz="1167" spc="-10" dirty="0">
                <a:latin typeface="Arial"/>
                <a:cs typeface="Arial"/>
              </a:rPr>
              <a:t>(X), </a:t>
            </a:r>
            <a:r>
              <a:rPr sz="1167" spc="-5" dirty="0">
                <a:latin typeface="Arial"/>
                <a:cs typeface="Arial"/>
              </a:rPr>
              <a:t>R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(Y), R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(X), W</a:t>
            </a:r>
            <a:r>
              <a:rPr sz="1167" spc="-7" baseline="-20833" dirty="0">
                <a:latin typeface="Arial"/>
                <a:cs typeface="Arial"/>
              </a:rPr>
              <a:t>A</a:t>
            </a:r>
            <a:r>
              <a:rPr sz="1167" spc="-5" dirty="0">
                <a:latin typeface="Arial"/>
                <a:cs typeface="Arial"/>
              </a:rPr>
              <a:t>(X), C</a:t>
            </a:r>
            <a:r>
              <a:rPr sz="1167" spc="-7" baseline="-20833" dirty="0">
                <a:latin typeface="Arial"/>
                <a:cs typeface="Arial"/>
              </a:rPr>
              <a:t>A</a:t>
            </a:r>
            <a:r>
              <a:rPr sz="1167" spc="-5" dirty="0">
                <a:latin typeface="Arial"/>
                <a:cs typeface="Arial"/>
              </a:rPr>
              <a:t>, </a:t>
            </a:r>
            <a:r>
              <a:rPr sz="1167" spc="5" dirty="0">
                <a:latin typeface="Arial"/>
                <a:cs typeface="Arial"/>
              </a:rPr>
              <a:t>W</a:t>
            </a:r>
            <a:r>
              <a:rPr sz="1167" spc="7" baseline="-20833" dirty="0">
                <a:latin typeface="Arial"/>
                <a:cs typeface="Arial"/>
              </a:rPr>
              <a:t>B</a:t>
            </a:r>
            <a:r>
              <a:rPr sz="1167" spc="5" dirty="0">
                <a:latin typeface="Arial"/>
                <a:cs typeface="Arial"/>
              </a:rPr>
              <a:t>(Y),</a:t>
            </a:r>
            <a:r>
              <a:rPr sz="1167" spc="160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</a:t>
            </a:r>
            <a:r>
              <a:rPr sz="1167" spc="-7" baseline="-20833" dirty="0">
                <a:latin typeface="Arial"/>
                <a:cs typeface="Arial"/>
              </a:rPr>
              <a:t>B</a:t>
            </a:r>
            <a:r>
              <a:rPr sz="1167" spc="-5" dirty="0">
                <a:latin typeface="Arial"/>
                <a:cs typeface="Arial"/>
              </a:rPr>
              <a:t>}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25" y="6238795"/>
            <a:ext cx="4866040" cy="3037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8"/>
              </a:lnSpc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1: </a:t>
            </a:r>
            <a:r>
              <a:rPr sz="1069" spc="19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transactions and different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schedules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TB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consisting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S1, S2, </a:t>
            </a:r>
            <a:r>
              <a:rPr sz="1069" spc="15" dirty="0">
                <a:latin typeface="Times New Roman"/>
                <a:cs typeface="Times New Roman"/>
              </a:rPr>
              <a:t>S3 </a:t>
            </a:r>
            <a:r>
              <a:rPr sz="1069" spc="10" dirty="0">
                <a:latin typeface="Times New Roman"/>
                <a:cs typeface="Times New Roman"/>
              </a:rPr>
              <a:t>and S4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different schedules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transactions. </a:t>
            </a:r>
            <a:r>
              <a:rPr sz="1069" spc="15" dirty="0">
                <a:latin typeface="Times New Roman"/>
                <a:cs typeface="Times New Roman"/>
              </a:rPr>
              <a:t>S1 and S2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schedules where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S3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S4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interleaved </a:t>
            </a:r>
            <a:r>
              <a:rPr sz="1069" spc="10" dirty="0">
                <a:latin typeface="Times New Roman"/>
                <a:cs typeface="Times New Roman"/>
              </a:rPr>
              <a:t>schedules. </a:t>
            </a:r>
            <a:r>
              <a:rPr sz="1069" spc="15" dirty="0">
                <a:latin typeface="Times New Roman"/>
                <a:cs typeface="Times New Roman"/>
              </a:rPr>
              <a:t>Obviously we </a:t>
            </a:r>
            <a:r>
              <a:rPr sz="1069" spc="10" dirty="0">
                <a:latin typeface="Times New Roman"/>
                <a:cs typeface="Times New Roman"/>
              </a:rPr>
              <a:t>can  have just two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schedules of two transactions, but we can </a:t>
            </a:r>
            <a:r>
              <a:rPr sz="1069" spc="15" dirty="0">
                <a:latin typeface="Times New Roman"/>
                <a:cs typeface="Times New Roman"/>
              </a:rPr>
              <a:t>have many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5" dirty="0">
                <a:latin typeface="Times New Roman"/>
                <a:cs typeface="Times New Roman"/>
              </a:rPr>
              <a:t>interleaved </a:t>
            </a:r>
            <a:r>
              <a:rPr sz="1069" spc="10" dirty="0">
                <a:latin typeface="Times New Roman"/>
                <a:cs typeface="Times New Roman"/>
              </a:rPr>
              <a:t>schedules of these transactions.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Interleaved schedules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preferred </a:t>
            </a:r>
            <a:r>
              <a:rPr sz="1069" spc="15" dirty="0">
                <a:latin typeface="Times New Roman"/>
                <a:cs typeface="Times New Roman"/>
              </a:rPr>
              <a:t>but they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generate three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concurrent  access problems if not controlled properly. Before discussing the solution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 problem, </a:t>
            </a:r>
            <a:r>
              <a:rPr sz="1069" spc="5" dirty="0">
                <a:latin typeface="Times New Roman"/>
                <a:cs typeface="Times New Roman"/>
              </a:rPr>
              <a:t>lets </a:t>
            </a:r>
            <a:r>
              <a:rPr sz="1069" spc="10" dirty="0">
                <a:latin typeface="Times New Roman"/>
                <a:cs typeface="Times New Roman"/>
              </a:rPr>
              <a:t>see 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concurrent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access.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There are different situations during concurrent access of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spcBef>
                <a:spcPts val="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Different transactions accessing (reading or </a:t>
            </a:r>
            <a:r>
              <a:rPr sz="1069" spc="5" dirty="0">
                <a:latin typeface="Times New Roman"/>
                <a:cs typeface="Times New Roman"/>
              </a:rPr>
              <a:t>writing) </a:t>
            </a:r>
            <a:r>
              <a:rPr sz="1069" spc="10" dirty="0">
                <a:latin typeface="Times New Roman"/>
                <a:cs typeface="Times New Roman"/>
              </a:rPr>
              <a:t>different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Different transactions reading same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595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6" y="1331114"/>
            <a:ext cx="4867892" cy="7992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Different transactions accessing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object and one 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writing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5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two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situations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problem during concurrent access,  </a:t>
            </a:r>
            <a:r>
              <a:rPr sz="1069" spc="15" dirty="0">
                <a:latin typeface="Times New Roman"/>
                <a:cs typeface="Times New Roman"/>
              </a:rPr>
              <a:t>so we do </a:t>
            </a:r>
            <a:r>
              <a:rPr sz="1069" spc="10" dirty="0">
                <a:latin typeface="Times New Roman"/>
                <a:cs typeface="Times New Roman"/>
              </a:rPr>
              <a:t>not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worry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situations. </a:t>
            </a:r>
            <a:r>
              <a:rPr sz="1069" spc="15" dirty="0">
                <a:latin typeface="Times New Roman"/>
                <a:cs typeface="Times New Roman"/>
              </a:rPr>
              <a:t>However, </a:t>
            </a:r>
            <a:r>
              <a:rPr sz="1069" spc="10" dirty="0">
                <a:latin typeface="Times New Roman"/>
                <a:cs typeface="Times New Roman"/>
              </a:rPr>
              <a:t>third situation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precisely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that </a:t>
            </a:r>
            <a:r>
              <a:rPr sz="1069" spc="5" dirty="0">
                <a:latin typeface="Times New Roman"/>
                <a:cs typeface="Times New Roman"/>
              </a:rPr>
              <a:t>creates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concurrency problems </a:t>
            </a:r>
            <a:r>
              <a:rPr sz="1069" spc="15" dirty="0">
                <a:latin typeface="Times New Roman"/>
                <a:cs typeface="Times New Roman"/>
              </a:rPr>
              <a:t>and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control </a:t>
            </a:r>
            <a:r>
              <a:rPr sz="1069" spc="1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situation  properly. Third situation introduces the concept of conflicting operations; the  operations that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accessing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object and one of them writing the object.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contain conflicting operations </a:t>
            </a:r>
            <a:r>
              <a:rPr sz="1069" spc="5" dirty="0">
                <a:latin typeface="Times New Roman"/>
                <a:cs typeface="Times New Roman"/>
              </a:rPr>
              <a:t>are called </a:t>
            </a:r>
            <a:r>
              <a:rPr sz="1069" spc="10" dirty="0">
                <a:latin typeface="Times New Roman"/>
                <a:cs typeface="Times New Roman"/>
              </a:rPr>
              <a:t>conflicting transactions.  Basically,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concurrency control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to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care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conflicting transactions  and for that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study the </a:t>
            </a:r>
            <a:r>
              <a:rPr sz="1069" spc="10" dirty="0">
                <a:latin typeface="Times New Roman"/>
                <a:cs typeface="Times New Roman"/>
              </a:rPr>
              <a:t>concept 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serializability.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Serializability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interleaved schedule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said to </a:t>
            </a:r>
            <a:r>
              <a:rPr sz="1069" spc="10" dirty="0">
                <a:latin typeface="Times New Roman"/>
                <a:cs typeface="Times New Roman"/>
              </a:rPr>
              <a:t>be serializable </a:t>
            </a:r>
            <a:r>
              <a:rPr sz="1069" spc="5" dirty="0">
                <a:latin typeface="Times New Roman"/>
                <a:cs typeface="Times New Roman"/>
              </a:rPr>
              <a:t>if its final </a:t>
            </a:r>
            <a:r>
              <a:rPr sz="1069" spc="10" dirty="0">
                <a:latin typeface="Times New Roman"/>
                <a:cs typeface="Times New Roman"/>
              </a:rPr>
              <a:t>state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equivalent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schedule. Serializable schedule can also be defined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schedule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 conflicting operations are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serial order.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serializable schedule ensures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consistency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database. However,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worthwhile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mention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again that  serializability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care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inconsistencies only </a:t>
            </a:r>
            <a:r>
              <a:rPr sz="1069" spc="15" dirty="0">
                <a:latin typeface="Times New Roman"/>
                <a:cs typeface="Times New Roman"/>
              </a:rPr>
              <a:t>due to the </a:t>
            </a:r>
            <a:r>
              <a:rPr sz="1069" spc="10" dirty="0">
                <a:latin typeface="Times New Roman"/>
                <a:cs typeface="Times New Roman"/>
              </a:rPr>
              <a:t>interleaving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transactions.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serializability concerns generating serializable schedules or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can  say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15" dirty="0">
                <a:latin typeface="Times New Roman"/>
                <a:cs typeface="Times New Roman"/>
              </a:rPr>
              <a:t>purpose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9" dirty="0">
                <a:latin typeface="Times New Roman"/>
                <a:cs typeface="Times New Roman"/>
              </a:rPr>
              <a:t>CC </a:t>
            </a:r>
            <a:r>
              <a:rPr sz="1069" spc="10" dirty="0">
                <a:latin typeface="Times New Roman"/>
                <a:cs typeface="Times New Roman"/>
              </a:rPr>
              <a:t>mechanism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ensure </a:t>
            </a:r>
            <a:r>
              <a:rPr sz="1069" spc="10" dirty="0">
                <a:latin typeface="Times New Roman"/>
                <a:cs typeface="Times New Roman"/>
              </a:rPr>
              <a:t>serializability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schedules.  Generating serializable schedule involves taking </a:t>
            </a:r>
            <a:r>
              <a:rPr sz="1069" spc="5" dirty="0">
                <a:latin typeface="Times New Roman"/>
                <a:cs typeface="Times New Roman"/>
              </a:rPr>
              <a:t>care </a:t>
            </a:r>
            <a:r>
              <a:rPr sz="1069" spc="15" dirty="0">
                <a:latin typeface="Times New Roman"/>
                <a:cs typeface="Times New Roman"/>
              </a:rPr>
              <a:t>of only </a:t>
            </a:r>
            <a:r>
              <a:rPr sz="1069" spc="10" dirty="0">
                <a:latin typeface="Times New Roman"/>
                <a:cs typeface="Times New Roman"/>
              </a:rPr>
              <a:t>conflicting operations.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adopt a particular serial schedule </a:t>
            </a:r>
            <a:r>
              <a:rPr sz="1069" spc="15" dirty="0">
                <a:latin typeface="Times New Roman"/>
                <a:cs typeface="Times New Roman"/>
              </a:rPr>
              <a:t>among the </a:t>
            </a:r>
            <a:r>
              <a:rPr sz="1069" spc="10" dirty="0">
                <a:latin typeface="Times New Roman"/>
                <a:cs typeface="Times New Roman"/>
              </a:rPr>
              <a:t>conflicting operations;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non-conflicting operations can be </a:t>
            </a:r>
            <a:r>
              <a:rPr sz="1069" spc="5" dirty="0">
                <a:latin typeface="Times New Roman"/>
                <a:cs typeface="Times New Roman"/>
              </a:rPr>
              <a:t>interleaved </a:t>
            </a:r>
            <a:r>
              <a:rPr sz="1069" spc="15" dirty="0">
                <a:latin typeface="Times New Roman"/>
                <a:cs typeface="Times New Roman"/>
              </a:rPr>
              <a:t>to any </a:t>
            </a:r>
            <a:r>
              <a:rPr sz="1069" spc="10" dirty="0">
                <a:latin typeface="Times New Roman"/>
                <a:cs typeface="Times New Roman"/>
              </a:rPr>
              <a:t>order,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not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at all. </a:t>
            </a:r>
            <a:r>
              <a:rPr sz="1069" spc="1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major approaches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serializability;  </a:t>
            </a:r>
            <a:r>
              <a:rPr sz="1069" spc="15" dirty="0">
                <a:latin typeface="Times New Roman"/>
                <a:cs typeface="Times New Roman"/>
              </a:rPr>
              <a:t>Locking </a:t>
            </a:r>
            <a:r>
              <a:rPr sz="1069" spc="10" dirty="0">
                <a:latin typeface="Times New Roman"/>
                <a:cs typeface="Times New Roman"/>
              </a:rPr>
              <a:t>and Timestamping.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both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Locking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15" dirty="0">
                <a:latin typeface="Times New Roman"/>
                <a:cs typeface="Times New Roman"/>
              </a:rPr>
              <a:t>idea of </a:t>
            </a:r>
            <a:r>
              <a:rPr sz="1069" spc="10" dirty="0">
                <a:latin typeface="Times New Roman"/>
                <a:cs typeface="Times New Roman"/>
              </a:rPr>
              <a:t>locking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locked prior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performing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operation. 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operation has been performed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released. Locking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maintained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manager or more precisely </a:t>
            </a:r>
            <a:r>
              <a:rPr sz="1069" spc="1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manager. Transactions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locks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objects. During the time when </a:t>
            </a:r>
            <a:r>
              <a:rPr sz="1069" spc="5" dirty="0">
                <a:latin typeface="Times New Roman"/>
                <a:cs typeface="Times New Roman"/>
              </a:rPr>
              <a:t>an object is </a:t>
            </a:r>
            <a:r>
              <a:rPr sz="1069" spc="15" dirty="0">
                <a:latin typeface="Times New Roman"/>
                <a:cs typeface="Times New Roman"/>
              </a:rPr>
              <a:t>locked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available </a:t>
            </a:r>
            <a:r>
              <a:rPr sz="1069" spc="10" dirty="0">
                <a:latin typeface="Times New Roman"/>
                <a:cs typeface="Times New Roman"/>
              </a:rPr>
              <a:t>for operations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that has got the </a:t>
            </a:r>
            <a:r>
              <a:rPr sz="1069" spc="5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that object through lock manager.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item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locked  and  during  that  </a:t>
            </a:r>
            <a:r>
              <a:rPr sz="1069" spc="15" dirty="0">
                <a:latin typeface="Times New Roman"/>
                <a:cs typeface="Times New Roman"/>
              </a:rPr>
              <a:t>time  </a:t>
            </a:r>
            <a:r>
              <a:rPr sz="1069" spc="10" dirty="0">
                <a:latin typeface="Times New Roman"/>
                <a:cs typeface="Times New Roman"/>
              </a:rPr>
              <a:t>another  transaction  needs 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perform 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93971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55656" y="5180109"/>
          <a:ext cx="1807016" cy="74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02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7">
                      <a:solidFill>
                        <a:srgbClr val="000000"/>
                      </a:solidFill>
                      <a:prstDash val="solid"/>
                    </a:lnL>
                    <a:lnR w="683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35">
                      <a:solidFill>
                        <a:srgbClr val="000000"/>
                      </a:solidFill>
                      <a:prstDash val="solid"/>
                    </a:lnL>
                    <a:lnR w="690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4">
                      <a:solidFill>
                        <a:srgbClr val="000000"/>
                      </a:solidFill>
                      <a:prstDash val="solid"/>
                    </a:lnL>
                    <a:lnR w="54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23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7">
                      <a:solidFill>
                        <a:srgbClr val="000000"/>
                      </a:solidFill>
                      <a:prstDash val="solid"/>
                    </a:lnL>
                    <a:lnR w="683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35">
                      <a:solidFill>
                        <a:srgbClr val="000000"/>
                      </a:solidFill>
                      <a:prstDash val="solid"/>
                    </a:lnL>
                    <a:lnR w="690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4">
                      <a:solidFill>
                        <a:srgbClr val="000000"/>
                      </a:solidFill>
                      <a:prstDash val="solid"/>
                    </a:lnL>
                    <a:lnR w="54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67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7">
                      <a:solidFill>
                        <a:srgbClr val="000000"/>
                      </a:solidFill>
                      <a:prstDash val="solid"/>
                    </a:lnL>
                    <a:lnR w="683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35">
                      <a:solidFill>
                        <a:srgbClr val="000000"/>
                      </a:solidFill>
                      <a:prstDash val="solid"/>
                    </a:lnL>
                    <a:lnR w="690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4">
                      <a:solidFill>
                        <a:srgbClr val="000000"/>
                      </a:solidFill>
                      <a:prstDash val="solid"/>
                    </a:lnL>
                    <a:lnR w="545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22" y="1243163"/>
            <a:ext cx="4899378" cy="818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that object, the transaction applies for the lock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but since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locked, this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will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wait.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enters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5" dirty="0">
                <a:latin typeface="Times New Roman"/>
                <a:cs typeface="Times New Roman"/>
              </a:rPr>
              <a:t>wait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state.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transaction finishes its job, it </a:t>
            </a:r>
            <a:r>
              <a:rPr sz="1069" spc="5" dirty="0">
                <a:latin typeface="Times New Roman"/>
                <a:cs typeface="Times New Roman"/>
              </a:rPr>
              <a:t>releases </a:t>
            </a:r>
            <a:r>
              <a:rPr sz="1069" spc="10" dirty="0">
                <a:latin typeface="Times New Roman"/>
                <a:cs typeface="Times New Roman"/>
              </a:rPr>
              <a:t>locks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items then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item 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 and then it can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proceed.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Transactions perform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operations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objects; read or </a:t>
            </a:r>
            <a:r>
              <a:rPr sz="1069" spc="5" dirty="0">
                <a:latin typeface="Times New Roman"/>
                <a:cs typeface="Times New Roman"/>
              </a:rPr>
              <a:t>write.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a  transaction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performs a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writes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Accordingly  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locks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well.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shared </a:t>
            </a:r>
            <a:r>
              <a:rPr sz="1069" spc="10" dirty="0">
                <a:latin typeface="Times New Roman"/>
                <a:cs typeface="Times New Roman"/>
              </a:rPr>
              <a:t>lock and a write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exclusive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 a transaction applies lock according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nature of operation 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particular object.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9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applies a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an object O,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lock manager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checks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free, it is free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TB </a:t>
            </a:r>
            <a:r>
              <a:rPr sz="1069" spc="10" dirty="0">
                <a:latin typeface="Times New Roman"/>
                <a:cs typeface="Times New Roman"/>
              </a:rPr>
              <a:t>gets the desired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However, if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locked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another transaction </a:t>
            </a:r>
            <a:r>
              <a:rPr sz="1069" spc="15" dirty="0">
                <a:latin typeface="Times New Roman"/>
                <a:cs typeface="Times New Roman"/>
              </a:rPr>
              <a:t>say </a:t>
            </a:r>
            <a:r>
              <a:rPr sz="1069" spc="19" dirty="0">
                <a:latin typeface="Times New Roman"/>
                <a:cs typeface="Times New Roman"/>
              </a:rPr>
              <a:t>TA </a:t>
            </a:r>
            <a:r>
              <a:rPr sz="1069" spc="10" dirty="0">
                <a:latin typeface="Times New Roman"/>
                <a:cs typeface="Times New Roman"/>
              </a:rPr>
              <a:t>then lock manager  checks the compatibility of the locks; the one that has already been assigned and the  one that has been applied now. The compatibility of locks means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two locks  from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different transactions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exist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compatibility of locks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checked 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following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27286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700"/>
              </a:lnSpc>
              <a:spcBef>
                <a:spcPts val="802"/>
              </a:spcBef>
            </a:pP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shows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a read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object and transaction </a:t>
            </a:r>
            <a:r>
              <a:rPr sz="1069" spc="19" dirty="0">
                <a:latin typeface="Times New Roman"/>
                <a:cs typeface="Times New Roman"/>
              </a:rPr>
              <a:t>B  </a:t>
            </a:r>
            <a:r>
              <a:rPr sz="1069" spc="10" dirty="0">
                <a:latin typeface="Times New Roman"/>
                <a:cs typeface="Times New Roman"/>
              </a:rPr>
              <a:t>applies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lock,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will be granted this </a:t>
            </a:r>
            <a:r>
              <a:rPr sz="1069" spc="5" dirty="0">
                <a:latin typeface="Times New Roman"/>
                <a:cs typeface="Times New Roman"/>
              </a:rPr>
              <a:t>lock.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two read locks are  compatible with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other,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exist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time. Therefore two or  even more than two transactions can </a:t>
            </a:r>
            <a:r>
              <a:rPr sz="1069" spc="5" dirty="0">
                <a:latin typeface="Times New Roman"/>
                <a:cs typeface="Times New Roman"/>
              </a:rPr>
              <a:t>read an </a:t>
            </a:r>
            <a:r>
              <a:rPr sz="1069" spc="10" dirty="0">
                <a:latin typeface="Times New Roman"/>
                <a:cs typeface="Times New Roman"/>
              </a:rPr>
              <a:t>object at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time. Other cells  contain ‘No’; it means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locks are not compatible.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has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‘write’ 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object and another transaction applies for a ‘read’ or </a:t>
            </a:r>
            <a:r>
              <a:rPr sz="1069" spc="5" dirty="0">
                <a:latin typeface="Times New Roman"/>
                <a:cs typeface="Times New Roman"/>
              </a:rPr>
              <a:t>‘write’ </a:t>
            </a:r>
            <a:r>
              <a:rPr sz="1069" spc="10" dirty="0">
                <a:latin typeface="Times New Roman"/>
                <a:cs typeface="Times New Roman"/>
              </a:rPr>
              <a:t>lock,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 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granted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applying for the lock </a:t>
            </a:r>
            <a:r>
              <a:rPr sz="1069" spc="5" dirty="0">
                <a:latin typeface="Times New Roman"/>
                <a:cs typeface="Times New Roman"/>
              </a:rPr>
              <a:t>later, </a:t>
            </a:r>
            <a:r>
              <a:rPr sz="1069" spc="10" dirty="0">
                <a:latin typeface="Times New Roman"/>
                <a:cs typeface="Times New Roman"/>
              </a:rPr>
              <a:t>will have 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wait.</a:t>
            </a:r>
            <a:endParaRPr sz="1069">
              <a:latin typeface="Times New Roman"/>
              <a:cs typeface="Times New Roman"/>
            </a:endParaRPr>
          </a:p>
          <a:p>
            <a:pPr marL="12347" marR="40745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all for today’s lecture.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locking mechanism will be discussed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detail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82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we discussed two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19" dirty="0">
                <a:latin typeface="Times New Roman"/>
                <a:cs typeface="Times New Roman"/>
              </a:rPr>
              <a:t>CC </a:t>
            </a:r>
            <a:r>
              <a:rPr sz="1069" spc="10" dirty="0">
                <a:latin typeface="Times New Roman"/>
                <a:cs typeface="Times New Roman"/>
              </a:rPr>
              <a:t>problems. Then we discussed that  there  are different  types  of schedules that  </a:t>
            </a:r>
            <a:r>
              <a:rPr sz="1069" spc="15" dirty="0">
                <a:latin typeface="Times New Roman"/>
                <a:cs typeface="Times New Roman"/>
              </a:rPr>
              <a:t>determine the </a:t>
            </a:r>
            <a:r>
              <a:rPr sz="1069" spc="10" dirty="0">
                <a:latin typeface="Times New Roman"/>
                <a:cs typeface="Times New Roman"/>
              </a:rPr>
              <a:t>sequence </a:t>
            </a:r>
            <a:r>
              <a:rPr sz="1069" spc="15" dirty="0">
                <a:latin typeface="Times New Roman"/>
                <a:cs typeface="Times New Roman"/>
              </a:rPr>
              <a:t>of execution  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34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1" y="1243000"/>
            <a:ext cx="4866658" cy="7877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base tables after the index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created,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an index created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base  table does.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15" dirty="0">
                <a:latin typeface="Times New Roman"/>
                <a:cs typeface="Times New Roman"/>
              </a:rPr>
              <a:t>only on </a:t>
            </a:r>
            <a:r>
              <a:rPr sz="1069" spc="10" dirty="0">
                <a:latin typeface="Times New Roman"/>
                <a:cs typeface="Times New Roman"/>
              </a:rPr>
              <a:t>views where the improved speed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retrieving  </a:t>
            </a:r>
            <a:r>
              <a:rPr sz="1069" spc="5" dirty="0">
                <a:latin typeface="Times New Roman"/>
                <a:cs typeface="Times New Roman"/>
              </a:rPr>
              <a:t>results </a:t>
            </a:r>
            <a:r>
              <a:rPr sz="1069" spc="10" dirty="0">
                <a:latin typeface="Times New Roman"/>
                <a:cs typeface="Times New Roman"/>
              </a:rPr>
              <a:t>outweighs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increased overhead of </a:t>
            </a:r>
            <a:r>
              <a:rPr sz="1069" spc="15" dirty="0">
                <a:latin typeface="Times New Roman"/>
                <a:cs typeface="Times New Roman"/>
              </a:rPr>
              <a:t>making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modifications.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Materialized views </a:t>
            </a:r>
            <a:r>
              <a:rPr sz="1069" spc="15" dirty="0">
                <a:latin typeface="Times New Roman"/>
                <a:cs typeface="Times New Roman"/>
              </a:rPr>
              <a:t>are schema </a:t>
            </a:r>
            <a:r>
              <a:rPr sz="1069" spc="10" dirty="0">
                <a:latin typeface="Times New Roman"/>
                <a:cs typeface="Times New Roman"/>
              </a:rPr>
              <a:t>objects that can be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summarize, compute,  </a:t>
            </a:r>
            <a:r>
              <a:rPr sz="1069" spc="5" dirty="0">
                <a:latin typeface="Times New Roman"/>
                <a:cs typeface="Times New Roman"/>
              </a:rPr>
              <a:t>replicate, </a:t>
            </a:r>
            <a:r>
              <a:rPr sz="1069" spc="10" dirty="0">
                <a:latin typeface="Times New Roman"/>
                <a:cs typeface="Times New Roman"/>
              </a:rPr>
              <a:t>and distribute data.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suitable in various computing environments 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as data warehousing, decision support, and distributed or mobile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computing: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marR="6173" indent="-209281" algn="just">
              <a:lnSpc>
                <a:spcPct val="147600"/>
              </a:lnSpc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warehouses, materialized views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compute and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aggregated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19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sums </a:t>
            </a:r>
            <a:r>
              <a:rPr sz="1069" spc="10" dirty="0">
                <a:latin typeface="Times New Roman"/>
                <a:cs typeface="Times New Roman"/>
              </a:rPr>
              <a:t>and averages. Materialized views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 environments are typically </a:t>
            </a:r>
            <a:r>
              <a:rPr sz="1069" spc="5" dirty="0">
                <a:latin typeface="Times New Roman"/>
                <a:cs typeface="Times New Roman"/>
              </a:rPr>
              <a:t>referred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summaries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store  summarized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also 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compute </a:t>
            </a:r>
            <a:r>
              <a:rPr sz="1069" spc="10" dirty="0">
                <a:latin typeface="Times New Roman"/>
                <a:cs typeface="Times New Roman"/>
              </a:rPr>
              <a:t>joins with or without  aggregations.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compatibility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Oracle9</a:t>
            </a:r>
            <a:r>
              <a:rPr sz="1069" i="1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higher, then </a:t>
            </a:r>
            <a:r>
              <a:rPr sz="1069" spc="10" dirty="0">
                <a:latin typeface="Times New Roman"/>
                <a:cs typeface="Times New Roman"/>
              </a:rPr>
              <a:t>materialized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 can be used for queries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5" dirty="0">
                <a:latin typeface="Times New Roman"/>
                <a:cs typeface="Times New Roman"/>
              </a:rPr>
              <a:t>filter </a:t>
            </a:r>
            <a:r>
              <a:rPr sz="1069" spc="10" dirty="0">
                <a:latin typeface="Times New Roman"/>
                <a:cs typeface="Times New Roman"/>
              </a:rPr>
              <a:t>selections.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431526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Cost-based optimization can use materialized views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improve query  performance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automatically recognizing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materialized view can and  should be </a:t>
            </a:r>
            <a:r>
              <a:rPr sz="1069" spc="15" dirty="0">
                <a:latin typeface="Times New Roman"/>
                <a:cs typeface="Times New Roman"/>
              </a:rPr>
              <a:t>used to </a:t>
            </a:r>
            <a:r>
              <a:rPr sz="1069" spc="5" dirty="0">
                <a:latin typeface="Times New Roman"/>
                <a:cs typeface="Times New Roman"/>
              </a:rPr>
              <a:t>satisfy </a:t>
            </a:r>
            <a:r>
              <a:rPr sz="1069" spc="10" dirty="0">
                <a:latin typeface="Times New Roman"/>
                <a:cs typeface="Times New Roman"/>
              </a:rPr>
              <a:t>a request. The optimizer transparently rewrites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request </a:t>
            </a:r>
            <a:r>
              <a:rPr sz="1069" spc="15" dirty="0">
                <a:latin typeface="Times New Roman"/>
                <a:cs typeface="Times New Roman"/>
              </a:rPr>
              <a:t>to use the </a:t>
            </a:r>
            <a:r>
              <a:rPr sz="1069" spc="10" dirty="0">
                <a:latin typeface="Times New Roman"/>
                <a:cs typeface="Times New Roman"/>
              </a:rPr>
              <a:t>materialized view. Queries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directed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materialized view and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underlying detail tables 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marR="6173" indent="-209281" algn="just">
              <a:lnSpc>
                <a:spcPct val="147600"/>
              </a:lnSpc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distributed environments, materialized views are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replicate data </a:t>
            </a:r>
            <a:r>
              <a:rPr sz="1069" spc="5" dirty="0">
                <a:latin typeface="Times New Roman"/>
                <a:cs typeface="Times New Roman"/>
              </a:rPr>
              <a:t>at  </a:t>
            </a:r>
            <a:r>
              <a:rPr sz="1069" spc="10" dirty="0">
                <a:latin typeface="Times New Roman"/>
                <a:cs typeface="Times New Roman"/>
              </a:rPr>
              <a:t>distributed sites and synchronize updates </a:t>
            </a:r>
            <a:r>
              <a:rPr sz="1069" spc="15" dirty="0">
                <a:latin typeface="Times New Roman"/>
                <a:cs typeface="Times New Roman"/>
              </a:rPr>
              <a:t>done at </a:t>
            </a:r>
            <a:r>
              <a:rPr sz="1069" spc="5" dirty="0">
                <a:latin typeface="Times New Roman"/>
                <a:cs typeface="Times New Roman"/>
              </a:rPr>
              <a:t>several sites </a:t>
            </a:r>
            <a:r>
              <a:rPr sz="1069" spc="10" dirty="0">
                <a:latin typeface="Times New Roman"/>
                <a:cs typeface="Times New Roman"/>
              </a:rPr>
              <a:t>with conflict  resolution methods. The materialized views as </a:t>
            </a:r>
            <a:r>
              <a:rPr sz="1069" spc="5" dirty="0">
                <a:latin typeface="Times New Roman"/>
                <a:cs typeface="Times New Roman"/>
              </a:rPr>
              <a:t>replicas </a:t>
            </a:r>
            <a:r>
              <a:rPr sz="1069" spc="10" dirty="0">
                <a:latin typeface="Times New Roman"/>
                <a:cs typeface="Times New Roman"/>
              </a:rPr>
              <a:t>provide local access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data that otherwise </a:t>
            </a:r>
            <a:r>
              <a:rPr sz="1069" spc="15" dirty="0">
                <a:latin typeface="Times New Roman"/>
                <a:cs typeface="Times New Roman"/>
              </a:rPr>
              <a:t>have to </a:t>
            </a:r>
            <a:r>
              <a:rPr sz="1069" spc="10" dirty="0">
                <a:latin typeface="Times New Roman"/>
                <a:cs typeface="Times New Roman"/>
              </a:rPr>
              <a:t>be accessed from </a:t>
            </a:r>
            <a:r>
              <a:rPr sz="1069" spc="15" dirty="0">
                <a:latin typeface="Times New Roman"/>
                <a:cs typeface="Times New Roman"/>
              </a:rPr>
              <a:t>remote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sites.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 algn="just">
              <a:lnSpc>
                <a:spcPct val="147600"/>
              </a:lnSpc>
              <a:spcBef>
                <a:spcPts val="554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mobile computing </a:t>
            </a:r>
            <a:r>
              <a:rPr sz="1069" spc="10" dirty="0">
                <a:latin typeface="Times New Roman"/>
                <a:cs typeface="Times New Roman"/>
              </a:rPr>
              <a:t>environments, materialized </a:t>
            </a:r>
            <a:r>
              <a:rPr sz="1069" spc="15" dirty="0">
                <a:latin typeface="Times New Roman"/>
                <a:cs typeface="Times New Roman"/>
              </a:rPr>
              <a:t>views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used to download </a:t>
            </a:r>
            <a:r>
              <a:rPr sz="1069" spc="10" dirty="0">
                <a:latin typeface="Times New Roman"/>
                <a:cs typeface="Times New Roman"/>
              </a:rPr>
              <a:t>a  subset of data from </a:t>
            </a:r>
            <a:r>
              <a:rPr sz="1069" spc="5" dirty="0">
                <a:latin typeface="Times New Roman"/>
                <a:cs typeface="Times New Roman"/>
              </a:rPr>
              <a:t>central servers to </a:t>
            </a:r>
            <a:r>
              <a:rPr sz="1069" spc="15" dirty="0">
                <a:latin typeface="Times New Roman"/>
                <a:cs typeface="Times New Roman"/>
              </a:rPr>
              <a:t>mobile </a:t>
            </a:r>
            <a:r>
              <a:rPr sz="1069" spc="5" dirty="0">
                <a:latin typeface="Times New Roman"/>
                <a:cs typeface="Times New Roman"/>
              </a:rPr>
              <a:t>clients, </a:t>
            </a:r>
            <a:r>
              <a:rPr sz="1069" spc="10" dirty="0">
                <a:latin typeface="Times New Roman"/>
                <a:cs typeface="Times New Roman"/>
              </a:rPr>
              <a:t>with periodic refreshes  from the central servers and propagation of updates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clients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central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servers.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Materialized views are similar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in several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indent="-209281"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They consume </a:t>
            </a:r>
            <a:r>
              <a:rPr sz="1069" spc="10" dirty="0">
                <a:latin typeface="Times New Roman"/>
                <a:cs typeface="Times New Roman"/>
              </a:rPr>
              <a:t>storage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space.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Symbol"/>
              <a:buChar char=""/>
            </a:pPr>
            <a:endParaRPr sz="972">
              <a:latin typeface="Times New Roman"/>
              <a:cs typeface="Times New Roman"/>
            </a:endParaRPr>
          </a:p>
          <a:p>
            <a:pPr marL="431526" indent="-209281"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They must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refreshed </a:t>
            </a:r>
            <a:r>
              <a:rPr sz="1069" spc="15" dirty="0">
                <a:latin typeface="Times New Roman"/>
                <a:cs typeface="Times New Roman"/>
              </a:rPr>
              <a:t>when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their </a:t>
            </a:r>
            <a:r>
              <a:rPr sz="1069" spc="15" dirty="0">
                <a:latin typeface="Times New Roman"/>
                <a:cs typeface="Times New Roman"/>
              </a:rPr>
              <a:t>master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05061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6658" cy="169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operations form different transactions.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serial schedule maintains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consistency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for sure,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useful. Interleaved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preferred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controlled properly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interleaved schedule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cause consistency  problems.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CC </a:t>
            </a:r>
            <a:r>
              <a:rPr sz="1069" spc="5" dirty="0">
                <a:latin typeface="Times New Roman"/>
                <a:cs typeface="Times New Roman"/>
              </a:rPr>
              <a:t>is based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serializability </a:t>
            </a:r>
            <a:r>
              <a:rPr sz="1069" spc="10" dirty="0">
                <a:latin typeface="Times New Roman"/>
                <a:cs typeface="Times New Roman"/>
              </a:rPr>
              <a:t>theory that controls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order of  conflicting operations.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serializability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using locking or Timestamping.  </a:t>
            </a:r>
            <a:r>
              <a:rPr sz="1069" spc="15" dirty="0">
                <a:latin typeface="Times New Roman"/>
                <a:cs typeface="Times New Roman"/>
              </a:rPr>
              <a:t>Locking is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locks; </a:t>
            </a:r>
            <a:r>
              <a:rPr sz="1069" spc="10" dirty="0">
                <a:latin typeface="Times New Roman"/>
                <a:cs typeface="Times New Roman"/>
              </a:rPr>
              <a:t>shared and exclusive.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two shared locks  are compatible with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other, </a:t>
            </a:r>
            <a:r>
              <a:rPr sz="1069" spc="15" dirty="0">
                <a:latin typeface="Times New Roman"/>
                <a:cs typeface="Times New Roman"/>
              </a:rPr>
              <a:t>none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combinations are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compatible.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80045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45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541" y="2550599"/>
            <a:ext cx="5191390" cy="35524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1608" rIns="0" bIns="0" rtlCol="0">
            <a:spAutoFit/>
          </a:bodyPr>
          <a:lstStyle/>
          <a:p>
            <a:pPr marL="59265" marR="45066">
              <a:lnSpc>
                <a:spcPts val="1264"/>
              </a:lnSpc>
              <a:spcBef>
                <a:spcPts val="170"/>
              </a:spcBef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485" y="3220880"/>
            <a:ext cx="1562541" cy="127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571" algn="ctr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r>
              <a:rPr sz="1167" i="1" spc="53" dirty="0">
                <a:latin typeface="Arial"/>
                <a:cs typeface="Arial"/>
              </a:rPr>
              <a:t>: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Deadlock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Phase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Locking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Levels 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Locking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Timestamping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483" y="5118901"/>
            <a:ext cx="4865423" cy="193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last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our course; we had started with transaction management.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were discussing </a:t>
            </a:r>
            <a:r>
              <a:rPr sz="1069" spc="15" dirty="0">
                <a:latin typeface="Times New Roman"/>
                <a:cs typeface="Times New Roman"/>
              </a:rPr>
              <a:t>the problems in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we discussed the locking  mechanism.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may be </a:t>
            </a:r>
            <a:r>
              <a:rPr sz="1069" spc="10" dirty="0">
                <a:latin typeface="Times New Roman"/>
                <a:cs typeface="Times New Roman"/>
              </a:rPr>
              <a:t>thought of as </a:t>
            </a:r>
            <a:r>
              <a:rPr sz="1069" spc="5" dirty="0">
                <a:latin typeface="Times New Roman"/>
                <a:cs typeface="Times New Roman"/>
              </a:rPr>
              <a:t>an interaction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system,  resulting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change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system state. </a:t>
            </a:r>
            <a:r>
              <a:rPr sz="1069" spc="1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interaction </a:t>
            </a:r>
            <a:r>
              <a:rPr sz="1069" spc="15" dirty="0">
                <a:latin typeface="Times New Roman"/>
                <a:cs typeface="Times New Roman"/>
              </a:rPr>
              <a:t>is in the </a:t>
            </a:r>
            <a:r>
              <a:rPr sz="1069" spc="10" dirty="0">
                <a:latin typeface="Times New Roman"/>
                <a:cs typeface="Times New Roman"/>
              </a:rPr>
              <a:t>process of  changing system </a:t>
            </a:r>
            <a:r>
              <a:rPr sz="1069" spc="5" dirty="0">
                <a:latin typeface="Times New Roman"/>
                <a:cs typeface="Times New Roman"/>
              </a:rPr>
              <a:t>state, </a:t>
            </a:r>
            <a:r>
              <a:rPr sz="1069" spc="15" dirty="0">
                <a:latin typeface="Times New Roman"/>
                <a:cs typeface="Times New Roman"/>
              </a:rPr>
              <a:t>any number of </a:t>
            </a:r>
            <a:r>
              <a:rPr sz="1069" spc="10" dirty="0">
                <a:latin typeface="Times New Roman"/>
                <a:cs typeface="Times New Roman"/>
              </a:rPr>
              <a:t>events can </a:t>
            </a:r>
            <a:r>
              <a:rPr sz="1069" spc="5" dirty="0">
                <a:latin typeface="Times New Roman"/>
                <a:cs typeface="Times New Roman"/>
              </a:rPr>
              <a:t>interrupt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interaction, </a:t>
            </a:r>
            <a:r>
              <a:rPr sz="1069" spc="10" dirty="0">
                <a:latin typeface="Times New Roman"/>
                <a:cs typeface="Times New Roman"/>
              </a:rPr>
              <a:t>leaving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state change incomplete and the </a:t>
            </a:r>
            <a:r>
              <a:rPr sz="1069" spc="5" dirty="0">
                <a:latin typeface="Times New Roman"/>
                <a:cs typeface="Times New Roman"/>
              </a:rPr>
              <a:t>system state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inconsistent, undesirable form. 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system state within a transaction boundary, therefore, </a:t>
            </a:r>
            <a:r>
              <a:rPr sz="1069" spc="1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ensure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the change leaves the system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stable and consistent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46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319756"/>
            <a:ext cx="4866658" cy="663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Locking</a:t>
            </a:r>
            <a:r>
              <a:rPr sz="1264" spc="-73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Idea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890"/>
              </a:spcBef>
            </a:pPr>
            <a:r>
              <a:rPr sz="1069" spc="10" dirty="0">
                <a:latin typeface="Times New Roman"/>
                <a:cs typeface="Times New Roman"/>
              </a:rPr>
              <a:t>Traditionally, transaction </a:t>
            </a:r>
            <a:r>
              <a:rPr sz="1069" spc="5" dirty="0">
                <a:latin typeface="Times New Roman"/>
                <a:cs typeface="Times New Roman"/>
              </a:rPr>
              <a:t>isolation </a:t>
            </a:r>
            <a:r>
              <a:rPr sz="1069" spc="10" dirty="0">
                <a:latin typeface="Times New Roman"/>
                <a:cs typeface="Times New Roman"/>
              </a:rPr>
              <a:t>levels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achieved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taking </a:t>
            </a:r>
            <a:r>
              <a:rPr sz="1069" spc="10" dirty="0">
                <a:latin typeface="Times New Roman"/>
                <a:cs typeface="Times New Roman"/>
              </a:rPr>
              <a:t>locks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data that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access until the transaction completes. </a:t>
            </a:r>
            <a:r>
              <a:rPr sz="1069" spc="1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15" dirty="0">
                <a:latin typeface="Times New Roman"/>
                <a:cs typeface="Times New Roman"/>
              </a:rPr>
              <a:t>primary modes </a:t>
            </a:r>
            <a:r>
              <a:rPr sz="1069" spc="10" dirty="0">
                <a:latin typeface="Times New Roman"/>
                <a:cs typeface="Times New Roman"/>
              </a:rPr>
              <a:t>for taking  locks: optimistic and pessimistic. These two modes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necessitated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fact that 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accesses </a:t>
            </a:r>
            <a:r>
              <a:rPr sz="1069" spc="5" dirty="0">
                <a:latin typeface="Times New Roman"/>
                <a:cs typeface="Times New Roman"/>
              </a:rPr>
              <a:t>data, </a:t>
            </a:r>
            <a:r>
              <a:rPr sz="1069" spc="10" dirty="0">
                <a:latin typeface="Times New Roman"/>
                <a:cs typeface="Times New Roman"/>
              </a:rPr>
              <a:t>its intention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(or not change) the data </a:t>
            </a:r>
            <a:r>
              <a:rPr sz="1069" spc="19" dirty="0">
                <a:latin typeface="Times New Roman"/>
                <a:cs typeface="Times New Roman"/>
              </a:rPr>
              <a:t>may  </a:t>
            </a:r>
            <a:r>
              <a:rPr sz="1069" spc="10" dirty="0">
                <a:latin typeface="Times New Roman"/>
                <a:cs typeface="Times New Roman"/>
              </a:rPr>
              <a:t>not be readily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apparent.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systems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 pessimistic approach and lock the data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other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update the data accessed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transaction until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 completes. Pessimistic locking guarantees 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transaction can  always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a change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data it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optimistic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does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change the data while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transaction is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progress.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transaction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decides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accessed,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 detect </a:t>
            </a:r>
            <a:r>
              <a:rPr sz="1069" spc="10" dirty="0">
                <a:latin typeface="Times New Roman"/>
                <a:cs typeface="Times New Roman"/>
              </a:rPr>
              <a:t>the fact that the data </a:t>
            </a:r>
            <a:r>
              <a:rPr sz="1069" spc="15" dirty="0">
                <a:latin typeface="Times New Roman"/>
                <a:cs typeface="Times New Roman"/>
              </a:rPr>
              <a:t>is now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inform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initiator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fact.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optimistic </a:t>
            </a:r>
            <a:r>
              <a:rPr sz="1069" spc="5" dirty="0">
                <a:latin typeface="Times New Roman"/>
                <a:cs typeface="Times New Roman"/>
              </a:rPr>
              <a:t>locking, therefore, </a:t>
            </a:r>
            <a:r>
              <a:rPr sz="1069" spc="10" dirty="0">
                <a:latin typeface="Times New Roman"/>
                <a:cs typeface="Times New Roman"/>
              </a:rPr>
              <a:t>the fact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transaction accessed data first does not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guarantee that </a:t>
            </a:r>
            <a:r>
              <a:rPr sz="1069" spc="5" dirty="0">
                <a:latin typeface="Times New Roman"/>
                <a:cs typeface="Times New Roman"/>
              </a:rPr>
              <a:t>it can, </a:t>
            </a:r>
            <a:r>
              <a:rPr sz="1069" spc="10" dirty="0">
                <a:latin typeface="Times New Roman"/>
                <a:cs typeface="Times New Roman"/>
              </a:rPr>
              <a:t>at a later </a:t>
            </a:r>
            <a:r>
              <a:rPr sz="1069" spc="5" dirty="0">
                <a:latin typeface="Times New Roman"/>
                <a:cs typeface="Times New Roman"/>
              </a:rPr>
              <a:t>stage, </a:t>
            </a:r>
            <a:r>
              <a:rPr sz="1069" spc="15" dirty="0">
                <a:latin typeface="Times New Roman"/>
                <a:cs typeface="Times New Roman"/>
              </a:rPr>
              <a:t>update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most fundamental level, locks can be </a:t>
            </a:r>
            <a:r>
              <a:rPr sz="1069" spc="5" dirty="0">
                <a:latin typeface="Times New Roman"/>
                <a:cs typeface="Times New Roman"/>
              </a:rPr>
              <a:t>classified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spc="10" dirty="0">
                <a:latin typeface="Times New Roman"/>
                <a:cs typeface="Times New Roman"/>
              </a:rPr>
              <a:t>increasingly 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restrictive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order) shared, update, and exclusive locks.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shared lock </a:t>
            </a:r>
            <a:r>
              <a:rPr sz="1069" spc="5" dirty="0">
                <a:latin typeface="Times New Roman"/>
                <a:cs typeface="Times New Roman"/>
              </a:rPr>
              <a:t>signifies </a:t>
            </a:r>
            <a:r>
              <a:rPr sz="1069" spc="10" dirty="0">
                <a:latin typeface="Times New Roman"/>
                <a:cs typeface="Times New Roman"/>
              </a:rPr>
              <a:t>that another  transaction can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update or another </a:t>
            </a:r>
            <a:r>
              <a:rPr sz="1069" spc="15" dirty="0">
                <a:latin typeface="Times New Roman"/>
                <a:cs typeface="Times New Roman"/>
              </a:rPr>
              <a:t>shared </a:t>
            </a:r>
            <a:r>
              <a:rPr sz="1069" spc="10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on the same </a:t>
            </a:r>
            <a:r>
              <a:rPr sz="1069" spc="5" dirty="0">
                <a:latin typeface="Times New Roman"/>
                <a:cs typeface="Times New Roman"/>
              </a:rPr>
              <a:t>piece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data.  </a:t>
            </a:r>
            <a:r>
              <a:rPr sz="1069" spc="10" dirty="0">
                <a:latin typeface="Times New Roman"/>
                <a:cs typeface="Times New Roman"/>
              </a:rPr>
              <a:t>Shared locks are </a:t>
            </a:r>
            <a:r>
              <a:rPr sz="1069" spc="15" dirty="0">
                <a:latin typeface="Times New Roman"/>
                <a:cs typeface="Times New Roman"/>
              </a:rPr>
              <a:t>used when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read </a:t>
            </a:r>
            <a:r>
              <a:rPr sz="1069" spc="10" dirty="0">
                <a:latin typeface="Times New Roman"/>
                <a:cs typeface="Times New Roman"/>
              </a:rPr>
              <a:t>(usually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pessimistic locking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mode).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update lock  ensures  that  another  transaction  can  </a:t>
            </a:r>
            <a:r>
              <a:rPr sz="1069" spc="5" dirty="0">
                <a:latin typeface="Times New Roman"/>
                <a:cs typeface="Times New Roman"/>
              </a:rPr>
              <a:t>take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shared </a:t>
            </a:r>
            <a:r>
              <a:rPr sz="1069" spc="15" dirty="0">
                <a:latin typeface="Times New Roman"/>
                <a:cs typeface="Times New Roman"/>
              </a:rPr>
              <a:t>lock on 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locks are held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intend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(not just  </a:t>
            </a:r>
            <a:r>
              <a:rPr sz="1069" spc="5" dirty="0">
                <a:latin typeface="Times New Roman"/>
                <a:cs typeface="Times New Roman"/>
              </a:rPr>
              <a:t>read it).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locks a </a:t>
            </a:r>
            <a:r>
              <a:rPr sz="1069" spc="5" dirty="0">
                <a:latin typeface="Times New Roman"/>
                <a:cs typeface="Times New Roman"/>
              </a:rPr>
              <a:t>piece </a:t>
            </a:r>
            <a:r>
              <a:rPr sz="1069" spc="10" dirty="0">
                <a:latin typeface="Times New Roman"/>
                <a:cs typeface="Times New Roman"/>
              </a:rPr>
              <a:t>of data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exclusive </a:t>
            </a:r>
            <a:r>
              <a:rPr sz="1069" spc="5" dirty="0">
                <a:latin typeface="Times New Roman"/>
                <a:cs typeface="Times New Roman"/>
              </a:rPr>
              <a:t>lock,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other  transaction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lock on the </a:t>
            </a:r>
            <a:r>
              <a:rPr sz="1069" spc="10" dirty="0">
                <a:latin typeface="Times New Roman"/>
                <a:cs typeface="Times New Roman"/>
              </a:rPr>
              <a:t>data. For example, a transaction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isolation  level of read uncommitted does not result </a:t>
            </a:r>
            <a:r>
              <a:rPr sz="1069" spc="15" dirty="0">
                <a:latin typeface="Times New Roman"/>
                <a:cs typeface="Times New Roman"/>
              </a:rPr>
              <a:t>in any </a:t>
            </a:r>
            <a:r>
              <a:rPr sz="1069" spc="5" dirty="0">
                <a:latin typeface="Times New Roman"/>
                <a:cs typeface="Times New Roman"/>
              </a:rPr>
              <a:t>locks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read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 transaction, and a transaction with repeatable read isolation can take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share lock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66109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459037"/>
            <a:ext cx="4867275" cy="3892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DeadLock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890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deadlock occurs </a:t>
            </a:r>
            <a:r>
              <a:rPr sz="1069" spc="15" dirty="0">
                <a:latin typeface="Times New Roman"/>
                <a:cs typeface="Times New Roman"/>
              </a:rPr>
              <a:t>when the </a:t>
            </a:r>
            <a:r>
              <a:rPr sz="1069" spc="10" dirty="0">
                <a:latin typeface="Times New Roman"/>
                <a:cs typeface="Times New Roman"/>
              </a:rPr>
              <a:t>first transaction has locks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resources that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second transaction </a:t>
            </a:r>
            <a:r>
              <a:rPr sz="1069" spc="15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modify, </a:t>
            </a:r>
            <a:r>
              <a:rPr sz="1069" spc="10" dirty="0">
                <a:latin typeface="Times New Roman"/>
                <a:cs typeface="Times New Roman"/>
              </a:rPr>
              <a:t>and the second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has locks </a:t>
            </a:r>
            <a:r>
              <a:rPr sz="1069" spc="15" dirty="0">
                <a:latin typeface="Times New Roman"/>
                <a:cs typeface="Times New Roman"/>
              </a:rPr>
              <a:t>on the  </a:t>
            </a:r>
            <a:r>
              <a:rPr sz="1069" spc="10" dirty="0">
                <a:latin typeface="Times New Roman"/>
                <a:cs typeface="Times New Roman"/>
              </a:rPr>
              <a:t>resources 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transaction intends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modify.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 deadlock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like 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infinite loop: </a:t>
            </a:r>
            <a:r>
              <a:rPr sz="1069" spc="5" dirty="0">
                <a:latin typeface="Times New Roman"/>
                <a:cs typeface="Times New Roman"/>
              </a:rPr>
              <a:t>If you let </a:t>
            </a:r>
            <a:r>
              <a:rPr sz="1069" spc="1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go, it will </a:t>
            </a:r>
            <a:r>
              <a:rPr sz="1069" spc="10" dirty="0">
                <a:latin typeface="Times New Roman"/>
                <a:cs typeface="Times New Roman"/>
              </a:rPr>
              <a:t>continue until the end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time, until your </a:t>
            </a:r>
            <a:r>
              <a:rPr sz="1069" spc="5" dirty="0">
                <a:latin typeface="Times New Roman"/>
                <a:cs typeface="Times New Roman"/>
              </a:rPr>
              <a:t>server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crashes,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until </a:t>
            </a:r>
            <a:r>
              <a:rPr sz="1069" spc="15" dirty="0">
                <a:latin typeface="Times New Roman"/>
                <a:cs typeface="Times New Roman"/>
              </a:rPr>
              <a:t>the power </a:t>
            </a:r>
            <a:r>
              <a:rPr sz="1069" spc="5" dirty="0">
                <a:latin typeface="Times New Roman"/>
                <a:cs typeface="Times New Roman"/>
              </a:rPr>
              <a:t>goes </a:t>
            </a:r>
            <a:r>
              <a:rPr sz="1069" spc="10" dirty="0">
                <a:latin typeface="Times New Roman"/>
                <a:cs typeface="Times New Roman"/>
              </a:rPr>
              <a:t>out (whichever </a:t>
            </a:r>
            <a:r>
              <a:rPr sz="1069" spc="15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first). </a:t>
            </a:r>
            <a:r>
              <a:rPr sz="1069" spc="10" dirty="0">
                <a:latin typeface="Times New Roman"/>
                <a:cs typeface="Times New Roman"/>
              </a:rPr>
              <a:t>Deadlock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situation  </a:t>
            </a:r>
            <a:r>
              <a:rPr sz="1069" spc="15" dirty="0">
                <a:latin typeface="Times New Roman"/>
                <a:cs typeface="Times New Roman"/>
              </a:rPr>
              <a:t>when two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waiting for each other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release a lock.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involved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deadlock </a:t>
            </a:r>
            <a:r>
              <a:rPr sz="1069" spc="15" dirty="0">
                <a:latin typeface="Times New Roman"/>
                <a:cs typeface="Times New Roman"/>
              </a:rPr>
              <a:t>keeps on </a:t>
            </a:r>
            <a:r>
              <a:rPr sz="1069" spc="10" dirty="0">
                <a:latin typeface="Times New Roman"/>
                <a:cs typeface="Times New Roman"/>
              </a:rPr>
              <a:t>waiting unless deadlock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DeadLock</a:t>
            </a:r>
            <a:r>
              <a:rPr sz="1264" spc="-83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Handling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some of the </a:t>
            </a:r>
            <a:r>
              <a:rPr sz="1069" spc="10" dirty="0">
                <a:latin typeface="Times New Roman"/>
                <a:cs typeface="Times New Roman"/>
              </a:rPr>
              <a:t>approaches for the deadlock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Deadlock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prevention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Deadlock detection and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resolution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Prevention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always </a:t>
            </a:r>
            <a:r>
              <a:rPr sz="1069" spc="10" dirty="0">
                <a:latin typeface="Times New Roman"/>
                <a:cs typeface="Times New Roman"/>
              </a:rPr>
              <a:t>possible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Deadlock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detected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wait-for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graph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3" y="5671761"/>
            <a:ext cx="4865423" cy="64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63" dirty="0">
                <a:latin typeface="Times New Roman"/>
                <a:cs typeface="Times New Roman"/>
              </a:rPr>
              <a:t>Wait </a:t>
            </a:r>
            <a:r>
              <a:rPr sz="1264" spc="10" dirty="0">
                <a:latin typeface="Times New Roman"/>
                <a:cs typeface="Times New Roman"/>
              </a:rPr>
              <a:t>– </a:t>
            </a:r>
            <a:r>
              <a:rPr sz="1264" spc="49" dirty="0">
                <a:latin typeface="Times New Roman"/>
                <a:cs typeface="Times New Roman"/>
              </a:rPr>
              <a:t>for</a:t>
            </a:r>
            <a:r>
              <a:rPr sz="1264" spc="-111" dirty="0">
                <a:latin typeface="Times New Roman"/>
                <a:cs typeface="Times New Roman"/>
              </a:rPr>
              <a:t> </a:t>
            </a:r>
            <a:r>
              <a:rPr sz="1264" spc="87" dirty="0">
                <a:latin typeface="Times New Roman"/>
                <a:cs typeface="Times New Roman"/>
              </a:rPr>
              <a:t>Graph: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600"/>
              </a:lnSpc>
              <a:spcBef>
                <a:spcPts val="253"/>
              </a:spcBef>
            </a:pPr>
            <a:r>
              <a:rPr sz="875" spc="15" dirty="0">
                <a:latin typeface="Times New Roman"/>
                <a:cs typeface="Times New Roman"/>
              </a:rPr>
              <a:t>It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used </a:t>
            </a:r>
            <a:r>
              <a:rPr sz="875" spc="10" dirty="0">
                <a:latin typeface="Times New Roman"/>
                <a:cs typeface="Times New Roman"/>
              </a:rPr>
              <a:t>for </a:t>
            </a:r>
            <a:r>
              <a:rPr sz="875" spc="15" dirty="0">
                <a:latin typeface="Times New Roman"/>
                <a:cs typeface="Times New Roman"/>
              </a:rPr>
              <a:t>the </a:t>
            </a:r>
            <a:r>
              <a:rPr sz="875" spc="10" dirty="0">
                <a:latin typeface="Times New Roman"/>
                <a:cs typeface="Times New Roman"/>
              </a:rPr>
              <a:t>detection </a:t>
            </a:r>
            <a:r>
              <a:rPr sz="875" spc="24" dirty="0">
                <a:latin typeface="Times New Roman"/>
                <a:cs typeface="Times New Roman"/>
              </a:rPr>
              <a:t>of </a:t>
            </a:r>
            <a:r>
              <a:rPr sz="875" spc="15" dirty="0">
                <a:latin typeface="Times New Roman"/>
                <a:cs typeface="Times New Roman"/>
              </a:rPr>
              <a:t>deadlock. </a:t>
            </a:r>
            <a:r>
              <a:rPr sz="875" spc="10" dirty="0">
                <a:latin typeface="Times New Roman"/>
                <a:cs typeface="Times New Roman"/>
              </a:rPr>
              <a:t>It </a:t>
            </a:r>
            <a:r>
              <a:rPr sz="875" spc="15" dirty="0">
                <a:latin typeface="Times New Roman"/>
                <a:cs typeface="Times New Roman"/>
              </a:rPr>
              <a:t>consists of nodes and </a:t>
            </a:r>
            <a:r>
              <a:rPr sz="875" spc="10" dirty="0">
                <a:latin typeface="Times New Roman"/>
                <a:cs typeface="Times New Roman"/>
              </a:rPr>
              <a:t>links. </a:t>
            </a:r>
            <a:r>
              <a:rPr sz="875" spc="15" dirty="0">
                <a:latin typeface="Times New Roman"/>
                <a:cs typeface="Times New Roman"/>
              </a:rPr>
              <a:t>The nodes represent </a:t>
            </a:r>
            <a:r>
              <a:rPr sz="875" spc="10" dirty="0">
                <a:latin typeface="Times New Roman"/>
                <a:cs typeface="Times New Roman"/>
              </a:rPr>
              <a:t>transaction,  </a:t>
            </a:r>
            <a:r>
              <a:rPr sz="875" spc="15" dirty="0">
                <a:latin typeface="Times New Roman"/>
                <a:cs typeface="Times New Roman"/>
              </a:rPr>
              <a:t>whereas arrowhead represents </a:t>
            </a:r>
            <a:r>
              <a:rPr sz="875" spc="10" dirty="0">
                <a:latin typeface="Times New Roman"/>
                <a:cs typeface="Times New Roman"/>
              </a:rPr>
              <a:t>that </a:t>
            </a:r>
            <a:r>
              <a:rPr sz="875" spc="15" dirty="0">
                <a:latin typeface="Times New Roman"/>
                <a:cs typeface="Times New Roman"/>
              </a:rPr>
              <a:t>a </a:t>
            </a:r>
            <a:r>
              <a:rPr sz="875" spc="10" dirty="0">
                <a:latin typeface="Times New Roman"/>
                <a:cs typeface="Times New Roman"/>
              </a:rPr>
              <a:t>transaction has </a:t>
            </a:r>
            <a:r>
              <a:rPr sz="875" spc="15" dirty="0">
                <a:latin typeface="Times New Roman"/>
                <a:cs typeface="Times New Roman"/>
              </a:rPr>
              <a:t>locked a </a:t>
            </a:r>
            <a:r>
              <a:rPr sz="875" spc="10" dirty="0">
                <a:latin typeface="Times New Roman"/>
                <a:cs typeface="Times New Roman"/>
              </a:rPr>
              <a:t>particular </a:t>
            </a:r>
            <a:r>
              <a:rPr sz="875" spc="15" dirty="0">
                <a:latin typeface="Times New Roman"/>
                <a:cs typeface="Times New Roman"/>
              </a:rPr>
              <a:t>data </a:t>
            </a:r>
            <a:r>
              <a:rPr sz="875" spc="10" dirty="0">
                <a:latin typeface="Times New Roman"/>
                <a:cs typeface="Times New Roman"/>
              </a:rPr>
              <a:t>item. </a:t>
            </a:r>
            <a:r>
              <a:rPr sz="875" spc="29" dirty="0">
                <a:latin typeface="Times New Roman"/>
                <a:cs typeface="Times New Roman"/>
              </a:rPr>
              <a:t>We </a:t>
            </a:r>
            <a:r>
              <a:rPr sz="875" spc="5" dirty="0">
                <a:latin typeface="Times New Roman"/>
                <a:cs typeface="Times New Roman"/>
              </a:rPr>
              <a:t>will </a:t>
            </a:r>
            <a:r>
              <a:rPr sz="875" spc="10" dirty="0">
                <a:latin typeface="Times New Roman"/>
                <a:cs typeface="Times New Roman"/>
              </a:rPr>
              <a:t>see it  </a:t>
            </a:r>
            <a:r>
              <a:rPr sz="875" spc="15" dirty="0">
                <a:latin typeface="Times New Roman"/>
                <a:cs typeface="Times New Roman"/>
              </a:rPr>
              <a:t>following</a:t>
            </a:r>
            <a:r>
              <a:rPr sz="875" spc="-58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example: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09" y="8385127"/>
            <a:ext cx="4866040" cy="73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figure transaction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waiting </a:t>
            </a:r>
            <a:r>
              <a:rPr sz="1069" spc="10" dirty="0">
                <a:latin typeface="Times New Roman"/>
                <a:cs typeface="Times New Roman"/>
              </a:rPr>
              <a:t>for transaction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waiting for N.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inversely for releasing of lock and transaction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last one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execute.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second figure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cycle,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represents deadlock, </a:t>
            </a:r>
            <a:r>
              <a:rPr sz="1069" spc="5" dirty="0">
                <a:latin typeface="Times New Roman"/>
                <a:cs typeface="Times New Roman"/>
              </a:rPr>
              <a:t>this   </a:t>
            </a:r>
            <a:r>
              <a:rPr sz="1069" spc="15" dirty="0">
                <a:latin typeface="Times New Roman"/>
                <a:cs typeface="Times New Roman"/>
              </a:rPr>
              <a:t> kind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2044" y="6583386"/>
            <a:ext cx="480307" cy="419806"/>
          </a:xfrm>
          <a:custGeom>
            <a:avLst/>
            <a:gdLst/>
            <a:ahLst/>
            <a:cxnLst/>
            <a:rect l="l" t="t" r="r" b="b"/>
            <a:pathLst>
              <a:path w="494030" h="431800">
                <a:moveTo>
                  <a:pt x="246917" y="0"/>
                </a:moveTo>
                <a:lnTo>
                  <a:pt x="197361" y="4358"/>
                </a:lnTo>
                <a:lnTo>
                  <a:pt x="151108" y="16861"/>
                </a:lnTo>
                <a:lnTo>
                  <a:pt x="109178" y="36651"/>
                </a:lnTo>
                <a:lnTo>
                  <a:pt x="72589" y="62872"/>
                </a:lnTo>
                <a:lnTo>
                  <a:pt x="42358" y="94666"/>
                </a:lnTo>
                <a:lnTo>
                  <a:pt x="19504" y="131175"/>
                </a:lnTo>
                <a:lnTo>
                  <a:pt x="5045" y="171542"/>
                </a:lnTo>
                <a:lnTo>
                  <a:pt x="0" y="214910"/>
                </a:lnTo>
                <a:lnTo>
                  <a:pt x="5045" y="258343"/>
                </a:lnTo>
                <a:lnTo>
                  <a:pt x="19504" y="298883"/>
                </a:lnTo>
                <a:lnTo>
                  <a:pt x="42358" y="335636"/>
                </a:lnTo>
                <a:lnTo>
                  <a:pt x="72589" y="367709"/>
                </a:lnTo>
                <a:lnTo>
                  <a:pt x="109178" y="394210"/>
                </a:lnTo>
                <a:lnTo>
                  <a:pt x="151108" y="414244"/>
                </a:lnTo>
                <a:lnTo>
                  <a:pt x="197361" y="426920"/>
                </a:lnTo>
                <a:lnTo>
                  <a:pt x="246917" y="431344"/>
                </a:lnTo>
                <a:lnTo>
                  <a:pt x="296474" y="426920"/>
                </a:lnTo>
                <a:lnTo>
                  <a:pt x="342727" y="414244"/>
                </a:lnTo>
                <a:lnTo>
                  <a:pt x="384657" y="394210"/>
                </a:lnTo>
                <a:lnTo>
                  <a:pt x="421246" y="367709"/>
                </a:lnTo>
                <a:lnTo>
                  <a:pt x="451477" y="335636"/>
                </a:lnTo>
                <a:lnTo>
                  <a:pt x="474331" y="298883"/>
                </a:lnTo>
                <a:lnTo>
                  <a:pt x="488790" y="258343"/>
                </a:lnTo>
                <a:lnTo>
                  <a:pt x="493835" y="214910"/>
                </a:lnTo>
                <a:lnTo>
                  <a:pt x="488790" y="171542"/>
                </a:lnTo>
                <a:lnTo>
                  <a:pt x="474331" y="131175"/>
                </a:lnTo>
                <a:lnTo>
                  <a:pt x="451477" y="94666"/>
                </a:lnTo>
                <a:lnTo>
                  <a:pt x="421246" y="62872"/>
                </a:lnTo>
                <a:lnTo>
                  <a:pt x="384657" y="36651"/>
                </a:lnTo>
                <a:lnTo>
                  <a:pt x="342727" y="16861"/>
                </a:lnTo>
                <a:lnTo>
                  <a:pt x="296474" y="4358"/>
                </a:lnTo>
                <a:lnTo>
                  <a:pt x="246917" y="0"/>
                </a:lnTo>
                <a:close/>
              </a:path>
            </a:pathLst>
          </a:custGeom>
          <a:ln w="3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331935" y="6683195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9810" y="6583397"/>
            <a:ext cx="480307" cy="419806"/>
          </a:xfrm>
          <a:custGeom>
            <a:avLst/>
            <a:gdLst/>
            <a:ahLst/>
            <a:cxnLst/>
            <a:rect l="l" t="t" r="r" b="b"/>
            <a:pathLst>
              <a:path w="494029" h="431800">
                <a:moveTo>
                  <a:pt x="246917" y="0"/>
                </a:moveTo>
                <a:lnTo>
                  <a:pt x="196922" y="4358"/>
                </a:lnTo>
                <a:lnTo>
                  <a:pt x="150465" y="16861"/>
                </a:lnTo>
                <a:lnTo>
                  <a:pt x="108508" y="36651"/>
                </a:lnTo>
                <a:lnTo>
                  <a:pt x="72017" y="62872"/>
                </a:lnTo>
                <a:lnTo>
                  <a:pt x="41956" y="94665"/>
                </a:lnTo>
                <a:lnTo>
                  <a:pt x="19290" y="131174"/>
                </a:lnTo>
                <a:lnTo>
                  <a:pt x="4983" y="171541"/>
                </a:lnTo>
                <a:lnTo>
                  <a:pt x="0" y="214909"/>
                </a:lnTo>
                <a:lnTo>
                  <a:pt x="4983" y="258342"/>
                </a:lnTo>
                <a:lnTo>
                  <a:pt x="19290" y="298882"/>
                </a:lnTo>
                <a:lnTo>
                  <a:pt x="41956" y="335635"/>
                </a:lnTo>
                <a:lnTo>
                  <a:pt x="72017" y="367708"/>
                </a:lnTo>
                <a:lnTo>
                  <a:pt x="108508" y="394208"/>
                </a:lnTo>
                <a:lnTo>
                  <a:pt x="150465" y="414243"/>
                </a:lnTo>
                <a:lnTo>
                  <a:pt x="196922" y="426919"/>
                </a:lnTo>
                <a:lnTo>
                  <a:pt x="246917" y="431342"/>
                </a:lnTo>
                <a:lnTo>
                  <a:pt x="296473" y="426919"/>
                </a:lnTo>
                <a:lnTo>
                  <a:pt x="342726" y="414243"/>
                </a:lnTo>
                <a:lnTo>
                  <a:pt x="384655" y="394208"/>
                </a:lnTo>
                <a:lnTo>
                  <a:pt x="421245" y="367708"/>
                </a:lnTo>
                <a:lnTo>
                  <a:pt x="451475" y="335635"/>
                </a:lnTo>
                <a:lnTo>
                  <a:pt x="474329" y="298882"/>
                </a:lnTo>
                <a:lnTo>
                  <a:pt x="488788" y="258342"/>
                </a:lnTo>
                <a:lnTo>
                  <a:pt x="493834" y="214909"/>
                </a:lnTo>
                <a:lnTo>
                  <a:pt x="488788" y="171541"/>
                </a:lnTo>
                <a:lnTo>
                  <a:pt x="474329" y="131174"/>
                </a:lnTo>
                <a:lnTo>
                  <a:pt x="451475" y="94665"/>
                </a:lnTo>
                <a:lnTo>
                  <a:pt x="421245" y="62872"/>
                </a:lnTo>
                <a:lnTo>
                  <a:pt x="384655" y="36651"/>
                </a:lnTo>
                <a:lnTo>
                  <a:pt x="342726" y="16861"/>
                </a:lnTo>
                <a:lnTo>
                  <a:pt x="296473" y="4358"/>
                </a:lnTo>
                <a:lnTo>
                  <a:pt x="246917" y="0"/>
                </a:lnTo>
                <a:close/>
              </a:path>
            </a:pathLst>
          </a:custGeom>
          <a:ln w="3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819853" y="6683054"/>
            <a:ext cx="2117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9905" y="6740026"/>
            <a:ext cx="960614" cy="105569"/>
          </a:xfrm>
          <a:custGeom>
            <a:avLst/>
            <a:gdLst/>
            <a:ahLst/>
            <a:cxnLst/>
            <a:rect l="l" t="t" r="r" b="b"/>
            <a:pathLst>
              <a:path w="988060" h="108584">
                <a:moveTo>
                  <a:pt x="879595" y="0"/>
                </a:moveTo>
                <a:lnTo>
                  <a:pt x="879595" y="108234"/>
                </a:lnTo>
                <a:lnTo>
                  <a:pt x="951751" y="71648"/>
                </a:lnTo>
                <a:lnTo>
                  <a:pt x="897888" y="71648"/>
                </a:lnTo>
                <a:lnTo>
                  <a:pt x="897888" y="35061"/>
                </a:lnTo>
                <a:lnTo>
                  <a:pt x="950720" y="35061"/>
                </a:lnTo>
                <a:lnTo>
                  <a:pt x="879595" y="0"/>
                </a:lnTo>
                <a:close/>
              </a:path>
              <a:path w="988060" h="108584">
                <a:moveTo>
                  <a:pt x="879595" y="35061"/>
                </a:moveTo>
                <a:lnTo>
                  <a:pt x="0" y="35061"/>
                </a:lnTo>
                <a:lnTo>
                  <a:pt x="0" y="71648"/>
                </a:lnTo>
                <a:lnTo>
                  <a:pt x="879595" y="71648"/>
                </a:lnTo>
                <a:lnTo>
                  <a:pt x="879595" y="35061"/>
                </a:lnTo>
                <a:close/>
              </a:path>
              <a:path w="988060" h="108584">
                <a:moveTo>
                  <a:pt x="950720" y="35061"/>
                </a:moveTo>
                <a:lnTo>
                  <a:pt x="897888" y="35061"/>
                </a:lnTo>
                <a:lnTo>
                  <a:pt x="897888" y="71648"/>
                </a:lnTo>
                <a:lnTo>
                  <a:pt x="951751" y="71648"/>
                </a:lnTo>
                <a:lnTo>
                  <a:pt x="987829" y="53354"/>
                </a:lnTo>
                <a:lnTo>
                  <a:pt x="950720" y="35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76824" y="6582925"/>
            <a:ext cx="480307" cy="419806"/>
          </a:xfrm>
          <a:custGeom>
            <a:avLst/>
            <a:gdLst/>
            <a:ahLst/>
            <a:cxnLst/>
            <a:rect l="l" t="t" r="r" b="b"/>
            <a:pathLst>
              <a:path w="494029" h="431800">
                <a:moveTo>
                  <a:pt x="246957" y="0"/>
                </a:moveTo>
                <a:lnTo>
                  <a:pt x="197392" y="4358"/>
                </a:lnTo>
                <a:lnTo>
                  <a:pt x="151132" y="16863"/>
                </a:lnTo>
                <a:lnTo>
                  <a:pt x="109196" y="36657"/>
                </a:lnTo>
                <a:lnTo>
                  <a:pt x="72600" y="62882"/>
                </a:lnTo>
                <a:lnTo>
                  <a:pt x="42365" y="94681"/>
                </a:lnTo>
                <a:lnTo>
                  <a:pt x="19507" y="131196"/>
                </a:lnTo>
                <a:lnTo>
                  <a:pt x="5046" y="171569"/>
                </a:lnTo>
                <a:lnTo>
                  <a:pt x="0" y="214944"/>
                </a:lnTo>
                <a:lnTo>
                  <a:pt x="5046" y="258384"/>
                </a:lnTo>
                <a:lnTo>
                  <a:pt x="19507" y="298930"/>
                </a:lnTo>
                <a:lnTo>
                  <a:pt x="42365" y="335689"/>
                </a:lnTo>
                <a:lnTo>
                  <a:pt x="72600" y="367768"/>
                </a:lnTo>
                <a:lnTo>
                  <a:pt x="109196" y="394273"/>
                </a:lnTo>
                <a:lnTo>
                  <a:pt x="151132" y="414311"/>
                </a:lnTo>
                <a:lnTo>
                  <a:pt x="197392" y="426988"/>
                </a:lnTo>
                <a:lnTo>
                  <a:pt x="246957" y="431413"/>
                </a:lnTo>
                <a:lnTo>
                  <a:pt x="296522" y="426988"/>
                </a:lnTo>
                <a:lnTo>
                  <a:pt x="342782" y="414311"/>
                </a:lnTo>
                <a:lnTo>
                  <a:pt x="384718" y="394273"/>
                </a:lnTo>
                <a:lnTo>
                  <a:pt x="421313" y="367768"/>
                </a:lnTo>
                <a:lnTo>
                  <a:pt x="451549" y="335689"/>
                </a:lnTo>
                <a:lnTo>
                  <a:pt x="474406" y="298930"/>
                </a:lnTo>
                <a:lnTo>
                  <a:pt x="488868" y="258384"/>
                </a:lnTo>
                <a:lnTo>
                  <a:pt x="493914" y="214944"/>
                </a:lnTo>
                <a:lnTo>
                  <a:pt x="488868" y="171569"/>
                </a:lnTo>
                <a:lnTo>
                  <a:pt x="474406" y="131196"/>
                </a:lnTo>
                <a:lnTo>
                  <a:pt x="451549" y="94681"/>
                </a:lnTo>
                <a:lnTo>
                  <a:pt x="421313" y="62882"/>
                </a:lnTo>
                <a:lnTo>
                  <a:pt x="384718" y="36657"/>
                </a:lnTo>
                <a:lnTo>
                  <a:pt x="342782" y="16863"/>
                </a:lnTo>
                <a:lnTo>
                  <a:pt x="296522" y="4358"/>
                </a:lnTo>
                <a:lnTo>
                  <a:pt x="246957" y="0"/>
                </a:lnTo>
                <a:close/>
              </a:path>
            </a:pathLst>
          </a:custGeom>
          <a:ln w="3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306539" y="6682904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4224" y="6740009"/>
            <a:ext cx="959379" cy="105569"/>
          </a:xfrm>
          <a:custGeom>
            <a:avLst/>
            <a:gdLst/>
            <a:ahLst/>
            <a:cxnLst/>
            <a:rect l="l" t="t" r="r" b="b"/>
            <a:pathLst>
              <a:path w="986789" h="108584">
                <a:moveTo>
                  <a:pt x="878103" y="0"/>
                </a:moveTo>
                <a:lnTo>
                  <a:pt x="878103" y="108238"/>
                </a:lnTo>
                <a:lnTo>
                  <a:pt x="950262" y="71650"/>
                </a:lnTo>
                <a:lnTo>
                  <a:pt x="896397" y="71650"/>
                </a:lnTo>
                <a:lnTo>
                  <a:pt x="896397" y="35063"/>
                </a:lnTo>
                <a:lnTo>
                  <a:pt x="949231" y="35063"/>
                </a:lnTo>
                <a:lnTo>
                  <a:pt x="878103" y="0"/>
                </a:lnTo>
                <a:close/>
              </a:path>
              <a:path w="986789" h="108584">
                <a:moveTo>
                  <a:pt x="878103" y="35063"/>
                </a:moveTo>
                <a:lnTo>
                  <a:pt x="0" y="35063"/>
                </a:lnTo>
                <a:lnTo>
                  <a:pt x="0" y="71650"/>
                </a:lnTo>
                <a:lnTo>
                  <a:pt x="878103" y="71650"/>
                </a:lnTo>
                <a:lnTo>
                  <a:pt x="878103" y="35063"/>
                </a:lnTo>
                <a:close/>
              </a:path>
              <a:path w="986789" h="108584">
                <a:moveTo>
                  <a:pt x="949231" y="35063"/>
                </a:moveTo>
                <a:lnTo>
                  <a:pt x="896397" y="35063"/>
                </a:lnTo>
                <a:lnTo>
                  <a:pt x="896397" y="71650"/>
                </a:lnTo>
                <a:lnTo>
                  <a:pt x="950262" y="71650"/>
                </a:lnTo>
                <a:lnTo>
                  <a:pt x="986341" y="53356"/>
                </a:lnTo>
                <a:lnTo>
                  <a:pt x="949231" y="35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830651" y="6876366"/>
            <a:ext cx="537104" cy="417953"/>
          </a:xfrm>
          <a:custGeom>
            <a:avLst/>
            <a:gdLst/>
            <a:ahLst/>
            <a:cxnLst/>
            <a:rect l="l" t="t" r="r" b="b"/>
            <a:pathLst>
              <a:path w="552450" h="429895">
                <a:moveTo>
                  <a:pt x="275931" y="0"/>
                </a:moveTo>
                <a:lnTo>
                  <a:pt x="220305" y="4359"/>
                </a:lnTo>
                <a:lnTo>
                  <a:pt x="168503" y="16864"/>
                </a:lnTo>
                <a:lnTo>
                  <a:pt x="121631" y="36659"/>
                </a:lnTo>
                <a:lnTo>
                  <a:pt x="80797" y="62885"/>
                </a:lnTo>
                <a:lnTo>
                  <a:pt x="47110" y="94684"/>
                </a:lnTo>
                <a:lnTo>
                  <a:pt x="21676" y="131201"/>
                </a:lnTo>
                <a:lnTo>
                  <a:pt x="5603" y="171576"/>
                </a:lnTo>
                <a:lnTo>
                  <a:pt x="0" y="214952"/>
                </a:lnTo>
                <a:lnTo>
                  <a:pt x="5603" y="258328"/>
                </a:lnTo>
                <a:lnTo>
                  <a:pt x="21676" y="298703"/>
                </a:lnTo>
                <a:lnTo>
                  <a:pt x="47110" y="335220"/>
                </a:lnTo>
                <a:lnTo>
                  <a:pt x="80797" y="367019"/>
                </a:lnTo>
                <a:lnTo>
                  <a:pt x="121631" y="393245"/>
                </a:lnTo>
                <a:lnTo>
                  <a:pt x="168503" y="413040"/>
                </a:lnTo>
                <a:lnTo>
                  <a:pt x="220305" y="425545"/>
                </a:lnTo>
                <a:lnTo>
                  <a:pt x="275931" y="429904"/>
                </a:lnTo>
                <a:lnTo>
                  <a:pt x="331557" y="425545"/>
                </a:lnTo>
                <a:lnTo>
                  <a:pt x="383360" y="413040"/>
                </a:lnTo>
                <a:lnTo>
                  <a:pt x="430232" y="393245"/>
                </a:lnTo>
                <a:lnTo>
                  <a:pt x="471065" y="367019"/>
                </a:lnTo>
                <a:lnTo>
                  <a:pt x="504753" y="335220"/>
                </a:lnTo>
                <a:lnTo>
                  <a:pt x="530187" y="298703"/>
                </a:lnTo>
                <a:lnTo>
                  <a:pt x="546259" y="258328"/>
                </a:lnTo>
                <a:lnTo>
                  <a:pt x="551863" y="214952"/>
                </a:lnTo>
                <a:lnTo>
                  <a:pt x="546259" y="171576"/>
                </a:lnTo>
                <a:lnTo>
                  <a:pt x="530187" y="131201"/>
                </a:lnTo>
                <a:lnTo>
                  <a:pt x="504753" y="94684"/>
                </a:lnTo>
                <a:lnTo>
                  <a:pt x="471065" y="62885"/>
                </a:lnTo>
                <a:lnTo>
                  <a:pt x="430232" y="36659"/>
                </a:lnTo>
                <a:lnTo>
                  <a:pt x="383360" y="16864"/>
                </a:lnTo>
                <a:lnTo>
                  <a:pt x="331557" y="4359"/>
                </a:lnTo>
                <a:lnTo>
                  <a:pt x="275931" y="0"/>
                </a:lnTo>
                <a:close/>
              </a:path>
            </a:pathLst>
          </a:custGeom>
          <a:ln w="35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993197" y="6973242"/>
            <a:ext cx="21052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2152" y="6876355"/>
            <a:ext cx="537104" cy="418571"/>
          </a:xfrm>
          <a:custGeom>
            <a:avLst/>
            <a:gdLst/>
            <a:ahLst/>
            <a:cxnLst/>
            <a:rect l="l" t="t" r="r" b="b"/>
            <a:pathLst>
              <a:path w="552450" h="430529">
                <a:moveTo>
                  <a:pt x="275942" y="0"/>
                </a:moveTo>
                <a:lnTo>
                  <a:pt x="220314" y="4359"/>
                </a:lnTo>
                <a:lnTo>
                  <a:pt x="168509" y="16865"/>
                </a:lnTo>
                <a:lnTo>
                  <a:pt x="121635" y="36660"/>
                </a:lnTo>
                <a:lnTo>
                  <a:pt x="80800" y="62887"/>
                </a:lnTo>
                <a:lnTo>
                  <a:pt x="47111" y="94688"/>
                </a:lnTo>
                <a:lnTo>
                  <a:pt x="21677" y="131205"/>
                </a:lnTo>
                <a:lnTo>
                  <a:pt x="5603" y="171582"/>
                </a:lnTo>
                <a:lnTo>
                  <a:pt x="0" y="214960"/>
                </a:lnTo>
                <a:lnTo>
                  <a:pt x="5603" y="258338"/>
                </a:lnTo>
                <a:lnTo>
                  <a:pt x="21677" y="298714"/>
                </a:lnTo>
                <a:lnTo>
                  <a:pt x="47111" y="335232"/>
                </a:lnTo>
                <a:lnTo>
                  <a:pt x="80800" y="367033"/>
                </a:lnTo>
                <a:lnTo>
                  <a:pt x="121635" y="393260"/>
                </a:lnTo>
                <a:lnTo>
                  <a:pt x="168509" y="413055"/>
                </a:lnTo>
                <a:lnTo>
                  <a:pt x="220314" y="425561"/>
                </a:lnTo>
                <a:lnTo>
                  <a:pt x="275942" y="429920"/>
                </a:lnTo>
                <a:lnTo>
                  <a:pt x="331569" y="425561"/>
                </a:lnTo>
                <a:lnTo>
                  <a:pt x="383374" y="413055"/>
                </a:lnTo>
                <a:lnTo>
                  <a:pt x="430248" y="393260"/>
                </a:lnTo>
                <a:lnTo>
                  <a:pt x="471083" y="367033"/>
                </a:lnTo>
                <a:lnTo>
                  <a:pt x="504772" y="335232"/>
                </a:lnTo>
                <a:lnTo>
                  <a:pt x="530207" y="298714"/>
                </a:lnTo>
                <a:lnTo>
                  <a:pt x="546280" y="258338"/>
                </a:lnTo>
                <a:lnTo>
                  <a:pt x="551884" y="214960"/>
                </a:lnTo>
                <a:lnTo>
                  <a:pt x="546280" y="171582"/>
                </a:lnTo>
                <a:lnTo>
                  <a:pt x="530207" y="131205"/>
                </a:lnTo>
                <a:lnTo>
                  <a:pt x="504772" y="94688"/>
                </a:lnTo>
                <a:lnTo>
                  <a:pt x="471083" y="62887"/>
                </a:lnTo>
                <a:lnTo>
                  <a:pt x="430248" y="36660"/>
                </a:lnTo>
                <a:lnTo>
                  <a:pt x="383374" y="16865"/>
                </a:lnTo>
                <a:lnTo>
                  <a:pt x="331569" y="4359"/>
                </a:lnTo>
                <a:lnTo>
                  <a:pt x="275942" y="0"/>
                </a:lnTo>
                <a:close/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659334" y="6973119"/>
            <a:ext cx="2043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TB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0965" y="6969310"/>
            <a:ext cx="1072356" cy="105569"/>
          </a:xfrm>
          <a:custGeom>
            <a:avLst/>
            <a:gdLst/>
            <a:ahLst/>
            <a:cxnLst/>
            <a:rect l="l" t="t" r="r" b="b"/>
            <a:pathLst>
              <a:path w="1102995" h="108584">
                <a:moveTo>
                  <a:pt x="995645" y="0"/>
                </a:moveTo>
                <a:lnTo>
                  <a:pt x="995645" y="108255"/>
                </a:lnTo>
                <a:lnTo>
                  <a:pt x="1068832" y="71662"/>
                </a:lnTo>
                <a:lnTo>
                  <a:pt x="1012417" y="71662"/>
                </a:lnTo>
                <a:lnTo>
                  <a:pt x="1012417" y="36593"/>
                </a:lnTo>
                <a:lnTo>
                  <a:pt x="1066799" y="36593"/>
                </a:lnTo>
                <a:lnTo>
                  <a:pt x="995645" y="0"/>
                </a:lnTo>
                <a:close/>
              </a:path>
              <a:path w="1102995" h="108584">
                <a:moveTo>
                  <a:pt x="995645" y="36593"/>
                </a:moveTo>
                <a:lnTo>
                  <a:pt x="0" y="36593"/>
                </a:lnTo>
                <a:lnTo>
                  <a:pt x="0" y="71662"/>
                </a:lnTo>
                <a:lnTo>
                  <a:pt x="995645" y="71662"/>
                </a:lnTo>
                <a:lnTo>
                  <a:pt x="995645" y="36593"/>
                </a:lnTo>
                <a:close/>
              </a:path>
              <a:path w="1102995" h="108584">
                <a:moveTo>
                  <a:pt x="1066799" y="36593"/>
                </a:moveTo>
                <a:lnTo>
                  <a:pt x="1012417" y="36593"/>
                </a:lnTo>
                <a:lnTo>
                  <a:pt x="1012417" y="71662"/>
                </a:lnTo>
                <a:lnTo>
                  <a:pt x="1068832" y="71662"/>
                </a:lnTo>
                <a:lnTo>
                  <a:pt x="1102376" y="54890"/>
                </a:lnTo>
                <a:lnTo>
                  <a:pt x="1066799" y="3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407624" y="7074560"/>
            <a:ext cx="1072356" cy="105569"/>
          </a:xfrm>
          <a:custGeom>
            <a:avLst/>
            <a:gdLst/>
            <a:ahLst/>
            <a:cxnLst/>
            <a:rect l="l" t="t" r="r" b="b"/>
            <a:pathLst>
              <a:path w="1102995" h="108584">
                <a:moveTo>
                  <a:pt x="106730" y="0"/>
                </a:moveTo>
                <a:lnTo>
                  <a:pt x="0" y="53365"/>
                </a:lnTo>
                <a:lnTo>
                  <a:pt x="106730" y="108255"/>
                </a:lnTo>
                <a:lnTo>
                  <a:pt x="106730" y="71662"/>
                </a:lnTo>
                <a:lnTo>
                  <a:pt x="89958" y="71662"/>
                </a:lnTo>
                <a:lnTo>
                  <a:pt x="89958" y="35068"/>
                </a:lnTo>
                <a:lnTo>
                  <a:pt x="106730" y="35068"/>
                </a:lnTo>
                <a:lnTo>
                  <a:pt x="106730" y="0"/>
                </a:lnTo>
                <a:close/>
              </a:path>
              <a:path w="1102995" h="108584">
                <a:moveTo>
                  <a:pt x="106730" y="35068"/>
                </a:moveTo>
                <a:lnTo>
                  <a:pt x="89958" y="35068"/>
                </a:lnTo>
                <a:lnTo>
                  <a:pt x="89958" y="71662"/>
                </a:lnTo>
                <a:lnTo>
                  <a:pt x="106730" y="71662"/>
                </a:lnTo>
                <a:lnTo>
                  <a:pt x="106730" y="35068"/>
                </a:lnTo>
                <a:close/>
              </a:path>
              <a:path w="1102995" h="108584">
                <a:moveTo>
                  <a:pt x="1102376" y="35068"/>
                </a:moveTo>
                <a:lnTo>
                  <a:pt x="106730" y="35068"/>
                </a:lnTo>
                <a:lnTo>
                  <a:pt x="106730" y="71662"/>
                </a:lnTo>
                <a:lnTo>
                  <a:pt x="1102376" y="71662"/>
                </a:lnTo>
                <a:lnTo>
                  <a:pt x="1102376" y="35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211336" y="7333977"/>
            <a:ext cx="480307" cy="493889"/>
          </a:xfrm>
          <a:custGeom>
            <a:avLst/>
            <a:gdLst/>
            <a:ahLst/>
            <a:cxnLst/>
            <a:rect l="l" t="t" r="r" b="b"/>
            <a:pathLst>
              <a:path w="494030" h="508000">
                <a:moveTo>
                  <a:pt x="247005" y="0"/>
                </a:moveTo>
                <a:lnTo>
                  <a:pt x="202794" y="4114"/>
                </a:lnTo>
                <a:lnTo>
                  <a:pt x="161106" y="15970"/>
                </a:lnTo>
                <a:lnTo>
                  <a:pt x="122655" y="34842"/>
                </a:lnTo>
                <a:lnTo>
                  <a:pt x="88157" y="60001"/>
                </a:lnTo>
                <a:lnTo>
                  <a:pt x="58328" y="90720"/>
                </a:lnTo>
                <a:lnTo>
                  <a:pt x="33882" y="126269"/>
                </a:lnTo>
                <a:lnTo>
                  <a:pt x="15535" y="165923"/>
                </a:lnTo>
                <a:lnTo>
                  <a:pt x="4003" y="208952"/>
                </a:lnTo>
                <a:lnTo>
                  <a:pt x="0" y="254629"/>
                </a:lnTo>
                <a:lnTo>
                  <a:pt x="4003" y="300253"/>
                </a:lnTo>
                <a:lnTo>
                  <a:pt x="15535" y="343142"/>
                </a:lnTo>
                <a:lnTo>
                  <a:pt x="33882" y="382593"/>
                </a:lnTo>
                <a:lnTo>
                  <a:pt x="58328" y="417902"/>
                </a:lnTo>
                <a:lnTo>
                  <a:pt x="88157" y="448367"/>
                </a:lnTo>
                <a:lnTo>
                  <a:pt x="122655" y="473286"/>
                </a:lnTo>
                <a:lnTo>
                  <a:pt x="161106" y="491955"/>
                </a:lnTo>
                <a:lnTo>
                  <a:pt x="202794" y="503671"/>
                </a:lnTo>
                <a:lnTo>
                  <a:pt x="247005" y="507733"/>
                </a:lnTo>
                <a:lnTo>
                  <a:pt x="291216" y="503671"/>
                </a:lnTo>
                <a:lnTo>
                  <a:pt x="332904" y="491955"/>
                </a:lnTo>
                <a:lnTo>
                  <a:pt x="371355" y="473286"/>
                </a:lnTo>
                <a:lnTo>
                  <a:pt x="405853" y="448367"/>
                </a:lnTo>
                <a:lnTo>
                  <a:pt x="435682" y="417902"/>
                </a:lnTo>
                <a:lnTo>
                  <a:pt x="460128" y="382593"/>
                </a:lnTo>
                <a:lnTo>
                  <a:pt x="478475" y="343142"/>
                </a:lnTo>
                <a:lnTo>
                  <a:pt x="490007" y="300253"/>
                </a:lnTo>
                <a:lnTo>
                  <a:pt x="494011" y="254629"/>
                </a:lnTo>
                <a:lnTo>
                  <a:pt x="490007" y="208952"/>
                </a:lnTo>
                <a:lnTo>
                  <a:pt x="478475" y="165923"/>
                </a:lnTo>
                <a:lnTo>
                  <a:pt x="460128" y="126269"/>
                </a:lnTo>
                <a:lnTo>
                  <a:pt x="435682" y="90720"/>
                </a:lnTo>
                <a:lnTo>
                  <a:pt x="405853" y="60001"/>
                </a:lnTo>
                <a:lnTo>
                  <a:pt x="371355" y="34842"/>
                </a:lnTo>
                <a:lnTo>
                  <a:pt x="332904" y="15970"/>
                </a:lnTo>
                <a:lnTo>
                  <a:pt x="291216" y="4114"/>
                </a:lnTo>
                <a:lnTo>
                  <a:pt x="247005" y="0"/>
                </a:lnTo>
                <a:close/>
              </a:path>
            </a:pathLst>
          </a:custGeom>
          <a:ln w="35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350059" y="7442895"/>
            <a:ext cx="20249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9637" y="7333984"/>
            <a:ext cx="479071" cy="493889"/>
          </a:xfrm>
          <a:custGeom>
            <a:avLst/>
            <a:gdLst/>
            <a:ahLst/>
            <a:cxnLst/>
            <a:rect l="l" t="t" r="r" b="b"/>
            <a:pathLst>
              <a:path w="492760" h="508000">
                <a:moveTo>
                  <a:pt x="247003" y="0"/>
                </a:moveTo>
                <a:lnTo>
                  <a:pt x="202391" y="4114"/>
                </a:lnTo>
                <a:lnTo>
                  <a:pt x="160490" y="15970"/>
                </a:lnTo>
                <a:lnTo>
                  <a:pt x="121977" y="34842"/>
                </a:lnTo>
                <a:lnTo>
                  <a:pt x="87529" y="60001"/>
                </a:lnTo>
                <a:lnTo>
                  <a:pt x="57826" y="90719"/>
                </a:lnTo>
                <a:lnTo>
                  <a:pt x="33543" y="126268"/>
                </a:lnTo>
                <a:lnTo>
                  <a:pt x="15360" y="165921"/>
                </a:lnTo>
                <a:lnTo>
                  <a:pt x="3952" y="208950"/>
                </a:lnTo>
                <a:lnTo>
                  <a:pt x="0" y="254627"/>
                </a:lnTo>
                <a:lnTo>
                  <a:pt x="3952" y="300251"/>
                </a:lnTo>
                <a:lnTo>
                  <a:pt x="15360" y="343139"/>
                </a:lnTo>
                <a:lnTo>
                  <a:pt x="33543" y="382590"/>
                </a:lnTo>
                <a:lnTo>
                  <a:pt x="57826" y="417899"/>
                </a:lnTo>
                <a:lnTo>
                  <a:pt x="87529" y="448363"/>
                </a:lnTo>
                <a:lnTo>
                  <a:pt x="121977" y="473282"/>
                </a:lnTo>
                <a:lnTo>
                  <a:pt x="160490" y="491951"/>
                </a:lnTo>
                <a:lnTo>
                  <a:pt x="202391" y="503667"/>
                </a:lnTo>
                <a:lnTo>
                  <a:pt x="247003" y="507729"/>
                </a:lnTo>
                <a:lnTo>
                  <a:pt x="291161" y="503667"/>
                </a:lnTo>
                <a:lnTo>
                  <a:pt x="332709" y="491951"/>
                </a:lnTo>
                <a:lnTo>
                  <a:pt x="370957" y="473282"/>
                </a:lnTo>
                <a:lnTo>
                  <a:pt x="405213" y="448363"/>
                </a:lnTo>
                <a:lnTo>
                  <a:pt x="434790" y="417899"/>
                </a:lnTo>
                <a:lnTo>
                  <a:pt x="458995" y="382590"/>
                </a:lnTo>
                <a:lnTo>
                  <a:pt x="477139" y="343139"/>
                </a:lnTo>
                <a:lnTo>
                  <a:pt x="488531" y="300251"/>
                </a:lnTo>
                <a:lnTo>
                  <a:pt x="492482" y="254627"/>
                </a:lnTo>
                <a:lnTo>
                  <a:pt x="488531" y="208950"/>
                </a:lnTo>
                <a:lnTo>
                  <a:pt x="477139" y="165921"/>
                </a:lnTo>
                <a:lnTo>
                  <a:pt x="458995" y="126268"/>
                </a:lnTo>
                <a:lnTo>
                  <a:pt x="434790" y="90719"/>
                </a:lnTo>
                <a:lnTo>
                  <a:pt x="405213" y="60001"/>
                </a:lnTo>
                <a:lnTo>
                  <a:pt x="370957" y="34842"/>
                </a:lnTo>
                <a:lnTo>
                  <a:pt x="332709" y="15970"/>
                </a:lnTo>
                <a:lnTo>
                  <a:pt x="291161" y="4114"/>
                </a:lnTo>
                <a:lnTo>
                  <a:pt x="247003" y="0"/>
                </a:lnTo>
                <a:close/>
              </a:path>
            </a:pathLst>
          </a:custGeom>
          <a:ln w="35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829552" y="7445766"/>
            <a:ext cx="2191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39053" y="7529671"/>
            <a:ext cx="960614" cy="104333"/>
          </a:xfrm>
          <a:custGeom>
            <a:avLst/>
            <a:gdLst/>
            <a:ahLst/>
            <a:cxnLst/>
            <a:rect l="l" t="t" r="r" b="b"/>
            <a:pathLst>
              <a:path w="988060" h="107315">
                <a:moveTo>
                  <a:pt x="879752" y="0"/>
                </a:moveTo>
                <a:lnTo>
                  <a:pt x="879752" y="106729"/>
                </a:lnTo>
                <a:lnTo>
                  <a:pt x="950890" y="71660"/>
                </a:lnTo>
                <a:lnTo>
                  <a:pt x="898048" y="71660"/>
                </a:lnTo>
                <a:lnTo>
                  <a:pt x="898048" y="35068"/>
                </a:lnTo>
                <a:lnTo>
                  <a:pt x="950890" y="35068"/>
                </a:lnTo>
                <a:lnTo>
                  <a:pt x="879752" y="0"/>
                </a:lnTo>
                <a:close/>
              </a:path>
              <a:path w="988060" h="107315">
                <a:moveTo>
                  <a:pt x="879752" y="35068"/>
                </a:moveTo>
                <a:lnTo>
                  <a:pt x="0" y="35068"/>
                </a:lnTo>
                <a:lnTo>
                  <a:pt x="0" y="71660"/>
                </a:lnTo>
                <a:lnTo>
                  <a:pt x="879752" y="71660"/>
                </a:lnTo>
                <a:lnTo>
                  <a:pt x="879752" y="35068"/>
                </a:lnTo>
                <a:close/>
              </a:path>
              <a:path w="988060" h="107315">
                <a:moveTo>
                  <a:pt x="950890" y="35068"/>
                </a:moveTo>
                <a:lnTo>
                  <a:pt x="898048" y="35068"/>
                </a:lnTo>
                <a:lnTo>
                  <a:pt x="898048" y="71660"/>
                </a:lnTo>
                <a:lnTo>
                  <a:pt x="950890" y="71660"/>
                </a:lnTo>
                <a:lnTo>
                  <a:pt x="988006" y="53364"/>
                </a:lnTo>
                <a:lnTo>
                  <a:pt x="950890" y="35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186424" y="7334000"/>
            <a:ext cx="480307" cy="493889"/>
          </a:xfrm>
          <a:custGeom>
            <a:avLst/>
            <a:gdLst/>
            <a:ahLst/>
            <a:cxnLst/>
            <a:rect l="l" t="t" r="r" b="b"/>
            <a:pathLst>
              <a:path w="494029" h="508000">
                <a:moveTo>
                  <a:pt x="247001" y="0"/>
                </a:moveTo>
                <a:lnTo>
                  <a:pt x="202389" y="4113"/>
                </a:lnTo>
                <a:lnTo>
                  <a:pt x="160488" y="15970"/>
                </a:lnTo>
                <a:lnTo>
                  <a:pt x="121976" y="34842"/>
                </a:lnTo>
                <a:lnTo>
                  <a:pt x="87529" y="60000"/>
                </a:lnTo>
                <a:lnTo>
                  <a:pt x="57825" y="90718"/>
                </a:lnTo>
                <a:lnTo>
                  <a:pt x="33543" y="126267"/>
                </a:lnTo>
                <a:lnTo>
                  <a:pt x="15359" y="165920"/>
                </a:lnTo>
                <a:lnTo>
                  <a:pt x="3952" y="208948"/>
                </a:lnTo>
                <a:lnTo>
                  <a:pt x="0" y="254625"/>
                </a:lnTo>
                <a:lnTo>
                  <a:pt x="3952" y="300248"/>
                </a:lnTo>
                <a:lnTo>
                  <a:pt x="15359" y="343137"/>
                </a:lnTo>
                <a:lnTo>
                  <a:pt x="33543" y="382587"/>
                </a:lnTo>
                <a:lnTo>
                  <a:pt x="57825" y="417895"/>
                </a:lnTo>
                <a:lnTo>
                  <a:pt x="87529" y="448360"/>
                </a:lnTo>
                <a:lnTo>
                  <a:pt x="121976" y="473278"/>
                </a:lnTo>
                <a:lnTo>
                  <a:pt x="160488" y="491947"/>
                </a:lnTo>
                <a:lnTo>
                  <a:pt x="202389" y="503663"/>
                </a:lnTo>
                <a:lnTo>
                  <a:pt x="247001" y="507725"/>
                </a:lnTo>
                <a:lnTo>
                  <a:pt x="291211" y="503663"/>
                </a:lnTo>
                <a:lnTo>
                  <a:pt x="332899" y="491947"/>
                </a:lnTo>
                <a:lnTo>
                  <a:pt x="371349" y="473278"/>
                </a:lnTo>
                <a:lnTo>
                  <a:pt x="405846" y="448360"/>
                </a:lnTo>
                <a:lnTo>
                  <a:pt x="435675" y="417895"/>
                </a:lnTo>
                <a:lnTo>
                  <a:pt x="460120" y="382587"/>
                </a:lnTo>
                <a:lnTo>
                  <a:pt x="478467" y="343137"/>
                </a:lnTo>
                <a:lnTo>
                  <a:pt x="490000" y="300248"/>
                </a:lnTo>
                <a:lnTo>
                  <a:pt x="494003" y="254625"/>
                </a:lnTo>
                <a:lnTo>
                  <a:pt x="490000" y="208948"/>
                </a:lnTo>
                <a:lnTo>
                  <a:pt x="478467" y="165920"/>
                </a:lnTo>
                <a:lnTo>
                  <a:pt x="460120" y="126267"/>
                </a:lnTo>
                <a:lnTo>
                  <a:pt x="435675" y="90718"/>
                </a:lnTo>
                <a:lnTo>
                  <a:pt x="405846" y="60000"/>
                </a:lnTo>
                <a:lnTo>
                  <a:pt x="371349" y="34842"/>
                </a:lnTo>
                <a:lnTo>
                  <a:pt x="332899" y="15970"/>
                </a:lnTo>
                <a:lnTo>
                  <a:pt x="291211" y="4113"/>
                </a:lnTo>
                <a:lnTo>
                  <a:pt x="247001" y="0"/>
                </a:lnTo>
                <a:close/>
              </a:path>
            </a:pathLst>
          </a:custGeom>
          <a:ln w="3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319499" y="7442689"/>
            <a:ext cx="2117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TD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4140" y="7529345"/>
            <a:ext cx="959379" cy="104333"/>
          </a:xfrm>
          <a:custGeom>
            <a:avLst/>
            <a:gdLst/>
            <a:ahLst/>
            <a:cxnLst/>
            <a:rect l="l" t="t" r="r" b="b"/>
            <a:pathLst>
              <a:path w="986789" h="107315">
                <a:moveTo>
                  <a:pt x="878367" y="0"/>
                </a:moveTo>
                <a:lnTo>
                  <a:pt x="878367" y="106746"/>
                </a:lnTo>
                <a:lnTo>
                  <a:pt x="949516" y="71672"/>
                </a:lnTo>
                <a:lnTo>
                  <a:pt x="896666" y="71672"/>
                </a:lnTo>
                <a:lnTo>
                  <a:pt x="896666" y="35073"/>
                </a:lnTo>
                <a:lnTo>
                  <a:pt x="949516" y="35073"/>
                </a:lnTo>
                <a:lnTo>
                  <a:pt x="878367" y="0"/>
                </a:lnTo>
                <a:close/>
              </a:path>
              <a:path w="986789" h="107315">
                <a:moveTo>
                  <a:pt x="878367" y="35073"/>
                </a:moveTo>
                <a:lnTo>
                  <a:pt x="0" y="35073"/>
                </a:lnTo>
                <a:lnTo>
                  <a:pt x="0" y="71672"/>
                </a:lnTo>
                <a:lnTo>
                  <a:pt x="878367" y="71672"/>
                </a:lnTo>
                <a:lnTo>
                  <a:pt x="878367" y="35073"/>
                </a:lnTo>
                <a:close/>
              </a:path>
              <a:path w="986789" h="107315">
                <a:moveTo>
                  <a:pt x="949516" y="35073"/>
                </a:moveTo>
                <a:lnTo>
                  <a:pt x="896666" y="35073"/>
                </a:lnTo>
                <a:lnTo>
                  <a:pt x="896666" y="71672"/>
                </a:lnTo>
                <a:lnTo>
                  <a:pt x="949516" y="71672"/>
                </a:lnTo>
                <a:lnTo>
                  <a:pt x="986638" y="53373"/>
                </a:lnTo>
                <a:lnTo>
                  <a:pt x="949516" y="35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403552" y="7877751"/>
            <a:ext cx="0" cy="248179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4665"/>
                </a:lnTo>
              </a:path>
            </a:pathLst>
          </a:custGeom>
          <a:ln w="35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371668" y="7827344"/>
            <a:ext cx="104333" cy="309915"/>
          </a:xfrm>
          <a:custGeom>
            <a:avLst/>
            <a:gdLst/>
            <a:ahLst/>
            <a:cxnLst/>
            <a:rect l="l" t="t" r="r" b="b"/>
            <a:pathLst>
              <a:path w="107314" h="318770">
                <a:moveTo>
                  <a:pt x="35881" y="107771"/>
                </a:moveTo>
                <a:lnTo>
                  <a:pt x="27448" y="317188"/>
                </a:lnTo>
                <a:lnTo>
                  <a:pt x="64047" y="318713"/>
                </a:lnTo>
                <a:lnTo>
                  <a:pt x="71092" y="108777"/>
                </a:lnTo>
                <a:lnTo>
                  <a:pt x="35881" y="107771"/>
                </a:lnTo>
                <a:close/>
              </a:path>
              <a:path w="107314" h="318770">
                <a:moveTo>
                  <a:pt x="97935" y="89971"/>
                </a:moveTo>
                <a:lnTo>
                  <a:pt x="36598" y="89971"/>
                </a:lnTo>
                <a:lnTo>
                  <a:pt x="71672" y="91496"/>
                </a:lnTo>
                <a:lnTo>
                  <a:pt x="71092" y="108777"/>
                </a:lnTo>
                <a:lnTo>
                  <a:pt x="106746" y="109795"/>
                </a:lnTo>
                <a:lnTo>
                  <a:pt x="97935" y="89971"/>
                </a:lnTo>
                <a:close/>
              </a:path>
              <a:path w="107314" h="318770">
                <a:moveTo>
                  <a:pt x="36598" y="89971"/>
                </a:moveTo>
                <a:lnTo>
                  <a:pt x="35881" y="107771"/>
                </a:lnTo>
                <a:lnTo>
                  <a:pt x="71092" y="108777"/>
                </a:lnTo>
                <a:lnTo>
                  <a:pt x="71672" y="91496"/>
                </a:lnTo>
                <a:lnTo>
                  <a:pt x="36598" y="89971"/>
                </a:lnTo>
                <a:close/>
              </a:path>
              <a:path w="107314" h="318770">
                <a:moveTo>
                  <a:pt x="57947" y="0"/>
                </a:moveTo>
                <a:lnTo>
                  <a:pt x="0" y="106746"/>
                </a:lnTo>
                <a:lnTo>
                  <a:pt x="35881" y="107771"/>
                </a:lnTo>
                <a:lnTo>
                  <a:pt x="36598" y="89971"/>
                </a:lnTo>
                <a:lnTo>
                  <a:pt x="97935" y="89971"/>
                </a:lnTo>
                <a:lnTo>
                  <a:pt x="57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28006" y="8125343"/>
            <a:ext cx="2975681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560" y="0"/>
                </a:lnTo>
              </a:path>
            </a:pathLst>
          </a:custGeom>
          <a:ln w="35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56062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651"/>
            <a:ext cx="4866658" cy="5489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cycle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in between </a:t>
            </a:r>
            <a:r>
              <a:rPr sz="1069" spc="10" dirty="0">
                <a:latin typeface="Times New Roman"/>
                <a:cs typeface="Times New Roman"/>
              </a:rPr>
              <a:t>two or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as well.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keeps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checking for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cycle.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069" spc="39" dirty="0">
                <a:latin typeface="Times New Roman"/>
                <a:cs typeface="Times New Roman"/>
              </a:rPr>
              <a:t>Two </a:t>
            </a:r>
            <a:r>
              <a:rPr sz="1069" spc="44" dirty="0">
                <a:latin typeface="Times New Roman"/>
                <a:cs typeface="Times New Roman"/>
              </a:rPr>
              <a:t>Phase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Locking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800"/>
              </a:lnSpc>
            </a:pPr>
            <a:r>
              <a:rPr sz="1069" spc="10" dirty="0">
                <a:latin typeface="Times New Roman"/>
                <a:cs typeface="Times New Roman"/>
              </a:rPr>
              <a:t>This approach locks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and assumes that a transaction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divided into a growing  phase,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locks are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acquired, and a shrinking phase, </a:t>
            </a:r>
            <a:r>
              <a:rPr sz="1069" spc="15" dirty="0">
                <a:latin typeface="Times New Roman"/>
                <a:cs typeface="Times New Roman"/>
              </a:rPr>
              <a:t>in which </a:t>
            </a:r>
            <a:r>
              <a:rPr sz="1069" spc="10" dirty="0">
                <a:latin typeface="Times New Roman"/>
                <a:cs typeface="Times New Roman"/>
              </a:rPr>
              <a:t>locks are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released.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that </a:t>
            </a:r>
            <a:r>
              <a:rPr sz="1069" spc="5" dirty="0">
                <a:latin typeface="Times New Roman"/>
                <a:cs typeface="Times New Roman"/>
              </a:rPr>
              <a:t>tries to </a:t>
            </a:r>
            <a:r>
              <a:rPr sz="1069" spc="10" dirty="0">
                <a:latin typeface="Times New Roman"/>
                <a:cs typeface="Times New Roman"/>
              </a:rPr>
              <a:t>lock data that has been locked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forced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wait and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deadlock. </a:t>
            </a:r>
            <a:r>
              <a:rPr sz="1069" spc="15" dirty="0">
                <a:latin typeface="Times New Roman"/>
                <a:cs typeface="Times New Roman"/>
              </a:rPr>
              <a:t>During </a:t>
            </a:r>
            <a:r>
              <a:rPr sz="1069" spc="10" dirty="0">
                <a:latin typeface="Times New Roman"/>
                <a:cs typeface="Times New Roman"/>
              </a:rPr>
              <a:t>the first phase, the transaction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acquires locks;  during the second phase,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releases locks. More formally, once a  transaction </a:t>
            </a:r>
            <a:r>
              <a:rPr sz="1069" spc="5" dirty="0">
                <a:latin typeface="Times New Roman"/>
                <a:cs typeface="Times New Roman"/>
              </a:rPr>
              <a:t>releases </a:t>
            </a:r>
            <a:r>
              <a:rPr sz="1069" spc="10" dirty="0">
                <a:latin typeface="Times New Roman"/>
                <a:cs typeface="Times New Roman"/>
              </a:rPr>
              <a:t>a lock,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not acquire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additional locks. </a:t>
            </a:r>
            <a:r>
              <a:rPr sz="1069" spc="5" dirty="0">
                <a:latin typeface="Times New Roman"/>
                <a:cs typeface="Times New Roman"/>
              </a:rPr>
              <a:t>Practically, </a:t>
            </a:r>
            <a:r>
              <a:rPr sz="1069" spc="10" dirty="0">
                <a:latin typeface="Times New Roman"/>
                <a:cs typeface="Times New Roman"/>
              </a:rPr>
              <a:t>this  translates into a system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locks are acquired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needed throughout a  transaction and retained until the transaction </a:t>
            </a:r>
            <a:r>
              <a:rPr sz="1069" spc="15" dirty="0">
                <a:latin typeface="Times New Roman"/>
                <a:cs typeface="Times New Roman"/>
              </a:rPr>
              <a:t>ends,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committing or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aborting.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For applications, the implications of </a:t>
            </a:r>
            <a:r>
              <a:rPr sz="1069" spc="15" dirty="0">
                <a:latin typeface="Times New Roman"/>
                <a:cs typeface="Times New Roman"/>
              </a:rPr>
              <a:t>2PL are </a:t>
            </a:r>
            <a:r>
              <a:rPr sz="1069" spc="10" dirty="0">
                <a:latin typeface="Times New Roman"/>
                <a:cs typeface="Times New Roman"/>
              </a:rPr>
              <a:t>that long-running transactions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hold  locks for a long time.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designing applications, lock contention should be  considered.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reduce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probability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achieve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best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of concurrency possible, the following guidelines are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helpful.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accessing multiple databases, design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access  the </a:t>
            </a:r>
            <a:r>
              <a:rPr sz="1069" spc="5" dirty="0">
                <a:latin typeface="Times New Roman"/>
                <a:cs typeface="Times New Roman"/>
              </a:rPr>
              <a:t>files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possible, access your most </a:t>
            </a:r>
            <a:r>
              <a:rPr sz="1069" spc="15" dirty="0">
                <a:latin typeface="Times New Roman"/>
                <a:cs typeface="Times New Roman"/>
              </a:rPr>
              <a:t>hotly </a:t>
            </a:r>
            <a:r>
              <a:rPr sz="1069" spc="10" dirty="0">
                <a:latin typeface="Times New Roman"/>
                <a:cs typeface="Times New Roman"/>
              </a:rPr>
              <a:t>contested resources last (so that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locks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held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shortest </a:t>
            </a:r>
            <a:r>
              <a:rPr sz="1069" spc="15" dirty="0">
                <a:latin typeface="Times New Roman"/>
                <a:cs typeface="Times New Roman"/>
              </a:rPr>
              <a:t>time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possible).</a:t>
            </a:r>
            <a:endParaRPr sz="1069">
              <a:latin typeface="Times New Roman"/>
              <a:cs typeface="Times New Roman"/>
            </a:endParaRPr>
          </a:p>
          <a:p>
            <a:pPr marL="431526" marR="6791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possible, use nested transactions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protect the parts of your transaction most  likely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83195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420" y="6648334"/>
            <a:ext cx="4864806" cy="2661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lock at lower </a:t>
            </a:r>
            <a:r>
              <a:rPr sz="1069" spc="5" dirty="0">
                <a:latin typeface="Times New Roman"/>
                <a:cs typeface="Times New Roman"/>
              </a:rPr>
              <a:t>level is </a:t>
            </a:r>
            <a:r>
              <a:rPr sz="1069" spc="10" dirty="0">
                <a:latin typeface="Times New Roman"/>
                <a:cs typeface="Times New Roman"/>
              </a:rPr>
              <a:t>applied, compatibility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checked upward.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 </a:t>
            </a:r>
            <a:r>
              <a:rPr sz="1069" spc="10" dirty="0">
                <a:latin typeface="Times New Roman"/>
                <a:cs typeface="Times New Roman"/>
              </a:rPr>
              <a:t>intimation would be </a:t>
            </a:r>
            <a:r>
              <a:rPr sz="1069" spc="5" dirty="0">
                <a:latin typeface="Times New Roman"/>
                <a:cs typeface="Times New Roman"/>
              </a:rPr>
              <a:t>available in </a:t>
            </a:r>
            <a:r>
              <a:rPr sz="1069" spc="10" dirty="0">
                <a:latin typeface="Times New Roman"/>
                <a:cs typeface="Times New Roman"/>
              </a:rPr>
              <a:t>the hierarchy till the database. The granularity of  locks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database refers </a:t>
            </a:r>
            <a:r>
              <a:rPr sz="1069" spc="15" dirty="0">
                <a:latin typeface="Times New Roman"/>
                <a:cs typeface="Times New Roman"/>
              </a:rPr>
              <a:t>to how much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locked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time.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database  server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lock as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</a:t>
            </a:r>
            <a:r>
              <a:rPr sz="1069" spc="10" dirty="0">
                <a:latin typeface="Times New Roman"/>
                <a:cs typeface="Times New Roman"/>
              </a:rPr>
              <a:t>database or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little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one column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Such  extremes </a:t>
            </a:r>
            <a:r>
              <a:rPr sz="1069" spc="5" dirty="0">
                <a:latin typeface="Times New Roman"/>
                <a:cs typeface="Times New Roman"/>
              </a:rPr>
              <a:t>affect </a:t>
            </a:r>
            <a:r>
              <a:rPr sz="1069" spc="10" dirty="0">
                <a:latin typeface="Times New Roman"/>
                <a:cs typeface="Times New Roman"/>
              </a:rPr>
              <a:t>the concurrency (number of users that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access the data) and  locking overhead (amount of work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15" dirty="0">
                <a:latin typeface="Times New Roman"/>
                <a:cs typeface="Times New Roman"/>
              </a:rPr>
              <a:t>lock </a:t>
            </a:r>
            <a:r>
              <a:rPr sz="1069" spc="5" dirty="0">
                <a:latin typeface="Times New Roman"/>
                <a:cs typeface="Times New Roman"/>
              </a:rPr>
              <a:t>requests) in </a:t>
            </a:r>
            <a:r>
              <a:rPr sz="1069" spc="10" dirty="0">
                <a:latin typeface="Times New Roman"/>
                <a:cs typeface="Times New Roman"/>
              </a:rPr>
              <a:t>the server.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locking  at </a:t>
            </a:r>
            <a:r>
              <a:rPr sz="1069" spc="5" dirty="0">
                <a:latin typeface="Times New Roman"/>
                <a:cs typeface="Times New Roman"/>
              </a:rPr>
              <a:t>higher </a:t>
            </a:r>
            <a:r>
              <a:rPr sz="1069" spc="10" dirty="0">
                <a:latin typeface="Times New Roman"/>
                <a:cs typeface="Times New Roman"/>
              </a:rPr>
              <a:t>levels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granularity, the </a:t>
            </a:r>
            <a:r>
              <a:rPr sz="1069" spc="15" dirty="0">
                <a:latin typeface="Times New Roman"/>
                <a:cs typeface="Times New Roman"/>
              </a:rPr>
              <a:t>amount of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obtain and manage  locks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reduced.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update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acquire just one </a:t>
            </a:r>
            <a:r>
              <a:rPr sz="1069" spc="5" dirty="0">
                <a:latin typeface="Times New Roman"/>
                <a:cs typeface="Times New Roman"/>
              </a:rPr>
              <a:t>table-level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acquire a </a:t>
            </a:r>
            <a:r>
              <a:rPr sz="1069" spc="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for each page that contained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the required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rows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acquire a </a:t>
            </a:r>
            <a:r>
              <a:rPr sz="1069" spc="5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8129" y="3424068"/>
            <a:ext cx="964935" cy="582789"/>
          </a:xfrm>
          <a:custGeom>
            <a:avLst/>
            <a:gdLst/>
            <a:ahLst/>
            <a:cxnLst/>
            <a:rect l="l" t="t" r="r" b="b"/>
            <a:pathLst>
              <a:path w="992504" h="599439">
                <a:moveTo>
                  <a:pt x="496884" y="0"/>
                </a:moveTo>
                <a:lnTo>
                  <a:pt x="438949" y="2015"/>
                </a:lnTo>
                <a:lnTo>
                  <a:pt x="382974" y="7914"/>
                </a:lnTo>
                <a:lnTo>
                  <a:pt x="329332" y="17472"/>
                </a:lnTo>
                <a:lnTo>
                  <a:pt x="278397" y="30465"/>
                </a:lnTo>
                <a:lnTo>
                  <a:pt x="230540" y="46672"/>
                </a:lnTo>
                <a:lnTo>
                  <a:pt x="186137" y="65868"/>
                </a:lnTo>
                <a:lnTo>
                  <a:pt x="145559" y="87831"/>
                </a:lnTo>
                <a:lnTo>
                  <a:pt x="109181" y="112336"/>
                </a:lnTo>
                <a:lnTo>
                  <a:pt x="77375" y="139161"/>
                </a:lnTo>
                <a:lnTo>
                  <a:pt x="50515" y="168082"/>
                </a:lnTo>
                <a:lnTo>
                  <a:pt x="13126" y="231320"/>
                </a:lnTo>
                <a:lnTo>
                  <a:pt x="0" y="300264"/>
                </a:lnTo>
                <a:lnTo>
                  <a:pt x="3343" y="335034"/>
                </a:lnTo>
                <a:lnTo>
                  <a:pt x="28975" y="400867"/>
                </a:lnTo>
                <a:lnTo>
                  <a:pt x="77375" y="460248"/>
                </a:lnTo>
                <a:lnTo>
                  <a:pt x="109181" y="486952"/>
                </a:lnTo>
                <a:lnTo>
                  <a:pt x="145559" y="511364"/>
                </a:lnTo>
                <a:lnTo>
                  <a:pt x="186137" y="533255"/>
                </a:lnTo>
                <a:lnTo>
                  <a:pt x="230540" y="552401"/>
                </a:lnTo>
                <a:lnTo>
                  <a:pt x="278397" y="568574"/>
                </a:lnTo>
                <a:lnTo>
                  <a:pt x="329332" y="581547"/>
                </a:lnTo>
                <a:lnTo>
                  <a:pt x="382974" y="591094"/>
                </a:lnTo>
                <a:lnTo>
                  <a:pt x="438949" y="596989"/>
                </a:lnTo>
                <a:lnTo>
                  <a:pt x="496884" y="599004"/>
                </a:lnTo>
                <a:lnTo>
                  <a:pt x="554796" y="596989"/>
                </a:lnTo>
                <a:lnTo>
                  <a:pt x="610709" y="591094"/>
                </a:lnTo>
                <a:lnTo>
                  <a:pt x="664255" y="581547"/>
                </a:lnTo>
                <a:lnTo>
                  <a:pt x="715069" y="568574"/>
                </a:lnTo>
                <a:lnTo>
                  <a:pt x="762783" y="552401"/>
                </a:lnTo>
                <a:lnTo>
                  <a:pt x="807031" y="533255"/>
                </a:lnTo>
                <a:lnTo>
                  <a:pt x="847446" y="511364"/>
                </a:lnTo>
                <a:lnTo>
                  <a:pt x="883662" y="486952"/>
                </a:lnTo>
                <a:lnTo>
                  <a:pt x="915313" y="460248"/>
                </a:lnTo>
                <a:lnTo>
                  <a:pt x="942030" y="431477"/>
                </a:lnTo>
                <a:lnTo>
                  <a:pt x="979202" y="368643"/>
                </a:lnTo>
                <a:lnTo>
                  <a:pt x="992244" y="300264"/>
                </a:lnTo>
                <a:lnTo>
                  <a:pt x="988922" y="265190"/>
                </a:lnTo>
                <a:lnTo>
                  <a:pt x="963449" y="198876"/>
                </a:lnTo>
                <a:lnTo>
                  <a:pt x="915313" y="139161"/>
                </a:lnTo>
                <a:lnTo>
                  <a:pt x="883662" y="112336"/>
                </a:lnTo>
                <a:lnTo>
                  <a:pt x="847446" y="87831"/>
                </a:lnTo>
                <a:lnTo>
                  <a:pt x="807031" y="65868"/>
                </a:lnTo>
                <a:lnTo>
                  <a:pt x="762783" y="46672"/>
                </a:lnTo>
                <a:lnTo>
                  <a:pt x="715069" y="30465"/>
                </a:lnTo>
                <a:lnTo>
                  <a:pt x="664255" y="17472"/>
                </a:lnTo>
                <a:lnTo>
                  <a:pt x="610709" y="7914"/>
                </a:lnTo>
                <a:lnTo>
                  <a:pt x="554796" y="2015"/>
                </a:lnTo>
                <a:lnTo>
                  <a:pt x="496884" y="0"/>
                </a:lnTo>
                <a:close/>
              </a:path>
            </a:pathLst>
          </a:custGeom>
          <a:ln w="3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1464963"/>
            <a:ext cx="4865423" cy="243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24" dirty="0">
                <a:latin typeface="Times New Roman"/>
                <a:cs typeface="Times New Roman"/>
              </a:rPr>
              <a:t>Levels </a:t>
            </a:r>
            <a:r>
              <a:rPr sz="972" spc="15" dirty="0">
                <a:latin typeface="Times New Roman"/>
                <a:cs typeface="Times New Roman"/>
              </a:rPr>
              <a:t>of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34" dirty="0">
                <a:latin typeface="Times New Roman"/>
                <a:cs typeface="Times New Roman"/>
              </a:rPr>
              <a:t>Locking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26">
              <a:latin typeface="Times New Roman"/>
              <a:cs typeface="Times New Roman"/>
            </a:endParaRPr>
          </a:p>
          <a:p>
            <a:pPr marL="535240" marR="6173" indent="-312995">
              <a:lnSpc>
                <a:spcPct val="148200"/>
              </a:lnSpc>
              <a:buFont typeface="Symbol"/>
              <a:buChar char=""/>
              <a:tabLst>
                <a:tab pos="535240" algn="l"/>
                <a:tab pos="535857" algn="l"/>
              </a:tabLst>
            </a:pPr>
            <a:r>
              <a:rPr sz="1069" spc="10" dirty="0">
                <a:latin typeface="Times New Roman"/>
                <a:cs typeface="Times New Roman"/>
              </a:rPr>
              <a:t>Lock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record,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group of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or even entire  database</a:t>
            </a:r>
            <a:endParaRPr sz="1069">
              <a:latin typeface="Times New Roman"/>
              <a:cs typeface="Times New Roman"/>
            </a:endParaRPr>
          </a:p>
          <a:p>
            <a:pPr marL="535240" indent="-312995">
              <a:spcBef>
                <a:spcPts val="676"/>
              </a:spcBef>
              <a:buFont typeface="Symbol"/>
              <a:buChar char=""/>
              <a:tabLst>
                <a:tab pos="535240" algn="l"/>
                <a:tab pos="535857" algn="l"/>
              </a:tabLst>
            </a:pPr>
            <a:r>
              <a:rPr sz="1069" spc="10" dirty="0">
                <a:latin typeface="Times New Roman"/>
                <a:cs typeface="Times New Roman"/>
              </a:rPr>
              <a:t>Granularity 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locks.</a:t>
            </a:r>
            <a:endParaRPr sz="1069">
              <a:latin typeface="Times New Roman"/>
              <a:cs typeface="Times New Roman"/>
            </a:endParaRPr>
          </a:p>
          <a:p>
            <a:pPr marL="535240" indent="-312995">
              <a:spcBef>
                <a:spcPts val="700"/>
              </a:spcBef>
              <a:buFont typeface="Symbol"/>
              <a:buChar char=""/>
              <a:tabLst>
                <a:tab pos="535240" algn="l"/>
                <a:tab pos="535857" algn="l"/>
              </a:tabLst>
            </a:pPr>
            <a:r>
              <a:rPr sz="1069" spc="10" dirty="0">
                <a:latin typeface="Times New Roman"/>
                <a:cs typeface="Times New Roman"/>
              </a:rPr>
              <a:t>Finer the granularity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concurrency but </a:t>
            </a:r>
            <a:r>
              <a:rPr sz="1069" spc="15" dirty="0">
                <a:latin typeface="Times New Roman"/>
                <a:cs typeface="Times New Roman"/>
              </a:rPr>
              <a:t>more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overhead.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  <a:spcBef>
                <a:spcPts val="622"/>
              </a:spcBef>
            </a:pPr>
            <a:r>
              <a:rPr sz="1069" spc="10" dirty="0">
                <a:latin typeface="Times New Roman"/>
                <a:cs typeface="Times New Roman"/>
              </a:rPr>
              <a:t>Greater lock granularity </a:t>
            </a:r>
            <a:r>
              <a:rPr sz="1069" spc="5" dirty="0">
                <a:latin typeface="Times New Roman"/>
                <a:cs typeface="Times New Roman"/>
              </a:rPr>
              <a:t>gives you </a:t>
            </a:r>
            <a:r>
              <a:rPr sz="1069" spc="10" dirty="0">
                <a:latin typeface="Times New Roman"/>
                <a:cs typeface="Times New Roman"/>
              </a:rPr>
              <a:t>finer </a:t>
            </a:r>
            <a:r>
              <a:rPr sz="1069" spc="15" dirty="0">
                <a:latin typeface="Times New Roman"/>
                <a:cs typeface="Times New Roman"/>
              </a:rPr>
              <a:t>sharing and </a:t>
            </a:r>
            <a:r>
              <a:rPr sz="1069" spc="10" dirty="0">
                <a:latin typeface="Times New Roman"/>
                <a:cs typeface="Times New Roman"/>
              </a:rPr>
              <a:t>concurrency but higher overhead;  four </a:t>
            </a:r>
            <a:r>
              <a:rPr sz="1069" spc="5" dirty="0">
                <a:latin typeface="Times New Roman"/>
                <a:cs typeface="Times New Roman"/>
              </a:rPr>
              <a:t>separate </a:t>
            </a:r>
            <a:r>
              <a:rPr sz="1069" spc="10" dirty="0">
                <a:latin typeface="Times New Roman"/>
                <a:cs typeface="Times New Roman"/>
              </a:rPr>
              <a:t>degrees of consistency which </a:t>
            </a:r>
            <a:r>
              <a:rPr sz="1069" spc="5" dirty="0">
                <a:latin typeface="Times New Roman"/>
                <a:cs typeface="Times New Roman"/>
              </a:rPr>
              <a:t>give </a:t>
            </a:r>
            <a:r>
              <a:rPr sz="1069" spc="10" dirty="0">
                <a:latin typeface="Times New Roman"/>
                <a:cs typeface="Times New Roman"/>
              </a:rPr>
              <a:t>increasingly greater protection from  inconsistencies are presented, requiring increasingly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5" dirty="0">
                <a:latin typeface="Times New Roman"/>
                <a:cs typeface="Times New Roman"/>
              </a:rPr>
              <a:t>lock </a:t>
            </a:r>
            <a:r>
              <a:rPr sz="1069" spc="10" dirty="0">
                <a:latin typeface="Times New Roman"/>
                <a:cs typeface="Times New Roman"/>
              </a:rPr>
              <a:t>granularity.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3377505" marR="1205061" indent="-213602">
              <a:lnSpc>
                <a:spcPct val="100899"/>
              </a:lnSpc>
              <a:spcBef>
                <a:spcPts val="831"/>
              </a:spcBef>
            </a:pPr>
            <a:r>
              <a:rPr sz="1069" spc="5" dirty="0">
                <a:latin typeface="Times New Roman"/>
                <a:cs typeface="Times New Roman"/>
              </a:rPr>
              <a:t>D</a:t>
            </a:r>
            <a:r>
              <a:rPr sz="1069" spc="87" dirty="0">
                <a:latin typeface="Times New Roman"/>
                <a:cs typeface="Times New Roman"/>
              </a:rPr>
              <a:t>a</a:t>
            </a:r>
            <a:r>
              <a:rPr sz="1069" spc="58" dirty="0">
                <a:latin typeface="Times New Roman"/>
                <a:cs typeface="Times New Roman"/>
              </a:rPr>
              <a:t>t</a:t>
            </a:r>
            <a:r>
              <a:rPr sz="1069" spc="68" dirty="0">
                <a:latin typeface="Times New Roman"/>
                <a:cs typeface="Times New Roman"/>
              </a:rPr>
              <a:t>a</a:t>
            </a:r>
            <a:r>
              <a:rPr sz="1069" spc="73" dirty="0">
                <a:latin typeface="Times New Roman"/>
                <a:cs typeface="Times New Roman"/>
              </a:rPr>
              <a:t>b</a:t>
            </a:r>
            <a:r>
              <a:rPr sz="1069" spc="34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3078" y="4114627"/>
            <a:ext cx="794543" cy="511792"/>
          </a:xfrm>
          <a:custGeom>
            <a:avLst/>
            <a:gdLst/>
            <a:ahLst/>
            <a:cxnLst/>
            <a:rect l="l" t="t" r="r" b="b"/>
            <a:pathLst>
              <a:path w="817245" h="526414">
                <a:moveTo>
                  <a:pt x="408480" y="0"/>
                </a:moveTo>
                <a:lnTo>
                  <a:pt x="353055" y="2393"/>
                </a:lnTo>
                <a:lnTo>
                  <a:pt x="299896" y="9370"/>
                </a:lnTo>
                <a:lnTo>
                  <a:pt x="249489" y="20624"/>
                </a:lnTo>
                <a:lnTo>
                  <a:pt x="202320" y="35846"/>
                </a:lnTo>
                <a:lnTo>
                  <a:pt x="158878" y="54731"/>
                </a:lnTo>
                <a:lnTo>
                  <a:pt x="119648" y="76971"/>
                </a:lnTo>
                <a:lnTo>
                  <a:pt x="85117" y="102259"/>
                </a:lnTo>
                <a:lnTo>
                  <a:pt x="55773" y="130289"/>
                </a:lnTo>
                <a:lnTo>
                  <a:pt x="32103" y="160753"/>
                </a:lnTo>
                <a:lnTo>
                  <a:pt x="3729" y="227757"/>
                </a:lnTo>
                <a:lnTo>
                  <a:pt x="0" y="263683"/>
                </a:lnTo>
                <a:lnTo>
                  <a:pt x="3729" y="299258"/>
                </a:lnTo>
                <a:lnTo>
                  <a:pt x="32103" y="365731"/>
                </a:lnTo>
                <a:lnTo>
                  <a:pt x="55773" y="396004"/>
                </a:lnTo>
                <a:lnTo>
                  <a:pt x="85117" y="423885"/>
                </a:lnTo>
                <a:lnTo>
                  <a:pt x="119648" y="449061"/>
                </a:lnTo>
                <a:lnTo>
                  <a:pt x="158878" y="471221"/>
                </a:lnTo>
                <a:lnTo>
                  <a:pt x="202320" y="490052"/>
                </a:lnTo>
                <a:lnTo>
                  <a:pt x="249489" y="505241"/>
                </a:lnTo>
                <a:lnTo>
                  <a:pt x="299896" y="516478"/>
                </a:lnTo>
                <a:lnTo>
                  <a:pt x="353055" y="523449"/>
                </a:lnTo>
                <a:lnTo>
                  <a:pt x="408480" y="525842"/>
                </a:lnTo>
                <a:lnTo>
                  <a:pt x="463904" y="523449"/>
                </a:lnTo>
                <a:lnTo>
                  <a:pt x="517063" y="516478"/>
                </a:lnTo>
                <a:lnTo>
                  <a:pt x="567471" y="505241"/>
                </a:lnTo>
                <a:lnTo>
                  <a:pt x="614639" y="490052"/>
                </a:lnTo>
                <a:lnTo>
                  <a:pt x="658082" y="471221"/>
                </a:lnTo>
                <a:lnTo>
                  <a:pt x="697312" y="449061"/>
                </a:lnTo>
                <a:lnTo>
                  <a:pt x="731842" y="423885"/>
                </a:lnTo>
                <a:lnTo>
                  <a:pt x="761186" y="396004"/>
                </a:lnTo>
                <a:lnTo>
                  <a:pt x="784857" y="365731"/>
                </a:lnTo>
                <a:lnTo>
                  <a:pt x="813231" y="299258"/>
                </a:lnTo>
                <a:lnTo>
                  <a:pt x="816960" y="263683"/>
                </a:lnTo>
                <a:lnTo>
                  <a:pt x="813231" y="227757"/>
                </a:lnTo>
                <a:lnTo>
                  <a:pt x="784857" y="160753"/>
                </a:lnTo>
                <a:lnTo>
                  <a:pt x="761186" y="130289"/>
                </a:lnTo>
                <a:lnTo>
                  <a:pt x="731842" y="102259"/>
                </a:lnTo>
                <a:lnTo>
                  <a:pt x="697312" y="76971"/>
                </a:lnTo>
                <a:lnTo>
                  <a:pt x="658082" y="54731"/>
                </a:lnTo>
                <a:lnTo>
                  <a:pt x="614639" y="35846"/>
                </a:lnTo>
                <a:lnTo>
                  <a:pt x="567471" y="20624"/>
                </a:lnTo>
                <a:lnTo>
                  <a:pt x="517063" y="9370"/>
                </a:lnTo>
                <a:lnTo>
                  <a:pt x="463904" y="2393"/>
                </a:lnTo>
                <a:lnTo>
                  <a:pt x="408480" y="0"/>
                </a:lnTo>
                <a:close/>
              </a:path>
            </a:pathLst>
          </a:custGeom>
          <a:ln w="3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581293" y="4232973"/>
            <a:ext cx="31855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53" marR="4939" indent="-96923">
              <a:lnSpc>
                <a:spcPts val="1254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22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spc="49" dirty="0">
                <a:latin typeface="Times New Roman"/>
                <a:cs typeface="Times New Roman"/>
              </a:rPr>
              <a:t>a 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4599" y="4142028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5" h="524510">
                <a:moveTo>
                  <a:pt x="408546" y="0"/>
                </a:moveTo>
                <a:lnTo>
                  <a:pt x="353113" y="2393"/>
                </a:lnTo>
                <a:lnTo>
                  <a:pt x="299945" y="9365"/>
                </a:lnTo>
                <a:lnTo>
                  <a:pt x="249529" y="20603"/>
                </a:lnTo>
                <a:lnTo>
                  <a:pt x="202353" y="35795"/>
                </a:lnTo>
                <a:lnTo>
                  <a:pt x="158904" y="54629"/>
                </a:lnTo>
                <a:lnTo>
                  <a:pt x="119667" y="76793"/>
                </a:lnTo>
                <a:lnTo>
                  <a:pt x="85131" y="101973"/>
                </a:lnTo>
                <a:lnTo>
                  <a:pt x="55782" y="129858"/>
                </a:lnTo>
                <a:lnTo>
                  <a:pt x="32108" y="160136"/>
                </a:lnTo>
                <a:lnTo>
                  <a:pt x="3729" y="226620"/>
                </a:lnTo>
                <a:lnTo>
                  <a:pt x="0" y="262201"/>
                </a:lnTo>
                <a:lnTo>
                  <a:pt x="3729" y="297783"/>
                </a:lnTo>
                <a:lnTo>
                  <a:pt x="32108" y="364266"/>
                </a:lnTo>
                <a:lnTo>
                  <a:pt x="55782" y="394544"/>
                </a:lnTo>
                <a:lnTo>
                  <a:pt x="85131" y="422429"/>
                </a:lnTo>
                <a:lnTo>
                  <a:pt x="119667" y="447610"/>
                </a:lnTo>
                <a:lnTo>
                  <a:pt x="158904" y="469773"/>
                </a:lnTo>
                <a:lnTo>
                  <a:pt x="202353" y="488607"/>
                </a:lnTo>
                <a:lnTo>
                  <a:pt x="249529" y="503799"/>
                </a:lnTo>
                <a:lnTo>
                  <a:pt x="299945" y="515038"/>
                </a:lnTo>
                <a:lnTo>
                  <a:pt x="353113" y="522010"/>
                </a:lnTo>
                <a:lnTo>
                  <a:pt x="408546" y="524403"/>
                </a:lnTo>
                <a:lnTo>
                  <a:pt x="463980" y="522010"/>
                </a:lnTo>
                <a:lnTo>
                  <a:pt x="517148" y="515038"/>
                </a:lnTo>
                <a:lnTo>
                  <a:pt x="567563" y="503799"/>
                </a:lnTo>
                <a:lnTo>
                  <a:pt x="614739" y="488607"/>
                </a:lnTo>
                <a:lnTo>
                  <a:pt x="658189" y="469773"/>
                </a:lnTo>
                <a:lnTo>
                  <a:pt x="697426" y="447610"/>
                </a:lnTo>
                <a:lnTo>
                  <a:pt x="731962" y="422429"/>
                </a:lnTo>
                <a:lnTo>
                  <a:pt x="761310" y="394544"/>
                </a:lnTo>
                <a:lnTo>
                  <a:pt x="784985" y="364266"/>
                </a:lnTo>
                <a:lnTo>
                  <a:pt x="813363" y="297783"/>
                </a:lnTo>
                <a:lnTo>
                  <a:pt x="817093" y="262201"/>
                </a:lnTo>
                <a:lnTo>
                  <a:pt x="813363" y="226620"/>
                </a:lnTo>
                <a:lnTo>
                  <a:pt x="784985" y="160136"/>
                </a:lnTo>
                <a:lnTo>
                  <a:pt x="761310" y="129858"/>
                </a:lnTo>
                <a:lnTo>
                  <a:pt x="731962" y="101973"/>
                </a:lnTo>
                <a:lnTo>
                  <a:pt x="697426" y="76793"/>
                </a:lnTo>
                <a:lnTo>
                  <a:pt x="658189" y="54629"/>
                </a:lnTo>
                <a:lnTo>
                  <a:pt x="614739" y="35795"/>
                </a:lnTo>
                <a:lnTo>
                  <a:pt x="567563" y="20603"/>
                </a:lnTo>
                <a:lnTo>
                  <a:pt x="517148" y="9365"/>
                </a:lnTo>
                <a:lnTo>
                  <a:pt x="463980" y="2393"/>
                </a:lnTo>
                <a:lnTo>
                  <a:pt x="408546" y="0"/>
                </a:lnTo>
                <a:close/>
              </a:path>
            </a:pathLst>
          </a:custGeom>
          <a:ln w="3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549177" y="4253961"/>
            <a:ext cx="4235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Area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5769" y="4142004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5" h="524510">
                <a:moveTo>
                  <a:pt x="408562" y="0"/>
                </a:moveTo>
                <a:lnTo>
                  <a:pt x="353126" y="2393"/>
                </a:lnTo>
                <a:lnTo>
                  <a:pt x="299956" y="9365"/>
                </a:lnTo>
                <a:lnTo>
                  <a:pt x="249539" y="20604"/>
                </a:lnTo>
                <a:lnTo>
                  <a:pt x="202361" y="35797"/>
                </a:lnTo>
                <a:lnTo>
                  <a:pt x="158909" y="54631"/>
                </a:lnTo>
                <a:lnTo>
                  <a:pt x="119672" y="76795"/>
                </a:lnTo>
                <a:lnTo>
                  <a:pt x="85134" y="101977"/>
                </a:lnTo>
                <a:lnTo>
                  <a:pt x="55784" y="129863"/>
                </a:lnTo>
                <a:lnTo>
                  <a:pt x="32109" y="160142"/>
                </a:lnTo>
                <a:lnTo>
                  <a:pt x="3730" y="226628"/>
                </a:lnTo>
                <a:lnTo>
                  <a:pt x="0" y="262211"/>
                </a:lnTo>
                <a:lnTo>
                  <a:pt x="3730" y="297794"/>
                </a:lnTo>
                <a:lnTo>
                  <a:pt x="32109" y="364280"/>
                </a:lnTo>
                <a:lnTo>
                  <a:pt x="55784" y="394559"/>
                </a:lnTo>
                <a:lnTo>
                  <a:pt x="85134" y="422445"/>
                </a:lnTo>
                <a:lnTo>
                  <a:pt x="119672" y="447626"/>
                </a:lnTo>
                <a:lnTo>
                  <a:pt x="158909" y="469791"/>
                </a:lnTo>
                <a:lnTo>
                  <a:pt x="202361" y="488625"/>
                </a:lnTo>
                <a:lnTo>
                  <a:pt x="249539" y="503818"/>
                </a:lnTo>
                <a:lnTo>
                  <a:pt x="299956" y="515057"/>
                </a:lnTo>
                <a:lnTo>
                  <a:pt x="353126" y="522029"/>
                </a:lnTo>
                <a:lnTo>
                  <a:pt x="408562" y="524422"/>
                </a:lnTo>
                <a:lnTo>
                  <a:pt x="463997" y="522029"/>
                </a:lnTo>
                <a:lnTo>
                  <a:pt x="517167" y="515057"/>
                </a:lnTo>
                <a:lnTo>
                  <a:pt x="567584" y="503818"/>
                </a:lnTo>
                <a:lnTo>
                  <a:pt x="614762" y="488625"/>
                </a:lnTo>
                <a:lnTo>
                  <a:pt x="658214" y="469791"/>
                </a:lnTo>
                <a:lnTo>
                  <a:pt x="697451" y="447626"/>
                </a:lnTo>
                <a:lnTo>
                  <a:pt x="731989" y="422445"/>
                </a:lnTo>
                <a:lnTo>
                  <a:pt x="761339" y="394559"/>
                </a:lnTo>
                <a:lnTo>
                  <a:pt x="785014" y="364280"/>
                </a:lnTo>
                <a:lnTo>
                  <a:pt x="813394" y="297794"/>
                </a:lnTo>
                <a:lnTo>
                  <a:pt x="817124" y="262211"/>
                </a:lnTo>
                <a:lnTo>
                  <a:pt x="813394" y="226628"/>
                </a:lnTo>
                <a:lnTo>
                  <a:pt x="785014" y="160142"/>
                </a:lnTo>
                <a:lnTo>
                  <a:pt x="761339" y="129863"/>
                </a:lnTo>
                <a:lnTo>
                  <a:pt x="731989" y="101977"/>
                </a:lnTo>
                <a:lnTo>
                  <a:pt x="697451" y="76795"/>
                </a:lnTo>
                <a:lnTo>
                  <a:pt x="658214" y="54631"/>
                </a:lnTo>
                <a:lnTo>
                  <a:pt x="614762" y="35797"/>
                </a:lnTo>
                <a:lnTo>
                  <a:pt x="567584" y="20604"/>
                </a:lnTo>
                <a:lnTo>
                  <a:pt x="517167" y="9365"/>
                </a:lnTo>
                <a:lnTo>
                  <a:pt x="463997" y="2393"/>
                </a:lnTo>
                <a:lnTo>
                  <a:pt x="408562" y="0"/>
                </a:lnTo>
                <a:close/>
              </a:path>
            </a:pathLst>
          </a:custGeom>
          <a:ln w="35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5570539" y="4253716"/>
            <a:ext cx="4222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Area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7580" y="3996730"/>
            <a:ext cx="1064331" cy="127794"/>
          </a:xfrm>
          <a:custGeom>
            <a:avLst/>
            <a:gdLst/>
            <a:ahLst/>
            <a:cxnLst/>
            <a:rect l="l" t="t" r="r" b="b"/>
            <a:pathLst>
              <a:path w="1094739" h="131445">
                <a:moveTo>
                  <a:pt x="1094620" y="0"/>
                </a:moveTo>
                <a:lnTo>
                  <a:pt x="0" y="131110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761796" y="3996730"/>
            <a:ext cx="0" cy="145697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405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761795" y="3996730"/>
            <a:ext cx="1077913" cy="136437"/>
          </a:xfrm>
          <a:custGeom>
            <a:avLst/>
            <a:gdLst/>
            <a:ahLst/>
            <a:cxnLst/>
            <a:rect l="l" t="t" r="r" b="b"/>
            <a:pathLst>
              <a:path w="1108710" h="140335">
                <a:moveTo>
                  <a:pt x="0" y="0"/>
                </a:moveTo>
                <a:lnTo>
                  <a:pt x="1108341" y="140257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07268" y="4788228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4" h="524510">
                <a:moveTo>
                  <a:pt x="408577" y="0"/>
                </a:moveTo>
                <a:lnTo>
                  <a:pt x="353139" y="2393"/>
                </a:lnTo>
                <a:lnTo>
                  <a:pt x="299967" y="9366"/>
                </a:lnTo>
                <a:lnTo>
                  <a:pt x="249548" y="20605"/>
                </a:lnTo>
                <a:lnTo>
                  <a:pt x="202368" y="35798"/>
                </a:lnTo>
                <a:lnTo>
                  <a:pt x="158915" y="54633"/>
                </a:lnTo>
                <a:lnTo>
                  <a:pt x="119676" y="76798"/>
                </a:lnTo>
                <a:lnTo>
                  <a:pt x="85137" y="101981"/>
                </a:lnTo>
                <a:lnTo>
                  <a:pt x="55786" y="129868"/>
                </a:lnTo>
                <a:lnTo>
                  <a:pt x="32110" y="160148"/>
                </a:lnTo>
                <a:lnTo>
                  <a:pt x="3730" y="226637"/>
                </a:lnTo>
                <a:lnTo>
                  <a:pt x="0" y="262221"/>
                </a:lnTo>
                <a:lnTo>
                  <a:pt x="3730" y="297805"/>
                </a:lnTo>
                <a:lnTo>
                  <a:pt x="32110" y="364294"/>
                </a:lnTo>
                <a:lnTo>
                  <a:pt x="55786" y="394573"/>
                </a:lnTo>
                <a:lnTo>
                  <a:pt x="85137" y="422461"/>
                </a:lnTo>
                <a:lnTo>
                  <a:pt x="119676" y="447643"/>
                </a:lnTo>
                <a:lnTo>
                  <a:pt x="158915" y="469808"/>
                </a:lnTo>
                <a:lnTo>
                  <a:pt x="202368" y="488643"/>
                </a:lnTo>
                <a:lnTo>
                  <a:pt x="249548" y="503837"/>
                </a:lnTo>
                <a:lnTo>
                  <a:pt x="299967" y="515076"/>
                </a:lnTo>
                <a:lnTo>
                  <a:pt x="353139" y="522048"/>
                </a:lnTo>
                <a:lnTo>
                  <a:pt x="408577" y="524442"/>
                </a:lnTo>
                <a:lnTo>
                  <a:pt x="464014" y="522048"/>
                </a:lnTo>
                <a:lnTo>
                  <a:pt x="517186" y="515076"/>
                </a:lnTo>
                <a:lnTo>
                  <a:pt x="567605" y="503837"/>
                </a:lnTo>
                <a:lnTo>
                  <a:pt x="614785" y="488643"/>
                </a:lnTo>
                <a:lnTo>
                  <a:pt x="658238" y="469808"/>
                </a:lnTo>
                <a:lnTo>
                  <a:pt x="697477" y="447643"/>
                </a:lnTo>
                <a:lnTo>
                  <a:pt x="732016" y="422461"/>
                </a:lnTo>
                <a:lnTo>
                  <a:pt x="761367" y="394573"/>
                </a:lnTo>
                <a:lnTo>
                  <a:pt x="785043" y="364294"/>
                </a:lnTo>
                <a:lnTo>
                  <a:pt x="813424" y="297805"/>
                </a:lnTo>
                <a:lnTo>
                  <a:pt x="817154" y="262221"/>
                </a:lnTo>
                <a:lnTo>
                  <a:pt x="813424" y="226637"/>
                </a:lnTo>
                <a:lnTo>
                  <a:pt x="785043" y="160148"/>
                </a:lnTo>
                <a:lnTo>
                  <a:pt x="761367" y="129868"/>
                </a:lnTo>
                <a:lnTo>
                  <a:pt x="732016" y="101981"/>
                </a:lnTo>
                <a:lnTo>
                  <a:pt x="697477" y="76798"/>
                </a:lnTo>
                <a:lnTo>
                  <a:pt x="658238" y="54633"/>
                </a:lnTo>
                <a:lnTo>
                  <a:pt x="614785" y="35798"/>
                </a:lnTo>
                <a:lnTo>
                  <a:pt x="567605" y="20605"/>
                </a:lnTo>
                <a:lnTo>
                  <a:pt x="517186" y="9366"/>
                </a:lnTo>
                <a:lnTo>
                  <a:pt x="464014" y="2393"/>
                </a:lnTo>
                <a:lnTo>
                  <a:pt x="408577" y="0"/>
                </a:lnTo>
                <a:close/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581096" y="4905654"/>
            <a:ext cx="2487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93" marR="4939" indent="-27163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F</a:t>
            </a:r>
            <a:r>
              <a:rPr sz="1069" spc="15" dirty="0">
                <a:latin typeface="Times New Roman"/>
                <a:cs typeface="Times New Roman"/>
              </a:rPr>
              <a:t>i</a:t>
            </a:r>
            <a:r>
              <a:rPr sz="1069" dirty="0">
                <a:latin typeface="Times New Roman"/>
                <a:cs typeface="Times New Roman"/>
              </a:rPr>
              <a:t>l</a:t>
            </a:r>
            <a:r>
              <a:rPr sz="1069" spc="5" dirty="0">
                <a:latin typeface="Times New Roman"/>
                <a:cs typeface="Times New Roman"/>
              </a:rPr>
              <a:t>e  </a:t>
            </a:r>
            <a:r>
              <a:rPr sz="1069" spc="15" dirty="0">
                <a:latin typeface="Times New Roman"/>
                <a:cs typeface="Times New Roman"/>
              </a:rPr>
              <a:t>A1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28953" y="4814192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5" h="524510">
                <a:moveTo>
                  <a:pt x="408626" y="0"/>
                </a:moveTo>
                <a:lnTo>
                  <a:pt x="353182" y="2393"/>
                </a:lnTo>
                <a:lnTo>
                  <a:pt x="300003" y="9367"/>
                </a:lnTo>
                <a:lnTo>
                  <a:pt x="249578" y="20607"/>
                </a:lnTo>
                <a:lnTo>
                  <a:pt x="202393" y="35802"/>
                </a:lnTo>
                <a:lnTo>
                  <a:pt x="158934" y="54640"/>
                </a:lnTo>
                <a:lnTo>
                  <a:pt x="119690" y="76808"/>
                </a:lnTo>
                <a:lnTo>
                  <a:pt x="85148" y="101993"/>
                </a:lnTo>
                <a:lnTo>
                  <a:pt x="55793" y="129884"/>
                </a:lnTo>
                <a:lnTo>
                  <a:pt x="32114" y="160167"/>
                </a:lnTo>
                <a:lnTo>
                  <a:pt x="3730" y="226664"/>
                </a:lnTo>
                <a:lnTo>
                  <a:pt x="0" y="262252"/>
                </a:lnTo>
                <a:lnTo>
                  <a:pt x="3730" y="297841"/>
                </a:lnTo>
                <a:lnTo>
                  <a:pt x="32114" y="364337"/>
                </a:lnTo>
                <a:lnTo>
                  <a:pt x="55793" y="394621"/>
                </a:lnTo>
                <a:lnTo>
                  <a:pt x="85148" y="422512"/>
                </a:lnTo>
                <a:lnTo>
                  <a:pt x="119690" y="447697"/>
                </a:lnTo>
                <a:lnTo>
                  <a:pt x="158934" y="469865"/>
                </a:lnTo>
                <a:lnTo>
                  <a:pt x="202393" y="488702"/>
                </a:lnTo>
                <a:lnTo>
                  <a:pt x="249578" y="503897"/>
                </a:lnTo>
                <a:lnTo>
                  <a:pt x="300003" y="515138"/>
                </a:lnTo>
                <a:lnTo>
                  <a:pt x="353182" y="522111"/>
                </a:lnTo>
                <a:lnTo>
                  <a:pt x="408626" y="524505"/>
                </a:lnTo>
                <a:lnTo>
                  <a:pt x="464070" y="522111"/>
                </a:lnTo>
                <a:lnTo>
                  <a:pt x="517248" y="515138"/>
                </a:lnTo>
                <a:lnTo>
                  <a:pt x="567674" y="503897"/>
                </a:lnTo>
                <a:lnTo>
                  <a:pt x="614859" y="488702"/>
                </a:lnTo>
                <a:lnTo>
                  <a:pt x="658317" y="469865"/>
                </a:lnTo>
                <a:lnTo>
                  <a:pt x="697561" y="447697"/>
                </a:lnTo>
                <a:lnTo>
                  <a:pt x="732104" y="422512"/>
                </a:lnTo>
                <a:lnTo>
                  <a:pt x="761459" y="394621"/>
                </a:lnTo>
                <a:lnTo>
                  <a:pt x="785138" y="364337"/>
                </a:lnTo>
                <a:lnTo>
                  <a:pt x="813522" y="297841"/>
                </a:lnTo>
                <a:lnTo>
                  <a:pt x="817252" y="262252"/>
                </a:lnTo>
                <a:lnTo>
                  <a:pt x="813522" y="226664"/>
                </a:lnTo>
                <a:lnTo>
                  <a:pt x="785138" y="160167"/>
                </a:lnTo>
                <a:lnTo>
                  <a:pt x="761459" y="129884"/>
                </a:lnTo>
                <a:lnTo>
                  <a:pt x="732104" y="101993"/>
                </a:lnTo>
                <a:lnTo>
                  <a:pt x="697561" y="76808"/>
                </a:lnTo>
                <a:lnTo>
                  <a:pt x="658317" y="54640"/>
                </a:lnTo>
                <a:lnTo>
                  <a:pt x="614859" y="35802"/>
                </a:lnTo>
                <a:lnTo>
                  <a:pt x="567674" y="20607"/>
                </a:lnTo>
                <a:lnTo>
                  <a:pt x="517248" y="9367"/>
                </a:lnTo>
                <a:lnTo>
                  <a:pt x="464070" y="2393"/>
                </a:lnTo>
                <a:lnTo>
                  <a:pt x="408626" y="0"/>
                </a:lnTo>
                <a:close/>
              </a:path>
            </a:pathLst>
          </a:custGeom>
          <a:ln w="35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601030" y="4932136"/>
            <a:ext cx="2500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93" marR="4939" indent="-27163">
              <a:lnSpc>
                <a:spcPts val="1264"/>
              </a:lnSpc>
            </a:pPr>
            <a:r>
              <a:rPr sz="1069" spc="68" dirty="0">
                <a:latin typeface="Times New Roman"/>
                <a:cs typeface="Times New Roman"/>
              </a:rPr>
              <a:t>F</a:t>
            </a:r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l</a:t>
            </a:r>
            <a:r>
              <a:rPr sz="1069" spc="5" dirty="0">
                <a:latin typeface="Times New Roman"/>
                <a:cs typeface="Times New Roman"/>
              </a:rPr>
              <a:t>e  </a:t>
            </a:r>
            <a:r>
              <a:rPr sz="1069" spc="15" dirty="0">
                <a:latin typeface="Times New Roman"/>
                <a:cs typeface="Times New Roman"/>
              </a:rPr>
              <a:t>A2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50301" y="4814212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5" h="524510">
                <a:moveTo>
                  <a:pt x="408623" y="0"/>
                </a:moveTo>
                <a:lnTo>
                  <a:pt x="353179" y="2393"/>
                </a:lnTo>
                <a:lnTo>
                  <a:pt x="300001" y="9367"/>
                </a:lnTo>
                <a:lnTo>
                  <a:pt x="249576" y="20607"/>
                </a:lnTo>
                <a:lnTo>
                  <a:pt x="202391" y="35802"/>
                </a:lnTo>
                <a:lnTo>
                  <a:pt x="158933" y="54639"/>
                </a:lnTo>
                <a:lnTo>
                  <a:pt x="119689" y="76807"/>
                </a:lnTo>
                <a:lnTo>
                  <a:pt x="85147" y="101992"/>
                </a:lnTo>
                <a:lnTo>
                  <a:pt x="55793" y="129882"/>
                </a:lnTo>
                <a:lnTo>
                  <a:pt x="32114" y="160166"/>
                </a:lnTo>
                <a:lnTo>
                  <a:pt x="3730" y="226662"/>
                </a:lnTo>
                <a:lnTo>
                  <a:pt x="0" y="262250"/>
                </a:lnTo>
                <a:lnTo>
                  <a:pt x="3730" y="297838"/>
                </a:lnTo>
                <a:lnTo>
                  <a:pt x="32114" y="364334"/>
                </a:lnTo>
                <a:lnTo>
                  <a:pt x="55793" y="394618"/>
                </a:lnTo>
                <a:lnTo>
                  <a:pt x="85147" y="422508"/>
                </a:lnTo>
                <a:lnTo>
                  <a:pt x="119689" y="447693"/>
                </a:lnTo>
                <a:lnTo>
                  <a:pt x="158933" y="469861"/>
                </a:lnTo>
                <a:lnTo>
                  <a:pt x="202391" y="488698"/>
                </a:lnTo>
                <a:lnTo>
                  <a:pt x="249576" y="503893"/>
                </a:lnTo>
                <a:lnTo>
                  <a:pt x="300001" y="515134"/>
                </a:lnTo>
                <a:lnTo>
                  <a:pt x="353179" y="522107"/>
                </a:lnTo>
                <a:lnTo>
                  <a:pt x="408623" y="524501"/>
                </a:lnTo>
                <a:lnTo>
                  <a:pt x="464066" y="522107"/>
                </a:lnTo>
                <a:lnTo>
                  <a:pt x="517244" y="515134"/>
                </a:lnTo>
                <a:lnTo>
                  <a:pt x="567669" y="503893"/>
                </a:lnTo>
                <a:lnTo>
                  <a:pt x="614854" y="488698"/>
                </a:lnTo>
                <a:lnTo>
                  <a:pt x="658312" y="469861"/>
                </a:lnTo>
                <a:lnTo>
                  <a:pt x="697556" y="447693"/>
                </a:lnTo>
                <a:lnTo>
                  <a:pt x="732098" y="422508"/>
                </a:lnTo>
                <a:lnTo>
                  <a:pt x="761453" y="394618"/>
                </a:lnTo>
                <a:lnTo>
                  <a:pt x="785132" y="364334"/>
                </a:lnTo>
                <a:lnTo>
                  <a:pt x="813515" y="297838"/>
                </a:lnTo>
                <a:lnTo>
                  <a:pt x="817246" y="262250"/>
                </a:lnTo>
                <a:lnTo>
                  <a:pt x="813515" y="226662"/>
                </a:lnTo>
                <a:lnTo>
                  <a:pt x="785132" y="160166"/>
                </a:lnTo>
                <a:lnTo>
                  <a:pt x="761453" y="129882"/>
                </a:lnTo>
                <a:lnTo>
                  <a:pt x="732098" y="101992"/>
                </a:lnTo>
                <a:lnTo>
                  <a:pt x="697556" y="76807"/>
                </a:lnTo>
                <a:lnTo>
                  <a:pt x="658312" y="54639"/>
                </a:lnTo>
                <a:lnTo>
                  <a:pt x="614854" y="35802"/>
                </a:lnTo>
                <a:lnTo>
                  <a:pt x="567669" y="20607"/>
                </a:lnTo>
                <a:lnTo>
                  <a:pt x="517244" y="9367"/>
                </a:lnTo>
                <a:lnTo>
                  <a:pt x="464066" y="2393"/>
                </a:lnTo>
                <a:lnTo>
                  <a:pt x="408623" y="0"/>
                </a:lnTo>
                <a:close/>
              </a:path>
            </a:pathLst>
          </a:custGeom>
          <a:ln w="358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4623991" y="4931941"/>
            <a:ext cx="2487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8" marR="4939" indent="-25929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F</a:t>
            </a:r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l</a:t>
            </a:r>
            <a:r>
              <a:rPr sz="1069" spc="5" dirty="0">
                <a:latin typeface="Times New Roman"/>
                <a:cs typeface="Times New Roman"/>
              </a:rPr>
              <a:t>e  </a:t>
            </a:r>
            <a:r>
              <a:rPr sz="1069" spc="15" dirty="0">
                <a:latin typeface="Times New Roman"/>
                <a:cs typeface="Times New Roman"/>
              </a:rPr>
              <a:t>A3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76010" y="4631900"/>
            <a:ext cx="950736" cy="146932"/>
          </a:xfrm>
          <a:custGeom>
            <a:avLst/>
            <a:gdLst/>
            <a:ahLst/>
            <a:cxnLst/>
            <a:rect l="l" t="t" r="r" b="b"/>
            <a:pathLst>
              <a:path w="977900" h="151129">
                <a:moveTo>
                  <a:pt x="977333" y="0"/>
                </a:moveTo>
                <a:lnTo>
                  <a:pt x="0" y="150945"/>
                </a:lnTo>
              </a:path>
            </a:pathLst>
          </a:custGeom>
          <a:ln w="3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26195" y="4631901"/>
            <a:ext cx="0" cy="173478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90"/>
                </a:lnTo>
              </a:path>
            </a:pathLst>
          </a:custGeom>
          <a:ln w="3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726196" y="4631900"/>
            <a:ext cx="1036549" cy="182739"/>
          </a:xfrm>
          <a:custGeom>
            <a:avLst/>
            <a:gdLst/>
            <a:ahLst/>
            <a:cxnLst/>
            <a:rect l="l" t="t" r="r" b="b"/>
            <a:pathLst>
              <a:path w="1066164" h="187960">
                <a:moveTo>
                  <a:pt x="0" y="0"/>
                </a:moveTo>
                <a:lnTo>
                  <a:pt x="1065766" y="187538"/>
                </a:lnTo>
              </a:path>
            </a:pathLst>
          </a:custGeom>
          <a:ln w="3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63911" y="5515384"/>
            <a:ext cx="794543" cy="509940"/>
          </a:xfrm>
          <a:custGeom>
            <a:avLst/>
            <a:gdLst/>
            <a:ahLst/>
            <a:cxnLst/>
            <a:rect l="l" t="t" r="r" b="b"/>
            <a:pathLst>
              <a:path w="817244" h="524510">
                <a:moveTo>
                  <a:pt x="408619" y="0"/>
                </a:moveTo>
                <a:lnTo>
                  <a:pt x="353176" y="2393"/>
                </a:lnTo>
                <a:lnTo>
                  <a:pt x="299999" y="9367"/>
                </a:lnTo>
                <a:lnTo>
                  <a:pt x="249574" y="20607"/>
                </a:lnTo>
                <a:lnTo>
                  <a:pt x="202389" y="35802"/>
                </a:lnTo>
                <a:lnTo>
                  <a:pt x="158932" y="54639"/>
                </a:lnTo>
                <a:lnTo>
                  <a:pt x="119689" y="76806"/>
                </a:lnTo>
                <a:lnTo>
                  <a:pt x="85146" y="101991"/>
                </a:lnTo>
                <a:lnTo>
                  <a:pt x="55792" y="129881"/>
                </a:lnTo>
                <a:lnTo>
                  <a:pt x="32114" y="160165"/>
                </a:lnTo>
                <a:lnTo>
                  <a:pt x="3730" y="226660"/>
                </a:lnTo>
                <a:lnTo>
                  <a:pt x="0" y="262248"/>
                </a:lnTo>
                <a:lnTo>
                  <a:pt x="3730" y="297836"/>
                </a:lnTo>
                <a:lnTo>
                  <a:pt x="32114" y="364332"/>
                </a:lnTo>
                <a:lnTo>
                  <a:pt x="55792" y="394615"/>
                </a:lnTo>
                <a:lnTo>
                  <a:pt x="85146" y="422505"/>
                </a:lnTo>
                <a:lnTo>
                  <a:pt x="119689" y="447690"/>
                </a:lnTo>
                <a:lnTo>
                  <a:pt x="158932" y="469857"/>
                </a:lnTo>
                <a:lnTo>
                  <a:pt x="202389" y="488694"/>
                </a:lnTo>
                <a:lnTo>
                  <a:pt x="249574" y="503889"/>
                </a:lnTo>
                <a:lnTo>
                  <a:pt x="299999" y="515130"/>
                </a:lnTo>
                <a:lnTo>
                  <a:pt x="353176" y="522103"/>
                </a:lnTo>
                <a:lnTo>
                  <a:pt x="408619" y="524497"/>
                </a:lnTo>
                <a:lnTo>
                  <a:pt x="464063" y="522103"/>
                </a:lnTo>
                <a:lnTo>
                  <a:pt x="517240" y="515130"/>
                </a:lnTo>
                <a:lnTo>
                  <a:pt x="567665" y="503889"/>
                </a:lnTo>
                <a:lnTo>
                  <a:pt x="614849" y="488694"/>
                </a:lnTo>
                <a:lnTo>
                  <a:pt x="658307" y="469857"/>
                </a:lnTo>
                <a:lnTo>
                  <a:pt x="697550" y="447690"/>
                </a:lnTo>
                <a:lnTo>
                  <a:pt x="732093" y="422505"/>
                </a:lnTo>
                <a:lnTo>
                  <a:pt x="761447" y="394615"/>
                </a:lnTo>
                <a:lnTo>
                  <a:pt x="785125" y="364332"/>
                </a:lnTo>
                <a:lnTo>
                  <a:pt x="813509" y="297836"/>
                </a:lnTo>
                <a:lnTo>
                  <a:pt x="817239" y="262248"/>
                </a:lnTo>
                <a:lnTo>
                  <a:pt x="813509" y="226660"/>
                </a:lnTo>
                <a:lnTo>
                  <a:pt x="785125" y="160165"/>
                </a:lnTo>
                <a:lnTo>
                  <a:pt x="761447" y="129881"/>
                </a:lnTo>
                <a:lnTo>
                  <a:pt x="732093" y="101991"/>
                </a:lnTo>
                <a:lnTo>
                  <a:pt x="697550" y="76806"/>
                </a:lnTo>
                <a:lnTo>
                  <a:pt x="658307" y="54639"/>
                </a:lnTo>
                <a:lnTo>
                  <a:pt x="614849" y="35802"/>
                </a:lnTo>
                <a:lnTo>
                  <a:pt x="567665" y="20607"/>
                </a:lnTo>
                <a:lnTo>
                  <a:pt x="517240" y="9367"/>
                </a:lnTo>
                <a:lnTo>
                  <a:pt x="464063" y="2393"/>
                </a:lnTo>
                <a:lnTo>
                  <a:pt x="408619" y="0"/>
                </a:lnTo>
                <a:close/>
              </a:path>
            </a:pathLst>
          </a:custGeom>
          <a:ln w="3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629045" y="5633892"/>
            <a:ext cx="2654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643">
              <a:lnSpc>
                <a:spcPts val="1254"/>
              </a:lnSpc>
            </a:pPr>
            <a:r>
              <a:rPr sz="1069" spc="63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ec  A11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5659" y="5541484"/>
            <a:ext cx="795161" cy="511792"/>
          </a:xfrm>
          <a:custGeom>
            <a:avLst/>
            <a:gdLst/>
            <a:ahLst/>
            <a:cxnLst/>
            <a:rect l="l" t="t" r="r" b="b"/>
            <a:pathLst>
              <a:path w="817879" h="526414">
                <a:moveTo>
                  <a:pt x="408684" y="0"/>
                </a:moveTo>
                <a:lnTo>
                  <a:pt x="353232" y="2424"/>
                </a:lnTo>
                <a:lnTo>
                  <a:pt x="300046" y="9481"/>
                </a:lnTo>
                <a:lnTo>
                  <a:pt x="249614" y="20848"/>
                </a:lnTo>
                <a:lnTo>
                  <a:pt x="202422" y="36203"/>
                </a:lnTo>
                <a:lnTo>
                  <a:pt x="158957" y="55221"/>
                </a:lnTo>
                <a:lnTo>
                  <a:pt x="119708" y="77581"/>
                </a:lnTo>
                <a:lnTo>
                  <a:pt x="85160" y="102959"/>
                </a:lnTo>
                <a:lnTo>
                  <a:pt x="55801" y="131032"/>
                </a:lnTo>
                <a:lnTo>
                  <a:pt x="32119" y="161477"/>
                </a:lnTo>
                <a:lnTo>
                  <a:pt x="3731" y="228191"/>
                </a:lnTo>
                <a:lnTo>
                  <a:pt x="0" y="263815"/>
                </a:lnTo>
                <a:lnTo>
                  <a:pt x="3731" y="299408"/>
                </a:lnTo>
                <a:lnTo>
                  <a:pt x="32119" y="365914"/>
                </a:lnTo>
                <a:lnTo>
                  <a:pt x="55801" y="396202"/>
                </a:lnTo>
                <a:lnTo>
                  <a:pt x="85160" y="424097"/>
                </a:lnTo>
                <a:lnTo>
                  <a:pt x="119708" y="449286"/>
                </a:lnTo>
                <a:lnTo>
                  <a:pt x="158957" y="471457"/>
                </a:lnTo>
                <a:lnTo>
                  <a:pt x="202422" y="490297"/>
                </a:lnTo>
                <a:lnTo>
                  <a:pt x="249614" y="505494"/>
                </a:lnTo>
                <a:lnTo>
                  <a:pt x="300046" y="516736"/>
                </a:lnTo>
                <a:lnTo>
                  <a:pt x="353232" y="523711"/>
                </a:lnTo>
                <a:lnTo>
                  <a:pt x="408684" y="526105"/>
                </a:lnTo>
                <a:lnTo>
                  <a:pt x="464136" y="523711"/>
                </a:lnTo>
                <a:lnTo>
                  <a:pt x="517322" y="516736"/>
                </a:lnTo>
                <a:lnTo>
                  <a:pt x="567755" y="505494"/>
                </a:lnTo>
                <a:lnTo>
                  <a:pt x="614947" y="490297"/>
                </a:lnTo>
                <a:lnTo>
                  <a:pt x="658411" y="471457"/>
                </a:lnTo>
                <a:lnTo>
                  <a:pt x="697661" y="449286"/>
                </a:lnTo>
                <a:lnTo>
                  <a:pt x="732209" y="424097"/>
                </a:lnTo>
                <a:lnTo>
                  <a:pt x="761567" y="396202"/>
                </a:lnTo>
                <a:lnTo>
                  <a:pt x="785250" y="365914"/>
                </a:lnTo>
                <a:lnTo>
                  <a:pt x="813638" y="299408"/>
                </a:lnTo>
                <a:lnTo>
                  <a:pt x="817369" y="263815"/>
                </a:lnTo>
                <a:lnTo>
                  <a:pt x="813638" y="228191"/>
                </a:lnTo>
                <a:lnTo>
                  <a:pt x="785250" y="161477"/>
                </a:lnTo>
                <a:lnTo>
                  <a:pt x="761567" y="131032"/>
                </a:lnTo>
                <a:lnTo>
                  <a:pt x="732209" y="102959"/>
                </a:lnTo>
                <a:lnTo>
                  <a:pt x="697661" y="77581"/>
                </a:lnTo>
                <a:lnTo>
                  <a:pt x="658411" y="55221"/>
                </a:lnTo>
                <a:lnTo>
                  <a:pt x="614947" y="36203"/>
                </a:lnTo>
                <a:lnTo>
                  <a:pt x="567755" y="20848"/>
                </a:lnTo>
                <a:lnTo>
                  <a:pt x="517322" y="9481"/>
                </a:lnTo>
                <a:lnTo>
                  <a:pt x="464136" y="2424"/>
                </a:lnTo>
                <a:lnTo>
                  <a:pt x="408684" y="0"/>
                </a:lnTo>
                <a:close/>
              </a:path>
            </a:pathLst>
          </a:custGeom>
          <a:ln w="35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3650655" y="5660395"/>
            <a:ext cx="2654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026">
              <a:lnSpc>
                <a:spcPts val="1254"/>
              </a:lnSpc>
            </a:pPr>
            <a:r>
              <a:rPr sz="1069" spc="78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c  A12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08643" y="5541468"/>
            <a:ext cx="795161" cy="511792"/>
          </a:xfrm>
          <a:custGeom>
            <a:avLst/>
            <a:gdLst/>
            <a:ahLst/>
            <a:cxnLst/>
            <a:rect l="l" t="t" r="r" b="b"/>
            <a:pathLst>
              <a:path w="817879" h="526414">
                <a:moveTo>
                  <a:pt x="408698" y="0"/>
                </a:moveTo>
                <a:lnTo>
                  <a:pt x="353244" y="2424"/>
                </a:lnTo>
                <a:lnTo>
                  <a:pt x="300056" y="9481"/>
                </a:lnTo>
                <a:lnTo>
                  <a:pt x="249622" y="20849"/>
                </a:lnTo>
                <a:lnTo>
                  <a:pt x="202428" y="36204"/>
                </a:lnTo>
                <a:lnTo>
                  <a:pt x="158962" y="55223"/>
                </a:lnTo>
                <a:lnTo>
                  <a:pt x="119711" y="77584"/>
                </a:lnTo>
                <a:lnTo>
                  <a:pt x="85163" y="102962"/>
                </a:lnTo>
                <a:lnTo>
                  <a:pt x="55803" y="131036"/>
                </a:lnTo>
                <a:lnTo>
                  <a:pt x="32120" y="161482"/>
                </a:lnTo>
                <a:lnTo>
                  <a:pt x="3731" y="228199"/>
                </a:lnTo>
                <a:lnTo>
                  <a:pt x="0" y="263823"/>
                </a:lnTo>
                <a:lnTo>
                  <a:pt x="3731" y="299418"/>
                </a:lnTo>
                <a:lnTo>
                  <a:pt x="32120" y="365926"/>
                </a:lnTo>
                <a:lnTo>
                  <a:pt x="55803" y="396215"/>
                </a:lnTo>
                <a:lnTo>
                  <a:pt x="85163" y="424111"/>
                </a:lnTo>
                <a:lnTo>
                  <a:pt x="119711" y="449300"/>
                </a:lnTo>
                <a:lnTo>
                  <a:pt x="158962" y="471472"/>
                </a:lnTo>
                <a:lnTo>
                  <a:pt x="202428" y="490313"/>
                </a:lnTo>
                <a:lnTo>
                  <a:pt x="249622" y="505511"/>
                </a:lnTo>
                <a:lnTo>
                  <a:pt x="300056" y="516753"/>
                </a:lnTo>
                <a:lnTo>
                  <a:pt x="353244" y="523728"/>
                </a:lnTo>
                <a:lnTo>
                  <a:pt x="408698" y="526122"/>
                </a:lnTo>
                <a:lnTo>
                  <a:pt x="464151" y="523728"/>
                </a:lnTo>
                <a:lnTo>
                  <a:pt x="517339" y="516753"/>
                </a:lnTo>
                <a:lnTo>
                  <a:pt x="567773" y="505511"/>
                </a:lnTo>
                <a:lnTo>
                  <a:pt x="614967" y="490313"/>
                </a:lnTo>
                <a:lnTo>
                  <a:pt x="658433" y="471472"/>
                </a:lnTo>
                <a:lnTo>
                  <a:pt x="697684" y="449300"/>
                </a:lnTo>
                <a:lnTo>
                  <a:pt x="732232" y="424111"/>
                </a:lnTo>
                <a:lnTo>
                  <a:pt x="761592" y="396215"/>
                </a:lnTo>
                <a:lnTo>
                  <a:pt x="785275" y="365926"/>
                </a:lnTo>
                <a:lnTo>
                  <a:pt x="813664" y="299418"/>
                </a:lnTo>
                <a:lnTo>
                  <a:pt x="817396" y="263823"/>
                </a:lnTo>
                <a:lnTo>
                  <a:pt x="813664" y="228199"/>
                </a:lnTo>
                <a:lnTo>
                  <a:pt x="785275" y="161482"/>
                </a:lnTo>
                <a:lnTo>
                  <a:pt x="761592" y="131036"/>
                </a:lnTo>
                <a:lnTo>
                  <a:pt x="732232" y="102962"/>
                </a:lnTo>
                <a:lnTo>
                  <a:pt x="697684" y="77584"/>
                </a:lnTo>
                <a:lnTo>
                  <a:pt x="658433" y="55223"/>
                </a:lnTo>
                <a:lnTo>
                  <a:pt x="614967" y="36204"/>
                </a:lnTo>
                <a:lnTo>
                  <a:pt x="567773" y="20849"/>
                </a:lnTo>
                <a:lnTo>
                  <a:pt x="517339" y="9481"/>
                </a:lnTo>
                <a:lnTo>
                  <a:pt x="464151" y="2424"/>
                </a:lnTo>
                <a:lnTo>
                  <a:pt x="408698" y="0"/>
                </a:lnTo>
                <a:close/>
              </a:path>
            </a:pathLst>
          </a:custGeom>
          <a:ln w="35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673867" y="5660205"/>
            <a:ext cx="2642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791">
              <a:lnSpc>
                <a:spcPts val="1254"/>
              </a:lnSpc>
            </a:pPr>
            <a:r>
              <a:rPr sz="1069" spc="78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c  A</a:t>
            </a:r>
            <a:r>
              <a:rPr sz="1069" spc="1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61430" y="5287930"/>
            <a:ext cx="0" cy="218546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181"/>
                </a:lnTo>
              </a:path>
            </a:pathLst>
          </a:custGeom>
          <a:ln w="3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746604" y="5296826"/>
            <a:ext cx="1036549" cy="227188"/>
          </a:xfrm>
          <a:custGeom>
            <a:avLst/>
            <a:gdLst/>
            <a:ahLst/>
            <a:cxnLst/>
            <a:rect l="l" t="t" r="r" b="b"/>
            <a:pathLst>
              <a:path w="1066164" h="233679">
                <a:moveTo>
                  <a:pt x="0" y="0"/>
                </a:moveTo>
                <a:lnTo>
                  <a:pt x="1066004" y="233331"/>
                </a:lnTo>
              </a:path>
            </a:pathLst>
          </a:custGeom>
          <a:ln w="3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761430" y="5287931"/>
            <a:ext cx="2101497" cy="253735"/>
          </a:xfrm>
          <a:custGeom>
            <a:avLst/>
            <a:gdLst/>
            <a:ahLst/>
            <a:cxnLst/>
            <a:rect l="l" t="t" r="r" b="b"/>
            <a:pathLst>
              <a:path w="2161540" h="260985">
                <a:moveTo>
                  <a:pt x="0" y="0"/>
                </a:moveTo>
                <a:lnTo>
                  <a:pt x="2160984" y="260782"/>
                </a:lnTo>
              </a:path>
            </a:pathLst>
          </a:custGeom>
          <a:ln w="3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392243" y="6161234"/>
            <a:ext cx="795161" cy="510558"/>
          </a:xfrm>
          <a:custGeom>
            <a:avLst/>
            <a:gdLst/>
            <a:ahLst/>
            <a:cxnLst/>
            <a:rect l="l" t="t" r="r" b="b"/>
            <a:pathLst>
              <a:path w="817879" h="525145">
                <a:moveTo>
                  <a:pt x="408711" y="0"/>
                </a:moveTo>
                <a:lnTo>
                  <a:pt x="353255" y="2394"/>
                </a:lnTo>
                <a:lnTo>
                  <a:pt x="300066" y="9369"/>
                </a:lnTo>
                <a:lnTo>
                  <a:pt x="249630" y="20611"/>
                </a:lnTo>
                <a:lnTo>
                  <a:pt x="202435" y="35810"/>
                </a:lnTo>
                <a:lnTo>
                  <a:pt x="158968" y="54651"/>
                </a:lnTo>
                <a:lnTo>
                  <a:pt x="119715" y="76824"/>
                </a:lnTo>
                <a:lnTo>
                  <a:pt x="85165" y="102014"/>
                </a:lnTo>
                <a:lnTo>
                  <a:pt x="55805" y="129911"/>
                </a:lnTo>
                <a:lnTo>
                  <a:pt x="32121" y="160200"/>
                </a:lnTo>
                <a:lnTo>
                  <a:pt x="3731" y="226711"/>
                </a:lnTo>
                <a:lnTo>
                  <a:pt x="0" y="262307"/>
                </a:lnTo>
                <a:lnTo>
                  <a:pt x="3731" y="297903"/>
                </a:lnTo>
                <a:lnTo>
                  <a:pt x="32121" y="364413"/>
                </a:lnTo>
                <a:lnTo>
                  <a:pt x="55805" y="394703"/>
                </a:lnTo>
                <a:lnTo>
                  <a:pt x="85165" y="422599"/>
                </a:lnTo>
                <a:lnTo>
                  <a:pt x="119715" y="447790"/>
                </a:lnTo>
                <a:lnTo>
                  <a:pt x="158968" y="469962"/>
                </a:lnTo>
                <a:lnTo>
                  <a:pt x="202435" y="488804"/>
                </a:lnTo>
                <a:lnTo>
                  <a:pt x="249630" y="504002"/>
                </a:lnTo>
                <a:lnTo>
                  <a:pt x="300066" y="515245"/>
                </a:lnTo>
                <a:lnTo>
                  <a:pt x="353255" y="522220"/>
                </a:lnTo>
                <a:lnTo>
                  <a:pt x="408711" y="524614"/>
                </a:lnTo>
                <a:lnTo>
                  <a:pt x="464167" y="522220"/>
                </a:lnTo>
                <a:lnTo>
                  <a:pt x="517356" y="515245"/>
                </a:lnTo>
                <a:lnTo>
                  <a:pt x="567792" y="504002"/>
                </a:lnTo>
                <a:lnTo>
                  <a:pt x="614987" y="488804"/>
                </a:lnTo>
                <a:lnTo>
                  <a:pt x="658454" y="469962"/>
                </a:lnTo>
                <a:lnTo>
                  <a:pt x="697706" y="447790"/>
                </a:lnTo>
                <a:lnTo>
                  <a:pt x="732256" y="422599"/>
                </a:lnTo>
                <a:lnTo>
                  <a:pt x="761617" y="394703"/>
                </a:lnTo>
                <a:lnTo>
                  <a:pt x="785301" y="364413"/>
                </a:lnTo>
                <a:lnTo>
                  <a:pt x="813691" y="297903"/>
                </a:lnTo>
                <a:lnTo>
                  <a:pt x="817422" y="262307"/>
                </a:lnTo>
                <a:lnTo>
                  <a:pt x="813691" y="226711"/>
                </a:lnTo>
                <a:lnTo>
                  <a:pt x="785301" y="160200"/>
                </a:lnTo>
                <a:lnTo>
                  <a:pt x="761617" y="129911"/>
                </a:lnTo>
                <a:lnTo>
                  <a:pt x="732256" y="102014"/>
                </a:lnTo>
                <a:lnTo>
                  <a:pt x="697706" y="76824"/>
                </a:lnTo>
                <a:lnTo>
                  <a:pt x="658454" y="54651"/>
                </a:lnTo>
                <a:lnTo>
                  <a:pt x="614987" y="35810"/>
                </a:lnTo>
                <a:lnTo>
                  <a:pt x="567792" y="20611"/>
                </a:lnTo>
                <a:lnTo>
                  <a:pt x="517356" y="9369"/>
                </a:lnTo>
                <a:lnTo>
                  <a:pt x="464167" y="2394"/>
                </a:lnTo>
                <a:lnTo>
                  <a:pt x="408711" y="0"/>
                </a:lnTo>
                <a:close/>
              </a:path>
            </a:pathLst>
          </a:custGeom>
          <a:ln w="35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621754" y="6278825"/>
            <a:ext cx="3352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0872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At  </a:t>
            </a:r>
            <a:r>
              <a:rPr sz="1069" spc="15" dirty="0">
                <a:latin typeface="Times New Roman"/>
                <a:cs typeface="Times New Roman"/>
              </a:rPr>
              <a:t>A111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15736" y="6188889"/>
            <a:ext cx="793926" cy="508706"/>
          </a:xfrm>
          <a:custGeom>
            <a:avLst/>
            <a:gdLst/>
            <a:ahLst/>
            <a:cxnLst/>
            <a:rect l="l" t="t" r="r" b="b"/>
            <a:pathLst>
              <a:path w="816610" h="523239">
                <a:moveTo>
                  <a:pt x="407233" y="0"/>
                </a:moveTo>
                <a:lnTo>
                  <a:pt x="351801" y="2394"/>
                </a:lnTo>
                <a:lnTo>
                  <a:pt x="298688" y="9370"/>
                </a:lnTo>
                <a:lnTo>
                  <a:pt x="248372" y="20614"/>
                </a:lnTo>
                <a:lnTo>
                  <a:pt x="201328" y="35814"/>
                </a:lnTo>
                <a:lnTo>
                  <a:pt x="158034" y="54658"/>
                </a:lnTo>
                <a:lnTo>
                  <a:pt x="118967" y="76832"/>
                </a:lnTo>
                <a:lnTo>
                  <a:pt x="84601" y="102026"/>
                </a:lnTo>
                <a:lnTo>
                  <a:pt x="55416" y="129926"/>
                </a:lnTo>
                <a:lnTo>
                  <a:pt x="31886" y="160219"/>
                </a:lnTo>
                <a:lnTo>
                  <a:pt x="3701" y="226737"/>
                </a:lnTo>
                <a:lnTo>
                  <a:pt x="0" y="262337"/>
                </a:lnTo>
                <a:lnTo>
                  <a:pt x="3701" y="297907"/>
                </a:lnTo>
                <a:lnTo>
                  <a:pt x="31886" y="364217"/>
                </a:lnTo>
                <a:lnTo>
                  <a:pt x="55416" y="394353"/>
                </a:lnTo>
                <a:lnTo>
                  <a:pt x="84601" y="422075"/>
                </a:lnTo>
                <a:lnTo>
                  <a:pt x="118967" y="447079"/>
                </a:lnTo>
                <a:lnTo>
                  <a:pt x="158034" y="469065"/>
                </a:lnTo>
                <a:lnTo>
                  <a:pt x="201328" y="487731"/>
                </a:lnTo>
                <a:lnTo>
                  <a:pt x="248372" y="502774"/>
                </a:lnTo>
                <a:lnTo>
                  <a:pt x="298688" y="513892"/>
                </a:lnTo>
                <a:lnTo>
                  <a:pt x="351801" y="520785"/>
                </a:lnTo>
                <a:lnTo>
                  <a:pt x="407233" y="523150"/>
                </a:lnTo>
                <a:lnTo>
                  <a:pt x="462695" y="520785"/>
                </a:lnTo>
                <a:lnTo>
                  <a:pt x="515891" y="513892"/>
                </a:lnTo>
                <a:lnTo>
                  <a:pt x="566332" y="502774"/>
                </a:lnTo>
                <a:lnTo>
                  <a:pt x="613533" y="487731"/>
                </a:lnTo>
                <a:lnTo>
                  <a:pt x="657005" y="469065"/>
                </a:lnTo>
                <a:lnTo>
                  <a:pt x="696262" y="447079"/>
                </a:lnTo>
                <a:lnTo>
                  <a:pt x="730816" y="422075"/>
                </a:lnTo>
                <a:lnTo>
                  <a:pt x="760180" y="394353"/>
                </a:lnTo>
                <a:lnTo>
                  <a:pt x="783867" y="364217"/>
                </a:lnTo>
                <a:lnTo>
                  <a:pt x="812260" y="297907"/>
                </a:lnTo>
                <a:lnTo>
                  <a:pt x="815992" y="262337"/>
                </a:lnTo>
                <a:lnTo>
                  <a:pt x="812260" y="226737"/>
                </a:lnTo>
                <a:lnTo>
                  <a:pt x="783867" y="160219"/>
                </a:lnTo>
                <a:lnTo>
                  <a:pt x="760180" y="129926"/>
                </a:lnTo>
                <a:lnTo>
                  <a:pt x="730816" y="102026"/>
                </a:lnTo>
                <a:lnTo>
                  <a:pt x="696262" y="76832"/>
                </a:lnTo>
                <a:lnTo>
                  <a:pt x="657005" y="54658"/>
                </a:lnTo>
                <a:lnTo>
                  <a:pt x="613533" y="35814"/>
                </a:lnTo>
                <a:lnTo>
                  <a:pt x="566332" y="20614"/>
                </a:lnTo>
                <a:lnTo>
                  <a:pt x="515891" y="9370"/>
                </a:lnTo>
                <a:lnTo>
                  <a:pt x="462695" y="2394"/>
                </a:lnTo>
                <a:lnTo>
                  <a:pt x="407233" y="0"/>
                </a:lnTo>
                <a:close/>
              </a:path>
            </a:pathLst>
          </a:custGeom>
          <a:ln w="35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645061" y="6305337"/>
            <a:ext cx="3352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0872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At  </a:t>
            </a:r>
            <a:r>
              <a:rPr sz="1069" spc="15" dirty="0">
                <a:latin typeface="Times New Roman"/>
                <a:cs typeface="Times New Roman"/>
              </a:rPr>
              <a:t>A112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35981" y="6188865"/>
            <a:ext cx="795161" cy="508706"/>
          </a:xfrm>
          <a:custGeom>
            <a:avLst/>
            <a:gdLst/>
            <a:ahLst/>
            <a:cxnLst/>
            <a:rect l="l" t="t" r="r" b="b"/>
            <a:pathLst>
              <a:path w="817879" h="523239">
                <a:moveTo>
                  <a:pt x="408754" y="0"/>
                </a:moveTo>
                <a:lnTo>
                  <a:pt x="353292" y="2394"/>
                </a:lnTo>
                <a:lnTo>
                  <a:pt x="300097" y="9370"/>
                </a:lnTo>
                <a:lnTo>
                  <a:pt x="249656" y="20614"/>
                </a:lnTo>
                <a:lnTo>
                  <a:pt x="202456" y="35813"/>
                </a:lnTo>
                <a:lnTo>
                  <a:pt x="158984" y="54657"/>
                </a:lnTo>
                <a:lnTo>
                  <a:pt x="119728" y="76832"/>
                </a:lnTo>
                <a:lnTo>
                  <a:pt x="85174" y="102025"/>
                </a:lnTo>
                <a:lnTo>
                  <a:pt x="55811" y="129924"/>
                </a:lnTo>
                <a:lnTo>
                  <a:pt x="32124" y="160217"/>
                </a:lnTo>
                <a:lnTo>
                  <a:pt x="3731" y="226735"/>
                </a:lnTo>
                <a:lnTo>
                  <a:pt x="0" y="262334"/>
                </a:lnTo>
                <a:lnTo>
                  <a:pt x="3731" y="297904"/>
                </a:lnTo>
                <a:lnTo>
                  <a:pt x="32124" y="364213"/>
                </a:lnTo>
                <a:lnTo>
                  <a:pt x="55811" y="394349"/>
                </a:lnTo>
                <a:lnTo>
                  <a:pt x="85174" y="422070"/>
                </a:lnTo>
                <a:lnTo>
                  <a:pt x="119728" y="447074"/>
                </a:lnTo>
                <a:lnTo>
                  <a:pt x="158984" y="469060"/>
                </a:lnTo>
                <a:lnTo>
                  <a:pt x="202456" y="487725"/>
                </a:lnTo>
                <a:lnTo>
                  <a:pt x="249656" y="502768"/>
                </a:lnTo>
                <a:lnTo>
                  <a:pt x="300097" y="513887"/>
                </a:lnTo>
                <a:lnTo>
                  <a:pt x="353292" y="520779"/>
                </a:lnTo>
                <a:lnTo>
                  <a:pt x="408754" y="523144"/>
                </a:lnTo>
                <a:lnTo>
                  <a:pt x="464215" y="520779"/>
                </a:lnTo>
                <a:lnTo>
                  <a:pt x="517410" y="513887"/>
                </a:lnTo>
                <a:lnTo>
                  <a:pt x="567851" y="502768"/>
                </a:lnTo>
                <a:lnTo>
                  <a:pt x="615051" y="487725"/>
                </a:lnTo>
                <a:lnTo>
                  <a:pt x="658523" y="469060"/>
                </a:lnTo>
                <a:lnTo>
                  <a:pt x="697779" y="447074"/>
                </a:lnTo>
                <a:lnTo>
                  <a:pt x="732333" y="422070"/>
                </a:lnTo>
                <a:lnTo>
                  <a:pt x="761696" y="394349"/>
                </a:lnTo>
                <a:lnTo>
                  <a:pt x="785383" y="364213"/>
                </a:lnTo>
                <a:lnTo>
                  <a:pt x="813776" y="297904"/>
                </a:lnTo>
                <a:lnTo>
                  <a:pt x="817508" y="262334"/>
                </a:lnTo>
                <a:lnTo>
                  <a:pt x="813776" y="226735"/>
                </a:lnTo>
                <a:lnTo>
                  <a:pt x="785383" y="160217"/>
                </a:lnTo>
                <a:lnTo>
                  <a:pt x="761696" y="129924"/>
                </a:lnTo>
                <a:lnTo>
                  <a:pt x="732333" y="102025"/>
                </a:lnTo>
                <a:lnTo>
                  <a:pt x="697779" y="76832"/>
                </a:lnTo>
                <a:lnTo>
                  <a:pt x="658523" y="54657"/>
                </a:lnTo>
                <a:lnTo>
                  <a:pt x="615051" y="35813"/>
                </a:lnTo>
                <a:lnTo>
                  <a:pt x="567851" y="20614"/>
                </a:lnTo>
                <a:lnTo>
                  <a:pt x="517410" y="9370"/>
                </a:lnTo>
                <a:lnTo>
                  <a:pt x="464215" y="2394"/>
                </a:lnTo>
                <a:lnTo>
                  <a:pt x="408754" y="0"/>
                </a:lnTo>
                <a:close/>
              </a:path>
            </a:pathLst>
          </a:custGeom>
          <a:ln w="35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666965" y="6305140"/>
            <a:ext cx="3352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9638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At  </a:t>
            </a:r>
            <a:r>
              <a:rPr sz="1069" spc="15" dirty="0">
                <a:latin typeface="Times New Roman"/>
                <a:cs typeface="Times New Roman"/>
              </a:rPr>
              <a:t>A113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76685" y="6033128"/>
            <a:ext cx="13582" cy="119151"/>
          </a:xfrm>
          <a:custGeom>
            <a:avLst/>
            <a:gdLst/>
            <a:ahLst/>
            <a:cxnLst/>
            <a:rect l="l" t="t" r="r" b="b"/>
            <a:pathLst>
              <a:path w="13969" h="122554">
                <a:moveTo>
                  <a:pt x="0" y="0"/>
                </a:moveTo>
                <a:lnTo>
                  <a:pt x="13726" y="122014"/>
                </a:lnTo>
              </a:path>
            </a:pathLst>
          </a:custGeom>
          <a:ln w="35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733682" y="6006437"/>
            <a:ext cx="1078530" cy="163601"/>
          </a:xfrm>
          <a:custGeom>
            <a:avLst/>
            <a:gdLst/>
            <a:ahLst/>
            <a:cxnLst/>
            <a:rect l="l" t="t" r="r" b="b"/>
            <a:pathLst>
              <a:path w="1109345" h="168275">
                <a:moveTo>
                  <a:pt x="0" y="0"/>
                </a:moveTo>
                <a:lnTo>
                  <a:pt x="1108808" y="167770"/>
                </a:lnTo>
              </a:path>
            </a:pathLst>
          </a:custGeom>
          <a:ln w="35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776685" y="6015334"/>
            <a:ext cx="2115079" cy="173478"/>
          </a:xfrm>
          <a:custGeom>
            <a:avLst/>
            <a:gdLst/>
            <a:ahLst/>
            <a:cxnLst/>
            <a:rect l="l" t="t" r="r" b="b"/>
            <a:pathLst>
              <a:path w="2175510" h="178435">
                <a:moveTo>
                  <a:pt x="0" y="0"/>
                </a:moveTo>
                <a:lnTo>
                  <a:pt x="2174912" y="178446"/>
                </a:lnTo>
              </a:path>
            </a:pathLst>
          </a:custGeom>
          <a:ln w="35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62995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162"/>
            <a:ext cx="4866040" cy="145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Less overall work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1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a table-level lock, but large-scale locks can  degrade performance,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making other users wait until locks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released.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Decreasing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lock </a:t>
            </a:r>
            <a:r>
              <a:rPr sz="1069" spc="1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makes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accessible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other users. However, finer  granularity locks can </a:t>
            </a:r>
            <a:r>
              <a:rPr sz="1069" spc="1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degrade performance, since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maintain and coordinate the increased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locks.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spc="15" dirty="0">
                <a:latin typeface="Times New Roman"/>
                <a:cs typeface="Times New Roman"/>
              </a:rPr>
              <a:t>optimum  </a:t>
            </a:r>
            <a:r>
              <a:rPr sz="1069" spc="10" dirty="0">
                <a:latin typeface="Times New Roman"/>
                <a:cs typeface="Times New Roman"/>
              </a:rPr>
              <a:t>performance, a locking </a:t>
            </a:r>
            <a:r>
              <a:rPr sz="1069" spc="15" dirty="0">
                <a:latin typeface="Times New Roman"/>
                <a:cs typeface="Times New Roman"/>
              </a:rPr>
              <a:t>scheme </a:t>
            </a:r>
            <a:r>
              <a:rPr sz="1069" spc="10" dirty="0">
                <a:latin typeface="Times New Roman"/>
                <a:cs typeface="Times New Roman"/>
              </a:rPr>
              <a:t>must balance the needs of concurrency and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overhead.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68" y="3143831"/>
            <a:ext cx="4865423" cy="555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Deadlock</a:t>
            </a:r>
            <a:r>
              <a:rPr sz="1264" spc="-63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Resolution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transactions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considered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deadlocked: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choose a victim </a:t>
            </a:r>
            <a:r>
              <a:rPr sz="1069" spc="5" dirty="0">
                <a:latin typeface="Times New Roman"/>
                <a:cs typeface="Times New Roman"/>
              </a:rPr>
              <a:t>(e.g. </a:t>
            </a:r>
            <a:r>
              <a:rPr sz="1069" spc="10" dirty="0">
                <a:latin typeface="Times New Roman"/>
                <a:cs typeface="Times New Roman"/>
              </a:rPr>
              <a:t>the shortest-lived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Rollback `victim' transaction and </a:t>
            </a:r>
            <a:r>
              <a:rPr sz="1069" spc="5" dirty="0">
                <a:latin typeface="Times New Roman"/>
                <a:cs typeface="Times New Roman"/>
              </a:rPr>
              <a:t>restart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7300"/>
              </a:lnSpc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rollback terminates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transaction, </a:t>
            </a:r>
            <a:r>
              <a:rPr sz="1069" spc="15" dirty="0">
                <a:latin typeface="Times New Roman"/>
                <a:cs typeface="Times New Roman"/>
              </a:rPr>
              <a:t>undoing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its updates and releasing  all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its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locks.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7300"/>
              </a:lnSpc>
              <a:spcBef>
                <a:spcPts val="10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message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victim and </a:t>
            </a:r>
            <a:r>
              <a:rPr sz="1069" spc="15" dirty="0">
                <a:latin typeface="Times New Roman"/>
                <a:cs typeface="Times New Roman"/>
              </a:rPr>
              <a:t>depending on </a:t>
            </a:r>
            <a:r>
              <a:rPr sz="1069" spc="10" dirty="0">
                <a:latin typeface="Times New Roman"/>
                <a:cs typeface="Times New Roman"/>
              </a:rPr>
              <a:t>the system the transaction 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started again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automatically.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  <a:buChar char=""/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972" spc="49" dirty="0">
                <a:latin typeface="Times New Roman"/>
                <a:cs typeface="Times New Roman"/>
              </a:rPr>
              <a:t>Timestamping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Two-phase </a:t>
            </a:r>
            <a:r>
              <a:rPr sz="1069" spc="15" dirty="0">
                <a:latin typeface="Times New Roman"/>
                <a:cs typeface="Times New Roman"/>
              </a:rPr>
              <a:t>locking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the only </a:t>
            </a:r>
            <a:r>
              <a:rPr sz="1069" spc="10" dirty="0">
                <a:latin typeface="Times New Roman"/>
                <a:cs typeface="Times New Roman"/>
              </a:rPr>
              <a:t>approach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enforcing database consistency.  Another </a:t>
            </a:r>
            <a:r>
              <a:rPr sz="1069" spc="1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in some DMBS is </a:t>
            </a:r>
            <a:r>
              <a:rPr sz="1069" spc="10" dirty="0">
                <a:latin typeface="Times New Roman"/>
                <a:cs typeface="Times New Roman"/>
              </a:rPr>
              <a:t>timestamping.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timestamping, there are 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locks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prevent transactions seeing uncommitted changes, and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physical updates  are deferred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commit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47300"/>
              </a:lnSpc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Locking synchronizes the interleaved execution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transactions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 a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equivalent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execution of </a:t>
            </a:r>
            <a:r>
              <a:rPr sz="1069" spc="15" dirty="0">
                <a:latin typeface="Times New Roman"/>
                <a:cs typeface="Times New Roman"/>
              </a:rPr>
              <a:t>those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7300"/>
              </a:lnSpc>
              <a:spcBef>
                <a:spcPts val="10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Timestamping synchronizes that interleaved execution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that it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equivalent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particular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order - the order of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timestamps.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2"/>
              </a:spcBef>
            </a:pPr>
            <a:r>
              <a:rPr sz="1069" spc="49" dirty="0">
                <a:latin typeface="Times New Roman"/>
                <a:cs typeface="Times New Roman"/>
              </a:rPr>
              <a:t>Problems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Timestamping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48200"/>
              </a:lnSpc>
              <a:spcBef>
                <a:spcPts val="44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15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read an </a:t>
            </a:r>
            <a:r>
              <a:rPr sz="1069" spc="10" dirty="0">
                <a:latin typeface="Times New Roman"/>
                <a:cs typeface="Times New Roman"/>
              </a:rPr>
              <a:t>item that has been updated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younger  </a:t>
            </a:r>
            <a:r>
              <a:rPr sz="1069" spc="5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wants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an item that has been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or written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younger  </a:t>
            </a:r>
            <a:r>
              <a:rPr sz="1069" spc="5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739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9" y="1319756"/>
            <a:ext cx="4866658" cy="5105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Timestamping</a:t>
            </a:r>
            <a:r>
              <a:rPr sz="1264" spc="-68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rules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are checked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attempts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a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item.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rule </a:t>
            </a:r>
            <a:r>
              <a:rPr sz="1069" spc="5" dirty="0">
                <a:latin typeface="Times New Roman"/>
                <a:cs typeface="Times New Roman"/>
              </a:rPr>
              <a:t>indicates </a:t>
            </a:r>
            <a:r>
              <a:rPr sz="1069" spc="15" dirty="0">
                <a:latin typeface="Times New Roman"/>
                <a:cs typeface="Times New Roman"/>
              </a:rPr>
              <a:t>ABORT,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 is </a:t>
            </a:r>
            <a:r>
              <a:rPr sz="1069" spc="5" dirty="0">
                <a:latin typeface="Times New Roman"/>
                <a:cs typeface="Times New Roman"/>
              </a:rPr>
              <a:t>rolled </a:t>
            </a:r>
            <a:r>
              <a:rPr sz="1069" spc="10" dirty="0">
                <a:latin typeface="Times New Roman"/>
                <a:cs typeface="Times New Roman"/>
              </a:rPr>
              <a:t>back and aborted </a:t>
            </a:r>
            <a:r>
              <a:rPr sz="1069" spc="15" dirty="0">
                <a:latin typeface="Times New Roman"/>
                <a:cs typeface="Times New Roman"/>
              </a:rPr>
              <a:t>(and </a:t>
            </a:r>
            <a:r>
              <a:rPr sz="1069" spc="10" dirty="0">
                <a:latin typeface="Times New Roman"/>
                <a:cs typeface="Times New Roman"/>
              </a:rPr>
              <a:t>perhaps  </a:t>
            </a:r>
            <a:r>
              <a:rPr sz="1069" spc="5" dirty="0">
                <a:latin typeface="Times New Roman"/>
                <a:cs typeface="Times New Roman"/>
              </a:rPr>
              <a:t>restarted).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43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T  </a:t>
            </a:r>
            <a:r>
              <a:rPr sz="1069" spc="10" dirty="0">
                <a:latin typeface="Times New Roman"/>
                <a:cs typeface="Times New Roman"/>
              </a:rPr>
              <a:t>attempts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read  a  data  item  which  has  already been  written 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younger transaction then ABORT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ts val="1906"/>
              </a:lnSpc>
              <a:spcBef>
                <a:spcPts val="15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attempts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write a data item which has been seen or written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 younger transaction then ABORT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885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aborts, then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other transactions which have seen a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written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must also abort.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addition, other aborting transactions can cause further  aborts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other transactions.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`cascading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rollback'.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/>
            <a:r>
              <a:rPr sz="972" spc="63" dirty="0">
                <a:latin typeface="Times New Roman"/>
                <a:cs typeface="Times New Roman"/>
              </a:rPr>
              <a:t>Summary</a:t>
            </a:r>
            <a:endParaRPr sz="972">
              <a:latin typeface="Times New Roman"/>
              <a:cs typeface="Times New Roman"/>
            </a:endParaRPr>
          </a:p>
          <a:p>
            <a:pPr marL="12347" indent="-617" algn="just">
              <a:spcBef>
                <a:spcPts val="297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read the locking </a:t>
            </a:r>
            <a:r>
              <a:rPr sz="1069" spc="15" dirty="0">
                <a:latin typeface="Times New Roman"/>
                <a:cs typeface="Times New Roman"/>
              </a:rPr>
              <a:t>mechanism </a:t>
            </a:r>
            <a:r>
              <a:rPr sz="1069" spc="10" dirty="0">
                <a:latin typeface="Times New Roman"/>
                <a:cs typeface="Times New Roman"/>
              </a:rPr>
              <a:t>and prevention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deadlocks.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200"/>
              </a:lnSpc>
            </a:pP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finished with our course. Locking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natural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application. 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design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applications and transactions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not done </a:t>
            </a:r>
            <a:r>
              <a:rPr sz="1069" spc="10" dirty="0">
                <a:latin typeface="Times New Roman"/>
                <a:cs typeface="Times New Roman"/>
              </a:rPr>
              <a:t>correctly, 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you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can run into severe blocking issues that can manifest themselves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severe  performance and scalability issues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resulting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contention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resources.  Controlling blocking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application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matter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application design,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correct transaction architecture, a correct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parameter settings, and testing </a:t>
            </a:r>
            <a:r>
              <a:rPr sz="1069" spc="5" dirty="0">
                <a:latin typeface="Times New Roman"/>
                <a:cs typeface="Times New Roman"/>
              </a:rPr>
              <a:t>your  </a:t>
            </a:r>
            <a:r>
              <a:rPr sz="1069" spc="10" dirty="0">
                <a:latin typeface="Times New Roman"/>
                <a:cs typeface="Times New Roman"/>
              </a:rPr>
              <a:t>application under </a:t>
            </a:r>
            <a:r>
              <a:rPr sz="1069" spc="15" dirty="0">
                <a:latin typeface="Times New Roman"/>
                <a:cs typeface="Times New Roman"/>
              </a:rPr>
              <a:t>heavy </a:t>
            </a:r>
            <a:r>
              <a:rPr sz="1069" spc="10" dirty="0">
                <a:latin typeface="Times New Roman"/>
                <a:cs typeface="Times New Roman"/>
              </a:rPr>
              <a:t>load with </a:t>
            </a:r>
            <a:r>
              <a:rPr sz="1069" spc="15" dirty="0">
                <a:latin typeface="Times New Roman"/>
                <a:cs typeface="Times New Roman"/>
              </a:rPr>
              <a:t>volume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sure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application  scales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1893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42" y="1243652"/>
            <a:ext cx="4865423" cy="220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6173" indent="-208662">
              <a:lnSpc>
                <a:spcPct val="147300"/>
              </a:lnSpc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improve the performance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execution when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used for 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rewrites.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972">
              <a:latin typeface="Times New Roman"/>
              <a:cs typeface="Times New Roman"/>
            </a:endParaRPr>
          </a:p>
          <a:p>
            <a:pPr marL="431526" indent="-208662"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Their existence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transparent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applications and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Unlike indexes, materialized views can be accessed directly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875" spc="1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statement. Depending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refresh that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required,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can also be  accessed directly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875" spc="19" dirty="0">
                <a:latin typeface="Times New Roman"/>
                <a:cs typeface="Times New Roman"/>
              </a:rPr>
              <a:t>INSERT</a:t>
            </a:r>
            <a:r>
              <a:rPr sz="1069" spc="19" dirty="0">
                <a:latin typeface="Times New Roman"/>
                <a:cs typeface="Times New Roman"/>
              </a:rPr>
              <a:t>, </a:t>
            </a:r>
            <a:r>
              <a:rPr sz="875" spc="19" dirty="0">
                <a:latin typeface="Times New Roman"/>
                <a:cs typeface="Times New Roman"/>
              </a:rPr>
              <a:t>UPDATE</a:t>
            </a:r>
            <a:r>
              <a:rPr sz="1069" spc="19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875" spc="19" dirty="0">
                <a:latin typeface="Times New Roman"/>
                <a:cs typeface="Times New Roman"/>
              </a:rPr>
              <a:t>DELETE</a:t>
            </a:r>
            <a:r>
              <a:rPr sz="875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906"/>
              </a:lnSpc>
              <a:spcBef>
                <a:spcPts val="151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materialized view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partitioned.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define a materialized view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 partitioned table and one or more indexes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materialized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246" y="3858064"/>
            <a:ext cx="4866658" cy="5368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Transaction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Management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32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9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defined 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indivisible unit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work comprised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several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operations, all or none of which must be performed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preserve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integrity.  </a:t>
            </a:r>
            <a:r>
              <a:rPr sz="1069" spc="10" dirty="0">
                <a:latin typeface="Times New Roman"/>
                <a:cs typeface="Times New Roman"/>
              </a:rPr>
              <a:t>For example, a transfer of </a:t>
            </a:r>
            <a:r>
              <a:rPr sz="1069" spc="15" dirty="0">
                <a:latin typeface="Times New Roman"/>
                <a:cs typeface="Times New Roman"/>
              </a:rPr>
              <a:t>Rs 1000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checking account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your savings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account would consist of two steps: debiting your checking account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Rs1000 </a:t>
            </a:r>
            <a:r>
              <a:rPr sz="1069" spc="10" dirty="0">
                <a:latin typeface="Times New Roman"/>
                <a:cs typeface="Times New Roman"/>
              </a:rPr>
              <a:t>and  crediting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savings account with </a:t>
            </a:r>
            <a:r>
              <a:rPr sz="1069" spc="15" dirty="0">
                <a:latin typeface="Times New Roman"/>
                <a:cs typeface="Times New Roman"/>
              </a:rPr>
              <a:t>Rs1000.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protect </a:t>
            </a:r>
            <a:r>
              <a:rPr sz="1069" spc="10" dirty="0">
                <a:latin typeface="Times New Roman"/>
                <a:cs typeface="Times New Roman"/>
              </a:rPr>
              <a:t>data integrity and consistency  and the interests of the bank and the customer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two operations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applied  together or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at all. </a:t>
            </a:r>
            <a:r>
              <a:rPr sz="1069" spc="10" dirty="0">
                <a:latin typeface="Times New Roman"/>
                <a:cs typeface="Times New Roman"/>
              </a:rPr>
              <a:t>Thus,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constitute 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tabLst>
                <a:tab pos="1776725" algn="l"/>
                <a:tab pos="2935485" algn="l"/>
                <a:tab pos="4048561" algn="l"/>
              </a:tabLst>
            </a:pPr>
            <a:r>
              <a:rPr sz="1264" spc="5" dirty="0">
                <a:latin typeface="Arial"/>
                <a:cs typeface="Arial"/>
              </a:rPr>
              <a:t>Properties	</a:t>
            </a:r>
            <a:r>
              <a:rPr sz="1264" spc="10" dirty="0">
                <a:latin typeface="Arial"/>
                <a:cs typeface="Arial"/>
              </a:rPr>
              <a:t>of	a	</a:t>
            </a:r>
            <a:r>
              <a:rPr sz="1264" spc="5" dirty="0">
                <a:latin typeface="Arial"/>
                <a:cs typeface="Arial"/>
              </a:rPr>
              <a:t>transaction</a:t>
            </a:r>
            <a:endParaRPr sz="1264">
              <a:latin typeface="Arial"/>
              <a:cs typeface="Arial"/>
            </a:endParaRPr>
          </a:p>
          <a:p>
            <a:pPr marL="12347" marR="5556" indent="-617" algn="just">
              <a:lnSpc>
                <a:spcPct val="147300"/>
              </a:lnSpc>
              <a:spcBef>
                <a:spcPts val="812"/>
              </a:spcBef>
            </a:pPr>
            <a:r>
              <a:rPr sz="1069" spc="10" dirty="0">
                <a:latin typeface="Times New Roman"/>
                <a:cs typeface="Times New Roman"/>
              </a:rPr>
              <a:t>All transactions share these properties: </a:t>
            </a:r>
            <a:r>
              <a:rPr sz="1069" spc="5" dirty="0">
                <a:latin typeface="Times New Roman"/>
                <a:cs typeface="Times New Roman"/>
              </a:rPr>
              <a:t>atomicity,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consistency, isolation, and  durability (represented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acronym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ACID).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marR="7408" indent="-208662" algn="just">
              <a:lnSpc>
                <a:spcPct val="1473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Atomicity: This implies </a:t>
            </a:r>
            <a:r>
              <a:rPr sz="1069" spc="5" dirty="0">
                <a:latin typeface="Times New Roman"/>
                <a:cs typeface="Times New Roman"/>
              </a:rPr>
              <a:t>indivisibility;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indivisible operation (one which  </a:t>
            </a:r>
            <a:r>
              <a:rPr sz="1069" spc="5" dirty="0">
                <a:latin typeface="Times New Roman"/>
                <a:cs typeface="Times New Roman"/>
              </a:rPr>
              <a:t>will either </a:t>
            </a:r>
            <a:r>
              <a:rPr sz="1069" spc="10" dirty="0">
                <a:latin typeface="Times New Roman"/>
                <a:cs typeface="Times New Roman"/>
              </a:rPr>
              <a:t>complete fully or not </a:t>
            </a:r>
            <a:r>
              <a:rPr sz="1069" spc="5" dirty="0">
                <a:latin typeface="Times New Roman"/>
                <a:cs typeface="Times New Roman"/>
              </a:rPr>
              <a:t>at all) is said 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atomic.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Consistency: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must transition persistent data from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consistent</a:t>
            </a:r>
            <a:endParaRPr sz="1069">
              <a:latin typeface="Times New Roman"/>
              <a:cs typeface="Times New Roman"/>
            </a:endParaRPr>
          </a:p>
          <a:p>
            <a:pPr marL="431526" marR="7408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state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another.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failure occurs </a:t>
            </a:r>
            <a:r>
              <a:rPr sz="1069" spc="15" dirty="0">
                <a:latin typeface="Times New Roman"/>
                <a:cs typeface="Times New Roman"/>
              </a:rPr>
              <a:t>during </a:t>
            </a:r>
            <a:r>
              <a:rPr sz="1069" spc="10" dirty="0">
                <a:latin typeface="Times New Roman"/>
                <a:cs typeface="Times New Roman"/>
              </a:rPr>
              <a:t>processing, 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must be restored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state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 prior 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8662" algn="just">
              <a:lnSpc>
                <a:spcPct val="1476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Isolation: </a:t>
            </a:r>
            <a:r>
              <a:rPr sz="1069" spc="10" dirty="0">
                <a:latin typeface="Times New Roman"/>
                <a:cs typeface="Times New Roman"/>
              </a:rPr>
              <a:t>Transactions should not </a:t>
            </a:r>
            <a:r>
              <a:rPr sz="1069" spc="5" dirty="0">
                <a:latin typeface="Times New Roman"/>
                <a:cs typeface="Times New Roman"/>
              </a:rPr>
              <a:t>affect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transaction in </a:t>
            </a:r>
            <a:r>
              <a:rPr sz="1069" spc="10" dirty="0">
                <a:latin typeface="Times New Roman"/>
                <a:cs typeface="Times New Roman"/>
              </a:rPr>
              <a:t>progress,  not </a:t>
            </a:r>
            <a:r>
              <a:rPr sz="1069" dirty="0">
                <a:latin typeface="Times New Roman"/>
                <a:cs typeface="Times New Roman"/>
              </a:rPr>
              <a:t>yet </a:t>
            </a:r>
            <a:r>
              <a:rPr sz="1069" spc="10" dirty="0">
                <a:latin typeface="Times New Roman"/>
                <a:cs typeface="Times New Roman"/>
              </a:rPr>
              <a:t>committed or rolled back (these terms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explained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section),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must be </a:t>
            </a:r>
            <a:r>
              <a:rPr sz="1069" spc="5" dirty="0">
                <a:latin typeface="Times New Roman"/>
                <a:cs typeface="Times New Roman"/>
              </a:rPr>
              <a:t>isolated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other transactions. Although several 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run concurrently,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appear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each that </a:t>
            </a:r>
            <a:r>
              <a:rPr sz="1069" spc="5" dirty="0">
                <a:latin typeface="Times New Roman"/>
                <a:cs typeface="Times New Roman"/>
              </a:rPr>
              <a:t>all 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others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17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3" y="1243651"/>
            <a:ext cx="4865423" cy="210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completed before or after it;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such concurrent transactions must effectively  end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sequential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 algn="just">
              <a:lnSpc>
                <a:spcPct val="1477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Durability: </a:t>
            </a:r>
            <a:r>
              <a:rPr sz="1069" spc="15" dirty="0">
                <a:latin typeface="Times New Roman"/>
                <a:cs typeface="Times New Roman"/>
              </a:rPr>
              <a:t>Once </a:t>
            </a:r>
            <a:r>
              <a:rPr sz="1069" spc="10" dirty="0">
                <a:latin typeface="Times New Roman"/>
                <a:cs typeface="Times New Roman"/>
              </a:rPr>
              <a:t>a transaction has successfully committed, state changes  committed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that transaction must be durable and </a:t>
            </a:r>
            <a:r>
              <a:rPr sz="1069" spc="5" dirty="0">
                <a:latin typeface="Times New Roman"/>
                <a:cs typeface="Times New Roman"/>
              </a:rPr>
              <a:t>persistent, </a:t>
            </a:r>
            <a:r>
              <a:rPr sz="1069" spc="10" dirty="0">
                <a:latin typeface="Times New Roman"/>
                <a:cs typeface="Times New Roman"/>
              </a:rPr>
              <a:t>despite any  </a:t>
            </a:r>
            <a:r>
              <a:rPr sz="1069" spc="5" dirty="0">
                <a:latin typeface="Times New Roman"/>
                <a:cs typeface="Times New Roman"/>
              </a:rPr>
              <a:t>failures </a:t>
            </a:r>
            <a:r>
              <a:rPr sz="1069" spc="10" dirty="0">
                <a:latin typeface="Times New Roman"/>
                <a:cs typeface="Times New Roman"/>
              </a:rPr>
              <a:t>that occur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afterwards.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transaction can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two ways: a </a:t>
            </a:r>
            <a:r>
              <a:rPr sz="1069" spc="15" dirty="0">
                <a:latin typeface="Times New Roman"/>
                <a:cs typeface="Times New Roman"/>
              </a:rPr>
              <a:t>commit, </a:t>
            </a:r>
            <a:r>
              <a:rPr sz="1069" spc="10" dirty="0">
                <a:latin typeface="Times New Roman"/>
                <a:cs typeface="Times New Roman"/>
              </a:rPr>
              <a:t>the successful execution of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step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transaction, or a rollback, which guarantees that none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steps are  executed due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 error </a:t>
            </a:r>
            <a:r>
              <a:rPr sz="1069" spc="15" dirty="0">
                <a:latin typeface="Times New Roman"/>
                <a:cs typeface="Times New Roman"/>
              </a:rPr>
              <a:t>in 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those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steps.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7560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42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50599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2169309"/>
            <a:ext cx="5098168" cy="10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71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92653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302984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26" y="3758258"/>
            <a:ext cx="4899378" cy="538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8662">
              <a:lnSpc>
                <a:spcPts val="1274"/>
              </a:lnSpc>
              <a:spcBef>
                <a:spcPts val="22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Transaction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Management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Concept of 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Transactions and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Schedules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Concurrent Execution of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Need for Concurrency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Serializability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Locking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78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Deadlock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7900"/>
              </a:lnSpc>
              <a:spcBef>
                <a:spcPts val="632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transaction is </a:t>
            </a:r>
            <a:r>
              <a:rPr sz="1069" spc="10" dirty="0">
                <a:latin typeface="Times New Roman"/>
                <a:cs typeface="Times New Roman"/>
              </a:rPr>
              <a:t>defined as any one execution of a user program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differs </a:t>
            </a:r>
            <a:r>
              <a:rPr sz="1069" spc="10" dirty="0">
                <a:latin typeface="Times New Roman"/>
                <a:cs typeface="Times New Roman"/>
              </a:rPr>
              <a:t>from an execution of a program outside the </a:t>
            </a:r>
            <a:r>
              <a:rPr sz="1069" spc="15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(e.g.,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program  executing </a:t>
            </a:r>
            <a:r>
              <a:rPr sz="1069" spc="15" dirty="0">
                <a:latin typeface="Times New Roman"/>
                <a:cs typeface="Times New Roman"/>
              </a:rPr>
              <a:t>on Unix) in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ways. </a:t>
            </a:r>
            <a:r>
              <a:rPr sz="1069" spc="10" dirty="0">
                <a:latin typeface="Times New Roman"/>
                <a:cs typeface="Times New Roman"/>
              </a:rPr>
              <a:t>(Executing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program several times  will generate several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For performance reasons, a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interleave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actions of several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give users </a:t>
            </a:r>
            <a:r>
              <a:rPr sz="1069" spc="10" dirty="0">
                <a:latin typeface="Times New Roman"/>
                <a:cs typeface="Times New Roman"/>
              </a:rPr>
              <a:t>a simple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the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running </a:t>
            </a:r>
            <a:r>
              <a:rPr sz="1069" spc="5" dirty="0">
                <a:latin typeface="Times New Roman"/>
                <a:cs typeface="Times New Roman"/>
              </a:rPr>
              <a:t>their  </a:t>
            </a:r>
            <a:r>
              <a:rPr sz="1069" spc="10" dirty="0">
                <a:latin typeface="Times New Roman"/>
                <a:cs typeface="Times New Roman"/>
              </a:rPr>
              <a:t>programs, the interleaving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carefully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ensure that the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of a concurrent  execution of transactions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nonetheless equivalent (in its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5" dirty="0">
                <a:latin typeface="Times New Roman"/>
                <a:cs typeface="Times New Roman"/>
              </a:rPr>
              <a:t>upon the </a:t>
            </a:r>
            <a:r>
              <a:rPr sz="1069" spc="10" dirty="0">
                <a:latin typeface="Times New Roman"/>
                <a:cs typeface="Times New Roman"/>
              </a:rPr>
              <a:t>database)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serial, </a:t>
            </a:r>
            <a:r>
              <a:rPr sz="1069" spc="10" dirty="0">
                <a:latin typeface="Times New Roman"/>
                <a:cs typeface="Times New Roman"/>
              </a:rPr>
              <a:t>or one-at-a-time, execution of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The </a:t>
            </a:r>
            <a:r>
              <a:rPr sz="1264" spc="44" dirty="0">
                <a:latin typeface="Times New Roman"/>
                <a:cs typeface="Times New Roman"/>
              </a:rPr>
              <a:t>Concept </a:t>
            </a:r>
            <a:r>
              <a:rPr sz="1264" spc="5" dirty="0">
                <a:latin typeface="Times New Roman"/>
                <a:cs typeface="Times New Roman"/>
              </a:rPr>
              <a:t>of </a:t>
            </a:r>
            <a:r>
              <a:rPr sz="1264" spc="78" dirty="0">
                <a:latin typeface="Times New Roman"/>
                <a:cs typeface="Times New Roman"/>
              </a:rPr>
              <a:t>a</a:t>
            </a:r>
            <a:r>
              <a:rPr sz="1264" spc="-136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Transaction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data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access/update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terms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high-level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up-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0" dirty="0">
                <a:latin typeface="Times New Roman"/>
                <a:cs typeface="Times New Roman"/>
              </a:rPr>
              <a:t>date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supported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DBMS.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understand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DBMS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such</a:t>
            </a:r>
            <a:endParaRPr sz="1069">
              <a:latin typeface="Times New Roman"/>
              <a:cs typeface="Times New Roman"/>
            </a:endParaRPr>
          </a:p>
          <a:p>
            <a:pPr marL="12347" marR="38893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requests, with </a:t>
            </a:r>
            <a:r>
              <a:rPr sz="1069" spc="5" dirty="0">
                <a:latin typeface="Times New Roman"/>
                <a:cs typeface="Times New Roman"/>
              </a:rPr>
              <a:t>respect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concurrency control and recovery,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convenient </a:t>
            </a:r>
            <a:r>
              <a:rPr sz="1069" spc="5" dirty="0">
                <a:latin typeface="Times New Roman"/>
                <a:cs typeface="Times New Roman"/>
              </a:rPr>
              <a:t>to regard  </a:t>
            </a:r>
            <a:r>
              <a:rPr sz="1069" spc="10" dirty="0">
                <a:latin typeface="Times New Roman"/>
                <a:cs typeface="Times New Roman"/>
              </a:rPr>
              <a:t>an execution of a user program,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transaction,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series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reads and writes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351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0" y="1253372"/>
            <a:ext cx="4867275" cy="7831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6791" indent="-209281" algn="just">
              <a:lnSpc>
                <a:spcPct val="147700"/>
              </a:lnSpc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a database object,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first brought into main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(specifically, 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frame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buffer pool) from disk, and then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copied into a  program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variable.</a:t>
            </a:r>
            <a:endParaRPr sz="1069">
              <a:latin typeface="Times New Roman"/>
              <a:cs typeface="Times New Roman"/>
            </a:endParaRPr>
          </a:p>
          <a:p>
            <a:pPr marL="431526" marR="9260" indent="-209281" algn="just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To write a database object,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in-memory copy of </a:t>
            </a:r>
            <a:r>
              <a:rPr sz="1069" spc="5" dirty="0">
                <a:latin typeface="Times New Roman"/>
                <a:cs typeface="Times New Roman"/>
              </a:rPr>
              <a:t>the object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modified  and then written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Database `objects' </a:t>
            </a:r>
            <a:r>
              <a:rPr sz="1069" spc="15" dirty="0">
                <a:latin typeface="Times New Roman"/>
                <a:cs typeface="Times New Roman"/>
              </a:rPr>
              <a:t>are the </a:t>
            </a:r>
            <a:r>
              <a:rPr sz="1069" spc="10" dirty="0">
                <a:latin typeface="Times New Roman"/>
                <a:cs typeface="Times New Roman"/>
              </a:rPr>
              <a:t>units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programs read or write information.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units could be pages, records, 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on, but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central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principles underlying concurrency control or recovery.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chapter,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consider a database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 fixed collection of independent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148200"/>
              </a:lnSpc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There are four important properties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transactions that a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must ensure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maintain data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face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concurrent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and system </a:t>
            </a:r>
            <a:r>
              <a:rPr sz="1069" spc="5" dirty="0">
                <a:latin typeface="Times New Roman"/>
                <a:cs typeface="Times New Roman"/>
              </a:rPr>
              <a:t>failures: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431526" marR="5556" indent="-209281" algn="just">
              <a:lnSpc>
                <a:spcPct val="147700"/>
              </a:lnSpc>
              <a:spcBef>
                <a:spcPts val="5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Users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regard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execution of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atomic:  </a:t>
            </a:r>
            <a:r>
              <a:rPr sz="1069" spc="5" dirty="0">
                <a:latin typeface="Times New Roman"/>
                <a:cs typeface="Times New Roman"/>
              </a:rPr>
              <a:t>either all </a:t>
            </a:r>
            <a:r>
              <a:rPr sz="1069" spc="10" dirty="0">
                <a:latin typeface="Times New Roman"/>
                <a:cs typeface="Times New Roman"/>
              </a:rPr>
              <a:t>actions are carried out or none </a:t>
            </a:r>
            <a:r>
              <a:rPr sz="1069" spc="5" dirty="0">
                <a:latin typeface="Times New Roman"/>
                <a:cs typeface="Times New Roman"/>
              </a:rPr>
              <a:t>are. </a:t>
            </a:r>
            <a:r>
              <a:rPr sz="1069" spc="10" dirty="0">
                <a:latin typeface="Times New Roman"/>
                <a:cs typeface="Times New Roman"/>
              </a:rPr>
              <a:t>Users should not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worry  about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of incomplete transactions </a:t>
            </a:r>
            <a:r>
              <a:rPr sz="1069" spc="5" dirty="0">
                <a:latin typeface="Times New Roman"/>
                <a:cs typeface="Times New Roman"/>
              </a:rPr>
              <a:t>(say,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system </a:t>
            </a:r>
            <a:r>
              <a:rPr sz="1069" spc="5" dirty="0">
                <a:latin typeface="Times New Roman"/>
                <a:cs typeface="Times New Roman"/>
              </a:rPr>
              <a:t>crash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occurs).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 algn="just">
              <a:lnSpc>
                <a:spcPct val="147900"/>
              </a:lnSpc>
              <a:spcBef>
                <a:spcPts val="58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Each transaction, run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itself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concurrent execution of other  transactions,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preserve the consistency of the database. This property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consistency, and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assumes that it holds for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transaction.  Ensuring this property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transaction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responsibility of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user.</a:t>
            </a:r>
            <a:endParaRPr sz="1069">
              <a:latin typeface="Times New Roman"/>
              <a:cs typeface="Times New Roman"/>
            </a:endParaRPr>
          </a:p>
          <a:p>
            <a:pPr marL="431526" marR="6791" indent="-209281" algn="just">
              <a:lnSpc>
                <a:spcPct val="147700"/>
              </a:lnSpc>
              <a:spcBef>
                <a:spcPts val="73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Users should be 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a transaction </a:t>
            </a:r>
            <a:r>
              <a:rPr sz="1069" spc="15" dirty="0">
                <a:latin typeface="Times New Roman"/>
                <a:cs typeface="Times New Roman"/>
              </a:rPr>
              <a:t>without </a:t>
            </a:r>
            <a:r>
              <a:rPr sz="1069" spc="10" dirty="0">
                <a:latin typeface="Times New Roman"/>
                <a:cs typeface="Times New Roman"/>
              </a:rPr>
              <a:t>considering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 </a:t>
            </a:r>
            <a:r>
              <a:rPr sz="1069" spc="10" dirty="0">
                <a:latin typeface="Times New Roman"/>
                <a:cs typeface="Times New Roman"/>
              </a:rPr>
              <a:t>of other concurrently executing transactions, even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interleaves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actions of several transactions for performance reasons. This </a:t>
            </a:r>
            <a:r>
              <a:rPr sz="1069" spc="15" dirty="0">
                <a:latin typeface="Times New Roman"/>
                <a:cs typeface="Times New Roman"/>
              </a:rPr>
              <a:t>property is  </a:t>
            </a:r>
            <a:r>
              <a:rPr sz="1069" spc="10" dirty="0">
                <a:latin typeface="Times New Roman"/>
                <a:cs typeface="Times New Roman"/>
              </a:rPr>
              <a:t>sometimes </a:t>
            </a:r>
            <a:r>
              <a:rPr sz="1069" spc="5" dirty="0">
                <a:latin typeface="Times New Roman"/>
                <a:cs typeface="Times New Roman"/>
              </a:rPr>
              <a:t>referred to </a:t>
            </a:r>
            <a:r>
              <a:rPr sz="1069" spc="19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isolation: Transactions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isolated,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protected,  from the </a:t>
            </a:r>
            <a:r>
              <a:rPr sz="1069" spc="5" dirty="0">
                <a:latin typeface="Times New Roman"/>
                <a:cs typeface="Times New Roman"/>
              </a:rPr>
              <a:t>effects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concurrently scheduling other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 algn="just">
              <a:lnSpc>
                <a:spcPct val="147700"/>
              </a:lnSpc>
              <a:spcBef>
                <a:spcPts val="73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Once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informs the user that a </a:t>
            </a:r>
            <a:r>
              <a:rPr sz="1069" spc="5" dirty="0">
                <a:latin typeface="Times New Roman"/>
                <a:cs typeface="Times New Roman"/>
              </a:rPr>
              <a:t>transaction has been </a:t>
            </a:r>
            <a:r>
              <a:rPr sz="1069" spc="10" dirty="0">
                <a:latin typeface="Times New Roman"/>
                <a:cs typeface="Times New Roman"/>
              </a:rPr>
              <a:t>successfully  completed, its effects should </a:t>
            </a:r>
            <a:r>
              <a:rPr sz="1069" spc="5" dirty="0">
                <a:latin typeface="Times New Roman"/>
                <a:cs typeface="Times New Roman"/>
              </a:rPr>
              <a:t>persist </a:t>
            </a:r>
            <a:r>
              <a:rPr sz="1069" spc="10" dirty="0">
                <a:latin typeface="Times New Roman"/>
                <a:cs typeface="Times New Roman"/>
              </a:rPr>
              <a:t>even if the system crashes before all its  changes are reflected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disk. This property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durability.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acronym </a:t>
            </a:r>
            <a:r>
              <a:rPr sz="1069" spc="15" dirty="0">
                <a:latin typeface="Times New Roman"/>
                <a:cs typeface="Times New Roman"/>
              </a:rPr>
              <a:t>ACID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sometimes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refer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four properties of transactions 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presented here: atomicity, consistency, isolation 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durability.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Transactions </a:t>
            </a:r>
            <a:r>
              <a:rPr sz="1264" spc="78" dirty="0">
                <a:latin typeface="Times New Roman"/>
                <a:cs typeface="Times New Roman"/>
              </a:rPr>
              <a:t>and</a:t>
            </a:r>
            <a:r>
              <a:rPr sz="1264" spc="-87" dirty="0">
                <a:latin typeface="Times New Roman"/>
                <a:cs typeface="Times New Roman"/>
              </a:rPr>
              <a:t> </a:t>
            </a:r>
            <a:r>
              <a:rPr sz="1264" spc="29" dirty="0">
                <a:latin typeface="Times New Roman"/>
                <a:cs typeface="Times New Roman"/>
              </a:rPr>
              <a:t>Schedules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0642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7275" cy="463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77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DBMS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series,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of actions. The actions that can  be executed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transaction include </a:t>
            </a: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writes </a:t>
            </a:r>
            <a:r>
              <a:rPr sz="1069" spc="10" dirty="0">
                <a:latin typeface="Times New Roman"/>
                <a:cs typeface="Times New Roman"/>
              </a:rPr>
              <a:t>of database objects.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transaction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defined as a set of actions that are partially ordered.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relative </a:t>
            </a:r>
            <a:r>
              <a:rPr sz="1069" spc="10" dirty="0">
                <a:latin typeface="Times New Roman"/>
                <a:cs typeface="Times New Roman"/>
              </a:rPr>
              <a:t>order of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the actions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important.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concentrate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main issues,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treat transactions (and later, </a:t>
            </a:r>
            <a:r>
              <a:rPr sz="1069" spc="10" dirty="0">
                <a:latin typeface="Times New Roman"/>
                <a:cs typeface="Times New Roman"/>
              </a:rPr>
              <a:t>schedules) as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actions.  Further,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notation simple, </a:t>
            </a:r>
            <a:r>
              <a:rPr sz="1069" dirty="0">
                <a:latin typeface="Times New Roman"/>
                <a:cs typeface="Times New Roman"/>
              </a:rPr>
              <a:t>we'll </a:t>
            </a:r>
            <a:r>
              <a:rPr sz="1069" spc="10" dirty="0">
                <a:latin typeface="Times New Roman"/>
                <a:cs typeface="Times New Roman"/>
              </a:rPr>
              <a:t>assume that </a:t>
            </a:r>
            <a:r>
              <a:rPr sz="1069" spc="5" dirty="0">
                <a:latin typeface="Times New Roman"/>
                <a:cs typeface="Times New Roman"/>
              </a:rPr>
              <a:t>an object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 read into  a program variable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named O.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therefore </a:t>
            </a:r>
            <a:r>
              <a:rPr sz="1069" spc="10" dirty="0">
                <a:latin typeface="Times New Roman"/>
                <a:cs typeface="Times New Roman"/>
              </a:rPr>
              <a:t>denote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action </a:t>
            </a:r>
            <a:r>
              <a:rPr sz="1069" spc="10" dirty="0">
                <a:latin typeface="Times New Roman"/>
                <a:cs typeface="Times New Roman"/>
              </a:rPr>
              <a:t>of a  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reading an object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RT </a:t>
            </a:r>
            <a:r>
              <a:rPr sz="1069" spc="5" dirty="0">
                <a:latin typeface="Times New Roman"/>
                <a:cs typeface="Times New Roman"/>
              </a:rPr>
              <a:t>(O); similarly,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denote writing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29" dirty="0">
                <a:latin typeface="Times New Roman"/>
                <a:cs typeface="Times New Roman"/>
              </a:rPr>
              <a:t>WT </a:t>
            </a:r>
            <a:r>
              <a:rPr sz="1069" spc="3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(O).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transaction </a:t>
            </a:r>
            <a:r>
              <a:rPr sz="1069" spc="15" dirty="0">
                <a:latin typeface="Times New Roman"/>
                <a:cs typeface="Times New Roman"/>
              </a:rPr>
              <a:t>T is </a:t>
            </a:r>
            <a:r>
              <a:rPr sz="1069" spc="5" dirty="0">
                <a:latin typeface="Times New Roman"/>
                <a:cs typeface="Times New Roman"/>
              </a:rPr>
              <a:t>clear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context, we will </a:t>
            </a:r>
            <a:r>
              <a:rPr sz="1069" spc="15" dirty="0">
                <a:latin typeface="Times New Roman"/>
                <a:cs typeface="Times New Roman"/>
              </a:rPr>
              <a:t>omit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subscript.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66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actions </a:t>
            </a:r>
            <a:r>
              <a:rPr sz="1069" spc="5" dirty="0">
                <a:latin typeface="Times New Roman"/>
                <a:cs typeface="Times New Roman"/>
              </a:rPr>
              <a:t>(reading, </a:t>
            </a:r>
            <a:r>
              <a:rPr sz="1069" spc="10" dirty="0">
                <a:latin typeface="Times New Roman"/>
                <a:cs typeface="Times New Roman"/>
              </a:rPr>
              <a:t>writing, aborting, or committing) from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 transactions, and the order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two actions of a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appear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schedule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in which </a:t>
            </a:r>
            <a:r>
              <a:rPr sz="1069" spc="10" dirty="0">
                <a:latin typeface="Times New Roman"/>
                <a:cs typeface="Times New Roman"/>
              </a:rPr>
              <a:t>they appear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T. </a:t>
            </a:r>
            <a:r>
              <a:rPr sz="1069" spc="5" dirty="0">
                <a:latin typeface="Times New Roman"/>
                <a:cs typeface="Times New Roman"/>
              </a:rPr>
              <a:t>Intuitively, </a:t>
            </a:r>
            <a:r>
              <a:rPr sz="1069" spc="10" dirty="0">
                <a:latin typeface="Times New Roman"/>
                <a:cs typeface="Times New Roman"/>
              </a:rPr>
              <a:t>a  schedule represents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actual or potential execution sequence. For example,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below </a:t>
            </a:r>
            <a:r>
              <a:rPr sz="1069" spc="15" dirty="0">
                <a:latin typeface="Times New Roman"/>
                <a:cs typeface="Times New Roman"/>
              </a:rPr>
              <a:t>shows </a:t>
            </a:r>
            <a:r>
              <a:rPr sz="1069" spc="10" dirty="0">
                <a:latin typeface="Times New Roman"/>
                <a:cs typeface="Times New Roman"/>
              </a:rPr>
              <a:t>an execution order for actions of two transactions T1  and </a:t>
            </a:r>
            <a:r>
              <a:rPr sz="1069" spc="15" dirty="0">
                <a:latin typeface="Times New Roman"/>
                <a:cs typeface="Times New Roman"/>
              </a:rPr>
              <a:t>T2.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forward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go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from one row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emphasize that a </a:t>
            </a:r>
            <a:r>
              <a:rPr sz="1069" spc="15" dirty="0">
                <a:latin typeface="Times New Roman"/>
                <a:cs typeface="Times New Roman"/>
              </a:rPr>
              <a:t>schedule </a:t>
            </a:r>
            <a:r>
              <a:rPr sz="1069" spc="10" dirty="0">
                <a:latin typeface="Times New Roman"/>
                <a:cs typeface="Times New Roman"/>
              </a:rPr>
              <a:t>describes the actions of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as seen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DBMS. 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addition </a:t>
            </a:r>
            <a:r>
              <a:rPr sz="1069" spc="5" dirty="0">
                <a:latin typeface="Times New Roman"/>
                <a:cs typeface="Times New Roman"/>
              </a:rPr>
              <a:t>to these </a:t>
            </a:r>
            <a:r>
              <a:rPr sz="1069" spc="10" dirty="0">
                <a:latin typeface="Times New Roman"/>
                <a:cs typeface="Times New Roman"/>
              </a:rPr>
              <a:t>actions, a transaction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carry out other actions, such as reading  or writing from operating system </a:t>
            </a:r>
            <a:r>
              <a:rPr sz="1069" spc="5" dirty="0">
                <a:latin typeface="Times New Roman"/>
                <a:cs typeface="Times New Roman"/>
              </a:rPr>
              <a:t>files, </a:t>
            </a:r>
            <a:r>
              <a:rPr sz="1069" spc="10" dirty="0">
                <a:latin typeface="Times New Roman"/>
                <a:cs typeface="Times New Roman"/>
              </a:rPr>
              <a:t>evaluating arithmetic expressions, and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09" y="6273367"/>
            <a:ext cx="4866040" cy="3083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Concurrent </a:t>
            </a:r>
            <a:r>
              <a:rPr sz="1264" spc="34" dirty="0">
                <a:latin typeface="Times New Roman"/>
                <a:cs typeface="Times New Roman"/>
              </a:rPr>
              <a:t>Execution </a:t>
            </a:r>
            <a:r>
              <a:rPr sz="1264" dirty="0">
                <a:latin typeface="Times New Roman"/>
                <a:cs typeface="Times New Roman"/>
              </a:rPr>
              <a:t>of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Transactions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0" dirty="0">
                <a:latin typeface="Times New Roman"/>
                <a:cs typeface="Times New Roman"/>
              </a:rPr>
              <a:t>interleaves the actions of different transactions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improve  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performance,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terms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increased throughput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improved response times for short transactions,  but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interleaving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</a:pPr>
            <a:r>
              <a:rPr sz="1069" spc="10" dirty="0">
                <a:latin typeface="Times New Roman"/>
                <a:cs typeface="Times New Roman"/>
              </a:rPr>
              <a:t>Ensuring transaction isolation while permitting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concurrent execution </a:t>
            </a:r>
            <a:r>
              <a:rPr sz="1069" spc="5" dirty="0">
                <a:latin typeface="Times New Roman"/>
                <a:cs typeface="Times New Roman"/>
              </a:rPr>
              <a:t>is difficult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necessary for performance reasons.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while one transaction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waiting for a  page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from disk, the </a:t>
            </a:r>
            <a:r>
              <a:rPr sz="1069" spc="19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transaction.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because  I/O activity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in parallel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activity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computer. </a:t>
            </a:r>
            <a:r>
              <a:rPr sz="1069" spc="15" dirty="0">
                <a:latin typeface="Times New Roman"/>
                <a:cs typeface="Times New Roman"/>
              </a:rPr>
              <a:t>Overlapping </a:t>
            </a:r>
            <a:r>
              <a:rPr sz="1069" spc="10" dirty="0">
                <a:latin typeface="Times New Roman"/>
                <a:cs typeface="Times New Roman"/>
              </a:rPr>
              <a:t>I/O  and </a:t>
            </a:r>
            <a:r>
              <a:rPr sz="1069" spc="19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activity reduces the amount of time disks and processors are </a:t>
            </a:r>
            <a:r>
              <a:rPr sz="1069" spc="5" dirty="0">
                <a:latin typeface="Times New Roman"/>
                <a:cs typeface="Times New Roman"/>
              </a:rPr>
              <a:t>idle, </a:t>
            </a:r>
            <a:r>
              <a:rPr sz="1069" spc="10" dirty="0">
                <a:latin typeface="Times New Roman"/>
                <a:cs typeface="Times New Roman"/>
              </a:rPr>
              <a:t>and  increases system throughput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average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transactions </a:t>
            </a:r>
            <a:r>
              <a:rPr sz="1069" spc="10" dirty="0">
                <a:latin typeface="Times New Roman"/>
                <a:cs typeface="Times New Roman"/>
              </a:rPr>
              <a:t>completed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given  time). Second, interleaved execution of a short </a:t>
            </a:r>
            <a:r>
              <a:rPr sz="1069" spc="5" dirty="0">
                <a:latin typeface="Times New Roman"/>
                <a:cs typeface="Times New Roman"/>
              </a:rPr>
              <a:t>transaction </a:t>
            </a:r>
            <a:r>
              <a:rPr sz="1069" spc="10" dirty="0">
                <a:latin typeface="Times New Roman"/>
                <a:cs typeface="Times New Roman"/>
              </a:rPr>
              <a:t>with a long transaction  usually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short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transaction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quickly.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serial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short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64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651"/>
            <a:ext cx="4864188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transaction could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stuck behind a </a:t>
            </a:r>
            <a:r>
              <a:rPr sz="1069" spc="15" dirty="0">
                <a:latin typeface="Times New Roman"/>
                <a:cs typeface="Times New Roman"/>
              </a:rPr>
              <a:t>long </a:t>
            </a:r>
            <a:r>
              <a:rPr sz="1069" spc="10" dirty="0">
                <a:latin typeface="Times New Roman"/>
                <a:cs typeface="Times New Roman"/>
              </a:rPr>
              <a:t>transaction leading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unpredictable delays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response time, or average time taken </a:t>
            </a:r>
            <a:r>
              <a:rPr sz="1069" spc="15" dirty="0">
                <a:latin typeface="Times New Roman"/>
                <a:cs typeface="Times New Roman"/>
              </a:rPr>
              <a:t>to complete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1810706"/>
            <a:ext cx="1167652" cy="1360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06" y="3166549"/>
            <a:ext cx="4867275" cy="590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875" spc="15" dirty="0">
                <a:latin typeface="Arial"/>
                <a:cs typeface="Arial"/>
              </a:rPr>
              <a:t>Figure: Transaction</a:t>
            </a:r>
            <a:r>
              <a:rPr sz="875" dirty="0">
                <a:latin typeface="Arial"/>
                <a:cs typeface="Arial"/>
              </a:rPr>
              <a:t> </a:t>
            </a:r>
            <a:r>
              <a:rPr sz="875" spc="15" dirty="0">
                <a:latin typeface="Arial"/>
                <a:cs typeface="Arial"/>
              </a:rPr>
              <a:t>Scheduling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Serializability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begin with,  </a:t>
            </a:r>
            <a:r>
              <a:rPr sz="1069" spc="15" dirty="0">
                <a:latin typeface="Times New Roman"/>
                <a:cs typeface="Times New Roman"/>
              </a:rPr>
              <a:t>we assume </a:t>
            </a:r>
            <a:r>
              <a:rPr sz="1069" spc="10" dirty="0">
                <a:latin typeface="Times New Roman"/>
                <a:cs typeface="Times New Roman"/>
              </a:rPr>
              <a:t>that  the  database designer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defined 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notion  of  a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consistent database </a:t>
            </a:r>
            <a:r>
              <a:rPr sz="1069" spc="5" dirty="0">
                <a:latin typeface="Times New Roman"/>
                <a:cs typeface="Times New Roman"/>
              </a:rPr>
              <a:t>state. 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can </a:t>
            </a:r>
            <a:r>
              <a:rPr sz="1069" spc="10" dirty="0">
                <a:latin typeface="Times New Roman"/>
                <a:cs typeface="Times New Roman"/>
              </a:rPr>
              <a:t>define a consistency criterion for a  university database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that the sum of employee salaries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department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should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be less than </a:t>
            </a:r>
            <a:r>
              <a:rPr sz="1069" spc="15" dirty="0">
                <a:latin typeface="Times New Roman"/>
                <a:cs typeface="Times New Roman"/>
              </a:rPr>
              <a:t>80 </a:t>
            </a:r>
            <a:r>
              <a:rPr sz="1069" spc="10" dirty="0">
                <a:latin typeface="Times New Roman"/>
                <a:cs typeface="Times New Roman"/>
              </a:rPr>
              <a:t>percent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budget for that department.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require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each  transaction must preserve database consistency; it follows that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serial schedule that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0" dirty="0">
                <a:latin typeface="Times New Roman"/>
                <a:cs typeface="Times New Roman"/>
              </a:rPr>
              <a:t>preserve database consistency. </a:t>
            </a:r>
            <a:r>
              <a:rPr sz="1069" spc="15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15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serial  </a:t>
            </a:r>
            <a:r>
              <a:rPr sz="1069" spc="10" dirty="0">
                <a:latin typeface="Times New Roman"/>
                <a:cs typeface="Times New Roman"/>
              </a:rPr>
              <a:t>schedule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against a consistent database, the result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consistent  database.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serializable schedule  over  a </a:t>
            </a:r>
            <a:r>
              <a:rPr sz="1069" spc="5" dirty="0">
                <a:latin typeface="Times New Roman"/>
                <a:cs typeface="Times New Roman"/>
              </a:rPr>
              <a:t>set  </a:t>
            </a:r>
            <a:r>
              <a:rPr sz="1069" spc="15" dirty="0">
                <a:latin typeface="Times New Roman"/>
                <a:cs typeface="Times New Roman"/>
              </a:rPr>
              <a:t>S  </a:t>
            </a:r>
            <a:r>
              <a:rPr sz="1069" spc="10" dirty="0">
                <a:latin typeface="Times New Roman"/>
                <a:cs typeface="Times New Roman"/>
              </a:rPr>
              <a:t>of  committed  </a:t>
            </a:r>
            <a:r>
              <a:rPr sz="1069" spc="5" dirty="0">
                <a:latin typeface="Times New Roman"/>
                <a:cs typeface="Times New Roman"/>
              </a:rPr>
              <a:t>transactions  is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schedule </a:t>
            </a:r>
            <a:r>
              <a:rPr sz="1069" spc="15" dirty="0">
                <a:latin typeface="Times New Roman"/>
                <a:cs typeface="Times New Roman"/>
              </a:rPr>
              <a:t>whose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consistent database instance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guaranteed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identical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that of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5" dirty="0">
                <a:latin typeface="Times New Roman"/>
                <a:cs typeface="Times New Roman"/>
              </a:rPr>
              <a:t>schedule </a:t>
            </a:r>
            <a:r>
              <a:rPr sz="1069" spc="10" dirty="0">
                <a:latin typeface="Times New Roman"/>
                <a:cs typeface="Times New Roman"/>
              </a:rPr>
              <a:t>over S.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instance that results from  executing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5" dirty="0">
                <a:latin typeface="Times New Roman"/>
                <a:cs typeface="Times New Roman"/>
              </a:rPr>
              <a:t>schedule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identical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database instance that results from  executing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transactions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serial </a:t>
            </a:r>
            <a:r>
              <a:rPr sz="1069" spc="10" dirty="0">
                <a:latin typeface="Times New Roman"/>
                <a:cs typeface="Times New Roman"/>
              </a:rPr>
              <a:t>order. There </a:t>
            </a:r>
            <a:r>
              <a:rPr sz="1069" spc="15" dirty="0">
                <a:latin typeface="Times New Roman"/>
                <a:cs typeface="Times New Roman"/>
              </a:rPr>
              <a:t>are some </a:t>
            </a:r>
            <a:r>
              <a:rPr sz="1069" spc="10" dirty="0">
                <a:latin typeface="Times New Roman"/>
                <a:cs typeface="Times New Roman"/>
              </a:rPr>
              <a:t>important points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definition: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marR="7408" indent="-209281" algn="just">
              <a:lnSpc>
                <a:spcPct val="147300"/>
              </a:lnSpc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Executing the transactions serially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different orders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produce different  results, but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presumed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acceptable; the </a:t>
            </a:r>
            <a:r>
              <a:rPr sz="1069" spc="19" dirty="0">
                <a:latin typeface="Times New Roman"/>
                <a:cs typeface="Times New Roman"/>
              </a:rPr>
              <a:t>DBMS </a:t>
            </a:r>
            <a:r>
              <a:rPr sz="1069" spc="15" dirty="0">
                <a:latin typeface="Times New Roman"/>
                <a:cs typeface="Times New Roman"/>
              </a:rPr>
              <a:t>makes no </a:t>
            </a:r>
            <a:r>
              <a:rPr sz="1069" spc="10" dirty="0">
                <a:latin typeface="Times New Roman"/>
                <a:cs typeface="Times New Roman"/>
              </a:rPr>
              <a:t>guarantees  about which of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will be the </a:t>
            </a:r>
            <a:r>
              <a:rPr sz="1069" spc="15" dirty="0">
                <a:latin typeface="Times New Roman"/>
                <a:cs typeface="Times New Roman"/>
              </a:rPr>
              <a:t>outcome </a:t>
            </a:r>
            <a:r>
              <a:rPr sz="1069" spc="10" dirty="0">
                <a:latin typeface="Times New Roman"/>
                <a:cs typeface="Times New Roman"/>
              </a:rPr>
              <a:t>of an interleaved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execution.</a:t>
            </a:r>
            <a:endParaRPr sz="1069">
              <a:latin typeface="Times New Roman"/>
              <a:cs typeface="Times New Roman"/>
            </a:endParaRPr>
          </a:p>
          <a:p>
            <a:pPr marL="431526" marR="9260" indent="-209281" algn="just">
              <a:lnSpc>
                <a:spcPct val="147300"/>
              </a:lnSpc>
              <a:spcBef>
                <a:spcPts val="92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above definition of a serializable schedule does not cover the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 schedules containing aborted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transactions</a:t>
            </a:r>
            <a:endParaRPr sz="1069">
              <a:latin typeface="Times New Roman"/>
              <a:cs typeface="Times New Roman"/>
            </a:endParaRPr>
          </a:p>
          <a:p>
            <a:pPr marL="431526" marR="8026" indent="-209281" algn="just">
              <a:lnSpc>
                <a:spcPct val="147700"/>
              </a:lnSpc>
              <a:spcBef>
                <a:spcPts val="5"/>
              </a:spcBef>
              <a:buSzPct val="81818"/>
              <a:buFont typeface="Symbol"/>
              <a:buChar char=""/>
              <a:tabLst>
                <a:tab pos="432143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transaction computes a value and prints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screen,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an `effect'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directly captured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state of the database.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assume </a:t>
            </a:r>
            <a:r>
              <a:rPr sz="1069" spc="10" dirty="0">
                <a:latin typeface="Times New Roman"/>
                <a:cs typeface="Times New Roman"/>
              </a:rPr>
              <a:t>that  all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values are also written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database, for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simplicity.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1553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11474</Words>
  <Application>Microsoft Office PowerPoint</Application>
  <PresentationFormat>Custom</PresentationFormat>
  <Paragraphs>801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