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77" r:id="rId2"/>
    <p:sldId id="278" r:id="rId3"/>
    <p:sldId id="279" r:id="rId4"/>
    <p:sldId id="276" r:id="rId5"/>
    <p:sldId id="258" r:id="rId6"/>
    <p:sldId id="263" r:id="rId7"/>
    <p:sldId id="261" r:id="rId8"/>
    <p:sldId id="259" r:id="rId9"/>
    <p:sldId id="282" r:id="rId10"/>
    <p:sldId id="260" r:id="rId11"/>
    <p:sldId id="262" r:id="rId12"/>
    <p:sldId id="283" r:id="rId13"/>
    <p:sldId id="264" r:id="rId14"/>
    <p:sldId id="265" r:id="rId15"/>
    <p:sldId id="284" r:id="rId16"/>
    <p:sldId id="266" r:id="rId17"/>
    <p:sldId id="267" r:id="rId18"/>
    <p:sldId id="268" r:id="rId19"/>
    <p:sldId id="275" r:id="rId20"/>
    <p:sldId id="269" r:id="rId21"/>
    <p:sldId id="270" r:id="rId22"/>
    <p:sldId id="285" r:id="rId23"/>
    <p:sldId id="271" r:id="rId24"/>
    <p:sldId id="286" r:id="rId25"/>
    <p:sldId id="272" r:id="rId26"/>
    <p:sldId id="273" r:id="rId27"/>
    <p:sldId id="281" r:id="rId28"/>
    <p:sldId id="256" r:id="rId29"/>
    <p:sldId id="25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66A212F-8BE8-4F4B-A523-34DC5312F85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26D4F2E-1F19-4370-9CD9-C5A76DAD88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88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212F-8BE8-4F4B-A523-34DC5312F85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4F2E-1F19-4370-9CD9-C5A76DAD8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212F-8BE8-4F4B-A523-34DC5312F85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4F2E-1F19-4370-9CD9-C5A76DAD88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292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212F-8BE8-4F4B-A523-34DC5312F85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4F2E-1F19-4370-9CD9-C5A76DAD884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226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212F-8BE8-4F4B-A523-34DC5312F85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4F2E-1F19-4370-9CD9-C5A76DAD8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1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212F-8BE8-4F4B-A523-34DC5312F85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4F2E-1F19-4370-9CD9-C5A76DAD884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925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212F-8BE8-4F4B-A523-34DC5312F85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4F2E-1F19-4370-9CD9-C5A76DAD88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632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212F-8BE8-4F4B-A523-34DC5312F85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4F2E-1F19-4370-9CD9-C5A76DAD884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86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212F-8BE8-4F4B-A523-34DC5312F85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4F2E-1F19-4370-9CD9-C5A76DAD884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55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212F-8BE8-4F4B-A523-34DC5312F85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4F2E-1F19-4370-9CD9-C5A76DAD8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8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212F-8BE8-4F4B-A523-34DC5312F85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4F2E-1F19-4370-9CD9-C5A76DAD884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15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212F-8BE8-4F4B-A523-34DC5312F85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4F2E-1F19-4370-9CD9-C5A76DAD8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7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212F-8BE8-4F4B-A523-34DC5312F85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4F2E-1F19-4370-9CD9-C5A76DAD884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79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212F-8BE8-4F4B-A523-34DC5312F85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4F2E-1F19-4370-9CD9-C5A76DAD884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4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212F-8BE8-4F4B-A523-34DC5312F85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4F2E-1F19-4370-9CD9-C5A76DAD8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212F-8BE8-4F4B-A523-34DC5312F85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4F2E-1F19-4370-9CD9-C5A76DAD884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89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212F-8BE8-4F4B-A523-34DC5312F85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4F2E-1F19-4370-9CD9-C5A76DAD8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6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6A212F-8BE8-4F4B-A523-34DC5312F85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6D4F2E-1F19-4370-9CD9-C5A76DAD8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pmbasics101.com/project-integration-management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lectra.com/ideas/topic/requirements-traceability.aspx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b="1" dirty="0" smtClean="0">
                <a:solidFill>
                  <a:srgbClr val="0070C0"/>
                </a:solidFill>
              </a:rPr>
              <a:t>SPM</a:t>
            </a:r>
            <a:r>
              <a:rPr lang="en-US" sz="8000" b="1" dirty="0" smtClean="0"/>
              <a:t> </a:t>
            </a:r>
            <a:r>
              <a:rPr lang="en-US" sz="5200" b="1" u="sng" dirty="0" smtClean="0"/>
              <a:t>Lecture -4</a:t>
            </a:r>
            <a:endParaRPr lang="en-US" sz="52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300" b="1" dirty="0" smtClean="0"/>
              <a:t>29-Sept-2021</a:t>
            </a:r>
            <a:endParaRPr lang="en-US" sz="3300" b="1" dirty="0"/>
          </a:p>
        </p:txBody>
      </p:sp>
    </p:spTree>
    <p:extLst>
      <p:ext uri="{BB962C8B-B14F-4D97-AF65-F5344CB8AC3E}">
        <p14:creationId xmlns:p14="http://schemas.microsoft.com/office/powerpoint/2010/main" val="275874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44" y="1115408"/>
            <a:ext cx="10972800" cy="4480560"/>
          </a:xfrm>
        </p:spPr>
      </p:pic>
    </p:spTree>
    <p:extLst>
      <p:ext uri="{BB962C8B-B14F-4D97-AF65-F5344CB8AC3E}">
        <p14:creationId xmlns:p14="http://schemas.microsoft.com/office/powerpoint/2010/main" val="72987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197" y="0"/>
            <a:ext cx="5760720" cy="6912864"/>
          </a:xfrm>
        </p:spPr>
      </p:pic>
    </p:spTree>
    <p:extLst>
      <p:ext uri="{BB962C8B-B14F-4D97-AF65-F5344CB8AC3E}">
        <p14:creationId xmlns:p14="http://schemas.microsoft.com/office/powerpoint/2010/main" val="237757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Write software requirement specification srs of your project by  Busydevelopers | Fiver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526732"/>
            <a:ext cx="8869680" cy="580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775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B0F0"/>
                </a:solidFill>
              </a:rPr>
              <a:t>WBS- Work Breakdown Structure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i="1" dirty="0"/>
              <a:t>“A work breakdown structure defines all the things a project needs to accomplish, organized into multiple levels, and displayed graphically.”   </a:t>
            </a:r>
            <a:endParaRPr lang="en-US" sz="2800" b="1" dirty="0"/>
          </a:p>
          <a:p>
            <a:endParaRPr lang="en-US" sz="2800" b="1" dirty="0" smtClean="0"/>
          </a:p>
          <a:p>
            <a:r>
              <a:rPr lang="en-US" sz="2800" b="1" dirty="0"/>
              <a:t> the WBS defines the “what” of the project. Everything you need to accomplish in the project is displayed in a single, easy to understand chart.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3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86" y="360340"/>
            <a:ext cx="9601196" cy="1303867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4 Levels of WBS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11096"/>
            <a:ext cx="10131551" cy="3964772"/>
          </a:xfrm>
        </p:spPr>
        <p:txBody>
          <a:bodyPr/>
          <a:lstStyle/>
          <a:p>
            <a:r>
              <a:rPr lang="en-US" sz="2800" b="1" dirty="0"/>
              <a:t>There are four main levels of a WBS, which are outlined below:</a:t>
            </a:r>
          </a:p>
          <a:p>
            <a:pPr lvl="0"/>
            <a:r>
              <a:rPr lang="en-US" sz="2800" b="1" u="sng" dirty="0"/>
              <a:t>The Top Level:</a:t>
            </a:r>
            <a:r>
              <a:rPr lang="en-US" sz="2800" b="1" dirty="0"/>
              <a:t> The project title or final deliverable.</a:t>
            </a:r>
          </a:p>
          <a:p>
            <a:pPr lvl="0"/>
            <a:r>
              <a:rPr lang="en-US" sz="2800" b="1" u="sng" dirty="0"/>
              <a:t>Controls Account:</a:t>
            </a:r>
            <a:r>
              <a:rPr lang="en-US" sz="2800" b="1" dirty="0"/>
              <a:t> The main project phases and deliverables.</a:t>
            </a:r>
          </a:p>
          <a:p>
            <a:pPr lvl="0"/>
            <a:r>
              <a:rPr lang="en-US" sz="2800" b="1" u="sng" dirty="0"/>
              <a:t>Work Packages:</a:t>
            </a:r>
            <a:r>
              <a:rPr lang="en-US" sz="2800" b="1" dirty="0"/>
              <a:t> The group of tasks that lead to the controls account level.</a:t>
            </a:r>
          </a:p>
          <a:p>
            <a:pPr lvl="0"/>
            <a:r>
              <a:rPr lang="en-US" sz="2800" b="1" u="sng" dirty="0"/>
              <a:t>Activities:</a:t>
            </a:r>
            <a:r>
              <a:rPr lang="en-US" sz="2800" b="1" dirty="0"/>
              <a:t> The tasks needed to complete the work package.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43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Uni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327" y="31156"/>
            <a:ext cx="9144000" cy="686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76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https://lh6.googleusercontent.com/6QcLpyXBCs61XZ5eKzNLQZHPh91dIzX8L-J3DjG7GseVQ6_IFXKGRYv7gobh7xHRo1Ml8B89v9uA88RB6cC7wDnSgrtBbbfs-ET7Xj3jmjSt5sH3R3hKbtu7kAxII8Ewl2dynXv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94309"/>
            <a:ext cx="91440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510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248" y="914400"/>
            <a:ext cx="10107167" cy="5157216"/>
          </a:xfrm>
        </p:spPr>
        <p:txBody>
          <a:bodyPr>
            <a:normAutofit/>
          </a:bodyPr>
          <a:lstStyle/>
          <a:p>
            <a:r>
              <a:rPr lang="en-US" sz="3000" b="1" dirty="0"/>
              <a:t>A </a:t>
            </a:r>
            <a:r>
              <a:rPr lang="en-US" sz="3000" b="1" u="sng" dirty="0"/>
              <a:t>Work Breakdown Structure</a:t>
            </a:r>
            <a:r>
              <a:rPr lang="en-US" sz="3000" b="1" dirty="0"/>
              <a:t> includes dividing a large and complex project into simpler, manageable and independent tasks</a:t>
            </a:r>
          </a:p>
          <a:p>
            <a:pPr marL="0" indent="0" fontAlgn="base">
              <a:buNone/>
            </a:pPr>
            <a:r>
              <a:rPr lang="en-US" sz="3000" b="1" i="1" u="sng" dirty="0" smtClean="0"/>
              <a:t>Steps</a:t>
            </a:r>
            <a:r>
              <a:rPr lang="en-US" sz="3000" b="1" i="1" u="sng" dirty="0"/>
              <a:t>:</a:t>
            </a:r>
          </a:p>
          <a:p>
            <a:pPr lvl="0" fontAlgn="base"/>
            <a:r>
              <a:rPr lang="en-US" sz="3000" b="1" dirty="0">
                <a:solidFill>
                  <a:srgbClr val="0070C0"/>
                </a:solidFill>
              </a:rPr>
              <a:t>Step</a:t>
            </a:r>
            <a:r>
              <a:rPr lang="en-US" sz="3200" b="1" dirty="0">
                <a:solidFill>
                  <a:srgbClr val="0070C0"/>
                </a:solidFill>
              </a:rPr>
              <a:t>-1: </a:t>
            </a:r>
            <a:r>
              <a:rPr lang="en-US" sz="3200" b="1" dirty="0" smtClean="0">
                <a:solidFill>
                  <a:srgbClr val="0070C0"/>
                </a:solidFill>
              </a:rPr>
              <a:t>   Identify </a:t>
            </a:r>
            <a:r>
              <a:rPr lang="en-US" sz="3200" b="1" dirty="0">
                <a:solidFill>
                  <a:srgbClr val="0070C0"/>
                </a:solidFill>
              </a:rPr>
              <a:t>the major activities of the project.</a:t>
            </a:r>
          </a:p>
          <a:p>
            <a:pPr lvl="0" fontAlgn="base"/>
            <a:r>
              <a:rPr lang="en-US" sz="3200" b="1" dirty="0">
                <a:solidFill>
                  <a:srgbClr val="0070C0"/>
                </a:solidFill>
              </a:rPr>
              <a:t>Step-2: </a:t>
            </a:r>
            <a:r>
              <a:rPr lang="en-US" sz="3200" b="1" dirty="0" smtClean="0">
                <a:solidFill>
                  <a:srgbClr val="0070C0"/>
                </a:solidFill>
              </a:rPr>
              <a:t>   Identify </a:t>
            </a:r>
            <a:r>
              <a:rPr lang="en-US" sz="3200" b="1" dirty="0">
                <a:solidFill>
                  <a:srgbClr val="0070C0"/>
                </a:solidFill>
              </a:rPr>
              <a:t>the sub-activities of the major activities.</a:t>
            </a:r>
          </a:p>
          <a:p>
            <a:pPr lvl="0" fontAlgn="base"/>
            <a:r>
              <a:rPr lang="en-US" sz="3200" b="1" dirty="0">
                <a:solidFill>
                  <a:srgbClr val="0070C0"/>
                </a:solidFill>
              </a:rPr>
              <a:t>Step-3: </a:t>
            </a:r>
            <a:r>
              <a:rPr lang="en-US" sz="3200" b="1" dirty="0" smtClean="0">
                <a:solidFill>
                  <a:srgbClr val="0070C0"/>
                </a:solidFill>
              </a:rPr>
              <a:t>   Repeat </a:t>
            </a:r>
            <a:r>
              <a:rPr lang="en-US" sz="3200" b="1" dirty="0">
                <a:solidFill>
                  <a:srgbClr val="0070C0"/>
                </a:solidFill>
              </a:rPr>
              <a:t>till undividable, simple and independent activities are created.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643804"/>
            <a:ext cx="9601196" cy="1303867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Advantages of WBS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60404"/>
          </a:xfrm>
        </p:spPr>
        <p:txBody>
          <a:bodyPr>
            <a:normAutofit/>
          </a:bodyPr>
          <a:lstStyle/>
          <a:p>
            <a:pPr lvl="0" fontAlgn="base"/>
            <a:r>
              <a:rPr lang="en-US" sz="3000" b="1" dirty="0" smtClean="0"/>
              <a:t>It </a:t>
            </a:r>
            <a:r>
              <a:rPr lang="en-US" sz="3000" b="1" dirty="0"/>
              <a:t>allows to do a precise cost estimation of each activity.</a:t>
            </a:r>
          </a:p>
          <a:p>
            <a:pPr lvl="0" fontAlgn="base"/>
            <a:r>
              <a:rPr lang="en-US" sz="3000" b="1" dirty="0"/>
              <a:t>It allows to estimate the time that each activity will take more precisely.</a:t>
            </a:r>
          </a:p>
          <a:p>
            <a:pPr lvl="0" fontAlgn="base"/>
            <a:r>
              <a:rPr lang="en-US" sz="3000" b="1" dirty="0"/>
              <a:t>It allows easy management of the project.</a:t>
            </a:r>
          </a:p>
          <a:p>
            <a:pPr lvl="0" fontAlgn="base"/>
            <a:r>
              <a:rPr lang="en-US" sz="3000" b="1" dirty="0"/>
              <a:t>It helps in proper </a:t>
            </a:r>
            <a:r>
              <a:rPr lang="en-US" sz="3000" b="1" dirty="0" smtClean="0"/>
              <a:t>organization </a:t>
            </a:r>
            <a:r>
              <a:rPr lang="en-US" sz="3000" b="1" dirty="0"/>
              <a:t>of the project by the top management.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68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4" y="88265"/>
            <a:ext cx="11887200" cy="6637020"/>
          </a:xfrm>
        </p:spPr>
      </p:pic>
    </p:spTree>
    <p:extLst>
      <p:ext uri="{BB962C8B-B14F-4D97-AF65-F5344CB8AC3E}">
        <p14:creationId xmlns:p14="http://schemas.microsoft.com/office/powerpoint/2010/main" val="177956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707" y="704089"/>
            <a:ext cx="9601196" cy="1017254"/>
          </a:xfrm>
        </p:spPr>
        <p:txBody>
          <a:bodyPr>
            <a:normAutofit fontScale="90000"/>
          </a:bodyPr>
          <a:lstStyle/>
          <a:p>
            <a:pPr algn="l"/>
            <a:r>
              <a:rPr lang="en-US" sz="4700" b="1" dirty="0" smtClean="0">
                <a:solidFill>
                  <a:schemeClr val="tx1"/>
                </a:solidFill>
              </a:rPr>
              <a:t>Class Rules for Discipline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b="1" u="sng" dirty="0" smtClean="0">
                <a:solidFill>
                  <a:srgbClr val="FF0000"/>
                </a:solidFill>
              </a:rPr>
              <a:t>Violation of these 5 </a:t>
            </a:r>
            <a:r>
              <a:rPr lang="en-US" sz="2700" b="1" u="sng" dirty="0">
                <a:solidFill>
                  <a:srgbClr val="FF0000"/>
                </a:solidFill>
              </a:rPr>
              <a:t>points will </a:t>
            </a:r>
            <a:r>
              <a:rPr lang="en-US" sz="2700" b="1" u="sng" dirty="0" smtClean="0">
                <a:solidFill>
                  <a:srgbClr val="FF0000"/>
                </a:solidFill>
              </a:rPr>
              <a:t>damage </a:t>
            </a:r>
            <a:r>
              <a:rPr lang="en-US" sz="2700" b="1" u="sng" dirty="0">
                <a:solidFill>
                  <a:srgbClr val="FF0000"/>
                </a:solidFill>
              </a:rPr>
              <a:t>your marking for </a:t>
            </a:r>
            <a:r>
              <a:rPr lang="en-US" sz="2700" b="1" u="sng" dirty="0" smtClean="0">
                <a:solidFill>
                  <a:srgbClr val="FF0000"/>
                </a:solidFill>
              </a:rPr>
              <a:t>this course</a:t>
            </a:r>
            <a:r>
              <a:rPr lang="en-US" sz="2700" b="1" dirty="0"/>
              <a:t/>
            </a:r>
            <a:br>
              <a:rPr lang="en-US" sz="2700" b="1" dirty="0"/>
            </a:b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811547"/>
            <a:ext cx="9601196" cy="4351128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No </a:t>
            </a:r>
            <a:r>
              <a:rPr lang="en-US" sz="3200" b="1" dirty="0"/>
              <a:t>Noise making in the class</a:t>
            </a:r>
            <a:r>
              <a:rPr lang="en-US" sz="3200" b="1" dirty="0" smtClean="0"/>
              <a:t>. </a:t>
            </a:r>
          </a:p>
          <a:p>
            <a:r>
              <a:rPr lang="en-US" sz="3200" b="1" dirty="0" smtClean="0"/>
              <a:t>No </a:t>
            </a:r>
            <a:r>
              <a:rPr lang="en-US" sz="3200" b="1" dirty="0"/>
              <a:t>cross talking in the </a:t>
            </a:r>
            <a:r>
              <a:rPr lang="en-US" sz="3200" b="1" dirty="0" smtClean="0"/>
              <a:t>class.</a:t>
            </a:r>
          </a:p>
          <a:p>
            <a:r>
              <a:rPr lang="en-US" sz="3200" b="1" dirty="0" smtClean="0"/>
              <a:t>Keep </a:t>
            </a:r>
            <a:r>
              <a:rPr lang="en-US" sz="3200" b="1" dirty="0"/>
              <a:t>Mobile always on </a:t>
            </a:r>
            <a:r>
              <a:rPr lang="en-US" sz="3200" b="1" dirty="0" smtClean="0"/>
              <a:t>Silent/Vibrate </a:t>
            </a:r>
            <a:r>
              <a:rPr lang="en-US" sz="3200" b="1" dirty="0"/>
              <a:t>mode in the class</a:t>
            </a:r>
            <a:r>
              <a:rPr lang="en-US" sz="3200" b="1" dirty="0" smtClean="0"/>
              <a:t>.(if </a:t>
            </a:r>
            <a:r>
              <a:rPr lang="en-US" sz="3200" b="1" dirty="0"/>
              <a:t>found using mobile unnecessary during </a:t>
            </a:r>
            <a:r>
              <a:rPr lang="en-US" sz="3200" b="1" dirty="0" smtClean="0"/>
              <a:t>class, that mobile </a:t>
            </a:r>
            <a:r>
              <a:rPr lang="en-US" sz="3200" b="1" dirty="0"/>
              <a:t>will be taken till </a:t>
            </a:r>
            <a:r>
              <a:rPr lang="en-US" sz="3200" b="1" dirty="0" smtClean="0"/>
              <a:t>End of Day)</a:t>
            </a:r>
          </a:p>
          <a:p>
            <a:r>
              <a:rPr lang="en-US" sz="3200" b="1" dirty="0" smtClean="0"/>
              <a:t>Raise </a:t>
            </a:r>
            <a:r>
              <a:rPr lang="en-US" sz="3200" b="1" dirty="0"/>
              <a:t>your hand to ask any question in the class</a:t>
            </a:r>
            <a:r>
              <a:rPr lang="en-US" sz="3200" b="1" dirty="0" smtClean="0"/>
              <a:t>.</a:t>
            </a:r>
          </a:p>
          <a:p>
            <a:r>
              <a:rPr lang="en-US" sz="3200" b="1" dirty="0" smtClean="0"/>
              <a:t>Only </a:t>
            </a:r>
            <a:r>
              <a:rPr lang="en-US" sz="3200" b="1" dirty="0"/>
              <a:t>make jokes if I allow you in the class</a:t>
            </a:r>
            <a:r>
              <a:rPr lang="en-US" sz="3200" b="1" dirty="0" smtClean="0"/>
              <a:t>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4121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60446" y="326474"/>
            <a:ext cx="9601196" cy="1303867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TRACIBILITY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353" y="978408"/>
            <a:ext cx="9601196" cy="5193792"/>
          </a:xfrm>
        </p:spPr>
        <p:txBody>
          <a:bodyPr>
            <a:normAutofit lnSpcReduction="10000"/>
          </a:bodyPr>
          <a:lstStyle/>
          <a:p>
            <a:pPr marL="0" indent="0" fontAlgn="t">
              <a:buNone/>
            </a:pPr>
            <a:r>
              <a:rPr lang="en-US" dirty="0"/>
              <a:t> </a:t>
            </a:r>
          </a:p>
          <a:p>
            <a:r>
              <a:rPr lang="en-US" sz="3000" dirty="0"/>
              <a:t>Traceability </a:t>
            </a:r>
            <a:r>
              <a:rPr lang="en-US" sz="3000" b="1" dirty="0"/>
              <a:t>describes relationships between two or more elements throughout the development process</a:t>
            </a:r>
            <a:r>
              <a:rPr lang="en-US" sz="3000" dirty="0"/>
              <a:t>. </a:t>
            </a:r>
            <a:r>
              <a:rPr lang="en-US" sz="3000" dirty="0" smtClean="0"/>
              <a:t>...</a:t>
            </a:r>
          </a:p>
          <a:p>
            <a:endParaRPr lang="en-US" sz="3000" dirty="0" smtClean="0"/>
          </a:p>
          <a:p>
            <a:r>
              <a:rPr lang="en-US" sz="3000" dirty="0" smtClean="0"/>
              <a:t> </a:t>
            </a:r>
            <a:r>
              <a:rPr lang="en-US" sz="3000" dirty="0"/>
              <a:t>In project management, requirement traceability outlines the relationship between customer requirements through a Requirement Traceability Matrix.</a:t>
            </a:r>
          </a:p>
          <a:p>
            <a:endParaRPr lang="en-US" sz="3000" dirty="0" smtClean="0"/>
          </a:p>
          <a:p>
            <a:r>
              <a:rPr lang="en-US" sz="3000" b="1" u="sng" dirty="0">
                <a:solidFill>
                  <a:srgbClr val="0070C0"/>
                </a:solidFill>
              </a:rPr>
              <a:t>Requirements Traceability Matrix </a:t>
            </a:r>
            <a:r>
              <a:rPr lang="en-US" sz="3000" b="1" dirty="0">
                <a:solidFill>
                  <a:srgbClr val="0070C0"/>
                </a:solidFill>
              </a:rPr>
              <a:t>is a document that maps requirements with other aspects of a project.</a:t>
            </a:r>
            <a:endParaRPr lang="en-US" sz="30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pic>
        <p:nvPicPr>
          <p:cNvPr id="5122" name="Picture 2" descr="Traceability Icon Symbol. Creative Sign from Quality Control Icons  Collection. Filled Flat Traceability Icon for Computer and Stock  Illustration - Illustration of design, grid: 150923299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8" t="15050" r="22222" b="9698"/>
          <a:stretch/>
        </p:blipFill>
        <p:spPr bwMode="auto">
          <a:xfrm>
            <a:off x="10512548" y="64008"/>
            <a:ext cx="1645920" cy="224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55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42" y="47921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Requirements Traceability Matrix (RTM)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937" y="1572766"/>
            <a:ext cx="9601196" cy="437083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It’s a connection </a:t>
            </a:r>
            <a:r>
              <a:rPr lang="en-US" b="1" dirty="0">
                <a:solidFill>
                  <a:srgbClr val="002060"/>
                </a:solidFill>
                <a:hlinkClick r:id="rId2"/>
              </a:rPr>
              <a:t>link between project objectives, requirements, and scope of work.</a:t>
            </a:r>
            <a:endParaRPr lang="en-US" b="1" dirty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sz="3000" b="1" dirty="0" smtClean="0">
                <a:solidFill>
                  <a:schemeClr val="tx1"/>
                </a:solidFill>
              </a:rPr>
              <a:t>RTM is</a:t>
            </a:r>
            <a:r>
              <a:rPr lang="en-US" sz="3000" b="1" dirty="0">
                <a:solidFill>
                  <a:schemeClr val="tx1"/>
                </a:solidFill>
              </a:rPr>
              <a:t> </a:t>
            </a:r>
            <a:r>
              <a:rPr lang="en-US" sz="3000" b="1" dirty="0" smtClean="0">
                <a:solidFill>
                  <a:schemeClr val="tx1"/>
                </a:solidFill>
              </a:rPr>
              <a:t>a</a:t>
            </a:r>
            <a:r>
              <a:rPr lang="en-US" sz="3000" b="1" dirty="0">
                <a:solidFill>
                  <a:schemeClr val="tx1"/>
                </a:solidFill>
              </a:rPr>
              <a:t> document used to ensure that </a:t>
            </a:r>
            <a:r>
              <a:rPr lang="en-US" sz="3000" b="1" u="sng" dirty="0">
                <a:solidFill>
                  <a:schemeClr val="tx1"/>
                </a:solidFill>
              </a:rPr>
              <a:t>the requirements defined </a:t>
            </a:r>
            <a:r>
              <a:rPr lang="en-US" sz="3000" b="1" dirty="0">
                <a:solidFill>
                  <a:schemeClr val="tx1"/>
                </a:solidFill>
              </a:rPr>
              <a:t>for a system </a:t>
            </a:r>
            <a:r>
              <a:rPr lang="en-US" sz="3000" b="1" u="sng" dirty="0">
                <a:solidFill>
                  <a:schemeClr val="tx1"/>
                </a:solidFill>
              </a:rPr>
              <a:t>are linked </a:t>
            </a:r>
            <a:r>
              <a:rPr lang="en-US" sz="3000" b="1" dirty="0">
                <a:solidFill>
                  <a:schemeClr val="tx1"/>
                </a:solidFill>
              </a:rPr>
              <a:t>at every point during </a:t>
            </a:r>
            <a:r>
              <a:rPr lang="en-US" sz="3000" b="1" u="sng" dirty="0">
                <a:solidFill>
                  <a:schemeClr val="tx1"/>
                </a:solidFill>
              </a:rPr>
              <a:t>the verification process</a:t>
            </a:r>
            <a:r>
              <a:rPr lang="en-US" sz="3000" b="1" dirty="0">
                <a:solidFill>
                  <a:schemeClr val="tx1"/>
                </a:solidFill>
              </a:rPr>
              <a:t>. </a:t>
            </a:r>
            <a:endParaRPr lang="en-US" sz="3000" b="1" dirty="0" smtClean="0">
              <a:solidFill>
                <a:schemeClr val="tx1"/>
              </a:solidFill>
            </a:endParaRPr>
          </a:p>
          <a:p>
            <a:r>
              <a:rPr lang="en-US" sz="3000" b="1" dirty="0" smtClean="0">
                <a:solidFill>
                  <a:schemeClr val="tx1"/>
                </a:solidFill>
              </a:rPr>
              <a:t>It </a:t>
            </a:r>
            <a:r>
              <a:rPr lang="en-US" sz="3000" b="1" dirty="0">
                <a:solidFill>
                  <a:schemeClr val="tx1"/>
                </a:solidFill>
              </a:rPr>
              <a:t>also ensures that they are duly tested with respect to test parameters and protocols.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00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What is Software Testing Traceability Matrix? What are its Typ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959" y="-646852"/>
            <a:ext cx="9784080" cy="652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14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26" y="355029"/>
            <a:ext cx="10972800" cy="5925312"/>
          </a:xfrm>
        </p:spPr>
      </p:pic>
    </p:spTree>
    <p:extLst>
      <p:ext uri="{BB962C8B-B14F-4D97-AF65-F5344CB8AC3E}">
        <p14:creationId xmlns:p14="http://schemas.microsoft.com/office/powerpoint/2010/main" val="102430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What is Software Testing Traceability Matrix? What are its Typ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177" y="-128016"/>
            <a:ext cx="5600700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Traceability Matrix from Software Testing perspective | Software Testing  Times - Tutorials, Manual Testing, Automation Testing, DevOps, Software  Qua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716026"/>
            <a:ext cx="6858000" cy="307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319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89" y="624110"/>
            <a:ext cx="7315200" cy="4652345"/>
          </a:xfrm>
        </p:spPr>
      </p:pic>
      <p:sp>
        <p:nvSpPr>
          <p:cNvPr id="3" name="TextBox 2"/>
          <p:cNvSpPr txBox="1"/>
          <p:nvPr/>
        </p:nvSpPr>
        <p:spPr>
          <a:xfrm>
            <a:off x="1179576" y="5724144"/>
            <a:ext cx="985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Detail Reading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www.inflectra.com/ideas/topic/requirements-traceability.aspx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6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258" y="0"/>
            <a:ext cx="8229600" cy="7010159"/>
          </a:xfrm>
        </p:spPr>
      </p:pic>
    </p:spTree>
    <p:extLst>
      <p:ext uri="{BB962C8B-B14F-4D97-AF65-F5344CB8AC3E}">
        <p14:creationId xmlns:p14="http://schemas.microsoft.com/office/powerpoint/2010/main" val="220446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sz="5800" b="1" u="sng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81" y="344206"/>
            <a:ext cx="9144000" cy="608491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CopyRights- Muhammad Ahmed Qaiser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8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650" y="0"/>
            <a:ext cx="8616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3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4065"/>
            <a:ext cx="12161520" cy="361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6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45602" y="244300"/>
            <a:ext cx="9601200" cy="70305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DARK STARS of Class 3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038" y="129398"/>
            <a:ext cx="9601200" cy="6185138"/>
          </a:xfrm>
        </p:spPr>
        <p:txBody>
          <a:bodyPr>
            <a:noAutofit/>
          </a:bodyPr>
          <a:lstStyle/>
          <a:p>
            <a:endParaRPr lang="en-US" sz="1600" b="1" dirty="0"/>
          </a:p>
          <a:p>
            <a:pPr marL="0" indent="0">
              <a:lnSpc>
                <a:spcPct val="170000"/>
              </a:lnSpc>
              <a:buNone/>
            </a:pPr>
            <a:endParaRPr lang="en-US" sz="16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150385"/>
              </p:ext>
            </p:extLst>
          </p:nvPr>
        </p:nvGraphicFramePr>
        <p:xfrm>
          <a:off x="3394456" y="694944"/>
          <a:ext cx="8128000" cy="662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622010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fi-FI" sz="2600" b="1" dirty="0" smtClean="0">
                          <a:latin typeface="Arial Black" panose="020B0A04020102020204" pitchFamily="34" charset="0"/>
                        </a:rPr>
                        <a:t>Urooj</a:t>
                      </a:r>
                    </a:p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fi-FI" sz="2600" b="1" dirty="0" smtClean="0">
                          <a:latin typeface="Arial Black" panose="020B0A04020102020204" pitchFamily="34" charset="0"/>
                        </a:rPr>
                        <a:t>Areeba</a:t>
                      </a:r>
                    </a:p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fi-FI" sz="2600" b="1" dirty="0" smtClean="0">
                          <a:latin typeface="Arial Black" panose="020B0A04020102020204" pitchFamily="34" charset="0"/>
                        </a:rPr>
                        <a:t>Zeeshan</a:t>
                      </a:r>
                    </a:p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fi-FI" sz="2600" b="1" dirty="0" smtClean="0">
                          <a:latin typeface="Arial Black" panose="020B0A04020102020204" pitchFamily="34" charset="0"/>
                        </a:rPr>
                        <a:t>Asad</a:t>
                      </a:r>
                    </a:p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fi-FI" sz="2600" b="1" dirty="0" smtClean="0">
                          <a:latin typeface="Arial Black" panose="020B0A04020102020204" pitchFamily="34" charset="0"/>
                        </a:rPr>
                        <a:t>Muzeef</a:t>
                      </a:r>
                    </a:p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fi-FI" sz="2600" b="1" dirty="0" smtClean="0">
                          <a:latin typeface="Arial Black" panose="020B0A04020102020204" pitchFamily="34" charset="0"/>
                        </a:rPr>
                        <a:t>Ahmed Hamza Ansari</a:t>
                      </a:r>
                    </a:p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2600" b="1" dirty="0" err="1" smtClean="0">
                          <a:latin typeface="Arial Black" panose="020B0A04020102020204" pitchFamily="34" charset="0"/>
                        </a:rPr>
                        <a:t>Hafsa</a:t>
                      </a:r>
                      <a:endParaRPr lang="en-US" sz="2600" b="1" dirty="0" smtClean="0">
                        <a:latin typeface="Arial Black" panose="020B0A04020102020204" pitchFamily="34" charset="0"/>
                      </a:endParaRPr>
                    </a:p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2600" b="1" dirty="0" err="1" smtClean="0">
                          <a:latin typeface="Arial Black" panose="020B0A04020102020204" pitchFamily="34" charset="0"/>
                        </a:rPr>
                        <a:t>Sundus</a:t>
                      </a:r>
                      <a:endParaRPr lang="en-US" sz="2600" b="1" dirty="0" smtClean="0">
                        <a:latin typeface="Arial Black" panose="020B0A04020102020204" pitchFamily="34" charset="0"/>
                      </a:endParaRPr>
                    </a:p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2600" b="1" dirty="0" err="1" smtClean="0">
                          <a:latin typeface="Arial Black" panose="020B0A04020102020204" pitchFamily="34" charset="0"/>
                        </a:rPr>
                        <a:t>Abeera</a:t>
                      </a:r>
                      <a:endParaRPr lang="en-US" sz="2600" b="1" dirty="0" smtClean="0">
                        <a:latin typeface="Arial Black" panose="020B0A04020102020204" pitchFamily="34" charset="0"/>
                      </a:endParaRPr>
                    </a:p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2600" b="1" dirty="0" smtClean="0">
                          <a:latin typeface="Arial Black" panose="020B0A04020102020204" pitchFamily="34" charset="0"/>
                        </a:rPr>
                        <a:t>Ayesha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2600" dirty="0" err="1" smtClean="0">
                          <a:latin typeface="Arial Black" panose="020B0A04020102020204" pitchFamily="34" charset="0"/>
                        </a:rPr>
                        <a:t>Rimsha</a:t>
                      </a:r>
                      <a:endParaRPr lang="en-US" sz="2600" dirty="0" smtClean="0">
                        <a:latin typeface="Arial Black" panose="020B0A04020102020204" pitchFamily="34" charset="0"/>
                      </a:endParaRPr>
                    </a:p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2600" dirty="0" err="1" smtClean="0">
                          <a:latin typeface="Arial Black" panose="020B0A04020102020204" pitchFamily="34" charset="0"/>
                        </a:rPr>
                        <a:t>Habiba</a:t>
                      </a:r>
                      <a:endParaRPr lang="en-US" sz="2600" dirty="0" smtClean="0">
                        <a:latin typeface="Arial Black" panose="020B0A04020102020204" pitchFamily="34" charset="0"/>
                      </a:endParaRPr>
                    </a:p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2600" dirty="0" smtClean="0">
                          <a:latin typeface="Arial Black" panose="020B0A04020102020204" pitchFamily="34" charset="0"/>
                        </a:rPr>
                        <a:t>Omer</a:t>
                      </a:r>
                    </a:p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2600" dirty="0" err="1" smtClean="0">
                          <a:latin typeface="Arial Black" panose="020B0A04020102020204" pitchFamily="34" charset="0"/>
                        </a:rPr>
                        <a:t>Nabeel</a:t>
                      </a:r>
                      <a:endParaRPr lang="en-US" sz="2600" dirty="0" smtClean="0">
                        <a:latin typeface="Arial Black" panose="020B0A04020102020204" pitchFamily="34" charset="0"/>
                      </a:endParaRPr>
                    </a:p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2600" dirty="0" err="1" smtClean="0">
                          <a:latin typeface="Arial Black" panose="020B0A04020102020204" pitchFamily="34" charset="0"/>
                        </a:rPr>
                        <a:t>Nehal</a:t>
                      </a:r>
                      <a:endParaRPr lang="en-US" sz="2600" dirty="0" smtClean="0">
                        <a:latin typeface="Arial Black" panose="020B0A04020102020204" pitchFamily="34" charset="0"/>
                      </a:endParaRPr>
                    </a:p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2600" dirty="0" smtClean="0">
                          <a:latin typeface="Arial Black" panose="020B0A04020102020204" pitchFamily="34" charset="0"/>
                        </a:rPr>
                        <a:t>Humza</a:t>
                      </a:r>
                    </a:p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2600" dirty="0" smtClean="0">
                          <a:latin typeface="Arial Black" panose="020B0A04020102020204" pitchFamily="34" charset="0"/>
                        </a:rPr>
                        <a:t>Hamza 058</a:t>
                      </a:r>
                    </a:p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2600" dirty="0" err="1" smtClean="0">
                          <a:latin typeface="Arial Black" panose="020B0A04020102020204" pitchFamily="34" charset="0"/>
                        </a:rPr>
                        <a:t>Hannan</a:t>
                      </a:r>
                      <a:endParaRPr lang="en-US" sz="2600" dirty="0" smtClean="0">
                        <a:latin typeface="Arial Black" panose="020B0A04020102020204" pitchFamily="34" charset="0"/>
                      </a:endParaRPr>
                    </a:p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2600" dirty="0" err="1" smtClean="0">
                          <a:latin typeface="Arial Black" panose="020B0A04020102020204" pitchFamily="34" charset="0"/>
                        </a:rPr>
                        <a:t>Taha</a:t>
                      </a:r>
                      <a:endParaRPr lang="en-US" sz="2600" dirty="0" smtClean="0">
                        <a:latin typeface="Arial Black" panose="020B0A04020102020204" pitchFamily="34" charset="0"/>
                      </a:endParaRP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dirty="0" err="1" smtClean="0">
                          <a:latin typeface="Arial Black" panose="020B0A04020102020204" pitchFamily="34" charset="0"/>
                        </a:rPr>
                        <a:t>Mehroz</a:t>
                      </a:r>
                      <a:endParaRPr lang="en-US" sz="2600" b="1" dirty="0" smtClean="0">
                        <a:latin typeface="Arial Black" panose="020B0A04020102020204" pitchFamily="34" charset="0"/>
                      </a:endParaRPr>
                    </a:p>
                    <a:p>
                      <a:pPr algn="r">
                        <a:lnSpc>
                          <a:spcPct val="150000"/>
                        </a:lnSpc>
                      </a:pPr>
                      <a:endParaRPr lang="en-US" sz="2600" dirty="0">
                        <a:latin typeface="Arial Black" panose="020B0A040201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08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395" y="-87277"/>
            <a:ext cx="7315200" cy="675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2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18" y="323764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/>
              <a:t>SRS- Document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27631"/>
            <a:ext cx="9960863" cy="4517137"/>
          </a:xfrm>
        </p:spPr>
        <p:txBody>
          <a:bodyPr>
            <a:normAutofit lnSpcReduction="10000"/>
          </a:bodyPr>
          <a:lstStyle/>
          <a:p>
            <a:r>
              <a:rPr lang="en-US" sz="2600" b="1" dirty="0"/>
              <a:t>A software requirement specification (SRS) is a comprehensive document that </a:t>
            </a:r>
            <a:r>
              <a:rPr lang="en-US" sz="2600" b="1" dirty="0" smtClean="0"/>
              <a:t>explains </a:t>
            </a:r>
            <a:r>
              <a:rPr lang="en-US" sz="2600" b="1" dirty="0"/>
              <a:t>the descriptions/details of a  software product/system to be developed with its functional and non-functional requirements.</a:t>
            </a:r>
          </a:p>
          <a:p>
            <a:r>
              <a:rPr lang="en-US" sz="2600" b="1" dirty="0"/>
              <a:t> (SRS) is developed based on the agreement between customer and supplier. </a:t>
            </a:r>
          </a:p>
          <a:p>
            <a:r>
              <a:rPr lang="en-US" sz="2600" b="1" dirty="0"/>
              <a:t>SRS helps to reduce the time and effort to develop software. </a:t>
            </a:r>
            <a:endParaRPr lang="en-US" sz="2600" b="1" dirty="0" smtClean="0"/>
          </a:p>
          <a:p>
            <a:endParaRPr lang="en-US" sz="2600" b="1" dirty="0" smtClean="0"/>
          </a:p>
          <a:p>
            <a:r>
              <a:rPr lang="en-US" sz="2600" b="1" dirty="0"/>
              <a:t>To develop the software system we should clearly understand the Software requirements.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Software Requirement Specification (SRS): Tips &amp;amp; Template - Visure Solut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327" y="0"/>
            <a:ext cx="3657600" cy="171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93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800" b="1" dirty="0"/>
              <a:t> To achieve this we need to continuously communicate with clients to gather all related information and requirements.</a:t>
            </a:r>
          </a:p>
          <a:p>
            <a:pPr fontAlgn="base"/>
            <a:endParaRPr lang="en-US" sz="2800" b="1" dirty="0"/>
          </a:p>
          <a:p>
            <a:pPr lvl="0" fontAlgn="base"/>
            <a:r>
              <a:rPr lang="en-US" sz="2800" b="1" dirty="0" smtClean="0"/>
              <a:t>If there is no SRS document, Software </a:t>
            </a:r>
            <a:r>
              <a:rPr lang="en-US" sz="2800" b="1" dirty="0"/>
              <a:t>developers will not know whether they are developing the product according to the customer need.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37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52" y="481774"/>
            <a:ext cx="8046720" cy="5925028"/>
          </a:xfrm>
        </p:spPr>
      </p:pic>
    </p:spTree>
    <p:extLst>
      <p:ext uri="{BB962C8B-B14F-4D97-AF65-F5344CB8AC3E}">
        <p14:creationId xmlns:p14="http://schemas.microsoft.com/office/powerpoint/2010/main" val="390734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" y="62041"/>
            <a:ext cx="9144000" cy="6795959"/>
          </a:xfrm>
        </p:spPr>
      </p:pic>
    </p:spTree>
    <p:extLst>
      <p:ext uri="{BB962C8B-B14F-4D97-AF65-F5344CB8AC3E}">
        <p14:creationId xmlns:p14="http://schemas.microsoft.com/office/powerpoint/2010/main" val="223912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Full Guide To Software Requirements Specification Document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" b="6046"/>
          <a:stretch/>
        </p:blipFill>
        <p:spPr bwMode="auto">
          <a:xfrm>
            <a:off x="1380871" y="621792"/>
            <a:ext cx="9201150" cy="559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412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91</TotalTime>
  <Words>267</Words>
  <Application>Microsoft Office PowerPoint</Application>
  <PresentationFormat>Widescreen</PresentationFormat>
  <Paragraphs>72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Arial Black</vt:lpstr>
      <vt:lpstr>Garamond</vt:lpstr>
      <vt:lpstr>Organic</vt:lpstr>
      <vt:lpstr>SPM Lecture -4</vt:lpstr>
      <vt:lpstr>Class Rules for Discipline Violation of these 5 points will damage your marking for this course </vt:lpstr>
      <vt:lpstr>DARK STARS of Class 3 </vt:lpstr>
      <vt:lpstr>PowerPoint Presentation</vt:lpstr>
      <vt:lpstr>SRS-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WBS- Work Breakdown Structure</vt:lpstr>
      <vt:lpstr>4 Levels of WBS</vt:lpstr>
      <vt:lpstr>PowerPoint Presentation</vt:lpstr>
      <vt:lpstr>PowerPoint Presentation</vt:lpstr>
      <vt:lpstr>PowerPoint Presentation</vt:lpstr>
      <vt:lpstr>Advantages of WBS</vt:lpstr>
      <vt:lpstr>PowerPoint Presentation</vt:lpstr>
      <vt:lpstr>TRACIBILITY</vt:lpstr>
      <vt:lpstr>Requirements Traceability Matrix (RTM)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13</cp:revision>
  <dcterms:created xsi:type="dcterms:W3CDTF">2021-09-28T06:41:30Z</dcterms:created>
  <dcterms:modified xsi:type="dcterms:W3CDTF">2021-09-29T08:54:17Z</dcterms:modified>
</cp:coreProperties>
</file>