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99" r:id="rId3"/>
    <p:sldId id="257" r:id="rId4"/>
    <p:sldId id="283" r:id="rId5"/>
    <p:sldId id="284" r:id="rId6"/>
    <p:sldId id="285" r:id="rId7"/>
    <p:sldId id="300" r:id="rId8"/>
    <p:sldId id="301" r:id="rId9"/>
    <p:sldId id="302" r:id="rId10"/>
    <p:sldId id="303" r:id="rId11"/>
    <p:sldId id="28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hedi Hasan Imran" initials="MHI" lastIdx="1" clrIdx="0">
    <p:extLst>
      <p:ext uri="{19B8F6BF-5375-455C-9EA6-DF929625EA0E}">
        <p15:presenceInfo xmlns:p15="http://schemas.microsoft.com/office/powerpoint/2012/main" userId="c3bd162d4d451c9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207246"/>
    <a:srgbClr val="FFFFFF"/>
    <a:srgbClr val="4773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764" autoAdjust="0"/>
  </p:normalViewPr>
  <p:slideViewPr>
    <p:cSldViewPr snapToGrid="0">
      <p:cViewPr varScale="1">
        <p:scale>
          <a:sx n="67" d="100"/>
          <a:sy n="67" d="100"/>
        </p:scale>
        <p:origin x="8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6203A9-B460-429F-AA34-A2887D0D5E44}" type="datetimeFigureOut">
              <a:rPr lang="en-US" smtClean="0"/>
              <a:t>9/4/2023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60C9AD-EAD7-4E26-85CD-D2D9FC831A1C}" type="slidenum">
              <a:rPr lang="en-US" smtClean="0"/>
              <a:t>‹#›</a:t>
            </a:fld>
            <a:endParaRPr lang="en-US"/>
          </a:p>
        </p:txBody>
      </p:sp>
    </p:spTree>
    <p:extLst>
      <p:ext uri="{BB962C8B-B14F-4D97-AF65-F5344CB8AC3E}">
        <p14:creationId xmlns:p14="http://schemas.microsoft.com/office/powerpoint/2010/main" val="192286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&lt;!DOCTYPE html&gt;</a:t>
            </a:r>
          </a:p>
          <a:p>
            <a:r>
              <a:rPr lang="en-US" dirty="0"/>
              <a:t>&lt;html&gt;</a:t>
            </a:r>
          </a:p>
          <a:p>
            <a:r>
              <a:rPr lang="en-US" dirty="0"/>
              <a:t>&lt;head&gt;</a:t>
            </a:r>
          </a:p>
          <a:p>
            <a:r>
              <a:rPr lang="en-US" dirty="0"/>
              <a:t>&lt;meta name="viewport" content="width=device-width, initial-scale=1"&gt;</a:t>
            </a:r>
          </a:p>
          <a:p>
            <a:r>
              <a:rPr lang="en-US" dirty="0"/>
              <a:t>&lt;!-- Add icon library --&gt;</a:t>
            </a:r>
          </a:p>
          <a:p>
            <a:r>
              <a:rPr lang="en-US" dirty="0"/>
              <a:t>&lt;link </a:t>
            </a:r>
            <a:r>
              <a:rPr lang="en-US" dirty="0" err="1"/>
              <a:t>rel</a:t>
            </a:r>
            <a:r>
              <a:rPr lang="en-US" dirty="0"/>
              <a:t>="stylesheet" href="https://cdnjs.cloudflare.com/ajax/libs/font-awesome/4.7.0/css/font-awesome.min.css"&gt;</a:t>
            </a:r>
          </a:p>
          <a:p>
            <a:r>
              <a:rPr lang="en-US" dirty="0"/>
              <a:t>&lt;style&gt;</a:t>
            </a:r>
          </a:p>
          <a:p>
            <a:r>
              <a:rPr lang="en-US" dirty="0"/>
              <a:t>body {font-family: Arial, Helvetica, sans-serif;}</a:t>
            </a:r>
          </a:p>
          <a:p>
            <a:r>
              <a:rPr lang="en-US" dirty="0"/>
              <a:t>* {box-sizing: border-box;}</a:t>
            </a:r>
          </a:p>
          <a:p>
            <a:endParaRPr lang="en-US" dirty="0"/>
          </a:p>
          <a:p>
            <a:r>
              <a:rPr lang="en-US" dirty="0"/>
              <a:t>.input-container {</a:t>
            </a:r>
          </a:p>
          <a:p>
            <a:r>
              <a:rPr lang="en-US" dirty="0"/>
              <a:t>  display: -ms-flexbox; /* IE10 */</a:t>
            </a:r>
          </a:p>
          <a:p>
            <a:r>
              <a:rPr lang="en-US" dirty="0"/>
              <a:t>  display: flex;</a:t>
            </a:r>
          </a:p>
          <a:p>
            <a:r>
              <a:rPr lang="en-US" dirty="0"/>
              <a:t>  width: 100%;</a:t>
            </a:r>
          </a:p>
          <a:p>
            <a:r>
              <a:rPr lang="en-US" dirty="0"/>
              <a:t>  margin-bottom: 15px;</a:t>
            </a:r>
          </a:p>
          <a:p>
            <a:r>
              <a:rPr lang="en-US" dirty="0"/>
              <a:t>}</a:t>
            </a:r>
          </a:p>
          <a:p>
            <a:endParaRPr lang="en-US" dirty="0"/>
          </a:p>
          <a:p>
            <a:r>
              <a:rPr lang="en-US" dirty="0"/>
              <a:t>.icon {</a:t>
            </a:r>
          </a:p>
          <a:p>
            <a:r>
              <a:rPr lang="en-US" dirty="0"/>
              <a:t>  padding: 10px;</a:t>
            </a:r>
          </a:p>
          <a:p>
            <a:r>
              <a:rPr lang="en-US" dirty="0"/>
              <a:t>  background: </a:t>
            </a:r>
            <a:r>
              <a:rPr lang="en-US" dirty="0" err="1"/>
              <a:t>dodgerblue</a:t>
            </a:r>
            <a:r>
              <a:rPr lang="en-US" dirty="0"/>
              <a:t>;</a:t>
            </a:r>
          </a:p>
          <a:p>
            <a:r>
              <a:rPr lang="en-US" dirty="0"/>
              <a:t>  color: white;</a:t>
            </a:r>
          </a:p>
          <a:p>
            <a:r>
              <a:rPr lang="en-US" dirty="0"/>
              <a:t>  min-width: 50px;</a:t>
            </a:r>
          </a:p>
          <a:p>
            <a:r>
              <a:rPr lang="en-US" dirty="0"/>
              <a:t>  text-align: center;</a:t>
            </a:r>
          </a:p>
          <a:p>
            <a:r>
              <a:rPr lang="en-US" dirty="0"/>
              <a:t>}</a:t>
            </a:r>
          </a:p>
          <a:p>
            <a:endParaRPr lang="en-US" dirty="0"/>
          </a:p>
          <a:p>
            <a:r>
              <a:rPr lang="en-US" dirty="0"/>
              <a:t>.input-field {</a:t>
            </a:r>
          </a:p>
          <a:p>
            <a:r>
              <a:rPr lang="en-US" dirty="0"/>
              <a:t>  width: 100%;</a:t>
            </a:r>
          </a:p>
          <a:p>
            <a:r>
              <a:rPr lang="en-US" dirty="0"/>
              <a:t>  padding: 10px;</a:t>
            </a:r>
          </a:p>
          <a:p>
            <a:r>
              <a:rPr lang="en-US" dirty="0"/>
              <a:t>  outline: none;</a:t>
            </a:r>
          </a:p>
          <a:p>
            <a:r>
              <a:rPr lang="en-US" dirty="0"/>
              <a:t>}</a:t>
            </a:r>
          </a:p>
          <a:p>
            <a:endParaRPr lang="en-US" dirty="0"/>
          </a:p>
          <a:p>
            <a:r>
              <a:rPr lang="en-US" dirty="0"/>
              <a:t>.</a:t>
            </a:r>
            <a:r>
              <a:rPr lang="en-US" dirty="0" err="1"/>
              <a:t>input-field:focus</a:t>
            </a:r>
            <a:r>
              <a:rPr lang="en-US" dirty="0"/>
              <a:t> {</a:t>
            </a:r>
          </a:p>
          <a:p>
            <a:r>
              <a:rPr lang="en-US" dirty="0"/>
              <a:t>  border: 2px solid </a:t>
            </a:r>
            <a:r>
              <a:rPr lang="en-US" dirty="0" err="1"/>
              <a:t>dodgerblue</a:t>
            </a:r>
            <a:r>
              <a:rPr lang="en-US" dirty="0"/>
              <a:t>;</a:t>
            </a:r>
          </a:p>
          <a:p>
            <a:r>
              <a:rPr lang="en-US" dirty="0"/>
              <a:t>}</a:t>
            </a:r>
          </a:p>
          <a:p>
            <a:endParaRPr lang="en-US" dirty="0"/>
          </a:p>
          <a:p>
            <a:r>
              <a:rPr lang="en-US" dirty="0"/>
              <a:t>/* Set a style for the submit button */</a:t>
            </a:r>
          </a:p>
          <a:p>
            <a:r>
              <a:rPr lang="en-US" dirty="0"/>
              <a:t>.</a:t>
            </a:r>
            <a:r>
              <a:rPr lang="en-US" dirty="0" err="1"/>
              <a:t>btn</a:t>
            </a:r>
            <a:r>
              <a:rPr lang="en-US" dirty="0"/>
              <a:t> {</a:t>
            </a:r>
          </a:p>
          <a:p>
            <a:r>
              <a:rPr lang="en-US" dirty="0"/>
              <a:t>  background-color: </a:t>
            </a:r>
            <a:r>
              <a:rPr lang="en-US" dirty="0" err="1"/>
              <a:t>dodgerblue</a:t>
            </a:r>
            <a:r>
              <a:rPr lang="en-US" dirty="0"/>
              <a:t>;</a:t>
            </a:r>
          </a:p>
          <a:p>
            <a:r>
              <a:rPr lang="en-US" dirty="0"/>
              <a:t>  color: white;</a:t>
            </a:r>
          </a:p>
          <a:p>
            <a:r>
              <a:rPr lang="en-US" dirty="0"/>
              <a:t>  padding: 15px 20px;</a:t>
            </a:r>
          </a:p>
          <a:p>
            <a:r>
              <a:rPr lang="en-US" dirty="0"/>
              <a:t>  border: none;</a:t>
            </a:r>
          </a:p>
          <a:p>
            <a:r>
              <a:rPr lang="en-US" dirty="0"/>
              <a:t>  cursor: pointer;</a:t>
            </a:r>
          </a:p>
          <a:p>
            <a:r>
              <a:rPr lang="en-US" dirty="0"/>
              <a:t>  width: 100%;</a:t>
            </a:r>
          </a:p>
          <a:p>
            <a:r>
              <a:rPr lang="en-US" dirty="0"/>
              <a:t>  opacity: 0.9;</a:t>
            </a:r>
          </a:p>
          <a:p>
            <a:r>
              <a:rPr lang="en-US" dirty="0"/>
              <a:t>}</a:t>
            </a:r>
          </a:p>
          <a:p>
            <a:endParaRPr lang="en-US" dirty="0"/>
          </a:p>
          <a:p>
            <a:r>
              <a:rPr lang="en-US" dirty="0"/>
              <a:t>.</a:t>
            </a:r>
            <a:r>
              <a:rPr lang="en-US" dirty="0" err="1"/>
              <a:t>btn:hover</a:t>
            </a:r>
            <a:r>
              <a:rPr lang="en-US" dirty="0"/>
              <a:t> {</a:t>
            </a:r>
          </a:p>
          <a:p>
            <a:r>
              <a:rPr lang="en-US" dirty="0"/>
              <a:t>  opacity: 1;</a:t>
            </a:r>
          </a:p>
          <a:p>
            <a:r>
              <a:rPr lang="en-US" dirty="0"/>
              <a:t>}</a:t>
            </a:r>
          </a:p>
          <a:p>
            <a:r>
              <a:rPr lang="en-US" dirty="0"/>
              <a:t>&lt;/style&gt;</a:t>
            </a:r>
          </a:p>
          <a:p>
            <a:r>
              <a:rPr lang="en-US" dirty="0"/>
              <a:t>&lt;/head&gt;</a:t>
            </a:r>
          </a:p>
          <a:p>
            <a:r>
              <a:rPr lang="en-US" dirty="0"/>
              <a:t>&lt;body&gt;</a:t>
            </a:r>
          </a:p>
          <a:p>
            <a:endParaRPr lang="en-US" dirty="0"/>
          </a:p>
          <a:p>
            <a:r>
              <a:rPr lang="en-US" dirty="0"/>
              <a:t>&lt;form action="/action_page.php" style="max-width:500px;margin:auto"&gt;</a:t>
            </a:r>
          </a:p>
          <a:p>
            <a:r>
              <a:rPr lang="en-US" dirty="0"/>
              <a:t>  &lt;h2&gt;Register Form&lt;/h2&gt;</a:t>
            </a:r>
          </a:p>
          <a:p>
            <a:r>
              <a:rPr lang="en-US" dirty="0"/>
              <a:t>  &lt;div class="input-container"&gt;</a:t>
            </a:r>
          </a:p>
          <a:p>
            <a:r>
              <a:rPr lang="en-US" dirty="0"/>
              <a:t>    &lt;i class="fa fa-user icon"&gt;&lt;/i&gt;</a:t>
            </a:r>
          </a:p>
          <a:p>
            <a:r>
              <a:rPr lang="en-US" dirty="0"/>
              <a:t>    &lt;input class="input-field" type="text" placeholder="Username" name="</a:t>
            </a:r>
            <a:r>
              <a:rPr lang="en-US" dirty="0" err="1"/>
              <a:t>usrnm</a:t>
            </a:r>
            <a:r>
              <a:rPr lang="en-US" dirty="0"/>
              <a:t>"&gt;</a:t>
            </a:r>
          </a:p>
          <a:p>
            <a:r>
              <a:rPr lang="en-US" dirty="0"/>
              <a:t>  &lt;/div&gt;</a:t>
            </a:r>
          </a:p>
          <a:p>
            <a:endParaRPr lang="en-US" dirty="0"/>
          </a:p>
          <a:p>
            <a:r>
              <a:rPr lang="en-US" dirty="0"/>
              <a:t>  &lt;div class="input-container"&gt;</a:t>
            </a:r>
          </a:p>
          <a:p>
            <a:r>
              <a:rPr lang="en-US" dirty="0"/>
              <a:t>    &lt;i class="fa fa-envelope icon"&gt;&lt;/i&gt;</a:t>
            </a:r>
          </a:p>
          <a:p>
            <a:r>
              <a:rPr lang="en-US" dirty="0"/>
              <a:t>    &lt;input class="input-field" type="text" placeholder="Email" name="email"&gt;</a:t>
            </a:r>
          </a:p>
          <a:p>
            <a:r>
              <a:rPr lang="en-US" dirty="0"/>
              <a:t>  &lt;/div&gt;</a:t>
            </a:r>
          </a:p>
          <a:p>
            <a:r>
              <a:rPr lang="en-US" dirty="0"/>
              <a:t>  </a:t>
            </a:r>
          </a:p>
          <a:p>
            <a:r>
              <a:rPr lang="en-US" dirty="0"/>
              <a:t>  &lt;div class="input-container"&gt;</a:t>
            </a:r>
          </a:p>
          <a:p>
            <a:r>
              <a:rPr lang="en-US" dirty="0"/>
              <a:t>    &lt;i class="fa fa-key icon"&gt;&lt;/i&gt;</a:t>
            </a:r>
          </a:p>
          <a:p>
            <a:r>
              <a:rPr lang="en-US" dirty="0"/>
              <a:t>    &lt;input class="input-field" type="password" placeholder="Password" name="</a:t>
            </a:r>
            <a:r>
              <a:rPr lang="en-US" dirty="0" err="1"/>
              <a:t>psw</a:t>
            </a:r>
            <a:r>
              <a:rPr lang="en-US" dirty="0"/>
              <a:t>"&gt;</a:t>
            </a:r>
          </a:p>
          <a:p>
            <a:r>
              <a:rPr lang="en-US" dirty="0"/>
              <a:t>  &lt;/div&gt;</a:t>
            </a:r>
          </a:p>
          <a:p>
            <a:endParaRPr lang="en-US" dirty="0"/>
          </a:p>
          <a:p>
            <a:r>
              <a:rPr lang="en-US" dirty="0"/>
              <a:t>  &lt;button type="submit" class="</a:t>
            </a:r>
            <a:r>
              <a:rPr lang="en-US" dirty="0" err="1"/>
              <a:t>btn</a:t>
            </a:r>
            <a:r>
              <a:rPr lang="en-US" dirty="0"/>
              <a:t>"&gt;Register&lt;/button&gt;</a:t>
            </a:r>
          </a:p>
          <a:p>
            <a:r>
              <a:rPr lang="en-US" dirty="0"/>
              <a:t>&lt;/form&gt;</a:t>
            </a:r>
          </a:p>
          <a:p>
            <a:endParaRPr lang="en-US" dirty="0"/>
          </a:p>
          <a:p>
            <a:r>
              <a:rPr lang="en-US" dirty="0"/>
              <a:t>&lt;/body&gt;</a:t>
            </a:r>
          </a:p>
          <a:p>
            <a:r>
              <a:rPr lang="en-US" dirty="0"/>
              <a:t>&lt;/html&gt;</a:t>
            </a:r>
          </a:p>
        </p:txBody>
      </p:sp>
      <p:sp>
        <p:nvSpPr>
          <p:cNvPr id="4" name="Slide Number Placeholder 3"/>
          <p:cNvSpPr>
            <a:spLocks noGrp="1"/>
          </p:cNvSpPr>
          <p:nvPr>
            <p:ph type="sldNum" sz="quarter" idx="5"/>
          </p:nvPr>
        </p:nvSpPr>
        <p:spPr/>
        <p:txBody>
          <a:bodyPr/>
          <a:lstStyle/>
          <a:p>
            <a:fld id="{CE60C9AD-EAD7-4E26-85CD-D2D9FC831A1C}" type="slidenum">
              <a:rPr lang="en-US" smtClean="0"/>
              <a:t>8</a:t>
            </a:fld>
            <a:endParaRPr lang="en-US"/>
          </a:p>
        </p:txBody>
      </p:sp>
    </p:spTree>
    <p:extLst>
      <p:ext uri="{BB962C8B-B14F-4D97-AF65-F5344CB8AC3E}">
        <p14:creationId xmlns:p14="http://schemas.microsoft.com/office/powerpoint/2010/main" val="1231361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&lt;!DOCTYPE html&gt;</a:t>
            </a:r>
          </a:p>
          <a:p>
            <a:r>
              <a:rPr lang="en-US" dirty="0"/>
              <a:t>&lt;html&gt;</a:t>
            </a:r>
          </a:p>
          <a:p>
            <a:r>
              <a:rPr lang="en-US" dirty="0"/>
              <a:t>&lt;head&gt;</a:t>
            </a:r>
          </a:p>
          <a:p>
            <a:r>
              <a:rPr lang="en-US" dirty="0"/>
              <a:t>&lt;meta name="viewport" content="width=device-width, initial-scale=1"&gt;</a:t>
            </a:r>
          </a:p>
          <a:p>
            <a:r>
              <a:rPr lang="en-US" dirty="0"/>
              <a:t>&lt;style&gt;</a:t>
            </a:r>
          </a:p>
          <a:p>
            <a:r>
              <a:rPr lang="en-US" dirty="0"/>
              <a:t>* {</a:t>
            </a:r>
          </a:p>
          <a:p>
            <a:r>
              <a:rPr lang="en-US" dirty="0"/>
              <a:t>  box-sizing: border-box;</a:t>
            </a:r>
          </a:p>
          <a:p>
            <a:r>
              <a:rPr lang="en-US" dirty="0"/>
              <a:t>}</a:t>
            </a:r>
          </a:p>
          <a:p>
            <a:endParaRPr lang="en-US" dirty="0"/>
          </a:p>
          <a:p>
            <a:r>
              <a:rPr lang="en-US" dirty="0"/>
              <a:t>input[type=text], select, </a:t>
            </a:r>
            <a:r>
              <a:rPr lang="en-US" dirty="0" err="1"/>
              <a:t>textarea</a:t>
            </a:r>
            <a:r>
              <a:rPr lang="en-US" dirty="0"/>
              <a:t> {</a:t>
            </a:r>
          </a:p>
          <a:p>
            <a:r>
              <a:rPr lang="en-US" dirty="0"/>
              <a:t>  width: 100%;</a:t>
            </a:r>
          </a:p>
          <a:p>
            <a:r>
              <a:rPr lang="en-US" dirty="0"/>
              <a:t>  padding: 12px;</a:t>
            </a:r>
          </a:p>
          <a:p>
            <a:r>
              <a:rPr lang="en-US" dirty="0"/>
              <a:t>  border: 1px solid #ccc;</a:t>
            </a:r>
          </a:p>
          <a:p>
            <a:r>
              <a:rPr lang="en-US" dirty="0"/>
              <a:t>  border-radius: 4px;</a:t>
            </a:r>
          </a:p>
          <a:p>
            <a:r>
              <a:rPr lang="en-US" dirty="0"/>
              <a:t>  resize: vertical;</a:t>
            </a:r>
          </a:p>
          <a:p>
            <a:r>
              <a:rPr lang="en-US" dirty="0"/>
              <a:t>}</a:t>
            </a:r>
          </a:p>
          <a:p>
            <a:endParaRPr lang="en-US" dirty="0"/>
          </a:p>
          <a:p>
            <a:r>
              <a:rPr lang="en-US" dirty="0"/>
              <a:t>label {</a:t>
            </a:r>
          </a:p>
          <a:p>
            <a:r>
              <a:rPr lang="en-US" dirty="0"/>
              <a:t>  padding: 12px </a:t>
            </a:r>
            <a:r>
              <a:rPr lang="en-US" dirty="0" err="1"/>
              <a:t>12px</a:t>
            </a:r>
            <a:r>
              <a:rPr lang="en-US" dirty="0"/>
              <a:t> </a:t>
            </a:r>
            <a:r>
              <a:rPr lang="en-US" dirty="0" err="1"/>
              <a:t>12px</a:t>
            </a:r>
            <a:r>
              <a:rPr lang="en-US" dirty="0"/>
              <a:t> 0;</a:t>
            </a:r>
          </a:p>
          <a:p>
            <a:r>
              <a:rPr lang="en-US" dirty="0"/>
              <a:t>  display: inline-block;</a:t>
            </a:r>
          </a:p>
          <a:p>
            <a:r>
              <a:rPr lang="en-US" dirty="0"/>
              <a:t>}</a:t>
            </a:r>
          </a:p>
          <a:p>
            <a:endParaRPr lang="en-US" dirty="0"/>
          </a:p>
          <a:p>
            <a:r>
              <a:rPr lang="en-US" dirty="0"/>
              <a:t>input[type=submit] {</a:t>
            </a:r>
          </a:p>
          <a:p>
            <a:r>
              <a:rPr lang="en-US" dirty="0"/>
              <a:t>  background-color: #04AA6D;</a:t>
            </a:r>
          </a:p>
          <a:p>
            <a:r>
              <a:rPr lang="en-US" dirty="0"/>
              <a:t>  color: white;</a:t>
            </a:r>
          </a:p>
          <a:p>
            <a:r>
              <a:rPr lang="en-US" dirty="0"/>
              <a:t>  padding: 12px 20px;</a:t>
            </a:r>
          </a:p>
          <a:p>
            <a:r>
              <a:rPr lang="en-US" dirty="0"/>
              <a:t>  border: none;</a:t>
            </a:r>
          </a:p>
          <a:p>
            <a:r>
              <a:rPr lang="en-US" dirty="0"/>
              <a:t>  border-radius: 4px;</a:t>
            </a:r>
          </a:p>
          <a:p>
            <a:r>
              <a:rPr lang="en-US" dirty="0"/>
              <a:t>  cursor: pointer;</a:t>
            </a:r>
          </a:p>
          <a:p>
            <a:r>
              <a:rPr lang="en-US" dirty="0"/>
              <a:t>  float: right;</a:t>
            </a:r>
          </a:p>
          <a:p>
            <a:r>
              <a:rPr lang="en-US" dirty="0"/>
              <a:t>}</a:t>
            </a:r>
          </a:p>
          <a:p>
            <a:endParaRPr lang="en-US" dirty="0"/>
          </a:p>
          <a:p>
            <a:r>
              <a:rPr lang="en-US" dirty="0"/>
              <a:t>input[type=submit]:hover {</a:t>
            </a:r>
          </a:p>
          <a:p>
            <a:r>
              <a:rPr lang="en-US" dirty="0"/>
              <a:t>  background-color: #45a049;</a:t>
            </a:r>
          </a:p>
          <a:p>
            <a:r>
              <a:rPr lang="en-US" dirty="0"/>
              <a:t>}</a:t>
            </a:r>
          </a:p>
          <a:p>
            <a:endParaRPr lang="en-US" dirty="0"/>
          </a:p>
          <a:p>
            <a:r>
              <a:rPr lang="en-US" dirty="0"/>
              <a:t>.container {</a:t>
            </a:r>
          </a:p>
          <a:p>
            <a:r>
              <a:rPr lang="en-US" dirty="0"/>
              <a:t>  border-radius: 5px;</a:t>
            </a:r>
          </a:p>
          <a:p>
            <a:r>
              <a:rPr lang="en-US" dirty="0"/>
              <a:t>  background-color: #f2f2f2;</a:t>
            </a:r>
          </a:p>
          <a:p>
            <a:r>
              <a:rPr lang="en-US" dirty="0"/>
              <a:t>  padding: 20px;</a:t>
            </a:r>
          </a:p>
          <a:p>
            <a:r>
              <a:rPr lang="en-US" dirty="0"/>
              <a:t>}</a:t>
            </a:r>
          </a:p>
          <a:p>
            <a:endParaRPr lang="en-US" dirty="0"/>
          </a:p>
          <a:p>
            <a:r>
              <a:rPr lang="en-US" dirty="0"/>
              <a:t>.col-25 {</a:t>
            </a:r>
          </a:p>
          <a:p>
            <a:r>
              <a:rPr lang="en-US" dirty="0"/>
              <a:t>  float: left;</a:t>
            </a:r>
          </a:p>
          <a:p>
            <a:r>
              <a:rPr lang="en-US" dirty="0"/>
              <a:t>  width: 25%;</a:t>
            </a:r>
          </a:p>
          <a:p>
            <a:r>
              <a:rPr lang="en-US" dirty="0"/>
              <a:t>  margin-top: 6px;</a:t>
            </a:r>
          </a:p>
          <a:p>
            <a:r>
              <a:rPr lang="en-US" dirty="0"/>
              <a:t>}</a:t>
            </a:r>
          </a:p>
          <a:p>
            <a:endParaRPr lang="en-US" dirty="0"/>
          </a:p>
          <a:p>
            <a:r>
              <a:rPr lang="en-US" dirty="0"/>
              <a:t>.col-75 {</a:t>
            </a:r>
          </a:p>
          <a:p>
            <a:r>
              <a:rPr lang="en-US" dirty="0"/>
              <a:t>  float: left;</a:t>
            </a:r>
          </a:p>
          <a:p>
            <a:r>
              <a:rPr lang="en-US" dirty="0"/>
              <a:t>  width: 75%;</a:t>
            </a:r>
          </a:p>
          <a:p>
            <a:r>
              <a:rPr lang="en-US" dirty="0"/>
              <a:t>  margin-top: 6px;</a:t>
            </a:r>
          </a:p>
          <a:p>
            <a:r>
              <a:rPr lang="en-US" dirty="0"/>
              <a:t>}</a:t>
            </a:r>
          </a:p>
          <a:p>
            <a:endParaRPr lang="en-US" dirty="0"/>
          </a:p>
          <a:p>
            <a:r>
              <a:rPr lang="en-US" dirty="0"/>
              <a:t>/* Clear floats after the columns */</a:t>
            </a:r>
          </a:p>
          <a:p>
            <a:r>
              <a:rPr lang="en-US" dirty="0"/>
              <a:t>.</a:t>
            </a:r>
            <a:r>
              <a:rPr lang="en-US" dirty="0" err="1"/>
              <a:t>row:after</a:t>
            </a:r>
            <a:r>
              <a:rPr lang="en-US" dirty="0"/>
              <a:t> {</a:t>
            </a:r>
          </a:p>
          <a:p>
            <a:r>
              <a:rPr lang="en-US" dirty="0"/>
              <a:t>  content: "";</a:t>
            </a:r>
          </a:p>
          <a:p>
            <a:r>
              <a:rPr lang="en-US" dirty="0"/>
              <a:t>  display: table;</a:t>
            </a:r>
          </a:p>
          <a:p>
            <a:r>
              <a:rPr lang="en-US" dirty="0"/>
              <a:t>  clear: both;</a:t>
            </a:r>
          </a:p>
          <a:p>
            <a:r>
              <a:rPr lang="en-US" dirty="0"/>
              <a:t>}</a:t>
            </a:r>
          </a:p>
          <a:p>
            <a:endParaRPr lang="en-US" dirty="0"/>
          </a:p>
          <a:p>
            <a:r>
              <a:rPr lang="en-US" dirty="0"/>
              <a:t>/* Responsive layout - when the screen is less than 600px wide, make the two columns stack on top of each other instead of next to each other */</a:t>
            </a:r>
          </a:p>
          <a:p>
            <a:r>
              <a:rPr lang="en-US" dirty="0"/>
              <a:t>@media screen and (max-width: 600px) {</a:t>
            </a:r>
          </a:p>
          <a:p>
            <a:r>
              <a:rPr lang="en-US" dirty="0"/>
              <a:t>  .col-25, .col-75, input[type=submit] {</a:t>
            </a:r>
          </a:p>
          <a:p>
            <a:r>
              <a:rPr lang="en-US" dirty="0"/>
              <a:t>    width: 100%;</a:t>
            </a:r>
          </a:p>
          <a:p>
            <a:r>
              <a:rPr lang="en-US" dirty="0"/>
              <a:t>    margin-top: 0;</a:t>
            </a:r>
          </a:p>
          <a:p>
            <a:r>
              <a:rPr lang="en-US" dirty="0"/>
              <a:t>  }</a:t>
            </a:r>
          </a:p>
          <a:p>
            <a:r>
              <a:rPr lang="en-US" dirty="0"/>
              <a:t>}</a:t>
            </a:r>
          </a:p>
          <a:p>
            <a:r>
              <a:rPr lang="en-US" dirty="0"/>
              <a:t>&lt;/style&gt;</a:t>
            </a:r>
          </a:p>
          <a:p>
            <a:r>
              <a:rPr lang="en-US" dirty="0"/>
              <a:t>&lt;/head&gt;</a:t>
            </a:r>
          </a:p>
          <a:p>
            <a:r>
              <a:rPr lang="en-US" dirty="0"/>
              <a:t>&lt;body&gt;</a:t>
            </a:r>
          </a:p>
          <a:p>
            <a:endParaRPr lang="en-US" dirty="0"/>
          </a:p>
          <a:p>
            <a:r>
              <a:rPr lang="en-US" dirty="0"/>
              <a:t>&lt;h2&gt;Responsive Form&lt;/h2&gt;</a:t>
            </a:r>
          </a:p>
          <a:p>
            <a:r>
              <a:rPr lang="en-US" dirty="0"/>
              <a:t>&lt;p&gt;Resize the browser window to see the effect. When the screen is less than 600px wide, make the two columns stack on top of each other instead of next to each other.&lt;/p&gt;</a:t>
            </a:r>
          </a:p>
          <a:p>
            <a:endParaRPr lang="en-US" dirty="0"/>
          </a:p>
          <a:p>
            <a:r>
              <a:rPr lang="en-US" dirty="0"/>
              <a:t>&lt;div class="container"&gt;</a:t>
            </a:r>
          </a:p>
          <a:p>
            <a:r>
              <a:rPr lang="en-US" dirty="0"/>
              <a:t>  &lt;form action="/action_page.php"&gt;</a:t>
            </a:r>
          </a:p>
          <a:p>
            <a:r>
              <a:rPr lang="en-US" dirty="0"/>
              <a:t>    &lt;div class="row"&gt;</a:t>
            </a:r>
          </a:p>
          <a:p>
            <a:r>
              <a:rPr lang="en-US" dirty="0"/>
              <a:t>      &lt;div class="col-25"&gt;</a:t>
            </a:r>
          </a:p>
          <a:p>
            <a:r>
              <a:rPr lang="en-US" dirty="0"/>
              <a:t>        &lt;label for="</a:t>
            </a:r>
            <a:r>
              <a:rPr lang="en-US" dirty="0" err="1"/>
              <a:t>fname</a:t>
            </a:r>
            <a:r>
              <a:rPr lang="en-US" dirty="0"/>
              <a:t>"&gt;First Name&lt;/label&gt;</a:t>
            </a:r>
          </a:p>
          <a:p>
            <a:r>
              <a:rPr lang="en-US" dirty="0"/>
              <a:t>      &lt;/div&gt;</a:t>
            </a:r>
          </a:p>
          <a:p>
            <a:r>
              <a:rPr lang="en-US" dirty="0"/>
              <a:t>      &lt;div class="col-75"&gt;</a:t>
            </a:r>
          </a:p>
          <a:p>
            <a:r>
              <a:rPr lang="en-US" dirty="0"/>
              <a:t>        &lt;input type="text" id="</a:t>
            </a:r>
            <a:r>
              <a:rPr lang="en-US" dirty="0" err="1"/>
              <a:t>fname</a:t>
            </a:r>
            <a:r>
              <a:rPr lang="en-US" dirty="0"/>
              <a:t>" name="</a:t>
            </a:r>
            <a:r>
              <a:rPr lang="en-US" dirty="0" err="1"/>
              <a:t>firstname</a:t>
            </a:r>
            <a:r>
              <a:rPr lang="en-US" dirty="0"/>
              <a:t>" placeholder="Your name.."&gt;</a:t>
            </a:r>
          </a:p>
          <a:p>
            <a:r>
              <a:rPr lang="en-US" dirty="0"/>
              <a:t>      &lt;/div&gt;</a:t>
            </a:r>
          </a:p>
          <a:p>
            <a:r>
              <a:rPr lang="en-US" dirty="0"/>
              <a:t>    &lt;/div&gt;</a:t>
            </a:r>
          </a:p>
          <a:p>
            <a:r>
              <a:rPr lang="en-US" dirty="0"/>
              <a:t>    &lt;div class="row"&gt;</a:t>
            </a:r>
          </a:p>
          <a:p>
            <a:r>
              <a:rPr lang="en-US" dirty="0"/>
              <a:t>      &lt;div class="col-25"&gt;</a:t>
            </a:r>
          </a:p>
          <a:p>
            <a:r>
              <a:rPr lang="en-US" dirty="0"/>
              <a:t>        &lt;label for="</a:t>
            </a:r>
            <a:r>
              <a:rPr lang="en-US" dirty="0" err="1"/>
              <a:t>lname</a:t>
            </a:r>
            <a:r>
              <a:rPr lang="en-US" dirty="0"/>
              <a:t>"&gt;Last Name&lt;/label&gt;</a:t>
            </a:r>
          </a:p>
          <a:p>
            <a:r>
              <a:rPr lang="en-US" dirty="0"/>
              <a:t>      &lt;/div&gt;</a:t>
            </a:r>
          </a:p>
          <a:p>
            <a:r>
              <a:rPr lang="en-US" dirty="0"/>
              <a:t>      &lt;div class="col-75"&gt;</a:t>
            </a:r>
          </a:p>
          <a:p>
            <a:r>
              <a:rPr lang="en-US" dirty="0"/>
              <a:t>        &lt;input type="text" id="</a:t>
            </a:r>
            <a:r>
              <a:rPr lang="en-US" dirty="0" err="1"/>
              <a:t>lname</a:t>
            </a:r>
            <a:r>
              <a:rPr lang="en-US" dirty="0"/>
              <a:t>" name="</a:t>
            </a:r>
            <a:r>
              <a:rPr lang="en-US" dirty="0" err="1"/>
              <a:t>lastname</a:t>
            </a:r>
            <a:r>
              <a:rPr lang="en-US" dirty="0"/>
              <a:t>" placeholder="Your last name.."&gt;</a:t>
            </a:r>
          </a:p>
          <a:p>
            <a:r>
              <a:rPr lang="en-US" dirty="0"/>
              <a:t>      &lt;/div&gt;</a:t>
            </a:r>
          </a:p>
          <a:p>
            <a:r>
              <a:rPr lang="en-US" dirty="0"/>
              <a:t>    &lt;/div&gt;</a:t>
            </a:r>
          </a:p>
          <a:p>
            <a:r>
              <a:rPr lang="en-US" dirty="0"/>
              <a:t>    &lt;div class="row"&gt;</a:t>
            </a:r>
          </a:p>
          <a:p>
            <a:r>
              <a:rPr lang="en-US" dirty="0"/>
              <a:t>      &lt;div class="col-25"&gt;</a:t>
            </a:r>
          </a:p>
          <a:p>
            <a:r>
              <a:rPr lang="en-US" dirty="0"/>
              <a:t>        &lt;label for="country"&gt;Country&lt;/label&gt;</a:t>
            </a:r>
          </a:p>
          <a:p>
            <a:r>
              <a:rPr lang="en-US" dirty="0"/>
              <a:t>      &lt;/div&gt;</a:t>
            </a:r>
          </a:p>
          <a:p>
            <a:r>
              <a:rPr lang="en-US" dirty="0"/>
              <a:t>      &lt;div class="col-75"&gt;</a:t>
            </a:r>
          </a:p>
          <a:p>
            <a:r>
              <a:rPr lang="en-US" dirty="0"/>
              <a:t>        &lt;select id="country" name="country"&gt;</a:t>
            </a:r>
          </a:p>
          <a:p>
            <a:r>
              <a:rPr lang="en-US" dirty="0"/>
              <a:t>          &lt;option value="</a:t>
            </a:r>
            <a:r>
              <a:rPr lang="en-US" dirty="0" err="1"/>
              <a:t>australia</a:t>
            </a:r>
            <a:r>
              <a:rPr lang="en-US" dirty="0"/>
              <a:t>"&gt;Australia&lt;/option&gt;</a:t>
            </a:r>
          </a:p>
          <a:p>
            <a:r>
              <a:rPr lang="en-US" dirty="0"/>
              <a:t>          &lt;option value="</a:t>
            </a:r>
            <a:r>
              <a:rPr lang="en-US" dirty="0" err="1"/>
              <a:t>canada</a:t>
            </a:r>
            <a:r>
              <a:rPr lang="en-US" dirty="0"/>
              <a:t>"&gt;Canada&lt;/option&gt;</a:t>
            </a:r>
          </a:p>
          <a:p>
            <a:r>
              <a:rPr lang="en-US" dirty="0"/>
              <a:t>          &lt;option value="</a:t>
            </a:r>
            <a:r>
              <a:rPr lang="en-US" dirty="0" err="1"/>
              <a:t>usa</a:t>
            </a:r>
            <a:r>
              <a:rPr lang="en-US" dirty="0"/>
              <a:t>"&gt;USA&lt;/option&gt;</a:t>
            </a:r>
          </a:p>
          <a:p>
            <a:r>
              <a:rPr lang="en-US" dirty="0"/>
              <a:t>        &lt;/select&gt;</a:t>
            </a:r>
          </a:p>
          <a:p>
            <a:r>
              <a:rPr lang="en-US" dirty="0"/>
              <a:t>      &lt;/div&gt;</a:t>
            </a:r>
          </a:p>
          <a:p>
            <a:r>
              <a:rPr lang="en-US" dirty="0"/>
              <a:t>    &lt;/div&gt;</a:t>
            </a:r>
          </a:p>
          <a:p>
            <a:r>
              <a:rPr lang="en-US" dirty="0"/>
              <a:t>    &lt;div class="row"&gt;</a:t>
            </a:r>
          </a:p>
          <a:p>
            <a:r>
              <a:rPr lang="en-US" dirty="0"/>
              <a:t>      &lt;div class="col-25"&gt;</a:t>
            </a:r>
          </a:p>
          <a:p>
            <a:r>
              <a:rPr lang="en-US" dirty="0"/>
              <a:t>        &lt;label for="subject"&gt;Subject&lt;/label&gt;</a:t>
            </a:r>
          </a:p>
          <a:p>
            <a:r>
              <a:rPr lang="en-US" dirty="0"/>
              <a:t>      &lt;/div&gt;</a:t>
            </a:r>
          </a:p>
          <a:p>
            <a:r>
              <a:rPr lang="en-US" dirty="0"/>
              <a:t>      &lt;div class="col-75"&gt;</a:t>
            </a:r>
          </a:p>
          <a:p>
            <a:r>
              <a:rPr lang="en-US" dirty="0"/>
              <a:t>        &lt;</a:t>
            </a:r>
            <a:r>
              <a:rPr lang="en-US" dirty="0" err="1"/>
              <a:t>textarea</a:t>
            </a:r>
            <a:r>
              <a:rPr lang="en-US" dirty="0"/>
              <a:t> id="subject" name="subject" placeholder="Write something.." style="height:200px"&gt;&lt;/</a:t>
            </a:r>
            <a:r>
              <a:rPr lang="en-US" dirty="0" err="1"/>
              <a:t>textarea</a:t>
            </a:r>
            <a:r>
              <a:rPr lang="en-US" dirty="0"/>
              <a:t>&gt;</a:t>
            </a:r>
          </a:p>
          <a:p>
            <a:r>
              <a:rPr lang="en-US" dirty="0"/>
              <a:t>      &lt;/div&gt;</a:t>
            </a:r>
          </a:p>
          <a:p>
            <a:r>
              <a:rPr lang="en-US" dirty="0"/>
              <a:t>    &lt;/div&gt;</a:t>
            </a:r>
          </a:p>
          <a:p>
            <a:r>
              <a:rPr lang="en-US" dirty="0"/>
              <a:t>    &lt;div class="row"&gt;</a:t>
            </a:r>
          </a:p>
          <a:p>
            <a:r>
              <a:rPr lang="en-US" dirty="0"/>
              <a:t>      &lt;input type="submit" value="Submit"&gt;</a:t>
            </a:r>
          </a:p>
          <a:p>
            <a:r>
              <a:rPr lang="en-US" dirty="0"/>
              <a:t>    &lt;/div&gt;</a:t>
            </a:r>
          </a:p>
          <a:p>
            <a:r>
              <a:rPr lang="en-US" dirty="0"/>
              <a:t>  &lt;/form&gt;</a:t>
            </a:r>
          </a:p>
          <a:p>
            <a:r>
              <a:rPr lang="en-US" dirty="0"/>
              <a:t>&lt;/div&gt;</a:t>
            </a:r>
          </a:p>
          <a:p>
            <a:endParaRPr lang="en-US" dirty="0"/>
          </a:p>
          <a:p>
            <a:r>
              <a:rPr lang="en-US" dirty="0"/>
              <a:t>&lt;/body&gt;</a:t>
            </a:r>
          </a:p>
          <a:p>
            <a:r>
              <a:rPr lang="en-US" dirty="0"/>
              <a:t>&lt;/html&gt;</a:t>
            </a:r>
          </a:p>
        </p:txBody>
      </p:sp>
      <p:sp>
        <p:nvSpPr>
          <p:cNvPr id="4" name="Slide Number Placeholder 3"/>
          <p:cNvSpPr>
            <a:spLocks noGrp="1"/>
          </p:cNvSpPr>
          <p:nvPr>
            <p:ph type="sldNum" sz="quarter" idx="5"/>
          </p:nvPr>
        </p:nvSpPr>
        <p:spPr/>
        <p:txBody>
          <a:bodyPr/>
          <a:lstStyle/>
          <a:p>
            <a:fld id="{CE60C9AD-EAD7-4E26-85CD-D2D9FC831A1C}" type="slidenum">
              <a:rPr lang="en-US" smtClean="0"/>
              <a:t>9</a:t>
            </a:fld>
            <a:endParaRPr lang="en-US"/>
          </a:p>
        </p:txBody>
      </p:sp>
    </p:spTree>
    <p:extLst>
      <p:ext uri="{BB962C8B-B14F-4D97-AF65-F5344CB8AC3E}">
        <p14:creationId xmlns:p14="http://schemas.microsoft.com/office/powerpoint/2010/main" val="1405123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&lt;!DOCTYPE html&gt;</a:t>
            </a:r>
          </a:p>
          <a:p>
            <a:r>
              <a:rPr lang="en-US" dirty="0"/>
              <a:t>&lt;html&gt;</a:t>
            </a:r>
          </a:p>
          <a:p>
            <a:r>
              <a:rPr lang="en-US" dirty="0"/>
              <a:t>&lt;head&gt;</a:t>
            </a:r>
          </a:p>
          <a:p>
            <a:r>
              <a:rPr lang="en-US" dirty="0"/>
              <a:t>&lt;meta name="viewport" content="width=device-width, initial-scale=1"&gt;</a:t>
            </a:r>
          </a:p>
          <a:p>
            <a:r>
              <a:rPr lang="en-US" dirty="0"/>
              <a:t>&lt;style&gt;</a:t>
            </a:r>
          </a:p>
          <a:p>
            <a:r>
              <a:rPr lang="en-US" dirty="0"/>
              <a:t>body {font-family: Arial, Helvetica, sans-serif;}</a:t>
            </a:r>
          </a:p>
          <a:p>
            <a:r>
              <a:rPr lang="en-US" dirty="0"/>
              <a:t>* {box-sizing: border-box;}</a:t>
            </a:r>
          </a:p>
          <a:p>
            <a:endParaRPr lang="en-US" dirty="0"/>
          </a:p>
          <a:p>
            <a:r>
              <a:rPr lang="en-US" dirty="0"/>
              <a:t>/* Button used to open the contact form - fixed at the bottom of the page */</a:t>
            </a:r>
          </a:p>
          <a:p>
            <a:r>
              <a:rPr lang="en-US" dirty="0"/>
              <a:t>.open-button {</a:t>
            </a:r>
          </a:p>
          <a:p>
            <a:r>
              <a:rPr lang="en-US" dirty="0"/>
              <a:t>  background-color: #555;</a:t>
            </a:r>
          </a:p>
          <a:p>
            <a:r>
              <a:rPr lang="en-US" dirty="0"/>
              <a:t>  color: white;</a:t>
            </a:r>
          </a:p>
          <a:p>
            <a:r>
              <a:rPr lang="en-US" dirty="0"/>
              <a:t>  padding: 16px 20px;</a:t>
            </a:r>
          </a:p>
          <a:p>
            <a:r>
              <a:rPr lang="en-US" dirty="0"/>
              <a:t>  border: none;</a:t>
            </a:r>
          </a:p>
          <a:p>
            <a:r>
              <a:rPr lang="en-US" dirty="0"/>
              <a:t>  cursor: pointer;</a:t>
            </a:r>
          </a:p>
          <a:p>
            <a:r>
              <a:rPr lang="en-US" dirty="0"/>
              <a:t>  opacity: 0.8;</a:t>
            </a:r>
          </a:p>
          <a:p>
            <a:r>
              <a:rPr lang="en-US" dirty="0"/>
              <a:t>  position: fixed;</a:t>
            </a:r>
          </a:p>
          <a:p>
            <a:r>
              <a:rPr lang="en-US" dirty="0"/>
              <a:t>  bottom: 23px;</a:t>
            </a:r>
          </a:p>
          <a:p>
            <a:r>
              <a:rPr lang="en-US" dirty="0"/>
              <a:t>  right: 28px;</a:t>
            </a:r>
          </a:p>
          <a:p>
            <a:r>
              <a:rPr lang="en-US" dirty="0"/>
              <a:t>  width: 280px;</a:t>
            </a:r>
          </a:p>
          <a:p>
            <a:r>
              <a:rPr lang="en-US" dirty="0"/>
              <a:t>}</a:t>
            </a:r>
          </a:p>
          <a:p>
            <a:endParaRPr lang="en-US" dirty="0"/>
          </a:p>
          <a:p>
            <a:r>
              <a:rPr lang="en-US" dirty="0"/>
              <a:t>/* The popup form - hidden by default */</a:t>
            </a:r>
          </a:p>
          <a:p>
            <a:r>
              <a:rPr lang="en-US" dirty="0"/>
              <a:t>.form-popup {</a:t>
            </a:r>
          </a:p>
          <a:p>
            <a:r>
              <a:rPr lang="en-US" dirty="0"/>
              <a:t>  display: none;</a:t>
            </a:r>
          </a:p>
          <a:p>
            <a:r>
              <a:rPr lang="en-US" dirty="0"/>
              <a:t>  position: fixed;</a:t>
            </a:r>
          </a:p>
          <a:p>
            <a:r>
              <a:rPr lang="en-US" dirty="0"/>
              <a:t>  bottom: 0;</a:t>
            </a:r>
          </a:p>
          <a:p>
            <a:r>
              <a:rPr lang="en-US" dirty="0"/>
              <a:t>  right: 15px;</a:t>
            </a:r>
          </a:p>
          <a:p>
            <a:r>
              <a:rPr lang="en-US" dirty="0"/>
              <a:t>  border: 3px solid #f1f1f1;</a:t>
            </a:r>
          </a:p>
          <a:p>
            <a:r>
              <a:rPr lang="en-US" dirty="0"/>
              <a:t>  z-index: 9;</a:t>
            </a:r>
          </a:p>
          <a:p>
            <a:r>
              <a:rPr lang="en-US" dirty="0"/>
              <a:t>}</a:t>
            </a:r>
          </a:p>
          <a:p>
            <a:endParaRPr lang="en-US" dirty="0"/>
          </a:p>
          <a:p>
            <a:r>
              <a:rPr lang="en-US" dirty="0"/>
              <a:t>/* Add styles to the form container */</a:t>
            </a:r>
          </a:p>
          <a:p>
            <a:r>
              <a:rPr lang="en-US" dirty="0"/>
              <a:t>.form-container {</a:t>
            </a:r>
          </a:p>
          <a:p>
            <a:r>
              <a:rPr lang="en-US" dirty="0"/>
              <a:t>  max-width: 300px;</a:t>
            </a:r>
          </a:p>
          <a:p>
            <a:r>
              <a:rPr lang="en-US" dirty="0"/>
              <a:t>  padding: 10px;</a:t>
            </a:r>
          </a:p>
          <a:p>
            <a:r>
              <a:rPr lang="en-US" dirty="0"/>
              <a:t>  background-color: white;</a:t>
            </a:r>
          </a:p>
          <a:p>
            <a:r>
              <a:rPr lang="en-US" dirty="0"/>
              <a:t>}</a:t>
            </a:r>
          </a:p>
          <a:p>
            <a:endParaRPr lang="en-US" dirty="0"/>
          </a:p>
          <a:p>
            <a:r>
              <a:rPr lang="en-US" dirty="0"/>
              <a:t>/* Full-width input fields */</a:t>
            </a:r>
          </a:p>
          <a:p>
            <a:r>
              <a:rPr lang="en-US" dirty="0"/>
              <a:t>.form-container input[type=text], .form-container input[type=password] {</a:t>
            </a:r>
          </a:p>
          <a:p>
            <a:r>
              <a:rPr lang="en-US" dirty="0"/>
              <a:t>  width: 100%;</a:t>
            </a:r>
          </a:p>
          <a:p>
            <a:r>
              <a:rPr lang="en-US" dirty="0"/>
              <a:t>  padding: 15px;</a:t>
            </a:r>
          </a:p>
          <a:p>
            <a:r>
              <a:rPr lang="en-US" dirty="0"/>
              <a:t>  margin: 5px 0 22px 0;</a:t>
            </a:r>
          </a:p>
          <a:p>
            <a:r>
              <a:rPr lang="en-US" dirty="0"/>
              <a:t>  border: none;</a:t>
            </a:r>
          </a:p>
          <a:p>
            <a:r>
              <a:rPr lang="en-US" dirty="0"/>
              <a:t>  background: #f1f1f1;</a:t>
            </a:r>
          </a:p>
          <a:p>
            <a:r>
              <a:rPr lang="en-US" dirty="0"/>
              <a:t>}</a:t>
            </a:r>
          </a:p>
          <a:p>
            <a:endParaRPr lang="en-US" dirty="0"/>
          </a:p>
          <a:p>
            <a:r>
              <a:rPr lang="en-US" dirty="0"/>
              <a:t>/* When the inputs get focus, do something */</a:t>
            </a:r>
          </a:p>
          <a:p>
            <a:r>
              <a:rPr lang="en-US" dirty="0"/>
              <a:t>.form-container input[type=text]:focus, .form-container input[type=password]:focus {</a:t>
            </a:r>
          </a:p>
          <a:p>
            <a:r>
              <a:rPr lang="en-US" dirty="0"/>
              <a:t>  background-color: #ddd;</a:t>
            </a:r>
          </a:p>
          <a:p>
            <a:r>
              <a:rPr lang="en-US" dirty="0"/>
              <a:t>  outline: none;</a:t>
            </a:r>
          </a:p>
          <a:p>
            <a:r>
              <a:rPr lang="en-US" dirty="0"/>
              <a:t>}</a:t>
            </a:r>
          </a:p>
          <a:p>
            <a:endParaRPr lang="en-US" dirty="0"/>
          </a:p>
          <a:p>
            <a:r>
              <a:rPr lang="en-US" dirty="0"/>
              <a:t>/* Set a style for the submit/login button */</a:t>
            </a:r>
          </a:p>
          <a:p>
            <a:r>
              <a:rPr lang="en-US" dirty="0"/>
              <a:t>.form-container .</a:t>
            </a:r>
            <a:r>
              <a:rPr lang="en-US" dirty="0" err="1"/>
              <a:t>btn</a:t>
            </a:r>
            <a:r>
              <a:rPr lang="en-US" dirty="0"/>
              <a:t> {</a:t>
            </a:r>
          </a:p>
          <a:p>
            <a:r>
              <a:rPr lang="en-US" dirty="0"/>
              <a:t>  background-color: #04AA6D;</a:t>
            </a:r>
          </a:p>
          <a:p>
            <a:r>
              <a:rPr lang="en-US" dirty="0"/>
              <a:t>  color: white;</a:t>
            </a:r>
          </a:p>
          <a:p>
            <a:r>
              <a:rPr lang="en-US" dirty="0"/>
              <a:t>  padding: 16px 20px;</a:t>
            </a:r>
          </a:p>
          <a:p>
            <a:r>
              <a:rPr lang="en-US" dirty="0"/>
              <a:t>  border: none;</a:t>
            </a:r>
          </a:p>
          <a:p>
            <a:r>
              <a:rPr lang="en-US" dirty="0"/>
              <a:t>  cursor: pointer;</a:t>
            </a:r>
          </a:p>
          <a:p>
            <a:r>
              <a:rPr lang="en-US" dirty="0"/>
              <a:t>  width: 100%;</a:t>
            </a:r>
          </a:p>
          <a:p>
            <a:r>
              <a:rPr lang="en-US" dirty="0"/>
              <a:t>  margin-bottom:10px;</a:t>
            </a:r>
          </a:p>
          <a:p>
            <a:r>
              <a:rPr lang="en-US" dirty="0"/>
              <a:t>  opacity: 0.8;</a:t>
            </a:r>
          </a:p>
          <a:p>
            <a:r>
              <a:rPr lang="en-US" dirty="0"/>
              <a:t>}</a:t>
            </a:r>
          </a:p>
          <a:p>
            <a:endParaRPr lang="en-US" dirty="0"/>
          </a:p>
          <a:p>
            <a:r>
              <a:rPr lang="en-US" dirty="0"/>
              <a:t>/* Add a red background color to the cancel button */</a:t>
            </a:r>
          </a:p>
          <a:p>
            <a:r>
              <a:rPr lang="en-US" dirty="0"/>
              <a:t>.form-container .cancel {</a:t>
            </a:r>
          </a:p>
          <a:p>
            <a:r>
              <a:rPr lang="en-US" dirty="0"/>
              <a:t>  background-color: red;</a:t>
            </a:r>
          </a:p>
          <a:p>
            <a:r>
              <a:rPr lang="en-US" dirty="0"/>
              <a:t>}</a:t>
            </a:r>
          </a:p>
          <a:p>
            <a:endParaRPr lang="en-US" dirty="0"/>
          </a:p>
          <a:p>
            <a:r>
              <a:rPr lang="en-US" dirty="0"/>
              <a:t>/* Add some hover effects to buttons */</a:t>
            </a:r>
          </a:p>
          <a:p>
            <a:r>
              <a:rPr lang="en-US" dirty="0"/>
              <a:t>.form-container .</a:t>
            </a:r>
            <a:r>
              <a:rPr lang="en-US" dirty="0" err="1"/>
              <a:t>btn:hover</a:t>
            </a:r>
            <a:r>
              <a:rPr lang="en-US" dirty="0"/>
              <a:t>, .</a:t>
            </a:r>
            <a:r>
              <a:rPr lang="en-US" dirty="0" err="1"/>
              <a:t>open-button:hover</a:t>
            </a:r>
            <a:r>
              <a:rPr lang="en-US" dirty="0"/>
              <a:t> {</a:t>
            </a:r>
          </a:p>
          <a:p>
            <a:r>
              <a:rPr lang="en-US" dirty="0"/>
              <a:t>  opacity: 1;</a:t>
            </a:r>
          </a:p>
          <a:p>
            <a:r>
              <a:rPr lang="en-US" dirty="0"/>
              <a:t>}</a:t>
            </a:r>
          </a:p>
          <a:p>
            <a:r>
              <a:rPr lang="en-US" dirty="0"/>
              <a:t>&lt;/style&gt;</a:t>
            </a:r>
          </a:p>
          <a:p>
            <a:r>
              <a:rPr lang="en-US" dirty="0"/>
              <a:t>&lt;/head&gt;</a:t>
            </a:r>
          </a:p>
          <a:p>
            <a:r>
              <a:rPr lang="en-US" dirty="0"/>
              <a:t>&lt;body&gt;</a:t>
            </a:r>
          </a:p>
          <a:p>
            <a:endParaRPr lang="en-US" dirty="0"/>
          </a:p>
          <a:p>
            <a:r>
              <a:rPr lang="en-US" dirty="0"/>
              <a:t>&lt;h2&gt;Popup Form&lt;/h2&gt;</a:t>
            </a:r>
          </a:p>
          <a:p>
            <a:r>
              <a:rPr lang="en-US" dirty="0"/>
              <a:t>&lt;p&gt;Click on the button at the bottom of this page to open the login form.&lt;/p&gt;</a:t>
            </a:r>
          </a:p>
          <a:p>
            <a:r>
              <a:rPr lang="en-US" dirty="0"/>
              <a:t>&lt;p&gt;Note that the button and the form is fixed - they will always be positioned to the bottom of the browser window.&lt;/p&gt;</a:t>
            </a:r>
          </a:p>
          <a:p>
            <a:endParaRPr lang="en-US" dirty="0"/>
          </a:p>
          <a:p>
            <a:r>
              <a:rPr lang="en-US" dirty="0"/>
              <a:t>&lt;button class="open-button" onclick="</a:t>
            </a:r>
            <a:r>
              <a:rPr lang="en-US" dirty="0" err="1"/>
              <a:t>openForm</a:t>
            </a:r>
            <a:r>
              <a:rPr lang="en-US" dirty="0"/>
              <a:t>()"&gt;Open Form&lt;/button&gt;</a:t>
            </a:r>
          </a:p>
          <a:p>
            <a:endParaRPr lang="en-US" dirty="0"/>
          </a:p>
          <a:p>
            <a:r>
              <a:rPr lang="en-US" dirty="0"/>
              <a:t>&lt;div class="form-popup" id="</a:t>
            </a:r>
            <a:r>
              <a:rPr lang="en-US" dirty="0" err="1"/>
              <a:t>myForm</a:t>
            </a:r>
            <a:r>
              <a:rPr lang="en-US" dirty="0"/>
              <a:t>"&gt;</a:t>
            </a:r>
          </a:p>
          <a:p>
            <a:r>
              <a:rPr lang="en-US" dirty="0"/>
              <a:t>  &lt;form action="/action_page.php" class="form-container"&gt;</a:t>
            </a:r>
          </a:p>
          <a:p>
            <a:r>
              <a:rPr lang="en-US" dirty="0"/>
              <a:t>    &lt;h1&gt;Login&lt;/h1&gt;</a:t>
            </a:r>
          </a:p>
          <a:p>
            <a:endParaRPr lang="en-US" dirty="0"/>
          </a:p>
          <a:p>
            <a:r>
              <a:rPr lang="en-US" dirty="0"/>
              <a:t>    &lt;label for="email"&gt;&lt;b&gt;Email&lt;/b&gt;&lt;/label&gt;</a:t>
            </a:r>
          </a:p>
          <a:p>
            <a:r>
              <a:rPr lang="en-US" dirty="0"/>
              <a:t>    &lt;input type="text" placeholder="Enter Email" name="email" required&gt;</a:t>
            </a:r>
          </a:p>
          <a:p>
            <a:endParaRPr lang="en-US" dirty="0"/>
          </a:p>
          <a:p>
            <a:r>
              <a:rPr lang="en-US" dirty="0"/>
              <a:t>    &lt;label for="</a:t>
            </a:r>
            <a:r>
              <a:rPr lang="en-US" dirty="0" err="1"/>
              <a:t>psw</a:t>
            </a:r>
            <a:r>
              <a:rPr lang="en-US" dirty="0"/>
              <a:t>"&gt;&lt;b&gt;Password&lt;/b&gt;&lt;/label&gt;</a:t>
            </a:r>
          </a:p>
          <a:p>
            <a:r>
              <a:rPr lang="en-US" dirty="0"/>
              <a:t>    &lt;input type="password" placeholder="Enter Password" name="</a:t>
            </a:r>
            <a:r>
              <a:rPr lang="en-US" dirty="0" err="1"/>
              <a:t>psw</a:t>
            </a:r>
            <a:r>
              <a:rPr lang="en-US" dirty="0"/>
              <a:t>" required&gt;</a:t>
            </a:r>
          </a:p>
          <a:p>
            <a:endParaRPr lang="en-US" dirty="0"/>
          </a:p>
          <a:p>
            <a:r>
              <a:rPr lang="en-US" dirty="0"/>
              <a:t>    &lt;button type="submit" class="</a:t>
            </a:r>
            <a:r>
              <a:rPr lang="en-US" dirty="0" err="1"/>
              <a:t>btn</a:t>
            </a:r>
            <a:r>
              <a:rPr lang="en-US" dirty="0"/>
              <a:t>"&gt;Login&lt;/button&gt;</a:t>
            </a:r>
          </a:p>
          <a:p>
            <a:r>
              <a:rPr lang="en-US" dirty="0"/>
              <a:t>    &lt;button type="button" class="</a:t>
            </a:r>
            <a:r>
              <a:rPr lang="en-US" dirty="0" err="1"/>
              <a:t>btn</a:t>
            </a:r>
            <a:r>
              <a:rPr lang="en-US" dirty="0"/>
              <a:t> cancel" onclick="</a:t>
            </a:r>
            <a:r>
              <a:rPr lang="en-US" dirty="0" err="1"/>
              <a:t>closeForm</a:t>
            </a:r>
            <a:r>
              <a:rPr lang="en-US" dirty="0"/>
              <a:t>()"&gt;Close&lt;/button&gt;</a:t>
            </a:r>
          </a:p>
          <a:p>
            <a:r>
              <a:rPr lang="en-US" dirty="0"/>
              <a:t>  &lt;/form&gt;</a:t>
            </a:r>
          </a:p>
          <a:p>
            <a:r>
              <a:rPr lang="en-US" dirty="0"/>
              <a:t>&lt;/div&gt;</a:t>
            </a:r>
          </a:p>
          <a:p>
            <a:endParaRPr lang="en-US" dirty="0"/>
          </a:p>
          <a:p>
            <a:r>
              <a:rPr lang="en-US" dirty="0"/>
              <a:t>&lt;script&gt;</a:t>
            </a:r>
          </a:p>
          <a:p>
            <a:r>
              <a:rPr lang="en-US" dirty="0"/>
              <a:t>function </a:t>
            </a:r>
            <a:r>
              <a:rPr lang="en-US" dirty="0" err="1"/>
              <a:t>openForm</a:t>
            </a:r>
            <a:r>
              <a:rPr lang="en-US" dirty="0"/>
              <a:t>() {</a:t>
            </a:r>
          </a:p>
          <a:p>
            <a:r>
              <a:rPr lang="en-US" dirty="0"/>
              <a:t>  document.getElementById("</a:t>
            </a:r>
            <a:r>
              <a:rPr lang="en-US" dirty="0" err="1"/>
              <a:t>myForm</a:t>
            </a:r>
            <a:r>
              <a:rPr lang="en-US" dirty="0"/>
              <a:t>").</a:t>
            </a:r>
            <a:r>
              <a:rPr lang="en-US" dirty="0" err="1"/>
              <a:t>style.display</a:t>
            </a:r>
            <a:r>
              <a:rPr lang="en-US" dirty="0"/>
              <a:t> = "block";</a:t>
            </a:r>
          </a:p>
          <a:p>
            <a:r>
              <a:rPr lang="en-US" dirty="0"/>
              <a:t>}</a:t>
            </a:r>
          </a:p>
          <a:p>
            <a:endParaRPr lang="en-US" dirty="0"/>
          </a:p>
          <a:p>
            <a:r>
              <a:rPr lang="en-US" dirty="0"/>
              <a:t>function </a:t>
            </a:r>
            <a:r>
              <a:rPr lang="en-US" dirty="0" err="1"/>
              <a:t>closeForm</a:t>
            </a:r>
            <a:r>
              <a:rPr lang="en-US" dirty="0"/>
              <a:t>() {</a:t>
            </a:r>
          </a:p>
          <a:p>
            <a:r>
              <a:rPr lang="en-US" dirty="0"/>
              <a:t>  document.getElementById("</a:t>
            </a:r>
            <a:r>
              <a:rPr lang="en-US" dirty="0" err="1"/>
              <a:t>myForm</a:t>
            </a:r>
            <a:r>
              <a:rPr lang="en-US" dirty="0"/>
              <a:t>").</a:t>
            </a:r>
            <a:r>
              <a:rPr lang="en-US" dirty="0" err="1"/>
              <a:t>style.display</a:t>
            </a:r>
            <a:r>
              <a:rPr lang="en-US" dirty="0"/>
              <a:t> = "none";</a:t>
            </a:r>
          </a:p>
          <a:p>
            <a:r>
              <a:rPr lang="en-US" dirty="0"/>
              <a:t>}</a:t>
            </a:r>
          </a:p>
          <a:p>
            <a:r>
              <a:rPr lang="en-US" dirty="0"/>
              <a:t>&lt;/script&gt;</a:t>
            </a:r>
          </a:p>
          <a:p>
            <a:endParaRPr lang="en-US" dirty="0"/>
          </a:p>
          <a:p>
            <a:r>
              <a:rPr lang="en-US" dirty="0"/>
              <a:t>&lt;/body&gt;</a:t>
            </a:r>
          </a:p>
          <a:p>
            <a:r>
              <a:rPr lang="en-US" dirty="0"/>
              <a:t>&lt;/html&gt;</a:t>
            </a:r>
          </a:p>
          <a:p>
            <a:endParaRPr lang="en-US" dirty="0"/>
          </a:p>
        </p:txBody>
      </p:sp>
      <p:sp>
        <p:nvSpPr>
          <p:cNvPr id="4" name="Slide Number Placeholder 3"/>
          <p:cNvSpPr>
            <a:spLocks noGrp="1"/>
          </p:cNvSpPr>
          <p:nvPr>
            <p:ph type="sldNum" sz="quarter" idx="5"/>
          </p:nvPr>
        </p:nvSpPr>
        <p:spPr/>
        <p:txBody>
          <a:bodyPr/>
          <a:lstStyle/>
          <a:p>
            <a:fld id="{CE60C9AD-EAD7-4E26-85CD-D2D9FC831A1C}" type="slidenum">
              <a:rPr lang="en-US" smtClean="0"/>
              <a:t>10</a:t>
            </a:fld>
            <a:endParaRPr lang="en-US"/>
          </a:p>
        </p:txBody>
      </p:sp>
    </p:spTree>
    <p:extLst>
      <p:ext uri="{BB962C8B-B14F-4D97-AF65-F5344CB8AC3E}">
        <p14:creationId xmlns:p14="http://schemas.microsoft.com/office/powerpoint/2010/main" val="508285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17652-1AF5-20B7-FD5D-4E22090692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576429-9C4F-434D-C1F9-1A18E8A72C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A62960-2AA0-A893-DBC2-813FDF179F77}"/>
              </a:ext>
            </a:extLst>
          </p:cNvPr>
          <p:cNvSpPr>
            <a:spLocks noGrp="1"/>
          </p:cNvSpPr>
          <p:nvPr>
            <p:ph type="dt" sz="half" idx="10"/>
          </p:nvPr>
        </p:nvSpPr>
        <p:spPr/>
        <p:txBody>
          <a:bodyPr/>
          <a:lstStyle/>
          <a:p>
            <a:fld id="{9CD5535E-8E72-4CF5-8434-F543722A42CF}" type="datetime1">
              <a:rPr lang="en-US" smtClean="0"/>
              <a:t>9/4/2023</a:t>
            </a:fld>
            <a:endParaRPr lang="en-US"/>
          </a:p>
        </p:txBody>
      </p:sp>
      <p:sp>
        <p:nvSpPr>
          <p:cNvPr id="5" name="Footer Placeholder 4">
            <a:extLst>
              <a:ext uri="{FF2B5EF4-FFF2-40B4-BE49-F238E27FC236}">
                <a16:creationId xmlns:a16="http://schemas.microsoft.com/office/drawing/2014/main" id="{87EBC956-6E22-89D5-ADF9-F4CA775873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315E02-D56E-0EC3-2937-74CE77EDA270}"/>
              </a:ext>
            </a:extLst>
          </p:cNvPr>
          <p:cNvSpPr>
            <a:spLocks noGrp="1"/>
          </p:cNvSpPr>
          <p:nvPr>
            <p:ph type="sldNum" sz="quarter" idx="12"/>
          </p:nvPr>
        </p:nvSpPr>
        <p:spPr/>
        <p:txBody>
          <a:bodyPr/>
          <a:lstStyle/>
          <a:p>
            <a:fld id="{7E55E370-3048-4D36-920A-08ECFD9B1995}" type="slidenum">
              <a:rPr lang="en-US" smtClean="0"/>
              <a:t>‹#›</a:t>
            </a:fld>
            <a:endParaRPr lang="en-US"/>
          </a:p>
        </p:txBody>
      </p:sp>
    </p:spTree>
    <p:extLst>
      <p:ext uri="{BB962C8B-B14F-4D97-AF65-F5344CB8AC3E}">
        <p14:creationId xmlns:p14="http://schemas.microsoft.com/office/powerpoint/2010/main" val="110256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37C1B-7628-5C9C-A71A-A6D23933C4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072C51-3E59-8EC5-61F5-80F60EEEC6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5595B-B311-2946-6AFB-56C42E1199F4}"/>
              </a:ext>
            </a:extLst>
          </p:cNvPr>
          <p:cNvSpPr>
            <a:spLocks noGrp="1"/>
          </p:cNvSpPr>
          <p:nvPr>
            <p:ph type="dt" sz="half" idx="10"/>
          </p:nvPr>
        </p:nvSpPr>
        <p:spPr/>
        <p:txBody>
          <a:bodyPr/>
          <a:lstStyle/>
          <a:p>
            <a:fld id="{EFC4B319-BE2A-4F97-9DEA-2A5B384176B9}" type="datetime1">
              <a:rPr lang="en-US" smtClean="0"/>
              <a:t>9/4/2023</a:t>
            </a:fld>
            <a:endParaRPr lang="en-US"/>
          </a:p>
        </p:txBody>
      </p:sp>
      <p:sp>
        <p:nvSpPr>
          <p:cNvPr id="5" name="Footer Placeholder 4">
            <a:extLst>
              <a:ext uri="{FF2B5EF4-FFF2-40B4-BE49-F238E27FC236}">
                <a16:creationId xmlns:a16="http://schemas.microsoft.com/office/drawing/2014/main" id="{6471DAE5-D6CC-DFBF-E1F1-C66426F4D2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2612F-6ACD-7BFA-E3B5-4B8D80E87573}"/>
              </a:ext>
            </a:extLst>
          </p:cNvPr>
          <p:cNvSpPr>
            <a:spLocks noGrp="1"/>
          </p:cNvSpPr>
          <p:nvPr>
            <p:ph type="sldNum" sz="quarter" idx="12"/>
          </p:nvPr>
        </p:nvSpPr>
        <p:spPr/>
        <p:txBody>
          <a:bodyPr/>
          <a:lstStyle/>
          <a:p>
            <a:fld id="{7E55E370-3048-4D36-920A-08ECFD9B1995}" type="slidenum">
              <a:rPr lang="en-US" smtClean="0"/>
              <a:t>‹#›</a:t>
            </a:fld>
            <a:endParaRPr lang="en-US"/>
          </a:p>
        </p:txBody>
      </p:sp>
    </p:spTree>
    <p:extLst>
      <p:ext uri="{BB962C8B-B14F-4D97-AF65-F5344CB8AC3E}">
        <p14:creationId xmlns:p14="http://schemas.microsoft.com/office/powerpoint/2010/main" val="3495774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A2E9B5-96CB-7157-1FE5-E3E76EA7BB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739190-7425-74C2-5578-EE55F3D1A1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EE055A-0C82-5DDA-511C-1BBD33FB05B4}"/>
              </a:ext>
            </a:extLst>
          </p:cNvPr>
          <p:cNvSpPr>
            <a:spLocks noGrp="1"/>
          </p:cNvSpPr>
          <p:nvPr>
            <p:ph type="dt" sz="half" idx="10"/>
          </p:nvPr>
        </p:nvSpPr>
        <p:spPr/>
        <p:txBody>
          <a:bodyPr/>
          <a:lstStyle/>
          <a:p>
            <a:fld id="{EE0D93E4-5C6E-4BF4-AF0E-D5FE9242B062}" type="datetime1">
              <a:rPr lang="en-US" smtClean="0"/>
              <a:t>9/4/2023</a:t>
            </a:fld>
            <a:endParaRPr lang="en-US"/>
          </a:p>
        </p:txBody>
      </p:sp>
      <p:sp>
        <p:nvSpPr>
          <p:cNvPr id="5" name="Footer Placeholder 4">
            <a:extLst>
              <a:ext uri="{FF2B5EF4-FFF2-40B4-BE49-F238E27FC236}">
                <a16:creationId xmlns:a16="http://schemas.microsoft.com/office/drawing/2014/main" id="{E27148EA-18A5-E564-B56B-79EC74F7F8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E24A1-C8DA-69D5-8196-93DAC0EC2E80}"/>
              </a:ext>
            </a:extLst>
          </p:cNvPr>
          <p:cNvSpPr>
            <a:spLocks noGrp="1"/>
          </p:cNvSpPr>
          <p:nvPr>
            <p:ph type="sldNum" sz="quarter" idx="12"/>
          </p:nvPr>
        </p:nvSpPr>
        <p:spPr/>
        <p:txBody>
          <a:bodyPr/>
          <a:lstStyle/>
          <a:p>
            <a:fld id="{7E55E370-3048-4D36-920A-08ECFD9B1995}" type="slidenum">
              <a:rPr lang="en-US" smtClean="0"/>
              <a:t>‹#›</a:t>
            </a:fld>
            <a:endParaRPr lang="en-US"/>
          </a:p>
        </p:txBody>
      </p:sp>
    </p:spTree>
    <p:extLst>
      <p:ext uri="{BB962C8B-B14F-4D97-AF65-F5344CB8AC3E}">
        <p14:creationId xmlns:p14="http://schemas.microsoft.com/office/powerpoint/2010/main" val="3082798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F0EE6-0C74-15A3-68DD-695B89EDCD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300161-4C72-98A2-0D1D-A42F751EE5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9B6AC8-B6F1-8687-88C5-E5D59DCD422D}"/>
              </a:ext>
            </a:extLst>
          </p:cNvPr>
          <p:cNvSpPr>
            <a:spLocks noGrp="1"/>
          </p:cNvSpPr>
          <p:nvPr>
            <p:ph type="dt" sz="half" idx="10"/>
          </p:nvPr>
        </p:nvSpPr>
        <p:spPr/>
        <p:txBody>
          <a:bodyPr/>
          <a:lstStyle/>
          <a:p>
            <a:fld id="{D7D0BFCF-AE2C-40F5-83FC-C886FF2963E1}" type="datetime1">
              <a:rPr lang="en-US" smtClean="0"/>
              <a:t>9/4/2023</a:t>
            </a:fld>
            <a:endParaRPr lang="en-US"/>
          </a:p>
        </p:txBody>
      </p:sp>
      <p:sp>
        <p:nvSpPr>
          <p:cNvPr id="5" name="Footer Placeholder 4">
            <a:extLst>
              <a:ext uri="{FF2B5EF4-FFF2-40B4-BE49-F238E27FC236}">
                <a16:creationId xmlns:a16="http://schemas.microsoft.com/office/drawing/2014/main" id="{F2A0C7A0-631D-D660-DB7E-A3953C49BC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3D3D07-B127-C3CB-E521-DC04FD620830}"/>
              </a:ext>
            </a:extLst>
          </p:cNvPr>
          <p:cNvSpPr>
            <a:spLocks noGrp="1"/>
          </p:cNvSpPr>
          <p:nvPr>
            <p:ph type="sldNum" sz="quarter" idx="12"/>
          </p:nvPr>
        </p:nvSpPr>
        <p:spPr/>
        <p:txBody>
          <a:bodyPr/>
          <a:lstStyle/>
          <a:p>
            <a:fld id="{7E55E370-3048-4D36-920A-08ECFD9B1995}" type="slidenum">
              <a:rPr lang="en-US" smtClean="0"/>
              <a:t>‹#›</a:t>
            </a:fld>
            <a:endParaRPr lang="en-US"/>
          </a:p>
        </p:txBody>
      </p:sp>
    </p:spTree>
    <p:extLst>
      <p:ext uri="{BB962C8B-B14F-4D97-AF65-F5344CB8AC3E}">
        <p14:creationId xmlns:p14="http://schemas.microsoft.com/office/powerpoint/2010/main" val="3204787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C7F70-9A99-2476-D6BD-266B9EA091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9527F0-D80E-3875-3671-F803A771A9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348E9D-1766-EAA6-7AD6-48303057AF1B}"/>
              </a:ext>
            </a:extLst>
          </p:cNvPr>
          <p:cNvSpPr>
            <a:spLocks noGrp="1"/>
          </p:cNvSpPr>
          <p:nvPr>
            <p:ph type="dt" sz="half" idx="10"/>
          </p:nvPr>
        </p:nvSpPr>
        <p:spPr/>
        <p:txBody>
          <a:bodyPr/>
          <a:lstStyle/>
          <a:p>
            <a:fld id="{61045A4C-B0D1-427D-A1E2-8AAA56F6A9C7}" type="datetime1">
              <a:rPr lang="en-US" smtClean="0"/>
              <a:t>9/4/2023</a:t>
            </a:fld>
            <a:endParaRPr lang="en-US"/>
          </a:p>
        </p:txBody>
      </p:sp>
      <p:sp>
        <p:nvSpPr>
          <p:cNvPr id="5" name="Footer Placeholder 4">
            <a:extLst>
              <a:ext uri="{FF2B5EF4-FFF2-40B4-BE49-F238E27FC236}">
                <a16:creationId xmlns:a16="http://schemas.microsoft.com/office/drawing/2014/main" id="{A95DEC66-5039-093B-688E-76D60D6F14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E65BDF-A51D-9957-418E-EBBEA46D71E2}"/>
              </a:ext>
            </a:extLst>
          </p:cNvPr>
          <p:cNvSpPr>
            <a:spLocks noGrp="1"/>
          </p:cNvSpPr>
          <p:nvPr>
            <p:ph type="sldNum" sz="quarter" idx="12"/>
          </p:nvPr>
        </p:nvSpPr>
        <p:spPr/>
        <p:txBody>
          <a:bodyPr/>
          <a:lstStyle/>
          <a:p>
            <a:fld id="{7E55E370-3048-4D36-920A-08ECFD9B1995}" type="slidenum">
              <a:rPr lang="en-US" smtClean="0"/>
              <a:t>‹#›</a:t>
            </a:fld>
            <a:endParaRPr lang="en-US"/>
          </a:p>
        </p:txBody>
      </p:sp>
    </p:spTree>
    <p:extLst>
      <p:ext uri="{BB962C8B-B14F-4D97-AF65-F5344CB8AC3E}">
        <p14:creationId xmlns:p14="http://schemas.microsoft.com/office/powerpoint/2010/main" val="2771063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49D68-2853-AE29-1A1B-500B822760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5F8501-70B8-38AB-02DD-0D4A2899BB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1D1D8A-D347-1636-84C6-427E951A10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31DEDE-E4C5-BB26-50AC-855BB41F4F09}"/>
              </a:ext>
            </a:extLst>
          </p:cNvPr>
          <p:cNvSpPr>
            <a:spLocks noGrp="1"/>
          </p:cNvSpPr>
          <p:nvPr>
            <p:ph type="dt" sz="half" idx="10"/>
          </p:nvPr>
        </p:nvSpPr>
        <p:spPr/>
        <p:txBody>
          <a:bodyPr/>
          <a:lstStyle/>
          <a:p>
            <a:fld id="{64D09776-8C09-44BB-A6FD-47DD855903CA}" type="datetime1">
              <a:rPr lang="en-US" smtClean="0"/>
              <a:t>9/4/2023</a:t>
            </a:fld>
            <a:endParaRPr lang="en-US"/>
          </a:p>
        </p:txBody>
      </p:sp>
      <p:sp>
        <p:nvSpPr>
          <p:cNvPr id="6" name="Footer Placeholder 5">
            <a:extLst>
              <a:ext uri="{FF2B5EF4-FFF2-40B4-BE49-F238E27FC236}">
                <a16:creationId xmlns:a16="http://schemas.microsoft.com/office/drawing/2014/main" id="{5090705D-799F-58BD-B743-3B7379D32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3F23C7-9576-33B3-6571-AD1088EB4246}"/>
              </a:ext>
            </a:extLst>
          </p:cNvPr>
          <p:cNvSpPr>
            <a:spLocks noGrp="1"/>
          </p:cNvSpPr>
          <p:nvPr>
            <p:ph type="sldNum" sz="quarter" idx="12"/>
          </p:nvPr>
        </p:nvSpPr>
        <p:spPr/>
        <p:txBody>
          <a:bodyPr/>
          <a:lstStyle/>
          <a:p>
            <a:fld id="{7E55E370-3048-4D36-920A-08ECFD9B1995}" type="slidenum">
              <a:rPr lang="en-US" smtClean="0"/>
              <a:t>‹#›</a:t>
            </a:fld>
            <a:endParaRPr lang="en-US"/>
          </a:p>
        </p:txBody>
      </p:sp>
    </p:spTree>
    <p:extLst>
      <p:ext uri="{BB962C8B-B14F-4D97-AF65-F5344CB8AC3E}">
        <p14:creationId xmlns:p14="http://schemas.microsoft.com/office/powerpoint/2010/main" val="3540742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DBD5E-62A0-EB14-3327-B0D31DD63D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14406A-B093-273E-BD7F-49CBF8CD37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830112-F6DC-C912-4021-26C6046F71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3E772A-D0FB-DF36-30F0-012350A5D2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A1E91F-865F-A54B-E296-107D7B3D6B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AD1DB1-EBA5-987D-53C6-D0EC4C9775C6}"/>
              </a:ext>
            </a:extLst>
          </p:cNvPr>
          <p:cNvSpPr>
            <a:spLocks noGrp="1"/>
          </p:cNvSpPr>
          <p:nvPr>
            <p:ph type="dt" sz="half" idx="10"/>
          </p:nvPr>
        </p:nvSpPr>
        <p:spPr/>
        <p:txBody>
          <a:bodyPr/>
          <a:lstStyle/>
          <a:p>
            <a:fld id="{AC683DBD-E04A-4F76-9819-97E09AFF9BEA}" type="datetime1">
              <a:rPr lang="en-US" smtClean="0"/>
              <a:t>9/4/2023</a:t>
            </a:fld>
            <a:endParaRPr lang="en-US"/>
          </a:p>
        </p:txBody>
      </p:sp>
      <p:sp>
        <p:nvSpPr>
          <p:cNvPr id="8" name="Footer Placeholder 7">
            <a:extLst>
              <a:ext uri="{FF2B5EF4-FFF2-40B4-BE49-F238E27FC236}">
                <a16:creationId xmlns:a16="http://schemas.microsoft.com/office/drawing/2014/main" id="{26528D5D-440B-70D2-D63D-887ADC0E50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60FB1A-0829-8C47-1B80-36570FFB797A}"/>
              </a:ext>
            </a:extLst>
          </p:cNvPr>
          <p:cNvSpPr>
            <a:spLocks noGrp="1"/>
          </p:cNvSpPr>
          <p:nvPr>
            <p:ph type="sldNum" sz="quarter" idx="12"/>
          </p:nvPr>
        </p:nvSpPr>
        <p:spPr/>
        <p:txBody>
          <a:bodyPr/>
          <a:lstStyle/>
          <a:p>
            <a:fld id="{7E55E370-3048-4D36-920A-08ECFD9B1995}" type="slidenum">
              <a:rPr lang="en-US" smtClean="0"/>
              <a:t>‹#›</a:t>
            </a:fld>
            <a:endParaRPr lang="en-US"/>
          </a:p>
        </p:txBody>
      </p:sp>
    </p:spTree>
    <p:extLst>
      <p:ext uri="{BB962C8B-B14F-4D97-AF65-F5344CB8AC3E}">
        <p14:creationId xmlns:p14="http://schemas.microsoft.com/office/powerpoint/2010/main" val="2005712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56583-7178-D1C8-0065-397708A7FC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F6B349-2CD3-1CFA-E27B-3AC2A6C44F87}"/>
              </a:ext>
            </a:extLst>
          </p:cNvPr>
          <p:cNvSpPr>
            <a:spLocks noGrp="1"/>
          </p:cNvSpPr>
          <p:nvPr>
            <p:ph type="dt" sz="half" idx="10"/>
          </p:nvPr>
        </p:nvSpPr>
        <p:spPr/>
        <p:txBody>
          <a:bodyPr/>
          <a:lstStyle/>
          <a:p>
            <a:fld id="{74ABFC26-44F4-4D86-B445-840568D2C58B}" type="datetime1">
              <a:rPr lang="en-US" smtClean="0"/>
              <a:t>9/4/2023</a:t>
            </a:fld>
            <a:endParaRPr lang="en-US"/>
          </a:p>
        </p:txBody>
      </p:sp>
      <p:sp>
        <p:nvSpPr>
          <p:cNvPr id="4" name="Footer Placeholder 3">
            <a:extLst>
              <a:ext uri="{FF2B5EF4-FFF2-40B4-BE49-F238E27FC236}">
                <a16:creationId xmlns:a16="http://schemas.microsoft.com/office/drawing/2014/main" id="{247FE5A8-A0E6-ADCF-F2DC-8E288A33E8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EF4A4F-5070-CE7F-E188-885FF8303F1E}"/>
              </a:ext>
            </a:extLst>
          </p:cNvPr>
          <p:cNvSpPr>
            <a:spLocks noGrp="1"/>
          </p:cNvSpPr>
          <p:nvPr>
            <p:ph type="sldNum" sz="quarter" idx="12"/>
          </p:nvPr>
        </p:nvSpPr>
        <p:spPr/>
        <p:txBody>
          <a:bodyPr/>
          <a:lstStyle/>
          <a:p>
            <a:fld id="{7E55E370-3048-4D36-920A-08ECFD9B1995}" type="slidenum">
              <a:rPr lang="en-US" smtClean="0"/>
              <a:t>‹#›</a:t>
            </a:fld>
            <a:endParaRPr lang="en-US"/>
          </a:p>
        </p:txBody>
      </p:sp>
    </p:spTree>
    <p:extLst>
      <p:ext uri="{BB962C8B-B14F-4D97-AF65-F5344CB8AC3E}">
        <p14:creationId xmlns:p14="http://schemas.microsoft.com/office/powerpoint/2010/main" val="1318273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2" descr="Bangladesh Army University of Engineering &amp; Technology | Knowledge &amp;  Technology">
            <a:extLst>
              <a:ext uri="{FF2B5EF4-FFF2-40B4-BE49-F238E27FC236}">
                <a16:creationId xmlns:a16="http://schemas.microsoft.com/office/drawing/2014/main" id="{CFC75172-BB12-200D-4B43-39CD4C74FCE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16661" y="0"/>
            <a:ext cx="675339" cy="65913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5729D7F6-207B-5B8F-5855-37F772CCD4CF}"/>
              </a:ext>
            </a:extLst>
          </p:cNvPr>
          <p:cNvSpPr/>
          <p:nvPr userDrawn="1"/>
        </p:nvSpPr>
        <p:spPr>
          <a:xfrm>
            <a:off x="0" y="677257"/>
            <a:ext cx="12191999" cy="82397"/>
          </a:xfrm>
          <a:prstGeom prst="roundRect">
            <a:avLst/>
          </a:prstGeom>
          <a:gradFill flip="none" rotWithShape="1">
            <a:gsLst>
              <a:gs pos="31000">
                <a:srgbClr val="00B050"/>
              </a:gs>
              <a:gs pos="54000">
                <a:schemeClr val="accent4">
                  <a:lumMod val="95000"/>
                  <a:lumOff val="5000"/>
                </a:schemeClr>
              </a:gs>
              <a:gs pos="7000">
                <a:srgbClr val="C00000"/>
              </a:gs>
              <a:gs pos="69000">
                <a:schemeClr val="accent4">
                  <a:lumMod val="60000"/>
                </a:schemeClr>
              </a:gs>
            </a:gsLst>
            <a:path path="circle">
              <a:fillToRect l="50000" t="130000" r="50000" b="-30000"/>
            </a:path>
            <a:tileRect/>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FAECE63E-0A81-D0D9-0FF6-D0889B310383}"/>
              </a:ext>
            </a:extLst>
          </p:cNvPr>
          <p:cNvSpPr/>
          <p:nvPr userDrawn="1"/>
        </p:nvSpPr>
        <p:spPr>
          <a:xfrm>
            <a:off x="-2" y="6614705"/>
            <a:ext cx="12191999" cy="236267"/>
          </a:xfrm>
          <a:prstGeom prst="roundRect">
            <a:avLst/>
          </a:prstGeom>
          <a:solidFill>
            <a:srgbClr val="207246"/>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Cambria" panose="02040503050406030204" pitchFamily="18" charset="0"/>
                <a:ea typeface="Cambria" panose="02040503050406030204" pitchFamily="18" charset="0"/>
              </a:rPr>
              <a:t>Mehedi Hasan Imran, Lecturer, Department of Information and Communication Engineering</a:t>
            </a:r>
          </a:p>
        </p:txBody>
      </p:sp>
      <p:sp>
        <p:nvSpPr>
          <p:cNvPr id="2" name="Date Placeholder 2">
            <a:extLst>
              <a:ext uri="{FF2B5EF4-FFF2-40B4-BE49-F238E27FC236}">
                <a16:creationId xmlns:a16="http://schemas.microsoft.com/office/drawing/2014/main" id="{D1B3B02C-909F-47DA-9614-14A451E0B841}"/>
              </a:ext>
            </a:extLst>
          </p:cNvPr>
          <p:cNvSpPr>
            <a:spLocks noGrp="1"/>
          </p:cNvSpPr>
          <p:nvPr>
            <p:ph type="dt" sz="half" idx="10"/>
          </p:nvPr>
        </p:nvSpPr>
        <p:spPr>
          <a:xfrm>
            <a:off x="-33998" y="6553299"/>
            <a:ext cx="2743200" cy="365125"/>
          </a:xfrm>
        </p:spPr>
        <p:txBody>
          <a:bodyPr/>
          <a:lstStyle>
            <a:lvl1pPr>
              <a:defRPr>
                <a:solidFill>
                  <a:schemeClr val="bg1"/>
                </a:solidFill>
              </a:defRPr>
            </a:lvl1pPr>
          </a:lstStyle>
          <a:p>
            <a:fld id="{E949B310-A3C0-4B0E-9B66-842ED1476D5E}" type="datetime1">
              <a:rPr lang="en-US" smtClean="0"/>
              <a:pPr/>
              <a:t>9/4/2023</a:t>
            </a:fld>
            <a:endParaRPr lang="en-US" dirty="0"/>
          </a:p>
        </p:txBody>
      </p:sp>
      <p:sp>
        <p:nvSpPr>
          <p:cNvPr id="3" name="Slide Number Placeholder 4">
            <a:extLst>
              <a:ext uri="{FF2B5EF4-FFF2-40B4-BE49-F238E27FC236}">
                <a16:creationId xmlns:a16="http://schemas.microsoft.com/office/drawing/2014/main" id="{D1131A8C-DA5F-034C-AE61-EF7507C04DC1}"/>
              </a:ext>
            </a:extLst>
          </p:cNvPr>
          <p:cNvSpPr>
            <a:spLocks noGrp="1"/>
          </p:cNvSpPr>
          <p:nvPr>
            <p:ph type="sldNum" sz="quarter" idx="12"/>
          </p:nvPr>
        </p:nvSpPr>
        <p:spPr>
          <a:xfrm>
            <a:off x="9384321" y="6567364"/>
            <a:ext cx="2743200" cy="365125"/>
          </a:xfrm>
        </p:spPr>
        <p:txBody>
          <a:bodyPr/>
          <a:lstStyle>
            <a:lvl1pPr>
              <a:defRPr>
                <a:solidFill>
                  <a:schemeClr val="bg1"/>
                </a:solidFill>
              </a:defRPr>
            </a:lvl1pPr>
          </a:lstStyle>
          <a:p>
            <a:fld id="{7E55E370-3048-4D36-920A-08ECFD9B1995}" type="slidenum">
              <a:rPr lang="en-US" smtClean="0"/>
              <a:pPr/>
              <a:t>‹#›</a:t>
            </a:fld>
            <a:endParaRPr lang="en-US" dirty="0"/>
          </a:p>
        </p:txBody>
      </p:sp>
    </p:spTree>
    <p:extLst>
      <p:ext uri="{BB962C8B-B14F-4D97-AF65-F5344CB8AC3E}">
        <p14:creationId xmlns:p14="http://schemas.microsoft.com/office/powerpoint/2010/main" val="1373195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691A5-C5B4-BF41-FECF-3FE7787BDA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3E84D0-C8D8-FB17-3B31-6AC701D7B4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CA5124-8086-3619-77AD-D4AF1C80CF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DB4689-F50F-C020-315D-3A3805595BCF}"/>
              </a:ext>
            </a:extLst>
          </p:cNvPr>
          <p:cNvSpPr>
            <a:spLocks noGrp="1"/>
          </p:cNvSpPr>
          <p:nvPr>
            <p:ph type="dt" sz="half" idx="10"/>
          </p:nvPr>
        </p:nvSpPr>
        <p:spPr/>
        <p:txBody>
          <a:bodyPr/>
          <a:lstStyle/>
          <a:p>
            <a:fld id="{014976B4-6805-489F-990F-08B441E9527E}" type="datetime1">
              <a:rPr lang="en-US" smtClean="0"/>
              <a:t>9/4/2023</a:t>
            </a:fld>
            <a:endParaRPr lang="en-US"/>
          </a:p>
        </p:txBody>
      </p:sp>
      <p:sp>
        <p:nvSpPr>
          <p:cNvPr id="6" name="Footer Placeholder 5">
            <a:extLst>
              <a:ext uri="{FF2B5EF4-FFF2-40B4-BE49-F238E27FC236}">
                <a16:creationId xmlns:a16="http://schemas.microsoft.com/office/drawing/2014/main" id="{C4350B5F-B481-CB64-B6FC-A8F3F9D76F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51E45A-89B3-7130-8E87-F3F684F86218}"/>
              </a:ext>
            </a:extLst>
          </p:cNvPr>
          <p:cNvSpPr>
            <a:spLocks noGrp="1"/>
          </p:cNvSpPr>
          <p:nvPr>
            <p:ph type="sldNum" sz="quarter" idx="12"/>
          </p:nvPr>
        </p:nvSpPr>
        <p:spPr/>
        <p:txBody>
          <a:bodyPr/>
          <a:lstStyle/>
          <a:p>
            <a:fld id="{7E55E370-3048-4D36-920A-08ECFD9B1995}" type="slidenum">
              <a:rPr lang="en-US" smtClean="0"/>
              <a:t>‹#›</a:t>
            </a:fld>
            <a:endParaRPr lang="en-US"/>
          </a:p>
        </p:txBody>
      </p:sp>
    </p:spTree>
    <p:extLst>
      <p:ext uri="{BB962C8B-B14F-4D97-AF65-F5344CB8AC3E}">
        <p14:creationId xmlns:p14="http://schemas.microsoft.com/office/powerpoint/2010/main" val="1725436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8E03F-F2C6-D943-22EA-29AE623C06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75B022-8C5C-4225-3DDA-B7B73CF927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9BA725-853B-3CC4-41CB-F400B7AB83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0EB498-23FA-EAE0-B7A3-87BE42213820}"/>
              </a:ext>
            </a:extLst>
          </p:cNvPr>
          <p:cNvSpPr>
            <a:spLocks noGrp="1"/>
          </p:cNvSpPr>
          <p:nvPr>
            <p:ph type="dt" sz="half" idx="10"/>
          </p:nvPr>
        </p:nvSpPr>
        <p:spPr/>
        <p:txBody>
          <a:bodyPr/>
          <a:lstStyle/>
          <a:p>
            <a:fld id="{FA78459B-8E20-432B-B913-556D57DDBF9F}" type="datetime1">
              <a:rPr lang="en-US" smtClean="0"/>
              <a:t>9/4/2023</a:t>
            </a:fld>
            <a:endParaRPr lang="en-US"/>
          </a:p>
        </p:txBody>
      </p:sp>
      <p:sp>
        <p:nvSpPr>
          <p:cNvPr id="6" name="Footer Placeholder 5">
            <a:extLst>
              <a:ext uri="{FF2B5EF4-FFF2-40B4-BE49-F238E27FC236}">
                <a16:creationId xmlns:a16="http://schemas.microsoft.com/office/drawing/2014/main" id="{4DBB2207-EE4A-8A5D-597D-2EF349389D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5B8710-0353-DEF5-62ED-0902D43AE512}"/>
              </a:ext>
            </a:extLst>
          </p:cNvPr>
          <p:cNvSpPr>
            <a:spLocks noGrp="1"/>
          </p:cNvSpPr>
          <p:nvPr>
            <p:ph type="sldNum" sz="quarter" idx="12"/>
          </p:nvPr>
        </p:nvSpPr>
        <p:spPr/>
        <p:txBody>
          <a:bodyPr/>
          <a:lstStyle/>
          <a:p>
            <a:fld id="{7E55E370-3048-4D36-920A-08ECFD9B1995}" type="slidenum">
              <a:rPr lang="en-US" smtClean="0"/>
              <a:t>‹#›</a:t>
            </a:fld>
            <a:endParaRPr lang="en-US"/>
          </a:p>
        </p:txBody>
      </p:sp>
    </p:spTree>
    <p:extLst>
      <p:ext uri="{BB962C8B-B14F-4D97-AF65-F5344CB8AC3E}">
        <p14:creationId xmlns:p14="http://schemas.microsoft.com/office/powerpoint/2010/main" val="492381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139E2B-1EE4-2D18-430A-E733098B40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541F9E-6F32-BA9C-A8D9-A4FC481BBC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1D3C1D-BF70-00F1-5413-214BEFA781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575373-4502-4119-9948-D3F1BE95B3CB}" type="datetime1">
              <a:rPr lang="en-US" smtClean="0"/>
              <a:t>9/4/2023</a:t>
            </a:fld>
            <a:endParaRPr lang="en-US"/>
          </a:p>
        </p:txBody>
      </p:sp>
      <p:sp>
        <p:nvSpPr>
          <p:cNvPr id="5" name="Footer Placeholder 4">
            <a:extLst>
              <a:ext uri="{FF2B5EF4-FFF2-40B4-BE49-F238E27FC236}">
                <a16:creationId xmlns:a16="http://schemas.microsoft.com/office/drawing/2014/main" id="{A61ECF74-7659-24BB-565C-C4A6A2EB8B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5C4549-1FCA-54B1-9A9F-D841D02D43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55E370-3048-4D36-920A-08ECFD9B1995}" type="slidenum">
              <a:rPr lang="en-US" smtClean="0"/>
              <a:t>‹#›</a:t>
            </a:fld>
            <a:endParaRPr lang="en-US"/>
          </a:p>
        </p:txBody>
      </p:sp>
    </p:spTree>
    <p:extLst>
      <p:ext uri="{BB962C8B-B14F-4D97-AF65-F5344CB8AC3E}">
        <p14:creationId xmlns:p14="http://schemas.microsoft.com/office/powerpoint/2010/main" val="3759240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microsoft.com/office/2007/relationships/hdphoto" Target="../media/hdphoto5.wdp"/><Relationship Id="rId5" Type="http://schemas.openxmlformats.org/officeDocument/2006/relationships/image" Target="../media/image7.png"/><Relationship Id="rId4" Type="http://schemas.microsoft.com/office/2007/relationships/hdphoto" Target="../media/hdphoto4.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Bangladesh Army University of Engineering &amp; Technology | Knowledge &amp;  Technology">
            <a:extLst>
              <a:ext uri="{FF2B5EF4-FFF2-40B4-BE49-F238E27FC236}">
                <a16:creationId xmlns:a16="http://schemas.microsoft.com/office/drawing/2014/main" id="{2B4B64FB-04C2-1CD0-5F16-D7EED0D7F1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512"/>
            <a:ext cx="1491735" cy="1455933"/>
          </a:xfrm>
          <a:prstGeom prst="rect">
            <a:avLst/>
          </a:prstGeom>
          <a:noFill/>
          <a:extLst>
            <a:ext uri="{909E8E84-426E-40DD-AFC4-6F175D3DCCD1}">
              <a14:hiddenFill xmlns:a14="http://schemas.microsoft.com/office/drawing/2010/main">
                <a:solidFill>
                  <a:srgbClr val="FFFFFF"/>
                </a:solidFill>
              </a14:hiddenFill>
            </a:ext>
          </a:extLst>
        </p:spPr>
      </p:pic>
      <p:sp>
        <p:nvSpPr>
          <p:cNvPr id="10" name="Subtitle 9">
            <a:extLst>
              <a:ext uri="{FF2B5EF4-FFF2-40B4-BE49-F238E27FC236}">
                <a16:creationId xmlns:a16="http://schemas.microsoft.com/office/drawing/2014/main" id="{458CC153-D0FE-C590-663E-9B964738882F}"/>
              </a:ext>
            </a:extLst>
          </p:cNvPr>
          <p:cNvSpPr>
            <a:spLocks noGrp="1"/>
          </p:cNvSpPr>
          <p:nvPr>
            <p:ph type="subTitle" idx="1"/>
          </p:nvPr>
        </p:nvSpPr>
        <p:spPr>
          <a:xfrm>
            <a:off x="9378" y="3517631"/>
            <a:ext cx="12173244" cy="1655762"/>
          </a:xfrm>
        </p:spPr>
        <p:txBody>
          <a:bodyPr>
            <a:normAutofit/>
          </a:bodyPr>
          <a:lstStyle/>
          <a:p>
            <a:r>
              <a:rPr lang="en-US" sz="2800" b="1" dirty="0">
                <a:solidFill>
                  <a:srgbClr val="207246"/>
                </a:solidFill>
                <a:latin typeface="Cambria" panose="02040503050406030204" pitchFamily="18" charset="0"/>
                <a:ea typeface="Cambria" panose="02040503050406030204" pitchFamily="18" charset="0"/>
              </a:rPr>
              <a:t>Lab Experiment-05</a:t>
            </a:r>
          </a:p>
          <a:p>
            <a:pPr indent="-457200" algn="just">
              <a:lnSpc>
                <a:spcPct val="100000"/>
              </a:lnSpc>
            </a:pPr>
            <a:r>
              <a:rPr lang="en-US" sz="2800" b="1" dirty="0">
                <a:solidFill>
                  <a:srgbClr val="207246"/>
                </a:solidFill>
                <a:latin typeface="Cambria" panose="02040503050406030204" pitchFamily="18" charset="0"/>
                <a:ea typeface="Cambria" panose="02040503050406030204" pitchFamily="18" charset="0"/>
              </a:rPr>
              <a:t>Experiment Name: Utilizing HTML Registration Form Concept and Development of Codes for Creating a Registration Form.</a:t>
            </a:r>
          </a:p>
        </p:txBody>
      </p:sp>
      <p:sp>
        <p:nvSpPr>
          <p:cNvPr id="12" name="Title 11">
            <a:extLst>
              <a:ext uri="{FF2B5EF4-FFF2-40B4-BE49-F238E27FC236}">
                <a16:creationId xmlns:a16="http://schemas.microsoft.com/office/drawing/2014/main" id="{34A17BC9-4455-2F2E-3643-769F81961EF5}"/>
              </a:ext>
            </a:extLst>
          </p:cNvPr>
          <p:cNvSpPr>
            <a:spLocks noGrp="1"/>
          </p:cNvSpPr>
          <p:nvPr>
            <p:ph type="ctrTitle"/>
          </p:nvPr>
        </p:nvSpPr>
        <p:spPr>
          <a:xfrm>
            <a:off x="0" y="1122363"/>
            <a:ext cx="12192000" cy="2387600"/>
          </a:xfrm>
        </p:spPr>
        <p:txBody>
          <a:bodyPr>
            <a:normAutofit/>
          </a:bodyPr>
          <a:lstStyle/>
          <a:p>
            <a:r>
              <a:rPr lang="en-US" sz="3600" dirty="0">
                <a:solidFill>
                  <a:srgbClr val="002060"/>
                </a:solidFill>
                <a:latin typeface="Algerian" panose="04020705040A02060702" pitchFamily="82" charset="0"/>
              </a:rPr>
              <a:t>ICE 4262: Internet and Web Programming</a:t>
            </a:r>
          </a:p>
        </p:txBody>
      </p:sp>
      <p:sp>
        <p:nvSpPr>
          <p:cNvPr id="14" name="TextBox 13">
            <a:extLst>
              <a:ext uri="{FF2B5EF4-FFF2-40B4-BE49-F238E27FC236}">
                <a16:creationId xmlns:a16="http://schemas.microsoft.com/office/drawing/2014/main" id="{937CE892-E41C-5FBF-EC3C-D249F0B94391}"/>
              </a:ext>
            </a:extLst>
          </p:cNvPr>
          <p:cNvSpPr txBox="1"/>
          <p:nvPr/>
        </p:nvSpPr>
        <p:spPr>
          <a:xfrm>
            <a:off x="1406769" y="214435"/>
            <a:ext cx="10785231" cy="830997"/>
          </a:xfrm>
          <a:prstGeom prst="rect">
            <a:avLst/>
          </a:prstGeom>
          <a:noFill/>
        </p:spPr>
        <p:txBody>
          <a:bodyPr wrap="square" rtlCol="0">
            <a:spAutoFit/>
          </a:bodyPr>
          <a:lstStyle/>
          <a:p>
            <a:pPr algn="just"/>
            <a:r>
              <a:rPr lang="en-US" sz="2600" b="1" dirty="0">
                <a:solidFill>
                  <a:srgbClr val="002060"/>
                </a:solidFill>
                <a:latin typeface="Cambria" panose="02040503050406030204" pitchFamily="18" charset="0"/>
                <a:ea typeface="Cambria" panose="02040503050406030204" pitchFamily="18" charset="0"/>
              </a:rPr>
              <a:t>Bangladesh Army University of Engineering and Technology (BAUET)</a:t>
            </a:r>
          </a:p>
          <a:p>
            <a:pPr algn="just"/>
            <a:r>
              <a:rPr lang="en-US" sz="2000" dirty="0">
                <a:solidFill>
                  <a:srgbClr val="002060"/>
                </a:solidFill>
                <a:latin typeface="Cambria" panose="02040503050406030204" pitchFamily="18" charset="0"/>
                <a:ea typeface="Cambria" panose="02040503050406030204" pitchFamily="18" charset="0"/>
              </a:rPr>
              <a:t>Qadirabad Cantonment, Natore.</a:t>
            </a:r>
          </a:p>
        </p:txBody>
      </p:sp>
      <p:sp>
        <p:nvSpPr>
          <p:cNvPr id="15" name="Scroll: Horizontal 14">
            <a:extLst>
              <a:ext uri="{FF2B5EF4-FFF2-40B4-BE49-F238E27FC236}">
                <a16:creationId xmlns:a16="http://schemas.microsoft.com/office/drawing/2014/main" id="{3AE1EBEE-5C8A-EB9D-F58A-B0882F854476}"/>
              </a:ext>
            </a:extLst>
          </p:cNvPr>
          <p:cNvSpPr/>
          <p:nvPr/>
        </p:nvSpPr>
        <p:spPr>
          <a:xfrm>
            <a:off x="8412481" y="4797083"/>
            <a:ext cx="3770141" cy="2046849"/>
          </a:xfrm>
          <a:prstGeom prst="horizontalScroll">
            <a:avLst/>
          </a:prstGeom>
          <a:gradFill>
            <a:gsLst>
              <a:gs pos="100000">
                <a:srgbClr val="00B050"/>
              </a:gs>
              <a:gs pos="100000">
                <a:srgbClr val="FF0000"/>
              </a:gs>
            </a:gsLst>
            <a:lin ang="5400000" scaled="1"/>
          </a:gradFill>
          <a:ln>
            <a:solidFill>
              <a:schemeClr val="accent6">
                <a:lumMod val="50000"/>
              </a:schemeClr>
            </a:solidFill>
          </a:ln>
          <a:effectLst>
            <a:innerShdw blurRad="114300">
              <a:prstClr val="black"/>
            </a:innerShdw>
          </a:effectLst>
        </p:spPr>
        <p:style>
          <a:lnRef idx="2">
            <a:schemeClr val="accent2"/>
          </a:lnRef>
          <a:fillRef idx="1">
            <a:schemeClr val="lt1"/>
          </a:fillRef>
          <a:effectRef idx="0">
            <a:schemeClr val="accent2"/>
          </a:effectRef>
          <a:fontRef idx="minor">
            <a:schemeClr val="dk1"/>
          </a:fontRef>
        </p:style>
        <p:txBody>
          <a:bodyPr rtlCol="0" anchor="ctr"/>
          <a:lstStyle/>
          <a:p>
            <a:r>
              <a:rPr lang="en-US" sz="1800" b="1" dirty="0">
                <a:solidFill>
                  <a:schemeClr val="bg1"/>
                </a:solidFill>
                <a:latin typeface="Cambria" panose="02040503050406030204" pitchFamily="18" charset="0"/>
                <a:ea typeface="Cambria" panose="02040503050406030204" pitchFamily="18" charset="0"/>
              </a:rPr>
              <a:t>Prepared By</a:t>
            </a:r>
          </a:p>
          <a:p>
            <a:r>
              <a:rPr lang="en-US" sz="1800" b="1" dirty="0">
                <a:solidFill>
                  <a:schemeClr val="bg1"/>
                </a:solidFill>
                <a:latin typeface="Cambria" panose="02040503050406030204" pitchFamily="18" charset="0"/>
                <a:ea typeface="Cambria" panose="02040503050406030204" pitchFamily="18" charset="0"/>
              </a:rPr>
              <a:t>Mehedi Hasan Imran</a:t>
            </a:r>
          </a:p>
          <a:p>
            <a:r>
              <a:rPr lang="en-US" sz="1800" b="1" dirty="0">
                <a:solidFill>
                  <a:schemeClr val="bg1"/>
                </a:solidFill>
                <a:latin typeface="Cambria" panose="02040503050406030204" pitchFamily="18" charset="0"/>
                <a:ea typeface="Cambria" panose="02040503050406030204" pitchFamily="18" charset="0"/>
              </a:rPr>
              <a:t>Lecturer, BAUET</a:t>
            </a:r>
          </a:p>
          <a:p>
            <a:r>
              <a:rPr lang="en-US" sz="1800" b="1" dirty="0">
                <a:solidFill>
                  <a:schemeClr val="bg1"/>
                </a:solidFill>
                <a:latin typeface="Cambria" panose="02040503050406030204" pitchFamily="18" charset="0"/>
                <a:ea typeface="Cambria" panose="02040503050406030204" pitchFamily="18" charset="0"/>
              </a:rPr>
              <a:t>Dept. of ICE</a:t>
            </a:r>
          </a:p>
          <a:p>
            <a:r>
              <a:rPr lang="en-US" sz="1800" b="1" dirty="0">
                <a:solidFill>
                  <a:schemeClr val="bg1"/>
                </a:solidFill>
                <a:latin typeface="Cambria" panose="02040503050406030204" pitchFamily="18" charset="0"/>
                <a:ea typeface="Cambria" panose="02040503050406030204" pitchFamily="18" charset="0"/>
              </a:rPr>
              <a:t>Email: imran02@bauet.ac.bd</a:t>
            </a:r>
          </a:p>
        </p:txBody>
      </p:sp>
      <p:sp>
        <p:nvSpPr>
          <p:cNvPr id="16" name="Rectangle: Rounded Corners 15">
            <a:extLst>
              <a:ext uri="{FF2B5EF4-FFF2-40B4-BE49-F238E27FC236}">
                <a16:creationId xmlns:a16="http://schemas.microsoft.com/office/drawing/2014/main" id="{53635287-6E9A-5315-FABF-A7F92010FC0E}"/>
              </a:ext>
            </a:extLst>
          </p:cNvPr>
          <p:cNvSpPr/>
          <p:nvPr/>
        </p:nvSpPr>
        <p:spPr>
          <a:xfrm>
            <a:off x="0" y="1869833"/>
            <a:ext cx="12192000" cy="406338"/>
          </a:xfrm>
          <a:prstGeom prst="roundRect">
            <a:avLst/>
          </a:prstGeom>
          <a:gradFill>
            <a:gsLst>
              <a:gs pos="0">
                <a:schemeClr val="accent6">
                  <a:lumMod val="50000"/>
                </a:schemeClr>
              </a:gs>
              <a:gs pos="0">
                <a:srgbClr val="226A45"/>
              </a:gs>
            </a:gsLst>
            <a:lin ang="0" scaled="1"/>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Cambria" panose="02040503050406030204" pitchFamily="18" charset="0"/>
                <a:ea typeface="Cambria" panose="02040503050406030204" pitchFamily="18" charset="0"/>
              </a:rPr>
              <a:t>Department of Information and Communication Engineering (ICE)</a:t>
            </a:r>
          </a:p>
        </p:txBody>
      </p:sp>
    </p:spTree>
    <p:extLst>
      <p:ext uri="{BB962C8B-B14F-4D97-AF65-F5344CB8AC3E}">
        <p14:creationId xmlns:p14="http://schemas.microsoft.com/office/powerpoint/2010/main" val="42600936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7D877E-0BEB-4EAE-A744-8241E26B410B}"/>
              </a:ext>
            </a:extLst>
          </p:cNvPr>
          <p:cNvSpPr>
            <a:spLocks noGrp="1"/>
          </p:cNvSpPr>
          <p:nvPr>
            <p:ph type="dt" sz="half" idx="10"/>
          </p:nvPr>
        </p:nvSpPr>
        <p:spPr/>
        <p:txBody>
          <a:bodyPr/>
          <a:lstStyle/>
          <a:p>
            <a:fld id="{E949B310-A3C0-4B0E-9B66-842ED1476D5E}" type="datetime1">
              <a:rPr lang="en-US" smtClean="0"/>
              <a:pPr/>
              <a:t>9/4/2023</a:t>
            </a:fld>
            <a:endParaRPr lang="en-US" dirty="0"/>
          </a:p>
        </p:txBody>
      </p:sp>
      <p:sp>
        <p:nvSpPr>
          <p:cNvPr id="3" name="Slide Number Placeholder 2">
            <a:extLst>
              <a:ext uri="{FF2B5EF4-FFF2-40B4-BE49-F238E27FC236}">
                <a16:creationId xmlns:a16="http://schemas.microsoft.com/office/drawing/2014/main" id="{2E469D98-D1D4-40C5-8D3D-457EBBD67A47}"/>
              </a:ext>
            </a:extLst>
          </p:cNvPr>
          <p:cNvSpPr>
            <a:spLocks noGrp="1"/>
          </p:cNvSpPr>
          <p:nvPr>
            <p:ph type="sldNum" sz="quarter" idx="12"/>
          </p:nvPr>
        </p:nvSpPr>
        <p:spPr/>
        <p:txBody>
          <a:bodyPr/>
          <a:lstStyle/>
          <a:p>
            <a:fld id="{7E55E370-3048-4D36-920A-08ECFD9B1995}" type="slidenum">
              <a:rPr lang="en-US" smtClean="0"/>
              <a:pPr/>
              <a:t>10</a:t>
            </a:fld>
            <a:endParaRPr lang="en-US" dirty="0"/>
          </a:p>
        </p:txBody>
      </p:sp>
      <p:pic>
        <p:nvPicPr>
          <p:cNvPr id="5" name="Picture 4">
            <a:extLst>
              <a:ext uri="{FF2B5EF4-FFF2-40B4-BE49-F238E27FC236}">
                <a16:creationId xmlns:a16="http://schemas.microsoft.com/office/drawing/2014/main" id="{6EEFE975-7BA8-415C-AB22-894D50E280CD}"/>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425079" y="5038670"/>
            <a:ext cx="4299531" cy="1119243"/>
          </a:xfrm>
          <a:prstGeom prst="rect">
            <a:avLst/>
          </a:prstGeom>
        </p:spPr>
      </p:pic>
      <p:pic>
        <p:nvPicPr>
          <p:cNvPr id="7" name="Picture 6">
            <a:extLst>
              <a:ext uri="{FF2B5EF4-FFF2-40B4-BE49-F238E27FC236}">
                <a16:creationId xmlns:a16="http://schemas.microsoft.com/office/drawing/2014/main" id="{94EC8F2D-A60E-4E56-9763-EE7E0014F090}"/>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25000"/>
                    </a14:imgEffect>
                  </a14:imgLayer>
                </a14:imgProps>
              </a:ext>
            </a:extLst>
          </a:blip>
          <a:stretch>
            <a:fillRect/>
          </a:stretch>
        </p:blipFill>
        <p:spPr>
          <a:xfrm>
            <a:off x="5514770" y="1761614"/>
            <a:ext cx="3517038" cy="4396299"/>
          </a:xfrm>
          <a:prstGeom prst="rect">
            <a:avLst/>
          </a:prstGeom>
        </p:spPr>
      </p:pic>
      <p:sp>
        <p:nvSpPr>
          <p:cNvPr id="8" name="Rectangle: Rounded Corners 7">
            <a:extLst>
              <a:ext uri="{FF2B5EF4-FFF2-40B4-BE49-F238E27FC236}">
                <a16:creationId xmlns:a16="http://schemas.microsoft.com/office/drawing/2014/main" id="{374FC180-ABA6-4226-894D-C9264BDD84C7}"/>
              </a:ext>
            </a:extLst>
          </p:cNvPr>
          <p:cNvSpPr/>
          <p:nvPr/>
        </p:nvSpPr>
        <p:spPr>
          <a:xfrm>
            <a:off x="-1" y="1"/>
            <a:ext cx="2414589" cy="618978"/>
          </a:xfrm>
          <a:prstGeom prst="roundRect">
            <a:avLst/>
          </a:prstGeom>
          <a:solidFill>
            <a:srgbClr val="207246"/>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Cambria" panose="02040503050406030204" pitchFamily="18" charset="0"/>
                <a:ea typeface="Cambria" panose="02040503050406030204" pitchFamily="18" charset="0"/>
              </a:rPr>
              <a:t>Popup Form</a:t>
            </a:r>
          </a:p>
        </p:txBody>
      </p:sp>
    </p:spTree>
    <p:extLst>
      <p:ext uri="{BB962C8B-B14F-4D97-AF65-F5344CB8AC3E}">
        <p14:creationId xmlns:p14="http://schemas.microsoft.com/office/powerpoint/2010/main" val="1571896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C2F0AE7-47EA-339A-F417-9994A398F917}"/>
              </a:ext>
            </a:extLst>
          </p:cNvPr>
          <p:cNvSpPr>
            <a:spLocks noGrp="1"/>
          </p:cNvSpPr>
          <p:nvPr>
            <p:ph type="dt" sz="half" idx="10"/>
          </p:nvPr>
        </p:nvSpPr>
        <p:spPr/>
        <p:txBody>
          <a:bodyPr/>
          <a:lstStyle/>
          <a:p>
            <a:fld id="{5A588C82-E6B5-40FC-BAE0-3DD65C7ABF82}" type="datetime1">
              <a:rPr lang="en-US" smtClean="0"/>
              <a:t>9/4/2023</a:t>
            </a:fld>
            <a:endParaRPr lang="en-US"/>
          </a:p>
        </p:txBody>
      </p:sp>
      <p:sp>
        <p:nvSpPr>
          <p:cNvPr id="5" name="Slide Number Placeholder 4">
            <a:extLst>
              <a:ext uri="{FF2B5EF4-FFF2-40B4-BE49-F238E27FC236}">
                <a16:creationId xmlns:a16="http://schemas.microsoft.com/office/drawing/2014/main" id="{530662D2-D4C1-1136-C74B-99ED6601E1ED}"/>
              </a:ext>
            </a:extLst>
          </p:cNvPr>
          <p:cNvSpPr>
            <a:spLocks noGrp="1"/>
          </p:cNvSpPr>
          <p:nvPr>
            <p:ph type="sldNum" sz="quarter" idx="12"/>
          </p:nvPr>
        </p:nvSpPr>
        <p:spPr/>
        <p:txBody>
          <a:bodyPr/>
          <a:lstStyle/>
          <a:p>
            <a:fld id="{7E55E370-3048-4D36-920A-08ECFD9B1995}" type="slidenum">
              <a:rPr lang="en-US" smtClean="0"/>
              <a:t>11</a:t>
            </a:fld>
            <a:endParaRPr lang="en-US"/>
          </a:p>
        </p:txBody>
      </p:sp>
      <p:sp>
        <p:nvSpPr>
          <p:cNvPr id="6" name="Ribbon: Tilted Down 5">
            <a:extLst>
              <a:ext uri="{FF2B5EF4-FFF2-40B4-BE49-F238E27FC236}">
                <a16:creationId xmlns:a16="http://schemas.microsoft.com/office/drawing/2014/main" id="{A3EC1DC1-783F-4ED8-A85F-42E7E5733304}"/>
              </a:ext>
            </a:extLst>
          </p:cNvPr>
          <p:cNvSpPr/>
          <p:nvPr/>
        </p:nvSpPr>
        <p:spPr>
          <a:xfrm>
            <a:off x="1717431" y="2302801"/>
            <a:ext cx="8665699" cy="2532185"/>
          </a:xfrm>
          <a:prstGeom prst="ribbon">
            <a:avLst/>
          </a:prstGeom>
          <a:solidFill>
            <a:schemeClr val="accent5">
              <a:lumMod val="75000"/>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Thank You</a:t>
            </a:r>
          </a:p>
        </p:txBody>
      </p:sp>
    </p:spTree>
    <p:extLst>
      <p:ext uri="{BB962C8B-B14F-4D97-AF65-F5344CB8AC3E}">
        <p14:creationId xmlns:p14="http://schemas.microsoft.com/office/powerpoint/2010/main" val="3972787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E534B95-A5B5-488F-91E8-11138A6C4F90}"/>
              </a:ext>
            </a:extLst>
          </p:cNvPr>
          <p:cNvSpPr>
            <a:spLocks noGrp="1"/>
          </p:cNvSpPr>
          <p:nvPr>
            <p:ph type="dt" sz="half" idx="10"/>
          </p:nvPr>
        </p:nvSpPr>
        <p:spPr/>
        <p:txBody>
          <a:bodyPr/>
          <a:lstStyle/>
          <a:p>
            <a:fld id="{D7D0BFCF-AE2C-40F5-83FC-C886FF2963E1}" type="datetime1">
              <a:rPr lang="en-US" smtClean="0"/>
              <a:t>9/4/2023</a:t>
            </a:fld>
            <a:endParaRPr lang="en-US"/>
          </a:p>
        </p:txBody>
      </p:sp>
      <p:sp>
        <p:nvSpPr>
          <p:cNvPr id="5" name="Slide Number Placeholder 4">
            <a:extLst>
              <a:ext uri="{FF2B5EF4-FFF2-40B4-BE49-F238E27FC236}">
                <a16:creationId xmlns:a16="http://schemas.microsoft.com/office/drawing/2014/main" id="{45F773C4-0D18-4D27-B6F7-354681E1C209}"/>
              </a:ext>
            </a:extLst>
          </p:cNvPr>
          <p:cNvSpPr>
            <a:spLocks noGrp="1"/>
          </p:cNvSpPr>
          <p:nvPr>
            <p:ph type="sldNum" sz="quarter" idx="12"/>
          </p:nvPr>
        </p:nvSpPr>
        <p:spPr/>
        <p:txBody>
          <a:bodyPr/>
          <a:lstStyle/>
          <a:p>
            <a:fld id="{7E55E370-3048-4D36-920A-08ECFD9B1995}" type="slidenum">
              <a:rPr lang="en-US" smtClean="0"/>
              <a:t>2</a:t>
            </a:fld>
            <a:endParaRPr lang="en-US"/>
          </a:p>
        </p:txBody>
      </p:sp>
      <p:graphicFrame>
        <p:nvGraphicFramePr>
          <p:cNvPr id="6" name="Table 5">
            <a:extLst>
              <a:ext uri="{FF2B5EF4-FFF2-40B4-BE49-F238E27FC236}">
                <a16:creationId xmlns:a16="http://schemas.microsoft.com/office/drawing/2014/main" id="{8736A0B2-E3E0-4397-A576-078E3C49DDA7}"/>
              </a:ext>
            </a:extLst>
          </p:cNvPr>
          <p:cNvGraphicFramePr>
            <a:graphicFrameLocks noGrp="1"/>
          </p:cNvGraphicFramePr>
          <p:nvPr>
            <p:extLst>
              <p:ext uri="{D42A27DB-BD31-4B8C-83A1-F6EECF244321}">
                <p14:modId xmlns:p14="http://schemas.microsoft.com/office/powerpoint/2010/main" val="2126242377"/>
              </p:ext>
            </p:extLst>
          </p:nvPr>
        </p:nvGraphicFramePr>
        <p:xfrm>
          <a:off x="240322" y="996762"/>
          <a:ext cx="11759420" cy="5002921"/>
        </p:xfrm>
        <a:graphic>
          <a:graphicData uri="http://schemas.openxmlformats.org/drawingml/2006/table">
            <a:tbl>
              <a:tblPr firstRow="1" firstCol="1" lastRow="1" lastCol="1" bandRow="1" bandCol="1">
                <a:effectLst>
                  <a:innerShdw blurRad="114300">
                    <a:prstClr val="black"/>
                  </a:innerShdw>
                </a:effectLst>
                <a:tableStyleId>{E8B1032C-EA38-4F05-BA0D-38AFFFC7BED3}</a:tableStyleId>
              </a:tblPr>
              <a:tblGrid>
                <a:gridCol w="1135960">
                  <a:extLst>
                    <a:ext uri="{9D8B030D-6E8A-4147-A177-3AD203B41FA5}">
                      <a16:colId xmlns:a16="http://schemas.microsoft.com/office/drawing/2014/main" val="2857942529"/>
                    </a:ext>
                  </a:extLst>
                </a:gridCol>
                <a:gridCol w="2605888">
                  <a:extLst>
                    <a:ext uri="{9D8B030D-6E8A-4147-A177-3AD203B41FA5}">
                      <a16:colId xmlns:a16="http://schemas.microsoft.com/office/drawing/2014/main" val="424047370"/>
                    </a:ext>
                  </a:extLst>
                </a:gridCol>
                <a:gridCol w="750251">
                  <a:extLst>
                    <a:ext uri="{9D8B030D-6E8A-4147-A177-3AD203B41FA5}">
                      <a16:colId xmlns:a16="http://schemas.microsoft.com/office/drawing/2014/main" val="2059265469"/>
                    </a:ext>
                  </a:extLst>
                </a:gridCol>
                <a:gridCol w="837271">
                  <a:extLst>
                    <a:ext uri="{9D8B030D-6E8A-4147-A177-3AD203B41FA5}">
                      <a16:colId xmlns:a16="http://schemas.microsoft.com/office/drawing/2014/main" val="381191426"/>
                    </a:ext>
                  </a:extLst>
                </a:gridCol>
                <a:gridCol w="1197109">
                  <a:extLst>
                    <a:ext uri="{9D8B030D-6E8A-4147-A177-3AD203B41FA5}">
                      <a16:colId xmlns:a16="http://schemas.microsoft.com/office/drawing/2014/main" val="2904844263"/>
                    </a:ext>
                  </a:extLst>
                </a:gridCol>
                <a:gridCol w="750251">
                  <a:extLst>
                    <a:ext uri="{9D8B030D-6E8A-4147-A177-3AD203B41FA5}">
                      <a16:colId xmlns:a16="http://schemas.microsoft.com/office/drawing/2014/main" val="3904643324"/>
                    </a:ext>
                  </a:extLst>
                </a:gridCol>
                <a:gridCol w="750251">
                  <a:extLst>
                    <a:ext uri="{9D8B030D-6E8A-4147-A177-3AD203B41FA5}">
                      <a16:colId xmlns:a16="http://schemas.microsoft.com/office/drawing/2014/main" val="3147267936"/>
                    </a:ext>
                  </a:extLst>
                </a:gridCol>
                <a:gridCol w="674990">
                  <a:extLst>
                    <a:ext uri="{9D8B030D-6E8A-4147-A177-3AD203B41FA5}">
                      <a16:colId xmlns:a16="http://schemas.microsoft.com/office/drawing/2014/main" val="2266956254"/>
                    </a:ext>
                  </a:extLst>
                </a:gridCol>
                <a:gridCol w="1634559">
                  <a:extLst>
                    <a:ext uri="{9D8B030D-6E8A-4147-A177-3AD203B41FA5}">
                      <a16:colId xmlns:a16="http://schemas.microsoft.com/office/drawing/2014/main" val="23282994"/>
                    </a:ext>
                  </a:extLst>
                </a:gridCol>
                <a:gridCol w="1422890">
                  <a:extLst>
                    <a:ext uri="{9D8B030D-6E8A-4147-A177-3AD203B41FA5}">
                      <a16:colId xmlns:a16="http://schemas.microsoft.com/office/drawing/2014/main" val="3813785407"/>
                    </a:ext>
                  </a:extLst>
                </a:gridCol>
              </a:tblGrid>
              <a:tr h="713970">
                <a:tc>
                  <a:txBody>
                    <a:bodyPr/>
                    <a:lstStyle/>
                    <a:p>
                      <a:pPr marL="0" marR="0" algn="ctr">
                        <a:lnSpc>
                          <a:spcPct val="107000"/>
                        </a:lnSpc>
                        <a:spcBef>
                          <a:spcPts val="0"/>
                        </a:spcBef>
                        <a:spcAft>
                          <a:spcPts val="0"/>
                        </a:spcAft>
                      </a:pPr>
                      <a:r>
                        <a:rPr lang="en-US" sz="1600" b="1" dirty="0">
                          <a:solidFill>
                            <a:schemeClr val="tx1"/>
                          </a:solidFill>
                          <a:effectLst/>
                          <a:latin typeface="Times New Roman" panose="02020603050405020304" pitchFamily="18" charset="0"/>
                          <a:cs typeface="Times New Roman" panose="02020603050405020304" pitchFamily="18" charset="0"/>
                        </a:rPr>
                        <a:t>Course Outcomes (CO)</a:t>
                      </a:r>
                      <a:endParaRPr lang="en-US" sz="1600" b="1"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1600" b="1" dirty="0">
                          <a:solidFill>
                            <a:schemeClr val="tx1"/>
                          </a:solidFill>
                          <a:effectLst/>
                          <a:latin typeface="Times New Roman" panose="02020603050405020304" pitchFamily="18" charset="0"/>
                          <a:cs typeface="Times New Roman" panose="02020603050405020304" pitchFamily="18" charset="0"/>
                        </a:rPr>
                        <a:t>Statements</a:t>
                      </a:r>
                      <a:endParaRPr lang="en-US" sz="1600" b="1"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1600" b="1" dirty="0">
                          <a:solidFill>
                            <a:schemeClr val="tx1"/>
                          </a:solidFill>
                          <a:effectLst/>
                          <a:latin typeface="Times New Roman" panose="02020603050405020304" pitchFamily="18" charset="0"/>
                          <a:cs typeface="Times New Roman" panose="02020603050405020304" pitchFamily="18" charset="0"/>
                        </a:rPr>
                        <a:t>PO/ WA</a:t>
                      </a:r>
                      <a:endParaRPr lang="en-US" sz="1600" b="1"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1600" b="1" dirty="0">
                          <a:solidFill>
                            <a:schemeClr val="tx1"/>
                          </a:solidFill>
                          <a:effectLst/>
                          <a:latin typeface="Times New Roman" panose="02020603050405020304" pitchFamily="18" charset="0"/>
                          <a:cs typeface="Times New Roman" panose="02020603050405020304" pitchFamily="18" charset="0"/>
                        </a:rPr>
                        <a:t>POI</a:t>
                      </a:r>
                    </a:p>
                    <a:p>
                      <a:pPr marL="0" marR="0" algn="ctr">
                        <a:lnSpc>
                          <a:spcPct val="107000"/>
                        </a:lnSpc>
                        <a:spcBef>
                          <a:spcPts val="0"/>
                        </a:spcBef>
                        <a:spcAft>
                          <a:spcPts val="0"/>
                        </a:spcAft>
                      </a:pPr>
                      <a:r>
                        <a:rPr lang="en-US" sz="1600" b="1" dirty="0">
                          <a:solidFill>
                            <a:schemeClr val="tx1"/>
                          </a:solidFill>
                          <a:effectLst/>
                          <a:latin typeface="Times New Roman" panose="02020603050405020304" pitchFamily="18" charset="0"/>
                          <a:cs typeface="Times New Roman" panose="02020603050405020304" pitchFamily="18" charset="0"/>
                        </a:rPr>
                        <a:t>Code</a:t>
                      </a:r>
                      <a:endParaRPr lang="en-US" sz="1600" b="1"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1600" b="1" dirty="0">
                          <a:solidFill>
                            <a:schemeClr val="tx1"/>
                          </a:solidFill>
                          <a:effectLst/>
                          <a:latin typeface="Times New Roman" panose="02020603050405020304" pitchFamily="18" charset="0"/>
                          <a:cs typeface="Times New Roman" panose="02020603050405020304" pitchFamily="18" charset="0"/>
                        </a:rPr>
                        <a:t>Bloom’s </a:t>
                      </a:r>
                      <a:r>
                        <a:rPr lang="en-US" sz="1600" b="1" spc="-5" dirty="0">
                          <a:solidFill>
                            <a:schemeClr val="tx1"/>
                          </a:solidFill>
                          <a:effectLst/>
                          <a:latin typeface="Times New Roman" panose="02020603050405020304" pitchFamily="18" charset="0"/>
                          <a:cs typeface="Times New Roman" panose="02020603050405020304" pitchFamily="18" charset="0"/>
                        </a:rPr>
                        <a:t>Taxonomy </a:t>
                      </a:r>
                      <a:r>
                        <a:rPr lang="en-US" sz="1600" b="1" dirty="0">
                          <a:solidFill>
                            <a:schemeClr val="tx1"/>
                          </a:solidFill>
                          <a:effectLst/>
                          <a:latin typeface="Times New Roman" panose="02020603050405020304" pitchFamily="18" charset="0"/>
                          <a:cs typeface="Times New Roman" panose="02020603050405020304" pitchFamily="18" charset="0"/>
                        </a:rPr>
                        <a:t>Level</a:t>
                      </a:r>
                      <a:endParaRPr lang="en-US" sz="1600" b="1"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1600" b="1" dirty="0">
                          <a:solidFill>
                            <a:schemeClr val="tx1"/>
                          </a:solidFill>
                          <a:effectLst/>
                          <a:latin typeface="Times New Roman" panose="02020603050405020304" pitchFamily="18" charset="0"/>
                          <a:cs typeface="Times New Roman" panose="02020603050405020304" pitchFamily="18" charset="0"/>
                        </a:rPr>
                        <a:t>WK</a:t>
                      </a:r>
                      <a:endParaRPr lang="en-US" sz="1600" b="1"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1600" b="1" dirty="0">
                          <a:solidFill>
                            <a:schemeClr val="tx1"/>
                          </a:solidFill>
                          <a:effectLst/>
                          <a:latin typeface="Times New Roman" panose="02020603050405020304" pitchFamily="18" charset="0"/>
                          <a:cs typeface="Times New Roman" panose="02020603050405020304" pitchFamily="18" charset="0"/>
                        </a:rPr>
                        <a:t>WP</a:t>
                      </a:r>
                      <a:endParaRPr lang="en-US" sz="1600" b="1"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1600" b="1" dirty="0">
                          <a:solidFill>
                            <a:schemeClr val="tx1"/>
                          </a:solidFill>
                          <a:effectLst/>
                          <a:latin typeface="Times New Roman" panose="02020603050405020304" pitchFamily="18" charset="0"/>
                          <a:cs typeface="Times New Roman" panose="02020603050405020304" pitchFamily="18" charset="0"/>
                        </a:rPr>
                        <a:t>EA</a:t>
                      </a:r>
                      <a:endParaRPr lang="en-US" sz="1600" b="1"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1600" b="1" dirty="0">
                          <a:solidFill>
                            <a:schemeClr val="tx1"/>
                          </a:solidFill>
                          <a:effectLst/>
                          <a:latin typeface="Times New Roman" panose="02020603050405020304" pitchFamily="18" charset="0"/>
                          <a:cs typeface="Times New Roman" panose="02020603050405020304" pitchFamily="18" charset="0"/>
                        </a:rPr>
                        <a:t>Delivery methods and activities</a:t>
                      </a:r>
                      <a:endParaRPr lang="en-US" sz="1600" b="1"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1600" b="1" dirty="0">
                          <a:solidFill>
                            <a:schemeClr val="tx1"/>
                          </a:solidFill>
                          <a:effectLst/>
                          <a:latin typeface="Times New Roman" panose="02020603050405020304" pitchFamily="18" charset="0"/>
                          <a:cs typeface="Times New Roman" panose="02020603050405020304" pitchFamily="18" charset="0"/>
                        </a:rPr>
                        <a:t>Assessment Tools</a:t>
                      </a:r>
                      <a:endParaRPr lang="en-US" sz="1600" b="1"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solidFill>
                      <a:schemeClr val="accent6">
                        <a:lumMod val="60000"/>
                        <a:lumOff val="40000"/>
                      </a:schemeClr>
                    </a:solidFill>
                  </a:tcPr>
                </a:tc>
                <a:extLst>
                  <a:ext uri="{0D108BD9-81ED-4DB2-BD59-A6C34878D82A}">
                    <a16:rowId xmlns:a16="http://schemas.microsoft.com/office/drawing/2014/main" val="3942433531"/>
                  </a:ext>
                </a:extLst>
              </a:tr>
              <a:tr h="1371673">
                <a:tc>
                  <a:txBody>
                    <a:bodyPr/>
                    <a:lstStyle/>
                    <a:p>
                      <a:pPr marL="0" marR="0" algn="ctr">
                        <a:lnSpc>
                          <a:spcPct val="100000"/>
                        </a:lnSpc>
                        <a:spcBef>
                          <a:spcPts val="0"/>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CO1</a:t>
                      </a:r>
                      <a:endParaRPr lang="en-US" sz="1600" b="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solidFill>
                      <a:schemeClr val="accent6">
                        <a:lumMod val="40000"/>
                        <a:lumOff val="60000"/>
                        <a:alpha val="20000"/>
                      </a:schemeClr>
                    </a:solidFill>
                  </a:tcPr>
                </a:tc>
                <a:tc>
                  <a:txBody>
                    <a:bodyPr/>
                    <a:lstStyle/>
                    <a:p>
                      <a:pPr marL="67945" marR="0" algn="l">
                        <a:lnSpc>
                          <a:spcPct val="100000"/>
                        </a:lnSpc>
                        <a:spcBef>
                          <a:spcPts val="0"/>
                        </a:spcBef>
                        <a:spcAft>
                          <a:spcPts val="0"/>
                        </a:spcAft>
                        <a:tabLst>
                          <a:tab pos="1023620" algn="l"/>
                        </a:tabLst>
                      </a:pPr>
                      <a:r>
                        <a:rPr lang="en-US" sz="1600" b="0" dirty="0">
                          <a:solidFill>
                            <a:schemeClr val="tx1"/>
                          </a:solidFill>
                          <a:effectLst/>
                          <a:latin typeface="Times New Roman" panose="02020603050405020304" pitchFamily="18" charset="0"/>
                          <a:cs typeface="Times New Roman" panose="02020603050405020304" pitchFamily="18" charset="0"/>
                        </a:rPr>
                        <a:t>Develop fundamental principles, typical characteristics, mechanisms and ethical use of internet and relate it to the web programming concept.</a:t>
                      </a:r>
                    </a:p>
                    <a:p>
                      <a:pPr marL="67945" marR="0" algn="l">
                        <a:lnSpc>
                          <a:spcPct val="100000"/>
                        </a:lnSpc>
                        <a:spcBef>
                          <a:spcPts val="0"/>
                        </a:spcBef>
                        <a:spcAft>
                          <a:spcPts val="0"/>
                        </a:spcAft>
                        <a:tabLst>
                          <a:tab pos="1023620" algn="l"/>
                        </a:tabLst>
                      </a:pPr>
                      <a:r>
                        <a:rPr lang="en-US" sz="1600" b="0" dirty="0">
                          <a:solidFill>
                            <a:schemeClr val="tx1"/>
                          </a:solidFill>
                          <a:effectLst/>
                          <a:latin typeface="Times New Roman" panose="02020603050405020304" pitchFamily="18" charset="0"/>
                          <a:cs typeface="Times New Roman" panose="02020603050405020304" pitchFamily="18" charset="0"/>
                        </a:rPr>
                        <a:t> </a:t>
                      </a:r>
                    </a:p>
                    <a:p>
                      <a:pPr marL="67945" marR="0" algn="l">
                        <a:lnSpc>
                          <a:spcPct val="100000"/>
                        </a:lnSpc>
                        <a:spcBef>
                          <a:spcPts val="0"/>
                        </a:spcBef>
                        <a:spcAft>
                          <a:spcPts val="0"/>
                        </a:spcAft>
                        <a:tabLst>
                          <a:tab pos="1023620" algn="l"/>
                        </a:tabLst>
                      </a:pPr>
                      <a:endParaRPr lang="en-US" sz="1600" b="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solidFill>
                      <a:schemeClr val="accent6">
                        <a:lumMod val="40000"/>
                        <a:lumOff val="60000"/>
                        <a:alpha val="20000"/>
                      </a:schemeClr>
                    </a:solidFill>
                  </a:tcPr>
                </a:tc>
                <a:tc>
                  <a:txBody>
                    <a:bodyPr/>
                    <a:lstStyle/>
                    <a:p>
                      <a:pPr marL="0" marR="0" algn="ctr">
                        <a:lnSpc>
                          <a:spcPct val="100000"/>
                        </a:lnSpc>
                        <a:spcBef>
                          <a:spcPts val="0"/>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08</a:t>
                      </a:r>
                      <a:endParaRPr lang="en-US" sz="1600" b="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solidFill>
                      <a:schemeClr val="accent6">
                        <a:lumMod val="40000"/>
                        <a:lumOff val="60000"/>
                        <a:alpha val="20000"/>
                      </a:schemeClr>
                    </a:solidFill>
                  </a:tcPr>
                </a:tc>
                <a:tc>
                  <a:txBody>
                    <a:bodyPr/>
                    <a:lstStyle/>
                    <a:p>
                      <a:pPr marL="0" marR="0" algn="ctr">
                        <a:lnSpc>
                          <a:spcPct val="100000"/>
                        </a:lnSpc>
                        <a:spcBef>
                          <a:spcPts val="0"/>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P.08.2</a:t>
                      </a:r>
                    </a:p>
                    <a:p>
                      <a:pPr marL="0" marR="0" algn="ctr">
                        <a:lnSpc>
                          <a:spcPct val="100000"/>
                        </a:lnSpc>
                        <a:spcBef>
                          <a:spcPts val="0"/>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 </a:t>
                      </a:r>
                      <a:endParaRPr lang="en-US" sz="1600" b="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solidFill>
                      <a:schemeClr val="accent6">
                        <a:lumMod val="40000"/>
                        <a:lumOff val="60000"/>
                        <a:alpha val="20000"/>
                      </a:schemeClr>
                    </a:solidFill>
                  </a:tcPr>
                </a:tc>
                <a:tc>
                  <a:txBody>
                    <a:bodyPr/>
                    <a:lstStyle/>
                    <a:p>
                      <a:pPr marL="0" marR="0" algn="ctr">
                        <a:lnSpc>
                          <a:spcPct val="100000"/>
                        </a:lnSpc>
                        <a:spcBef>
                          <a:spcPts val="0"/>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A4</a:t>
                      </a:r>
                      <a:endParaRPr lang="en-US" sz="1600" b="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solidFill>
                      <a:schemeClr val="accent6">
                        <a:lumMod val="40000"/>
                        <a:lumOff val="60000"/>
                        <a:alpha val="20000"/>
                      </a:schemeClr>
                    </a:solidFill>
                  </a:tcPr>
                </a:tc>
                <a:tc>
                  <a:txBody>
                    <a:bodyPr/>
                    <a:lstStyle/>
                    <a:p>
                      <a:pPr marL="0" marR="0" algn="ctr">
                        <a:lnSpc>
                          <a:spcPct val="100000"/>
                        </a:lnSpc>
                        <a:spcBef>
                          <a:spcPts val="0"/>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KP7</a:t>
                      </a:r>
                    </a:p>
                    <a:p>
                      <a:pPr marL="0" marR="0" algn="ctr">
                        <a:lnSpc>
                          <a:spcPct val="100000"/>
                        </a:lnSpc>
                        <a:spcBef>
                          <a:spcPts val="0"/>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 </a:t>
                      </a:r>
                      <a:endParaRPr lang="en-US" sz="1600" b="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solidFill>
                      <a:schemeClr val="accent6">
                        <a:lumMod val="40000"/>
                        <a:lumOff val="60000"/>
                        <a:alpha val="20000"/>
                      </a:schemeClr>
                    </a:solidFill>
                  </a:tcPr>
                </a:tc>
                <a:tc>
                  <a:txBody>
                    <a:bodyPr/>
                    <a:lstStyle/>
                    <a:p>
                      <a:pPr marL="0" marR="0" algn="ctr">
                        <a:lnSpc>
                          <a:spcPct val="100000"/>
                        </a:lnSpc>
                        <a:spcBef>
                          <a:spcPts val="0"/>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 </a:t>
                      </a:r>
                      <a:endParaRPr lang="en-US" sz="1600" b="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solidFill>
                      <a:schemeClr val="accent6">
                        <a:lumMod val="40000"/>
                        <a:lumOff val="60000"/>
                        <a:alpha val="20000"/>
                      </a:schemeClr>
                    </a:solidFill>
                  </a:tcPr>
                </a:tc>
                <a:tc>
                  <a:txBody>
                    <a:bodyPr/>
                    <a:lstStyle/>
                    <a:p>
                      <a:pPr marL="0" marR="0" algn="ctr">
                        <a:lnSpc>
                          <a:spcPct val="100000"/>
                        </a:lnSpc>
                        <a:spcBef>
                          <a:spcPts val="0"/>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 </a:t>
                      </a:r>
                      <a:endParaRPr lang="en-US" sz="1600" b="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solidFill>
                      <a:schemeClr val="accent6">
                        <a:lumMod val="40000"/>
                        <a:lumOff val="60000"/>
                        <a:alpha val="20000"/>
                      </a:schemeClr>
                    </a:solidFill>
                  </a:tcPr>
                </a:tc>
                <a:tc>
                  <a:txBody>
                    <a:bodyPr/>
                    <a:lstStyle/>
                    <a:p>
                      <a:pPr marL="0" marR="0" algn="ctr">
                        <a:lnSpc>
                          <a:spcPct val="100000"/>
                        </a:lnSpc>
                        <a:spcBef>
                          <a:spcPts val="0"/>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Demonstration,</a:t>
                      </a:r>
                    </a:p>
                    <a:p>
                      <a:pPr marL="0" marR="0" algn="ctr">
                        <a:lnSpc>
                          <a:spcPct val="100000"/>
                        </a:lnSpc>
                        <a:spcBef>
                          <a:spcPts val="0"/>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Problem Solving</a:t>
                      </a:r>
                    </a:p>
                    <a:p>
                      <a:pPr marL="0" marR="0" algn="ctr">
                        <a:lnSpc>
                          <a:spcPct val="100000"/>
                        </a:lnSpc>
                        <a:spcBef>
                          <a:spcPts val="0"/>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&amp; Experiment</a:t>
                      </a:r>
                    </a:p>
                    <a:p>
                      <a:pPr marL="0" marR="0" algn="ctr">
                        <a:lnSpc>
                          <a:spcPct val="100000"/>
                        </a:lnSpc>
                        <a:spcBef>
                          <a:spcPts val="0"/>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Report Writing</a:t>
                      </a:r>
                      <a:endParaRPr lang="en-US" sz="1600" b="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solidFill>
                      <a:schemeClr val="accent6">
                        <a:lumMod val="40000"/>
                        <a:lumOff val="60000"/>
                        <a:alpha val="20000"/>
                      </a:schemeClr>
                    </a:solidFill>
                  </a:tcPr>
                </a:tc>
                <a:tc>
                  <a:txBody>
                    <a:bodyPr/>
                    <a:lstStyle/>
                    <a:p>
                      <a:pPr marL="0" marR="0" algn="ctr">
                        <a:lnSpc>
                          <a:spcPct val="100000"/>
                        </a:lnSpc>
                        <a:spcBef>
                          <a:spcPts val="0"/>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Sessional</a:t>
                      </a:r>
                    </a:p>
                    <a:p>
                      <a:pPr marL="0" marR="0" algn="ctr">
                        <a:lnSpc>
                          <a:spcPct val="100000"/>
                        </a:lnSpc>
                        <a:spcBef>
                          <a:spcPts val="0"/>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Class</a:t>
                      </a:r>
                    </a:p>
                    <a:p>
                      <a:pPr marL="0" marR="0" algn="ctr">
                        <a:lnSpc>
                          <a:spcPct val="100000"/>
                        </a:lnSpc>
                        <a:spcBef>
                          <a:spcPts val="0"/>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Observation,</a:t>
                      </a:r>
                    </a:p>
                    <a:p>
                      <a:pPr marL="0" marR="0" algn="ctr">
                        <a:lnSpc>
                          <a:spcPct val="100000"/>
                        </a:lnSpc>
                        <a:spcBef>
                          <a:spcPts val="0"/>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Lab Reports,</a:t>
                      </a:r>
                    </a:p>
                    <a:p>
                      <a:pPr marL="0" marR="0" algn="ctr">
                        <a:lnSpc>
                          <a:spcPct val="100000"/>
                        </a:lnSpc>
                        <a:spcBef>
                          <a:spcPts val="0"/>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Lab Test,</a:t>
                      </a:r>
                    </a:p>
                    <a:p>
                      <a:pPr marL="0" marR="0" algn="ctr">
                        <a:lnSpc>
                          <a:spcPct val="100000"/>
                        </a:lnSpc>
                        <a:spcBef>
                          <a:spcPts val="0"/>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Project,</a:t>
                      </a:r>
                    </a:p>
                  </a:txBody>
                  <a:tcPr marL="0" marR="0" marT="0" marB="0" anchor="ctr">
                    <a:solidFill>
                      <a:schemeClr val="accent6">
                        <a:lumMod val="40000"/>
                        <a:lumOff val="60000"/>
                        <a:alpha val="20000"/>
                      </a:schemeClr>
                    </a:solidFill>
                  </a:tcPr>
                </a:tc>
                <a:extLst>
                  <a:ext uri="{0D108BD9-81ED-4DB2-BD59-A6C34878D82A}">
                    <a16:rowId xmlns:a16="http://schemas.microsoft.com/office/drawing/2014/main" val="2465791002"/>
                  </a:ext>
                </a:extLst>
              </a:tr>
              <a:tr h="2287026">
                <a:tc>
                  <a:txBody>
                    <a:bodyPr/>
                    <a:lstStyle/>
                    <a:p>
                      <a:pPr marL="0" marR="0" algn="ctr">
                        <a:lnSpc>
                          <a:spcPct val="107000"/>
                        </a:lnSpc>
                        <a:spcBef>
                          <a:spcPts val="0"/>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CO2</a:t>
                      </a:r>
                      <a:endParaRPr lang="en-US" sz="1600" b="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7945" marR="69215" algn="l">
                        <a:lnSpc>
                          <a:spcPct val="107000"/>
                        </a:lnSpc>
                        <a:spcBef>
                          <a:spcPts val="0"/>
                        </a:spcBef>
                        <a:spcAft>
                          <a:spcPts val="0"/>
                        </a:spcAft>
                        <a:tabLst>
                          <a:tab pos="718820" algn="l"/>
                          <a:tab pos="1023620" algn="l"/>
                          <a:tab pos="1092200" algn="l"/>
                        </a:tabLst>
                      </a:pPr>
                      <a:r>
                        <a:rPr lang="en-US" sz="1600" b="0" dirty="0">
                          <a:solidFill>
                            <a:schemeClr val="tx1"/>
                          </a:solidFill>
                          <a:effectLst/>
                          <a:latin typeface="Times New Roman" panose="02020603050405020304" pitchFamily="18" charset="0"/>
                          <a:cs typeface="Times New Roman" panose="02020603050405020304" pitchFamily="18" charset="0"/>
                        </a:rPr>
                        <a:t>Design   a web-based project using modern tools and apply appropriate technique according to different stakeholders that achieve complex engineering problem.</a:t>
                      </a:r>
                    </a:p>
                    <a:p>
                      <a:pPr marL="67945" marR="69215" algn="l">
                        <a:lnSpc>
                          <a:spcPct val="107000"/>
                        </a:lnSpc>
                        <a:spcBef>
                          <a:spcPts val="0"/>
                        </a:spcBef>
                        <a:spcAft>
                          <a:spcPts val="0"/>
                        </a:spcAft>
                        <a:tabLst>
                          <a:tab pos="718820" algn="l"/>
                          <a:tab pos="1023620" algn="l"/>
                          <a:tab pos="1092200" algn="l"/>
                        </a:tabLst>
                      </a:pPr>
                      <a:r>
                        <a:rPr lang="en-US" sz="1600" b="0" dirty="0">
                          <a:solidFill>
                            <a:schemeClr val="tx1"/>
                          </a:solidFill>
                          <a:effectLst/>
                          <a:latin typeface="Times New Roman" panose="02020603050405020304" pitchFamily="18" charset="0"/>
                          <a:cs typeface="Times New Roman" panose="02020603050405020304" pitchFamily="18" charset="0"/>
                        </a:rPr>
                        <a:t> </a:t>
                      </a:r>
                      <a:endParaRPr lang="en-US" sz="1600" b="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10</a:t>
                      </a:r>
                      <a:endParaRPr lang="en-US" sz="1600" b="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P.10.3</a:t>
                      </a:r>
                    </a:p>
                    <a:p>
                      <a:pPr marL="0" marR="0" algn="ctr">
                        <a:lnSpc>
                          <a:spcPct val="107000"/>
                        </a:lnSpc>
                        <a:spcBef>
                          <a:spcPts val="0"/>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 </a:t>
                      </a:r>
                      <a:endParaRPr lang="en-US" sz="1600" b="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A2</a:t>
                      </a:r>
                      <a:endParaRPr lang="en-US" sz="1600" b="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 </a:t>
                      </a:r>
                      <a:endParaRPr lang="en-US" sz="1600" b="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 </a:t>
                      </a:r>
                      <a:endParaRPr lang="en-US" sz="1600" b="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EA2,</a:t>
                      </a:r>
                    </a:p>
                    <a:p>
                      <a:pPr marL="0" marR="0" algn="ctr">
                        <a:lnSpc>
                          <a:spcPct val="107000"/>
                        </a:lnSpc>
                        <a:spcBef>
                          <a:spcPts val="0"/>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EA4</a:t>
                      </a:r>
                    </a:p>
                    <a:p>
                      <a:pPr marL="0" marR="0" algn="ctr">
                        <a:lnSpc>
                          <a:spcPct val="107000"/>
                        </a:lnSpc>
                        <a:spcBef>
                          <a:spcPts val="0"/>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 </a:t>
                      </a:r>
                      <a:endParaRPr lang="en-US" sz="1600" b="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Demonstration,</a:t>
                      </a:r>
                    </a:p>
                    <a:p>
                      <a:pPr marL="0" marR="0" algn="ctr">
                        <a:lnSpc>
                          <a:spcPct val="107000"/>
                        </a:lnSpc>
                        <a:spcBef>
                          <a:spcPts val="0"/>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Problem Solving</a:t>
                      </a:r>
                    </a:p>
                    <a:p>
                      <a:pPr marL="0" marR="0" algn="ctr">
                        <a:lnSpc>
                          <a:spcPct val="107000"/>
                        </a:lnSpc>
                        <a:spcBef>
                          <a:spcPts val="0"/>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&amp; Experiment</a:t>
                      </a:r>
                    </a:p>
                    <a:p>
                      <a:pPr marL="0" marR="0" algn="ctr">
                        <a:lnSpc>
                          <a:spcPct val="107000"/>
                        </a:lnSpc>
                        <a:spcBef>
                          <a:spcPts val="0"/>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Report Writing</a:t>
                      </a:r>
                      <a:endParaRPr lang="en-US" sz="1600" b="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Project Showcasing,</a:t>
                      </a:r>
                    </a:p>
                    <a:p>
                      <a:pPr marL="0" marR="0" algn="ctr">
                        <a:lnSpc>
                          <a:spcPct val="107000"/>
                        </a:lnSpc>
                        <a:spcBef>
                          <a:spcPts val="0"/>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Project Presentation</a:t>
                      </a:r>
                    </a:p>
                  </a:txBody>
                  <a:tcPr marL="0" marR="0" marT="0" marB="0" anchor="ctr"/>
                </a:tc>
                <a:extLst>
                  <a:ext uri="{0D108BD9-81ED-4DB2-BD59-A6C34878D82A}">
                    <a16:rowId xmlns:a16="http://schemas.microsoft.com/office/drawing/2014/main" val="3954554654"/>
                  </a:ext>
                </a:extLst>
              </a:tr>
            </a:tbl>
          </a:graphicData>
        </a:graphic>
      </p:graphicFrame>
      <p:sp>
        <p:nvSpPr>
          <p:cNvPr id="7" name="Rectangle: Rounded Corners 6">
            <a:extLst>
              <a:ext uri="{FF2B5EF4-FFF2-40B4-BE49-F238E27FC236}">
                <a16:creationId xmlns:a16="http://schemas.microsoft.com/office/drawing/2014/main" id="{9DCE2420-6107-480B-B74D-778B0A78B6E3}"/>
              </a:ext>
            </a:extLst>
          </p:cNvPr>
          <p:cNvSpPr/>
          <p:nvPr/>
        </p:nvSpPr>
        <p:spPr>
          <a:xfrm>
            <a:off x="-1" y="1"/>
            <a:ext cx="5795890" cy="618978"/>
          </a:xfrm>
          <a:prstGeom prst="roundRect">
            <a:avLst/>
          </a:prstGeom>
          <a:solidFill>
            <a:srgbClr val="207246"/>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Cambria" panose="02040503050406030204" pitchFamily="18" charset="0"/>
                <a:ea typeface="Cambria" panose="02040503050406030204" pitchFamily="18" charset="0"/>
              </a:rPr>
              <a:t>Course Outcome (CO) &amp; mapping</a:t>
            </a:r>
          </a:p>
        </p:txBody>
      </p:sp>
    </p:spTree>
    <p:extLst>
      <p:ext uri="{BB962C8B-B14F-4D97-AF65-F5344CB8AC3E}">
        <p14:creationId xmlns:p14="http://schemas.microsoft.com/office/powerpoint/2010/main" val="8933722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12C2C60-459C-FC6A-3786-F979CDB55633}"/>
              </a:ext>
            </a:extLst>
          </p:cNvPr>
          <p:cNvSpPr/>
          <p:nvPr/>
        </p:nvSpPr>
        <p:spPr>
          <a:xfrm>
            <a:off x="-1" y="1"/>
            <a:ext cx="5275386" cy="618978"/>
          </a:xfrm>
          <a:prstGeom prst="roundRect">
            <a:avLst/>
          </a:prstGeom>
          <a:solidFill>
            <a:srgbClr val="207246"/>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Cambria" panose="02040503050406030204" pitchFamily="18" charset="0"/>
                <a:ea typeface="Cambria" panose="02040503050406030204" pitchFamily="18" charset="0"/>
              </a:rPr>
              <a:t>How To Create a Register Form</a:t>
            </a:r>
          </a:p>
        </p:txBody>
      </p:sp>
      <p:sp>
        <p:nvSpPr>
          <p:cNvPr id="3" name="Date Placeholder 2">
            <a:extLst>
              <a:ext uri="{FF2B5EF4-FFF2-40B4-BE49-F238E27FC236}">
                <a16:creationId xmlns:a16="http://schemas.microsoft.com/office/drawing/2014/main" id="{A4162890-FBEB-FE53-70F6-03268B8CE1D2}"/>
              </a:ext>
            </a:extLst>
          </p:cNvPr>
          <p:cNvSpPr>
            <a:spLocks noGrp="1"/>
          </p:cNvSpPr>
          <p:nvPr>
            <p:ph type="dt" sz="half" idx="10"/>
          </p:nvPr>
        </p:nvSpPr>
        <p:spPr/>
        <p:txBody>
          <a:bodyPr/>
          <a:lstStyle/>
          <a:p>
            <a:fld id="{DA752F51-D566-48E7-B30A-4310DFDE9E5A}" type="datetime1">
              <a:rPr lang="en-US" smtClean="0"/>
              <a:t>9/4/2023</a:t>
            </a:fld>
            <a:endParaRPr lang="en-US"/>
          </a:p>
        </p:txBody>
      </p:sp>
      <p:sp>
        <p:nvSpPr>
          <p:cNvPr id="6" name="Slide Number Placeholder 5">
            <a:extLst>
              <a:ext uri="{FF2B5EF4-FFF2-40B4-BE49-F238E27FC236}">
                <a16:creationId xmlns:a16="http://schemas.microsoft.com/office/drawing/2014/main" id="{D871D1FA-B943-2A7D-0174-2E197FD26043}"/>
              </a:ext>
            </a:extLst>
          </p:cNvPr>
          <p:cNvSpPr>
            <a:spLocks noGrp="1"/>
          </p:cNvSpPr>
          <p:nvPr>
            <p:ph type="sldNum" sz="quarter" idx="12"/>
          </p:nvPr>
        </p:nvSpPr>
        <p:spPr/>
        <p:txBody>
          <a:bodyPr/>
          <a:lstStyle/>
          <a:p>
            <a:fld id="{7E55E370-3048-4D36-920A-08ECFD9B1995}" type="slidenum">
              <a:rPr lang="en-US" smtClean="0"/>
              <a:t>3</a:t>
            </a:fld>
            <a:endParaRPr lang="en-US"/>
          </a:p>
        </p:txBody>
      </p:sp>
      <p:pic>
        <p:nvPicPr>
          <p:cNvPr id="5" name="Picture 4">
            <a:extLst>
              <a:ext uri="{FF2B5EF4-FFF2-40B4-BE49-F238E27FC236}">
                <a16:creationId xmlns:a16="http://schemas.microsoft.com/office/drawing/2014/main" id="{363E84CB-13F9-44B5-B68E-E9746758264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814732" y="918767"/>
            <a:ext cx="8496886" cy="5334744"/>
          </a:xfrm>
          <a:prstGeom prst="rect">
            <a:avLst/>
          </a:prstGeom>
          <a:scene3d>
            <a:camera prst="orthographicFront"/>
            <a:lightRig rig="threePt" dir="t"/>
          </a:scene3d>
          <a:sp3d>
            <a:bevelT/>
          </a:sp3d>
        </p:spPr>
      </p:pic>
    </p:spTree>
    <p:extLst>
      <p:ext uri="{BB962C8B-B14F-4D97-AF65-F5344CB8AC3E}">
        <p14:creationId xmlns:p14="http://schemas.microsoft.com/office/powerpoint/2010/main" val="169060258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8E8DCD-20E3-1FA9-5A0F-746CFAA290FB}"/>
              </a:ext>
            </a:extLst>
          </p:cNvPr>
          <p:cNvSpPr>
            <a:spLocks noGrp="1"/>
          </p:cNvSpPr>
          <p:nvPr>
            <p:ph type="dt" sz="half" idx="10"/>
          </p:nvPr>
        </p:nvSpPr>
        <p:spPr/>
        <p:txBody>
          <a:bodyPr/>
          <a:lstStyle/>
          <a:p>
            <a:fld id="{2D25A421-7A5A-4ECA-9229-9A24F432E6B6}" type="datetime1">
              <a:rPr lang="en-US" smtClean="0"/>
              <a:t>9/4/2023</a:t>
            </a:fld>
            <a:endParaRPr lang="en-US"/>
          </a:p>
        </p:txBody>
      </p:sp>
      <p:sp>
        <p:nvSpPr>
          <p:cNvPr id="3" name="Slide Number Placeholder 2">
            <a:extLst>
              <a:ext uri="{FF2B5EF4-FFF2-40B4-BE49-F238E27FC236}">
                <a16:creationId xmlns:a16="http://schemas.microsoft.com/office/drawing/2014/main" id="{E2C62B3F-D510-12AE-D50D-D05EF09F0D22}"/>
              </a:ext>
            </a:extLst>
          </p:cNvPr>
          <p:cNvSpPr>
            <a:spLocks noGrp="1"/>
          </p:cNvSpPr>
          <p:nvPr>
            <p:ph type="sldNum" sz="quarter" idx="12"/>
          </p:nvPr>
        </p:nvSpPr>
        <p:spPr/>
        <p:txBody>
          <a:bodyPr/>
          <a:lstStyle/>
          <a:p>
            <a:fld id="{7E55E370-3048-4D36-920A-08ECFD9B1995}" type="slidenum">
              <a:rPr lang="en-US" smtClean="0"/>
              <a:t>4</a:t>
            </a:fld>
            <a:endParaRPr lang="en-US"/>
          </a:p>
        </p:txBody>
      </p:sp>
      <p:sp>
        <p:nvSpPr>
          <p:cNvPr id="8" name="Rectangle: Rounded Corners 7">
            <a:extLst>
              <a:ext uri="{FF2B5EF4-FFF2-40B4-BE49-F238E27FC236}">
                <a16:creationId xmlns:a16="http://schemas.microsoft.com/office/drawing/2014/main" id="{8963E5AB-DDE8-4E96-9447-EF9A57F5C304}"/>
              </a:ext>
            </a:extLst>
          </p:cNvPr>
          <p:cNvSpPr/>
          <p:nvPr/>
        </p:nvSpPr>
        <p:spPr>
          <a:xfrm>
            <a:off x="-1" y="1"/>
            <a:ext cx="5275386" cy="618978"/>
          </a:xfrm>
          <a:prstGeom prst="roundRect">
            <a:avLst/>
          </a:prstGeom>
          <a:solidFill>
            <a:srgbClr val="207246"/>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Cambria" panose="02040503050406030204" pitchFamily="18" charset="0"/>
                <a:ea typeface="Cambria" panose="02040503050406030204" pitchFamily="18" charset="0"/>
              </a:rPr>
              <a:t>How To Create a Register Form</a:t>
            </a:r>
          </a:p>
        </p:txBody>
      </p:sp>
      <p:sp>
        <p:nvSpPr>
          <p:cNvPr id="11" name="TextBox 10">
            <a:extLst>
              <a:ext uri="{FF2B5EF4-FFF2-40B4-BE49-F238E27FC236}">
                <a16:creationId xmlns:a16="http://schemas.microsoft.com/office/drawing/2014/main" id="{4603FF89-A5DF-491D-A492-CD765D650198}"/>
              </a:ext>
            </a:extLst>
          </p:cNvPr>
          <p:cNvSpPr txBox="1"/>
          <p:nvPr/>
        </p:nvSpPr>
        <p:spPr>
          <a:xfrm>
            <a:off x="128955" y="846975"/>
            <a:ext cx="6539132" cy="5509200"/>
          </a:xfrm>
          <a:prstGeom prst="rect">
            <a:avLst/>
          </a:prstGeom>
          <a:noFill/>
        </p:spPr>
        <p:txBody>
          <a:bodyPr wrap="square">
            <a:spAutoFit/>
          </a:bodyPr>
          <a:lstStyle/>
          <a:p>
            <a:r>
              <a:rPr lang="en-US" sz="2200" dirty="0">
                <a:latin typeface="Times New Roman" panose="02020603050405020304" pitchFamily="18" charset="0"/>
                <a:cs typeface="Times New Roman" panose="02020603050405020304" pitchFamily="18" charset="0"/>
              </a:rPr>
              <a:t>&lt;!DOCTYPE html&gt;</a:t>
            </a:r>
          </a:p>
          <a:p>
            <a:r>
              <a:rPr lang="en-US" sz="2200" dirty="0">
                <a:latin typeface="Times New Roman" panose="02020603050405020304" pitchFamily="18" charset="0"/>
                <a:cs typeface="Times New Roman" panose="02020603050405020304" pitchFamily="18" charset="0"/>
              </a:rPr>
              <a:t>&lt;html&gt;</a:t>
            </a:r>
          </a:p>
          <a:p>
            <a:r>
              <a:rPr lang="en-US" sz="2200" dirty="0">
                <a:latin typeface="Times New Roman" panose="02020603050405020304" pitchFamily="18" charset="0"/>
                <a:cs typeface="Times New Roman" panose="02020603050405020304" pitchFamily="18" charset="0"/>
              </a:rPr>
              <a:t>&lt;head&gt;</a:t>
            </a:r>
          </a:p>
          <a:p>
            <a:r>
              <a:rPr lang="en-US" sz="2200" dirty="0">
                <a:latin typeface="Times New Roman" panose="02020603050405020304" pitchFamily="18" charset="0"/>
                <a:cs typeface="Times New Roman" panose="02020603050405020304" pitchFamily="18" charset="0"/>
              </a:rPr>
              <a:t>&lt;meta name="viewport" content="width=device-width, initial-scale=1"&gt;</a:t>
            </a:r>
          </a:p>
          <a:p>
            <a:r>
              <a:rPr lang="en-US" sz="2200" dirty="0">
                <a:latin typeface="Times New Roman" panose="02020603050405020304" pitchFamily="18" charset="0"/>
                <a:cs typeface="Times New Roman" panose="02020603050405020304" pitchFamily="18" charset="0"/>
              </a:rPr>
              <a:t>&lt;style&gt;</a:t>
            </a:r>
          </a:p>
          <a:p>
            <a:r>
              <a:rPr lang="en-US" sz="2200" dirty="0">
                <a:latin typeface="Times New Roman" panose="02020603050405020304" pitchFamily="18" charset="0"/>
                <a:cs typeface="Times New Roman" panose="02020603050405020304" pitchFamily="18" charset="0"/>
              </a:rPr>
              <a:t>body {</a:t>
            </a:r>
          </a:p>
          <a:p>
            <a:r>
              <a:rPr lang="en-US" sz="2200" dirty="0">
                <a:latin typeface="Times New Roman" panose="02020603050405020304" pitchFamily="18" charset="0"/>
                <a:cs typeface="Times New Roman" panose="02020603050405020304" pitchFamily="18" charset="0"/>
              </a:rPr>
              <a:t>  font-family: Arial, Helvetica, sans-serif;</a:t>
            </a:r>
          </a:p>
          <a:p>
            <a:r>
              <a:rPr lang="en-US" sz="2200" dirty="0">
                <a:latin typeface="Times New Roman" panose="02020603050405020304" pitchFamily="18" charset="0"/>
                <a:cs typeface="Times New Roman" panose="02020603050405020304" pitchFamily="18" charset="0"/>
              </a:rPr>
              <a:t>  background-color: black;</a:t>
            </a:r>
          </a:p>
          <a:p>
            <a:r>
              <a:rPr lang="en-US" sz="2200" dirty="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  box-sizing: border-box;</a:t>
            </a:r>
          </a:p>
          <a:p>
            <a:r>
              <a:rPr lang="en-US" sz="2200" dirty="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BBDF180-87C5-40E1-9C5D-2F252FD7FBE0}"/>
              </a:ext>
            </a:extLst>
          </p:cNvPr>
          <p:cNvSpPr txBox="1"/>
          <p:nvPr/>
        </p:nvSpPr>
        <p:spPr>
          <a:xfrm>
            <a:off x="6805247" y="846975"/>
            <a:ext cx="6154614" cy="5170646"/>
          </a:xfrm>
          <a:prstGeom prst="rect">
            <a:avLst/>
          </a:prstGeom>
          <a:noFill/>
        </p:spPr>
        <p:txBody>
          <a:bodyPr wrap="square">
            <a:spAutoFit/>
          </a:bodyPr>
          <a:lstStyle/>
          <a:p>
            <a:r>
              <a:rPr lang="en-US" sz="2200" dirty="0">
                <a:latin typeface="Times New Roman" panose="02020603050405020304" pitchFamily="18" charset="0"/>
                <a:cs typeface="Times New Roman" panose="02020603050405020304" pitchFamily="18" charset="0"/>
              </a:rPr>
              <a:t>/* Add padding to containers */</a:t>
            </a:r>
          </a:p>
          <a:p>
            <a:r>
              <a:rPr lang="en-US" sz="2200" dirty="0">
                <a:latin typeface="Times New Roman" panose="02020603050405020304" pitchFamily="18" charset="0"/>
                <a:cs typeface="Times New Roman" panose="02020603050405020304" pitchFamily="18" charset="0"/>
              </a:rPr>
              <a:t>.container {</a:t>
            </a:r>
          </a:p>
          <a:p>
            <a:r>
              <a:rPr lang="en-US" sz="2200" dirty="0">
                <a:latin typeface="Times New Roman" panose="02020603050405020304" pitchFamily="18" charset="0"/>
                <a:cs typeface="Times New Roman" panose="02020603050405020304" pitchFamily="18" charset="0"/>
              </a:rPr>
              <a:t>  padding: 16px;</a:t>
            </a:r>
          </a:p>
          <a:p>
            <a:r>
              <a:rPr lang="en-US" sz="2200" dirty="0">
                <a:latin typeface="Times New Roman" panose="02020603050405020304" pitchFamily="18" charset="0"/>
                <a:cs typeface="Times New Roman" panose="02020603050405020304" pitchFamily="18" charset="0"/>
              </a:rPr>
              <a:t>  background-color: white;</a:t>
            </a:r>
          </a:p>
          <a:p>
            <a:r>
              <a:rPr lang="en-US" sz="2200" dirty="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Full-width input fields */</a:t>
            </a:r>
          </a:p>
          <a:p>
            <a:r>
              <a:rPr lang="en-US" sz="2200" dirty="0">
                <a:latin typeface="Times New Roman" panose="02020603050405020304" pitchFamily="18" charset="0"/>
                <a:cs typeface="Times New Roman" panose="02020603050405020304" pitchFamily="18" charset="0"/>
              </a:rPr>
              <a:t>input[type=text], input[type=password] {</a:t>
            </a:r>
          </a:p>
          <a:p>
            <a:r>
              <a:rPr lang="en-US" sz="2200" dirty="0">
                <a:latin typeface="Times New Roman" panose="02020603050405020304" pitchFamily="18" charset="0"/>
                <a:cs typeface="Times New Roman" panose="02020603050405020304" pitchFamily="18" charset="0"/>
              </a:rPr>
              <a:t>  width: 100%;</a:t>
            </a:r>
          </a:p>
          <a:p>
            <a:r>
              <a:rPr lang="en-US" sz="2200" dirty="0">
                <a:latin typeface="Times New Roman" panose="02020603050405020304" pitchFamily="18" charset="0"/>
                <a:cs typeface="Times New Roman" panose="02020603050405020304" pitchFamily="18" charset="0"/>
              </a:rPr>
              <a:t>  padding: 15px;</a:t>
            </a:r>
          </a:p>
          <a:p>
            <a:r>
              <a:rPr lang="en-US" sz="2200" dirty="0">
                <a:latin typeface="Times New Roman" panose="02020603050405020304" pitchFamily="18" charset="0"/>
                <a:cs typeface="Times New Roman" panose="02020603050405020304" pitchFamily="18" charset="0"/>
              </a:rPr>
              <a:t>  margin: 5px 0 22px 0;</a:t>
            </a:r>
          </a:p>
          <a:p>
            <a:r>
              <a:rPr lang="en-US" sz="2200" dirty="0">
                <a:latin typeface="Times New Roman" panose="02020603050405020304" pitchFamily="18" charset="0"/>
                <a:cs typeface="Times New Roman" panose="02020603050405020304" pitchFamily="18" charset="0"/>
              </a:rPr>
              <a:t>  display: inline-block;</a:t>
            </a:r>
          </a:p>
          <a:p>
            <a:r>
              <a:rPr lang="en-US" sz="2200" dirty="0">
                <a:latin typeface="Times New Roman" panose="02020603050405020304" pitchFamily="18" charset="0"/>
                <a:cs typeface="Times New Roman" panose="02020603050405020304" pitchFamily="18" charset="0"/>
              </a:rPr>
              <a:t>  border: none;</a:t>
            </a:r>
          </a:p>
          <a:p>
            <a:r>
              <a:rPr lang="en-US" sz="2200" dirty="0">
                <a:latin typeface="Times New Roman" panose="02020603050405020304" pitchFamily="18" charset="0"/>
                <a:cs typeface="Times New Roman" panose="02020603050405020304" pitchFamily="18" charset="0"/>
              </a:rPr>
              <a:t>  background: #f1f1f1;</a:t>
            </a:r>
          </a:p>
          <a:p>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538534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77C0AA-6ADC-C6D4-4A10-4651226CF4C5}"/>
              </a:ext>
            </a:extLst>
          </p:cNvPr>
          <p:cNvSpPr>
            <a:spLocks noGrp="1"/>
          </p:cNvSpPr>
          <p:nvPr>
            <p:ph type="dt" sz="half" idx="10"/>
          </p:nvPr>
        </p:nvSpPr>
        <p:spPr/>
        <p:txBody>
          <a:bodyPr/>
          <a:lstStyle/>
          <a:p>
            <a:fld id="{39E00146-8EDA-498A-B5E7-A155BB797600}" type="datetime1">
              <a:rPr lang="en-US" smtClean="0"/>
              <a:t>9/4/2023</a:t>
            </a:fld>
            <a:endParaRPr lang="en-US"/>
          </a:p>
        </p:txBody>
      </p:sp>
      <p:sp>
        <p:nvSpPr>
          <p:cNvPr id="3" name="Slide Number Placeholder 2">
            <a:extLst>
              <a:ext uri="{FF2B5EF4-FFF2-40B4-BE49-F238E27FC236}">
                <a16:creationId xmlns:a16="http://schemas.microsoft.com/office/drawing/2014/main" id="{3BFE3BE0-2AFE-F5F7-A5FD-43040F16F3E3}"/>
              </a:ext>
            </a:extLst>
          </p:cNvPr>
          <p:cNvSpPr>
            <a:spLocks noGrp="1"/>
          </p:cNvSpPr>
          <p:nvPr>
            <p:ph type="sldNum" sz="quarter" idx="12"/>
          </p:nvPr>
        </p:nvSpPr>
        <p:spPr/>
        <p:txBody>
          <a:bodyPr/>
          <a:lstStyle/>
          <a:p>
            <a:fld id="{7E55E370-3048-4D36-920A-08ECFD9B1995}" type="slidenum">
              <a:rPr lang="en-US" smtClean="0"/>
              <a:t>5</a:t>
            </a:fld>
            <a:endParaRPr lang="en-US"/>
          </a:p>
        </p:txBody>
      </p:sp>
      <p:sp>
        <p:nvSpPr>
          <p:cNvPr id="7" name="TextBox 6">
            <a:extLst>
              <a:ext uri="{FF2B5EF4-FFF2-40B4-BE49-F238E27FC236}">
                <a16:creationId xmlns:a16="http://schemas.microsoft.com/office/drawing/2014/main" id="{766E740F-795B-4B37-B03C-9DE5F0A2DC17}"/>
              </a:ext>
            </a:extLst>
          </p:cNvPr>
          <p:cNvSpPr txBox="1"/>
          <p:nvPr/>
        </p:nvSpPr>
        <p:spPr>
          <a:xfrm>
            <a:off x="5986975" y="621720"/>
            <a:ext cx="6140546" cy="5324535"/>
          </a:xfrm>
          <a:prstGeom prst="rect">
            <a:avLst/>
          </a:prstGeom>
          <a:noFill/>
        </p:spPr>
        <p:txBody>
          <a:bodyPr wrap="square">
            <a:spAutoFit/>
          </a:bodyPr>
          <a:lstStyle/>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registerbtn:hover</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opacity: 1;</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Add a blue text color to links */</a:t>
            </a:r>
          </a:p>
          <a:p>
            <a:r>
              <a:rPr lang="en-US" sz="2000" dirty="0">
                <a:latin typeface="Times New Roman" panose="02020603050405020304" pitchFamily="18" charset="0"/>
                <a:cs typeface="Times New Roman" panose="02020603050405020304" pitchFamily="18" charset="0"/>
              </a:rPr>
              <a:t>a {</a:t>
            </a:r>
          </a:p>
          <a:p>
            <a:r>
              <a:rPr lang="en-US" sz="2000" dirty="0">
                <a:latin typeface="Times New Roman" panose="02020603050405020304" pitchFamily="18" charset="0"/>
                <a:cs typeface="Times New Roman" panose="02020603050405020304" pitchFamily="18" charset="0"/>
              </a:rPr>
              <a:t>  color: </a:t>
            </a:r>
            <a:r>
              <a:rPr lang="en-US" sz="2000" dirty="0" err="1">
                <a:latin typeface="Times New Roman" panose="02020603050405020304" pitchFamily="18" charset="0"/>
                <a:cs typeface="Times New Roman" panose="02020603050405020304" pitchFamily="18" charset="0"/>
              </a:rPr>
              <a:t>dodgerblue</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Set a grey background color and center the text of the "sign in" section */</a:t>
            </a:r>
          </a:p>
          <a:p>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signin</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background-color: #f1f1f1;</a:t>
            </a:r>
          </a:p>
          <a:p>
            <a:r>
              <a:rPr lang="en-US" sz="2000" dirty="0">
                <a:latin typeface="Times New Roman" panose="02020603050405020304" pitchFamily="18" charset="0"/>
                <a:cs typeface="Times New Roman" panose="02020603050405020304" pitchFamily="18" charset="0"/>
              </a:rPr>
              <a:t>  text-align: center;</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&lt;/style&gt;</a:t>
            </a:r>
          </a:p>
          <a:p>
            <a:r>
              <a:rPr lang="en-US" sz="2000" dirty="0">
                <a:latin typeface="Times New Roman" panose="02020603050405020304" pitchFamily="18" charset="0"/>
                <a:cs typeface="Times New Roman" panose="02020603050405020304" pitchFamily="18" charset="0"/>
              </a:rPr>
              <a:t>&lt;/head&gt;</a:t>
            </a:r>
          </a:p>
        </p:txBody>
      </p:sp>
      <p:sp>
        <p:nvSpPr>
          <p:cNvPr id="9" name="TextBox 8">
            <a:extLst>
              <a:ext uri="{FF2B5EF4-FFF2-40B4-BE49-F238E27FC236}">
                <a16:creationId xmlns:a16="http://schemas.microsoft.com/office/drawing/2014/main" id="{3DC00A45-E96E-48BD-8D22-057912276E64}"/>
              </a:ext>
            </a:extLst>
          </p:cNvPr>
          <p:cNvSpPr txBox="1"/>
          <p:nvPr/>
        </p:nvSpPr>
        <p:spPr>
          <a:xfrm>
            <a:off x="331763" y="880968"/>
            <a:ext cx="6140546" cy="563231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input[type=text]:focus, input[type=password]:focus {</a:t>
            </a:r>
          </a:p>
          <a:p>
            <a:r>
              <a:rPr lang="en-US" dirty="0">
                <a:latin typeface="Times New Roman" panose="02020603050405020304" pitchFamily="18" charset="0"/>
                <a:cs typeface="Times New Roman" panose="02020603050405020304" pitchFamily="18" charset="0"/>
              </a:rPr>
              <a:t>  background-color: #ddd;</a:t>
            </a:r>
          </a:p>
          <a:p>
            <a:r>
              <a:rPr lang="en-US" dirty="0">
                <a:latin typeface="Times New Roman" panose="02020603050405020304" pitchFamily="18" charset="0"/>
                <a:cs typeface="Times New Roman" panose="02020603050405020304" pitchFamily="18" charset="0"/>
              </a:rPr>
              <a:t>  outline: none;</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Overwrite default styles of hr */</a:t>
            </a:r>
          </a:p>
          <a:p>
            <a:r>
              <a:rPr lang="en-US" dirty="0">
                <a:latin typeface="Times New Roman" panose="02020603050405020304" pitchFamily="18" charset="0"/>
                <a:cs typeface="Times New Roman" panose="02020603050405020304" pitchFamily="18" charset="0"/>
              </a:rPr>
              <a:t>hr {</a:t>
            </a:r>
          </a:p>
          <a:p>
            <a:r>
              <a:rPr lang="en-US" dirty="0">
                <a:latin typeface="Times New Roman" panose="02020603050405020304" pitchFamily="18" charset="0"/>
                <a:cs typeface="Times New Roman" panose="02020603050405020304" pitchFamily="18" charset="0"/>
              </a:rPr>
              <a:t>  border: 1px solid #f1f1f1;</a:t>
            </a:r>
          </a:p>
          <a:p>
            <a:r>
              <a:rPr lang="en-US" dirty="0">
                <a:latin typeface="Times New Roman" panose="02020603050405020304" pitchFamily="18" charset="0"/>
                <a:cs typeface="Times New Roman" panose="02020603050405020304" pitchFamily="18" charset="0"/>
              </a:rPr>
              <a:t>  margin-bottom: 25px;</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Set a style for the submit button */</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registerbtn</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background-color: #04AA6D;</a:t>
            </a:r>
          </a:p>
          <a:p>
            <a:r>
              <a:rPr lang="en-US" dirty="0">
                <a:latin typeface="Times New Roman" panose="02020603050405020304" pitchFamily="18" charset="0"/>
                <a:cs typeface="Times New Roman" panose="02020603050405020304" pitchFamily="18" charset="0"/>
              </a:rPr>
              <a:t>  color: white;</a:t>
            </a:r>
          </a:p>
          <a:p>
            <a:r>
              <a:rPr lang="en-US" dirty="0">
                <a:latin typeface="Times New Roman" panose="02020603050405020304" pitchFamily="18" charset="0"/>
                <a:cs typeface="Times New Roman" panose="02020603050405020304" pitchFamily="18" charset="0"/>
              </a:rPr>
              <a:t>  padding: 16px 20px;</a:t>
            </a:r>
          </a:p>
          <a:p>
            <a:r>
              <a:rPr lang="en-US" dirty="0">
                <a:latin typeface="Times New Roman" panose="02020603050405020304" pitchFamily="18" charset="0"/>
                <a:cs typeface="Times New Roman" panose="02020603050405020304" pitchFamily="18" charset="0"/>
              </a:rPr>
              <a:t>  margin: 8px 0;</a:t>
            </a:r>
          </a:p>
          <a:p>
            <a:r>
              <a:rPr lang="en-US" dirty="0">
                <a:latin typeface="Times New Roman" panose="02020603050405020304" pitchFamily="18" charset="0"/>
                <a:cs typeface="Times New Roman" panose="02020603050405020304" pitchFamily="18" charset="0"/>
              </a:rPr>
              <a:t>  border: none;</a:t>
            </a:r>
          </a:p>
          <a:p>
            <a:r>
              <a:rPr lang="en-US" dirty="0">
                <a:latin typeface="Times New Roman" panose="02020603050405020304" pitchFamily="18" charset="0"/>
                <a:cs typeface="Times New Roman" panose="02020603050405020304" pitchFamily="18" charset="0"/>
              </a:rPr>
              <a:t>  cursor: pointer;</a:t>
            </a:r>
          </a:p>
          <a:p>
            <a:r>
              <a:rPr lang="en-US" dirty="0">
                <a:latin typeface="Times New Roman" panose="02020603050405020304" pitchFamily="18" charset="0"/>
                <a:cs typeface="Times New Roman" panose="02020603050405020304" pitchFamily="18" charset="0"/>
              </a:rPr>
              <a:t>  width: 100%;</a:t>
            </a:r>
          </a:p>
          <a:p>
            <a:r>
              <a:rPr lang="en-US" dirty="0">
                <a:latin typeface="Times New Roman" panose="02020603050405020304" pitchFamily="18" charset="0"/>
                <a:cs typeface="Times New Roman" panose="02020603050405020304" pitchFamily="18" charset="0"/>
              </a:rPr>
              <a:t>  opacity: 0.9;</a:t>
            </a:r>
          </a:p>
          <a:p>
            <a:r>
              <a:rPr lang="en-US" dirty="0">
                <a:latin typeface="Times New Roman" panose="02020603050405020304" pitchFamily="18" charset="0"/>
                <a:cs typeface="Times New Roman" panose="02020603050405020304" pitchFamily="18" charset="0"/>
              </a:rPr>
              <a:t>}</a:t>
            </a:r>
          </a:p>
        </p:txBody>
      </p:sp>
      <p:sp>
        <p:nvSpPr>
          <p:cNvPr id="10" name="Rectangle: Rounded Corners 9">
            <a:extLst>
              <a:ext uri="{FF2B5EF4-FFF2-40B4-BE49-F238E27FC236}">
                <a16:creationId xmlns:a16="http://schemas.microsoft.com/office/drawing/2014/main" id="{4B7F04D0-56FC-4105-93FC-24E0993D8D4A}"/>
              </a:ext>
            </a:extLst>
          </p:cNvPr>
          <p:cNvSpPr/>
          <p:nvPr/>
        </p:nvSpPr>
        <p:spPr>
          <a:xfrm>
            <a:off x="-1" y="1"/>
            <a:ext cx="5275386" cy="618978"/>
          </a:xfrm>
          <a:prstGeom prst="roundRect">
            <a:avLst/>
          </a:prstGeom>
          <a:solidFill>
            <a:srgbClr val="207246"/>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Cambria" panose="02040503050406030204" pitchFamily="18" charset="0"/>
                <a:ea typeface="Cambria" panose="02040503050406030204" pitchFamily="18" charset="0"/>
              </a:rPr>
              <a:t>How To Create a Register Form</a:t>
            </a:r>
          </a:p>
        </p:txBody>
      </p:sp>
    </p:spTree>
    <p:extLst>
      <p:ext uri="{BB962C8B-B14F-4D97-AF65-F5344CB8AC3E}">
        <p14:creationId xmlns:p14="http://schemas.microsoft.com/office/powerpoint/2010/main" val="33388795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invX="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E2281A0-0595-4B2D-C5EA-5FE2C1DE7026}"/>
              </a:ext>
            </a:extLst>
          </p:cNvPr>
          <p:cNvSpPr>
            <a:spLocks noGrp="1"/>
          </p:cNvSpPr>
          <p:nvPr>
            <p:ph type="dt" sz="half" idx="10"/>
          </p:nvPr>
        </p:nvSpPr>
        <p:spPr/>
        <p:txBody>
          <a:bodyPr/>
          <a:lstStyle/>
          <a:p>
            <a:fld id="{F1159102-A9CB-4707-B059-876E4248CDA8}" type="datetime1">
              <a:rPr lang="en-US" smtClean="0"/>
              <a:t>9/4/2023</a:t>
            </a:fld>
            <a:endParaRPr lang="en-US"/>
          </a:p>
        </p:txBody>
      </p:sp>
      <p:sp>
        <p:nvSpPr>
          <p:cNvPr id="5" name="Slide Number Placeholder 4">
            <a:extLst>
              <a:ext uri="{FF2B5EF4-FFF2-40B4-BE49-F238E27FC236}">
                <a16:creationId xmlns:a16="http://schemas.microsoft.com/office/drawing/2014/main" id="{3C900FA6-AF7E-E508-484B-C0074D7E0442}"/>
              </a:ext>
            </a:extLst>
          </p:cNvPr>
          <p:cNvSpPr>
            <a:spLocks noGrp="1"/>
          </p:cNvSpPr>
          <p:nvPr>
            <p:ph type="sldNum" sz="quarter" idx="12"/>
          </p:nvPr>
        </p:nvSpPr>
        <p:spPr/>
        <p:txBody>
          <a:bodyPr/>
          <a:lstStyle/>
          <a:p>
            <a:fld id="{7E55E370-3048-4D36-920A-08ECFD9B1995}" type="slidenum">
              <a:rPr lang="en-US" smtClean="0"/>
              <a:t>6</a:t>
            </a:fld>
            <a:endParaRPr lang="en-US"/>
          </a:p>
        </p:txBody>
      </p:sp>
      <p:sp>
        <p:nvSpPr>
          <p:cNvPr id="9" name="Rectangle: Rounded Corners 8">
            <a:extLst>
              <a:ext uri="{FF2B5EF4-FFF2-40B4-BE49-F238E27FC236}">
                <a16:creationId xmlns:a16="http://schemas.microsoft.com/office/drawing/2014/main" id="{9BD1D304-167E-47D4-9929-48329B954833}"/>
              </a:ext>
            </a:extLst>
          </p:cNvPr>
          <p:cNvSpPr/>
          <p:nvPr/>
        </p:nvSpPr>
        <p:spPr>
          <a:xfrm>
            <a:off x="-1" y="1"/>
            <a:ext cx="5275386" cy="618978"/>
          </a:xfrm>
          <a:prstGeom prst="roundRect">
            <a:avLst/>
          </a:prstGeom>
          <a:solidFill>
            <a:srgbClr val="207246"/>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Cambria" panose="02040503050406030204" pitchFamily="18" charset="0"/>
                <a:ea typeface="Cambria" panose="02040503050406030204" pitchFamily="18" charset="0"/>
              </a:rPr>
              <a:t>How To Create a Register Form</a:t>
            </a:r>
          </a:p>
        </p:txBody>
      </p:sp>
      <p:sp>
        <p:nvSpPr>
          <p:cNvPr id="10" name="TextBox 9">
            <a:extLst>
              <a:ext uri="{FF2B5EF4-FFF2-40B4-BE49-F238E27FC236}">
                <a16:creationId xmlns:a16="http://schemas.microsoft.com/office/drawing/2014/main" id="{472BDA67-F30F-4BA6-8185-06C9ED4941E2}"/>
              </a:ext>
            </a:extLst>
          </p:cNvPr>
          <p:cNvSpPr txBox="1"/>
          <p:nvPr/>
        </p:nvSpPr>
        <p:spPr>
          <a:xfrm>
            <a:off x="362244" y="1104877"/>
            <a:ext cx="11004451" cy="4093428"/>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&lt;body&gt;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&lt;form action="/action_page.php"&gt;</a:t>
            </a:r>
          </a:p>
          <a:p>
            <a:r>
              <a:rPr lang="en-US" sz="2000" dirty="0">
                <a:latin typeface="Times New Roman" panose="02020603050405020304" pitchFamily="18" charset="0"/>
                <a:cs typeface="Times New Roman" panose="02020603050405020304" pitchFamily="18" charset="0"/>
              </a:rPr>
              <a:t>  &lt;div class="container"&gt;</a:t>
            </a:r>
          </a:p>
          <a:p>
            <a:r>
              <a:rPr lang="en-US" sz="2000" dirty="0">
                <a:latin typeface="Times New Roman" panose="02020603050405020304" pitchFamily="18" charset="0"/>
                <a:cs typeface="Times New Roman" panose="02020603050405020304" pitchFamily="18" charset="0"/>
              </a:rPr>
              <a:t>    &lt;h1&gt;Registration Form&lt;/h1&gt;</a:t>
            </a:r>
          </a:p>
          <a:p>
            <a:r>
              <a:rPr lang="en-US" sz="2000" dirty="0">
                <a:latin typeface="Times New Roman" panose="02020603050405020304" pitchFamily="18" charset="0"/>
                <a:cs typeface="Times New Roman" panose="02020603050405020304" pitchFamily="18" charset="0"/>
              </a:rPr>
              <a:t>    &lt;p&gt;Please fill in this form to create an account.&lt;/p&gt;</a:t>
            </a:r>
          </a:p>
          <a:p>
            <a:r>
              <a:rPr lang="en-US" sz="2000" dirty="0">
                <a:latin typeface="Times New Roman" panose="02020603050405020304" pitchFamily="18" charset="0"/>
                <a:cs typeface="Times New Roman" panose="02020603050405020304" pitchFamily="18" charset="0"/>
              </a:rPr>
              <a:t>    &lt;hr&gt;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&lt;label for="email"&gt;&lt;b&gt;Email&lt;/b&gt;&lt;/label&gt;</a:t>
            </a:r>
          </a:p>
          <a:p>
            <a:r>
              <a:rPr lang="en-US" sz="2000" dirty="0">
                <a:latin typeface="Times New Roman" panose="02020603050405020304" pitchFamily="18" charset="0"/>
                <a:cs typeface="Times New Roman" panose="02020603050405020304" pitchFamily="18" charset="0"/>
              </a:rPr>
              <a:t>    &lt;input type="text" placeholder="Enter Email" name="email" id="email" required&gt;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&lt;label for="</a:t>
            </a:r>
            <a:r>
              <a:rPr lang="en-US" sz="2000" dirty="0" err="1">
                <a:latin typeface="Times New Roman" panose="02020603050405020304" pitchFamily="18" charset="0"/>
                <a:cs typeface="Times New Roman" panose="02020603050405020304" pitchFamily="18" charset="0"/>
              </a:rPr>
              <a:t>psw</a:t>
            </a:r>
            <a:r>
              <a:rPr lang="en-US" sz="2000" dirty="0">
                <a:latin typeface="Times New Roman" panose="02020603050405020304" pitchFamily="18" charset="0"/>
                <a:cs typeface="Times New Roman" panose="02020603050405020304" pitchFamily="18" charset="0"/>
              </a:rPr>
              <a:t>"&gt;&lt;b&gt;Password&lt;/b&gt;&lt;/label&gt;</a:t>
            </a:r>
          </a:p>
          <a:p>
            <a:r>
              <a:rPr lang="en-US" sz="2000" dirty="0">
                <a:latin typeface="Times New Roman" panose="02020603050405020304" pitchFamily="18" charset="0"/>
                <a:cs typeface="Times New Roman" panose="02020603050405020304" pitchFamily="18" charset="0"/>
              </a:rPr>
              <a:t>    &lt;input type="password" placeholder="Enter Password" name="</a:t>
            </a:r>
            <a:r>
              <a:rPr lang="en-US" sz="2000" dirty="0" err="1">
                <a:latin typeface="Times New Roman" panose="02020603050405020304" pitchFamily="18" charset="0"/>
                <a:cs typeface="Times New Roman" panose="02020603050405020304" pitchFamily="18" charset="0"/>
              </a:rPr>
              <a:t>psw</a:t>
            </a:r>
            <a:r>
              <a:rPr lang="en-US" sz="2000" dirty="0">
                <a:latin typeface="Times New Roman" panose="02020603050405020304" pitchFamily="18" charset="0"/>
                <a:cs typeface="Times New Roman" panose="02020603050405020304" pitchFamily="18" charset="0"/>
              </a:rPr>
              <a:t>" id="</a:t>
            </a:r>
            <a:r>
              <a:rPr lang="en-US" sz="2000" dirty="0" err="1">
                <a:latin typeface="Times New Roman" panose="02020603050405020304" pitchFamily="18" charset="0"/>
                <a:cs typeface="Times New Roman" panose="02020603050405020304" pitchFamily="18" charset="0"/>
              </a:rPr>
              <a:t>psw</a:t>
            </a:r>
            <a:r>
              <a:rPr lang="en-US" sz="2000" dirty="0">
                <a:latin typeface="Times New Roman" panose="02020603050405020304" pitchFamily="18" charset="0"/>
                <a:cs typeface="Times New Roman" panose="02020603050405020304" pitchFamily="18" charset="0"/>
              </a:rPr>
              <a:t>" required&gt;</a:t>
            </a:r>
          </a:p>
        </p:txBody>
      </p:sp>
    </p:spTree>
    <p:extLst>
      <p:ext uri="{BB962C8B-B14F-4D97-AF65-F5344CB8AC3E}">
        <p14:creationId xmlns:p14="http://schemas.microsoft.com/office/powerpoint/2010/main" val="120870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A67C7F-3C3B-4380-8033-A33EEE5E711B}"/>
              </a:ext>
            </a:extLst>
          </p:cNvPr>
          <p:cNvSpPr>
            <a:spLocks noGrp="1"/>
          </p:cNvSpPr>
          <p:nvPr>
            <p:ph type="dt" sz="half" idx="10"/>
          </p:nvPr>
        </p:nvSpPr>
        <p:spPr/>
        <p:txBody>
          <a:bodyPr/>
          <a:lstStyle/>
          <a:p>
            <a:fld id="{E949B310-A3C0-4B0E-9B66-842ED1476D5E}" type="datetime1">
              <a:rPr lang="en-US" smtClean="0"/>
              <a:pPr/>
              <a:t>9/4/2023</a:t>
            </a:fld>
            <a:endParaRPr lang="en-US" dirty="0"/>
          </a:p>
        </p:txBody>
      </p:sp>
      <p:sp>
        <p:nvSpPr>
          <p:cNvPr id="3" name="Slide Number Placeholder 2">
            <a:extLst>
              <a:ext uri="{FF2B5EF4-FFF2-40B4-BE49-F238E27FC236}">
                <a16:creationId xmlns:a16="http://schemas.microsoft.com/office/drawing/2014/main" id="{CF8C62F7-0487-42A6-81CA-EDC5E15F7887}"/>
              </a:ext>
            </a:extLst>
          </p:cNvPr>
          <p:cNvSpPr>
            <a:spLocks noGrp="1"/>
          </p:cNvSpPr>
          <p:nvPr>
            <p:ph type="sldNum" sz="quarter" idx="12"/>
          </p:nvPr>
        </p:nvSpPr>
        <p:spPr/>
        <p:txBody>
          <a:bodyPr/>
          <a:lstStyle/>
          <a:p>
            <a:fld id="{7E55E370-3048-4D36-920A-08ECFD9B1995}" type="slidenum">
              <a:rPr lang="en-US" smtClean="0"/>
              <a:pPr/>
              <a:t>7</a:t>
            </a:fld>
            <a:endParaRPr lang="en-US" dirty="0"/>
          </a:p>
        </p:txBody>
      </p:sp>
      <p:sp>
        <p:nvSpPr>
          <p:cNvPr id="4" name="TextBox 3">
            <a:extLst>
              <a:ext uri="{FF2B5EF4-FFF2-40B4-BE49-F238E27FC236}">
                <a16:creationId xmlns:a16="http://schemas.microsoft.com/office/drawing/2014/main" id="{177CC062-6B9E-48B0-9286-74CEBA9E0259}"/>
              </a:ext>
            </a:extLst>
          </p:cNvPr>
          <p:cNvSpPr txBox="1"/>
          <p:nvPr/>
        </p:nvSpPr>
        <p:spPr>
          <a:xfrm>
            <a:off x="562708" y="1243321"/>
            <a:ext cx="11747693" cy="4708981"/>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 &lt;label for="</a:t>
            </a:r>
            <a:r>
              <a:rPr lang="en-US" sz="2000" dirty="0" err="1">
                <a:latin typeface="Times New Roman" panose="02020603050405020304" pitchFamily="18" charset="0"/>
                <a:cs typeface="Times New Roman" panose="02020603050405020304" pitchFamily="18" charset="0"/>
              </a:rPr>
              <a:t>psw</a:t>
            </a:r>
            <a:r>
              <a:rPr lang="en-US" sz="2000" dirty="0">
                <a:latin typeface="Times New Roman" panose="02020603050405020304" pitchFamily="18" charset="0"/>
                <a:cs typeface="Times New Roman" panose="02020603050405020304" pitchFamily="18" charset="0"/>
              </a:rPr>
              <a:t>-repeat"&gt;&lt;b&gt;Repeat Password&lt;/b&gt;&lt;/label&gt;</a:t>
            </a:r>
          </a:p>
          <a:p>
            <a:r>
              <a:rPr lang="en-US" sz="2000" dirty="0">
                <a:latin typeface="Times New Roman" panose="02020603050405020304" pitchFamily="18" charset="0"/>
                <a:cs typeface="Times New Roman" panose="02020603050405020304" pitchFamily="18" charset="0"/>
              </a:rPr>
              <a:t>    &lt;input type="password" placeholder="Repeat Password" name="</a:t>
            </a:r>
            <a:r>
              <a:rPr lang="en-US" sz="2000" dirty="0" err="1">
                <a:latin typeface="Times New Roman" panose="02020603050405020304" pitchFamily="18" charset="0"/>
                <a:cs typeface="Times New Roman" panose="02020603050405020304" pitchFamily="18" charset="0"/>
              </a:rPr>
              <a:t>psw</a:t>
            </a:r>
            <a:r>
              <a:rPr lang="en-US" sz="2000" dirty="0">
                <a:latin typeface="Times New Roman" panose="02020603050405020304" pitchFamily="18" charset="0"/>
                <a:cs typeface="Times New Roman" panose="02020603050405020304" pitchFamily="18" charset="0"/>
              </a:rPr>
              <a:t>-repeat" id="</a:t>
            </a:r>
            <a:r>
              <a:rPr lang="en-US" sz="2000" dirty="0" err="1">
                <a:latin typeface="Times New Roman" panose="02020603050405020304" pitchFamily="18" charset="0"/>
                <a:cs typeface="Times New Roman" panose="02020603050405020304" pitchFamily="18" charset="0"/>
              </a:rPr>
              <a:t>psw</a:t>
            </a:r>
            <a:r>
              <a:rPr lang="en-US" sz="2000" dirty="0">
                <a:latin typeface="Times New Roman" panose="02020603050405020304" pitchFamily="18" charset="0"/>
                <a:cs typeface="Times New Roman" panose="02020603050405020304" pitchFamily="18" charset="0"/>
              </a:rPr>
              <a:t>-repeat" required&gt;</a:t>
            </a:r>
          </a:p>
          <a:p>
            <a:r>
              <a:rPr lang="en-US" sz="2000" dirty="0">
                <a:latin typeface="Times New Roman" panose="02020603050405020304" pitchFamily="18" charset="0"/>
                <a:cs typeface="Times New Roman" panose="02020603050405020304" pitchFamily="18" charset="0"/>
              </a:rPr>
              <a:t>    &lt;hr&gt;</a:t>
            </a:r>
          </a:p>
          <a:p>
            <a:r>
              <a:rPr lang="en-US" sz="2000" dirty="0">
                <a:latin typeface="Times New Roman" panose="02020603050405020304" pitchFamily="18" charset="0"/>
                <a:cs typeface="Times New Roman" panose="02020603050405020304" pitchFamily="18" charset="0"/>
              </a:rPr>
              <a:t>    &lt;p&gt;By creating an account you agree to our &lt;a href="#"&gt;Terms &amp; Privacy&lt;/a&gt;.&lt;/p&gt;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&lt;button type="submit" class="</a:t>
            </a:r>
            <a:r>
              <a:rPr lang="en-US" sz="2000" dirty="0" err="1">
                <a:latin typeface="Times New Roman" panose="02020603050405020304" pitchFamily="18" charset="0"/>
                <a:cs typeface="Times New Roman" panose="02020603050405020304" pitchFamily="18" charset="0"/>
              </a:rPr>
              <a:t>registerbtn</a:t>
            </a:r>
            <a:r>
              <a:rPr lang="en-US" sz="2000" dirty="0">
                <a:latin typeface="Times New Roman" panose="02020603050405020304" pitchFamily="18" charset="0"/>
                <a:cs typeface="Times New Roman" panose="02020603050405020304" pitchFamily="18" charset="0"/>
              </a:rPr>
              <a:t>"&gt;Register&lt;/button&gt;</a:t>
            </a:r>
          </a:p>
          <a:p>
            <a:r>
              <a:rPr lang="en-US" sz="2000" dirty="0">
                <a:latin typeface="Times New Roman" panose="02020603050405020304" pitchFamily="18" charset="0"/>
                <a:cs typeface="Times New Roman" panose="02020603050405020304" pitchFamily="18" charset="0"/>
              </a:rPr>
              <a:t>  &lt;/div&gt;</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&lt;div class="container </a:t>
            </a:r>
            <a:r>
              <a:rPr lang="en-US" sz="2000" dirty="0" err="1">
                <a:latin typeface="Times New Roman" panose="02020603050405020304" pitchFamily="18" charset="0"/>
                <a:cs typeface="Times New Roman" panose="02020603050405020304" pitchFamily="18" charset="0"/>
              </a:rPr>
              <a:t>signin</a:t>
            </a:r>
            <a:r>
              <a:rPr lang="en-US" sz="2000" dirty="0">
                <a:latin typeface="Times New Roman" panose="02020603050405020304" pitchFamily="18" charset="0"/>
                <a:cs typeface="Times New Roman" panose="02020603050405020304" pitchFamily="18" charset="0"/>
              </a:rPr>
              <a:t>"&gt;</a:t>
            </a:r>
          </a:p>
          <a:p>
            <a:r>
              <a:rPr lang="en-US" sz="2000" dirty="0">
                <a:latin typeface="Times New Roman" panose="02020603050405020304" pitchFamily="18" charset="0"/>
                <a:cs typeface="Times New Roman" panose="02020603050405020304" pitchFamily="18" charset="0"/>
              </a:rPr>
              <a:t>    &lt;p&gt;Already have an account? &lt;a href="#"&gt;Sign in&lt;/a&gt;.&lt;/p&gt;</a:t>
            </a:r>
          </a:p>
          <a:p>
            <a:r>
              <a:rPr lang="en-US" sz="2000" dirty="0">
                <a:latin typeface="Times New Roman" panose="02020603050405020304" pitchFamily="18" charset="0"/>
                <a:cs typeface="Times New Roman" panose="02020603050405020304" pitchFamily="18" charset="0"/>
              </a:rPr>
              <a:t>  &lt;/div&gt;</a:t>
            </a:r>
          </a:p>
          <a:p>
            <a:r>
              <a:rPr lang="en-US" sz="2000" dirty="0">
                <a:latin typeface="Times New Roman" panose="02020603050405020304" pitchFamily="18" charset="0"/>
                <a:cs typeface="Times New Roman" panose="02020603050405020304" pitchFamily="18" charset="0"/>
              </a:rPr>
              <a:t>&lt;/form&gt;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&lt;/body&gt;</a:t>
            </a:r>
          </a:p>
          <a:p>
            <a:r>
              <a:rPr lang="en-US" sz="2000" dirty="0">
                <a:latin typeface="Times New Roman" panose="02020603050405020304" pitchFamily="18" charset="0"/>
                <a:cs typeface="Times New Roman" panose="02020603050405020304" pitchFamily="18" charset="0"/>
              </a:rPr>
              <a:t>&lt;/html&gt;</a:t>
            </a:r>
          </a:p>
        </p:txBody>
      </p:sp>
      <p:sp>
        <p:nvSpPr>
          <p:cNvPr id="5" name="Rectangle: Rounded Corners 4">
            <a:extLst>
              <a:ext uri="{FF2B5EF4-FFF2-40B4-BE49-F238E27FC236}">
                <a16:creationId xmlns:a16="http://schemas.microsoft.com/office/drawing/2014/main" id="{CAE7DBFA-676C-4383-8B2D-34FF8E0B1908}"/>
              </a:ext>
            </a:extLst>
          </p:cNvPr>
          <p:cNvSpPr/>
          <p:nvPr/>
        </p:nvSpPr>
        <p:spPr>
          <a:xfrm>
            <a:off x="-1" y="1"/>
            <a:ext cx="5275386" cy="618978"/>
          </a:xfrm>
          <a:prstGeom prst="roundRect">
            <a:avLst/>
          </a:prstGeom>
          <a:solidFill>
            <a:srgbClr val="207246"/>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Cambria" panose="02040503050406030204" pitchFamily="18" charset="0"/>
                <a:ea typeface="Cambria" panose="02040503050406030204" pitchFamily="18" charset="0"/>
              </a:rPr>
              <a:t>How To Create a Register Form</a:t>
            </a:r>
          </a:p>
        </p:txBody>
      </p:sp>
    </p:spTree>
    <p:extLst>
      <p:ext uri="{BB962C8B-B14F-4D97-AF65-F5344CB8AC3E}">
        <p14:creationId xmlns:p14="http://schemas.microsoft.com/office/powerpoint/2010/main" val="2617035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DD8EBC-6F5F-400C-8046-B1E8F24A4844}"/>
              </a:ext>
            </a:extLst>
          </p:cNvPr>
          <p:cNvSpPr>
            <a:spLocks noGrp="1"/>
          </p:cNvSpPr>
          <p:nvPr>
            <p:ph type="dt" sz="half" idx="10"/>
          </p:nvPr>
        </p:nvSpPr>
        <p:spPr/>
        <p:txBody>
          <a:bodyPr/>
          <a:lstStyle/>
          <a:p>
            <a:fld id="{E949B310-A3C0-4B0E-9B66-842ED1476D5E}" type="datetime1">
              <a:rPr lang="en-US" smtClean="0"/>
              <a:pPr/>
              <a:t>9/4/2023</a:t>
            </a:fld>
            <a:endParaRPr lang="en-US" dirty="0"/>
          </a:p>
        </p:txBody>
      </p:sp>
      <p:sp>
        <p:nvSpPr>
          <p:cNvPr id="3" name="Slide Number Placeholder 2">
            <a:extLst>
              <a:ext uri="{FF2B5EF4-FFF2-40B4-BE49-F238E27FC236}">
                <a16:creationId xmlns:a16="http://schemas.microsoft.com/office/drawing/2014/main" id="{6A430E76-8B1A-403A-B174-FE9CE3A8C440}"/>
              </a:ext>
            </a:extLst>
          </p:cNvPr>
          <p:cNvSpPr>
            <a:spLocks noGrp="1"/>
          </p:cNvSpPr>
          <p:nvPr>
            <p:ph type="sldNum" sz="quarter" idx="12"/>
          </p:nvPr>
        </p:nvSpPr>
        <p:spPr/>
        <p:txBody>
          <a:bodyPr/>
          <a:lstStyle/>
          <a:p>
            <a:fld id="{7E55E370-3048-4D36-920A-08ECFD9B1995}" type="slidenum">
              <a:rPr lang="en-US" smtClean="0"/>
              <a:pPr/>
              <a:t>8</a:t>
            </a:fld>
            <a:endParaRPr lang="en-US" dirty="0"/>
          </a:p>
        </p:txBody>
      </p:sp>
      <p:sp>
        <p:nvSpPr>
          <p:cNvPr id="4" name="Rectangle: Rounded Corners 3">
            <a:extLst>
              <a:ext uri="{FF2B5EF4-FFF2-40B4-BE49-F238E27FC236}">
                <a16:creationId xmlns:a16="http://schemas.microsoft.com/office/drawing/2014/main" id="{BFF66A55-A5DC-4CF6-8133-D0624914137B}"/>
              </a:ext>
            </a:extLst>
          </p:cNvPr>
          <p:cNvSpPr/>
          <p:nvPr/>
        </p:nvSpPr>
        <p:spPr>
          <a:xfrm>
            <a:off x="-1" y="1"/>
            <a:ext cx="4614204" cy="618978"/>
          </a:xfrm>
          <a:prstGeom prst="roundRect">
            <a:avLst/>
          </a:prstGeom>
          <a:solidFill>
            <a:srgbClr val="207246"/>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Cambria" panose="02040503050406030204" pitchFamily="18" charset="0"/>
                <a:ea typeface="Cambria" panose="02040503050406030204" pitchFamily="18" charset="0"/>
              </a:rPr>
              <a:t>How To - Form with Icons</a:t>
            </a:r>
          </a:p>
        </p:txBody>
      </p:sp>
      <p:pic>
        <p:nvPicPr>
          <p:cNvPr id="6" name="Picture 5">
            <a:extLst>
              <a:ext uri="{FF2B5EF4-FFF2-40B4-BE49-F238E27FC236}">
                <a16:creationId xmlns:a16="http://schemas.microsoft.com/office/drawing/2014/main" id="{CC82A407-FAFE-4297-BF36-78739AD903ED}"/>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2028257" y="1295335"/>
            <a:ext cx="8135485" cy="4458352"/>
          </a:xfrm>
          <a:prstGeom prst="rect">
            <a:avLst/>
          </a:prstGeom>
          <a:ln>
            <a:solidFill>
              <a:schemeClr val="bg1"/>
            </a:solidFill>
          </a:ln>
          <a:scene3d>
            <a:camera prst="orthographicFront"/>
            <a:lightRig rig="threePt" dir="t"/>
          </a:scene3d>
          <a:sp3d>
            <a:bevelT/>
          </a:sp3d>
        </p:spPr>
      </p:pic>
    </p:spTree>
    <p:extLst>
      <p:ext uri="{BB962C8B-B14F-4D97-AF65-F5344CB8AC3E}">
        <p14:creationId xmlns:p14="http://schemas.microsoft.com/office/powerpoint/2010/main" val="3504528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385D01-24D3-49C5-BD4C-68BCD268207F}"/>
              </a:ext>
            </a:extLst>
          </p:cNvPr>
          <p:cNvSpPr>
            <a:spLocks noGrp="1"/>
          </p:cNvSpPr>
          <p:nvPr>
            <p:ph type="dt" sz="half" idx="10"/>
          </p:nvPr>
        </p:nvSpPr>
        <p:spPr/>
        <p:txBody>
          <a:bodyPr/>
          <a:lstStyle/>
          <a:p>
            <a:fld id="{E949B310-A3C0-4B0E-9B66-842ED1476D5E}" type="datetime1">
              <a:rPr lang="en-US" smtClean="0"/>
              <a:pPr/>
              <a:t>9/4/2023</a:t>
            </a:fld>
            <a:endParaRPr lang="en-US" dirty="0"/>
          </a:p>
        </p:txBody>
      </p:sp>
      <p:sp>
        <p:nvSpPr>
          <p:cNvPr id="3" name="Slide Number Placeholder 2">
            <a:extLst>
              <a:ext uri="{FF2B5EF4-FFF2-40B4-BE49-F238E27FC236}">
                <a16:creationId xmlns:a16="http://schemas.microsoft.com/office/drawing/2014/main" id="{A049333A-5C9B-4C39-A319-AA9FB8616C32}"/>
              </a:ext>
            </a:extLst>
          </p:cNvPr>
          <p:cNvSpPr>
            <a:spLocks noGrp="1"/>
          </p:cNvSpPr>
          <p:nvPr>
            <p:ph type="sldNum" sz="quarter" idx="12"/>
          </p:nvPr>
        </p:nvSpPr>
        <p:spPr/>
        <p:txBody>
          <a:bodyPr/>
          <a:lstStyle/>
          <a:p>
            <a:fld id="{7E55E370-3048-4D36-920A-08ECFD9B1995}" type="slidenum">
              <a:rPr lang="en-US" smtClean="0"/>
              <a:pPr/>
              <a:t>9</a:t>
            </a:fld>
            <a:endParaRPr lang="en-US" dirty="0"/>
          </a:p>
        </p:txBody>
      </p:sp>
      <p:sp>
        <p:nvSpPr>
          <p:cNvPr id="4" name="Rectangle: Rounded Corners 3">
            <a:extLst>
              <a:ext uri="{FF2B5EF4-FFF2-40B4-BE49-F238E27FC236}">
                <a16:creationId xmlns:a16="http://schemas.microsoft.com/office/drawing/2014/main" id="{4E60309A-9EB8-4402-8B6F-C5B9B8301B6E}"/>
              </a:ext>
            </a:extLst>
          </p:cNvPr>
          <p:cNvSpPr/>
          <p:nvPr/>
        </p:nvSpPr>
        <p:spPr>
          <a:xfrm>
            <a:off x="-1" y="1"/>
            <a:ext cx="3271839" cy="618978"/>
          </a:xfrm>
          <a:prstGeom prst="roundRect">
            <a:avLst/>
          </a:prstGeom>
          <a:solidFill>
            <a:srgbClr val="207246"/>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Cambria" panose="02040503050406030204" pitchFamily="18" charset="0"/>
                <a:ea typeface="Cambria" panose="02040503050406030204" pitchFamily="18" charset="0"/>
              </a:rPr>
              <a:t>Responsive Form</a:t>
            </a:r>
          </a:p>
        </p:txBody>
      </p:sp>
      <p:pic>
        <p:nvPicPr>
          <p:cNvPr id="6" name="Picture 5">
            <a:extLst>
              <a:ext uri="{FF2B5EF4-FFF2-40B4-BE49-F238E27FC236}">
                <a16:creationId xmlns:a16="http://schemas.microsoft.com/office/drawing/2014/main" id="{9D17C2AA-3B4D-4387-9E6D-F8F2E624E19A}"/>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3042811" y="852127"/>
            <a:ext cx="6686977" cy="5643767"/>
          </a:xfrm>
          <a:prstGeom prst="rect">
            <a:avLst/>
          </a:prstGeom>
          <a:scene3d>
            <a:camera prst="orthographicFront"/>
            <a:lightRig rig="threePt" dir="t"/>
          </a:scene3d>
          <a:sp3d>
            <a:bevelT/>
          </a:sp3d>
        </p:spPr>
      </p:pic>
    </p:spTree>
    <p:extLst>
      <p:ext uri="{BB962C8B-B14F-4D97-AF65-F5344CB8AC3E}">
        <p14:creationId xmlns:p14="http://schemas.microsoft.com/office/powerpoint/2010/main" val="2877440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4756</TotalTime>
  <Words>2605</Words>
  <Application>Microsoft Office PowerPoint</Application>
  <PresentationFormat>Widescreen</PresentationFormat>
  <Paragraphs>494</Paragraphs>
  <Slides>11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Algerian</vt:lpstr>
      <vt:lpstr>Arial</vt:lpstr>
      <vt:lpstr>Calibri</vt:lpstr>
      <vt:lpstr>Calibri Light</vt:lpstr>
      <vt:lpstr>Cambria</vt:lpstr>
      <vt:lpstr>Times New Roman</vt:lpstr>
      <vt:lpstr>Office Theme</vt:lpstr>
      <vt:lpstr>ICE 4262: Internet and Web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IMRAN</dc:creator>
  <cp:lastModifiedBy>Mehedi Hasan Imran</cp:lastModifiedBy>
  <cp:revision>102</cp:revision>
  <dcterms:created xsi:type="dcterms:W3CDTF">2022-08-25T03:00:10Z</dcterms:created>
  <dcterms:modified xsi:type="dcterms:W3CDTF">2023-09-04T05:42:08Z</dcterms:modified>
</cp:coreProperties>
</file>