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62" r:id="rId2"/>
    <p:sldId id="283" r:id="rId3"/>
    <p:sldId id="355" r:id="rId4"/>
    <p:sldId id="264" r:id="rId5"/>
    <p:sldId id="356" r:id="rId6"/>
    <p:sldId id="358" r:id="rId7"/>
    <p:sldId id="357" r:id="rId8"/>
    <p:sldId id="363" r:id="rId9"/>
    <p:sldId id="359" r:id="rId10"/>
    <p:sldId id="361" r:id="rId11"/>
    <p:sldId id="362" r:id="rId12"/>
    <p:sldId id="360" r:id="rId13"/>
    <p:sldId id="284" r:id="rId14"/>
    <p:sldId id="285" r:id="rId15"/>
    <p:sldId id="343" r:id="rId16"/>
    <p:sldId id="344" r:id="rId17"/>
    <p:sldId id="345" r:id="rId18"/>
    <p:sldId id="348" r:id="rId19"/>
    <p:sldId id="347" r:id="rId20"/>
    <p:sldId id="349" r:id="rId21"/>
    <p:sldId id="350" r:id="rId22"/>
    <p:sldId id="351" r:id="rId23"/>
    <p:sldId id="352" r:id="rId24"/>
    <p:sldId id="353" r:id="rId25"/>
    <p:sldId id="35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A8"/>
    <a:srgbClr val="005587"/>
    <a:srgbClr val="00A9E0"/>
    <a:srgbClr val="009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0896"/>
  </p:normalViewPr>
  <p:slideViewPr>
    <p:cSldViewPr snapToGrid="0" snapToObjects="1">
      <p:cViewPr varScale="1">
        <p:scale>
          <a:sx n="61" d="100"/>
          <a:sy n="61" d="100"/>
        </p:scale>
        <p:origin x="149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Russell" userId="2edd1b24-b5df-4a9e-86c0-628518bf71b7" providerId="ADAL" clId="{DC3C26BA-D76A-4C98-950E-89CC5CC9B133}"/>
    <pc:docChg chg="custSel modSld">
      <pc:chgData name="Mark Russell" userId="2edd1b24-b5df-4a9e-86c0-628518bf71b7" providerId="ADAL" clId="{DC3C26BA-D76A-4C98-950E-89CC5CC9B133}" dt="2022-09-06T17:42:25.797" v="87" actId="1035"/>
      <pc:docMkLst>
        <pc:docMk/>
      </pc:docMkLst>
      <pc:sldChg chg="modSp mod">
        <pc:chgData name="Mark Russell" userId="2edd1b24-b5df-4a9e-86c0-628518bf71b7" providerId="ADAL" clId="{DC3C26BA-D76A-4C98-950E-89CC5CC9B133}" dt="2022-09-06T17:41:54.053" v="56" actId="1076"/>
        <pc:sldMkLst>
          <pc:docMk/>
          <pc:sldMk cId="662263237" sldId="343"/>
        </pc:sldMkLst>
        <pc:spChg chg="mod">
          <ac:chgData name="Mark Russell" userId="2edd1b24-b5df-4a9e-86c0-628518bf71b7" providerId="ADAL" clId="{DC3C26BA-D76A-4C98-950E-89CC5CC9B133}" dt="2022-09-06T17:41:44.057" v="54" actId="1035"/>
          <ac:spMkLst>
            <pc:docMk/>
            <pc:sldMk cId="662263237" sldId="343"/>
            <ac:spMk id="3" creationId="{31BA7724-D622-7E43-B295-34F6022FBB14}"/>
          </ac:spMkLst>
        </pc:spChg>
        <pc:picChg chg="mod">
          <ac:chgData name="Mark Russell" userId="2edd1b24-b5df-4a9e-86c0-628518bf71b7" providerId="ADAL" clId="{DC3C26BA-D76A-4C98-950E-89CC5CC9B133}" dt="2022-09-06T17:41:54.053" v="56" actId="1076"/>
          <ac:picMkLst>
            <pc:docMk/>
            <pc:sldMk cId="662263237" sldId="343"/>
            <ac:picMk id="4" creationId="{7861CB14-ED56-4D58-940F-D658807C6702}"/>
          </ac:picMkLst>
        </pc:picChg>
      </pc:sldChg>
      <pc:sldChg chg="modSp mod">
        <pc:chgData name="Mark Russell" userId="2edd1b24-b5df-4a9e-86c0-628518bf71b7" providerId="ADAL" clId="{DC3C26BA-D76A-4C98-950E-89CC5CC9B133}" dt="2022-09-06T17:42:25.797" v="87" actId="1035"/>
        <pc:sldMkLst>
          <pc:docMk/>
          <pc:sldMk cId="3798411957" sldId="348"/>
        </pc:sldMkLst>
        <pc:graphicFrameChg chg="mod">
          <ac:chgData name="Mark Russell" userId="2edd1b24-b5df-4a9e-86c0-628518bf71b7" providerId="ADAL" clId="{DC3C26BA-D76A-4C98-950E-89CC5CC9B133}" dt="2022-09-06T17:42:25.797" v="87" actId="1035"/>
          <ac:graphicFrameMkLst>
            <pc:docMk/>
            <pc:sldMk cId="3798411957" sldId="348"/>
            <ac:graphicFrameMk id="4" creationId="{7D729ACE-E406-4C2A-B8B7-B502667B3C07}"/>
          </ac:graphicFrameMkLst>
        </pc:graphicFrameChg>
      </pc:sldChg>
      <pc:sldChg chg="modSp mod">
        <pc:chgData name="Mark Russell" userId="2edd1b24-b5df-4a9e-86c0-628518bf71b7" providerId="ADAL" clId="{DC3C26BA-D76A-4C98-950E-89CC5CC9B133}" dt="2022-09-06T17:40:21.276" v="41" actId="1035"/>
        <pc:sldMkLst>
          <pc:docMk/>
          <pc:sldMk cId="4121173336" sldId="362"/>
        </pc:sldMkLst>
        <pc:spChg chg="mod">
          <ac:chgData name="Mark Russell" userId="2edd1b24-b5df-4a9e-86c0-628518bf71b7" providerId="ADAL" clId="{DC3C26BA-D76A-4C98-950E-89CC5CC9B133}" dt="2022-09-06T17:40:21.276" v="41" actId="1035"/>
          <ac:spMkLst>
            <pc:docMk/>
            <pc:sldMk cId="4121173336" sldId="362"/>
            <ac:spMk id="6" creationId="{00000000-0000-0000-0000-000000000000}"/>
          </ac:spMkLst>
        </pc:spChg>
      </pc:sldChg>
      <pc:sldChg chg="modSp mod">
        <pc:chgData name="Mark Russell" userId="2edd1b24-b5df-4a9e-86c0-628518bf71b7" providerId="ADAL" clId="{DC3C26BA-D76A-4C98-950E-89CC5CC9B133}" dt="2022-09-06T17:39:59.753" v="25" actId="6549"/>
        <pc:sldMkLst>
          <pc:docMk/>
          <pc:sldMk cId="1472844648" sldId="363"/>
        </pc:sldMkLst>
        <pc:spChg chg="mod">
          <ac:chgData name="Mark Russell" userId="2edd1b24-b5df-4a9e-86c0-628518bf71b7" providerId="ADAL" clId="{DC3C26BA-D76A-4C98-950E-89CC5CC9B133}" dt="2022-09-06T17:39:59.753" v="25" actId="6549"/>
          <ac:spMkLst>
            <pc:docMk/>
            <pc:sldMk cId="1472844648" sldId="363"/>
            <ac:spMk id="3" creationId="{31BA7724-D622-7E43-B295-34F6022FBB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4900A-CEF6-1F40-96D3-6A8018FE647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54780-A7F9-6E47-8B88-4EC258B2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95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most important skill of programmers is not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54780-A7F9-6E47-8B88-4EC258B2A1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79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repeatable set of instructions is called an algorithm.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54780-A7F9-6E47-8B88-4EC258B2A1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33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54780-A7F9-6E47-8B88-4EC258B2A1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2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54780-A7F9-6E47-8B88-4EC258B2A1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12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54780-A7F9-6E47-8B88-4EC258B2A1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01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54780-A7F9-6E47-8B88-4EC258B2A1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46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54780-A7F9-6E47-8B88-4EC258B2A1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62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54780-A7F9-6E47-8B88-4EC258B2A1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29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54780-A7F9-6E47-8B88-4EC258B2A1A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81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54780-A7F9-6E47-8B88-4EC258B2A1A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82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54780-A7F9-6E47-8B88-4EC258B2A1A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55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most important skill of programmers is not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54780-A7F9-6E47-8B88-4EC258B2A1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70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54780-A7F9-6E47-8B88-4EC258B2A1A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97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54780-A7F9-6E47-8B88-4EC258B2A1A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5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most important skill of programmers is not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54780-A7F9-6E47-8B88-4EC258B2A1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89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most important skill of programmers is not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54780-A7F9-6E47-8B88-4EC258B2A1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96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most important skill of programmers is not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54780-A7F9-6E47-8B88-4EC258B2A1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9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most important skill of programmers is not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54780-A7F9-6E47-8B88-4EC258B2A1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98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most important skill of programmers is not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54780-A7F9-6E47-8B88-4EC258B2A1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74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most important skill of programmers is not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54780-A7F9-6E47-8B88-4EC258B2A1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12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most important skill of programmers is not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54780-A7F9-6E47-8B88-4EC258B2A1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50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DE1A-BF9F-F948-9889-E2531BE32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544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A522F-A047-0B42-823A-54373ACEF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421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2" descr="Image result for lambton college">
            <a:extLst>
              <a:ext uri="{FF2B5EF4-FFF2-40B4-BE49-F238E27FC236}">
                <a16:creationId xmlns:a16="http://schemas.microsoft.com/office/drawing/2014/main" id="{FF9C9BE7-4469-5946-B340-F9C70B16F5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744" y="5441374"/>
            <a:ext cx="3804949" cy="111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e 11">
            <a:extLst>
              <a:ext uri="{FF2B5EF4-FFF2-40B4-BE49-F238E27FC236}">
                <a16:creationId xmlns:a16="http://schemas.microsoft.com/office/drawing/2014/main" id="{884FDCBD-1155-684A-B85B-613A3E7292E3}"/>
              </a:ext>
            </a:extLst>
          </p:cNvPr>
          <p:cNvSpPr/>
          <p:nvPr userDrawn="1"/>
        </p:nvSpPr>
        <p:spPr>
          <a:xfrm rot="16200000">
            <a:off x="-1908465" y="4955525"/>
            <a:ext cx="3816930" cy="3804950"/>
          </a:xfrm>
          <a:prstGeom prst="pie">
            <a:avLst>
              <a:gd name="adj1" fmla="val 0"/>
              <a:gd name="adj2" fmla="val 5423373"/>
            </a:avLst>
          </a:prstGeom>
          <a:solidFill>
            <a:srgbClr val="00A9E0">
              <a:alpha val="6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6FE8CA-5C23-8544-9D32-5F349DE94F58}"/>
              </a:ext>
            </a:extLst>
          </p:cNvPr>
          <p:cNvSpPr/>
          <p:nvPr userDrawn="1"/>
        </p:nvSpPr>
        <p:spPr>
          <a:xfrm>
            <a:off x="676523" y="4409207"/>
            <a:ext cx="568036" cy="540327"/>
          </a:xfrm>
          <a:prstGeom prst="ellipse">
            <a:avLst/>
          </a:prstGeom>
          <a:solidFill>
            <a:srgbClr val="005587"/>
          </a:solidFill>
          <a:ln>
            <a:solidFill>
              <a:srgbClr val="0055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DC1BB4-4BAC-3B4B-8922-4BB76B0849BA}"/>
              </a:ext>
            </a:extLst>
          </p:cNvPr>
          <p:cNvSpPr/>
          <p:nvPr userDrawn="1"/>
        </p:nvSpPr>
        <p:spPr>
          <a:xfrm>
            <a:off x="1902475" y="5295761"/>
            <a:ext cx="875186" cy="923058"/>
          </a:xfrm>
          <a:prstGeom prst="ellipse">
            <a:avLst/>
          </a:prstGeom>
          <a:solidFill>
            <a:srgbClr val="0076A8"/>
          </a:solidFill>
          <a:ln>
            <a:solidFill>
              <a:srgbClr val="0076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9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47797-24D5-6041-B933-A7BC0321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7EA0B-B553-3540-8989-1B195FCD6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D7216-50FF-BD46-9162-A8489C98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8145ED-4B6C-F34C-9DDC-C7914DCAB4C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8745-223E-564B-B722-B0EF3059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6C73-9FAD-F54F-B334-CD70320B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36" y="6584949"/>
            <a:ext cx="588822" cy="365125"/>
          </a:xfrm>
          <a:prstGeom prst="rect">
            <a:avLst/>
          </a:prstGeom>
        </p:spPr>
        <p:txBody>
          <a:bodyPr/>
          <a:lstStyle/>
          <a:p>
            <a:fld id="{53345EC9-CA2E-EA45-945C-F80B22A8A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9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E89AF4-7AD3-3848-8CDD-3A6558DBF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45B7E-69EF-C949-9194-D4512327B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9784D-01BB-404A-A87D-E509F2A7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8145ED-4B6C-F34C-9DDC-C7914DCAB4C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FF9C1-1D0F-1140-9A25-0781B989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39565-CD46-0643-95D7-AB38C1F8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36" y="6584949"/>
            <a:ext cx="588822" cy="365125"/>
          </a:xfrm>
          <a:prstGeom prst="rect">
            <a:avLst/>
          </a:prstGeom>
        </p:spPr>
        <p:txBody>
          <a:bodyPr/>
          <a:lstStyle/>
          <a:p>
            <a:fld id="{53345EC9-CA2E-EA45-945C-F80B22A8A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3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32A21-8790-E241-9BE4-8B8A20B8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6A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8839D-5313-0E41-9833-09D75A3A5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FEE65-E1E7-8841-BA13-64C35D7A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3458" y="6395889"/>
            <a:ext cx="588822" cy="365125"/>
          </a:xfrm>
          <a:prstGeom prst="rect">
            <a:avLst/>
          </a:prstGeom>
        </p:spPr>
        <p:txBody>
          <a:bodyPr/>
          <a:lstStyle/>
          <a:p>
            <a:fld id="{53345EC9-CA2E-EA45-945C-F80B22A8A15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mage result for lambton college">
            <a:extLst>
              <a:ext uri="{FF2B5EF4-FFF2-40B4-BE49-F238E27FC236}">
                <a16:creationId xmlns:a16="http://schemas.microsoft.com/office/drawing/2014/main" id="{215B426D-6CB9-3340-9ED2-8B03B62ED3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79" y="6225933"/>
            <a:ext cx="1821876" cy="53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59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428C09C-D7C1-DA49-AD81-EC96CB1C46D5}"/>
              </a:ext>
            </a:extLst>
          </p:cNvPr>
          <p:cNvSpPr/>
          <p:nvPr userDrawn="1"/>
        </p:nvSpPr>
        <p:spPr>
          <a:xfrm>
            <a:off x="0" y="5361709"/>
            <a:ext cx="12192000" cy="1496291"/>
          </a:xfrm>
          <a:prstGeom prst="rect">
            <a:avLst/>
          </a:prstGeom>
          <a:solidFill>
            <a:srgbClr val="007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0F100-9A15-7D4D-87A5-D6A79C8C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36" y="6584949"/>
            <a:ext cx="588822" cy="365125"/>
          </a:xfrm>
          <a:prstGeom prst="rect">
            <a:avLst/>
          </a:prstGeom>
        </p:spPr>
        <p:txBody>
          <a:bodyPr/>
          <a:lstStyle/>
          <a:p>
            <a:fld id="{53345EC9-CA2E-EA45-945C-F80B22A8A15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E695A-02D1-6B40-92B7-0F4A6AF6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282" y="4769427"/>
            <a:ext cx="7013864" cy="1184563"/>
          </a:xfrm>
          <a:prstGeom prst="rect">
            <a:avLst/>
          </a:prstGeom>
          <a:solidFill>
            <a:schemeClr val="bg1"/>
          </a:solidFill>
          <a:ln w="34925">
            <a:solidFill>
              <a:srgbClr val="00A9E0"/>
            </a:solidFill>
          </a:ln>
        </p:spPr>
        <p:txBody>
          <a:bodyPr anchor="b"/>
          <a:lstStyle>
            <a:lvl1pPr>
              <a:defRPr sz="6000">
                <a:solidFill>
                  <a:srgbClr val="0076A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2" descr="Image result for lambton college">
            <a:extLst>
              <a:ext uri="{FF2B5EF4-FFF2-40B4-BE49-F238E27FC236}">
                <a16:creationId xmlns:a16="http://schemas.microsoft.com/office/drawing/2014/main" id="{CF760A16-B320-CA40-8EA1-F310A848A0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23" y="573279"/>
            <a:ext cx="1711041" cy="50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23CCB-C06F-9E4B-BBBD-73A12D430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9F18-0E1F-844C-B290-1D9B22118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67F65-9820-1145-90AB-8E8F9063D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50D8C-2B74-8D43-9125-20DE6F29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8145ED-4B6C-F34C-9DDC-C7914DCAB4C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727F6-13F8-304A-A8BC-E50B64C8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4E65B-E543-504C-AB9C-B53C118E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36" y="6584949"/>
            <a:ext cx="588822" cy="365125"/>
          </a:xfrm>
          <a:prstGeom prst="rect">
            <a:avLst/>
          </a:prstGeom>
        </p:spPr>
        <p:txBody>
          <a:bodyPr/>
          <a:lstStyle/>
          <a:p>
            <a:fld id="{53345EC9-CA2E-EA45-945C-F80B22A8A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2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D912-2831-FD49-A14A-F9755A88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4CD7E-D736-564E-AD2B-E63EAF8C2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28854-604A-8E44-A6C7-F45E069B5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1656F1-05B5-C840-85F7-91719009D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BB558-5DA5-3043-BCA0-52EA80D3B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8381B7-EF61-C748-99E3-C4C4232C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8145ED-4B6C-F34C-9DDC-C7914DCAB4C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6C289-2964-9147-8D30-9EC4DD8F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6863D-74F4-EE4A-B9D7-EC027E4F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36" y="6584949"/>
            <a:ext cx="588822" cy="365125"/>
          </a:xfrm>
          <a:prstGeom prst="rect">
            <a:avLst/>
          </a:prstGeom>
        </p:spPr>
        <p:txBody>
          <a:bodyPr/>
          <a:lstStyle/>
          <a:p>
            <a:fld id="{53345EC9-CA2E-EA45-945C-F80B22A8A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2D8F-4B7E-C249-80FD-0D202ECD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400268-1FA9-D44D-898E-3CADFBD3B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8145ED-4B6C-F34C-9DDC-C7914DCAB4C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B4AD8-37EF-A34C-A4CF-218A96A6C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71B49-9FEA-D345-B1EC-4651EE87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36" y="6584949"/>
            <a:ext cx="588822" cy="365125"/>
          </a:xfrm>
          <a:prstGeom prst="rect">
            <a:avLst/>
          </a:prstGeom>
        </p:spPr>
        <p:txBody>
          <a:bodyPr/>
          <a:lstStyle/>
          <a:p>
            <a:fld id="{53345EC9-CA2E-EA45-945C-F80B22A8A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7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90C01-E5BE-8F4A-AE7D-6567B7B089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8145ED-4B6C-F34C-9DDC-C7914DCAB4C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4B322-A4D5-2A42-845B-2B2C1771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03217-FE81-814B-A0DE-D7D6FAF8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36" y="6584949"/>
            <a:ext cx="588822" cy="365125"/>
          </a:xfrm>
          <a:prstGeom prst="rect">
            <a:avLst/>
          </a:prstGeom>
        </p:spPr>
        <p:txBody>
          <a:bodyPr/>
          <a:lstStyle/>
          <a:p>
            <a:fld id="{53345EC9-CA2E-EA45-945C-F80B22A8A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6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42D2-FA66-5144-A746-567B8F7E7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9AC6E-1B58-F04F-9CD7-415A0372E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76C0D-A5E2-E141-B482-39CFE5009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9DB2D-A51E-AD42-87F7-D9AF6983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8145ED-4B6C-F34C-9DDC-C7914DCAB4C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67233-3D5B-1943-832B-19EB5DF9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3476A-38B7-2B40-96FE-51F5E726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36" y="6584949"/>
            <a:ext cx="588822" cy="365125"/>
          </a:xfrm>
          <a:prstGeom prst="rect">
            <a:avLst/>
          </a:prstGeom>
        </p:spPr>
        <p:txBody>
          <a:bodyPr/>
          <a:lstStyle/>
          <a:p>
            <a:fld id="{53345EC9-CA2E-EA45-945C-F80B22A8A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6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71EC-7C96-3043-AFC2-6974839E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127A7-3359-2A4C-8BAC-F2205CB10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73479-BA51-EC49-86CE-07E43B3C2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BE294-3C73-D24C-8548-21F119AF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8145ED-4B6C-F34C-9DDC-C7914DCAB4C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27C5B-88B9-9A4F-A54A-5614AE6E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36B36-C63E-5440-B7E3-904BCCB2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36" y="6584949"/>
            <a:ext cx="588822" cy="365125"/>
          </a:xfrm>
          <a:prstGeom prst="rect">
            <a:avLst/>
          </a:prstGeom>
        </p:spPr>
        <p:txBody>
          <a:bodyPr/>
          <a:lstStyle/>
          <a:p>
            <a:fld id="{53345EC9-CA2E-EA45-945C-F80B22A8A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8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A7085-F7BB-DE4A-9BEF-85D5C0ED4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EA75CEFA-D02E-A642-936C-4E529454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92E3E8-290E-1349-ACD2-7DE5B6ADEFA1}"/>
              </a:ext>
            </a:extLst>
          </p:cNvPr>
          <p:cNvSpPr/>
          <p:nvPr userDrawn="1"/>
        </p:nvSpPr>
        <p:spPr>
          <a:xfrm>
            <a:off x="-1" y="2174"/>
            <a:ext cx="3990109" cy="182836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C9AA7-D86C-B74A-A198-29281089B3FB}"/>
              </a:ext>
            </a:extLst>
          </p:cNvPr>
          <p:cNvSpPr/>
          <p:nvPr userDrawn="1"/>
        </p:nvSpPr>
        <p:spPr>
          <a:xfrm>
            <a:off x="3990108" y="2174"/>
            <a:ext cx="4322618" cy="182836"/>
          </a:xfrm>
          <a:prstGeom prst="rect">
            <a:avLst/>
          </a:prstGeom>
          <a:solidFill>
            <a:srgbClr val="007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033D0C-6FEE-A84E-96CD-C9C7E0017631}"/>
              </a:ext>
            </a:extLst>
          </p:cNvPr>
          <p:cNvSpPr/>
          <p:nvPr userDrawn="1"/>
        </p:nvSpPr>
        <p:spPr>
          <a:xfrm>
            <a:off x="8312726" y="2174"/>
            <a:ext cx="3879273" cy="182836"/>
          </a:xfrm>
          <a:prstGeom prst="rect">
            <a:avLst/>
          </a:prstGeom>
          <a:solidFill>
            <a:srgbClr val="00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iley.com/en-us/Professional+ASP+NET+MVC+5-p-9781118794753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FC6B-996B-444A-967C-5B263AB28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C# ASP.NET 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B1C88-06B8-9D4C-AEFA-83CBC5F483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Lesson 1: Introduction to MVC</a:t>
            </a:r>
          </a:p>
        </p:txBody>
      </p:sp>
    </p:spTree>
    <p:extLst>
      <p:ext uri="{BB962C8B-B14F-4D97-AF65-F5344CB8AC3E}">
        <p14:creationId xmlns:p14="http://schemas.microsoft.com/office/powerpoint/2010/main" val="3784970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7C7D-3FA6-964F-B2E2-AF3385D9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Concerns</a:t>
            </a:r>
          </a:p>
        </p:txBody>
      </p:sp>
      <p:sp>
        <p:nvSpPr>
          <p:cNvPr id="6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kern="0" dirty="0"/>
              <a:t>Students with Disabilities</a:t>
            </a:r>
          </a:p>
          <a:p>
            <a:pPr lvl="1">
              <a:lnSpc>
                <a:spcPct val="90000"/>
              </a:lnSpc>
            </a:pPr>
            <a:r>
              <a:rPr lang="en-US" altLang="en-US" sz="2600" kern="0" dirty="0"/>
              <a:t>Please contact Accessibility</a:t>
            </a:r>
          </a:p>
          <a:p>
            <a:pPr>
              <a:lnSpc>
                <a:spcPct val="90000"/>
              </a:lnSpc>
            </a:pPr>
            <a:r>
              <a:rPr lang="en-US" altLang="en-US" kern="0" dirty="0"/>
              <a:t>Student Rights and Responsibilities</a:t>
            </a:r>
          </a:p>
          <a:p>
            <a:pPr lvl="1">
              <a:lnSpc>
                <a:spcPct val="90000"/>
              </a:lnSpc>
            </a:pPr>
            <a:r>
              <a:rPr lang="en-US" altLang="en-US" sz="2600" kern="0" dirty="0"/>
              <a:t>It is your responsibility to know your rights</a:t>
            </a:r>
          </a:p>
          <a:p>
            <a:pPr>
              <a:lnSpc>
                <a:spcPct val="90000"/>
              </a:lnSpc>
            </a:pPr>
            <a:r>
              <a:rPr lang="en-US" altLang="en-US" kern="0" dirty="0"/>
              <a:t>International Student Withdrawal Deadline</a:t>
            </a:r>
          </a:p>
          <a:p>
            <a:pPr lvl="1">
              <a:lnSpc>
                <a:spcPct val="90000"/>
              </a:lnSpc>
            </a:pPr>
            <a:r>
              <a:rPr lang="en-US" altLang="en-US" sz="2600" kern="0" dirty="0"/>
              <a:t>September 19</a:t>
            </a:r>
            <a:r>
              <a:rPr lang="en-US" altLang="en-US" sz="2600" kern="0" baseline="30000" dirty="0"/>
              <a:t>th</a:t>
            </a:r>
            <a:r>
              <a:rPr lang="en-US" altLang="en-US" sz="2600" kern="0" dirty="0"/>
              <a:t>, 2022</a:t>
            </a:r>
          </a:p>
          <a:p>
            <a:pPr>
              <a:lnSpc>
                <a:spcPct val="90000"/>
              </a:lnSpc>
            </a:pPr>
            <a:r>
              <a:rPr lang="en-US" altLang="en-US" kern="0" dirty="0"/>
              <a:t>Date of Withdrawal without Academic Penalty</a:t>
            </a:r>
          </a:p>
          <a:p>
            <a:pPr lvl="1">
              <a:lnSpc>
                <a:spcPct val="90000"/>
              </a:lnSpc>
            </a:pPr>
            <a:r>
              <a:rPr lang="en-US" altLang="en-US" sz="2600" kern="0" dirty="0"/>
              <a:t>November 18</a:t>
            </a:r>
            <a:r>
              <a:rPr lang="en-US" altLang="en-US" sz="2600" kern="0" baseline="30000" dirty="0"/>
              <a:t>th</a:t>
            </a:r>
            <a:r>
              <a:rPr lang="en-US" altLang="en-US" sz="2600" kern="0" dirty="0"/>
              <a:t>, 2022</a:t>
            </a:r>
          </a:p>
          <a:p>
            <a:pPr>
              <a:lnSpc>
                <a:spcPct val="90000"/>
              </a:lnSpc>
            </a:pPr>
            <a:r>
              <a:rPr lang="en-US" altLang="en-US" kern="0" dirty="0"/>
              <a:t>Study Week – No classes</a:t>
            </a:r>
          </a:p>
          <a:p>
            <a:pPr lvl="1">
              <a:lnSpc>
                <a:spcPct val="90000"/>
              </a:lnSpc>
            </a:pPr>
            <a:r>
              <a:rPr lang="en-US" altLang="en-US" sz="2600" kern="0" dirty="0"/>
              <a:t>October 24</a:t>
            </a:r>
            <a:r>
              <a:rPr lang="en-US" altLang="en-US" sz="2600" kern="0" baseline="30000" dirty="0"/>
              <a:t>th</a:t>
            </a:r>
            <a:r>
              <a:rPr lang="en-US" altLang="en-US" sz="2600" kern="0" dirty="0"/>
              <a:t> to 28</a:t>
            </a:r>
            <a:r>
              <a:rPr lang="en-US" altLang="en-US" sz="2600" kern="0" baseline="30000" dirty="0"/>
              <a:t>th</a:t>
            </a:r>
            <a:r>
              <a:rPr lang="en-US" altLang="en-US" sz="2600" kern="0" dirty="0"/>
              <a:t>, 2022</a:t>
            </a:r>
          </a:p>
          <a:p>
            <a:pPr>
              <a:lnSpc>
                <a:spcPct val="90000"/>
              </a:lnSpc>
            </a:pPr>
            <a:r>
              <a:rPr lang="en-US" altLang="en-US" kern="0" dirty="0"/>
              <a:t>Exam Week</a:t>
            </a:r>
          </a:p>
          <a:p>
            <a:pPr lvl="1">
              <a:lnSpc>
                <a:spcPct val="90000"/>
              </a:lnSpc>
            </a:pPr>
            <a:r>
              <a:rPr lang="en-US" altLang="en-US" sz="2600" kern="0" dirty="0"/>
              <a:t>December 12</a:t>
            </a:r>
            <a:r>
              <a:rPr lang="en-US" altLang="en-US" sz="2600" kern="0" baseline="30000" dirty="0"/>
              <a:t>th</a:t>
            </a:r>
            <a:r>
              <a:rPr lang="en-US" altLang="en-US" sz="2600" kern="0" dirty="0"/>
              <a:t> to 16</a:t>
            </a:r>
            <a:r>
              <a:rPr lang="en-US" altLang="en-US" sz="2600" kern="0" baseline="30000" dirty="0"/>
              <a:t>th</a:t>
            </a:r>
            <a:r>
              <a:rPr lang="en-US" altLang="en-US" sz="2600" kern="0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407009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7C7D-3FA6-964F-B2E2-AF3385D9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Quiz</a:t>
            </a:r>
          </a:p>
        </p:txBody>
      </p:sp>
      <p:sp>
        <p:nvSpPr>
          <p:cNvPr id="6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625209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700" kern="0" dirty="0"/>
              <a:t>Congratulations!</a:t>
            </a:r>
          </a:p>
          <a:p>
            <a:pPr>
              <a:lnSpc>
                <a:spcPct val="80000"/>
              </a:lnSpc>
            </a:pPr>
            <a:endParaRPr lang="en-US" altLang="en-US" sz="2700" kern="0" dirty="0"/>
          </a:p>
          <a:p>
            <a:pPr>
              <a:lnSpc>
                <a:spcPct val="80000"/>
              </a:lnSpc>
            </a:pPr>
            <a:r>
              <a:rPr lang="en-US" altLang="en-US" sz="2700" kern="0" dirty="0"/>
              <a:t>You are now prepared to start the course.</a:t>
            </a:r>
          </a:p>
          <a:p>
            <a:pPr>
              <a:lnSpc>
                <a:spcPct val="80000"/>
              </a:lnSpc>
            </a:pPr>
            <a:endParaRPr lang="en-US" altLang="en-US" sz="2700" kern="0" dirty="0"/>
          </a:p>
          <a:p>
            <a:pPr>
              <a:lnSpc>
                <a:spcPct val="80000"/>
              </a:lnSpc>
            </a:pPr>
            <a:r>
              <a:rPr lang="en-US" altLang="en-US" sz="2700" kern="0" dirty="0"/>
              <a:t>Most of your courses will have a Course Quiz</a:t>
            </a:r>
          </a:p>
          <a:p>
            <a:pPr>
              <a:lnSpc>
                <a:spcPct val="80000"/>
              </a:lnSpc>
            </a:pPr>
            <a:endParaRPr lang="en-US" altLang="en-US" sz="2700" kern="0" dirty="0"/>
          </a:p>
          <a:p>
            <a:pPr>
              <a:lnSpc>
                <a:spcPct val="80000"/>
              </a:lnSpc>
            </a:pPr>
            <a:r>
              <a:rPr lang="en-US" altLang="en-US" sz="2700" kern="0" dirty="0"/>
              <a:t>Takes 10 Minutes</a:t>
            </a:r>
          </a:p>
          <a:p>
            <a:pPr lvl="1">
              <a:lnSpc>
                <a:spcPct val="80000"/>
              </a:lnSpc>
            </a:pPr>
            <a:r>
              <a:rPr lang="en-US" altLang="en-US" sz="2400" kern="0" dirty="0"/>
              <a:t>Do Quiz or Take Break or Study Ahead</a:t>
            </a:r>
          </a:p>
          <a:p>
            <a:pPr>
              <a:lnSpc>
                <a:spcPct val="80000"/>
              </a:lnSpc>
            </a:pPr>
            <a:endParaRPr lang="en-US" altLang="en-US" sz="2700" kern="0" dirty="0"/>
          </a:p>
          <a:p>
            <a:pPr>
              <a:lnSpc>
                <a:spcPct val="80000"/>
              </a:lnSpc>
            </a:pPr>
            <a:r>
              <a:rPr lang="en-US" altLang="en-US" sz="2700" kern="0" dirty="0"/>
              <a:t>We will continue in 10 minutes sharp</a:t>
            </a:r>
            <a:endParaRPr lang="en-US" altLang="en-US" sz="2600" kern="0" dirty="0"/>
          </a:p>
        </p:txBody>
      </p:sp>
    </p:spTree>
    <p:extLst>
      <p:ext uri="{BB962C8B-B14F-4D97-AF65-F5344CB8AC3E}">
        <p14:creationId xmlns:p14="http://schemas.microsoft.com/office/powerpoint/2010/main" val="4121173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7C7D-3FA6-964F-B2E2-AF3385D9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ASP.NET MVC?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A7724-D622-7E43-B295-34F6022F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6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ASP.NET MVC is a web application framework developed by Microsoft</a:t>
            </a:r>
          </a:p>
          <a:p>
            <a:r>
              <a:rPr lang="en-US" dirty="0">
                <a:cs typeface="Calibri"/>
              </a:rPr>
              <a:t>MVC (Model View Controller) is a software architectural pattern</a:t>
            </a:r>
            <a:endParaRPr lang="en-US" dirty="0"/>
          </a:p>
          <a:p>
            <a:r>
              <a:rPr lang="en-US" dirty="0">
                <a:cs typeface="Calibri"/>
              </a:rPr>
              <a:t>Divides an application into three logical components</a:t>
            </a:r>
          </a:p>
          <a:p>
            <a:r>
              <a:rPr lang="en-US" dirty="0">
                <a:cs typeface="Calibri"/>
              </a:rPr>
              <a:t>MVC 5 is the last official release, it has since been unified into ASP.NET Core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3707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7C7D-3FA6-964F-B2E2-AF3385D9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Features of MVC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A7724-D622-7E43-B295-34F6022F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6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070C0"/>
              </a:solidFill>
              <a:cs typeface="Calibri"/>
            </a:endParaRPr>
          </a:p>
          <a:p>
            <a:pPr marL="582295" lvl="1" indent="-480695">
              <a:buFont typeface="Arial" panose="020F0302020204030204"/>
              <a:buChar char="•"/>
            </a:pPr>
            <a:r>
              <a:rPr lang="en-US" dirty="0">
                <a:cs typeface="Calibri"/>
              </a:rPr>
              <a:t>Bundling</a:t>
            </a:r>
          </a:p>
          <a:p>
            <a:pPr marL="582295" lvl="1" indent="-480695">
              <a:buFont typeface="Arial" panose="020F0302020204030204"/>
              <a:buChar char="•"/>
            </a:pPr>
            <a:r>
              <a:rPr lang="en-US" dirty="0">
                <a:solidFill>
                  <a:srgbClr val="000000"/>
                </a:solidFill>
                <a:cs typeface="Calibri"/>
              </a:rPr>
              <a:t>Bootstrapping</a:t>
            </a:r>
          </a:p>
          <a:p>
            <a:pPr marL="582295" lvl="1" indent="-480695">
              <a:buFont typeface="Arial" panose="020F0302020204030204"/>
              <a:buChar char="•"/>
            </a:pPr>
            <a:r>
              <a:rPr lang="en-US">
                <a:solidFill>
                  <a:srgbClr val="000000"/>
                </a:solidFill>
                <a:cs typeface="Calibri"/>
              </a:rPr>
              <a:t>ASP.NET Identity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marL="582295" lvl="1" indent="-480695">
              <a:buFont typeface="Arial" panose="020F0302020204030204"/>
              <a:buChar char="•"/>
            </a:pPr>
            <a:r>
              <a:rPr lang="en-US">
                <a:solidFill>
                  <a:srgbClr val="000000"/>
                </a:solidFill>
                <a:cs typeface="Calibri"/>
              </a:rPr>
              <a:t>Attribute Routing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marL="582295" lvl="1" indent="-480695">
              <a:buFont typeface="Arial" panose="020F0302020204030204"/>
              <a:buChar char="•"/>
            </a:pPr>
            <a:r>
              <a:rPr lang="en-US">
                <a:solidFill>
                  <a:srgbClr val="000000"/>
                </a:solidFill>
                <a:cs typeface="Calibri"/>
              </a:rPr>
              <a:t>Scaffolding</a:t>
            </a:r>
            <a:endParaRPr lang="en-US" dirty="0">
              <a:solidFill>
                <a:srgbClr val="000000"/>
              </a:solidFill>
              <a:cs typeface="Calibri" panose="020F0502020204030204"/>
            </a:endParaRPr>
          </a:p>
          <a:p>
            <a:pPr marL="582295" lvl="1" indent="-480695">
              <a:buFont typeface="Arial" panose="020F0302020204030204"/>
              <a:buChar char="•"/>
            </a:pPr>
            <a:endParaRPr lang="en-US" dirty="0">
              <a:solidFill>
                <a:srgbClr val="000000"/>
              </a:solidFill>
              <a:cs typeface="Calibri" panose="020F0502020204030204"/>
            </a:endParaRP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rgbClr val="0070C0"/>
              </a:solidFill>
              <a:cs typeface="Calibri" panose="020F0502020204030204"/>
            </a:endParaRPr>
          </a:p>
          <a:p>
            <a:pPr marL="971550" lvl="1" indent="-514350">
              <a:buFont typeface="+mj-lt"/>
              <a:buAutoNum type="arabicPeriod"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77390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7C7D-3FA6-964F-B2E2-AF3385D9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Controllers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A7724-D622-7E43-B295-34F6022F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08" y="13943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70C0"/>
                </a:solidFill>
                <a:cs typeface="Calibri"/>
              </a:rPr>
              <a:t>What is a controller</a:t>
            </a:r>
            <a:endParaRPr lang="en-US" dirty="0">
              <a:solidFill>
                <a:srgbClr val="0070C0"/>
              </a:solidFill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Handle and respond to user requests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>
                <a:cs typeface="Calibri" panose="020F0502020204030204"/>
              </a:rPr>
              <a:t>Communicates with the Models and decides which views to return</a:t>
            </a:r>
            <a:endParaRPr lang="en-US" dirty="0">
              <a:cs typeface="Calibri" panose="020F0502020204030204"/>
            </a:endParaRPr>
          </a:p>
          <a:p>
            <a:pPr marL="457200" indent="-457200"/>
            <a:r>
              <a:rPr lang="en-US">
                <a:cs typeface="Calibri" panose="020F0502020204030204"/>
              </a:rPr>
              <a:t>Handle overall flow of application</a:t>
            </a:r>
            <a:endParaRPr lang="en-US" dirty="0">
              <a:cs typeface="Calibri" panose="020F0502020204030204"/>
            </a:endParaRPr>
          </a:p>
          <a:p>
            <a:pPr marL="971550" lvl="1" indent="-514350">
              <a:buFont typeface="Arial" panose="020F0302020204030204"/>
              <a:buChar char="•"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53913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7C7D-3FA6-964F-B2E2-AF3385D9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Controllers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A7724-D622-7E43-B295-34F6022F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08" y="1306621"/>
            <a:ext cx="917316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cs typeface="Calibri"/>
              </a:rPr>
              <a:t>Controllers in ASP.NET MVC</a:t>
            </a:r>
          </a:p>
          <a:p>
            <a:pPr marL="457200" indent="-457200"/>
            <a:r>
              <a:rPr lang="en-US" dirty="0">
                <a:cs typeface="Calibri"/>
              </a:rPr>
              <a:t>Return a View (</a:t>
            </a:r>
            <a:r>
              <a:rPr lang="en-US" dirty="0" err="1">
                <a:cs typeface="Calibri"/>
              </a:rPr>
              <a:t>ActionResult</a:t>
            </a:r>
            <a:r>
              <a:rPr lang="en-US" dirty="0">
                <a:cs typeface="Calibri"/>
              </a:rPr>
              <a:t>)</a:t>
            </a:r>
          </a:p>
          <a:p>
            <a:pPr marL="457200" indent="-457200"/>
            <a:r>
              <a:rPr lang="en-US" dirty="0">
                <a:cs typeface="Calibri"/>
              </a:rPr>
              <a:t>Can take optional parameters (Passed through URL/Route or payload)</a:t>
            </a:r>
          </a:p>
          <a:p>
            <a:pPr marL="971550" lvl="1" indent="-514350">
              <a:buFont typeface="Arial" panose="020F0302020204030204"/>
              <a:buChar char="•"/>
            </a:pPr>
            <a:endParaRPr lang="en-US" dirty="0">
              <a:cs typeface="Calibri"/>
            </a:endParaRPr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861CB14-ED56-4D58-940F-D658807C6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219" y="2843408"/>
            <a:ext cx="8799927" cy="393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63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7C7D-3FA6-964F-B2E2-AF3385D9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Views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A7724-D622-7E43-B295-34F6022F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08" y="13943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70C0"/>
                </a:solidFill>
                <a:cs typeface="Calibri"/>
              </a:rPr>
              <a:t>What is a View</a:t>
            </a:r>
            <a:endParaRPr lang="en-US" dirty="0">
              <a:solidFill>
                <a:srgbClr val="0070C0"/>
              </a:solidFill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Dynamically generated HTML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Application UI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Not Directly Accessible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971550" lvl="1" indent="-514350">
              <a:buFont typeface="Arial" panose="020F0302020204030204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7132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7C7D-3FA6-964F-B2E2-AF3385D9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Views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A7724-D622-7E43-B295-34F6022F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08" y="13943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70C0"/>
                </a:solidFill>
                <a:cs typeface="Calibri"/>
              </a:rPr>
              <a:t>Views in ASP.NET MVC</a:t>
            </a:r>
            <a:endParaRPr lang="en-US" dirty="0">
              <a:solidFill>
                <a:srgbClr val="0070C0"/>
              </a:solidFill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Razor is the view engine that is used to generate CSHTML</a:t>
            </a:r>
            <a:endParaRPr lang="en-US" dirty="0">
              <a:cs typeface="Calibri"/>
            </a:endParaRPr>
          </a:p>
          <a:p>
            <a:pPr marL="914400" lvl="1" indent="-480695"/>
            <a:r>
              <a:rPr lang="en-US">
                <a:cs typeface="Calibri"/>
              </a:rPr>
              <a:t>Is HTML Encoded to prevent XSS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ViewBag allows you to pass data from the Controller to the View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ViewBag is a dynamic ViewData Dictionary</a:t>
            </a:r>
            <a:endParaRPr lang="en-US" dirty="0">
              <a:cs typeface="Calibri"/>
            </a:endParaRPr>
          </a:p>
          <a:p>
            <a:pPr marL="914400" lvl="1" indent="-457200"/>
            <a:r>
              <a:rPr lang="en-US">
                <a:ea typeface="+mn-lt"/>
                <a:cs typeface="+mn-lt"/>
              </a:rPr>
              <a:t>ViewBag.Key == ViewData["Key"]</a:t>
            </a:r>
            <a:endParaRPr lang="en-US"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Can Be scaffolded</a:t>
            </a:r>
            <a:endParaRPr lang="en-US" dirty="0">
              <a:cs typeface="Calibri"/>
            </a:endParaRPr>
          </a:p>
          <a:p>
            <a:pPr marL="914400" lvl="1" indent="-457200"/>
            <a:r>
              <a:rPr lang="en-US">
                <a:cs typeface="Calibri"/>
              </a:rPr>
              <a:t>Various tempaltes (ie, Create, Delete, Edit)</a:t>
            </a:r>
            <a:endParaRPr lang="en-US" dirty="0">
              <a:cs typeface="Calibri"/>
            </a:endParaRPr>
          </a:p>
          <a:p>
            <a:pPr marL="914400" lvl="1" indent="-480695"/>
            <a:endParaRPr lang="en-US" dirty="0">
              <a:cs typeface="Calibri"/>
            </a:endParaRPr>
          </a:p>
          <a:p>
            <a:pPr marL="433705" lvl="1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971550" lvl="1" indent="-514350">
              <a:buFont typeface="Arial" panose="020F0302020204030204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3218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7C7D-3FA6-964F-B2E2-AF3385D9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Views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A7724-D622-7E43-B295-34F6022F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08" y="13943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cs typeface="Calibri"/>
              </a:rPr>
              <a:t>Scaffolding – Default Templates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cs typeface="Calibri"/>
            </a:endParaRPr>
          </a:p>
          <a:p>
            <a:pPr marL="457200" indent="-457200"/>
            <a:endParaRPr lang="en-US" dirty="0">
              <a:cs typeface="Calibri"/>
            </a:endParaRPr>
          </a:p>
          <a:p>
            <a:pPr marL="914400" lvl="1" indent="-480695"/>
            <a:endParaRPr lang="en-US" dirty="0">
              <a:cs typeface="Calibri"/>
            </a:endParaRPr>
          </a:p>
          <a:p>
            <a:pPr marL="433705" lvl="1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971550" lvl="1" indent="-514350">
              <a:buFont typeface="Arial" panose="020F0302020204030204"/>
              <a:buChar char="•"/>
            </a:pPr>
            <a:endParaRPr lang="en-US" dirty="0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729ACE-E406-4C2A-B8B7-B502667B3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26550"/>
              </p:ext>
            </p:extLst>
          </p:nvPr>
        </p:nvGraphicFramePr>
        <p:xfrm>
          <a:off x="2220951" y="2041182"/>
          <a:ext cx="8168638" cy="4545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729">
                  <a:extLst>
                    <a:ext uri="{9D8B030D-6E8A-4147-A177-3AD203B41FA5}">
                      <a16:colId xmlns:a16="http://schemas.microsoft.com/office/drawing/2014/main" val="3841713675"/>
                    </a:ext>
                  </a:extLst>
                </a:gridCol>
                <a:gridCol w="6321909">
                  <a:extLst>
                    <a:ext uri="{9D8B030D-6E8A-4147-A177-3AD203B41FA5}">
                      <a16:colId xmlns:a16="http://schemas.microsoft.com/office/drawing/2014/main" val="3380914047"/>
                    </a:ext>
                  </a:extLst>
                </a:gridCol>
              </a:tblGrid>
              <a:tr h="4303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Scaffold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2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 view with a form for creating new instance of a model, </a:t>
                      </a:r>
                      <a:r>
                        <a:rPr lang="en-US"/>
                        <a:t>complete with a label and input field for each property of the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15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Creates a view with a form for deleting an existing instance of a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4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 view that displays a label and value of each property of </a:t>
                      </a:r>
                      <a:r>
                        <a:rPr lang="en-US"/>
                        <a:t>the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3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Creates a view with a form for editing the properties of an existing model instance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920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Empty (With and without a model)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Creates an Empty View with the option of strongly typing the model with @model syntax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38610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Creates a view with a table of model instances, expects </a:t>
                      </a:r>
                      <a:r>
                        <a:rPr lang="en-US" dirty="0" err="1"/>
                        <a:t>IEnumerable</a:t>
                      </a:r>
                      <a:r>
                        <a:rPr lang="en-US" dirty="0"/>
                        <a:t>&lt;Model&gt; as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890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411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7C7D-3FA6-964F-B2E2-AF3385D9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Views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A7724-D622-7E43-B295-34F6022F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08" y="13943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70C0"/>
                </a:solidFill>
                <a:cs typeface="Calibri"/>
              </a:rPr>
              <a:t>Partial Views</a:t>
            </a:r>
            <a:endParaRPr lang="en-US" dirty="0">
              <a:solidFill>
                <a:srgbClr val="0070C0"/>
              </a:solidFill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Partial Views behave the same as a view, but will not invoke _Layout unless specified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Can be returned by a controller to insert new HTML</a:t>
            </a:r>
            <a:endParaRPr lang="en-US" dirty="0">
              <a:cs typeface="Calibri"/>
            </a:endParaRPr>
          </a:p>
          <a:p>
            <a:pPr marL="914400" lvl="1" indent="-480695"/>
            <a:endParaRPr lang="en-US" dirty="0">
              <a:cs typeface="Calibri"/>
            </a:endParaRPr>
          </a:p>
          <a:p>
            <a:pPr marL="433705" lvl="1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971550" lvl="1" indent="-514350">
              <a:buFont typeface="Arial" panose="020F0302020204030204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046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97A0-C939-A047-83A6-06C47320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57FCD-627A-4A40-90C4-58287FF46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Course Outline</a:t>
            </a:r>
          </a:p>
          <a:p>
            <a:r>
              <a:rPr lang="en-US" dirty="0"/>
              <a:t>Department Policies</a:t>
            </a:r>
          </a:p>
          <a:p>
            <a:r>
              <a:rPr lang="en-US" dirty="0"/>
              <a:t>Schedule</a:t>
            </a:r>
          </a:p>
          <a:p>
            <a:r>
              <a:rPr lang="en-US" dirty="0"/>
              <a:t>Introduction to ASP.NET MVC</a:t>
            </a:r>
          </a:p>
          <a:p>
            <a:pPr lvl="1"/>
            <a:r>
              <a:rPr lang="en-US" dirty="0">
                <a:cs typeface="Calibri"/>
              </a:rPr>
              <a:t>Features of MVC 5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Controllers</a:t>
            </a:r>
            <a:endParaRPr lang="en-US" dirty="0"/>
          </a:p>
          <a:p>
            <a:pPr lvl="1"/>
            <a:r>
              <a:rPr lang="en-US" dirty="0"/>
              <a:t>Views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Models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Entity Framework &amp; Seeding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912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7C7D-3FA6-964F-B2E2-AF3385D9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Model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A7724-D622-7E43-B295-34F6022F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08" y="13943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70C0"/>
                </a:solidFill>
                <a:cs typeface="Calibri"/>
              </a:rPr>
              <a:t>What is a Model</a:t>
            </a:r>
            <a:endParaRPr lang="en-US" dirty="0">
              <a:solidFill>
                <a:srgbClr val="0070C0"/>
              </a:solidFill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A class the represents an object in the database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Describes the domain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Encapsulates the application and business logic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Serves as a Data Access Layer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Often combined with Tooling like Entity Framework and NHibernate</a:t>
            </a:r>
            <a:endParaRPr lang="en-US" dirty="0">
              <a:cs typeface="Calibri"/>
            </a:endParaRPr>
          </a:p>
          <a:p>
            <a:pPr marL="914400" lvl="1" indent="-480695"/>
            <a:endParaRPr lang="en-US" dirty="0">
              <a:cs typeface="Calibri"/>
            </a:endParaRPr>
          </a:p>
          <a:p>
            <a:pPr marL="433705" lvl="1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971550" lvl="1" indent="-514350">
              <a:buFont typeface="Arial" panose="020F0302020204030204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9431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7C7D-3FA6-964F-B2E2-AF3385D9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Model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A7724-D622-7E43-B295-34F6022F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08" y="13943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70C0"/>
                </a:solidFill>
                <a:cs typeface="Calibri"/>
              </a:rPr>
              <a:t>Models and Entity Framework – Code First</a:t>
            </a:r>
            <a:endParaRPr lang="en-US" dirty="0">
              <a:solidFill>
                <a:srgbClr val="0070C0"/>
              </a:solidFill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EF will assume a property named ID is the primary key, unless otherwise specified with [Key] Attribute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EF will assume the table name will match the model name, unless specified with [Table("name")] Attribute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DBContext is the gateway to the Database</a:t>
            </a:r>
            <a:endParaRPr lang="en-US" dirty="0">
              <a:cs typeface="Calibri"/>
            </a:endParaRPr>
          </a:p>
          <a:p>
            <a:pPr marL="457200" indent="-457200"/>
            <a:endParaRPr lang="en-US" dirty="0">
              <a:cs typeface="Calibri"/>
            </a:endParaRPr>
          </a:p>
          <a:p>
            <a:pPr marL="914400" lvl="1" indent="-480695"/>
            <a:endParaRPr lang="en-US" dirty="0">
              <a:cs typeface="Calibri"/>
            </a:endParaRPr>
          </a:p>
          <a:p>
            <a:pPr marL="433705" lvl="1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971550" lvl="1" indent="-514350">
              <a:buFont typeface="Arial" panose="020F0302020204030204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2739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7C7D-3FA6-964F-B2E2-AF3385D9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Entity Framework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A7724-D622-7E43-B295-34F6022F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08" y="13943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70C0"/>
                </a:solidFill>
                <a:cs typeface="Calibri"/>
              </a:rPr>
              <a:t>What is Entity Framework?</a:t>
            </a:r>
            <a:endParaRPr lang="en-US" dirty="0">
              <a:solidFill>
                <a:srgbClr val="0070C0"/>
              </a:solidFill>
              <a:cs typeface="Calibri"/>
            </a:endParaRPr>
          </a:p>
          <a:p>
            <a:r>
              <a:rPr lang="en-US">
                <a:cs typeface="Calibri"/>
              </a:rPr>
              <a:t>Object-Relational Mapping Framework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Stores .NET Objects in a Database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Can be queried using LINQ</a:t>
            </a:r>
            <a:endParaRPr lang="en-US" dirty="0">
              <a:cs typeface="Calibri"/>
            </a:endParaRPr>
          </a:p>
          <a:p>
            <a:pPr marL="457200" indent="-457200"/>
            <a:endParaRPr lang="en-US" dirty="0">
              <a:cs typeface="Calibri"/>
            </a:endParaRPr>
          </a:p>
          <a:p>
            <a:pPr marL="914400" lvl="1" indent="-480695"/>
            <a:endParaRPr lang="en-US" dirty="0">
              <a:cs typeface="Calibri"/>
            </a:endParaRPr>
          </a:p>
          <a:p>
            <a:pPr marL="433705" lvl="1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971550" lvl="1" indent="-514350">
              <a:buFont typeface="Arial" panose="020F0302020204030204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2786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7C7D-3FA6-964F-B2E2-AF3385D9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Entity Framework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A7724-D622-7E43-B295-34F6022F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08" y="13943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70C0"/>
                </a:solidFill>
                <a:cs typeface="Calibri"/>
              </a:rPr>
              <a:t>DbContext</a:t>
            </a:r>
            <a:endParaRPr lang="en-US" dirty="0">
              <a:solidFill>
                <a:srgbClr val="0070C0"/>
              </a:solidFill>
              <a:cs typeface="Calibri"/>
            </a:endParaRPr>
          </a:p>
          <a:p>
            <a:r>
              <a:rPr lang="en-US">
                <a:cs typeface="Calibri"/>
              </a:rPr>
              <a:t>The derived class contains one or more DbSet&lt;T&gt;</a:t>
            </a:r>
            <a:endParaRPr lang="en-US" dirty="0">
              <a:cs typeface="Calibri"/>
            </a:endParaRPr>
          </a:p>
          <a:p>
            <a:pPr lvl="1" indent="0"/>
            <a:r>
              <a:rPr lang="en-US">
                <a:cs typeface="Calibri"/>
              </a:rPr>
              <a:t> T is a Generic for the type of Object we want to persist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Each DbSet is a data aware generic list that knows how to transac data of the Generic type with the database</a:t>
            </a:r>
            <a:endParaRPr lang="en-US" dirty="0">
              <a:cs typeface="Calibri"/>
            </a:endParaRPr>
          </a:p>
          <a:p>
            <a:pPr marL="457200" indent="-457200"/>
            <a:endParaRPr lang="en-US" dirty="0">
              <a:cs typeface="Calibri"/>
            </a:endParaRPr>
          </a:p>
          <a:p>
            <a:pPr marL="914400" lvl="1" indent="-480695"/>
            <a:endParaRPr lang="en-US" dirty="0">
              <a:cs typeface="Calibri"/>
            </a:endParaRPr>
          </a:p>
          <a:p>
            <a:pPr marL="433705" lvl="1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971550" lvl="1" indent="-514350">
              <a:buFont typeface="Arial" panose="020F0302020204030204"/>
              <a:buChar char="•"/>
            </a:pPr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F418DDF-7E74-4E2F-9D6C-A92B50786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010" y="3921678"/>
            <a:ext cx="6478858" cy="262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09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7C7D-3FA6-964F-B2E2-AF3385D9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Entity Framework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A7724-D622-7E43-B295-34F6022F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08" y="13943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70C0"/>
                </a:solidFill>
                <a:cs typeface="Calibri"/>
              </a:rPr>
              <a:t>Initializers - Seeding Test Data</a:t>
            </a:r>
            <a:endParaRPr lang="en-US" dirty="0">
              <a:solidFill>
                <a:srgbClr val="0070C0"/>
              </a:solidFill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Data can be initialized at App Start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In Global.asax, import System.Data.Entity to set the database initializer</a:t>
            </a:r>
            <a:endParaRPr lang="en-US" dirty="0">
              <a:cs typeface="Calibri"/>
            </a:endParaRPr>
          </a:p>
          <a:p>
            <a:pPr marL="914400" lvl="1" indent="0"/>
            <a:r>
              <a:rPr lang="en-US">
                <a:cs typeface="Calibri"/>
              </a:rPr>
              <a:t>Database.SetInitilizer(new OurInitializer());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Deriving from DropCreateDatabaseAlways will force the context to drop any existing data and recreate it from the seed</a:t>
            </a:r>
            <a:endParaRPr lang="en-US" dirty="0">
              <a:cs typeface="Calibri"/>
            </a:endParaRPr>
          </a:p>
          <a:p>
            <a:pPr marL="914400" lvl="1" indent="-480695"/>
            <a:endParaRPr lang="en-US" dirty="0">
              <a:cs typeface="Calibri"/>
            </a:endParaRPr>
          </a:p>
          <a:p>
            <a:pPr marL="433705" lvl="1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971550" lvl="1" indent="-514350">
              <a:buFont typeface="Arial" panose="020F0302020204030204"/>
              <a:buChar char="•"/>
            </a:pPr>
            <a:endParaRPr lang="en-US" dirty="0">
              <a:cs typeface="Calibri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D1E4C4B-1823-4873-8808-E95A8F9A5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279" y="4664557"/>
            <a:ext cx="7593980" cy="215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51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85022-432A-4532-9EC2-550F7E5D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Demonstration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371BA-612B-4B76-A433-2BDA5C2B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5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97A0-C939-A047-83A6-06C47320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Regarding Experience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420938"/>
            <a:ext cx="11113008" cy="367188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700" kern="0" dirty="0"/>
              <a:t>Everyone in this class is at a different level</a:t>
            </a:r>
          </a:p>
          <a:p>
            <a:pPr>
              <a:lnSpc>
                <a:spcPct val="90000"/>
              </a:lnSpc>
            </a:pPr>
            <a:r>
              <a:rPr lang="en-US" altLang="en-US" sz="2700" kern="0" dirty="0"/>
              <a:t>You will all take the same practical tests</a:t>
            </a:r>
          </a:p>
          <a:p>
            <a:pPr>
              <a:lnSpc>
                <a:spcPct val="90000"/>
              </a:lnSpc>
            </a:pPr>
            <a:endParaRPr lang="en-US" altLang="en-US" sz="2700" kern="0" dirty="0"/>
          </a:p>
          <a:p>
            <a:pPr>
              <a:lnSpc>
                <a:spcPct val="90000"/>
              </a:lnSpc>
            </a:pPr>
            <a:r>
              <a:rPr lang="en-US" altLang="en-US" sz="2700" kern="0" dirty="0"/>
              <a:t>If you are bored, speak to me about challenges</a:t>
            </a:r>
          </a:p>
          <a:p>
            <a:pPr>
              <a:lnSpc>
                <a:spcPct val="90000"/>
              </a:lnSpc>
            </a:pPr>
            <a:r>
              <a:rPr lang="en-US" altLang="en-US" sz="2700" kern="0" dirty="0"/>
              <a:t>If you are overwhelmed, speak to me about extra help</a:t>
            </a:r>
          </a:p>
          <a:p>
            <a:pPr>
              <a:lnSpc>
                <a:spcPct val="90000"/>
              </a:lnSpc>
            </a:pPr>
            <a:endParaRPr lang="en-US" altLang="en-US" sz="2700" kern="0" dirty="0"/>
          </a:p>
          <a:p>
            <a:pPr>
              <a:lnSpc>
                <a:spcPct val="90000"/>
              </a:lnSpc>
            </a:pPr>
            <a:r>
              <a:rPr lang="en-US" altLang="en-US" sz="2700" kern="0" dirty="0"/>
              <a:t>Speak to each other most of all</a:t>
            </a:r>
          </a:p>
          <a:p>
            <a:pPr>
              <a:lnSpc>
                <a:spcPct val="90000"/>
              </a:lnSpc>
            </a:pPr>
            <a:r>
              <a:rPr lang="en-US" altLang="en-US" sz="2700" kern="0" dirty="0"/>
              <a:t>Seriously</a:t>
            </a:r>
          </a:p>
        </p:txBody>
      </p:sp>
      <p:sp>
        <p:nvSpPr>
          <p:cNvPr id="6" name="Left-Right Arrow 5"/>
          <p:cNvSpPr/>
          <p:nvPr/>
        </p:nvSpPr>
        <p:spPr>
          <a:xfrm>
            <a:off x="755649" y="1557338"/>
            <a:ext cx="10111895" cy="863600"/>
          </a:xfrm>
          <a:prstGeom prst="left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06425"/>
            <a:ext cx="1268222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995" y="624145"/>
            <a:ext cx="1164742" cy="901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595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7C7D-3FA6-964F-B2E2-AF3385D9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1106424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3000" kern="0" dirty="0"/>
              <a:t>Posted on Desire2Learn (LMS)</a:t>
            </a:r>
          </a:p>
          <a:p>
            <a:pPr lvl="1">
              <a:lnSpc>
                <a:spcPct val="90000"/>
              </a:lnSpc>
            </a:pPr>
            <a:r>
              <a:rPr lang="en-US" altLang="en-US" sz="2600" kern="0" dirty="0"/>
              <a:t>Log in to mylambton.ca</a:t>
            </a:r>
          </a:p>
          <a:p>
            <a:pPr lvl="1">
              <a:lnSpc>
                <a:spcPct val="90000"/>
              </a:lnSpc>
            </a:pPr>
            <a:r>
              <a:rPr lang="en-US" altLang="en-US" sz="2600" kern="0" dirty="0"/>
              <a:t>Go to Desire2Learn</a:t>
            </a:r>
          </a:p>
          <a:p>
            <a:pPr lvl="1">
              <a:lnSpc>
                <a:spcPct val="90000"/>
              </a:lnSpc>
            </a:pPr>
            <a:r>
              <a:rPr lang="en-US" altLang="en-US" sz="2600" kern="0" dirty="0"/>
              <a:t>Open Course </a:t>
            </a:r>
            <a:br>
              <a:rPr lang="en-US" altLang="en-US" sz="2600" kern="0" dirty="0"/>
            </a:br>
            <a:r>
              <a:rPr lang="en-CA" altLang="en-US" sz="1900" kern="0" dirty="0"/>
              <a:t>2022F-CSD-3354-01 – Web Applications Using C# </a:t>
            </a:r>
            <a:r>
              <a:rPr lang="en-CA" altLang="en-US" sz="1900" kern="0" dirty="0" err="1"/>
              <a:t>.Net</a:t>
            </a:r>
            <a:endParaRPr lang="en-CA" altLang="en-US" sz="2600" kern="0" dirty="0"/>
          </a:p>
          <a:p>
            <a:pPr lvl="1">
              <a:lnSpc>
                <a:spcPct val="90000"/>
              </a:lnSpc>
            </a:pPr>
            <a:r>
              <a:rPr lang="en-US" altLang="en-US" sz="2600" kern="0" dirty="0"/>
              <a:t>Go to Lessons </a:t>
            </a:r>
            <a:r>
              <a:rPr lang="en-US" altLang="en-US" sz="2600" kern="0" dirty="0">
                <a:sym typeface="Wingdings" panose="05000000000000000000" pitchFamily="2" charset="2"/>
              </a:rPr>
              <a:t> Content</a:t>
            </a:r>
          </a:p>
          <a:p>
            <a:pPr lvl="1">
              <a:lnSpc>
                <a:spcPct val="90000"/>
              </a:lnSpc>
            </a:pPr>
            <a:endParaRPr lang="en-US" altLang="en-US" sz="3000" kern="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sz="3000" kern="0" dirty="0">
                <a:sym typeface="Wingdings" panose="05000000000000000000" pitchFamily="2" charset="2"/>
              </a:rPr>
              <a:t>This material will be presented to you during this course, during this semester</a:t>
            </a:r>
            <a:endParaRPr lang="en-US" altLang="en-US" sz="3000" kern="0" dirty="0"/>
          </a:p>
        </p:txBody>
      </p:sp>
    </p:spTree>
    <p:extLst>
      <p:ext uri="{BB962C8B-B14F-4D97-AF65-F5344CB8AC3E}">
        <p14:creationId xmlns:p14="http://schemas.microsoft.com/office/powerpoint/2010/main" val="227518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7C7D-3FA6-964F-B2E2-AF3385D9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A7724-D622-7E43-B295-34F6022F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6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dirty="0"/>
              <a:t>The C# programming language is expanded upon and ASP.NET is introduced. </a:t>
            </a:r>
          </a:p>
          <a:p>
            <a:pPr marL="0" indent="0">
              <a:buNone/>
            </a:pPr>
            <a:r>
              <a:rPr lang="en-CA" dirty="0"/>
              <a:t>Students (1) implement web applications that follow the MVC architecture pattern by leveraging the ASP.NET MVC framework; </a:t>
            </a:r>
          </a:p>
          <a:p>
            <a:pPr marL="0" indent="0">
              <a:buNone/>
            </a:pPr>
            <a:r>
              <a:rPr lang="en-CA" dirty="0"/>
              <a:t>(2) build web applications that interface with databases through the use of Entity Framework; </a:t>
            </a:r>
          </a:p>
          <a:p>
            <a:pPr marL="0" indent="0">
              <a:buNone/>
            </a:pPr>
            <a:r>
              <a:rPr lang="en-CA" dirty="0"/>
              <a:t>(3) manage project dependencies with </a:t>
            </a:r>
            <a:r>
              <a:rPr lang="en-CA" dirty="0" err="1"/>
              <a:t>NuGet</a:t>
            </a:r>
            <a:r>
              <a:rPr lang="en-CA" dirty="0"/>
              <a:t> package manager; and </a:t>
            </a:r>
          </a:p>
          <a:p>
            <a:pPr marL="0" indent="0">
              <a:buNone/>
            </a:pPr>
            <a:r>
              <a:rPr lang="en-CA" dirty="0"/>
              <a:t>(4) test applications with unit tests. 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978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.wiley.com/product_data/coverImage300/53/11187947/111879475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097" y="446469"/>
            <a:ext cx="1813043" cy="227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2E7C7D-3FA6-964F-B2E2-AF3385D9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A7724-D622-7E43-B295-34F6022F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60"/>
            <a:ext cx="940308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Professional ASP.NET MVC 5</a:t>
            </a:r>
          </a:p>
          <a:p>
            <a:pPr marL="0" indent="0">
              <a:buNone/>
            </a:pPr>
            <a:r>
              <a:rPr lang="en-US" dirty="0">
                <a:cs typeface="Calibri"/>
                <a:hlinkClick r:id="rId4"/>
              </a:rPr>
              <a:t>https://www.wiley.com/en-us/Professional+ASP+NET+MVC+5-p-9781118794753</a:t>
            </a:r>
            <a:r>
              <a:rPr lang="en-US" dirty="0">
                <a:cs typeface="Calibri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2000" kern="0" dirty="0"/>
              <a:t>You should have this textbook</a:t>
            </a:r>
          </a:p>
          <a:p>
            <a:pPr lvl="1">
              <a:lnSpc>
                <a:spcPct val="80000"/>
              </a:lnSpc>
            </a:pPr>
            <a:r>
              <a:rPr lang="en-US" altLang="en-US" sz="2000" kern="0" dirty="0"/>
              <a:t>Many of your in-class exercises and homework assignments will come from the back-of-chapter questions</a:t>
            </a:r>
          </a:p>
          <a:p>
            <a:pPr lvl="1">
              <a:lnSpc>
                <a:spcPct val="80000"/>
              </a:lnSpc>
            </a:pPr>
            <a:r>
              <a:rPr lang="en-US" altLang="en-US" sz="2000" kern="0" dirty="0"/>
              <a:t>Although I hop around, I stick pretty close to the book in this course and it’s a good resource</a:t>
            </a:r>
          </a:p>
          <a:p>
            <a:pPr>
              <a:lnSpc>
                <a:spcPct val="80000"/>
              </a:lnSpc>
            </a:pPr>
            <a:endParaRPr lang="en-US" altLang="en-US" sz="2200" kern="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200" kern="0" dirty="0"/>
              <a:t>$30! Wow, that’s surprisingly affordable.</a:t>
            </a:r>
          </a:p>
          <a:p>
            <a:pPr lvl="1">
              <a:lnSpc>
                <a:spcPct val="80000"/>
              </a:lnSpc>
            </a:pPr>
            <a:r>
              <a:rPr lang="en-US" altLang="en-US" sz="2000" kern="0" dirty="0"/>
              <a:t>Your resources are limited during tests and exams to notes, physical books and e-books (with receipt)</a:t>
            </a:r>
          </a:p>
          <a:p>
            <a:pPr lvl="1">
              <a:lnSpc>
                <a:spcPct val="80000"/>
              </a:lnSpc>
            </a:pPr>
            <a:r>
              <a:rPr lang="en-US" altLang="en-US" sz="2000" kern="0" dirty="0"/>
              <a:t>It’s also a really good book, you should read it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476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7C7D-3FA6-964F-B2E2-AF3385D9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A7724-D622-7E43-B295-34F6022F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6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5 Assignments</a:t>
            </a:r>
          </a:p>
          <a:p>
            <a:pPr lvl="1"/>
            <a:r>
              <a:rPr lang="en-US" dirty="0">
                <a:cs typeface="Calibri"/>
              </a:rPr>
              <a:t>5% each</a:t>
            </a:r>
          </a:p>
          <a:p>
            <a:r>
              <a:rPr lang="en-US" dirty="0">
                <a:cs typeface="Calibri"/>
              </a:rPr>
              <a:t>3 Major Tests</a:t>
            </a:r>
          </a:p>
          <a:p>
            <a:pPr lvl="1"/>
            <a:r>
              <a:rPr lang="en-US" dirty="0">
                <a:cs typeface="Calibri"/>
              </a:rPr>
              <a:t>25% each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717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7C7D-3FA6-964F-B2E2-AF3385D9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A7724-D622-7E43-B295-34F6022F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656"/>
            <a:ext cx="10515600" cy="4652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/>
              <a:t>Late Dropbox Submissions - </a:t>
            </a:r>
            <a:r>
              <a:rPr lang="en-CA" dirty="0" err="1"/>
              <a:t>Dropboxes</a:t>
            </a:r>
            <a:r>
              <a:rPr lang="en-CA" dirty="0"/>
              <a:t> are not opened for late submissions. Students are permitted two (2) late </a:t>
            </a:r>
            <a:r>
              <a:rPr lang="en-CA" dirty="0" err="1"/>
              <a:t>dropbox</a:t>
            </a:r>
            <a:r>
              <a:rPr lang="en-CA" dirty="0"/>
              <a:t> submissions for each course per term. A late </a:t>
            </a:r>
            <a:r>
              <a:rPr lang="en-CA" dirty="0" err="1"/>
              <a:t>dropbox</a:t>
            </a:r>
            <a:r>
              <a:rPr lang="en-CA" dirty="0"/>
              <a:t> submission results in a fifty (50%) percent penalty…</a:t>
            </a:r>
          </a:p>
          <a:p>
            <a:r>
              <a:rPr lang="en-CA" dirty="0" err="1"/>
              <a:t>Excusakle</a:t>
            </a:r>
            <a:r>
              <a:rPr lang="en-CA" dirty="0"/>
              <a:t> Waiver …</a:t>
            </a:r>
          </a:p>
        </p:txBody>
      </p:sp>
    </p:spTree>
    <p:extLst>
      <p:ext uri="{BB962C8B-B14F-4D97-AF65-F5344CB8AC3E}">
        <p14:creationId xmlns:p14="http://schemas.microsoft.com/office/powerpoint/2010/main" val="1472844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7C7D-3FA6-964F-B2E2-AF3385D9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3000" kern="0" dirty="0"/>
              <a:t>“The cornerstone of academic integrity and professional reputation is professional conduct.”</a:t>
            </a:r>
          </a:p>
          <a:p>
            <a:pPr>
              <a:lnSpc>
                <a:spcPct val="90000"/>
              </a:lnSpc>
            </a:pPr>
            <a:endParaRPr lang="en-US" altLang="en-US" sz="3000" kern="0" dirty="0"/>
          </a:p>
          <a:p>
            <a:pPr>
              <a:lnSpc>
                <a:spcPct val="90000"/>
              </a:lnSpc>
            </a:pPr>
            <a:r>
              <a:rPr lang="en-US" altLang="en-US" sz="3000" kern="0" dirty="0"/>
              <a:t>“All scholastic and academic activity must be free of all forms of academic dishonesty, including copying, plagiarism and cheating.”</a:t>
            </a:r>
          </a:p>
          <a:p>
            <a:pPr>
              <a:lnSpc>
                <a:spcPct val="90000"/>
              </a:lnSpc>
            </a:pPr>
            <a:endParaRPr lang="en-US" altLang="en-US" sz="3000" kern="0" dirty="0"/>
          </a:p>
          <a:p>
            <a:pPr>
              <a:lnSpc>
                <a:spcPct val="90000"/>
              </a:lnSpc>
            </a:pPr>
            <a:r>
              <a:rPr lang="en-US" altLang="en-US" sz="3000" kern="0" dirty="0"/>
              <a:t>“When you cheat, the only person you’re cheating is yourself. Don’t be a jerk to yourself.”</a:t>
            </a:r>
          </a:p>
        </p:txBody>
      </p:sp>
    </p:spTree>
    <p:extLst>
      <p:ext uri="{BB962C8B-B14F-4D97-AF65-F5344CB8AC3E}">
        <p14:creationId xmlns:p14="http://schemas.microsoft.com/office/powerpoint/2010/main" val="345502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8874</TotalTime>
  <Words>1200</Words>
  <Application>Microsoft Office PowerPoint</Application>
  <PresentationFormat>Widescreen</PresentationFormat>
  <Paragraphs>220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C# ASP.NET MVC</vt:lpstr>
      <vt:lpstr>Today</vt:lpstr>
      <vt:lpstr>Regarding Experience</vt:lpstr>
      <vt:lpstr>Course</vt:lpstr>
      <vt:lpstr>Description</vt:lpstr>
      <vt:lpstr>Textbook</vt:lpstr>
      <vt:lpstr>Course Evaluation</vt:lpstr>
      <vt:lpstr>Program Policies</vt:lpstr>
      <vt:lpstr>Academic Integrity</vt:lpstr>
      <vt:lpstr>Other Concerns</vt:lpstr>
      <vt:lpstr>Course Quiz</vt:lpstr>
      <vt:lpstr>What is ASP.NET MVC?</vt:lpstr>
      <vt:lpstr>Features of MVC 5</vt:lpstr>
      <vt:lpstr>Controllers</vt:lpstr>
      <vt:lpstr>Controllers</vt:lpstr>
      <vt:lpstr>Views</vt:lpstr>
      <vt:lpstr>Views</vt:lpstr>
      <vt:lpstr>Views</vt:lpstr>
      <vt:lpstr>Views</vt:lpstr>
      <vt:lpstr>Model</vt:lpstr>
      <vt:lpstr>Model</vt:lpstr>
      <vt:lpstr>Entity Framework</vt:lpstr>
      <vt:lpstr>Entity Framework</vt:lpstr>
      <vt:lpstr>Entity Framework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Logic &amp; Design</dc:title>
  <dc:creator>Microsoft Office User</dc:creator>
  <cp:lastModifiedBy>Mark Russell</cp:lastModifiedBy>
  <cp:revision>469</cp:revision>
  <dcterms:created xsi:type="dcterms:W3CDTF">2019-06-02T03:36:54Z</dcterms:created>
  <dcterms:modified xsi:type="dcterms:W3CDTF">2022-09-06T17:42:29Z</dcterms:modified>
</cp:coreProperties>
</file>