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83" r:id="rId3"/>
    <p:sldId id="264" r:id="rId4"/>
    <p:sldId id="361" r:id="rId5"/>
    <p:sldId id="285" r:id="rId6"/>
    <p:sldId id="355" r:id="rId7"/>
    <p:sldId id="356" r:id="rId8"/>
    <p:sldId id="357" r:id="rId9"/>
    <p:sldId id="343" r:id="rId10"/>
    <p:sldId id="358" r:id="rId11"/>
    <p:sldId id="359" r:id="rId12"/>
    <p:sldId id="360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8"/>
    <a:srgbClr val="005587"/>
    <a:srgbClr val="00A9E0"/>
    <a:srgbClr val="00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6689B-9253-4DA9-AB71-0C4A68CD052B}" v="3608" dt="2019-12-28T00:07:20.113"/>
    <p1510:client id="{AC29991C-27CF-4A13-9404-1A0DA222E022}" v="326" dt="2019-12-07T15:36:44.663"/>
    <p1510:client id="{CBED988A-DF4C-4182-8733-1BC45AF933B2}" v="3924" dt="2019-12-07T20:02:1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971" autoAdjust="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900A-CEF6-1F40-96D3-6A8018FE647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4780-A7F9-6E47-8B88-4EC258B2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skill of programmers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DE1A-BF9F-F948-9889-E2531BE3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54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CA522F-A047-0B42-823A-54373ACE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21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" descr="Image result for lambton college">
            <a:extLst>
              <a:ext uri="{FF2B5EF4-FFF2-40B4-BE49-F238E27FC236}">
                <a16:creationId xmlns:a16="http://schemas.microsoft.com/office/drawing/2014/main" xmlns="" id="{FF9C9BE7-4469-5946-B340-F9C70B16F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44" y="5441374"/>
            <a:ext cx="3804949" cy="11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e 11">
            <a:extLst>
              <a:ext uri="{FF2B5EF4-FFF2-40B4-BE49-F238E27FC236}">
                <a16:creationId xmlns:a16="http://schemas.microsoft.com/office/drawing/2014/main" xmlns="" id="{884FDCBD-1155-684A-B85B-613A3E7292E3}"/>
              </a:ext>
            </a:extLst>
          </p:cNvPr>
          <p:cNvSpPr/>
          <p:nvPr userDrawn="1"/>
        </p:nvSpPr>
        <p:spPr>
          <a:xfrm rot="16200000">
            <a:off x="-1908465" y="4955525"/>
            <a:ext cx="3816930" cy="3804950"/>
          </a:xfrm>
          <a:prstGeom prst="pie">
            <a:avLst>
              <a:gd name="adj1" fmla="val 0"/>
              <a:gd name="adj2" fmla="val 5423373"/>
            </a:avLst>
          </a:prstGeom>
          <a:solidFill>
            <a:srgbClr val="00A9E0">
              <a:alpha val="6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56FE8CA-5C23-8544-9D32-5F349DE94F58}"/>
              </a:ext>
            </a:extLst>
          </p:cNvPr>
          <p:cNvSpPr/>
          <p:nvPr userDrawn="1"/>
        </p:nvSpPr>
        <p:spPr>
          <a:xfrm>
            <a:off x="676523" y="4409207"/>
            <a:ext cx="568036" cy="540327"/>
          </a:xfrm>
          <a:prstGeom prst="ellipse">
            <a:avLst/>
          </a:prstGeom>
          <a:solidFill>
            <a:srgbClr val="005587"/>
          </a:solidFill>
          <a:ln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6DC1BB4-4BAC-3B4B-8922-4BB76B0849BA}"/>
              </a:ext>
            </a:extLst>
          </p:cNvPr>
          <p:cNvSpPr/>
          <p:nvPr userDrawn="1"/>
        </p:nvSpPr>
        <p:spPr>
          <a:xfrm>
            <a:off x="1902475" y="5295761"/>
            <a:ext cx="875186" cy="923058"/>
          </a:xfrm>
          <a:prstGeom prst="ellipse">
            <a:avLst/>
          </a:prstGeom>
          <a:solidFill>
            <a:srgbClr val="0076A8"/>
          </a:solidFill>
          <a:ln>
            <a:solidFill>
              <a:srgbClr val="007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47797-24D5-6041-B933-A7BC032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C7EA0B-B553-3540-8989-1B195FCD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8D7216-50FF-BD46-9162-A8489C98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ED8745-223E-564B-B722-B0EF305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356C73-9FAD-F54F-B334-CD70320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E89AF4-7AD3-3848-8CDD-3A6558DB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645B7E-69EF-C949-9194-D4512327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D9784D-01BB-404A-A87D-E509F2A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2FF9C1-1D0F-1140-9A25-0781B989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39565-CD46-0643-95D7-AB38C1F8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32A21-8790-E241-9BE4-8B8A20B8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8839D-5313-0E41-9833-09D75A3A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DFEE65-E1E7-8841-BA13-64C35D7A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458" y="639588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lambton college">
            <a:extLst>
              <a:ext uri="{FF2B5EF4-FFF2-40B4-BE49-F238E27FC236}">
                <a16:creationId xmlns:a16="http://schemas.microsoft.com/office/drawing/2014/main" xmlns="" id="{215B426D-6CB9-3340-9ED2-8B03B62ED3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9" y="6225933"/>
            <a:ext cx="1821876" cy="5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28C09C-D7C1-DA49-AD81-EC96CB1C46D5}"/>
              </a:ext>
            </a:extLst>
          </p:cNvPr>
          <p:cNvSpPr/>
          <p:nvPr userDrawn="1"/>
        </p:nvSpPr>
        <p:spPr>
          <a:xfrm>
            <a:off x="0" y="5361709"/>
            <a:ext cx="12192000" cy="1496291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30F100-9A15-7D4D-87A5-D6A79C8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E695A-02D1-6B40-92B7-0F4A6AF6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2" y="4769427"/>
            <a:ext cx="7013864" cy="1184563"/>
          </a:xfrm>
          <a:prstGeom prst="rect">
            <a:avLst/>
          </a:prstGeom>
          <a:solidFill>
            <a:schemeClr val="bg1"/>
          </a:solidFill>
          <a:ln w="34925">
            <a:solidFill>
              <a:srgbClr val="00A9E0"/>
            </a:solidFill>
          </a:ln>
        </p:spPr>
        <p:txBody>
          <a:bodyPr anchor="b"/>
          <a:lstStyle>
            <a:lvl1pPr>
              <a:defRPr sz="6000"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Image result for lambton college">
            <a:extLst>
              <a:ext uri="{FF2B5EF4-FFF2-40B4-BE49-F238E27FC236}">
                <a16:creationId xmlns:a16="http://schemas.microsoft.com/office/drawing/2014/main" xmlns="" id="{CF760A16-B320-CA40-8EA1-F310A848A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3" y="573279"/>
            <a:ext cx="1711041" cy="5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23CCB-C06F-9E4B-BBBD-73A12D43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F9F18-0E1F-844C-B290-1D9B2211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B67F65-9820-1145-90AB-8E8F9063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50D8C-2B74-8D43-9125-20DE6F29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0727F6-13F8-304A-A8BC-E50B64C8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34E65B-E543-504C-AB9C-B53C118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1D912-2831-FD49-A14A-F9755A8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94CD7E-D736-564E-AD2B-E63EAF8C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628854-604A-8E44-A6C7-F45E069B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1656F1-05B5-C840-85F7-91719009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6BB558-5DA5-3043-BCA0-52EA80D3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8381B7-EF61-C748-99E3-C4C4232C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36C289-2964-9147-8D30-9EC4DD8F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056863D-74F4-EE4A-B9D7-EC027E4F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D2D8F-4B7E-C249-80FD-0D202EC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400268-1FA9-D44D-898E-3CADFBD3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7B4AD8-37EF-A34C-A4CF-218A96A6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271B49-9FEA-D345-B1EC-4651EE87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190C01-E5BE-8F4A-AE7D-6567B7B0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F4B322-A4D5-2A42-845B-2B2C1771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D03217-FE81-814B-A0DE-D7D6FAF8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742D2-FA66-5144-A746-567B8F7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9AC6E-1B58-F04F-9CD7-415A0372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476C0D-A5E2-E141-B482-39CFE500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59DB2D-A51E-AD42-87F7-D9AF698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967233-3D5B-1943-832B-19EB5DF9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53476A-38B7-2B40-96FE-51F5E726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071EC-7C96-3043-AFC2-6974839E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1127A7-3359-2A4C-8BAC-F2205CB10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A73479-BA51-EC49-86CE-07E43B3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9BE294-3C73-D24C-8548-21F119A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727C5B-88B9-9A4F-A54A-5614AE6E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936B36-C63E-5440-B7E3-904BCCB2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9A7085-F7BB-DE4A-9BEF-85D5C0ED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xmlns="" id="{EA75CEFA-D02E-A642-936C-4E52945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92E3E8-290E-1349-ACD2-7DE5B6ADEFA1}"/>
              </a:ext>
            </a:extLst>
          </p:cNvPr>
          <p:cNvSpPr/>
          <p:nvPr userDrawn="1"/>
        </p:nvSpPr>
        <p:spPr>
          <a:xfrm>
            <a:off x="-1" y="2174"/>
            <a:ext cx="3990109" cy="18283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23C9AA7-D86C-B74A-A198-29281089B3FB}"/>
              </a:ext>
            </a:extLst>
          </p:cNvPr>
          <p:cNvSpPr/>
          <p:nvPr userDrawn="1"/>
        </p:nvSpPr>
        <p:spPr>
          <a:xfrm>
            <a:off x="3990108" y="2174"/>
            <a:ext cx="4322618" cy="182836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033D0C-6FEE-A84E-96CD-C9C7E0017631}"/>
              </a:ext>
            </a:extLst>
          </p:cNvPr>
          <p:cNvSpPr/>
          <p:nvPr userDrawn="1"/>
        </p:nvSpPr>
        <p:spPr>
          <a:xfrm>
            <a:off x="8312726" y="2174"/>
            <a:ext cx="3879273" cy="182836"/>
          </a:xfrm>
          <a:prstGeom prst="rect">
            <a:avLst/>
          </a:prstGeom>
          <a:solidFill>
            <a:srgbClr val="00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FFC6B-996B-444A-967C-5B263AB28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0B1C88-06B8-9D4C-AEFA-83CBC5F48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Lesson 2: 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7849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Roles</a:t>
            </a:r>
          </a:p>
          <a:p>
            <a:pPr marL="457200" indent="-457200"/>
            <a:r>
              <a:rPr lang="en-US" dirty="0">
                <a:cs typeface="Calibri"/>
              </a:rPr>
              <a:t>Individual roles can be created (or seeded at start up, similar to any Entity type)</a:t>
            </a:r>
          </a:p>
          <a:p>
            <a:pPr marL="457200" indent="-457200"/>
            <a:r>
              <a:rPr lang="en-US" dirty="0">
                <a:cs typeface="Calibri"/>
              </a:rPr>
              <a:t>[Authorize] attribute can be used to require role membership</a:t>
            </a:r>
          </a:p>
          <a:p>
            <a:pPr marL="914400" lvl="1"/>
            <a:r>
              <a:rPr lang="en-US" dirty="0">
                <a:ea typeface="+mn-lt"/>
                <a:cs typeface="+mn-lt"/>
              </a:rPr>
              <a:t>[Authorize(Roles="Admin")], </a:t>
            </a:r>
            <a:r>
              <a:rPr lang="en-US" dirty="0" err="1">
                <a:ea typeface="+mn-lt"/>
                <a:cs typeface="+mn-lt"/>
              </a:rPr>
              <a:t>ect</a:t>
            </a:r>
            <a:endParaRPr lang="en-US" dirty="0" err="1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6661F18-AC23-4258-A459-8CA495E2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07" y="4478148"/>
            <a:ext cx="6646127" cy="22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Claims</a:t>
            </a:r>
          </a:p>
          <a:p>
            <a:pPr marL="457200" indent="-457200"/>
            <a:r>
              <a:rPr lang="en-US" dirty="0">
                <a:cs typeface="Calibri"/>
              </a:rPr>
              <a:t>Defining traits of a User</a:t>
            </a:r>
          </a:p>
          <a:p>
            <a:pPr marL="914400" lvl="1"/>
            <a:r>
              <a:rPr lang="en-US" dirty="0">
                <a:cs typeface="Calibri"/>
              </a:rPr>
              <a:t>Date of Birth on a </a:t>
            </a:r>
            <a:r>
              <a:rPr lang="en-US" dirty="0" err="1">
                <a:cs typeface="Calibri"/>
              </a:rPr>
              <a:t>Drivers</a:t>
            </a:r>
            <a:r>
              <a:rPr lang="en-US" dirty="0">
                <a:cs typeface="Calibri"/>
              </a:rPr>
              <a:t> License is a "claim"</a:t>
            </a:r>
          </a:p>
          <a:p>
            <a:pPr marL="457200" indent="-457200"/>
            <a:r>
              <a:rPr lang="en-US" dirty="0">
                <a:cs typeface="Calibri"/>
              </a:rPr>
              <a:t>Claims are registered on the application user model</a:t>
            </a:r>
          </a:p>
          <a:p>
            <a:pPr marL="457200" indent="-457200"/>
            <a:r>
              <a:rPr lang="en-US" dirty="0">
                <a:cs typeface="Calibri"/>
              </a:rPr>
              <a:t>Default constructor takes two strings</a:t>
            </a:r>
          </a:p>
          <a:p>
            <a:pPr marL="914400" lvl="1"/>
            <a:r>
              <a:rPr lang="en-US" dirty="0" err="1">
                <a:cs typeface="Calibri"/>
              </a:rPr>
              <a:t>ClaimsType</a:t>
            </a:r>
            <a:r>
              <a:rPr lang="en-US" dirty="0">
                <a:cs typeface="Calibri"/>
              </a:rPr>
              <a:t> is just a class of a collection of default strings of different claims types</a:t>
            </a:r>
          </a:p>
          <a:p>
            <a:pPr marL="971550" lvl="1" indent="-514350">
              <a:buFont typeface="Arial" panose="020F0302020204030204"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8EE6219-C3DA-4E69-85F8-5D6F5474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96" y="4381608"/>
            <a:ext cx="8616175" cy="21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6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Claims – Creating a </a:t>
            </a:r>
            <a:r>
              <a:rPr lang="en-US" dirty="0" err="1">
                <a:solidFill>
                  <a:srgbClr val="0070C0"/>
                </a:solidFill>
                <a:cs typeface="Calibri"/>
              </a:rPr>
              <a:t>ClaimsAuthorize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Attribute</a:t>
            </a:r>
          </a:p>
          <a:p>
            <a:pPr marL="457200" indent="-457200"/>
            <a:r>
              <a:rPr lang="en-US" dirty="0">
                <a:cs typeface="Calibri"/>
              </a:rPr>
              <a:t>Existing [Authorize] Attribute can be extended to override the </a:t>
            </a:r>
            <a:r>
              <a:rPr lang="en-US" dirty="0" err="1">
                <a:cs typeface="Calibri"/>
              </a:rPr>
              <a:t>OnAuthorization</a:t>
            </a:r>
            <a:r>
              <a:rPr lang="en-US" dirty="0">
                <a:cs typeface="Calibri"/>
              </a:rPr>
              <a:t> Call back</a:t>
            </a:r>
          </a:p>
          <a:p>
            <a:pPr marL="971550" lvl="1" indent="-514350">
              <a:buFont typeface="Arial" panose="020F0302020204030204"/>
            </a:pPr>
            <a:endParaRPr lang="en-US" dirty="0">
              <a:cs typeface="Calibri"/>
            </a:endParaRPr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63836159-C4B1-45B1-B3C9-0643CBD9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78" y="2751843"/>
            <a:ext cx="5763321" cy="389121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E2D3A22-D8BC-4346-ABE2-48ED6F257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73" y="3675241"/>
            <a:ext cx="5400907" cy="21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85022-432A-4532-9EC2-550F7E5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371BA-612B-4B76-A433-2BDA5C2B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build a default MVC app, same as before – user login, a testing framework</a:t>
            </a:r>
          </a:p>
          <a:p>
            <a:endParaRPr lang="en-US" dirty="0"/>
          </a:p>
          <a:p>
            <a:r>
              <a:rPr lang="en-US" dirty="0" smtClean="0"/>
              <a:t>It’s going to be a simple </a:t>
            </a:r>
            <a:r>
              <a:rPr lang="en-US" smtClean="0"/>
              <a:t>music store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F97A0-C939-A047-83A6-06C4732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57FCD-627A-4A40-90C4-58287FF4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Security?</a:t>
            </a:r>
          </a:p>
          <a:p>
            <a:r>
              <a:rPr lang="en-US" dirty="0" smtClean="0">
                <a:cs typeface="Calibri"/>
              </a:rPr>
              <a:t>Authentication </a:t>
            </a:r>
            <a:r>
              <a:rPr lang="en-US" dirty="0">
                <a:cs typeface="Calibri"/>
              </a:rPr>
              <a:t>and Authorization</a:t>
            </a:r>
          </a:p>
          <a:p>
            <a:r>
              <a:rPr lang="en-US" dirty="0">
                <a:cs typeface="Calibri"/>
              </a:rPr>
              <a:t>Authentication Overview</a:t>
            </a:r>
          </a:p>
          <a:p>
            <a:r>
              <a:rPr lang="en-US" dirty="0">
                <a:cs typeface="Calibri"/>
              </a:rPr>
              <a:t>Types of Authentication</a:t>
            </a:r>
          </a:p>
          <a:p>
            <a:r>
              <a:rPr lang="en-US" dirty="0">
                <a:cs typeface="Calibri"/>
              </a:rPr>
              <a:t>ASP.NET Identity</a:t>
            </a:r>
          </a:p>
          <a:p>
            <a:r>
              <a:rPr lang="en-US" dirty="0"/>
              <a:t>Authorization Overview</a:t>
            </a:r>
            <a:endParaRPr lang="en-US" dirty="0">
              <a:cs typeface="Calibri"/>
            </a:endParaRPr>
          </a:p>
          <a:p>
            <a:r>
              <a:rPr lang="en-US" dirty="0"/>
              <a:t>Roles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Claims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26" name="Picture 2" descr="Image result for agenda">
            <a:extLst>
              <a:ext uri="{FF2B5EF4-FFF2-40B4-BE49-F238E27FC236}">
                <a16:creationId xmlns:a16="http://schemas.microsoft.com/office/drawing/2014/main" xmlns="" id="{2D363FCE-4A28-4D49-BC2D-57A1E7E2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22700"/>
            <a:ext cx="3276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Must be done. Not a lot of fun.</a:t>
            </a:r>
          </a:p>
          <a:p>
            <a:r>
              <a:rPr lang="en-US" dirty="0" smtClean="0">
                <a:cs typeface="Calibri"/>
              </a:rPr>
              <a:t>ASP.NET Web Forms had more built in security than ASP.NET MVC does</a:t>
            </a:r>
          </a:p>
          <a:p>
            <a:pPr lvl="1"/>
            <a:r>
              <a:rPr lang="en-US" dirty="0" smtClean="0">
                <a:cs typeface="Calibri"/>
              </a:rPr>
              <a:t>Automatic HTML encoding to prevent XSS</a:t>
            </a:r>
          </a:p>
          <a:p>
            <a:pPr lvl="1"/>
            <a:r>
              <a:rPr lang="en-US" dirty="0" err="1" smtClean="0">
                <a:cs typeface="Calibri"/>
              </a:rPr>
              <a:t>ViewState</a:t>
            </a:r>
            <a:r>
              <a:rPr lang="en-US" dirty="0" smtClean="0">
                <a:cs typeface="Calibri"/>
              </a:rPr>
              <a:t> encrypted &amp; validated to prevent tampering with POST of forms</a:t>
            </a:r>
          </a:p>
          <a:p>
            <a:pPr lvl="1"/>
            <a:r>
              <a:rPr lang="en-US" dirty="0" smtClean="0">
                <a:cs typeface="Calibri"/>
              </a:rPr>
              <a:t>Event validation to prevent injection attacks, and invalid POST values</a:t>
            </a:r>
          </a:p>
          <a:p>
            <a:r>
              <a:rPr lang="en-US" dirty="0" smtClean="0">
                <a:cs typeface="Calibri"/>
              </a:rPr>
              <a:t> ASP.NET MVC gives you more control / customizability, so more responsibility</a:t>
            </a:r>
          </a:p>
          <a:p>
            <a:pPr lvl="2"/>
            <a:endParaRPr lang="en-US" dirty="0" smtClean="0">
              <a:cs typeface="Calibri"/>
            </a:endParaRPr>
          </a:p>
          <a:p>
            <a:pPr marL="914400" lvl="2" indent="0" algn="ctr">
              <a:buNone/>
            </a:pPr>
            <a:r>
              <a:rPr lang="en-US" sz="2400" i="1" dirty="0" smtClean="0">
                <a:cs typeface="Calibri"/>
              </a:rPr>
              <a:t>‘Never, ever trust any data your users give you. Ever.’</a:t>
            </a:r>
            <a:endParaRPr lang="en-US" sz="2400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18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Authentication and Authorization is not the same thing</a:t>
            </a:r>
          </a:p>
          <a:p>
            <a:r>
              <a:rPr lang="en-US" dirty="0">
                <a:cs typeface="Calibri"/>
              </a:rPr>
              <a:t>Authentication is used to prove user identity</a:t>
            </a:r>
          </a:p>
          <a:p>
            <a:pPr lvl="1"/>
            <a:r>
              <a:rPr lang="en-US" dirty="0">
                <a:cs typeface="Calibri"/>
              </a:rPr>
              <a:t>Logging in with a username and password</a:t>
            </a:r>
          </a:p>
          <a:p>
            <a:r>
              <a:rPr lang="en-US" dirty="0">
                <a:cs typeface="Calibri"/>
              </a:rPr>
              <a:t>Authorization is used to prove user access</a:t>
            </a:r>
          </a:p>
          <a:p>
            <a:pPr lvl="1"/>
            <a:r>
              <a:rPr lang="en-US" dirty="0">
                <a:cs typeface="Calibri"/>
              </a:rPr>
              <a:t>A user having admin access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38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Overview</a:t>
            </a:r>
          </a:p>
          <a:p>
            <a:pPr marL="457200" indent="-457200"/>
            <a:r>
              <a:rPr lang="en-US" dirty="0">
                <a:cs typeface="Calibri"/>
              </a:rPr>
              <a:t>Require user to prove identity</a:t>
            </a:r>
          </a:p>
          <a:p>
            <a:pPr marL="457200" indent="-457200"/>
            <a:r>
              <a:rPr lang="en-US" dirty="0">
                <a:cs typeface="Calibri"/>
              </a:rPr>
              <a:t>Able to secure controller actions via attributes</a:t>
            </a:r>
          </a:p>
          <a:p>
            <a:pPr marL="914400" lvl="1"/>
            <a:r>
              <a:rPr lang="en-US" dirty="0">
                <a:cs typeface="Calibri"/>
              </a:rPr>
              <a:t>[Authorize], [</a:t>
            </a:r>
            <a:r>
              <a:rPr lang="en-US" dirty="0" err="1">
                <a:cs typeface="Calibri"/>
              </a:rPr>
              <a:t>AllowAnonymous</a:t>
            </a:r>
            <a:r>
              <a:rPr lang="en-US" dirty="0">
                <a:cs typeface="Calibri"/>
              </a:rPr>
              <a:t>],</a:t>
            </a:r>
            <a:r>
              <a:rPr lang="en-US" dirty="0" err="1">
                <a:cs typeface="Calibri"/>
              </a:rPr>
              <a:t>ect</a:t>
            </a:r>
            <a:endParaRPr lang="en-US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Filters can be registered at the global level</a:t>
            </a:r>
          </a:p>
          <a:p>
            <a:pPr marL="914400" lvl="1"/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App_Start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FilterConfig.cs</a:t>
            </a:r>
          </a:p>
          <a:p>
            <a:pPr marL="457200" indent="-457200"/>
            <a:r>
              <a:rPr lang="en-US" dirty="0">
                <a:cs typeface="Calibri"/>
              </a:rPr>
              <a:t>Redirects handled by OWIN (Open Web Interface for .NET) middleware</a:t>
            </a:r>
          </a:p>
          <a:p>
            <a:pPr marL="914400" lvl="1"/>
            <a:r>
              <a:rPr lang="en-US" dirty="0">
                <a:cs typeface="Calibri"/>
              </a:rPr>
              <a:t>Cookie-based authentication</a:t>
            </a:r>
          </a:p>
          <a:p>
            <a:pPr marL="914400" lvl="1"/>
            <a:r>
              <a:rPr lang="en-US" dirty="0">
                <a:cs typeface="Calibri"/>
              </a:rPr>
              <a:t>Can be seen in /</a:t>
            </a:r>
            <a:r>
              <a:rPr lang="en-US" dirty="0" err="1">
                <a:cs typeface="Calibri"/>
              </a:rPr>
              <a:t>App_start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Startup.Auth.cs</a:t>
            </a:r>
            <a:endParaRPr lang="en-US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91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Types Of Authentication</a:t>
            </a:r>
          </a:p>
          <a:p>
            <a:pPr marL="457200" indent="-457200"/>
            <a:r>
              <a:rPr lang="en-US" dirty="0">
                <a:cs typeface="Calibri"/>
              </a:rPr>
              <a:t>Individual User</a:t>
            </a:r>
          </a:p>
          <a:p>
            <a:pPr marL="914400" lvl="1"/>
            <a:r>
              <a:rPr lang="en-US" dirty="0">
                <a:cs typeface="Calibri"/>
              </a:rPr>
              <a:t>Typically stored in database, or authenticated via third party (such as Facebook login)</a:t>
            </a:r>
          </a:p>
          <a:p>
            <a:pPr marL="457200" indent="-457200"/>
            <a:r>
              <a:rPr lang="en-US" dirty="0">
                <a:cs typeface="Calibri"/>
              </a:rPr>
              <a:t>Windows Authentication</a:t>
            </a:r>
          </a:p>
          <a:p>
            <a:pPr marL="914400" lvl="1"/>
            <a:r>
              <a:rPr lang="en-US" dirty="0">
                <a:cs typeface="Calibri"/>
              </a:rPr>
              <a:t>Uses your domain account to authenticate, typical for intranet applications</a:t>
            </a:r>
          </a:p>
          <a:p>
            <a:pPr marL="457200" indent="-457200"/>
            <a:r>
              <a:rPr lang="en-US" dirty="0">
                <a:cs typeface="Calibri"/>
              </a:rPr>
              <a:t>Work or school accounts</a:t>
            </a:r>
          </a:p>
          <a:p>
            <a:pPr marL="914400" lvl="1"/>
            <a:r>
              <a:rPr lang="en-US" dirty="0">
                <a:cs typeface="Calibri"/>
              </a:rPr>
              <a:t>Authenticated against a domain, using LDAP, Azure Active Directory, or O365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88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ASP.NET Identity</a:t>
            </a:r>
          </a:p>
          <a:p>
            <a:pPr marL="457200" indent="-457200"/>
            <a:r>
              <a:rPr lang="en-US" dirty="0">
                <a:cs typeface="Calibri"/>
              </a:rPr>
              <a:t>Comes out of the box with MVC</a:t>
            </a:r>
          </a:p>
          <a:p>
            <a:pPr marL="914400" lvl="1"/>
            <a:r>
              <a:rPr lang="en-US" dirty="0">
                <a:cs typeface="Calibri"/>
              </a:rPr>
              <a:t>Models/</a:t>
            </a:r>
            <a:r>
              <a:rPr lang="en-US" dirty="0" err="1">
                <a:cs typeface="Calibri"/>
              </a:rPr>
              <a:t>IdentitiyModel.cs</a:t>
            </a:r>
          </a:p>
          <a:p>
            <a:pPr marL="914400" lvl="1"/>
            <a:r>
              <a:rPr lang="en-US" dirty="0">
                <a:cs typeface="Calibri"/>
              </a:rPr>
              <a:t>Includes 3 packages, </a:t>
            </a:r>
            <a:r>
              <a:rPr lang="en-US" dirty="0" err="1">
                <a:cs typeface="Calibri"/>
              </a:rPr>
              <a:t>Microsoft.AspNet.Identity.EntityFramework</a:t>
            </a:r>
            <a:r>
              <a:rPr lang="en-US" dirty="0">
                <a:cs typeface="Calibri"/>
              </a:rPr>
              <a:t>, .Core, and .OWIN</a:t>
            </a:r>
          </a:p>
          <a:p>
            <a:pPr marL="457200" indent="-457200"/>
            <a:r>
              <a:rPr lang="en-US" dirty="0">
                <a:cs typeface="Calibri"/>
              </a:rPr>
              <a:t>Roles and Claims based Authorization</a:t>
            </a:r>
          </a:p>
          <a:p>
            <a:pPr marL="457200" indent="-457200"/>
            <a:r>
              <a:rPr lang="en-US" dirty="0">
                <a:cs typeface="Calibri"/>
              </a:rPr>
              <a:t>Default tables are </a:t>
            </a:r>
            <a:r>
              <a:rPr lang="en-US" dirty="0" err="1">
                <a:cs typeface="Calibri"/>
              </a:rPr>
              <a:t>AspNetRoles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AspNetUserClaims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AspNetUserLogins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AspNetUserRoles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AspNetUsers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6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ASP.NET Identity</a:t>
            </a:r>
          </a:p>
          <a:p>
            <a:pPr marL="457200" indent="-457200"/>
            <a:r>
              <a:rPr lang="en-US" dirty="0">
                <a:cs typeface="Calibri"/>
              </a:rPr>
              <a:t>Default Model can be extended</a:t>
            </a:r>
          </a:p>
          <a:p>
            <a:pPr marL="457200" indent="-457200"/>
            <a:r>
              <a:rPr lang="en-US" dirty="0">
                <a:cs typeface="Calibri"/>
              </a:rPr>
              <a:t>Can leverage OAuth and OpenID</a:t>
            </a:r>
          </a:p>
          <a:p>
            <a:pPr marL="914400" lvl="1"/>
            <a:r>
              <a:rPr lang="en-US" dirty="0">
                <a:cs typeface="Calibri"/>
              </a:rPr>
              <a:t>Open standards for authentication using trusted sites, providers</a:t>
            </a:r>
          </a:p>
          <a:p>
            <a:pPr marL="457200" indent="-457200"/>
            <a:r>
              <a:rPr lang="en-US" dirty="0">
                <a:cs typeface="Calibri"/>
              </a:rPr>
              <a:t>OAuth requires you to register your application with the trusted site</a:t>
            </a:r>
          </a:p>
          <a:p>
            <a:pPr marL="914400" lvl="1"/>
            <a:r>
              <a:rPr lang="en-US" dirty="0">
                <a:cs typeface="Calibri"/>
              </a:rPr>
              <a:t>You will be provided an application client id and secret</a:t>
            </a:r>
          </a:p>
          <a:p>
            <a:pPr marL="914400" lvl="1"/>
            <a:r>
              <a:rPr lang="en-US" dirty="0">
                <a:cs typeface="Calibri"/>
              </a:rPr>
              <a:t>Can be seen in commented code in </a:t>
            </a:r>
            <a:r>
              <a:rPr lang="en-US" dirty="0" err="1">
                <a:cs typeface="Calibri"/>
              </a:rPr>
              <a:t>Startup.Auth.cs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2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Overview</a:t>
            </a:r>
          </a:p>
          <a:p>
            <a:pPr marL="457200" indent="-457200"/>
            <a:r>
              <a:rPr lang="en-US" dirty="0">
                <a:cs typeface="Calibri"/>
              </a:rPr>
              <a:t>Verifying what the user can do</a:t>
            </a:r>
          </a:p>
          <a:p>
            <a:pPr marL="457200" indent="-457200"/>
            <a:r>
              <a:rPr lang="en-US" dirty="0">
                <a:cs typeface="Calibri"/>
              </a:rPr>
              <a:t>Done via Roles and Claims</a:t>
            </a:r>
          </a:p>
          <a:p>
            <a:pPr marL="457200" indent="-457200"/>
            <a:r>
              <a:rPr lang="en-US" dirty="0">
                <a:cs typeface="Calibri"/>
              </a:rPr>
              <a:t>Role based authorization removes micromanaging of users</a:t>
            </a:r>
          </a:p>
          <a:p>
            <a:pPr marL="914400" lvl="1"/>
            <a:r>
              <a:rPr lang="en-US" dirty="0">
                <a:ea typeface="+mn-lt"/>
                <a:cs typeface="+mn-lt"/>
              </a:rPr>
              <a:t>Access is driven via role, instead of per user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Allows for different access lists across environments, and easy to grant roles to users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26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</TotalTime>
  <Words>514</Words>
  <Application>Microsoft Office PowerPoint</Application>
  <PresentationFormat>Widescreen</PresentationFormat>
  <Paragraphs>97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C# ASP.NET MVC</vt:lpstr>
      <vt:lpstr>Agenda</vt:lpstr>
      <vt:lpstr>Security</vt:lpstr>
      <vt:lpstr>Authentication And Authorization</vt:lpstr>
      <vt:lpstr>Authentication</vt:lpstr>
      <vt:lpstr>Authentication</vt:lpstr>
      <vt:lpstr>Authentication</vt:lpstr>
      <vt:lpstr>Authentication</vt:lpstr>
      <vt:lpstr>Authorization</vt:lpstr>
      <vt:lpstr>Authorization</vt:lpstr>
      <vt:lpstr>Authorization</vt:lpstr>
      <vt:lpstr>Authorization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&amp; Design</dc:title>
  <dc:creator>Microsoft Office User</dc:creator>
  <cp:lastModifiedBy>Mark Russell</cp:lastModifiedBy>
  <cp:revision>742</cp:revision>
  <dcterms:created xsi:type="dcterms:W3CDTF">2019-06-02T03:36:54Z</dcterms:created>
  <dcterms:modified xsi:type="dcterms:W3CDTF">2020-09-22T01:45:35Z</dcterms:modified>
</cp:coreProperties>
</file>