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2" r:id="rId2"/>
    <p:sldId id="285" r:id="rId3"/>
    <p:sldId id="286" r:id="rId4"/>
    <p:sldId id="287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A8"/>
    <a:srgbClr val="005587"/>
    <a:srgbClr val="00A9E0"/>
    <a:srgbClr val="009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1D2AF-4C17-4DC9-80D4-8A77E31BE794}" v="1320" dt="2019-12-28T17:31:37.215"/>
    <p1510:client id="{6D26689B-9253-4DA9-AB71-0C4A68CD052B}" v="3608" dt="2019-12-28T00:07:20.113"/>
    <p1510:client id="{AC29991C-27CF-4A13-9404-1A0DA222E022}" v="326" dt="2019-12-07T15:36:44.663"/>
    <p1510:client id="{CBED988A-DF4C-4182-8733-1BC45AF933B2}" v="3924" dt="2019-12-07T20:02:19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0896"/>
  </p:normalViewPr>
  <p:slideViewPr>
    <p:cSldViewPr snapToGrid="0" snapToObjects="1">
      <p:cViewPr varScale="1">
        <p:scale>
          <a:sx n="76" d="100"/>
          <a:sy n="76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4900A-CEF6-1F40-96D3-6A8018FE6478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54780-A7F9-6E47-8B88-4EC258B2A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9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25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0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54780-A7F9-6E47-8B88-4EC258B2A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5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DE1A-BF9F-F948-9889-E2531BE32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54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A522F-A047-0B42-823A-54373ACEF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421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2" descr="Image result for lambton college">
            <a:extLst>
              <a:ext uri="{FF2B5EF4-FFF2-40B4-BE49-F238E27FC236}">
                <a16:creationId xmlns:a16="http://schemas.microsoft.com/office/drawing/2014/main" id="{FF9C9BE7-4469-5946-B340-F9C70B16F5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744" y="5441374"/>
            <a:ext cx="3804949" cy="1115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e 11">
            <a:extLst>
              <a:ext uri="{FF2B5EF4-FFF2-40B4-BE49-F238E27FC236}">
                <a16:creationId xmlns:a16="http://schemas.microsoft.com/office/drawing/2014/main" id="{884FDCBD-1155-684A-B85B-613A3E7292E3}"/>
              </a:ext>
            </a:extLst>
          </p:cNvPr>
          <p:cNvSpPr/>
          <p:nvPr userDrawn="1"/>
        </p:nvSpPr>
        <p:spPr>
          <a:xfrm rot="16200000">
            <a:off x="-1908465" y="4955525"/>
            <a:ext cx="3816930" cy="3804950"/>
          </a:xfrm>
          <a:prstGeom prst="pie">
            <a:avLst>
              <a:gd name="adj1" fmla="val 0"/>
              <a:gd name="adj2" fmla="val 5423373"/>
            </a:avLst>
          </a:prstGeom>
          <a:solidFill>
            <a:srgbClr val="00A9E0">
              <a:alpha val="6500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6FE8CA-5C23-8544-9D32-5F349DE94F58}"/>
              </a:ext>
            </a:extLst>
          </p:cNvPr>
          <p:cNvSpPr/>
          <p:nvPr userDrawn="1"/>
        </p:nvSpPr>
        <p:spPr>
          <a:xfrm>
            <a:off x="676523" y="4409207"/>
            <a:ext cx="568036" cy="540327"/>
          </a:xfrm>
          <a:prstGeom prst="ellipse">
            <a:avLst/>
          </a:prstGeom>
          <a:solidFill>
            <a:srgbClr val="005587"/>
          </a:solidFill>
          <a:ln>
            <a:solidFill>
              <a:srgbClr val="005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DC1BB4-4BAC-3B4B-8922-4BB76B0849BA}"/>
              </a:ext>
            </a:extLst>
          </p:cNvPr>
          <p:cNvSpPr/>
          <p:nvPr userDrawn="1"/>
        </p:nvSpPr>
        <p:spPr>
          <a:xfrm>
            <a:off x="1902475" y="5295761"/>
            <a:ext cx="875186" cy="923058"/>
          </a:xfrm>
          <a:prstGeom prst="ellipse">
            <a:avLst/>
          </a:prstGeom>
          <a:solidFill>
            <a:srgbClr val="0076A8"/>
          </a:solidFill>
          <a:ln>
            <a:solidFill>
              <a:srgbClr val="0076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9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7797-24D5-6041-B933-A7BC0321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7EA0B-B553-3540-8989-1B195FCD6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D7216-50FF-BD46-9162-A8489C98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D8745-223E-564B-B722-B0EF3059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6C73-9FAD-F54F-B334-CD70320B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89AF4-7AD3-3848-8CDD-3A6558DBF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45B7E-69EF-C949-9194-D4512327B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9784D-01BB-404A-A87D-E509F2A7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FF9C1-1D0F-1140-9A25-0781B989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9565-CD46-0643-95D7-AB38C1F8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3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32A21-8790-E241-9BE4-8B8A20B8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6A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839D-5313-0E41-9833-09D75A3A5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FEE65-E1E7-8841-BA13-64C35D7A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458" y="639588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lambton college">
            <a:extLst>
              <a:ext uri="{FF2B5EF4-FFF2-40B4-BE49-F238E27FC236}">
                <a16:creationId xmlns:a16="http://schemas.microsoft.com/office/drawing/2014/main" id="{215B426D-6CB9-3340-9ED2-8B03B62ED3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79" y="6225933"/>
            <a:ext cx="1821876" cy="53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59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28C09C-D7C1-DA49-AD81-EC96CB1C46D5}"/>
              </a:ext>
            </a:extLst>
          </p:cNvPr>
          <p:cNvSpPr/>
          <p:nvPr userDrawn="1"/>
        </p:nvSpPr>
        <p:spPr>
          <a:xfrm>
            <a:off x="0" y="5361709"/>
            <a:ext cx="12192000" cy="1496291"/>
          </a:xfrm>
          <a:prstGeom prst="rect">
            <a:avLst/>
          </a:prstGeom>
          <a:solidFill>
            <a:srgbClr val="007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0F100-9A15-7D4D-87A5-D6A79C8C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E695A-02D1-6B40-92B7-0F4A6AF6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282" y="4769427"/>
            <a:ext cx="7013864" cy="1184563"/>
          </a:xfrm>
          <a:prstGeom prst="rect">
            <a:avLst/>
          </a:prstGeom>
          <a:solidFill>
            <a:schemeClr val="bg1"/>
          </a:solidFill>
          <a:ln w="34925">
            <a:solidFill>
              <a:srgbClr val="00A9E0"/>
            </a:solidFill>
          </a:ln>
        </p:spPr>
        <p:txBody>
          <a:bodyPr anchor="b"/>
          <a:lstStyle>
            <a:lvl1pPr>
              <a:defRPr sz="6000">
                <a:solidFill>
                  <a:srgbClr val="0076A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2" descr="Image result for lambton college">
            <a:extLst>
              <a:ext uri="{FF2B5EF4-FFF2-40B4-BE49-F238E27FC236}">
                <a16:creationId xmlns:a16="http://schemas.microsoft.com/office/drawing/2014/main" id="{CF760A16-B320-CA40-8EA1-F310A848A0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3" y="573279"/>
            <a:ext cx="1711041" cy="50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3CCB-C06F-9E4B-BBBD-73A12D43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9F18-0E1F-844C-B290-1D9B22118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67F65-9820-1145-90AB-8E8F9063D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50D8C-2B74-8D43-9125-20DE6F29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727F6-13F8-304A-A8BC-E50B64C8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4E65B-E543-504C-AB9C-B53C118E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2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D912-2831-FD49-A14A-F9755A88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4CD7E-D736-564E-AD2B-E63EAF8C2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28854-604A-8E44-A6C7-F45E069B5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656F1-05B5-C840-85F7-91719009D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BB558-5DA5-3043-BCA0-52EA80D3B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381B7-EF61-C748-99E3-C4C4232C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6C289-2964-9147-8D30-9EC4DD8F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6863D-74F4-EE4A-B9D7-EC027E4F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2D8F-4B7E-C249-80FD-0D202ECD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00268-1FA9-D44D-898E-3CADFBD3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B4AD8-37EF-A34C-A4CF-218A96A6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71B49-9FEA-D345-B1EC-4651EE87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7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90C01-E5BE-8F4A-AE7D-6567B7B0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4B322-A4D5-2A42-845B-2B2C1771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03217-FE81-814B-A0DE-D7D6FAF8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6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42D2-FA66-5144-A746-567B8F7E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AC6E-1B58-F04F-9CD7-415A0372E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76C0D-A5E2-E141-B482-39CFE5009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9DB2D-A51E-AD42-87F7-D9AF6983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67233-3D5B-1943-832B-19EB5DF9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3476A-38B7-2B40-96FE-51F5E726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71EC-7C96-3043-AFC2-6974839E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127A7-3359-2A4C-8BAC-F2205CB10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73479-BA51-EC49-86CE-07E43B3C2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BE294-3C73-D24C-8548-21F119AF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8145ED-4B6C-F34C-9DDC-C7914DCAB4CE}" type="datetimeFigureOut">
              <a:rPr lang="en-US" smtClean="0"/>
              <a:t>12/28/2019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7C5B-88B9-9A4F-A54A-5614AE6E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36B36-C63E-5440-B7E3-904BCCB2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836" y="6584949"/>
            <a:ext cx="588822" cy="365125"/>
          </a:xfrm>
          <a:prstGeom prst="rect">
            <a:avLst/>
          </a:prstGeom>
        </p:spPr>
        <p:txBody>
          <a:bodyPr/>
          <a:lstStyle/>
          <a:p>
            <a:fld id="{53345EC9-CA2E-EA45-945C-F80B22A8A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A7085-F7BB-DE4A-9BEF-85D5C0ED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A75CEFA-D02E-A642-936C-4E529454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92E3E8-290E-1349-ACD2-7DE5B6ADEFA1}"/>
              </a:ext>
            </a:extLst>
          </p:cNvPr>
          <p:cNvSpPr/>
          <p:nvPr userDrawn="1"/>
        </p:nvSpPr>
        <p:spPr>
          <a:xfrm>
            <a:off x="-1" y="2174"/>
            <a:ext cx="3990109" cy="182836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C9AA7-D86C-B74A-A198-29281089B3FB}"/>
              </a:ext>
            </a:extLst>
          </p:cNvPr>
          <p:cNvSpPr/>
          <p:nvPr userDrawn="1"/>
        </p:nvSpPr>
        <p:spPr>
          <a:xfrm>
            <a:off x="3990108" y="2174"/>
            <a:ext cx="4322618" cy="182836"/>
          </a:xfrm>
          <a:prstGeom prst="rect">
            <a:avLst/>
          </a:prstGeom>
          <a:solidFill>
            <a:srgbClr val="007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33D0C-6FEE-A84E-96CD-C9C7E0017631}"/>
              </a:ext>
            </a:extLst>
          </p:cNvPr>
          <p:cNvSpPr/>
          <p:nvPr userDrawn="1"/>
        </p:nvSpPr>
        <p:spPr>
          <a:xfrm>
            <a:off x="8312726" y="2174"/>
            <a:ext cx="3879273" cy="182836"/>
          </a:xfrm>
          <a:prstGeom prst="rect">
            <a:avLst/>
          </a:prstGeom>
          <a:solidFill>
            <a:srgbClr val="00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FC6B-996B-444A-967C-5B263AB28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C# ASP.NET 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B1C88-06B8-9D4C-AEFA-83CBC5F48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Custom Error Pages</a:t>
            </a:r>
          </a:p>
        </p:txBody>
      </p:sp>
    </p:spTree>
    <p:extLst>
      <p:ext uri="{BB962C8B-B14F-4D97-AF65-F5344CB8AC3E}">
        <p14:creationId xmlns:p14="http://schemas.microsoft.com/office/powerpoint/2010/main" val="378497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Custom Error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cs typeface="Calibri"/>
              </a:rPr>
              <a:t>Why Use Custom Error Pages?</a:t>
            </a:r>
          </a:p>
          <a:p>
            <a:pPr marL="457200" indent="-457200"/>
            <a:r>
              <a:rPr lang="en-US" dirty="0">
                <a:cs typeface="Calibri"/>
              </a:rPr>
              <a:t>Standard IIS error pages may be too verbose</a:t>
            </a:r>
          </a:p>
          <a:p>
            <a:pPr marL="914400" lvl="1"/>
            <a:r>
              <a:rPr lang="en-US" dirty="0">
                <a:cs typeface="Calibri"/>
              </a:rPr>
              <a:t>Verbose error messages can give malicious users too much information about your application (</a:t>
            </a:r>
            <a:r>
              <a:rPr lang="en-US" dirty="0" err="1">
                <a:cs typeface="Calibri"/>
              </a:rPr>
              <a:t>ie</a:t>
            </a:r>
            <a:r>
              <a:rPr lang="en-US" dirty="0">
                <a:cs typeface="Calibri"/>
              </a:rPr>
              <a:t> server, software versions, library versions)</a:t>
            </a:r>
          </a:p>
          <a:p>
            <a:pPr marL="457200" indent="-457200"/>
            <a:r>
              <a:rPr lang="en-US" dirty="0">
                <a:cs typeface="Calibri"/>
              </a:rPr>
              <a:t>Include specific details to user</a:t>
            </a:r>
          </a:p>
          <a:p>
            <a:pPr marL="457200" indent="-457200"/>
            <a:r>
              <a:rPr lang="en-US" dirty="0">
                <a:cs typeface="Calibri"/>
              </a:rPr>
              <a:t>Better UX, include navigation menus to get the user back to what they were working on</a:t>
            </a: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91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Custom Error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cs typeface="Calibri"/>
              </a:rPr>
              <a:t>Web Config Changes</a:t>
            </a:r>
          </a:p>
          <a:p>
            <a:pPr marL="457200" indent="-457200"/>
            <a:r>
              <a:rPr lang="en-US" dirty="0">
                <a:cs typeface="Calibri"/>
              </a:rPr>
              <a:t>&lt;</a:t>
            </a:r>
            <a:r>
              <a:rPr lang="en-US" dirty="0" err="1">
                <a:cs typeface="Calibri"/>
              </a:rPr>
              <a:t>customError</a:t>
            </a:r>
            <a:r>
              <a:rPr lang="en-US" dirty="0">
                <a:cs typeface="Calibri"/>
              </a:rPr>
              <a:t>&gt; tag needs to be added</a:t>
            </a:r>
          </a:p>
          <a:p>
            <a:pPr marL="914400" lvl="1" indent="-457200"/>
            <a:r>
              <a:rPr lang="en-US" dirty="0">
                <a:ea typeface="+mn-lt"/>
                <a:cs typeface="+mn-lt"/>
              </a:rPr>
              <a:t>Attribute mode needs to be set to on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&lt;error&gt; child nodes added for each http status code</a:t>
            </a:r>
          </a:p>
          <a:p>
            <a:pPr marL="914400" lvl="1" indent="-457200"/>
            <a:r>
              <a:rPr lang="en-US" dirty="0">
                <a:cs typeface="Calibri"/>
              </a:rPr>
              <a:t>Attribute redirect specifies the </a:t>
            </a:r>
            <a:r>
              <a:rPr lang="en-US" dirty="0" err="1">
                <a:cs typeface="Calibri"/>
              </a:rPr>
              <a:t>url</a:t>
            </a:r>
            <a:r>
              <a:rPr lang="en-US" dirty="0">
                <a:cs typeface="Calibri"/>
              </a:rPr>
              <a:t> path to execute</a:t>
            </a:r>
          </a:p>
          <a:p>
            <a:pPr marL="457200" indent="-457200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endParaRPr lang="en-US" dirty="0">
              <a:cs typeface="Calibri"/>
            </a:endParaRP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96F660F3-6ABB-4CE1-AB00-52A79AE03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06" y="4770399"/>
            <a:ext cx="6934200" cy="15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9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Custom Error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cs typeface="Calibri"/>
              </a:rPr>
              <a:t>Controller</a:t>
            </a:r>
          </a:p>
          <a:p>
            <a:pPr marL="457200" indent="-457200"/>
            <a:r>
              <a:rPr lang="en-US" dirty="0">
                <a:cs typeface="Calibri"/>
              </a:rPr>
              <a:t>Create actions for specific errors</a:t>
            </a:r>
          </a:p>
          <a:p>
            <a:pPr marL="457200" indent="-457200"/>
            <a:r>
              <a:rPr lang="en-US" dirty="0">
                <a:cs typeface="Calibri"/>
              </a:rPr>
              <a:t>Return </a:t>
            </a:r>
            <a:r>
              <a:rPr lang="en-US" dirty="0" err="1">
                <a:cs typeface="Calibri"/>
              </a:rPr>
              <a:t>ViewResult</a:t>
            </a:r>
            <a:endParaRPr lang="en-US">
              <a:cs typeface="Calibri"/>
            </a:endParaRPr>
          </a:p>
          <a:p>
            <a:pPr marL="914400" lvl="1"/>
            <a:r>
              <a:rPr lang="en-US" dirty="0">
                <a:cs typeface="Calibri"/>
              </a:rPr>
              <a:t>In example, a class </a:t>
            </a:r>
            <a:r>
              <a:rPr lang="en-US" dirty="0" err="1">
                <a:cs typeface="Calibri"/>
              </a:rPr>
              <a:t>ErrorView</a:t>
            </a:r>
            <a:r>
              <a:rPr lang="en-US" dirty="0">
                <a:cs typeface="Calibri"/>
              </a:rPr>
              <a:t> extends </a:t>
            </a:r>
            <a:br>
              <a:rPr lang="en-US" dirty="0"/>
            </a:br>
            <a:r>
              <a:rPr lang="en-US" dirty="0" err="1">
                <a:cs typeface="Calibri"/>
              </a:rPr>
              <a:t>ViewResult</a:t>
            </a:r>
            <a:r>
              <a:rPr lang="en-US" dirty="0">
                <a:cs typeface="Calibri"/>
              </a:rPr>
              <a:t> to allow for more 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customization</a:t>
            </a: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FE9C946-D64E-495C-8389-9C142F123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937" y="989320"/>
            <a:ext cx="5131419" cy="50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9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7C7D-3FA6-964F-B2E2-AF3385D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Custom Error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7724-D622-7E43-B295-34F6022F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08" y="13943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cs typeface="Calibri"/>
              </a:rPr>
              <a:t>View</a:t>
            </a:r>
          </a:p>
          <a:p>
            <a:pPr marL="457200" indent="-457200"/>
            <a:r>
              <a:rPr lang="en-US" dirty="0">
                <a:cs typeface="Calibri"/>
              </a:rPr>
              <a:t>Easy to maintain a single </a:t>
            </a:r>
            <a:r>
              <a:rPr lang="en-US" dirty="0" err="1">
                <a:cs typeface="Calibri"/>
              </a:rPr>
              <a:t>Error.cshtml</a:t>
            </a:r>
          </a:p>
          <a:p>
            <a:pPr marL="457200" indent="-457200"/>
            <a:r>
              <a:rPr lang="en-US" dirty="0">
                <a:cs typeface="Calibri"/>
              </a:rPr>
              <a:t>_Layout can be removed by override Layout and setting it to null or an empty string</a:t>
            </a:r>
          </a:p>
          <a:p>
            <a:pPr marL="914400" lvl="1"/>
            <a:r>
              <a:rPr lang="en-US" dirty="0">
                <a:cs typeface="Calibri"/>
              </a:rPr>
              <a:t>Layout = null</a:t>
            </a:r>
          </a:p>
          <a:p>
            <a:pPr marL="914400" lvl="1"/>
            <a:endParaRPr lang="en-US" dirty="0">
              <a:cs typeface="Calibri"/>
            </a:endParaRPr>
          </a:p>
          <a:p>
            <a:pPr marL="971550" lvl="1" indent="-514350">
              <a:buFont typeface="Arial" panose="020F0302020204030204"/>
              <a:buChar char="•"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2BDB94-B6A2-4100-98CA-BED85B9BD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693" y="4280067"/>
            <a:ext cx="6841273" cy="208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9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8805</TotalTime>
  <Words>2722</Words>
  <Application>Microsoft Office PowerPoint</Application>
  <PresentationFormat>Widescreen</PresentationFormat>
  <Paragraphs>534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C# ASP.NET MVC</vt:lpstr>
      <vt:lpstr>Custom Error Pages</vt:lpstr>
      <vt:lpstr>Custom Error Pages</vt:lpstr>
      <vt:lpstr>Custom Error Pages</vt:lpstr>
      <vt:lpstr>Custom Error Pages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Logic &amp; Design</dc:title>
  <dc:creator>Microsoft Office User</dc:creator>
  <cp:lastModifiedBy>Microsoft Office User</cp:lastModifiedBy>
  <cp:revision>851</cp:revision>
  <dcterms:created xsi:type="dcterms:W3CDTF">2019-06-02T03:36:54Z</dcterms:created>
  <dcterms:modified xsi:type="dcterms:W3CDTF">2019-12-28T17:31:38Z</dcterms:modified>
</cp:coreProperties>
</file>