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7"/>
  </p:notesMasterIdLst>
  <p:handoutMasterIdLst>
    <p:handoutMasterId r:id="rId38"/>
  </p:handoutMasterIdLst>
  <p:sldIdLst>
    <p:sldId id="838" r:id="rId2"/>
    <p:sldId id="914" r:id="rId3"/>
    <p:sldId id="843" r:id="rId4"/>
    <p:sldId id="950" r:id="rId5"/>
    <p:sldId id="951" r:id="rId6"/>
    <p:sldId id="952" r:id="rId7"/>
    <p:sldId id="953" r:id="rId8"/>
    <p:sldId id="954" r:id="rId9"/>
    <p:sldId id="956" r:id="rId10"/>
    <p:sldId id="949" r:id="rId11"/>
    <p:sldId id="897" r:id="rId12"/>
    <p:sldId id="920" r:id="rId13"/>
    <p:sldId id="924" r:id="rId14"/>
    <p:sldId id="923" r:id="rId15"/>
    <p:sldId id="925" r:id="rId16"/>
    <p:sldId id="926" r:id="rId17"/>
    <p:sldId id="927" r:id="rId18"/>
    <p:sldId id="928" r:id="rId19"/>
    <p:sldId id="929" r:id="rId20"/>
    <p:sldId id="930" r:id="rId21"/>
    <p:sldId id="931" r:id="rId22"/>
    <p:sldId id="932" r:id="rId23"/>
    <p:sldId id="933" r:id="rId24"/>
    <p:sldId id="934" r:id="rId25"/>
    <p:sldId id="960" r:id="rId26"/>
    <p:sldId id="936" r:id="rId27"/>
    <p:sldId id="958" r:id="rId28"/>
    <p:sldId id="938" r:id="rId29"/>
    <p:sldId id="947" r:id="rId30"/>
    <p:sldId id="959" r:id="rId31"/>
    <p:sldId id="940" r:id="rId32"/>
    <p:sldId id="941" r:id="rId33"/>
    <p:sldId id="942" r:id="rId34"/>
    <p:sldId id="944" r:id="rId35"/>
    <p:sldId id="961" r:id="rId36"/>
  </p:sldIdLst>
  <p:sldSz cx="12192000" cy="6858000"/>
  <p:notesSz cx="7010400" cy="9296400"/>
  <p:defaultTextStyle>
    <a:defPPr>
      <a:defRPr lang="en-US"/>
    </a:defPPr>
    <a:lvl1pPr algn="l" rtl="0" eaLnBrk="0" fontAlgn="base" hangingPunct="0">
      <a:spcBef>
        <a:spcPct val="50000"/>
      </a:spcBef>
      <a:spcAft>
        <a:spcPct val="0"/>
      </a:spcAft>
      <a:defRPr sz="1400" kern="1200">
        <a:solidFill>
          <a:schemeClr val="tx1"/>
        </a:solidFill>
        <a:latin typeface="Verdana" pitchFamily="34" charset="0"/>
        <a:ea typeface="+mn-ea"/>
        <a:cs typeface="+mn-cs"/>
      </a:defRPr>
    </a:lvl1pPr>
    <a:lvl2pPr marL="457200" algn="l" rtl="0" eaLnBrk="0" fontAlgn="base" hangingPunct="0">
      <a:spcBef>
        <a:spcPct val="50000"/>
      </a:spcBef>
      <a:spcAft>
        <a:spcPct val="0"/>
      </a:spcAft>
      <a:defRPr sz="1400" kern="1200">
        <a:solidFill>
          <a:schemeClr val="tx1"/>
        </a:solidFill>
        <a:latin typeface="Verdana" pitchFamily="34" charset="0"/>
        <a:ea typeface="+mn-ea"/>
        <a:cs typeface="+mn-cs"/>
      </a:defRPr>
    </a:lvl2pPr>
    <a:lvl3pPr marL="914400" algn="l" rtl="0" eaLnBrk="0" fontAlgn="base" hangingPunct="0">
      <a:spcBef>
        <a:spcPct val="50000"/>
      </a:spcBef>
      <a:spcAft>
        <a:spcPct val="0"/>
      </a:spcAft>
      <a:defRPr sz="1400" kern="1200">
        <a:solidFill>
          <a:schemeClr val="tx1"/>
        </a:solidFill>
        <a:latin typeface="Verdana" pitchFamily="34" charset="0"/>
        <a:ea typeface="+mn-ea"/>
        <a:cs typeface="+mn-cs"/>
      </a:defRPr>
    </a:lvl3pPr>
    <a:lvl4pPr marL="1371600" algn="l" rtl="0" eaLnBrk="0" fontAlgn="base" hangingPunct="0">
      <a:spcBef>
        <a:spcPct val="50000"/>
      </a:spcBef>
      <a:spcAft>
        <a:spcPct val="0"/>
      </a:spcAft>
      <a:defRPr sz="1400" kern="1200">
        <a:solidFill>
          <a:schemeClr val="tx1"/>
        </a:solidFill>
        <a:latin typeface="Verdana" pitchFamily="34" charset="0"/>
        <a:ea typeface="+mn-ea"/>
        <a:cs typeface="+mn-cs"/>
      </a:defRPr>
    </a:lvl4pPr>
    <a:lvl5pPr marL="1828800" algn="l" rtl="0" eaLnBrk="0" fontAlgn="base" hangingPunct="0">
      <a:spcBef>
        <a:spcPct val="50000"/>
      </a:spcBef>
      <a:spcAft>
        <a:spcPct val="0"/>
      </a:spcAft>
      <a:defRPr sz="1400" kern="1200">
        <a:solidFill>
          <a:schemeClr val="tx1"/>
        </a:solidFill>
        <a:latin typeface="Verdana" pitchFamily="34" charset="0"/>
        <a:ea typeface="+mn-ea"/>
        <a:cs typeface="+mn-cs"/>
      </a:defRPr>
    </a:lvl5pPr>
    <a:lvl6pPr marL="2286000" algn="l" defTabSz="914400" rtl="0" eaLnBrk="1" latinLnBrk="0" hangingPunct="1">
      <a:defRPr sz="1400" kern="1200">
        <a:solidFill>
          <a:schemeClr val="tx1"/>
        </a:solidFill>
        <a:latin typeface="Verdana" pitchFamily="34" charset="0"/>
        <a:ea typeface="+mn-ea"/>
        <a:cs typeface="+mn-cs"/>
      </a:defRPr>
    </a:lvl6pPr>
    <a:lvl7pPr marL="2743200" algn="l" defTabSz="914400" rtl="0" eaLnBrk="1" latinLnBrk="0" hangingPunct="1">
      <a:defRPr sz="1400" kern="1200">
        <a:solidFill>
          <a:schemeClr val="tx1"/>
        </a:solidFill>
        <a:latin typeface="Verdana" pitchFamily="34" charset="0"/>
        <a:ea typeface="+mn-ea"/>
        <a:cs typeface="+mn-cs"/>
      </a:defRPr>
    </a:lvl7pPr>
    <a:lvl8pPr marL="3200400" algn="l" defTabSz="914400" rtl="0" eaLnBrk="1" latinLnBrk="0" hangingPunct="1">
      <a:defRPr sz="1400" kern="1200">
        <a:solidFill>
          <a:schemeClr val="tx1"/>
        </a:solidFill>
        <a:latin typeface="Verdana" pitchFamily="34" charset="0"/>
        <a:ea typeface="+mn-ea"/>
        <a:cs typeface="+mn-cs"/>
      </a:defRPr>
    </a:lvl8pPr>
    <a:lvl9pPr marL="3657600" algn="l" defTabSz="914400" rtl="0" eaLnBrk="1" latinLnBrk="0" hangingPunct="1">
      <a:defRPr sz="1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5C4"/>
    <a:srgbClr val="FF33CC"/>
    <a:srgbClr val="CCFFCC"/>
    <a:srgbClr val="CCECFF"/>
    <a:srgbClr val="FAFC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557" autoAdjust="0"/>
    <p:restoredTop sz="99290" autoAdjust="0"/>
  </p:normalViewPr>
  <p:slideViewPr>
    <p:cSldViewPr>
      <p:cViewPr varScale="1">
        <p:scale>
          <a:sx n="64" d="100"/>
          <a:sy n="64" d="100"/>
        </p:scale>
        <p:origin x="90" y="366"/>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77" d="100"/>
          <a:sy n="77" d="100"/>
        </p:scale>
        <p:origin x="-219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51"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9" y="1"/>
            <a:ext cx="3038475" cy="465138"/>
          </a:xfrm>
          <a:prstGeom prst="rect">
            <a:avLst/>
          </a:prstGeom>
        </p:spPr>
        <p:txBody>
          <a:bodyPr vert="horz" lIns="91440" tIns="45720" rIns="91440" bIns="45720" rtlCol="0"/>
          <a:lstStyle>
            <a:lvl1pPr algn="r">
              <a:defRPr sz="1200"/>
            </a:lvl1pPr>
          </a:lstStyle>
          <a:p>
            <a:fld id="{C0B2352F-C2DD-437B-B4E2-31DD59226BC1}" type="datetimeFigureOut">
              <a:rPr lang="en-US" smtClean="0"/>
              <a:pPr/>
              <a:t>3/9/2020</a:t>
            </a:fld>
            <a:endParaRPr lang="en-US"/>
          </a:p>
        </p:txBody>
      </p:sp>
      <p:sp>
        <p:nvSpPr>
          <p:cNvPr id="4" name="Footer Placeholder 3"/>
          <p:cNvSpPr>
            <a:spLocks noGrp="1"/>
          </p:cNvSpPr>
          <p:nvPr>
            <p:ph type="ftr" sz="quarter" idx="2"/>
          </p:nvPr>
        </p:nvSpPr>
        <p:spPr>
          <a:xfrm>
            <a:off x="1"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9" y="8829675"/>
            <a:ext cx="3038475" cy="465138"/>
          </a:xfrm>
          <a:prstGeom prst="rect">
            <a:avLst/>
          </a:prstGeom>
        </p:spPr>
        <p:txBody>
          <a:bodyPr vert="horz" lIns="91440" tIns="45720" rIns="91440" bIns="45720" rtlCol="0" anchor="b"/>
          <a:lstStyle>
            <a:lvl1pPr algn="r">
              <a:defRPr sz="1200"/>
            </a:lvl1pPr>
          </a:lstStyle>
          <a:p>
            <a:fld id="{43D6834D-F05D-411B-81E4-E74E81C27AB2}" type="slidenum">
              <a:rPr lang="en-US" smtClean="0"/>
              <a:pPr/>
              <a:t>‹#›</a:t>
            </a:fld>
            <a:endParaRPr lang="en-US"/>
          </a:p>
        </p:txBody>
      </p:sp>
    </p:spTree>
    <p:extLst>
      <p:ext uri="{BB962C8B-B14F-4D97-AF65-F5344CB8AC3E}">
        <p14:creationId xmlns:p14="http://schemas.microsoft.com/office/powerpoint/2010/main" val="1261252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1"/>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smtClean="0">
                <a:latin typeface="Arial" charset="0"/>
              </a:defRPr>
            </a:lvl1pPr>
          </a:lstStyle>
          <a:p>
            <a:pPr>
              <a:defRPr/>
            </a:pPr>
            <a:endParaRPr lang="en-US"/>
          </a:p>
        </p:txBody>
      </p:sp>
      <p:sp>
        <p:nvSpPr>
          <p:cNvPr id="18435" name="Rectangle 3"/>
          <p:cNvSpPr>
            <a:spLocks noGrp="1" noChangeArrowheads="1"/>
          </p:cNvSpPr>
          <p:nvPr>
            <p:ph type="dt" idx="1"/>
          </p:nvPr>
        </p:nvSpPr>
        <p:spPr bwMode="auto">
          <a:xfrm>
            <a:off x="3970938" y="1"/>
            <a:ext cx="303784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smtClean="0">
                <a:latin typeface="Arial"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701041" y="4416427"/>
            <a:ext cx="560832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438" name="Rectangle 6"/>
          <p:cNvSpPr>
            <a:spLocks noGrp="1" noChangeArrowheads="1"/>
          </p:cNvSpPr>
          <p:nvPr>
            <p:ph type="ftr" sz="quarter" idx="4"/>
          </p:nvPr>
        </p:nvSpPr>
        <p:spPr bwMode="auto">
          <a:xfrm>
            <a:off x="0"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smtClean="0">
                <a:latin typeface="Arial" charset="0"/>
              </a:defRPr>
            </a:lvl1pPr>
          </a:lstStyle>
          <a:p>
            <a:pPr>
              <a:defRPr/>
            </a:pPr>
            <a:endParaRPr lang="en-US"/>
          </a:p>
        </p:txBody>
      </p:sp>
      <p:sp>
        <p:nvSpPr>
          <p:cNvPr id="18439" name="Rectangle 7"/>
          <p:cNvSpPr>
            <a:spLocks noGrp="1" noChangeArrowheads="1"/>
          </p:cNvSpPr>
          <p:nvPr>
            <p:ph type="sldNum" sz="quarter" idx="5"/>
          </p:nvPr>
        </p:nvSpPr>
        <p:spPr bwMode="auto">
          <a:xfrm>
            <a:off x="3970938" y="8829675"/>
            <a:ext cx="303784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smtClean="0">
                <a:latin typeface="Arial" charset="0"/>
              </a:defRPr>
            </a:lvl1pPr>
          </a:lstStyle>
          <a:p>
            <a:pPr>
              <a:defRPr/>
            </a:pPr>
            <a:fld id="{4CE4CE48-13F5-4A9B-95E5-58E69DE69675}" type="slidenum">
              <a:rPr lang="en-US"/>
              <a:pPr>
                <a:defRPr/>
              </a:pPr>
              <a:t>‹#›</a:t>
            </a:fld>
            <a:endParaRPr lang="en-US"/>
          </a:p>
        </p:txBody>
      </p:sp>
    </p:spTree>
    <p:extLst>
      <p:ext uri="{BB962C8B-B14F-4D97-AF65-F5344CB8AC3E}">
        <p14:creationId xmlns:p14="http://schemas.microsoft.com/office/powerpoint/2010/main" val="5651066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0EE630E-CDF1-4B71-AD96-22FEE7A1D5B4}" type="slidenum">
              <a:rPr lang="en-US" smtClean="0"/>
              <a:pPr eaLnBrk="1" hangingPunct="1"/>
              <a:t>1</a:t>
            </a:fld>
            <a:endParaRPr lang="en-US"/>
          </a:p>
        </p:txBody>
      </p:sp>
      <p:sp>
        <p:nvSpPr>
          <p:cNvPr id="20483" name="Rectangle 2"/>
          <p:cNvSpPr>
            <a:spLocks noGrp="1" noRot="1" noChangeAspect="1" noChangeArrowheads="1" noTextEdit="1"/>
          </p:cNvSpPr>
          <p:nvPr>
            <p:ph type="sldImg"/>
          </p:nvPr>
        </p:nvSpPr>
        <p:spPr>
          <a:xfrm>
            <a:off x="406400" y="696913"/>
            <a:ext cx="6197600" cy="3486150"/>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6939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E4CE48-13F5-4A9B-95E5-58E69DE69675}" type="slidenum">
              <a:rPr lang="en-US" smtClean="0"/>
              <a:pPr>
                <a:defRPr/>
              </a:pPr>
              <a:t>2</a:t>
            </a:fld>
            <a:endParaRPr lang="en-US"/>
          </a:p>
        </p:txBody>
      </p:sp>
    </p:spTree>
    <p:extLst>
      <p:ext uri="{BB962C8B-B14F-4D97-AF65-F5344CB8AC3E}">
        <p14:creationId xmlns:p14="http://schemas.microsoft.com/office/powerpoint/2010/main" val="37505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a:solidFill>
            <a:srgbClr val="FFFFFF"/>
          </a:solidFill>
          <a:ln/>
        </p:spPr>
      </p:sp>
      <p:sp>
        <p:nvSpPr>
          <p:cNvPr id="2765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200">
                <a:latin typeface="Lucida Grande" charset="0"/>
                <a:sym typeface="Lucida Grande" charset="0"/>
              </a:rPr>
              <a:t>Explain: Tables are drawn out one row at a time.</a:t>
            </a:r>
          </a:p>
        </p:txBody>
      </p:sp>
    </p:spTree>
    <p:extLst>
      <p:ext uri="{BB962C8B-B14F-4D97-AF65-F5344CB8AC3E}">
        <p14:creationId xmlns:p14="http://schemas.microsoft.com/office/powerpoint/2010/main" val="899186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Rot="1" noChangeAspect="1" noChangeArrowheads="1"/>
          </p:cNvSpPr>
          <p:nvPr>
            <p:ph type="sldImg"/>
          </p:nvPr>
        </p:nvSpPr>
        <p:spPr>
          <a:solidFill>
            <a:srgbClr val="FFFFFF"/>
          </a:solidFill>
          <a:ln/>
        </p:spPr>
      </p:sp>
      <p:sp>
        <p:nvSpPr>
          <p:cNvPr id="3072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200">
                <a:latin typeface="Lucida Grande" charset="0"/>
                <a:sym typeface="Lucida Grande" charset="0"/>
              </a:rPr>
              <a:t>Explain: The "tr" in the &lt;tr&gt; tag stands for "table row".</a:t>
            </a:r>
          </a:p>
        </p:txBody>
      </p:sp>
    </p:spTree>
    <p:extLst>
      <p:ext uri="{BB962C8B-B14F-4D97-AF65-F5344CB8AC3E}">
        <p14:creationId xmlns:p14="http://schemas.microsoft.com/office/powerpoint/2010/main" val="3030241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Rot="1" noChangeAspect="1" noChangeArrowheads="1"/>
          </p:cNvSpPr>
          <p:nvPr>
            <p:ph type="sldImg"/>
          </p:nvPr>
        </p:nvSpPr>
        <p:spPr>
          <a:solidFill>
            <a:srgbClr val="FFFFFF"/>
          </a:solidFill>
          <a:ln/>
        </p:spPr>
      </p:sp>
      <p:sp>
        <p:nvSpPr>
          <p:cNvPr id="3277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200">
                <a:latin typeface="Lucida Grande" charset="0"/>
                <a:sym typeface="Lucida Grande" charset="0"/>
              </a:rPr>
              <a:t>Explain: The "td" in the &lt;td&gt; tag stands for "table data".</a:t>
            </a:r>
          </a:p>
        </p:txBody>
      </p:sp>
    </p:spTree>
    <p:extLst>
      <p:ext uri="{BB962C8B-B14F-4D97-AF65-F5344CB8AC3E}">
        <p14:creationId xmlns:p14="http://schemas.microsoft.com/office/powerpoint/2010/main" val="510547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a:solidFill>
            <a:srgbClr val="FFFFFF"/>
          </a:solidFill>
          <a:ln/>
        </p:spPr>
      </p:sp>
      <p:sp>
        <p:nvSpPr>
          <p:cNvPr id="3584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200">
                <a:latin typeface="Lucida Grande" charset="0"/>
                <a:sym typeface="Lucida Grande" charset="0"/>
              </a:rPr>
              <a:t>Explain: You need to show tags for cells that have no data. For example, this table shows an empty cell on the first &lt;th&gt; element.</a:t>
            </a:r>
          </a:p>
        </p:txBody>
      </p:sp>
    </p:spTree>
    <p:extLst>
      <p:ext uri="{BB962C8B-B14F-4D97-AF65-F5344CB8AC3E}">
        <p14:creationId xmlns:p14="http://schemas.microsoft.com/office/powerpoint/2010/main" val="3029070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Rot="1" noChangeAspect="1" noChangeArrowheads="1"/>
          </p:cNvSpPr>
          <p:nvPr>
            <p:ph type="sldImg"/>
          </p:nvPr>
        </p:nvSpPr>
        <p:spPr>
          <a:xfrm>
            <a:off x="406400" y="696913"/>
            <a:ext cx="6197600" cy="3486150"/>
          </a:xfrm>
          <a:solidFill>
            <a:srgbClr val="FFFFFF"/>
          </a:solidFill>
          <a:ln/>
        </p:spPr>
      </p:sp>
      <p:sp>
        <p:nvSpPr>
          <p:cNvPr id="2765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200">
                <a:latin typeface="Lucida Grande" charset="0"/>
                <a:sym typeface="Lucida Grande" charset="0"/>
              </a:rPr>
              <a:t>Explain: Tables are drawn out one row at a time.</a:t>
            </a:r>
          </a:p>
        </p:txBody>
      </p:sp>
    </p:spTree>
    <p:extLst>
      <p:ext uri="{BB962C8B-B14F-4D97-AF65-F5344CB8AC3E}">
        <p14:creationId xmlns:p14="http://schemas.microsoft.com/office/powerpoint/2010/main" val="24817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Rot="1" noChangeAspect="1" noChangeArrowheads="1"/>
          </p:cNvSpPr>
          <p:nvPr>
            <p:ph type="sldImg"/>
          </p:nvPr>
        </p:nvSpPr>
        <p:spPr>
          <a:solidFill>
            <a:srgbClr val="FFFFFF"/>
          </a:solidFill>
          <a:ln/>
        </p:spPr>
      </p:sp>
      <p:sp>
        <p:nvSpPr>
          <p:cNvPr id="4710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200">
                <a:latin typeface="Lucida Grande" charset="0"/>
                <a:sym typeface="Lucida Grande" charset="0"/>
              </a:rPr>
              <a:t>Explain: The &lt;thead&gt;, &lt;tbody&gt;, and &lt;tfoot&gt; tags can be used to hold heading, body, and footer information in a long table. For example, it can be used to put a heading and footer on every page of a long table and also to style contents differently than other parts of the table.</a:t>
            </a:r>
          </a:p>
          <a:p>
            <a:pPr eaLnBrk="1" hangingPunct="1"/>
            <a:endParaRPr lang="en-US" altLang="en-US" sz="2200">
              <a:latin typeface="Lucida Grande" charset="0"/>
              <a:sym typeface="Lucida Grande" charset="0"/>
            </a:endParaRPr>
          </a:p>
        </p:txBody>
      </p:sp>
    </p:spTree>
    <p:extLst>
      <p:ext uri="{BB962C8B-B14F-4D97-AF65-F5344CB8AC3E}">
        <p14:creationId xmlns:p14="http://schemas.microsoft.com/office/powerpoint/2010/main" val="455806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spcBef>
                <a:spcPct val="0"/>
              </a:spcBef>
              <a:defRPr/>
            </a:pPr>
            <a:endParaRPr lang="en-US" sz="2400">
              <a:latin typeface="Times New Roman" pitchFamily="18" charset="0"/>
            </a:endParaRPr>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dirty="0"/>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solidFill>
                  <a:srgbClr val="0070C0"/>
                </a:solidFill>
              </a:defRPr>
            </a:lvl1pPr>
          </a:lstStyle>
          <a:p>
            <a:r>
              <a:rPr lang="en-US" dirty="0"/>
              <a:t>Click to edit Master subtitle style</a:t>
            </a:r>
          </a:p>
        </p:txBody>
      </p:sp>
      <p:sp>
        <p:nvSpPr>
          <p:cNvPr id="5" name="Rectangle 4"/>
          <p:cNvSpPr>
            <a:spLocks noGrp="1" noChangeArrowheads="1"/>
          </p:cNvSpPr>
          <p:nvPr>
            <p:ph type="dt" sz="half" idx="10"/>
          </p:nvPr>
        </p:nvSpPr>
        <p:spPr>
          <a:xfrm>
            <a:off x="914400" y="6248400"/>
            <a:ext cx="2540000" cy="457200"/>
          </a:xfrm>
        </p:spPr>
        <p:txBody>
          <a:bodyPr/>
          <a:lstStyle>
            <a:lvl1pPr>
              <a:defRPr smtClean="0"/>
            </a:lvl1pPr>
          </a:lstStyle>
          <a:p>
            <a:pPr>
              <a:defRPr/>
            </a:pPr>
            <a:endParaRPr lang="en-US"/>
          </a:p>
        </p:txBody>
      </p:sp>
      <p:sp>
        <p:nvSpPr>
          <p:cNvPr id="7" name="Rectangle 6"/>
          <p:cNvSpPr>
            <a:spLocks noGrp="1" noChangeArrowheads="1"/>
          </p:cNvSpPr>
          <p:nvPr>
            <p:ph type="sldNum" sz="quarter" idx="12"/>
          </p:nvPr>
        </p:nvSpPr>
        <p:spPr>
          <a:xfrm>
            <a:off x="8737600" y="6248400"/>
            <a:ext cx="2540000" cy="457200"/>
          </a:xfrm>
        </p:spPr>
        <p:txBody>
          <a:bodyPr/>
          <a:lstStyle>
            <a:lvl1pPr>
              <a:defRPr smtClean="0"/>
            </a:lvl1pPr>
          </a:lstStyle>
          <a:p>
            <a:pPr>
              <a:defRPr/>
            </a:pPr>
            <a:fld id="{398A1618-C89E-4927-82D1-439A02517E9F}" type="slidenum">
              <a:rPr lang="en-US" smtClean="0"/>
              <a:pPr>
                <a:defRPr/>
              </a:pPr>
              <a:t>‹#›</a:t>
            </a:fld>
            <a:endParaRPr lang="en-US"/>
          </a:p>
        </p:txBody>
      </p:sp>
    </p:spTree>
    <p:extLst>
      <p:ext uri="{BB962C8B-B14F-4D97-AF65-F5344CB8AC3E}">
        <p14:creationId xmlns:p14="http://schemas.microsoft.com/office/powerpoint/2010/main" val="2871626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223B7839-3F7B-4B21-8CCA-76068FFE00C2}" type="slidenum">
              <a:rPr lang="en-US" smtClean="0"/>
              <a:pPr>
                <a:defRPr/>
              </a:pPr>
              <a:t>‹#›</a:t>
            </a:fld>
            <a:endParaRPr lang="en-US"/>
          </a:p>
        </p:txBody>
      </p:sp>
    </p:spTree>
    <p:extLst>
      <p:ext uri="{BB962C8B-B14F-4D97-AF65-F5344CB8AC3E}">
        <p14:creationId xmlns:p14="http://schemas.microsoft.com/office/powerpoint/2010/main" val="1092282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2"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7A95BA84-7DB1-49D9-8FDD-1FEBC9BCEE70}" type="slidenum">
              <a:rPr lang="en-US" smtClean="0"/>
              <a:pPr>
                <a:defRPr/>
              </a:pPr>
              <a:t>‹#›</a:t>
            </a:fld>
            <a:endParaRPr lang="en-US"/>
          </a:p>
        </p:txBody>
      </p:sp>
    </p:spTree>
    <p:extLst>
      <p:ext uri="{BB962C8B-B14F-4D97-AF65-F5344CB8AC3E}">
        <p14:creationId xmlns:p14="http://schemas.microsoft.com/office/powerpoint/2010/main" val="2927233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10668000" cy="1216025"/>
          </a:xfrm>
        </p:spPr>
        <p:txBody>
          <a:bodyPr/>
          <a:lstStyle/>
          <a:p>
            <a:r>
              <a:rPr lang="en-US"/>
              <a:t>Click to edit Master title style</a:t>
            </a:r>
          </a:p>
        </p:txBody>
      </p:sp>
      <p:sp>
        <p:nvSpPr>
          <p:cNvPr id="3" name="Text Placeholder 2"/>
          <p:cNvSpPr>
            <a:spLocks noGrp="1"/>
          </p:cNvSpPr>
          <p:nvPr>
            <p:ph type="body" sz="half" idx="1"/>
          </p:nvPr>
        </p:nvSpPr>
        <p:spPr>
          <a:xfrm>
            <a:off x="755652" y="1752601"/>
            <a:ext cx="52324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2" y="1752601"/>
            <a:ext cx="52324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1A016C75-0C59-4398-A0BE-6D0867ED28A3}" type="slidenum">
              <a:rPr lang="en-US" smtClean="0"/>
              <a:pPr>
                <a:defRPr/>
              </a:pPr>
              <a:t>‹#›</a:t>
            </a:fld>
            <a:endParaRPr lang="en-US"/>
          </a:p>
        </p:txBody>
      </p:sp>
    </p:spTree>
    <p:extLst>
      <p:ext uri="{BB962C8B-B14F-4D97-AF65-F5344CB8AC3E}">
        <p14:creationId xmlns:p14="http://schemas.microsoft.com/office/powerpoint/2010/main" val="2987334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buFont typeface="Arial" pitchFamily="34" charset="0"/>
              <a:buChar char="•"/>
              <a:defRPr/>
            </a:lvl1pPr>
            <a:lvl2pPr>
              <a:buFont typeface="Verdana" pitchFamily="34" charset="0"/>
              <a:buChar char="–"/>
              <a:defRPr/>
            </a:lvl2pPr>
            <a:lvl3pPr>
              <a:buFont typeface="Wingdings" pitchFamily="2" charset="2"/>
              <a:buChar char="§"/>
              <a:defRPr/>
            </a:lvl3pPr>
            <a:lvl4pPr>
              <a:buFont typeface="Wingdings" pitchFamily="2" charset="2"/>
              <a:buChar char="Ø"/>
              <a:defRPr/>
            </a:lvl4pPr>
            <a:lvl5pPr>
              <a:buFont typeface="Wingdings" pitchFamily="2" charset="2"/>
              <a:buChar char="v"/>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820549F7-713A-43D0-A1BF-88DCC2627044}" type="slidenum">
              <a:rPr lang="en-US" smtClean="0"/>
              <a:pPr>
                <a:defRPr/>
              </a:pPr>
              <a:t>‹#›</a:t>
            </a:fld>
            <a:endParaRPr lang="en-US"/>
          </a:p>
        </p:txBody>
      </p:sp>
    </p:spTree>
    <p:extLst>
      <p:ext uri="{BB962C8B-B14F-4D97-AF65-F5344CB8AC3E}">
        <p14:creationId xmlns:p14="http://schemas.microsoft.com/office/powerpoint/2010/main" val="3237782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00"/>
            </a:lvl1pPr>
            <a:lvl2pPr marL="457206" indent="0">
              <a:buNone/>
              <a:defRPr sz="1800"/>
            </a:lvl2pPr>
            <a:lvl3pPr marL="914411" indent="0">
              <a:buNone/>
              <a:defRPr sz="1600"/>
            </a:lvl3pPr>
            <a:lvl4pPr marL="1371617" indent="0">
              <a:buNone/>
              <a:defRPr sz="1400"/>
            </a:lvl4pPr>
            <a:lvl5pPr marL="1828823" indent="0">
              <a:buNone/>
              <a:defRPr sz="1400"/>
            </a:lvl5pPr>
            <a:lvl6pPr marL="2286029" indent="0">
              <a:buNone/>
              <a:defRPr sz="1400"/>
            </a:lvl6pPr>
            <a:lvl7pPr marL="2743234" indent="0">
              <a:buNone/>
              <a:defRPr sz="1400"/>
            </a:lvl7pPr>
            <a:lvl8pPr marL="3200440" indent="0">
              <a:buNone/>
              <a:defRPr sz="1400"/>
            </a:lvl8pPr>
            <a:lvl9pPr marL="3657646" indent="0">
              <a:buNone/>
              <a:defRPr sz="1400"/>
            </a:lvl9pPr>
          </a:lstStyle>
          <a:p>
            <a:pPr lvl="0"/>
            <a:r>
              <a:rPr lang="en-US"/>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D8159E5C-1435-40BF-9DDB-0878185B141F}" type="slidenum">
              <a:rPr lang="en-US" smtClean="0"/>
              <a:pPr>
                <a:defRPr/>
              </a:pPr>
              <a:t>‹#›</a:t>
            </a:fld>
            <a:endParaRPr lang="en-US"/>
          </a:p>
        </p:txBody>
      </p:sp>
    </p:spTree>
    <p:extLst>
      <p:ext uri="{BB962C8B-B14F-4D97-AF65-F5344CB8AC3E}">
        <p14:creationId xmlns:p14="http://schemas.microsoft.com/office/powerpoint/2010/main" val="243446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2" y="1752601"/>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2" y="1752601"/>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80B0AC6D-BA9B-4F04-A973-8B806B5437E2}" type="slidenum">
              <a:rPr lang="en-US" smtClean="0"/>
              <a:pPr>
                <a:defRPr/>
              </a:pPr>
              <a:t>‹#›</a:t>
            </a:fld>
            <a:endParaRPr lang="en-US"/>
          </a:p>
        </p:txBody>
      </p:sp>
    </p:spTree>
    <p:extLst>
      <p:ext uri="{BB962C8B-B14F-4D97-AF65-F5344CB8AC3E}">
        <p14:creationId xmlns:p14="http://schemas.microsoft.com/office/powerpoint/2010/main" val="188559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1357F30C-5675-4AEA-A396-4EA8BFC5504A}" type="slidenum">
              <a:rPr lang="en-US" smtClean="0"/>
              <a:pPr>
                <a:defRPr/>
              </a:pPr>
              <a:t>‹#›</a:t>
            </a:fld>
            <a:endParaRPr lang="en-US"/>
          </a:p>
        </p:txBody>
      </p:sp>
    </p:spTree>
    <p:extLst>
      <p:ext uri="{BB962C8B-B14F-4D97-AF65-F5344CB8AC3E}">
        <p14:creationId xmlns:p14="http://schemas.microsoft.com/office/powerpoint/2010/main" val="32569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D709A100-6BA4-4A0B-AB14-1123A94353A0}" type="slidenum">
              <a:rPr lang="en-US" smtClean="0"/>
              <a:pPr>
                <a:defRPr/>
              </a:pPr>
              <a:t>‹#›</a:t>
            </a:fld>
            <a:endParaRPr lang="en-US"/>
          </a:p>
        </p:txBody>
      </p:sp>
    </p:spTree>
    <p:extLst>
      <p:ext uri="{BB962C8B-B14F-4D97-AF65-F5344CB8AC3E}">
        <p14:creationId xmlns:p14="http://schemas.microsoft.com/office/powerpoint/2010/main" val="3159725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044FE6C7-DB87-4053-A0E1-556D66D38318}" type="slidenum">
              <a:rPr lang="en-US" smtClean="0"/>
              <a:pPr>
                <a:defRPr/>
              </a:pPr>
              <a:t>‹#›</a:t>
            </a:fld>
            <a:endParaRPr lang="en-US"/>
          </a:p>
        </p:txBody>
      </p:sp>
    </p:spTree>
    <p:extLst>
      <p:ext uri="{BB962C8B-B14F-4D97-AF65-F5344CB8AC3E}">
        <p14:creationId xmlns:p14="http://schemas.microsoft.com/office/powerpoint/2010/main" val="176872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8FC4A77-2E70-4F13-B12D-779C28649587}" type="slidenum">
              <a:rPr lang="en-US" smtClean="0"/>
              <a:pPr>
                <a:defRPr/>
              </a:pPr>
              <a:t>‹#›</a:t>
            </a:fld>
            <a:endParaRPr lang="en-US"/>
          </a:p>
        </p:txBody>
      </p:sp>
    </p:spTree>
    <p:extLst>
      <p:ext uri="{BB962C8B-B14F-4D97-AF65-F5344CB8AC3E}">
        <p14:creationId xmlns:p14="http://schemas.microsoft.com/office/powerpoint/2010/main" val="224126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6" indent="0">
              <a:buNone/>
              <a:defRPr sz="1200"/>
            </a:lvl2pPr>
            <a:lvl3pPr marL="914411" indent="0">
              <a:buNone/>
              <a:defRPr sz="1000"/>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C5BFA44C-A00B-4EA5-B7FD-A437E0BE8072}" type="slidenum">
              <a:rPr lang="en-US" smtClean="0"/>
              <a:pPr>
                <a:defRPr/>
              </a:pPr>
              <a:t>‹#›</a:t>
            </a:fld>
            <a:endParaRPr lang="en-US"/>
          </a:p>
        </p:txBody>
      </p:sp>
    </p:spTree>
    <p:extLst>
      <p:ext uri="{BB962C8B-B14F-4D97-AF65-F5344CB8AC3E}">
        <p14:creationId xmlns:p14="http://schemas.microsoft.com/office/powerpoint/2010/main" val="129349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755652" y="1752601"/>
            <a:ext cx="10668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AutoShape 4"/>
          <p:cNvSpPr>
            <a:spLocks noChangeArrowheads="1"/>
          </p:cNvSpPr>
          <p:nvPr/>
        </p:nvSpPr>
        <p:spPr bwMode="auto">
          <a:xfrm>
            <a:off x="812800" y="1566864"/>
            <a:ext cx="10610852"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spcBef>
                <a:spcPct val="0"/>
              </a:spcBef>
              <a:defRPr/>
            </a:pPr>
            <a:endParaRPr lang="en-US" sz="2400">
              <a:latin typeface="Times New Roman" pitchFamily="18" charset="0"/>
            </a:endParaRPr>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smtClean="0"/>
            </a:lvl1pPr>
          </a:lstStyle>
          <a:p>
            <a:pPr>
              <a:defRPr/>
            </a:pP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smtClean="0"/>
            </a:lvl1pPr>
          </a:lstStyle>
          <a:p>
            <a:pPr>
              <a:defRPr/>
            </a:pPr>
            <a:fld id="{7F1551F4-EC5A-4DFF-A9FF-CCAEC66BB67A}" type="slidenum">
              <a:rPr lang="en-US" smtClean="0"/>
              <a:pPr>
                <a:defRPr/>
              </a:pPr>
              <a:t>‹#›</a:t>
            </a:fld>
            <a:endParaRPr lang="en-US"/>
          </a:p>
        </p:txBody>
      </p:sp>
    </p:spTree>
    <p:extLst>
      <p:ext uri="{BB962C8B-B14F-4D97-AF65-F5344CB8AC3E}">
        <p14:creationId xmlns:p14="http://schemas.microsoft.com/office/powerpoint/2010/main" val="323570809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dt="0"/>
  <p:txStyles>
    <p:titleStyle>
      <a:lvl1pPr algn="r" rtl="0" eaLnBrk="1" fontAlgn="base" hangingPunct="1">
        <a:spcBef>
          <a:spcPct val="0"/>
        </a:spcBef>
        <a:spcAft>
          <a:spcPct val="0"/>
        </a:spcAft>
        <a:defRPr sz="3800">
          <a:solidFill>
            <a:srgbClr val="0070C0"/>
          </a:solidFill>
          <a:latin typeface="+mj-lt"/>
          <a:ea typeface="+mj-ea"/>
          <a:cs typeface="+mj-cs"/>
        </a:defRPr>
      </a:lvl1pPr>
      <a:lvl2pPr algn="l" rtl="0" eaLnBrk="1" fontAlgn="base" hangingPunct="1">
        <a:spcBef>
          <a:spcPct val="0"/>
        </a:spcBef>
        <a:spcAft>
          <a:spcPct val="0"/>
        </a:spcAft>
        <a:defRPr sz="3800">
          <a:solidFill>
            <a:schemeClr val="tx2"/>
          </a:solidFill>
          <a:latin typeface="Verdana" pitchFamily="34" charset="0"/>
        </a:defRPr>
      </a:lvl2pPr>
      <a:lvl3pPr algn="l" rtl="0" eaLnBrk="1" fontAlgn="base" hangingPunct="1">
        <a:spcBef>
          <a:spcPct val="0"/>
        </a:spcBef>
        <a:spcAft>
          <a:spcPct val="0"/>
        </a:spcAft>
        <a:defRPr sz="3800">
          <a:solidFill>
            <a:schemeClr val="tx2"/>
          </a:solidFill>
          <a:latin typeface="Verdana" pitchFamily="34" charset="0"/>
        </a:defRPr>
      </a:lvl3pPr>
      <a:lvl4pPr algn="l" rtl="0" eaLnBrk="1" fontAlgn="base" hangingPunct="1">
        <a:spcBef>
          <a:spcPct val="0"/>
        </a:spcBef>
        <a:spcAft>
          <a:spcPct val="0"/>
        </a:spcAft>
        <a:defRPr sz="3800">
          <a:solidFill>
            <a:schemeClr val="tx2"/>
          </a:solidFill>
          <a:latin typeface="Verdana" pitchFamily="34" charset="0"/>
        </a:defRPr>
      </a:lvl4pPr>
      <a:lvl5pPr algn="l" rtl="0" eaLnBrk="1" fontAlgn="base" hangingPunct="1">
        <a:spcBef>
          <a:spcPct val="0"/>
        </a:spcBef>
        <a:spcAft>
          <a:spcPct val="0"/>
        </a:spcAft>
        <a:defRPr sz="3800">
          <a:solidFill>
            <a:schemeClr val="tx2"/>
          </a:solidFill>
          <a:latin typeface="Verdana" pitchFamily="34" charset="0"/>
        </a:defRPr>
      </a:lvl5pPr>
      <a:lvl6pPr marL="457206" algn="l" rtl="0" eaLnBrk="1" fontAlgn="base" hangingPunct="1">
        <a:spcBef>
          <a:spcPct val="0"/>
        </a:spcBef>
        <a:spcAft>
          <a:spcPct val="0"/>
        </a:spcAft>
        <a:defRPr sz="3800">
          <a:solidFill>
            <a:schemeClr val="tx2"/>
          </a:solidFill>
          <a:latin typeface="Verdana" pitchFamily="34" charset="0"/>
        </a:defRPr>
      </a:lvl6pPr>
      <a:lvl7pPr marL="914411" algn="l" rtl="0" eaLnBrk="1" fontAlgn="base" hangingPunct="1">
        <a:spcBef>
          <a:spcPct val="0"/>
        </a:spcBef>
        <a:spcAft>
          <a:spcPct val="0"/>
        </a:spcAft>
        <a:defRPr sz="3800">
          <a:solidFill>
            <a:schemeClr val="tx2"/>
          </a:solidFill>
          <a:latin typeface="Verdana" pitchFamily="34" charset="0"/>
        </a:defRPr>
      </a:lvl7pPr>
      <a:lvl8pPr marL="1371617" algn="l" rtl="0" eaLnBrk="1" fontAlgn="base" hangingPunct="1">
        <a:spcBef>
          <a:spcPct val="0"/>
        </a:spcBef>
        <a:spcAft>
          <a:spcPct val="0"/>
        </a:spcAft>
        <a:defRPr sz="3800">
          <a:solidFill>
            <a:schemeClr val="tx2"/>
          </a:solidFill>
          <a:latin typeface="Verdana" pitchFamily="34" charset="0"/>
        </a:defRPr>
      </a:lvl8pPr>
      <a:lvl9pPr marL="1828823" algn="l" rtl="0" eaLnBrk="1" fontAlgn="base" hangingPunct="1">
        <a:spcBef>
          <a:spcPct val="0"/>
        </a:spcBef>
        <a:spcAft>
          <a:spcPct val="0"/>
        </a:spcAft>
        <a:defRPr sz="3800">
          <a:solidFill>
            <a:schemeClr val="tx2"/>
          </a:solidFill>
          <a:latin typeface="Verdana" pitchFamily="34" charset="0"/>
        </a:defRPr>
      </a:lvl9pPr>
    </p:titleStyle>
    <p:bodyStyle>
      <a:lvl1pPr marL="469906" indent="-469906" algn="l" rtl="0" eaLnBrk="1" fontAlgn="base" hangingPunct="1">
        <a:spcBef>
          <a:spcPct val="20000"/>
        </a:spcBef>
        <a:spcAft>
          <a:spcPct val="0"/>
        </a:spcAft>
        <a:buClr>
          <a:schemeClr val="accent2"/>
        </a:buClr>
        <a:buFont typeface="Arial" pitchFamily="34" charset="0"/>
        <a:buChar char="•"/>
        <a:defRPr sz="3000">
          <a:solidFill>
            <a:schemeClr val="tx1"/>
          </a:solidFill>
          <a:latin typeface="+mn-lt"/>
          <a:ea typeface="+mn-ea"/>
          <a:cs typeface="+mn-cs"/>
        </a:defRPr>
      </a:lvl1pPr>
      <a:lvl2pPr marL="908061" indent="-436569" algn="l" rtl="0" eaLnBrk="1" fontAlgn="base" hangingPunct="1">
        <a:spcBef>
          <a:spcPct val="20000"/>
        </a:spcBef>
        <a:spcAft>
          <a:spcPct val="0"/>
        </a:spcAft>
        <a:buClr>
          <a:schemeClr val="accent2"/>
        </a:buClr>
        <a:buFont typeface="Verdana" pitchFamily="34" charset="0"/>
        <a:buChar char="–"/>
        <a:defRPr sz="2600">
          <a:solidFill>
            <a:schemeClr val="tx1"/>
          </a:solidFill>
          <a:latin typeface="+mn-lt"/>
        </a:defRPr>
      </a:lvl2pPr>
      <a:lvl3pPr marL="1304942" indent="-395293" algn="l" rtl="0" eaLnBrk="1" fontAlgn="base" hangingPunct="1">
        <a:spcBef>
          <a:spcPct val="20000"/>
        </a:spcBef>
        <a:spcAft>
          <a:spcPct val="0"/>
        </a:spcAft>
        <a:buClr>
          <a:schemeClr val="accent2"/>
        </a:buClr>
        <a:buFont typeface="Wingdings" pitchFamily="2" charset="2"/>
        <a:buChar char="§"/>
        <a:defRPr sz="2300">
          <a:solidFill>
            <a:schemeClr val="tx1"/>
          </a:solidFill>
          <a:latin typeface="+mn-lt"/>
        </a:defRPr>
      </a:lvl3pPr>
      <a:lvl4pPr marL="1693884" indent="-387355" algn="l" rtl="0" eaLnBrk="1" fontAlgn="base" hangingPunct="1">
        <a:spcBef>
          <a:spcPct val="20000"/>
        </a:spcBef>
        <a:spcAft>
          <a:spcPct val="0"/>
        </a:spcAft>
        <a:buClr>
          <a:schemeClr val="accent2"/>
        </a:buClr>
        <a:buFont typeface="Wingdings" pitchFamily="2" charset="2"/>
        <a:buChar char="n"/>
        <a:defRPr sz="2000">
          <a:solidFill>
            <a:schemeClr val="tx1"/>
          </a:solidFill>
          <a:latin typeface="+mn-lt"/>
        </a:defRPr>
      </a:lvl4pPr>
      <a:lvl5pPr marL="2093939" indent="-398468"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5pPr>
      <a:lvl6pPr marL="2551145" indent="-398468"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6pPr>
      <a:lvl7pPr marL="3008351" indent="-398468"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7pPr>
      <a:lvl8pPr marL="3465556" indent="-398468"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8pPr>
      <a:lvl9pPr marL="3922762" indent="-398468" algn="l" rtl="0" eaLnBrk="1" fontAlgn="base" hangingPunct="1">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Web Design with </a:t>
            </a:r>
            <a:br>
              <a:rPr lang="en-US" dirty="0"/>
            </a:br>
            <a:r>
              <a:rPr lang="en-US" dirty="0"/>
              <a:t>HTML5 &amp; CSS3</a:t>
            </a:r>
          </a:p>
        </p:txBody>
      </p:sp>
      <p:sp>
        <p:nvSpPr>
          <p:cNvPr id="3075" name="Rectangle 3"/>
          <p:cNvSpPr>
            <a:spLocks noGrp="1" noChangeArrowheads="1"/>
          </p:cNvSpPr>
          <p:nvPr>
            <p:ph type="subTitle" idx="1"/>
          </p:nvPr>
        </p:nvSpPr>
        <p:spPr/>
        <p:txBody>
          <a:bodyPr/>
          <a:lstStyle/>
          <a:p>
            <a:r>
              <a:rPr lang="en-US" dirty="0"/>
              <a:t>Chapter 8</a:t>
            </a:r>
          </a:p>
          <a:p>
            <a:r>
              <a:rPr lang="en-US" dirty="0"/>
              <a:t>Creating </a:t>
            </a:r>
            <a:r>
              <a:rPr lang="en-US" dirty="0" smtClean="0"/>
              <a:t>Tables</a:t>
            </a:r>
            <a:endParaRPr lang="en-US" dirty="0"/>
          </a:p>
        </p:txBody>
      </p:sp>
      <p:sp>
        <p:nvSpPr>
          <p:cNvPr id="4" name="Slide Number Placeholder 3"/>
          <p:cNvSpPr>
            <a:spLocks noGrp="1"/>
          </p:cNvSpPr>
          <p:nvPr>
            <p:ph type="sldNum" sz="quarter" idx="12"/>
          </p:nvPr>
        </p:nvSpPr>
        <p:spPr/>
        <p:txBody>
          <a:bodyPr/>
          <a:lstStyle/>
          <a:p>
            <a:pPr>
              <a:defRPr/>
            </a:pPr>
            <a:fld id="{398A1618-C89E-4927-82D1-439A02517E9F}" type="slidenum">
              <a:rPr lang="en-US" smtClean="0"/>
              <a:pPr>
                <a:defRPr/>
              </a:pPr>
              <a:t>1</a:t>
            </a:fld>
            <a:endParaRPr lang="en-US"/>
          </a:p>
        </p:txBody>
      </p:sp>
    </p:spTree>
    <p:extLst>
      <p:ext uri="{BB962C8B-B14F-4D97-AF65-F5344CB8AC3E}">
        <p14:creationId xmlns:p14="http://schemas.microsoft.com/office/powerpoint/2010/main" val="456195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Table Border – the line that defines the perimeter of the table</a:t>
            </a:r>
          </a:p>
          <a:p>
            <a:r>
              <a:rPr lang="en-IN" dirty="0" smtClean="0"/>
              <a:t>By default, a table is displayed without a border</a:t>
            </a:r>
          </a:p>
        </p:txBody>
      </p:sp>
      <p:sp>
        <p:nvSpPr>
          <p:cNvPr id="5" name="Title 4"/>
          <p:cNvSpPr>
            <a:spLocks noGrp="1"/>
          </p:cNvSpPr>
          <p:nvPr>
            <p:ph type="title"/>
          </p:nvPr>
        </p:nvSpPr>
        <p:spPr/>
        <p:txBody>
          <a:bodyPr>
            <a:noAutofit/>
          </a:bodyPr>
          <a:lstStyle/>
          <a:p>
            <a:r>
              <a:rPr lang="en-US" sz="4400" dirty="0"/>
              <a:t>Table </a:t>
            </a:r>
            <a:r>
              <a:rPr lang="en-US" sz="4400" dirty="0" smtClean="0"/>
              <a:t>Borders - Default</a:t>
            </a:r>
            <a:endParaRPr lang="en-US" sz="4400" dirty="0"/>
          </a:p>
        </p:txBody>
      </p:sp>
    </p:spTree>
    <p:extLst>
      <p:ext uri="{BB962C8B-B14F-4D97-AF65-F5344CB8AC3E}">
        <p14:creationId xmlns:p14="http://schemas.microsoft.com/office/powerpoint/2010/main" val="1280791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1447800" y="533400"/>
            <a:ext cx="2362200" cy="6117770"/>
          </a:xfrm>
          <a:prstGeom prst="rect">
            <a:avLst/>
          </a:prstGeom>
        </p:spPr>
      </p:pic>
      <p:pic>
        <p:nvPicPr>
          <p:cNvPr id="11" name="Picture 10"/>
          <p:cNvPicPr>
            <a:picLocks noChangeAspect="1"/>
          </p:cNvPicPr>
          <p:nvPr/>
        </p:nvPicPr>
        <p:blipFill>
          <a:blip r:embed="rId4"/>
          <a:stretch>
            <a:fillRect/>
          </a:stretch>
        </p:blipFill>
        <p:spPr>
          <a:xfrm>
            <a:off x="5562600" y="1905000"/>
            <a:ext cx="4233715" cy="2516425"/>
          </a:xfrm>
          <a:prstGeom prst="rect">
            <a:avLst/>
          </a:prstGeom>
        </p:spPr>
      </p:pic>
    </p:spTree>
    <p:extLst>
      <p:ext uri="{BB962C8B-B14F-4D97-AF65-F5344CB8AC3E}">
        <p14:creationId xmlns:p14="http://schemas.microsoft.com/office/powerpoint/2010/main" val="547358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A border is set using the CSS border property:</a:t>
            </a:r>
            <a:endParaRPr lang="en-US" dirty="0"/>
          </a:p>
        </p:txBody>
      </p:sp>
      <p:sp>
        <p:nvSpPr>
          <p:cNvPr id="5" name="Title 4"/>
          <p:cNvSpPr>
            <a:spLocks noGrp="1"/>
          </p:cNvSpPr>
          <p:nvPr>
            <p:ph type="title"/>
          </p:nvPr>
        </p:nvSpPr>
        <p:spPr/>
        <p:txBody>
          <a:bodyPr>
            <a:noAutofit/>
          </a:bodyPr>
          <a:lstStyle/>
          <a:p>
            <a:r>
              <a:rPr lang="en-US" sz="4400" dirty="0"/>
              <a:t>Table Borders</a:t>
            </a:r>
          </a:p>
        </p:txBody>
      </p:sp>
      <p:pic>
        <p:nvPicPr>
          <p:cNvPr id="11" name="Picture 10"/>
          <p:cNvPicPr>
            <a:picLocks noChangeAspect="1"/>
          </p:cNvPicPr>
          <p:nvPr/>
        </p:nvPicPr>
        <p:blipFill>
          <a:blip r:embed="rId2"/>
          <a:stretch>
            <a:fillRect/>
          </a:stretch>
        </p:blipFill>
        <p:spPr>
          <a:xfrm>
            <a:off x="2286000" y="3028996"/>
            <a:ext cx="5797409" cy="1714410"/>
          </a:xfrm>
          <a:prstGeom prst="rect">
            <a:avLst/>
          </a:prstGeom>
        </p:spPr>
      </p:pic>
    </p:spTree>
    <p:extLst>
      <p:ext uri="{BB962C8B-B14F-4D97-AF65-F5344CB8AC3E}">
        <p14:creationId xmlns:p14="http://schemas.microsoft.com/office/powerpoint/2010/main" val="535889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By </a:t>
            </a:r>
            <a:r>
              <a:rPr lang="en-IN" dirty="0"/>
              <a:t>default, each cell has its own border, making the table appear to </a:t>
            </a:r>
            <a:r>
              <a:rPr lang="en-IN" dirty="0" smtClean="0"/>
              <a:t>have double </a:t>
            </a:r>
            <a:r>
              <a:rPr lang="en-IN" dirty="0"/>
              <a:t>lines between each table data </a:t>
            </a:r>
            <a:r>
              <a:rPr lang="en-IN" dirty="0" smtClean="0"/>
              <a:t>cell</a:t>
            </a:r>
            <a:endParaRPr lang="en-IN" dirty="0"/>
          </a:p>
        </p:txBody>
      </p:sp>
      <p:sp>
        <p:nvSpPr>
          <p:cNvPr id="5" name="Title 4"/>
          <p:cNvSpPr>
            <a:spLocks noGrp="1"/>
          </p:cNvSpPr>
          <p:nvPr>
            <p:ph type="title"/>
          </p:nvPr>
        </p:nvSpPr>
        <p:spPr/>
        <p:txBody>
          <a:bodyPr>
            <a:noAutofit/>
          </a:bodyPr>
          <a:lstStyle/>
          <a:p>
            <a:r>
              <a:rPr lang="en-US" sz="4400" dirty="0"/>
              <a:t>Table Borders – Default Borders</a:t>
            </a:r>
          </a:p>
        </p:txBody>
      </p:sp>
      <p:pic>
        <p:nvPicPr>
          <p:cNvPr id="9" name="Picture 8"/>
          <p:cNvPicPr>
            <a:picLocks noChangeAspect="1"/>
          </p:cNvPicPr>
          <p:nvPr/>
        </p:nvPicPr>
        <p:blipFill>
          <a:blip r:embed="rId2"/>
          <a:stretch>
            <a:fillRect/>
          </a:stretch>
        </p:blipFill>
        <p:spPr>
          <a:xfrm>
            <a:off x="1981200" y="3429000"/>
            <a:ext cx="7790476" cy="1857143"/>
          </a:xfrm>
          <a:prstGeom prst="rect">
            <a:avLst/>
          </a:prstGeom>
        </p:spPr>
      </p:pic>
    </p:spTree>
    <p:extLst>
      <p:ext uri="{BB962C8B-B14F-4D97-AF65-F5344CB8AC3E}">
        <p14:creationId xmlns:p14="http://schemas.microsoft.com/office/powerpoint/2010/main" val="4191074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4692" y="74393"/>
            <a:ext cx="5177368" cy="6777820"/>
          </a:xfrm>
          <a:prstGeom prst="rect">
            <a:avLst/>
          </a:prstGeom>
        </p:spPr>
      </p:pic>
      <p:pic>
        <p:nvPicPr>
          <p:cNvPr id="7" name="Picture 6"/>
          <p:cNvPicPr>
            <a:picLocks noChangeAspect="1"/>
          </p:cNvPicPr>
          <p:nvPr/>
        </p:nvPicPr>
        <p:blipFill>
          <a:blip r:embed="rId3"/>
          <a:stretch>
            <a:fillRect/>
          </a:stretch>
        </p:blipFill>
        <p:spPr>
          <a:xfrm>
            <a:off x="4191000" y="3200401"/>
            <a:ext cx="7790476" cy="1857143"/>
          </a:xfrm>
          <a:prstGeom prst="rect">
            <a:avLst/>
          </a:prstGeom>
        </p:spPr>
      </p:pic>
    </p:spTree>
    <p:extLst>
      <p:ext uri="{BB962C8B-B14F-4D97-AF65-F5344CB8AC3E}">
        <p14:creationId xmlns:p14="http://schemas.microsoft.com/office/powerpoint/2010/main" val="294266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To collapse the borders into one border, add the CSS border-collapse property:</a:t>
            </a:r>
            <a:endParaRPr lang="en-IN" dirty="0"/>
          </a:p>
        </p:txBody>
      </p:sp>
      <p:sp>
        <p:nvSpPr>
          <p:cNvPr id="5" name="Title 4"/>
          <p:cNvSpPr>
            <a:spLocks noGrp="1"/>
          </p:cNvSpPr>
          <p:nvPr>
            <p:ph type="title"/>
          </p:nvPr>
        </p:nvSpPr>
        <p:spPr/>
        <p:txBody>
          <a:bodyPr>
            <a:noAutofit/>
          </a:bodyPr>
          <a:lstStyle/>
          <a:p>
            <a:r>
              <a:rPr lang="en-US" sz="4400" dirty="0"/>
              <a:t>Table Borders – Collapsed Borders</a:t>
            </a:r>
          </a:p>
        </p:txBody>
      </p:sp>
      <p:pic>
        <p:nvPicPr>
          <p:cNvPr id="4" name="Picture 3"/>
          <p:cNvPicPr>
            <a:picLocks noChangeAspect="1"/>
          </p:cNvPicPr>
          <p:nvPr/>
        </p:nvPicPr>
        <p:blipFill>
          <a:blip r:embed="rId2"/>
          <a:stretch>
            <a:fillRect/>
          </a:stretch>
        </p:blipFill>
        <p:spPr>
          <a:xfrm>
            <a:off x="3657600" y="3276600"/>
            <a:ext cx="4566548" cy="1752476"/>
          </a:xfrm>
          <a:prstGeom prst="rect">
            <a:avLst/>
          </a:prstGeom>
        </p:spPr>
      </p:pic>
    </p:spTree>
    <p:extLst>
      <p:ext uri="{BB962C8B-B14F-4D97-AF65-F5344CB8AC3E}">
        <p14:creationId xmlns:p14="http://schemas.microsoft.com/office/powerpoint/2010/main" val="2015503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397"/>
            <a:ext cx="7685714" cy="6904762"/>
          </a:xfrm>
          <a:prstGeom prst="rect">
            <a:avLst/>
          </a:prstGeom>
        </p:spPr>
      </p:pic>
      <p:pic>
        <p:nvPicPr>
          <p:cNvPr id="4" name="Picture 3"/>
          <p:cNvPicPr>
            <a:picLocks noChangeAspect="1"/>
          </p:cNvPicPr>
          <p:nvPr/>
        </p:nvPicPr>
        <p:blipFill>
          <a:blip r:embed="rId3"/>
          <a:stretch>
            <a:fillRect/>
          </a:stretch>
        </p:blipFill>
        <p:spPr>
          <a:xfrm>
            <a:off x="2743201" y="3352800"/>
            <a:ext cx="9198057" cy="2019086"/>
          </a:xfrm>
          <a:prstGeom prst="rect">
            <a:avLst/>
          </a:prstGeom>
        </p:spPr>
      </p:pic>
    </p:spTree>
    <p:extLst>
      <p:ext uri="{BB962C8B-B14F-4D97-AF65-F5344CB8AC3E}">
        <p14:creationId xmlns:p14="http://schemas.microsoft.com/office/powerpoint/2010/main" val="8463044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Specifies the space between the cell content and its borders</a:t>
            </a:r>
          </a:p>
          <a:p>
            <a:r>
              <a:rPr lang="en-IN" dirty="0" smtClean="0"/>
              <a:t>Default is no cell padding</a:t>
            </a:r>
          </a:p>
          <a:p>
            <a:r>
              <a:rPr lang="en-IN" dirty="0" smtClean="0"/>
              <a:t>To set the CSS padding property:</a:t>
            </a:r>
            <a:endParaRPr lang="en-IN" dirty="0"/>
          </a:p>
        </p:txBody>
      </p:sp>
      <p:sp>
        <p:nvSpPr>
          <p:cNvPr id="5" name="Title 4"/>
          <p:cNvSpPr>
            <a:spLocks noGrp="1"/>
          </p:cNvSpPr>
          <p:nvPr>
            <p:ph type="title"/>
          </p:nvPr>
        </p:nvSpPr>
        <p:spPr/>
        <p:txBody>
          <a:bodyPr>
            <a:noAutofit/>
          </a:bodyPr>
          <a:lstStyle/>
          <a:p>
            <a:r>
              <a:rPr lang="en-US" sz="4400" dirty="0"/>
              <a:t>Table Borders – Cell Padding</a:t>
            </a:r>
          </a:p>
        </p:txBody>
      </p:sp>
      <p:pic>
        <p:nvPicPr>
          <p:cNvPr id="3" name="Picture 2"/>
          <p:cNvPicPr>
            <a:picLocks noChangeAspect="1"/>
          </p:cNvPicPr>
          <p:nvPr/>
        </p:nvPicPr>
        <p:blipFill>
          <a:blip r:embed="rId2"/>
          <a:stretch>
            <a:fillRect/>
          </a:stretch>
        </p:blipFill>
        <p:spPr>
          <a:xfrm>
            <a:off x="3276600" y="3733800"/>
            <a:ext cx="3996931" cy="1952524"/>
          </a:xfrm>
          <a:prstGeom prst="rect">
            <a:avLst/>
          </a:prstGeom>
        </p:spPr>
      </p:pic>
    </p:spTree>
    <p:extLst>
      <p:ext uri="{BB962C8B-B14F-4D97-AF65-F5344CB8AC3E}">
        <p14:creationId xmlns:p14="http://schemas.microsoft.com/office/powerpoint/2010/main" val="4114874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57200" y="246578"/>
            <a:ext cx="6228943" cy="6611422"/>
          </a:xfrm>
          <a:prstGeom prst="rect">
            <a:avLst/>
          </a:prstGeom>
        </p:spPr>
      </p:pic>
      <p:pic>
        <p:nvPicPr>
          <p:cNvPr id="9" name="Picture 8"/>
          <p:cNvPicPr>
            <a:picLocks noChangeAspect="1"/>
          </p:cNvPicPr>
          <p:nvPr/>
        </p:nvPicPr>
        <p:blipFill>
          <a:blip r:embed="rId3"/>
          <a:stretch>
            <a:fillRect/>
          </a:stretch>
        </p:blipFill>
        <p:spPr>
          <a:xfrm>
            <a:off x="4114800" y="3200400"/>
            <a:ext cx="7620000" cy="2253090"/>
          </a:xfrm>
          <a:prstGeom prst="rect">
            <a:avLst/>
          </a:prstGeom>
        </p:spPr>
      </p:pic>
    </p:spTree>
    <p:extLst>
      <p:ext uri="{BB962C8B-B14F-4D97-AF65-F5344CB8AC3E}">
        <p14:creationId xmlns:p14="http://schemas.microsoft.com/office/powerpoint/2010/main" val="3133990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4800" y="165127"/>
            <a:ext cx="5943600" cy="6665638"/>
          </a:xfrm>
          <a:prstGeom prst="rect">
            <a:avLst/>
          </a:prstGeom>
        </p:spPr>
      </p:pic>
      <p:pic>
        <p:nvPicPr>
          <p:cNvPr id="4" name="Picture 3"/>
          <p:cNvPicPr>
            <a:picLocks noChangeAspect="1"/>
          </p:cNvPicPr>
          <p:nvPr/>
        </p:nvPicPr>
        <p:blipFill>
          <a:blip r:embed="rId3"/>
          <a:stretch>
            <a:fillRect/>
          </a:stretch>
        </p:blipFill>
        <p:spPr>
          <a:xfrm>
            <a:off x="5029201" y="3200400"/>
            <a:ext cx="5723809" cy="2800000"/>
          </a:xfrm>
          <a:prstGeom prst="rect">
            <a:avLst/>
          </a:prstGeom>
        </p:spPr>
      </p:pic>
    </p:spTree>
    <p:extLst>
      <p:ext uri="{BB962C8B-B14F-4D97-AF65-F5344CB8AC3E}">
        <p14:creationId xmlns:p14="http://schemas.microsoft.com/office/powerpoint/2010/main" val="4277014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Define table elements</a:t>
            </a:r>
          </a:p>
          <a:p>
            <a:r>
              <a:rPr lang="en-IN" dirty="0"/>
              <a:t>Describe the steps used to plan, design, </a:t>
            </a:r>
            <a:r>
              <a:rPr lang="en-US" dirty="0"/>
              <a:t>and code a table</a:t>
            </a:r>
          </a:p>
          <a:p>
            <a:r>
              <a:rPr lang="en-IN" dirty="0"/>
              <a:t>Create a table with rows and data</a:t>
            </a:r>
          </a:p>
          <a:p>
            <a:r>
              <a:rPr lang="en-US" dirty="0"/>
              <a:t>Insert a table </a:t>
            </a:r>
            <a:r>
              <a:rPr lang="en-US" dirty="0" smtClean="0"/>
              <a:t>caption</a:t>
            </a:r>
            <a:endParaRPr lang="en-US" dirty="0"/>
          </a:p>
        </p:txBody>
      </p:sp>
      <p:sp>
        <p:nvSpPr>
          <p:cNvPr id="4" name="Slide Number Placeholder 3"/>
          <p:cNvSpPr>
            <a:spLocks noGrp="1"/>
          </p:cNvSpPr>
          <p:nvPr>
            <p:ph type="sldNum" sz="quarter" idx="12"/>
          </p:nvPr>
        </p:nvSpPr>
        <p:spPr/>
        <p:txBody>
          <a:bodyPr/>
          <a:lstStyle/>
          <a:p>
            <a:pPr>
              <a:defRPr/>
            </a:pPr>
            <a:fld id="{5E783297-4728-46B8-BE22-2C224A3EACF4}" type="slidenum">
              <a:rPr lang="en-US" smtClean="0"/>
              <a:pPr>
                <a:defRPr/>
              </a:pPr>
              <a:t>2</a:t>
            </a:fld>
            <a:endParaRPr lang="en-US"/>
          </a:p>
        </p:txBody>
      </p:sp>
      <p:sp>
        <p:nvSpPr>
          <p:cNvPr id="5" name="Title 4"/>
          <p:cNvSpPr>
            <a:spLocks noGrp="1"/>
          </p:cNvSpPr>
          <p:nvPr>
            <p:ph type="title"/>
          </p:nvPr>
        </p:nvSpPr>
        <p:spPr/>
        <p:txBody>
          <a:bodyPr>
            <a:normAutofit/>
          </a:bodyPr>
          <a:lstStyle/>
          <a:p>
            <a:r>
              <a:rPr lang="en-US" sz="4400" dirty="0"/>
              <a:t>Chapter Objectives</a:t>
            </a:r>
          </a:p>
        </p:txBody>
      </p:sp>
    </p:spTree>
    <p:extLst>
      <p:ext uri="{BB962C8B-B14F-4D97-AF65-F5344CB8AC3E}">
        <p14:creationId xmlns:p14="http://schemas.microsoft.com/office/powerpoint/2010/main" val="1519885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By default, table headings are bold and </a:t>
            </a:r>
            <a:r>
              <a:rPr lang="en-IN" dirty="0" err="1" smtClean="0"/>
              <a:t>centered</a:t>
            </a:r>
            <a:endParaRPr lang="en-IN" dirty="0"/>
          </a:p>
        </p:txBody>
      </p:sp>
      <p:sp>
        <p:nvSpPr>
          <p:cNvPr id="5" name="Title 4"/>
          <p:cNvSpPr>
            <a:spLocks noGrp="1"/>
          </p:cNvSpPr>
          <p:nvPr>
            <p:ph type="title"/>
          </p:nvPr>
        </p:nvSpPr>
        <p:spPr/>
        <p:txBody>
          <a:bodyPr>
            <a:noAutofit/>
          </a:bodyPr>
          <a:lstStyle/>
          <a:p>
            <a:r>
              <a:rPr lang="en-US" sz="4400" dirty="0"/>
              <a:t>Table Headings - Default</a:t>
            </a:r>
          </a:p>
        </p:txBody>
      </p:sp>
      <p:pic>
        <p:nvPicPr>
          <p:cNvPr id="6" name="Picture 5"/>
          <p:cNvPicPr>
            <a:picLocks noChangeAspect="1"/>
          </p:cNvPicPr>
          <p:nvPr/>
        </p:nvPicPr>
        <p:blipFill>
          <a:blip r:embed="rId2"/>
          <a:stretch>
            <a:fillRect/>
          </a:stretch>
        </p:blipFill>
        <p:spPr>
          <a:xfrm>
            <a:off x="2971800" y="2819400"/>
            <a:ext cx="5723809" cy="2800000"/>
          </a:xfrm>
          <a:prstGeom prst="rect">
            <a:avLst/>
          </a:prstGeom>
        </p:spPr>
      </p:pic>
    </p:spTree>
    <p:extLst>
      <p:ext uri="{BB962C8B-B14F-4D97-AF65-F5344CB8AC3E}">
        <p14:creationId xmlns:p14="http://schemas.microsoft.com/office/powerpoint/2010/main" val="2529339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Use the CSS text-align property:</a:t>
            </a:r>
          </a:p>
        </p:txBody>
      </p:sp>
      <p:sp>
        <p:nvSpPr>
          <p:cNvPr id="5" name="Title 4"/>
          <p:cNvSpPr>
            <a:spLocks noGrp="1"/>
          </p:cNvSpPr>
          <p:nvPr>
            <p:ph type="title"/>
          </p:nvPr>
        </p:nvSpPr>
        <p:spPr/>
        <p:txBody>
          <a:bodyPr>
            <a:noAutofit/>
          </a:bodyPr>
          <a:lstStyle/>
          <a:p>
            <a:r>
              <a:rPr lang="en-US" sz="4400" dirty="0"/>
              <a:t>Table Headings – Left-align</a:t>
            </a:r>
          </a:p>
        </p:txBody>
      </p:sp>
      <p:pic>
        <p:nvPicPr>
          <p:cNvPr id="4" name="Picture 3"/>
          <p:cNvPicPr>
            <a:picLocks noChangeAspect="1"/>
          </p:cNvPicPr>
          <p:nvPr/>
        </p:nvPicPr>
        <p:blipFill>
          <a:blip r:embed="rId2"/>
          <a:stretch>
            <a:fillRect/>
          </a:stretch>
        </p:blipFill>
        <p:spPr>
          <a:xfrm>
            <a:off x="4038601" y="2971801"/>
            <a:ext cx="4402669" cy="1838229"/>
          </a:xfrm>
          <a:prstGeom prst="rect">
            <a:avLst/>
          </a:prstGeom>
        </p:spPr>
      </p:pic>
    </p:spTree>
    <p:extLst>
      <p:ext uri="{BB962C8B-B14F-4D97-AF65-F5344CB8AC3E}">
        <p14:creationId xmlns:p14="http://schemas.microsoft.com/office/powerpoint/2010/main" val="8482846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 y="381000"/>
            <a:ext cx="5334000" cy="6336304"/>
          </a:xfrm>
          <a:prstGeom prst="rect">
            <a:avLst/>
          </a:prstGeom>
        </p:spPr>
      </p:pic>
      <p:pic>
        <p:nvPicPr>
          <p:cNvPr id="8" name="Picture 7"/>
          <p:cNvPicPr>
            <a:picLocks noChangeAspect="1"/>
          </p:cNvPicPr>
          <p:nvPr/>
        </p:nvPicPr>
        <p:blipFill>
          <a:blip r:embed="rId3"/>
          <a:stretch>
            <a:fillRect/>
          </a:stretch>
        </p:blipFill>
        <p:spPr>
          <a:xfrm>
            <a:off x="4191000" y="3549152"/>
            <a:ext cx="7790476" cy="2019048"/>
          </a:xfrm>
          <a:prstGeom prst="rect">
            <a:avLst/>
          </a:prstGeom>
        </p:spPr>
      </p:pic>
    </p:spTree>
    <p:extLst>
      <p:ext uri="{BB962C8B-B14F-4D97-AF65-F5344CB8AC3E}">
        <p14:creationId xmlns:p14="http://schemas.microsoft.com/office/powerpoint/2010/main" val="833735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Specifies the space between the cells</a:t>
            </a:r>
          </a:p>
          <a:p>
            <a:r>
              <a:rPr lang="en-IN" dirty="0" smtClean="0"/>
              <a:t>Use the CSS border-spacing property:</a:t>
            </a:r>
          </a:p>
        </p:txBody>
      </p:sp>
      <p:sp>
        <p:nvSpPr>
          <p:cNvPr id="5" name="Title 4"/>
          <p:cNvSpPr>
            <a:spLocks noGrp="1"/>
          </p:cNvSpPr>
          <p:nvPr>
            <p:ph type="title"/>
          </p:nvPr>
        </p:nvSpPr>
        <p:spPr/>
        <p:txBody>
          <a:bodyPr>
            <a:noAutofit/>
          </a:bodyPr>
          <a:lstStyle/>
          <a:p>
            <a:r>
              <a:rPr lang="en-US" sz="4400" dirty="0"/>
              <a:t>Table Border Spacing</a:t>
            </a:r>
          </a:p>
        </p:txBody>
      </p:sp>
      <p:pic>
        <p:nvPicPr>
          <p:cNvPr id="3" name="Picture 2"/>
          <p:cNvPicPr>
            <a:picLocks noChangeAspect="1"/>
          </p:cNvPicPr>
          <p:nvPr/>
        </p:nvPicPr>
        <p:blipFill>
          <a:blip r:embed="rId2"/>
          <a:stretch>
            <a:fillRect/>
          </a:stretch>
        </p:blipFill>
        <p:spPr>
          <a:xfrm>
            <a:off x="3581400" y="3276600"/>
            <a:ext cx="4324081" cy="1676295"/>
          </a:xfrm>
          <a:prstGeom prst="rect">
            <a:avLst/>
          </a:prstGeom>
        </p:spPr>
      </p:pic>
    </p:spTree>
    <p:extLst>
      <p:ext uri="{BB962C8B-B14F-4D97-AF65-F5344CB8AC3E}">
        <p14:creationId xmlns:p14="http://schemas.microsoft.com/office/powerpoint/2010/main" val="26065791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81000" y="228600"/>
            <a:ext cx="4809524" cy="6361905"/>
          </a:xfrm>
          <a:prstGeom prst="rect">
            <a:avLst/>
          </a:prstGeom>
        </p:spPr>
      </p:pic>
      <p:pic>
        <p:nvPicPr>
          <p:cNvPr id="8" name="Picture 7"/>
          <p:cNvPicPr>
            <a:picLocks noChangeAspect="1"/>
          </p:cNvPicPr>
          <p:nvPr/>
        </p:nvPicPr>
        <p:blipFill>
          <a:blip r:embed="rId3"/>
          <a:stretch>
            <a:fillRect/>
          </a:stretch>
        </p:blipFill>
        <p:spPr>
          <a:xfrm>
            <a:off x="4114800" y="3124201"/>
            <a:ext cx="7800000" cy="2952381"/>
          </a:xfrm>
          <a:prstGeom prst="rect">
            <a:avLst/>
          </a:prstGeom>
        </p:spPr>
      </p:pic>
    </p:spTree>
    <p:extLst>
      <p:ext uri="{BB962C8B-B14F-4D97-AF65-F5344CB8AC3E}">
        <p14:creationId xmlns:p14="http://schemas.microsoft.com/office/powerpoint/2010/main" val="941514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Spanning Columns – </a:t>
            </a:r>
            <a:r>
              <a:rPr lang="en-US" sz="4000" dirty="0" err="1"/>
              <a:t>colspan</a:t>
            </a:r>
            <a:r>
              <a:rPr lang="en-US" sz="4000" dirty="0"/>
              <a:t> attribute</a:t>
            </a:r>
            <a:endParaRPr lang="en-US" dirty="0"/>
          </a:p>
        </p:txBody>
      </p:sp>
      <p:pic>
        <p:nvPicPr>
          <p:cNvPr id="4" name="Picture 1">
            <a:extLst>
              <a:ext uri="{FF2B5EF4-FFF2-40B4-BE49-F238E27FC236}">
                <a16:creationId xmlns:a16="http://schemas.microsoft.com/office/drawing/2014/main" id="{7D9B0392-6FE6-4F7A-8616-91E8B2E05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724400"/>
            <a:ext cx="7143750" cy="964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 name="Rectangle 4"/>
          <p:cNvSpPr/>
          <p:nvPr/>
        </p:nvSpPr>
        <p:spPr>
          <a:xfrm>
            <a:off x="1219200" y="2057400"/>
            <a:ext cx="6934200" cy="3231654"/>
          </a:xfrm>
          <a:prstGeom prst="rect">
            <a:avLst/>
          </a:prstGeom>
        </p:spPr>
        <p:txBody>
          <a:bodyPr wrap="square">
            <a:spAutoFit/>
          </a:bodyPr>
          <a:lstStyle/>
          <a:p>
            <a:r>
              <a:rPr lang="en-CA" sz="2400" dirty="0">
                <a:solidFill>
                  <a:srgbClr val="0000CD"/>
                </a:solidFill>
                <a:latin typeface="Consolas" panose="020B0609020204030204" pitchFamily="49" charset="0"/>
              </a:rPr>
              <a:t>…</a:t>
            </a:r>
            <a:r>
              <a:rPr lang="en-CA" sz="2400" dirty="0"/>
              <a:t/>
            </a:r>
            <a:br>
              <a:rPr lang="en-CA" sz="2400" dirty="0"/>
            </a:br>
            <a:r>
              <a:rPr lang="en-CA" sz="2400" dirty="0">
                <a:solidFill>
                  <a:srgbClr val="000000"/>
                </a:solidFill>
                <a:latin typeface="Consolas" panose="020B0609020204030204" pitchFamily="49" charset="0"/>
              </a:rPr>
              <a:t>  </a:t>
            </a:r>
            <a:r>
              <a:rPr lang="en-CA" sz="2400" dirty="0">
                <a:solidFill>
                  <a:srgbClr val="0000CD"/>
                </a:solidFill>
                <a:latin typeface="Consolas" panose="020B0609020204030204" pitchFamily="49" charset="0"/>
              </a:rPr>
              <a:t>&lt;</a:t>
            </a:r>
            <a:r>
              <a:rPr lang="en-CA" sz="2400" dirty="0" err="1">
                <a:solidFill>
                  <a:srgbClr val="A52A2A"/>
                </a:solidFill>
                <a:latin typeface="Consolas" panose="020B0609020204030204" pitchFamily="49" charset="0"/>
              </a:rPr>
              <a:t>tr</a:t>
            </a:r>
            <a:r>
              <a:rPr lang="en-CA" sz="2400" dirty="0">
                <a:solidFill>
                  <a:srgbClr val="0000CD"/>
                </a:solidFill>
                <a:latin typeface="Consolas" panose="020B0609020204030204" pitchFamily="49" charset="0"/>
              </a:rPr>
              <a:t>&gt;</a:t>
            </a:r>
            <a:r>
              <a:rPr lang="en-CA" sz="2400" dirty="0"/>
              <a:t/>
            </a:r>
            <a:br>
              <a:rPr lang="en-CA" sz="2400" dirty="0"/>
            </a:br>
            <a:r>
              <a:rPr lang="en-CA" sz="2400" dirty="0">
                <a:solidFill>
                  <a:srgbClr val="000000"/>
                </a:solidFill>
                <a:latin typeface="Consolas" panose="020B0609020204030204" pitchFamily="49" charset="0"/>
              </a:rPr>
              <a:t>    </a:t>
            </a:r>
            <a:r>
              <a:rPr lang="en-CA" sz="2400" dirty="0">
                <a:solidFill>
                  <a:srgbClr val="0000CD"/>
                </a:solidFill>
                <a:latin typeface="Consolas" panose="020B0609020204030204" pitchFamily="49" charset="0"/>
              </a:rPr>
              <a:t>&lt;</a:t>
            </a:r>
            <a:r>
              <a:rPr lang="en-CA" sz="2400" dirty="0" err="1">
                <a:solidFill>
                  <a:srgbClr val="A52A2A"/>
                </a:solidFill>
                <a:latin typeface="Consolas" panose="020B0609020204030204" pitchFamily="49" charset="0"/>
              </a:rPr>
              <a:t>th</a:t>
            </a:r>
            <a:r>
              <a:rPr lang="en-CA" sz="2400" dirty="0">
                <a:solidFill>
                  <a:srgbClr val="0000CD"/>
                </a:solidFill>
                <a:latin typeface="Consolas" panose="020B0609020204030204" pitchFamily="49" charset="0"/>
              </a:rPr>
              <a:t>&gt;</a:t>
            </a:r>
            <a:r>
              <a:rPr lang="en-CA" sz="2400" dirty="0">
                <a:solidFill>
                  <a:srgbClr val="000000"/>
                </a:solidFill>
                <a:latin typeface="Consolas" panose="020B0609020204030204" pitchFamily="49" charset="0"/>
              </a:rPr>
              <a:t>Monday</a:t>
            </a:r>
            <a:r>
              <a:rPr lang="en-CA" sz="2400" dirty="0">
                <a:solidFill>
                  <a:srgbClr val="0000CD"/>
                </a:solidFill>
                <a:latin typeface="Consolas" panose="020B0609020204030204" pitchFamily="49" charset="0"/>
              </a:rPr>
              <a:t>&lt;</a:t>
            </a:r>
            <a:r>
              <a:rPr lang="en-CA" sz="2400" dirty="0">
                <a:solidFill>
                  <a:srgbClr val="A52A2A"/>
                </a:solidFill>
                <a:latin typeface="Consolas" panose="020B0609020204030204" pitchFamily="49" charset="0"/>
              </a:rPr>
              <a:t>/</a:t>
            </a:r>
            <a:r>
              <a:rPr lang="en-CA" sz="2400" dirty="0" err="1">
                <a:solidFill>
                  <a:srgbClr val="A52A2A"/>
                </a:solidFill>
                <a:latin typeface="Consolas" panose="020B0609020204030204" pitchFamily="49" charset="0"/>
              </a:rPr>
              <a:t>th</a:t>
            </a:r>
            <a:r>
              <a:rPr lang="en-CA" sz="2400" dirty="0">
                <a:solidFill>
                  <a:srgbClr val="0000CD"/>
                </a:solidFill>
                <a:latin typeface="Consolas" panose="020B0609020204030204" pitchFamily="49" charset="0"/>
              </a:rPr>
              <a:t>&gt;</a:t>
            </a:r>
            <a:r>
              <a:rPr lang="en-CA" sz="2400" dirty="0"/>
              <a:t/>
            </a:r>
            <a:br>
              <a:rPr lang="en-CA" sz="2400" dirty="0"/>
            </a:br>
            <a:r>
              <a:rPr lang="en-CA" sz="2400" dirty="0">
                <a:solidFill>
                  <a:srgbClr val="000000"/>
                </a:solidFill>
                <a:latin typeface="Consolas" panose="020B0609020204030204" pitchFamily="49" charset="0"/>
              </a:rPr>
              <a:t>    </a:t>
            </a:r>
            <a:r>
              <a:rPr lang="en-CA" sz="2400" dirty="0">
                <a:solidFill>
                  <a:srgbClr val="0000CD"/>
                </a:solidFill>
                <a:latin typeface="Consolas" panose="020B0609020204030204" pitchFamily="49" charset="0"/>
              </a:rPr>
              <a:t>&lt;</a:t>
            </a:r>
            <a:r>
              <a:rPr lang="en-CA" sz="2400" dirty="0">
                <a:solidFill>
                  <a:srgbClr val="A52A2A"/>
                </a:solidFill>
                <a:latin typeface="Consolas" panose="020B0609020204030204" pitchFamily="49" charset="0"/>
              </a:rPr>
              <a:t>td </a:t>
            </a:r>
            <a:r>
              <a:rPr lang="en-CA" sz="2400" dirty="0" err="1">
                <a:solidFill>
                  <a:srgbClr val="0095C4"/>
                </a:solidFill>
                <a:latin typeface="Consolas" panose="020B0609020204030204" pitchFamily="49" charset="0"/>
              </a:rPr>
              <a:t>colspan</a:t>
            </a:r>
            <a:r>
              <a:rPr lang="en-CA" sz="2400" dirty="0">
                <a:solidFill>
                  <a:srgbClr val="0095C4"/>
                </a:solidFill>
                <a:latin typeface="Consolas" panose="020B0609020204030204" pitchFamily="49" charset="0"/>
              </a:rPr>
              <a:t>="2"</a:t>
            </a:r>
            <a:r>
              <a:rPr lang="en-CA" sz="2400" dirty="0">
                <a:solidFill>
                  <a:srgbClr val="0000CD"/>
                </a:solidFill>
                <a:latin typeface="Consolas" panose="020B0609020204030204" pitchFamily="49" charset="0"/>
              </a:rPr>
              <a:t>&gt;</a:t>
            </a:r>
            <a:r>
              <a:rPr lang="en-CA" sz="2400" dirty="0">
                <a:solidFill>
                  <a:srgbClr val="000000"/>
                </a:solidFill>
                <a:latin typeface="Consolas" panose="020B0609020204030204" pitchFamily="49" charset="0"/>
              </a:rPr>
              <a:t>Geography</a:t>
            </a:r>
            <a:r>
              <a:rPr lang="en-CA" sz="2400" dirty="0">
                <a:solidFill>
                  <a:srgbClr val="0000CD"/>
                </a:solidFill>
                <a:latin typeface="Consolas" panose="020B0609020204030204" pitchFamily="49" charset="0"/>
              </a:rPr>
              <a:t>&lt;</a:t>
            </a:r>
            <a:r>
              <a:rPr lang="en-CA" sz="2400" dirty="0">
                <a:solidFill>
                  <a:srgbClr val="A52A2A"/>
                </a:solidFill>
                <a:latin typeface="Consolas" panose="020B0609020204030204" pitchFamily="49" charset="0"/>
              </a:rPr>
              <a:t>/td</a:t>
            </a:r>
            <a:r>
              <a:rPr lang="en-CA" sz="2400" dirty="0">
                <a:solidFill>
                  <a:srgbClr val="0000CD"/>
                </a:solidFill>
                <a:latin typeface="Consolas" panose="020B0609020204030204" pitchFamily="49" charset="0"/>
              </a:rPr>
              <a:t>&gt;</a:t>
            </a:r>
            <a:r>
              <a:rPr lang="en-CA" sz="2400" dirty="0"/>
              <a:t/>
            </a:r>
            <a:br>
              <a:rPr lang="en-CA" sz="2400" dirty="0"/>
            </a:br>
            <a:r>
              <a:rPr lang="en-CA" sz="2400" dirty="0">
                <a:solidFill>
                  <a:srgbClr val="000000"/>
                </a:solidFill>
                <a:latin typeface="Consolas" panose="020B0609020204030204" pitchFamily="49" charset="0"/>
              </a:rPr>
              <a:t>    </a:t>
            </a:r>
            <a:r>
              <a:rPr lang="en-CA" sz="2400" dirty="0">
                <a:solidFill>
                  <a:srgbClr val="0000CD"/>
                </a:solidFill>
                <a:latin typeface="Consolas" panose="020B0609020204030204" pitchFamily="49" charset="0"/>
              </a:rPr>
              <a:t>&lt;</a:t>
            </a:r>
            <a:r>
              <a:rPr lang="en-CA" sz="2400" dirty="0">
                <a:solidFill>
                  <a:srgbClr val="A52A2A"/>
                </a:solidFill>
                <a:latin typeface="Consolas" panose="020B0609020204030204" pitchFamily="49" charset="0"/>
              </a:rPr>
              <a:t>td</a:t>
            </a:r>
            <a:r>
              <a:rPr lang="en-CA" sz="2400" dirty="0">
                <a:solidFill>
                  <a:srgbClr val="0000CD"/>
                </a:solidFill>
                <a:latin typeface="Consolas" panose="020B0609020204030204" pitchFamily="49" charset="0"/>
              </a:rPr>
              <a:t>&gt;</a:t>
            </a:r>
            <a:r>
              <a:rPr lang="en-CA" sz="2400" dirty="0">
                <a:solidFill>
                  <a:srgbClr val="000000"/>
                </a:solidFill>
                <a:latin typeface="Consolas" panose="020B0609020204030204" pitchFamily="49" charset="0"/>
              </a:rPr>
              <a:t>Math</a:t>
            </a:r>
            <a:r>
              <a:rPr lang="en-CA" sz="2400" dirty="0">
                <a:solidFill>
                  <a:srgbClr val="0000CD"/>
                </a:solidFill>
                <a:latin typeface="Consolas" panose="020B0609020204030204" pitchFamily="49" charset="0"/>
              </a:rPr>
              <a:t>&lt;</a:t>
            </a:r>
            <a:r>
              <a:rPr lang="en-CA" sz="2400" dirty="0">
                <a:solidFill>
                  <a:srgbClr val="A52A2A"/>
                </a:solidFill>
                <a:latin typeface="Consolas" panose="020B0609020204030204" pitchFamily="49" charset="0"/>
              </a:rPr>
              <a:t>/td</a:t>
            </a:r>
            <a:r>
              <a:rPr lang="en-CA" sz="2400" dirty="0">
                <a:solidFill>
                  <a:srgbClr val="0000CD"/>
                </a:solidFill>
                <a:latin typeface="Consolas" panose="020B0609020204030204" pitchFamily="49" charset="0"/>
              </a:rPr>
              <a:t>&gt;</a:t>
            </a:r>
            <a:r>
              <a:rPr lang="en-CA" sz="2400" dirty="0">
                <a:solidFill>
                  <a:srgbClr val="000000"/>
                </a:solidFill>
                <a:latin typeface="Consolas" panose="020B0609020204030204" pitchFamily="49" charset="0"/>
              </a:rPr>
              <a:t> </a:t>
            </a:r>
            <a:r>
              <a:rPr lang="en-CA" sz="2400" dirty="0"/>
              <a:t/>
            </a:r>
            <a:br>
              <a:rPr lang="en-CA" sz="2400" dirty="0"/>
            </a:br>
            <a:r>
              <a:rPr lang="en-CA" sz="2400" dirty="0">
                <a:solidFill>
                  <a:srgbClr val="000000"/>
                </a:solidFill>
                <a:latin typeface="Consolas" panose="020B0609020204030204" pitchFamily="49" charset="0"/>
              </a:rPr>
              <a:t>    </a:t>
            </a:r>
            <a:r>
              <a:rPr lang="en-CA" sz="2400" dirty="0">
                <a:solidFill>
                  <a:srgbClr val="0000CD"/>
                </a:solidFill>
                <a:latin typeface="Consolas" panose="020B0609020204030204" pitchFamily="49" charset="0"/>
              </a:rPr>
              <a:t>&lt;</a:t>
            </a:r>
            <a:r>
              <a:rPr lang="en-CA" sz="2400" dirty="0">
                <a:solidFill>
                  <a:srgbClr val="A52A2A"/>
                </a:solidFill>
                <a:latin typeface="Consolas" panose="020B0609020204030204" pitchFamily="49" charset="0"/>
              </a:rPr>
              <a:t>td</a:t>
            </a:r>
            <a:r>
              <a:rPr lang="en-CA" sz="2400" dirty="0">
                <a:solidFill>
                  <a:srgbClr val="0000CD"/>
                </a:solidFill>
                <a:latin typeface="Consolas" panose="020B0609020204030204" pitchFamily="49" charset="0"/>
              </a:rPr>
              <a:t>&gt;</a:t>
            </a:r>
            <a:r>
              <a:rPr lang="en-CA" sz="2400" dirty="0">
                <a:solidFill>
                  <a:srgbClr val="000000"/>
                </a:solidFill>
                <a:latin typeface="Consolas" panose="020B0609020204030204" pitchFamily="49" charset="0"/>
              </a:rPr>
              <a:t>Art</a:t>
            </a:r>
            <a:r>
              <a:rPr lang="en-CA" sz="2400" dirty="0">
                <a:solidFill>
                  <a:srgbClr val="0000CD"/>
                </a:solidFill>
                <a:latin typeface="Consolas" panose="020B0609020204030204" pitchFamily="49" charset="0"/>
              </a:rPr>
              <a:t>&lt;</a:t>
            </a:r>
            <a:r>
              <a:rPr lang="en-CA" sz="2400" dirty="0">
                <a:solidFill>
                  <a:srgbClr val="A52A2A"/>
                </a:solidFill>
                <a:latin typeface="Consolas" panose="020B0609020204030204" pitchFamily="49" charset="0"/>
              </a:rPr>
              <a:t>/td</a:t>
            </a:r>
            <a:r>
              <a:rPr lang="en-CA" sz="2400" dirty="0">
                <a:solidFill>
                  <a:srgbClr val="0000CD"/>
                </a:solidFill>
                <a:latin typeface="Consolas" panose="020B0609020204030204" pitchFamily="49" charset="0"/>
              </a:rPr>
              <a:t>&gt;</a:t>
            </a:r>
            <a:r>
              <a:rPr lang="en-CA" sz="2400" dirty="0"/>
              <a:t/>
            </a:r>
            <a:br>
              <a:rPr lang="en-CA" sz="2400" dirty="0"/>
            </a:br>
            <a:r>
              <a:rPr lang="en-CA" sz="2400" dirty="0">
                <a:solidFill>
                  <a:srgbClr val="000000"/>
                </a:solidFill>
                <a:latin typeface="Consolas" panose="020B0609020204030204" pitchFamily="49" charset="0"/>
              </a:rPr>
              <a:t>  </a:t>
            </a:r>
            <a:r>
              <a:rPr lang="en-CA" sz="2400" dirty="0">
                <a:solidFill>
                  <a:srgbClr val="0000CD"/>
                </a:solidFill>
                <a:latin typeface="Consolas" panose="020B0609020204030204" pitchFamily="49" charset="0"/>
              </a:rPr>
              <a:t>&lt;</a:t>
            </a:r>
            <a:r>
              <a:rPr lang="en-CA" sz="2400" dirty="0">
                <a:solidFill>
                  <a:srgbClr val="A52A2A"/>
                </a:solidFill>
                <a:latin typeface="Consolas" panose="020B0609020204030204" pitchFamily="49" charset="0"/>
              </a:rPr>
              <a:t>/</a:t>
            </a:r>
            <a:r>
              <a:rPr lang="en-CA" sz="2400" dirty="0" err="1">
                <a:solidFill>
                  <a:srgbClr val="A52A2A"/>
                </a:solidFill>
                <a:latin typeface="Consolas" panose="020B0609020204030204" pitchFamily="49" charset="0"/>
              </a:rPr>
              <a:t>tr</a:t>
            </a:r>
            <a:r>
              <a:rPr lang="en-CA" sz="2400" dirty="0">
                <a:solidFill>
                  <a:srgbClr val="0000CD"/>
                </a:solidFill>
                <a:latin typeface="Consolas" panose="020B0609020204030204" pitchFamily="49" charset="0"/>
              </a:rPr>
              <a:t>&gt;</a:t>
            </a:r>
            <a:endParaRPr lang="en-CA" sz="2400" dirty="0"/>
          </a:p>
          <a:p>
            <a:r>
              <a:rPr lang="en-CA" sz="2400" dirty="0">
                <a:solidFill>
                  <a:srgbClr val="0000CD"/>
                </a:solidFill>
                <a:latin typeface="Consolas" panose="020B0609020204030204" pitchFamily="49" charset="0"/>
              </a:rPr>
              <a:t>…</a:t>
            </a:r>
            <a:endParaRPr lang="en-CA" sz="2400" dirty="0"/>
          </a:p>
        </p:txBody>
      </p:sp>
    </p:spTree>
    <p:extLst>
      <p:ext uri="{BB962C8B-B14F-4D97-AF65-F5344CB8AC3E}">
        <p14:creationId xmlns:p14="http://schemas.microsoft.com/office/powerpoint/2010/main" val="2023882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 y="228600"/>
            <a:ext cx="6801436" cy="6466762"/>
          </a:xfrm>
          <a:prstGeom prst="rect">
            <a:avLst/>
          </a:prstGeom>
        </p:spPr>
      </p:pic>
      <p:pic>
        <p:nvPicPr>
          <p:cNvPr id="4" name="Picture 3"/>
          <p:cNvPicPr>
            <a:picLocks noChangeAspect="1"/>
          </p:cNvPicPr>
          <p:nvPr/>
        </p:nvPicPr>
        <p:blipFill>
          <a:blip r:embed="rId3"/>
          <a:stretch>
            <a:fillRect/>
          </a:stretch>
        </p:blipFill>
        <p:spPr>
          <a:xfrm>
            <a:off x="3962401" y="4419601"/>
            <a:ext cx="7828571" cy="1447619"/>
          </a:xfrm>
          <a:prstGeom prst="rect">
            <a:avLst/>
          </a:prstGeom>
        </p:spPr>
      </p:pic>
    </p:spTree>
    <p:extLst>
      <p:ext uri="{BB962C8B-B14F-4D97-AF65-F5344CB8AC3E}">
        <p14:creationId xmlns:p14="http://schemas.microsoft.com/office/powerpoint/2010/main" val="1651620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p:cNvSpPr>
          <p:nvPr/>
        </p:nvSpPr>
        <p:spPr bwMode="auto">
          <a:xfrm>
            <a:off x="766233" y="1723430"/>
            <a:ext cx="10668000" cy="468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l" eaLnBrk="1" hangingPunct="1"/>
            <a:r>
              <a:rPr lang="en-US" altLang="en-US" sz="2531" dirty="0">
                <a:solidFill>
                  <a:srgbClr val="949699"/>
                </a:solidFill>
                <a:latin typeface="Consolas" panose="020B0609020204030204" pitchFamily="49" charset="0"/>
                <a:sym typeface="Courier" charset="0"/>
              </a:rPr>
              <a: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th</a:t>
            </a:r>
            <a:r>
              <a:rPr lang="en-US" altLang="en-US" sz="2531" dirty="0">
                <a:solidFill>
                  <a:srgbClr val="949699"/>
                </a:solidFill>
                <a:latin typeface="Consolas" panose="020B0609020204030204" pitchFamily="49" charset="0"/>
                <a:sym typeface="Courier" charset="0"/>
              </a:rPr>
              <a:t>&gt;6pm - 7pm&lt;/</a:t>
            </a:r>
            <a:r>
              <a:rPr lang="en-US" altLang="en-US" sz="2531" dirty="0" err="1">
                <a:solidFill>
                  <a:srgbClr val="949699"/>
                </a:solidFill>
                <a:latin typeface="Consolas" panose="020B0609020204030204" pitchFamily="49" charset="0"/>
                <a:sym typeface="Courier" charset="0"/>
              </a:rPr>
              <a:t>th</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 </a:t>
            </a:r>
            <a:r>
              <a:rPr lang="en-US" altLang="en-US" sz="2531" dirty="0" err="1">
                <a:solidFill>
                  <a:srgbClr val="0080FF"/>
                </a:solidFill>
                <a:latin typeface="Consolas" panose="020B0609020204030204" pitchFamily="49" charset="0"/>
                <a:sym typeface="Courier" charset="0"/>
              </a:rPr>
              <a:t>rowspan</a:t>
            </a:r>
            <a:r>
              <a:rPr lang="en-US" altLang="en-US" sz="2531" dirty="0">
                <a:solidFill>
                  <a:srgbClr val="0080FF"/>
                </a:solidFill>
                <a:latin typeface="Consolas" panose="020B0609020204030204" pitchFamily="49" charset="0"/>
                <a:sym typeface="Courier" charset="0"/>
              </a:rPr>
              <a:t>="2"</a:t>
            </a:r>
            <a:r>
              <a:rPr lang="en-US" altLang="en-US" sz="2531" dirty="0">
                <a:solidFill>
                  <a:srgbClr val="949699"/>
                </a:solidFill>
                <a:latin typeface="Consolas" panose="020B0609020204030204" pitchFamily="49" charset="0"/>
                <a:sym typeface="Courier" charset="0"/>
              </a:rPr>
              <a:t>&gt;Movie&lt;/td&gt;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&lt;td&gt;Comedy&lt;/td&gt;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&lt;td&gt;News&lt;/td&gt;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th</a:t>
            </a:r>
            <a:r>
              <a:rPr lang="en-US" altLang="en-US" sz="2531" dirty="0">
                <a:solidFill>
                  <a:srgbClr val="949699"/>
                </a:solidFill>
                <a:latin typeface="Consolas" panose="020B0609020204030204" pitchFamily="49" charset="0"/>
                <a:sym typeface="Courier" charset="0"/>
              </a:rPr>
              <a:t>&gt;7pm - 8pm&lt;/</a:t>
            </a:r>
            <a:r>
              <a:rPr lang="en-US" altLang="en-US" sz="2531" dirty="0" err="1">
                <a:solidFill>
                  <a:srgbClr val="949699"/>
                </a:solidFill>
                <a:latin typeface="Consolas" panose="020B0609020204030204" pitchFamily="49" charset="0"/>
                <a:sym typeface="Courier" charset="0"/>
              </a:rPr>
              <a:t>th</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&lt;td&gt;Sport&lt;/td&gt;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&lt;td&gt;Current Affairs&lt;/td&gt;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p>
        </p:txBody>
      </p:sp>
      <p:sp>
        <p:nvSpPr>
          <p:cNvPr id="2" name="Title 1"/>
          <p:cNvSpPr>
            <a:spLocks noGrp="1"/>
          </p:cNvSpPr>
          <p:nvPr>
            <p:ph type="title"/>
          </p:nvPr>
        </p:nvSpPr>
        <p:spPr/>
        <p:txBody>
          <a:bodyPr/>
          <a:lstStyle/>
          <a:p>
            <a:r>
              <a:rPr lang="en-US" dirty="0"/>
              <a:t>Spanning </a:t>
            </a:r>
            <a:r>
              <a:rPr lang="en-US" dirty="0" smtClean="0"/>
              <a:t>Rows - </a:t>
            </a:r>
            <a:r>
              <a:rPr lang="en-US" dirty="0" err="1" smtClean="0"/>
              <a:t>rowspan</a:t>
            </a:r>
            <a:r>
              <a:rPr lang="en-US" dirty="0" smtClean="0"/>
              <a:t> attribute</a:t>
            </a:r>
            <a:endParaRPr lang="en-US" dirty="0"/>
          </a:p>
        </p:txBody>
      </p:sp>
      <p:pic>
        <p:nvPicPr>
          <p:cNvPr id="4" name="Picture 1">
            <a:extLst>
              <a:ext uri="{FF2B5EF4-FFF2-40B4-BE49-F238E27FC236}">
                <a16:creationId xmlns:a16="http://schemas.microsoft.com/office/drawing/2014/main" id="{EBAB9982-0333-494F-9DE3-5E5C1809D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733800"/>
            <a:ext cx="7143750" cy="93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716157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304800"/>
            <a:ext cx="5895984" cy="6257162"/>
          </a:xfrm>
          <a:prstGeom prst="rect">
            <a:avLst/>
          </a:prstGeom>
        </p:spPr>
      </p:pic>
      <p:pic>
        <p:nvPicPr>
          <p:cNvPr id="6" name="Picture 5"/>
          <p:cNvPicPr>
            <a:picLocks noChangeAspect="1"/>
          </p:cNvPicPr>
          <p:nvPr/>
        </p:nvPicPr>
        <p:blipFill>
          <a:blip r:embed="rId3"/>
          <a:stretch>
            <a:fillRect/>
          </a:stretch>
        </p:blipFill>
        <p:spPr>
          <a:xfrm>
            <a:off x="3886200" y="3962400"/>
            <a:ext cx="7809524" cy="1790476"/>
          </a:xfrm>
          <a:prstGeom prst="rect">
            <a:avLst/>
          </a:prstGeom>
        </p:spPr>
      </p:pic>
    </p:spTree>
    <p:extLst>
      <p:ext uri="{BB962C8B-B14F-4D97-AF65-F5344CB8AC3E}">
        <p14:creationId xmlns:p14="http://schemas.microsoft.com/office/powerpoint/2010/main" val="17063189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a:t>Table Caption</a:t>
            </a:r>
            <a:endParaRPr lang="en-US" dirty="0"/>
          </a:p>
        </p:txBody>
      </p:sp>
      <p:sp>
        <p:nvSpPr>
          <p:cNvPr id="2" name="Content Placeholder 1"/>
          <p:cNvSpPr>
            <a:spLocks noGrp="1"/>
          </p:cNvSpPr>
          <p:nvPr>
            <p:ph idx="1"/>
          </p:nvPr>
        </p:nvSpPr>
        <p:spPr/>
        <p:txBody>
          <a:bodyPr/>
          <a:lstStyle/>
          <a:p>
            <a:r>
              <a:rPr lang="en-IN" dirty="0"/>
              <a:t>A descriptive text that serves as a title or identifies the table’s purpose </a:t>
            </a:r>
          </a:p>
          <a:p>
            <a:r>
              <a:rPr lang="en-IN" dirty="0"/>
              <a:t>Defined with &lt;caption&gt; and &lt;/caption&gt; tags</a:t>
            </a:r>
          </a:p>
          <a:p>
            <a:r>
              <a:rPr lang="en-IN" dirty="0" smtClean="0"/>
              <a:t>Inserted </a:t>
            </a:r>
            <a:r>
              <a:rPr lang="en-IN" dirty="0"/>
              <a:t>immediately after the &lt;table&gt; tag</a:t>
            </a:r>
          </a:p>
          <a:p>
            <a:r>
              <a:rPr lang="en-US" dirty="0" smtClean="0"/>
              <a:t>A </a:t>
            </a:r>
            <a:r>
              <a:rPr lang="en-US" dirty="0"/>
              <a:t>table can have only one caption</a:t>
            </a:r>
          </a:p>
          <a:p>
            <a:r>
              <a:rPr lang="en-IN" dirty="0"/>
              <a:t>Tables can include headers and captions individually or in combination</a:t>
            </a:r>
            <a:endParaRPr lang="en-US" dirty="0"/>
          </a:p>
        </p:txBody>
      </p:sp>
      <p:sp>
        <p:nvSpPr>
          <p:cNvPr id="4" name="Slide Number Placeholder 3"/>
          <p:cNvSpPr>
            <a:spLocks noGrp="1"/>
          </p:cNvSpPr>
          <p:nvPr>
            <p:ph type="sldNum" sz="quarter" idx="12"/>
          </p:nvPr>
        </p:nvSpPr>
        <p:spPr/>
        <p:txBody>
          <a:bodyPr/>
          <a:lstStyle/>
          <a:p>
            <a:fld id="{5E783297-4728-46B8-BE22-2C224A3EACF4}" type="slidenum">
              <a:rPr lang="en-US" smtClean="0"/>
              <a:pPr/>
              <a:t>29</a:t>
            </a:fld>
            <a:endParaRPr lang="en-US"/>
          </a:p>
        </p:txBody>
      </p:sp>
    </p:spTree>
    <p:extLst>
      <p:ext uri="{BB962C8B-B14F-4D97-AF65-F5344CB8AC3E}">
        <p14:creationId xmlns:p14="http://schemas.microsoft.com/office/powerpoint/2010/main" val="4096365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Tables</a:t>
            </a:r>
            <a:endParaRPr lang="en-US" dirty="0"/>
          </a:p>
        </p:txBody>
      </p:sp>
      <p:sp>
        <p:nvSpPr>
          <p:cNvPr id="2" name="Content Placeholder 1"/>
          <p:cNvSpPr>
            <a:spLocks noGrp="1"/>
          </p:cNvSpPr>
          <p:nvPr>
            <p:ph idx="1"/>
          </p:nvPr>
        </p:nvSpPr>
        <p:spPr/>
        <p:txBody>
          <a:bodyPr/>
          <a:lstStyle/>
          <a:p>
            <a:r>
              <a:rPr lang="en-IN" dirty="0"/>
              <a:t>Consist of rows, columns, and cells</a:t>
            </a:r>
          </a:p>
          <a:p>
            <a:pPr lvl="1"/>
            <a:r>
              <a:rPr lang="en-IN" dirty="0"/>
              <a:t>Cell - Intersection of a row and a </a:t>
            </a:r>
            <a:r>
              <a:rPr lang="en-IN" dirty="0" smtClean="0"/>
              <a:t>column that usually </a:t>
            </a:r>
            <a:r>
              <a:rPr lang="en-IN" dirty="0"/>
              <a:t>contains data</a:t>
            </a:r>
          </a:p>
          <a:p>
            <a:pPr lvl="1"/>
            <a:r>
              <a:rPr lang="en-IN" b="1" dirty="0">
                <a:effectLst>
                  <a:outerShdw blurRad="38100" dist="38100" dir="2700000" algn="tl">
                    <a:srgbClr val="000000">
                      <a:alpha val="43137"/>
                    </a:srgbClr>
                  </a:outerShdw>
                </a:effectLst>
              </a:rPr>
              <a:t>Should not be used to design a layout for a webpage</a:t>
            </a:r>
            <a:endParaRPr lang="en-IN" dirty="0"/>
          </a:p>
          <a:p>
            <a:endParaRPr lang="en-IN" dirty="0"/>
          </a:p>
        </p:txBody>
      </p:sp>
      <p:sp>
        <p:nvSpPr>
          <p:cNvPr id="4" name="Slide Number Placeholder 3"/>
          <p:cNvSpPr>
            <a:spLocks noGrp="1"/>
          </p:cNvSpPr>
          <p:nvPr>
            <p:ph type="sldNum" sz="quarter" idx="12"/>
          </p:nvPr>
        </p:nvSpPr>
        <p:spPr/>
        <p:txBody>
          <a:bodyPr/>
          <a:lstStyle/>
          <a:p>
            <a:fld id="{5E783297-4728-46B8-BE22-2C224A3EACF4}" type="slidenum">
              <a:rPr lang="en-US" smtClean="0"/>
              <a:pPr/>
              <a:t>3</a:t>
            </a:fld>
            <a:endParaRPr lang="en-US"/>
          </a:p>
        </p:txBody>
      </p:sp>
      <p:pic>
        <p:nvPicPr>
          <p:cNvPr id="6" name="Picture 5" descr="This figure shows a table consisting of three elements: rows, columns, and cells. The table has 4 columns and 4 rows. The figure also consists of nine rectangular boxes.&#10;In row 1, column 1 reads “cell”, column 2 reads “cell”, column 3 reads “cell”, and column 4 reads “cell”. In row 2, column 1 reads “cell”, column 2 reads “cell”, column 3 reads “cell”, and column 4 reads “cell”. In row 3, column 1 reads “cell”, column 2 reads “cell”, column 3 reads “cell”, and column 4 reads “cell”. In row 4, column 1 reads “cell”, column 2 reads “cell”, column 3 reads “cell”, and column 4 reads “cell”.&#10;The first rectangular box labeled “column 1” is positioned above the figure. An arrow originating from this box points to the first column. The second rectangular box labeled “column 2” is positioned to the right of the first rectangular box. An arrow originating from the second rectangular box points to column 2. The third rectangular box labeled “column 3” is positioned to the right of the second rectangular box. An arrow originating from the third rectangular box points to column 3. The fourth rectangular box labeled “column 4” is positioned to the right of the third rectangular box. An arrow originating from the fourth rectangular box points to column 4.&#10;The fifth rectangular box labeled “row 1” is positioned to the left of the figure. An arrow originating from this box points to the first row. The sixth rectangular box labeled “row 2” is positioned below the fifth rectangular box. An arrow originating from the sixth rectangular box points to the second row. The seventh rectangular box labeled “row 3” is positioned below the sixth rectangular box. An arrow originating from the seventh rectangular box points to the third row. The eighth rectangular box labeled “row 4” is positioned below the seventh rectangular box. An arrow originating from the eighth rectangular box points to the fourth row. The ninth rectangular box labeled “table” is positioned to the right of the figure. An arrow originating from this box points to the table." title="Discovering Tabl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569" y="3564836"/>
            <a:ext cx="8621328" cy="2705478"/>
          </a:xfrm>
          <a:prstGeom prst="rect">
            <a:avLst/>
          </a:prstGeom>
        </p:spPr>
      </p:pic>
    </p:spTree>
    <p:extLst>
      <p:ext uri="{BB962C8B-B14F-4D97-AF65-F5344CB8AC3E}">
        <p14:creationId xmlns:p14="http://schemas.microsoft.com/office/powerpoint/2010/main" val="2629196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p:cNvSpPr>
          <p:nvPr/>
        </p:nvSpPr>
        <p:spPr bwMode="auto">
          <a:xfrm>
            <a:off x="766233" y="1723430"/>
            <a:ext cx="10668000" cy="468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&lt;table&gt;</a:t>
            </a:r>
          </a:p>
          <a:p>
            <a:pPr eaLnBrk="1" hangingPunct="1">
              <a:spcBef>
                <a:spcPts val="0"/>
              </a:spcBef>
            </a:pPr>
            <a:r>
              <a:rPr lang="en-CA" altLang="en-US" sz="2100" dirty="0">
                <a:solidFill>
                  <a:srgbClr val="0080FF"/>
                </a:solidFill>
                <a:latin typeface="Consolas" panose="020B0609020204030204" pitchFamily="49" charset="0"/>
                <a:sym typeface="Courier" charset="0"/>
              </a:rPr>
              <a:t>  &lt;caption&gt;Monthly savings&lt;/caption&gt;</a:t>
            </a:r>
          </a:p>
          <a:p>
            <a:pPr eaLnBrk="1" hangingPunct="1">
              <a:spcBef>
                <a:spcPts val="0"/>
              </a:spcBef>
            </a:pPr>
            <a:r>
              <a:rPr lang="en-CA" altLang="en-US" sz="2100" dirty="0">
                <a:solidFill>
                  <a:srgbClr val="0080FF"/>
                </a:solidFill>
                <a:latin typeface="Consolas" panose="020B0609020204030204" pitchFamily="49" charset="0"/>
                <a:sym typeface="Courier" charset="0"/>
              </a:rPr>
              <a:t>  </a:t>
            </a:r>
            <a:r>
              <a:rPr lang="en-CA" altLang="en-US" sz="2100" dirty="0">
                <a:solidFill>
                  <a:schemeClr val="bg1">
                    <a:lumMod val="50000"/>
                  </a:schemeClr>
                </a:solidFill>
                <a:latin typeface="Consolas" panose="020B0609020204030204" pitchFamily="49" charset="0"/>
                <a:sym typeface="Courier" charset="0"/>
              </a:rPr>
              <a:t>&lt;</a:t>
            </a:r>
            <a:r>
              <a:rPr lang="en-CA" altLang="en-US" sz="2100" dirty="0" err="1">
                <a:solidFill>
                  <a:schemeClr val="bg1">
                    <a:lumMod val="50000"/>
                  </a:schemeClr>
                </a:solidFill>
                <a:latin typeface="Consolas" panose="020B0609020204030204" pitchFamily="49" charset="0"/>
                <a:sym typeface="Courier" charset="0"/>
              </a:rPr>
              <a:t>tr</a:t>
            </a:r>
            <a:r>
              <a:rPr lang="en-CA" altLang="en-US" sz="2100" dirty="0">
                <a:solidFill>
                  <a:schemeClr val="bg1">
                    <a:lumMod val="50000"/>
                  </a:schemeClr>
                </a:solidFill>
                <a:latin typeface="Consolas" panose="020B0609020204030204" pitchFamily="49" charset="0"/>
                <a:sym typeface="Courier" charset="0"/>
              </a:rPr>
              <a:t>&gt;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    &lt;</a:t>
            </a:r>
            <a:r>
              <a:rPr lang="en-CA" altLang="en-US" sz="2100" dirty="0" err="1">
                <a:solidFill>
                  <a:schemeClr val="bg1">
                    <a:lumMod val="50000"/>
                  </a:schemeClr>
                </a:solidFill>
                <a:latin typeface="Consolas" panose="020B0609020204030204" pitchFamily="49" charset="0"/>
                <a:sym typeface="Courier" charset="0"/>
              </a:rPr>
              <a:t>th</a:t>
            </a:r>
            <a:r>
              <a:rPr lang="en-CA" altLang="en-US" sz="2100" dirty="0">
                <a:solidFill>
                  <a:schemeClr val="bg1">
                    <a:lumMod val="50000"/>
                  </a:schemeClr>
                </a:solidFill>
                <a:latin typeface="Consolas" panose="020B0609020204030204" pitchFamily="49" charset="0"/>
                <a:sym typeface="Courier" charset="0"/>
              </a:rPr>
              <a:t>&gt;Month&lt;/</a:t>
            </a:r>
            <a:r>
              <a:rPr lang="en-CA" altLang="en-US" sz="2100" dirty="0" err="1">
                <a:solidFill>
                  <a:schemeClr val="bg1">
                    <a:lumMod val="50000"/>
                  </a:schemeClr>
                </a:solidFill>
                <a:latin typeface="Consolas" panose="020B0609020204030204" pitchFamily="49" charset="0"/>
                <a:sym typeface="Courier" charset="0"/>
              </a:rPr>
              <a:t>th</a:t>
            </a:r>
            <a:r>
              <a:rPr lang="en-CA" altLang="en-US" sz="2100" dirty="0">
                <a:solidFill>
                  <a:schemeClr val="bg1">
                    <a:lumMod val="50000"/>
                  </a:schemeClr>
                </a:solidFill>
                <a:latin typeface="Consolas" panose="020B0609020204030204" pitchFamily="49" charset="0"/>
                <a:sym typeface="Courier" charset="0"/>
              </a:rPr>
              <a:t>&gt;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    &lt;</a:t>
            </a:r>
            <a:r>
              <a:rPr lang="en-CA" altLang="en-US" sz="2100" dirty="0" err="1">
                <a:solidFill>
                  <a:schemeClr val="bg1">
                    <a:lumMod val="50000"/>
                  </a:schemeClr>
                </a:solidFill>
                <a:latin typeface="Consolas" panose="020B0609020204030204" pitchFamily="49" charset="0"/>
                <a:sym typeface="Courier" charset="0"/>
              </a:rPr>
              <a:t>th</a:t>
            </a:r>
            <a:r>
              <a:rPr lang="en-CA" altLang="en-US" sz="2100" dirty="0">
                <a:solidFill>
                  <a:schemeClr val="bg1">
                    <a:lumMod val="50000"/>
                  </a:schemeClr>
                </a:solidFill>
                <a:latin typeface="Consolas" panose="020B0609020204030204" pitchFamily="49" charset="0"/>
                <a:sym typeface="Courier" charset="0"/>
              </a:rPr>
              <a:t>&gt;Savings&lt;/</a:t>
            </a:r>
            <a:r>
              <a:rPr lang="en-CA" altLang="en-US" sz="2100" dirty="0" err="1">
                <a:solidFill>
                  <a:schemeClr val="bg1">
                    <a:lumMod val="50000"/>
                  </a:schemeClr>
                </a:solidFill>
                <a:latin typeface="Consolas" panose="020B0609020204030204" pitchFamily="49" charset="0"/>
                <a:sym typeface="Courier" charset="0"/>
              </a:rPr>
              <a:t>th</a:t>
            </a:r>
            <a:r>
              <a:rPr lang="en-CA" altLang="en-US" sz="2100" dirty="0">
                <a:solidFill>
                  <a:schemeClr val="bg1">
                    <a:lumMod val="50000"/>
                  </a:schemeClr>
                </a:solidFill>
                <a:latin typeface="Consolas" panose="020B0609020204030204" pitchFamily="49" charset="0"/>
                <a:sym typeface="Courier" charset="0"/>
              </a:rPr>
              <a:t>&gt;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  &lt;/</a:t>
            </a:r>
            <a:r>
              <a:rPr lang="en-CA" altLang="en-US" sz="2100" dirty="0" err="1">
                <a:solidFill>
                  <a:schemeClr val="bg1">
                    <a:lumMod val="50000"/>
                  </a:schemeClr>
                </a:solidFill>
                <a:latin typeface="Consolas" panose="020B0609020204030204" pitchFamily="49" charset="0"/>
                <a:sym typeface="Courier" charset="0"/>
              </a:rPr>
              <a:t>tr</a:t>
            </a:r>
            <a:r>
              <a:rPr lang="en-CA" altLang="en-US" sz="2100" dirty="0">
                <a:solidFill>
                  <a:schemeClr val="bg1">
                    <a:lumMod val="50000"/>
                  </a:schemeClr>
                </a:solidFill>
                <a:latin typeface="Consolas" panose="020B0609020204030204" pitchFamily="49" charset="0"/>
                <a:sym typeface="Courier" charset="0"/>
              </a:rPr>
              <a:t>&gt;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  &lt;</a:t>
            </a:r>
            <a:r>
              <a:rPr lang="en-CA" altLang="en-US" sz="2100" dirty="0" err="1">
                <a:solidFill>
                  <a:schemeClr val="bg1">
                    <a:lumMod val="50000"/>
                  </a:schemeClr>
                </a:solidFill>
                <a:latin typeface="Consolas" panose="020B0609020204030204" pitchFamily="49" charset="0"/>
                <a:sym typeface="Courier" charset="0"/>
              </a:rPr>
              <a:t>tr</a:t>
            </a:r>
            <a:r>
              <a:rPr lang="en-CA" altLang="en-US" sz="2100" dirty="0">
                <a:solidFill>
                  <a:schemeClr val="bg1">
                    <a:lumMod val="50000"/>
                  </a:schemeClr>
                </a:solidFill>
                <a:latin typeface="Consolas" panose="020B0609020204030204" pitchFamily="49" charset="0"/>
                <a:sym typeface="Courier" charset="0"/>
              </a:rPr>
              <a:t>&gt;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    &lt;td&gt;January&lt;/td&gt;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    &lt;td&gt;$100&lt;/td&gt;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  &lt;/</a:t>
            </a:r>
            <a:r>
              <a:rPr lang="en-CA" altLang="en-US" sz="2100" dirty="0" err="1">
                <a:solidFill>
                  <a:schemeClr val="bg1">
                    <a:lumMod val="50000"/>
                  </a:schemeClr>
                </a:solidFill>
                <a:latin typeface="Consolas" panose="020B0609020204030204" pitchFamily="49" charset="0"/>
                <a:sym typeface="Courier" charset="0"/>
              </a:rPr>
              <a:t>tr</a:t>
            </a:r>
            <a:r>
              <a:rPr lang="en-CA" altLang="en-US" sz="2100" dirty="0">
                <a:solidFill>
                  <a:schemeClr val="bg1">
                    <a:lumMod val="50000"/>
                  </a:schemeClr>
                </a:solidFill>
                <a:latin typeface="Consolas" panose="020B0609020204030204" pitchFamily="49" charset="0"/>
                <a:sym typeface="Courier" charset="0"/>
              </a:rPr>
              <a:t>&gt;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  &lt;</a:t>
            </a:r>
            <a:r>
              <a:rPr lang="en-CA" altLang="en-US" sz="2100" dirty="0" err="1">
                <a:solidFill>
                  <a:schemeClr val="bg1">
                    <a:lumMod val="50000"/>
                  </a:schemeClr>
                </a:solidFill>
                <a:latin typeface="Consolas" panose="020B0609020204030204" pitchFamily="49" charset="0"/>
                <a:sym typeface="Courier" charset="0"/>
              </a:rPr>
              <a:t>tr</a:t>
            </a:r>
            <a:r>
              <a:rPr lang="en-CA" altLang="en-US" sz="2100" dirty="0">
                <a:solidFill>
                  <a:schemeClr val="bg1">
                    <a:lumMod val="50000"/>
                  </a:schemeClr>
                </a:solidFill>
                <a:latin typeface="Consolas" panose="020B0609020204030204" pitchFamily="49" charset="0"/>
                <a:sym typeface="Courier" charset="0"/>
              </a:rPr>
              <a:t>&gt;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    &lt;td&gt;February&lt;/td&gt;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    &lt;td&gt;$50&lt;/td&gt;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  &lt;/</a:t>
            </a:r>
            <a:r>
              <a:rPr lang="en-CA" altLang="en-US" sz="2100" dirty="0" err="1">
                <a:solidFill>
                  <a:schemeClr val="bg1">
                    <a:lumMod val="50000"/>
                  </a:schemeClr>
                </a:solidFill>
                <a:latin typeface="Consolas" panose="020B0609020204030204" pitchFamily="49" charset="0"/>
                <a:sym typeface="Courier" charset="0"/>
              </a:rPr>
              <a:t>tr</a:t>
            </a:r>
            <a:r>
              <a:rPr lang="en-CA" altLang="en-US" sz="2100" dirty="0">
                <a:solidFill>
                  <a:schemeClr val="bg1">
                    <a:lumMod val="50000"/>
                  </a:schemeClr>
                </a:solidFill>
                <a:latin typeface="Consolas" panose="020B0609020204030204" pitchFamily="49" charset="0"/>
                <a:sym typeface="Courier" charset="0"/>
              </a:rPr>
              <a:t>&gt;</a:t>
            </a:r>
          </a:p>
          <a:p>
            <a:pPr eaLnBrk="1" hangingPunct="1">
              <a:spcBef>
                <a:spcPts val="0"/>
              </a:spcBef>
            </a:pPr>
            <a:r>
              <a:rPr lang="en-CA" altLang="en-US" sz="2100" dirty="0">
                <a:solidFill>
                  <a:schemeClr val="bg1">
                    <a:lumMod val="50000"/>
                  </a:schemeClr>
                </a:solidFill>
                <a:latin typeface="Consolas" panose="020B0609020204030204" pitchFamily="49" charset="0"/>
                <a:sym typeface="Courier" charset="0"/>
              </a:rPr>
              <a:t>&lt;/table&gt;</a:t>
            </a:r>
            <a:endParaRPr lang="en-US" altLang="en-US" sz="2100" dirty="0">
              <a:solidFill>
                <a:schemeClr val="bg1">
                  <a:lumMod val="50000"/>
                </a:schemeClr>
              </a:solidFill>
              <a:latin typeface="Consolas" panose="020B0609020204030204" pitchFamily="49" charset="0"/>
              <a:sym typeface="Courier" charset="0"/>
            </a:endParaRPr>
          </a:p>
        </p:txBody>
      </p:sp>
      <p:sp>
        <p:nvSpPr>
          <p:cNvPr id="2" name="Title 1"/>
          <p:cNvSpPr>
            <a:spLocks noGrp="1"/>
          </p:cNvSpPr>
          <p:nvPr>
            <p:ph type="title"/>
          </p:nvPr>
        </p:nvSpPr>
        <p:spPr/>
        <p:txBody>
          <a:bodyPr/>
          <a:lstStyle/>
          <a:p>
            <a:r>
              <a:rPr lang="en-US" dirty="0"/>
              <a:t>Table Caption</a:t>
            </a:r>
          </a:p>
        </p:txBody>
      </p:sp>
      <p:pic>
        <p:nvPicPr>
          <p:cNvPr id="3" name="Picture 2"/>
          <p:cNvPicPr>
            <a:picLocks noChangeAspect="1"/>
          </p:cNvPicPr>
          <p:nvPr/>
        </p:nvPicPr>
        <p:blipFill>
          <a:blip r:embed="rId3"/>
          <a:stretch>
            <a:fillRect/>
          </a:stretch>
        </p:blipFill>
        <p:spPr>
          <a:xfrm>
            <a:off x="7624233" y="2819400"/>
            <a:ext cx="3810000" cy="2758161"/>
          </a:xfrm>
          <a:prstGeom prst="rect">
            <a:avLst/>
          </a:prstGeom>
        </p:spPr>
      </p:pic>
    </p:spTree>
    <p:extLst>
      <p:ext uri="{BB962C8B-B14F-4D97-AF65-F5344CB8AC3E}">
        <p14:creationId xmlns:p14="http://schemas.microsoft.com/office/powerpoint/2010/main" val="23127643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200" y="228600"/>
            <a:ext cx="4457143" cy="6419048"/>
          </a:xfrm>
          <a:prstGeom prst="rect">
            <a:avLst/>
          </a:prstGeom>
        </p:spPr>
      </p:pic>
      <p:pic>
        <p:nvPicPr>
          <p:cNvPr id="4" name="Picture 3"/>
          <p:cNvPicPr>
            <a:picLocks noChangeAspect="1"/>
          </p:cNvPicPr>
          <p:nvPr/>
        </p:nvPicPr>
        <p:blipFill>
          <a:blip r:embed="rId3"/>
          <a:stretch>
            <a:fillRect/>
          </a:stretch>
        </p:blipFill>
        <p:spPr>
          <a:xfrm>
            <a:off x="3962401" y="4343400"/>
            <a:ext cx="7838095" cy="1923810"/>
          </a:xfrm>
          <a:prstGeom prst="rect">
            <a:avLst/>
          </a:prstGeom>
        </p:spPr>
      </p:pic>
    </p:spTree>
    <p:extLst>
      <p:ext uri="{BB962C8B-B14F-4D97-AF65-F5344CB8AC3E}">
        <p14:creationId xmlns:p14="http://schemas.microsoft.com/office/powerpoint/2010/main" val="3930961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Use the </a:t>
            </a:r>
            <a:r>
              <a:rPr lang="en-IN" dirty="0" smtClean="0">
                <a:effectLst>
                  <a:outerShdw blurRad="38100" dist="38100" dir="2700000" algn="tl">
                    <a:srgbClr val="000000">
                      <a:alpha val="43137"/>
                    </a:srgbClr>
                  </a:outerShdw>
                </a:effectLst>
                <a:latin typeface="Consolas" panose="020B0609020204030204" pitchFamily="49" charset="0"/>
              </a:rPr>
              <a:t>id</a:t>
            </a:r>
            <a:r>
              <a:rPr lang="en-IN" dirty="0" smtClean="0"/>
              <a:t> attribute to style a table</a:t>
            </a:r>
          </a:p>
        </p:txBody>
      </p:sp>
      <p:sp>
        <p:nvSpPr>
          <p:cNvPr id="5" name="Title 4"/>
          <p:cNvSpPr>
            <a:spLocks noGrp="1"/>
          </p:cNvSpPr>
          <p:nvPr>
            <p:ph type="title"/>
          </p:nvPr>
        </p:nvSpPr>
        <p:spPr/>
        <p:txBody>
          <a:bodyPr>
            <a:noAutofit/>
          </a:bodyPr>
          <a:lstStyle/>
          <a:p>
            <a:r>
              <a:rPr lang="en-US" sz="4400" dirty="0"/>
              <a:t>Styling a Table</a:t>
            </a:r>
          </a:p>
        </p:txBody>
      </p:sp>
      <p:pic>
        <p:nvPicPr>
          <p:cNvPr id="3" name="Picture 2"/>
          <p:cNvPicPr>
            <a:picLocks noChangeAspect="1"/>
          </p:cNvPicPr>
          <p:nvPr/>
        </p:nvPicPr>
        <p:blipFill>
          <a:blip r:embed="rId2"/>
          <a:stretch>
            <a:fillRect/>
          </a:stretch>
        </p:blipFill>
        <p:spPr>
          <a:xfrm>
            <a:off x="7848600" y="1905001"/>
            <a:ext cx="3429000" cy="4741537"/>
          </a:xfrm>
          <a:prstGeom prst="rect">
            <a:avLst/>
          </a:prstGeom>
        </p:spPr>
      </p:pic>
      <p:pic>
        <p:nvPicPr>
          <p:cNvPr id="4" name="Picture 3"/>
          <p:cNvPicPr>
            <a:picLocks noChangeAspect="1"/>
          </p:cNvPicPr>
          <p:nvPr/>
        </p:nvPicPr>
        <p:blipFill>
          <a:blip r:embed="rId3"/>
          <a:stretch>
            <a:fillRect/>
          </a:stretch>
        </p:blipFill>
        <p:spPr>
          <a:xfrm>
            <a:off x="1905000" y="3124200"/>
            <a:ext cx="4572000" cy="1920579"/>
          </a:xfrm>
          <a:prstGeom prst="rect">
            <a:avLst/>
          </a:prstGeom>
        </p:spPr>
      </p:pic>
    </p:spTree>
    <p:extLst>
      <p:ext uri="{BB962C8B-B14F-4D97-AF65-F5344CB8AC3E}">
        <p14:creationId xmlns:p14="http://schemas.microsoft.com/office/powerpoint/2010/main" val="2764361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57" y="228600"/>
            <a:ext cx="2571429" cy="2447619"/>
          </a:xfrm>
          <a:prstGeom prst="rect">
            <a:avLst/>
          </a:prstGeom>
        </p:spPr>
      </p:pic>
      <p:pic>
        <p:nvPicPr>
          <p:cNvPr id="6" name="Picture 5"/>
          <p:cNvPicPr>
            <a:picLocks noChangeAspect="1"/>
          </p:cNvPicPr>
          <p:nvPr/>
        </p:nvPicPr>
        <p:blipFill>
          <a:blip r:embed="rId3"/>
          <a:stretch>
            <a:fillRect/>
          </a:stretch>
        </p:blipFill>
        <p:spPr>
          <a:xfrm>
            <a:off x="152457" y="3000857"/>
            <a:ext cx="1838095" cy="3857143"/>
          </a:xfrm>
          <a:prstGeom prst="rect">
            <a:avLst/>
          </a:prstGeom>
        </p:spPr>
      </p:pic>
      <p:pic>
        <p:nvPicPr>
          <p:cNvPr id="7" name="Picture 6"/>
          <p:cNvPicPr>
            <a:picLocks noChangeAspect="1"/>
          </p:cNvPicPr>
          <p:nvPr/>
        </p:nvPicPr>
        <p:blipFill>
          <a:blip r:embed="rId4"/>
          <a:stretch>
            <a:fillRect/>
          </a:stretch>
        </p:blipFill>
        <p:spPr>
          <a:xfrm>
            <a:off x="3962400" y="1905000"/>
            <a:ext cx="6766890" cy="3602934"/>
          </a:xfrm>
          <a:prstGeom prst="rect">
            <a:avLst/>
          </a:prstGeom>
        </p:spPr>
      </p:pic>
    </p:spTree>
    <p:extLst>
      <p:ext uri="{BB962C8B-B14F-4D97-AF65-F5344CB8AC3E}">
        <p14:creationId xmlns:p14="http://schemas.microsoft.com/office/powerpoint/2010/main" val="23293529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 y="304800"/>
            <a:ext cx="2561905" cy="3952381"/>
          </a:xfrm>
          <a:prstGeom prst="rect">
            <a:avLst/>
          </a:prstGeom>
        </p:spPr>
      </p:pic>
      <p:pic>
        <p:nvPicPr>
          <p:cNvPr id="4" name="Picture 3"/>
          <p:cNvPicPr>
            <a:picLocks noChangeAspect="1"/>
          </p:cNvPicPr>
          <p:nvPr/>
        </p:nvPicPr>
        <p:blipFill>
          <a:blip r:embed="rId3"/>
          <a:stretch>
            <a:fillRect/>
          </a:stretch>
        </p:blipFill>
        <p:spPr>
          <a:xfrm>
            <a:off x="2878345" y="327259"/>
            <a:ext cx="1923810" cy="4161905"/>
          </a:xfrm>
          <a:prstGeom prst="rect">
            <a:avLst/>
          </a:prstGeom>
        </p:spPr>
      </p:pic>
      <p:pic>
        <p:nvPicPr>
          <p:cNvPr id="8" name="Picture 7"/>
          <p:cNvPicPr>
            <a:picLocks noChangeAspect="1"/>
          </p:cNvPicPr>
          <p:nvPr/>
        </p:nvPicPr>
        <p:blipFill>
          <a:blip r:embed="rId4"/>
          <a:stretch>
            <a:fillRect/>
          </a:stretch>
        </p:blipFill>
        <p:spPr>
          <a:xfrm>
            <a:off x="5181600" y="2920086"/>
            <a:ext cx="6930082" cy="2185314"/>
          </a:xfrm>
          <a:prstGeom prst="rect">
            <a:avLst/>
          </a:prstGeom>
        </p:spPr>
      </p:pic>
    </p:spTree>
    <p:extLst>
      <p:ext uri="{BB962C8B-B14F-4D97-AF65-F5344CB8AC3E}">
        <p14:creationId xmlns:p14="http://schemas.microsoft.com/office/powerpoint/2010/main" val="32658706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95800" y="1676400"/>
            <a:ext cx="3730990" cy="3628771"/>
          </a:xfrm>
          <a:prstGeom prst="rect">
            <a:avLst/>
          </a:prstGeom>
        </p:spPr>
      </p:pic>
    </p:spTree>
    <p:extLst>
      <p:ext uri="{BB962C8B-B14F-4D97-AF65-F5344CB8AC3E}">
        <p14:creationId xmlns:p14="http://schemas.microsoft.com/office/powerpoint/2010/main" val="78288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Creating a Table with HTML Elements</a:t>
            </a:r>
            <a:endParaRPr lang="en-US" dirty="0"/>
          </a:p>
        </p:txBody>
      </p:sp>
      <p:sp>
        <p:nvSpPr>
          <p:cNvPr id="2" name="Content Placeholder 1"/>
          <p:cNvSpPr>
            <a:spLocks noGrp="1"/>
          </p:cNvSpPr>
          <p:nvPr>
            <p:ph idx="1"/>
          </p:nvPr>
        </p:nvSpPr>
        <p:spPr/>
        <p:txBody>
          <a:bodyPr/>
          <a:lstStyle/>
          <a:p>
            <a:r>
              <a:rPr lang="en-IN" dirty="0" smtClean="0"/>
              <a:t>Creating a </a:t>
            </a:r>
            <a:r>
              <a:rPr lang="en-IN" dirty="0" smtClean="0"/>
              <a:t>table:</a:t>
            </a:r>
            <a:endParaRPr lang="en-IN" dirty="0" smtClean="0"/>
          </a:p>
          <a:p>
            <a:pPr lvl="1"/>
            <a:r>
              <a:rPr lang="en-IN" dirty="0" smtClean="0">
                <a:solidFill>
                  <a:srgbClr val="C00000"/>
                </a:solidFill>
              </a:rPr>
              <a:t>&lt;table&gt;</a:t>
            </a:r>
            <a:r>
              <a:rPr lang="en-IN" dirty="0" smtClean="0"/>
              <a:t> and </a:t>
            </a:r>
            <a:r>
              <a:rPr lang="en-IN" dirty="0" smtClean="0">
                <a:solidFill>
                  <a:srgbClr val="C00000"/>
                </a:solidFill>
              </a:rPr>
              <a:t>&lt;/table&gt;</a:t>
            </a:r>
            <a:r>
              <a:rPr lang="en-IN" dirty="0" smtClean="0"/>
              <a:t> tags indicate the starting/ending of a table</a:t>
            </a:r>
          </a:p>
          <a:p>
            <a:pPr lvl="1"/>
            <a:r>
              <a:rPr lang="en-IN" dirty="0" smtClean="0">
                <a:solidFill>
                  <a:srgbClr val="C00000"/>
                </a:solidFill>
              </a:rPr>
              <a:t>&lt;</a:t>
            </a:r>
            <a:r>
              <a:rPr lang="en-IN" dirty="0" err="1" smtClean="0">
                <a:solidFill>
                  <a:srgbClr val="C00000"/>
                </a:solidFill>
              </a:rPr>
              <a:t>th</a:t>
            </a:r>
            <a:r>
              <a:rPr lang="en-IN" dirty="0" smtClean="0">
                <a:solidFill>
                  <a:srgbClr val="C00000"/>
                </a:solidFill>
              </a:rPr>
              <a:t>&gt;</a:t>
            </a:r>
            <a:r>
              <a:rPr lang="en-IN" dirty="0" smtClean="0"/>
              <a:t> and </a:t>
            </a:r>
            <a:r>
              <a:rPr lang="en-IN" dirty="0" smtClean="0">
                <a:solidFill>
                  <a:srgbClr val="C00000"/>
                </a:solidFill>
              </a:rPr>
              <a:t>&lt;/</a:t>
            </a:r>
            <a:r>
              <a:rPr lang="en-IN" dirty="0" err="1" smtClean="0">
                <a:solidFill>
                  <a:srgbClr val="C00000"/>
                </a:solidFill>
              </a:rPr>
              <a:t>th</a:t>
            </a:r>
            <a:r>
              <a:rPr lang="en-IN" dirty="0" smtClean="0">
                <a:solidFill>
                  <a:srgbClr val="C00000"/>
                </a:solidFill>
              </a:rPr>
              <a:t>&gt;</a:t>
            </a:r>
            <a:r>
              <a:rPr lang="en-IN" dirty="0" smtClean="0"/>
              <a:t> </a:t>
            </a:r>
            <a:r>
              <a:rPr lang="en-IN" dirty="0" smtClean="0"/>
              <a:t>tags</a:t>
            </a:r>
          </a:p>
          <a:p>
            <a:pPr lvl="2"/>
            <a:r>
              <a:rPr lang="en-IN" dirty="0" smtClean="0"/>
              <a:t>Starting/ending </a:t>
            </a:r>
            <a:r>
              <a:rPr lang="en-IN" dirty="0" smtClean="0"/>
              <a:t>of </a:t>
            </a:r>
            <a:r>
              <a:rPr lang="en-IN" dirty="0" smtClean="0"/>
              <a:t>table header</a:t>
            </a:r>
          </a:p>
          <a:p>
            <a:pPr lvl="2"/>
            <a:r>
              <a:rPr lang="en-IN" dirty="0" smtClean="0"/>
              <a:t>Displays </a:t>
            </a:r>
            <a:r>
              <a:rPr lang="en-IN" dirty="0"/>
              <a:t>text as bold and </a:t>
            </a:r>
            <a:r>
              <a:rPr lang="en-IN" dirty="0" err="1"/>
              <a:t>center</a:t>
            </a:r>
            <a:r>
              <a:rPr lang="en-IN" dirty="0"/>
              <a:t>-aligned</a:t>
            </a:r>
            <a:endParaRPr lang="en-IN" dirty="0" smtClean="0"/>
          </a:p>
          <a:p>
            <a:pPr lvl="1"/>
            <a:r>
              <a:rPr lang="en-IN" dirty="0" smtClean="0">
                <a:solidFill>
                  <a:srgbClr val="C00000"/>
                </a:solidFill>
              </a:rPr>
              <a:t>&lt;</a:t>
            </a:r>
            <a:r>
              <a:rPr lang="en-IN" dirty="0" err="1" smtClean="0">
                <a:solidFill>
                  <a:srgbClr val="C00000"/>
                </a:solidFill>
              </a:rPr>
              <a:t>tr</a:t>
            </a:r>
            <a:r>
              <a:rPr lang="en-IN" dirty="0" smtClean="0">
                <a:solidFill>
                  <a:srgbClr val="C00000"/>
                </a:solidFill>
              </a:rPr>
              <a:t>&gt;</a:t>
            </a:r>
            <a:r>
              <a:rPr lang="en-IN" dirty="0" smtClean="0"/>
              <a:t> and </a:t>
            </a:r>
            <a:r>
              <a:rPr lang="en-IN" dirty="0" smtClean="0">
                <a:solidFill>
                  <a:srgbClr val="C00000"/>
                </a:solidFill>
              </a:rPr>
              <a:t>&lt;/</a:t>
            </a:r>
            <a:r>
              <a:rPr lang="en-IN" dirty="0" err="1" smtClean="0">
                <a:solidFill>
                  <a:srgbClr val="C00000"/>
                </a:solidFill>
              </a:rPr>
              <a:t>tr</a:t>
            </a:r>
            <a:r>
              <a:rPr lang="en-IN" dirty="0" smtClean="0">
                <a:solidFill>
                  <a:srgbClr val="C00000"/>
                </a:solidFill>
              </a:rPr>
              <a:t>&gt;</a:t>
            </a:r>
            <a:r>
              <a:rPr lang="en-IN" dirty="0" smtClean="0"/>
              <a:t> tags indicate the starting/ending of each table row</a:t>
            </a:r>
          </a:p>
          <a:p>
            <a:pPr lvl="1"/>
            <a:r>
              <a:rPr lang="en-IN" dirty="0" smtClean="0">
                <a:solidFill>
                  <a:srgbClr val="C00000"/>
                </a:solidFill>
              </a:rPr>
              <a:t>&lt;td&gt;</a:t>
            </a:r>
            <a:r>
              <a:rPr lang="en-IN" dirty="0" smtClean="0"/>
              <a:t> and </a:t>
            </a:r>
            <a:r>
              <a:rPr lang="en-IN" dirty="0" smtClean="0">
                <a:solidFill>
                  <a:srgbClr val="C00000"/>
                </a:solidFill>
              </a:rPr>
              <a:t>&lt;/td&gt;</a:t>
            </a:r>
            <a:r>
              <a:rPr lang="en-IN" dirty="0" smtClean="0"/>
              <a:t> </a:t>
            </a:r>
            <a:r>
              <a:rPr lang="en-IN" dirty="0" smtClean="0"/>
              <a:t>tags</a:t>
            </a:r>
          </a:p>
          <a:p>
            <a:pPr lvl="2"/>
            <a:r>
              <a:rPr lang="en-IN" dirty="0" smtClean="0"/>
              <a:t>Starting/ending </a:t>
            </a:r>
            <a:r>
              <a:rPr lang="en-IN" dirty="0" smtClean="0"/>
              <a:t>tags for </a:t>
            </a:r>
            <a:r>
              <a:rPr lang="en-US" dirty="0" smtClean="0"/>
              <a:t>data elements within the </a:t>
            </a:r>
            <a:r>
              <a:rPr lang="en-IN" dirty="0" smtClean="0"/>
              <a:t>table row </a:t>
            </a:r>
            <a:r>
              <a:rPr lang="en-IN" dirty="0" smtClean="0"/>
              <a:t>elements</a:t>
            </a:r>
          </a:p>
          <a:p>
            <a:pPr lvl="2"/>
            <a:r>
              <a:rPr lang="en-US" dirty="0" smtClean="0"/>
              <a:t>Displays </a:t>
            </a:r>
            <a:r>
              <a:rPr lang="en-IN" dirty="0"/>
              <a:t>normal, left-aligned text </a:t>
            </a:r>
            <a:endParaRPr lang="en-IN" dirty="0" smtClean="0"/>
          </a:p>
        </p:txBody>
      </p:sp>
      <p:sp>
        <p:nvSpPr>
          <p:cNvPr id="4" name="Slide Number Placeholder 3"/>
          <p:cNvSpPr>
            <a:spLocks noGrp="1"/>
          </p:cNvSpPr>
          <p:nvPr>
            <p:ph type="sldNum" sz="quarter" idx="12"/>
          </p:nvPr>
        </p:nvSpPr>
        <p:spPr/>
        <p:txBody>
          <a:bodyPr/>
          <a:lstStyle/>
          <a:p>
            <a:fld id="{5E783297-4728-46B8-BE22-2C224A3EACF4}" type="slidenum">
              <a:rPr lang="en-US" smtClean="0"/>
              <a:pPr/>
              <a:t>4</a:t>
            </a:fld>
            <a:endParaRPr lang="en-US"/>
          </a:p>
        </p:txBody>
      </p:sp>
    </p:spTree>
    <p:extLst>
      <p:ext uri="{BB962C8B-B14F-4D97-AF65-F5344CB8AC3E}">
        <p14:creationId xmlns:p14="http://schemas.microsoft.com/office/powerpoint/2010/main" val="3264312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p:cNvSpPr>
          <p:nvPr/>
        </p:nvSpPr>
        <p:spPr bwMode="auto">
          <a:xfrm>
            <a:off x="838201" y="1723430"/>
            <a:ext cx="10596032" cy="468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l" eaLnBrk="1" hangingPunct="1"/>
            <a:r>
              <a:rPr lang="en-US" altLang="en-US" sz="2531" dirty="0">
                <a:solidFill>
                  <a:srgbClr val="0080FF"/>
                </a:solidFill>
                <a:latin typeface="Consolas" panose="020B0609020204030204" pitchFamily="49" charset="0"/>
                <a:sym typeface="Courier" charset="0"/>
              </a:rPr>
              <a:t>&lt;table&gt;</a:t>
            </a:r>
            <a:br>
              <a:rPr lang="en-US" altLang="en-US" sz="2531" dirty="0">
                <a:solidFill>
                  <a:srgbClr val="0080FF"/>
                </a:solidFill>
                <a:latin typeface="Consolas" panose="020B0609020204030204" pitchFamily="49" charset="0"/>
                <a:sym typeface="Courier" charset="0"/>
              </a:rPr>
            </a:br>
            <a:r>
              <a:rPr lang="en-US" altLang="en-US" sz="2531" dirty="0">
                <a:solidFill>
                  <a:srgbClr val="0080FF"/>
                </a:solidFill>
                <a:latin typeface="Consolas" panose="020B0609020204030204" pitchFamily="49" charset="0"/>
                <a:sym typeface="Courier" charset="0"/>
              </a:rPr>
              <a:t>  &lt;</a:t>
            </a:r>
            <a:r>
              <a:rPr lang="en-US" altLang="en-US" sz="2531" dirty="0" err="1">
                <a:solidFill>
                  <a:srgbClr val="0080FF"/>
                </a:solidFill>
                <a:latin typeface="Consolas" panose="020B0609020204030204" pitchFamily="49" charset="0"/>
                <a:sym typeface="Courier" charset="0"/>
              </a:rPr>
              <a:t>tr</a:t>
            </a:r>
            <a:r>
              <a:rPr lang="en-US" altLang="en-US" sz="2531" dirty="0">
                <a:solidFill>
                  <a:srgbClr val="0080FF"/>
                </a:solidFill>
                <a:latin typeface="Consolas" panose="020B0609020204030204" pitchFamily="49" charset="0"/>
                <a:sym typeface="Courier" charset="0"/>
              </a:rPr>
              <a:t>&gt;</a:t>
            </a:r>
            <a:br>
              <a:rPr lang="en-US" altLang="en-US" sz="2531" dirty="0">
                <a:solidFill>
                  <a:srgbClr val="0080FF"/>
                </a:solidFill>
                <a:latin typeface="Consolas" panose="020B0609020204030204" pitchFamily="49" charset="0"/>
                <a:sym typeface="Courier" charset="0"/>
              </a:rPr>
            </a:br>
            <a:r>
              <a:rPr lang="en-US" altLang="en-US" sz="2531" dirty="0">
                <a:solidFill>
                  <a:srgbClr val="0080FF"/>
                </a:solidFill>
                <a:latin typeface="Consolas" panose="020B0609020204030204" pitchFamily="49" charset="0"/>
                <a:sym typeface="Courier" charset="0"/>
              </a:rPr>
              <a:t>    &lt;td&gt;</a:t>
            </a:r>
            <a:r>
              <a:rPr lang="en-US" altLang="en-US" sz="2531" dirty="0">
                <a:solidFill>
                  <a:srgbClr val="4E4E4E"/>
                </a:solidFill>
                <a:latin typeface="Consolas" panose="020B0609020204030204" pitchFamily="49" charset="0"/>
                <a:sym typeface="Courier" charset="0"/>
              </a:rPr>
              <a:t>15</a:t>
            </a:r>
            <a:r>
              <a:rPr lang="en-US" altLang="en-US" sz="2531" dirty="0">
                <a:solidFill>
                  <a:srgbClr val="0080FF"/>
                </a:solidFill>
                <a:latin typeface="Consolas" panose="020B0609020204030204" pitchFamily="49" charset="0"/>
                <a:sym typeface="Courier" charset="0"/>
              </a:rPr>
              <a:t>&lt;/td&gt;</a:t>
            </a:r>
            <a:r>
              <a:rPr lang="en-US" altLang="en-US" sz="2531" dirty="0">
                <a:solidFill>
                  <a:srgbClr val="4C4C4C"/>
                </a:solidFill>
                <a:latin typeface="Consolas" panose="020B0609020204030204" pitchFamily="49" charset="0"/>
                <a:sym typeface="Courier" charset="0"/>
              </a:rPr>
              <a:t/>
            </a:r>
            <a:br>
              <a:rPr lang="en-US" altLang="en-US" sz="2531" dirty="0">
                <a:solidFill>
                  <a:srgbClr val="4C4C4C"/>
                </a:solidFill>
                <a:latin typeface="Consolas" panose="020B0609020204030204" pitchFamily="49" charset="0"/>
                <a:sym typeface="Courier" charset="0"/>
              </a:rPr>
            </a:br>
            <a:r>
              <a:rPr lang="en-US" altLang="en-US" sz="2531" dirty="0">
                <a:solidFill>
                  <a:srgbClr val="4C4C4C"/>
                </a:solidFill>
                <a:latin typeface="Consolas" panose="020B0609020204030204" pitchFamily="49" charset="0"/>
                <a:sym typeface="Courier" charset="0"/>
              </a:rPr>
              <a:t> </a:t>
            </a:r>
            <a:r>
              <a:rPr lang="en-US" altLang="en-US" sz="2531" dirty="0">
                <a:solidFill>
                  <a:srgbClr val="0080FF"/>
                </a:solidFill>
                <a:latin typeface="Consolas" panose="020B0609020204030204" pitchFamily="49" charset="0"/>
                <a:sym typeface="Courier" charset="0"/>
              </a:rPr>
              <a:t>   &lt;td&gt;</a:t>
            </a:r>
            <a:r>
              <a:rPr lang="en-US" altLang="en-US" sz="2531" dirty="0">
                <a:solidFill>
                  <a:srgbClr val="4E4E4E"/>
                </a:solidFill>
                <a:latin typeface="Consolas" panose="020B0609020204030204" pitchFamily="49" charset="0"/>
                <a:sym typeface="Courier" charset="0"/>
              </a:rPr>
              <a:t>15</a:t>
            </a:r>
            <a:r>
              <a:rPr lang="en-US" altLang="en-US" sz="2531" dirty="0">
                <a:solidFill>
                  <a:srgbClr val="0080FF"/>
                </a:solidFill>
                <a:latin typeface="Consolas" panose="020B0609020204030204" pitchFamily="49" charset="0"/>
                <a:sym typeface="Courier" charset="0"/>
              </a:rPr>
              <a:t>&lt;/td&gt;</a:t>
            </a:r>
            <a:br>
              <a:rPr lang="en-US" altLang="en-US" sz="2531" dirty="0">
                <a:solidFill>
                  <a:srgbClr val="0080FF"/>
                </a:solidFill>
                <a:latin typeface="Consolas" panose="020B0609020204030204" pitchFamily="49" charset="0"/>
                <a:sym typeface="Courier" charset="0"/>
              </a:rPr>
            </a:br>
            <a:r>
              <a:rPr lang="en-US" altLang="en-US" sz="2531" dirty="0">
                <a:solidFill>
                  <a:srgbClr val="0080FF"/>
                </a:solidFill>
                <a:latin typeface="Consolas" panose="020B0609020204030204" pitchFamily="49" charset="0"/>
                <a:sym typeface="Courier" charset="0"/>
              </a:rPr>
              <a:t>    &lt;td&gt;</a:t>
            </a:r>
            <a:r>
              <a:rPr lang="en-US" altLang="en-US" sz="2531" dirty="0">
                <a:solidFill>
                  <a:srgbClr val="4E4E4E"/>
                </a:solidFill>
                <a:latin typeface="Consolas" panose="020B0609020204030204" pitchFamily="49" charset="0"/>
                <a:sym typeface="Courier" charset="0"/>
              </a:rPr>
              <a:t>30</a:t>
            </a:r>
            <a:r>
              <a:rPr lang="en-US" altLang="en-US" sz="2531" dirty="0">
                <a:solidFill>
                  <a:srgbClr val="0080FF"/>
                </a:solidFill>
                <a:latin typeface="Consolas" panose="020B0609020204030204" pitchFamily="49" charset="0"/>
                <a:sym typeface="Courier" charset="0"/>
              </a:rPr>
              <a:t>&lt;/td&gt;</a:t>
            </a:r>
            <a:br>
              <a:rPr lang="en-US" altLang="en-US" sz="2531" dirty="0">
                <a:solidFill>
                  <a:srgbClr val="0080FF"/>
                </a:solidFill>
                <a:latin typeface="Consolas" panose="020B0609020204030204" pitchFamily="49" charset="0"/>
                <a:sym typeface="Courier" charset="0"/>
              </a:rPr>
            </a:br>
            <a:r>
              <a:rPr lang="en-US" altLang="en-US" sz="2531" dirty="0">
                <a:solidFill>
                  <a:srgbClr val="0080FF"/>
                </a:solidFill>
                <a:latin typeface="Consolas" panose="020B0609020204030204" pitchFamily="49" charset="0"/>
                <a:sym typeface="Courier" charset="0"/>
              </a:rPr>
              <a:t>  &lt;/</a:t>
            </a:r>
            <a:r>
              <a:rPr lang="en-US" altLang="en-US" sz="2531" dirty="0" err="1">
                <a:solidFill>
                  <a:srgbClr val="0080FF"/>
                </a:solidFill>
                <a:latin typeface="Consolas" panose="020B0609020204030204" pitchFamily="49" charset="0"/>
                <a:sym typeface="Courier" charset="0"/>
              </a:rPr>
              <a:t>tr</a:t>
            </a:r>
            <a:r>
              <a:rPr lang="en-US" altLang="en-US" sz="2531" dirty="0">
                <a:solidFill>
                  <a:srgbClr val="0080FF"/>
                </a:solidFill>
                <a:latin typeface="Consolas" panose="020B0609020204030204" pitchFamily="49" charset="0"/>
                <a:sym typeface="Courier" charset="0"/>
              </a:rPr>
              <a:t>&gt;</a:t>
            </a:r>
            <a:br>
              <a:rPr lang="en-US" altLang="en-US" sz="2531" dirty="0">
                <a:solidFill>
                  <a:srgbClr val="0080FF"/>
                </a:solidFill>
                <a:latin typeface="Consolas" panose="020B0609020204030204" pitchFamily="49" charset="0"/>
                <a:sym typeface="Courier" charset="0"/>
              </a:rPr>
            </a:br>
            <a:r>
              <a:rPr lang="en-US" altLang="en-US" sz="2531" dirty="0">
                <a:solidFill>
                  <a:srgbClr val="0080FF"/>
                </a:solidFill>
                <a:latin typeface="Consolas" panose="020B0609020204030204" pitchFamily="49" charset="0"/>
                <a:sym typeface="Courier" charset="0"/>
              </a:rPr>
              <a:t>  &lt;</a:t>
            </a:r>
            <a:r>
              <a:rPr lang="en-US" altLang="en-US" sz="2531" dirty="0" err="1">
                <a:solidFill>
                  <a:srgbClr val="0080FF"/>
                </a:solidFill>
                <a:latin typeface="Consolas" panose="020B0609020204030204" pitchFamily="49" charset="0"/>
                <a:sym typeface="Courier" charset="0"/>
              </a:rPr>
              <a:t>tr</a:t>
            </a:r>
            <a:r>
              <a:rPr lang="en-US" altLang="en-US" sz="2531" dirty="0">
                <a:solidFill>
                  <a:srgbClr val="0080FF"/>
                </a:solidFill>
                <a:latin typeface="Consolas" panose="020B0609020204030204" pitchFamily="49" charset="0"/>
                <a:sym typeface="Courier" charset="0"/>
              </a:rPr>
              <a:t>&gt;</a:t>
            </a:r>
            <a:br>
              <a:rPr lang="en-US" altLang="en-US" sz="2531" dirty="0">
                <a:solidFill>
                  <a:srgbClr val="0080FF"/>
                </a:solidFill>
                <a:latin typeface="Consolas" panose="020B0609020204030204" pitchFamily="49" charset="0"/>
                <a:sym typeface="Courier" charset="0"/>
              </a:rPr>
            </a:br>
            <a:r>
              <a:rPr lang="en-US" altLang="en-US" sz="2531" dirty="0">
                <a:solidFill>
                  <a:srgbClr val="4C4C4C"/>
                </a:solidFill>
                <a:latin typeface="Consolas" panose="020B0609020204030204" pitchFamily="49" charset="0"/>
                <a:sym typeface="Courier" charset="0"/>
              </a:rPr>
              <a:t> </a:t>
            </a:r>
            <a:r>
              <a:rPr lang="en-US" altLang="en-US" sz="2531" dirty="0">
                <a:solidFill>
                  <a:srgbClr val="0080FF"/>
                </a:solidFill>
                <a:latin typeface="Consolas" panose="020B0609020204030204" pitchFamily="49" charset="0"/>
                <a:sym typeface="Courier" charset="0"/>
              </a:rPr>
              <a:t>   &lt;td&gt;</a:t>
            </a:r>
            <a:r>
              <a:rPr lang="en-US" altLang="en-US" sz="2531" dirty="0">
                <a:solidFill>
                  <a:srgbClr val="4E4E4E"/>
                </a:solidFill>
                <a:latin typeface="Consolas" panose="020B0609020204030204" pitchFamily="49" charset="0"/>
                <a:sym typeface="Courier" charset="0"/>
              </a:rPr>
              <a:t>45</a:t>
            </a:r>
            <a:r>
              <a:rPr lang="en-US" altLang="en-US" sz="2531" dirty="0">
                <a:solidFill>
                  <a:srgbClr val="0080FF"/>
                </a:solidFill>
                <a:latin typeface="Consolas" panose="020B0609020204030204" pitchFamily="49" charset="0"/>
                <a:sym typeface="Courier" charset="0"/>
              </a:rPr>
              <a:t>&lt;/td&gt;</a:t>
            </a:r>
            <a:br>
              <a:rPr lang="en-US" altLang="en-US" sz="2531" dirty="0">
                <a:solidFill>
                  <a:srgbClr val="0080FF"/>
                </a:solidFill>
                <a:latin typeface="Consolas" panose="020B0609020204030204" pitchFamily="49" charset="0"/>
                <a:sym typeface="Courier" charset="0"/>
              </a:rPr>
            </a:br>
            <a:r>
              <a:rPr lang="en-US" altLang="en-US" sz="2531" dirty="0">
                <a:solidFill>
                  <a:srgbClr val="0080FF"/>
                </a:solidFill>
                <a:latin typeface="Consolas" panose="020B0609020204030204" pitchFamily="49" charset="0"/>
                <a:sym typeface="Courier" charset="0"/>
              </a:rPr>
              <a:t>    &lt;td&gt;</a:t>
            </a:r>
            <a:r>
              <a:rPr lang="en-US" altLang="en-US" sz="2531" dirty="0">
                <a:solidFill>
                  <a:srgbClr val="4E4E4E"/>
                </a:solidFill>
                <a:latin typeface="Consolas" panose="020B0609020204030204" pitchFamily="49" charset="0"/>
                <a:sym typeface="Courier" charset="0"/>
              </a:rPr>
              <a:t>60</a:t>
            </a:r>
            <a:r>
              <a:rPr lang="en-US" altLang="en-US" sz="2531" dirty="0">
                <a:solidFill>
                  <a:srgbClr val="0080FF"/>
                </a:solidFill>
                <a:latin typeface="Consolas" panose="020B0609020204030204" pitchFamily="49" charset="0"/>
                <a:sym typeface="Courier" charset="0"/>
              </a:rPr>
              <a:t>&lt;/td&gt;</a:t>
            </a:r>
            <a:br>
              <a:rPr lang="en-US" altLang="en-US" sz="2531" dirty="0">
                <a:solidFill>
                  <a:srgbClr val="0080FF"/>
                </a:solidFill>
                <a:latin typeface="Consolas" panose="020B0609020204030204" pitchFamily="49" charset="0"/>
                <a:sym typeface="Courier" charset="0"/>
              </a:rPr>
            </a:br>
            <a:r>
              <a:rPr lang="en-US" altLang="en-US" sz="2531" dirty="0">
                <a:solidFill>
                  <a:srgbClr val="4C4C4C"/>
                </a:solidFill>
                <a:latin typeface="Consolas" panose="020B0609020204030204" pitchFamily="49" charset="0"/>
                <a:sym typeface="Courier" charset="0"/>
              </a:rPr>
              <a:t> </a:t>
            </a:r>
            <a:r>
              <a:rPr lang="en-US" altLang="en-US" sz="2531" dirty="0">
                <a:solidFill>
                  <a:srgbClr val="0080FF"/>
                </a:solidFill>
                <a:latin typeface="Consolas" panose="020B0609020204030204" pitchFamily="49" charset="0"/>
                <a:sym typeface="Courier" charset="0"/>
              </a:rPr>
              <a:t>   &lt;td&gt;</a:t>
            </a:r>
            <a:r>
              <a:rPr lang="en-US" altLang="en-US" sz="2531" dirty="0">
                <a:solidFill>
                  <a:srgbClr val="4E4E4E"/>
                </a:solidFill>
                <a:latin typeface="Consolas" panose="020B0609020204030204" pitchFamily="49" charset="0"/>
                <a:sym typeface="Courier" charset="0"/>
              </a:rPr>
              <a:t>90</a:t>
            </a:r>
            <a:r>
              <a:rPr lang="en-US" altLang="en-US" sz="2531" dirty="0">
                <a:solidFill>
                  <a:srgbClr val="0080FF"/>
                </a:solidFill>
                <a:latin typeface="Consolas" panose="020B0609020204030204" pitchFamily="49" charset="0"/>
                <a:sym typeface="Courier" charset="0"/>
              </a:rPr>
              <a:t>&lt;/td&gt;</a:t>
            </a:r>
            <a:br>
              <a:rPr lang="en-US" altLang="en-US" sz="2531" dirty="0">
                <a:solidFill>
                  <a:srgbClr val="0080FF"/>
                </a:solidFill>
                <a:latin typeface="Consolas" panose="020B0609020204030204" pitchFamily="49" charset="0"/>
                <a:sym typeface="Courier" charset="0"/>
              </a:rPr>
            </a:br>
            <a:r>
              <a:rPr lang="en-US" altLang="en-US" sz="2531" dirty="0">
                <a:solidFill>
                  <a:srgbClr val="0080FF"/>
                </a:solidFill>
                <a:latin typeface="Consolas" panose="020B0609020204030204" pitchFamily="49" charset="0"/>
                <a:sym typeface="Courier" charset="0"/>
              </a:rPr>
              <a:t>  &lt;/</a:t>
            </a:r>
            <a:r>
              <a:rPr lang="en-US" altLang="en-US" sz="2531" dirty="0" err="1">
                <a:solidFill>
                  <a:srgbClr val="0080FF"/>
                </a:solidFill>
                <a:latin typeface="Consolas" panose="020B0609020204030204" pitchFamily="49" charset="0"/>
                <a:sym typeface="Courier" charset="0"/>
              </a:rPr>
              <a:t>tr</a:t>
            </a:r>
            <a:r>
              <a:rPr lang="en-US" altLang="en-US" sz="2531" dirty="0">
                <a:solidFill>
                  <a:srgbClr val="0080FF"/>
                </a:solidFill>
                <a:latin typeface="Consolas" panose="020B0609020204030204" pitchFamily="49" charset="0"/>
                <a:sym typeface="Courier" charset="0"/>
              </a:rPr>
              <a:t>&gt;</a:t>
            </a:r>
            <a:br>
              <a:rPr lang="en-US" altLang="en-US" sz="2531" dirty="0">
                <a:solidFill>
                  <a:srgbClr val="0080FF"/>
                </a:solidFill>
                <a:latin typeface="Consolas" panose="020B0609020204030204" pitchFamily="49" charset="0"/>
                <a:sym typeface="Courier" charset="0"/>
              </a:rPr>
            </a:br>
            <a:r>
              <a:rPr lang="en-US" altLang="en-US" sz="2531" dirty="0">
                <a:solidFill>
                  <a:srgbClr val="0080FF"/>
                </a:solidFill>
                <a:latin typeface="Consolas" panose="020B0609020204030204" pitchFamily="49" charset="0"/>
                <a:sym typeface="Courier" charset="0"/>
              </a:rPr>
              <a:t>&lt;/table&gt;</a:t>
            </a:r>
          </a:p>
        </p:txBody>
      </p:sp>
      <p:sp>
        <p:nvSpPr>
          <p:cNvPr id="2" name="Title 1"/>
          <p:cNvSpPr>
            <a:spLocks noGrp="1"/>
          </p:cNvSpPr>
          <p:nvPr>
            <p:ph type="title"/>
          </p:nvPr>
        </p:nvSpPr>
        <p:spPr/>
        <p:txBody>
          <a:bodyPr/>
          <a:lstStyle/>
          <a:p>
            <a:r>
              <a:rPr lang="en-US"/>
              <a:t>Basic Table Structure</a:t>
            </a:r>
            <a:endParaRPr lang="en-US" dirty="0"/>
          </a:p>
        </p:txBody>
      </p:sp>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039" y="3446859"/>
            <a:ext cx="2062758" cy="124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705987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p:cNvSpPr>
          <p:nvPr/>
        </p:nvSpPr>
        <p:spPr bwMode="auto">
          <a:xfrm>
            <a:off x="838201" y="1723430"/>
            <a:ext cx="10596032" cy="468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l" eaLnBrk="1" hangingPunct="1"/>
            <a:r>
              <a:rPr lang="en-US" altLang="en-US" sz="2531" b="1" dirty="0">
                <a:solidFill>
                  <a:srgbClr val="0070C0"/>
                </a:solidFill>
                <a:latin typeface="Consolas" panose="020B0609020204030204" pitchFamily="49" charset="0"/>
                <a:sym typeface="Courier" charset="0"/>
              </a:rPr>
              <a:t>&lt;table&gt;</a:t>
            </a:r>
            <a:br>
              <a:rPr lang="en-US" altLang="en-US" sz="2531" b="1" dirty="0">
                <a:solidFill>
                  <a:srgbClr val="0070C0"/>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&lt;td&gt;15&lt;/td&gt;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&lt;td&gt;15&lt;/td&gt;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&lt;td&gt;30&lt;/td&gt;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&lt;td&gt;45&lt;/td&gt;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&lt;td&gt;60&lt;/td&gt;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&lt;td&gt;90&lt;/td&gt;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b="1" dirty="0">
                <a:solidFill>
                  <a:srgbClr val="0070C0"/>
                </a:solidFill>
                <a:latin typeface="Consolas" panose="020B0609020204030204" pitchFamily="49" charset="0"/>
                <a:sym typeface="Courier" charset="0"/>
              </a:rPr>
              <a:t>&lt;/table&gt;</a:t>
            </a:r>
          </a:p>
        </p:txBody>
      </p:sp>
      <p:sp>
        <p:nvSpPr>
          <p:cNvPr id="2" name="Title 1"/>
          <p:cNvSpPr>
            <a:spLocks noGrp="1"/>
          </p:cNvSpPr>
          <p:nvPr>
            <p:ph type="title"/>
          </p:nvPr>
        </p:nvSpPr>
        <p:spPr/>
        <p:txBody>
          <a:bodyPr/>
          <a:lstStyle/>
          <a:p>
            <a:r>
              <a:rPr lang="en-US" dirty="0"/>
              <a:t>Table Structure - &lt;table&gt; tag</a:t>
            </a: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477" y="3446859"/>
            <a:ext cx="2062758" cy="124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9856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p:cNvSpPr>
          <p:nvPr/>
        </p:nvSpPr>
        <p:spPr bwMode="auto">
          <a:xfrm>
            <a:off x="766233" y="1723430"/>
            <a:ext cx="10668000" cy="468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l" eaLnBrk="1" hangingPunct="1"/>
            <a:r>
              <a:rPr lang="en-US" altLang="en-US" sz="2531" dirty="0">
                <a:solidFill>
                  <a:srgbClr val="949699"/>
                </a:solidFill>
                <a:latin typeface="Consolas" panose="020B0609020204030204" pitchFamily="49" charset="0"/>
                <a:sym typeface="Courier" charset="0"/>
              </a:rPr>
              <a:t>&lt;table&gt;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a:t>
            </a:r>
            <a:r>
              <a:rPr lang="en-US" altLang="en-US" sz="2531" b="1" dirty="0">
                <a:solidFill>
                  <a:srgbClr val="0070C0"/>
                </a:solidFill>
                <a:latin typeface="Consolas" panose="020B0609020204030204" pitchFamily="49" charset="0"/>
                <a:sym typeface="Courier" charset="0"/>
              </a:rPr>
              <a:t>&lt;</a:t>
            </a:r>
            <a:r>
              <a:rPr lang="en-US" altLang="en-US" sz="2531" b="1" dirty="0" err="1">
                <a:solidFill>
                  <a:srgbClr val="0070C0"/>
                </a:solidFill>
                <a:latin typeface="Consolas" panose="020B0609020204030204" pitchFamily="49" charset="0"/>
                <a:sym typeface="Courier" charset="0"/>
              </a:rPr>
              <a:t>tr</a:t>
            </a:r>
            <a:r>
              <a:rPr lang="en-US" altLang="en-US" sz="2531" b="1" dirty="0">
                <a:solidFill>
                  <a:srgbClr val="0070C0"/>
                </a:solidFill>
                <a:latin typeface="Consolas" panose="020B0609020204030204" pitchFamily="49" charset="0"/>
                <a:sym typeface="Courier" charset="0"/>
              </a:rPr>
              <a:t>&gt;</a:t>
            </a:r>
            <a:br>
              <a:rPr lang="en-US" altLang="en-US" sz="2531" b="1" dirty="0">
                <a:solidFill>
                  <a:srgbClr val="0070C0"/>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&lt;td&gt;15&lt;/td&gt;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&lt;td&gt;15&lt;/td&gt;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&lt;td&gt;30&lt;/td&gt;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a:t>
            </a:r>
            <a:r>
              <a:rPr lang="en-US" altLang="en-US" sz="2531" b="1" dirty="0">
                <a:solidFill>
                  <a:srgbClr val="0070C0"/>
                </a:solidFill>
                <a:latin typeface="Consolas" panose="020B0609020204030204" pitchFamily="49" charset="0"/>
                <a:sym typeface="Courier" charset="0"/>
              </a:rPr>
              <a:t>&lt;/</a:t>
            </a:r>
            <a:r>
              <a:rPr lang="en-US" altLang="en-US" sz="2531" b="1" dirty="0" err="1">
                <a:solidFill>
                  <a:srgbClr val="0070C0"/>
                </a:solidFill>
                <a:latin typeface="Consolas" panose="020B0609020204030204" pitchFamily="49" charset="0"/>
                <a:sym typeface="Courier" charset="0"/>
              </a:rPr>
              <a:t>tr</a:t>
            </a:r>
            <a:r>
              <a:rPr lang="en-US" altLang="en-US" sz="2531" b="1" dirty="0">
                <a:solidFill>
                  <a:srgbClr val="0070C0"/>
                </a:solidFill>
                <a:latin typeface="Consolas" panose="020B0609020204030204" pitchFamily="49" charset="0"/>
                <a:sym typeface="Courier" charset="0"/>
              </a:rPr>
              <a:t>&gt;</a:t>
            </a:r>
            <a:br>
              <a:rPr lang="en-US" altLang="en-US" sz="2531" b="1" dirty="0">
                <a:solidFill>
                  <a:srgbClr val="0070C0"/>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a:t>
            </a:r>
            <a:r>
              <a:rPr lang="en-US" altLang="en-US" sz="2531" b="1" dirty="0">
                <a:solidFill>
                  <a:srgbClr val="0070C0"/>
                </a:solidFill>
                <a:latin typeface="Consolas" panose="020B0609020204030204" pitchFamily="49" charset="0"/>
                <a:sym typeface="Courier" charset="0"/>
              </a:rPr>
              <a:t>&lt;</a:t>
            </a:r>
            <a:r>
              <a:rPr lang="en-US" altLang="en-US" sz="2531" b="1" dirty="0" err="1">
                <a:solidFill>
                  <a:srgbClr val="0070C0"/>
                </a:solidFill>
                <a:latin typeface="Consolas" panose="020B0609020204030204" pitchFamily="49" charset="0"/>
                <a:sym typeface="Courier" charset="0"/>
              </a:rPr>
              <a:t>tr</a:t>
            </a:r>
            <a:r>
              <a:rPr lang="en-US" altLang="en-US" sz="2531" b="1" dirty="0">
                <a:solidFill>
                  <a:srgbClr val="0070C0"/>
                </a:solidFill>
                <a:latin typeface="Consolas" panose="020B0609020204030204" pitchFamily="49" charset="0"/>
                <a:sym typeface="Courier" charset="0"/>
              </a:rPr>
              <a:t>&gt;</a:t>
            </a:r>
            <a:br>
              <a:rPr lang="en-US" altLang="en-US" sz="2531" b="1" dirty="0">
                <a:solidFill>
                  <a:srgbClr val="0070C0"/>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&lt;td&gt;45&lt;/td&gt;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&lt;td&gt;60&lt;/td&gt;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&lt;td&gt;90&lt;/td&gt;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a:t>
            </a:r>
            <a:r>
              <a:rPr lang="en-US" altLang="en-US" sz="2531" b="1" dirty="0">
                <a:solidFill>
                  <a:srgbClr val="0070C0"/>
                </a:solidFill>
                <a:latin typeface="Consolas" panose="020B0609020204030204" pitchFamily="49" charset="0"/>
                <a:sym typeface="Courier" charset="0"/>
              </a:rPr>
              <a:t>&lt;/</a:t>
            </a:r>
            <a:r>
              <a:rPr lang="en-US" altLang="en-US" sz="2531" b="1" dirty="0" err="1">
                <a:solidFill>
                  <a:srgbClr val="0070C0"/>
                </a:solidFill>
                <a:latin typeface="Consolas" panose="020B0609020204030204" pitchFamily="49" charset="0"/>
                <a:sym typeface="Courier" charset="0"/>
              </a:rPr>
              <a:t>tr</a:t>
            </a:r>
            <a:r>
              <a:rPr lang="en-US" altLang="en-US" sz="2531" b="1" dirty="0">
                <a:solidFill>
                  <a:srgbClr val="0070C0"/>
                </a:solidFill>
                <a:latin typeface="Consolas" panose="020B0609020204030204" pitchFamily="49" charset="0"/>
                <a:sym typeface="Courier" charset="0"/>
              </a:rPr>
              <a:t>&gt;</a:t>
            </a:r>
            <a:br>
              <a:rPr lang="en-US" altLang="en-US" sz="2531" b="1" dirty="0">
                <a:solidFill>
                  <a:srgbClr val="0070C0"/>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&lt;/table&gt;</a:t>
            </a:r>
          </a:p>
        </p:txBody>
      </p:sp>
      <p:sp>
        <p:nvSpPr>
          <p:cNvPr id="2" name="Title 1"/>
          <p:cNvSpPr>
            <a:spLocks noGrp="1"/>
          </p:cNvSpPr>
          <p:nvPr>
            <p:ph type="title"/>
          </p:nvPr>
        </p:nvSpPr>
        <p:spPr/>
        <p:txBody>
          <a:bodyPr/>
          <a:lstStyle/>
          <a:p>
            <a:r>
              <a:rPr lang="en-US" dirty="0"/>
              <a:t>Table Structure - &lt;</a:t>
            </a:r>
            <a:r>
              <a:rPr lang="en-US" dirty="0" err="1"/>
              <a:t>tr</a:t>
            </a:r>
            <a:r>
              <a:rPr lang="en-US" dirty="0"/>
              <a:t>&gt; tag</a:t>
            </a:r>
          </a:p>
        </p:txBody>
      </p:sp>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446859"/>
            <a:ext cx="2062758" cy="124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31343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p:cNvSpPr>
          <p:nvPr/>
        </p:nvSpPr>
        <p:spPr bwMode="auto">
          <a:xfrm>
            <a:off x="766233" y="1723430"/>
            <a:ext cx="10668000" cy="468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l" eaLnBrk="1" hangingPunct="1"/>
            <a:r>
              <a:rPr lang="en-US" altLang="en-US" sz="2531" dirty="0">
                <a:solidFill>
                  <a:srgbClr val="949699"/>
                </a:solidFill>
                <a:latin typeface="Consolas" panose="020B0609020204030204" pitchFamily="49" charset="0"/>
                <a:sym typeface="Courier" charset="0"/>
              </a:rPr>
              <a:t>&lt;table&gt;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15</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15</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30</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45</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60</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45</a:t>
            </a:r>
            <a:r>
              <a:rPr lang="en-US" altLang="en-US" sz="2531" b="1" dirty="0">
                <a:solidFill>
                  <a:srgbClr val="0070C0"/>
                </a:solidFill>
                <a:latin typeface="Consolas" panose="020B0609020204030204" pitchFamily="49" charset="0"/>
                <a:sym typeface="Courier" charset="0"/>
              </a:rPr>
              <a:t>&lt;/td&gt;</a:t>
            </a:r>
            <a:r>
              <a:rPr lang="en-US" altLang="en-US" sz="2531" dirty="0">
                <a:solidFill>
                  <a:srgbClr val="949699"/>
                </a:solidFill>
                <a:latin typeface="Consolas" panose="020B0609020204030204" pitchFamily="49" charset="0"/>
                <a:sym typeface="Courier" charset="0"/>
              </a:rPr>
              <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  &lt;/</a:t>
            </a:r>
            <a:r>
              <a:rPr lang="en-US" altLang="en-US" sz="2531" dirty="0" err="1">
                <a:solidFill>
                  <a:srgbClr val="949699"/>
                </a:solidFill>
                <a:latin typeface="Consolas" panose="020B0609020204030204" pitchFamily="49" charset="0"/>
                <a:sym typeface="Courier" charset="0"/>
              </a:rPr>
              <a:t>tr</a:t>
            </a:r>
            <a:r>
              <a:rPr lang="en-US" altLang="en-US" sz="2531" dirty="0">
                <a:solidFill>
                  <a:srgbClr val="949699"/>
                </a:solidFill>
                <a:latin typeface="Consolas" panose="020B0609020204030204" pitchFamily="49" charset="0"/>
                <a:sym typeface="Courier" charset="0"/>
              </a:rPr>
              <a:t>&gt;</a:t>
            </a:r>
            <a:br>
              <a:rPr lang="en-US" altLang="en-US" sz="2531" dirty="0">
                <a:solidFill>
                  <a:srgbClr val="949699"/>
                </a:solidFill>
                <a:latin typeface="Consolas" panose="020B0609020204030204" pitchFamily="49" charset="0"/>
                <a:sym typeface="Courier" charset="0"/>
              </a:rPr>
            </a:br>
            <a:r>
              <a:rPr lang="en-US" altLang="en-US" sz="2531" dirty="0">
                <a:solidFill>
                  <a:srgbClr val="949699"/>
                </a:solidFill>
                <a:latin typeface="Consolas" panose="020B0609020204030204" pitchFamily="49" charset="0"/>
                <a:sym typeface="Courier" charset="0"/>
              </a:rPr>
              <a:t>&lt;/table&gt;</a:t>
            </a:r>
          </a:p>
        </p:txBody>
      </p:sp>
      <p:sp>
        <p:nvSpPr>
          <p:cNvPr id="2" name="Title 1"/>
          <p:cNvSpPr>
            <a:spLocks noGrp="1"/>
          </p:cNvSpPr>
          <p:nvPr>
            <p:ph type="title"/>
          </p:nvPr>
        </p:nvSpPr>
        <p:spPr/>
        <p:txBody>
          <a:bodyPr/>
          <a:lstStyle/>
          <a:p>
            <a:r>
              <a:rPr lang="en-US" dirty="0"/>
              <a:t>Table Structure - &lt;td&gt; tag</a:t>
            </a:r>
          </a:p>
        </p:txBody>
      </p:sp>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483173"/>
            <a:ext cx="2062758" cy="124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7482599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p:cNvSpPr>
          <p:nvPr/>
        </p:nvSpPr>
        <p:spPr bwMode="auto">
          <a:xfrm>
            <a:off x="766233" y="1723430"/>
            <a:ext cx="10668000" cy="4688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4200">
                <a:solidFill>
                  <a:srgbClr val="000000"/>
                </a:solidFill>
                <a:latin typeface="Gill Sans" charset="0"/>
                <a:ea typeface="ヒラギノ角ゴ ProN W3" charset="-128"/>
                <a:sym typeface="Gill Sans" charset="0"/>
              </a:defRPr>
            </a:lvl1pPr>
            <a:lvl2pPr marL="742950" indent="-285750" eaLnBrk="0" hangingPunct="0">
              <a:defRPr sz="4200">
                <a:solidFill>
                  <a:srgbClr val="000000"/>
                </a:solidFill>
                <a:latin typeface="Gill Sans" charset="0"/>
                <a:ea typeface="ヒラギノ角ゴ ProN W3" charset="-128"/>
                <a:sym typeface="Gill Sans" charset="0"/>
              </a:defRPr>
            </a:lvl2pPr>
            <a:lvl3pPr marL="1143000" indent="-228600" eaLnBrk="0" hangingPunct="0">
              <a:defRPr sz="4200">
                <a:solidFill>
                  <a:srgbClr val="000000"/>
                </a:solidFill>
                <a:latin typeface="Gill Sans" charset="0"/>
                <a:ea typeface="ヒラギノ角ゴ ProN W3" charset="-128"/>
                <a:sym typeface="Gill Sans" charset="0"/>
              </a:defRPr>
            </a:lvl3pPr>
            <a:lvl4pPr marL="1600200" indent="-228600" eaLnBrk="0" hangingPunct="0">
              <a:defRPr sz="4200">
                <a:solidFill>
                  <a:srgbClr val="000000"/>
                </a:solidFill>
                <a:latin typeface="Gill Sans" charset="0"/>
                <a:ea typeface="ヒラギノ角ゴ ProN W3" charset="-128"/>
                <a:sym typeface="Gill Sans" charset="0"/>
              </a:defRPr>
            </a:lvl4pPr>
            <a:lvl5pPr marL="2057400" indent="-228600" eaLnBrk="0" hangingPunct="0">
              <a:defRPr sz="4200">
                <a:solidFill>
                  <a:srgbClr val="000000"/>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4200">
                <a:solidFill>
                  <a:srgbClr val="000000"/>
                </a:solidFill>
                <a:latin typeface="Gill Sans" charset="0"/>
                <a:ea typeface="ヒラギノ角ゴ ProN W3" charset="-128"/>
                <a:sym typeface="Gill Sans" charset="0"/>
              </a:defRPr>
            </a:lvl9pPr>
          </a:lstStyle>
          <a:p>
            <a:pPr algn="l" eaLnBrk="1" hangingPunct="1"/>
            <a:r>
              <a:rPr lang="en-US" altLang="en-US" sz="2531" dirty="0">
                <a:solidFill>
                  <a:schemeClr val="bg1">
                    <a:lumMod val="50000"/>
                  </a:schemeClr>
                </a:solidFill>
                <a:latin typeface="Consolas" panose="020B0609020204030204" pitchFamily="49" charset="0"/>
                <a:sym typeface="Courier" charset="0"/>
              </a:rPr>
              <a:t>&lt;table&gt;</a:t>
            </a:r>
            <a:br>
              <a:rPr lang="en-US" altLang="en-US" sz="2531" dirty="0">
                <a:solidFill>
                  <a:schemeClr val="bg1">
                    <a:lumMod val="50000"/>
                  </a:schemeClr>
                </a:solidFill>
                <a:latin typeface="Consolas" panose="020B0609020204030204" pitchFamily="49" charset="0"/>
                <a:sym typeface="Courier" charset="0"/>
              </a:rPr>
            </a:br>
            <a:r>
              <a:rPr lang="en-US" altLang="en-US" sz="2531" dirty="0">
                <a:solidFill>
                  <a:schemeClr val="bg1">
                    <a:lumMod val="50000"/>
                  </a:schemeClr>
                </a:solidFill>
                <a:latin typeface="Consolas" panose="020B0609020204030204" pitchFamily="49" charset="0"/>
                <a:sym typeface="Courier" charset="0"/>
              </a:rPr>
              <a:t>  &lt;</a:t>
            </a:r>
            <a:r>
              <a:rPr lang="en-US" altLang="en-US" sz="2531" dirty="0" err="1">
                <a:solidFill>
                  <a:schemeClr val="bg1">
                    <a:lumMod val="50000"/>
                  </a:schemeClr>
                </a:solidFill>
                <a:latin typeface="Consolas" panose="020B0609020204030204" pitchFamily="49" charset="0"/>
                <a:sym typeface="Courier" charset="0"/>
              </a:rPr>
              <a:t>tr</a:t>
            </a:r>
            <a:r>
              <a:rPr lang="en-US" altLang="en-US" sz="2531" dirty="0">
                <a:solidFill>
                  <a:schemeClr val="bg1">
                    <a:lumMod val="50000"/>
                  </a:schemeClr>
                </a:solidFill>
                <a:latin typeface="Consolas" panose="020B0609020204030204" pitchFamily="49" charset="0"/>
                <a:sym typeface="Courier" charset="0"/>
              </a:rPr>
              <a:t>&gt;</a:t>
            </a:r>
            <a:br>
              <a:rPr lang="en-US" altLang="en-US" sz="2531" dirty="0">
                <a:solidFill>
                  <a:schemeClr val="bg1">
                    <a:lumMod val="50000"/>
                  </a:schemeClr>
                </a:solidFill>
                <a:latin typeface="Consolas" panose="020B0609020204030204" pitchFamily="49" charset="0"/>
                <a:sym typeface="Courier" charset="0"/>
              </a:rPr>
            </a:br>
            <a:r>
              <a:rPr lang="en-US" altLang="en-US" sz="2531" dirty="0">
                <a:solidFill>
                  <a:srgbClr val="0080FF"/>
                </a:solidFill>
                <a:latin typeface="Consolas" panose="020B0609020204030204" pitchFamily="49" charset="0"/>
                <a:sym typeface="Courier" charset="0"/>
              </a:rPr>
              <a:t>    &lt;</a:t>
            </a:r>
            <a:r>
              <a:rPr lang="en-US" altLang="en-US" sz="2531" dirty="0" err="1">
                <a:solidFill>
                  <a:srgbClr val="0080FF"/>
                </a:solidFill>
                <a:latin typeface="Consolas" panose="020B0609020204030204" pitchFamily="49" charset="0"/>
                <a:sym typeface="Courier" charset="0"/>
              </a:rPr>
              <a:t>th</a:t>
            </a:r>
            <a:r>
              <a:rPr lang="en-US" altLang="en-US" sz="2531" dirty="0">
                <a:solidFill>
                  <a:srgbClr val="0080FF"/>
                </a:solidFill>
                <a:latin typeface="Consolas" panose="020B0609020204030204" pitchFamily="49" charset="0"/>
                <a:sym typeface="Courier" charset="0"/>
              </a:rPr>
              <a:t>&gt;&lt;/</a:t>
            </a:r>
            <a:r>
              <a:rPr lang="en-US" altLang="en-US" sz="2531" dirty="0" err="1">
                <a:solidFill>
                  <a:srgbClr val="0080FF"/>
                </a:solidFill>
                <a:latin typeface="Consolas" panose="020B0609020204030204" pitchFamily="49" charset="0"/>
                <a:sym typeface="Courier" charset="0"/>
              </a:rPr>
              <a:t>th</a:t>
            </a:r>
            <a:r>
              <a:rPr lang="en-US" altLang="en-US" sz="2531" dirty="0">
                <a:solidFill>
                  <a:srgbClr val="0080FF"/>
                </a:solidFill>
                <a:latin typeface="Consolas" panose="020B0609020204030204" pitchFamily="49" charset="0"/>
                <a:sym typeface="Courier" charset="0"/>
              </a:rPr>
              <a:t>&gt;</a:t>
            </a:r>
            <a:r>
              <a:rPr lang="en-US" altLang="en-US" sz="2531" dirty="0">
                <a:solidFill>
                  <a:srgbClr val="4C4C4C"/>
                </a:solidFill>
                <a:latin typeface="Consolas" panose="020B0609020204030204" pitchFamily="49" charset="0"/>
                <a:sym typeface="Courier" charset="0"/>
              </a:rPr>
              <a:t/>
            </a:r>
            <a:br>
              <a:rPr lang="en-US" altLang="en-US" sz="2531" dirty="0">
                <a:solidFill>
                  <a:srgbClr val="4C4C4C"/>
                </a:solidFill>
                <a:latin typeface="Consolas" panose="020B0609020204030204" pitchFamily="49" charset="0"/>
                <a:sym typeface="Courier" charset="0"/>
              </a:rPr>
            </a:br>
            <a:r>
              <a:rPr lang="en-US" altLang="en-US" sz="2531" dirty="0">
                <a:solidFill>
                  <a:srgbClr val="4C4C4C"/>
                </a:solidFill>
                <a:latin typeface="Consolas" panose="020B0609020204030204" pitchFamily="49" charset="0"/>
                <a:sym typeface="Courier" charset="0"/>
              </a:rPr>
              <a:t> </a:t>
            </a:r>
            <a:r>
              <a:rPr lang="en-US" altLang="en-US" sz="2531" dirty="0">
                <a:solidFill>
                  <a:srgbClr val="0080FF"/>
                </a:solidFill>
                <a:latin typeface="Consolas" panose="020B0609020204030204" pitchFamily="49" charset="0"/>
                <a:sym typeface="Courier" charset="0"/>
              </a:rPr>
              <a:t>   &lt;</a:t>
            </a:r>
            <a:r>
              <a:rPr lang="en-US" altLang="en-US" sz="2531" dirty="0" err="1">
                <a:solidFill>
                  <a:srgbClr val="0080FF"/>
                </a:solidFill>
                <a:latin typeface="Consolas" panose="020B0609020204030204" pitchFamily="49" charset="0"/>
                <a:sym typeface="Courier" charset="0"/>
              </a:rPr>
              <a:t>th</a:t>
            </a:r>
            <a:r>
              <a:rPr lang="en-US" altLang="en-US" sz="2531" dirty="0">
                <a:solidFill>
                  <a:srgbClr val="0080FF"/>
                </a:solidFill>
                <a:latin typeface="Consolas" panose="020B0609020204030204" pitchFamily="49" charset="0"/>
                <a:sym typeface="Courier" charset="0"/>
              </a:rPr>
              <a:t>&gt;</a:t>
            </a:r>
            <a:r>
              <a:rPr lang="en-US" altLang="en-US" sz="2531" dirty="0">
                <a:solidFill>
                  <a:srgbClr val="4E4E4E"/>
                </a:solidFill>
                <a:latin typeface="Consolas" panose="020B0609020204030204" pitchFamily="49" charset="0"/>
                <a:sym typeface="Courier" charset="0"/>
              </a:rPr>
              <a:t>Saturday</a:t>
            </a:r>
            <a:r>
              <a:rPr lang="en-US" altLang="en-US" sz="2531" dirty="0">
                <a:solidFill>
                  <a:srgbClr val="0080FF"/>
                </a:solidFill>
                <a:latin typeface="Consolas" panose="020B0609020204030204" pitchFamily="49" charset="0"/>
                <a:sym typeface="Courier" charset="0"/>
              </a:rPr>
              <a:t>&lt;/</a:t>
            </a:r>
            <a:r>
              <a:rPr lang="en-US" altLang="en-US" sz="2531" dirty="0" err="1">
                <a:solidFill>
                  <a:srgbClr val="0080FF"/>
                </a:solidFill>
                <a:latin typeface="Consolas" panose="020B0609020204030204" pitchFamily="49" charset="0"/>
                <a:sym typeface="Courier" charset="0"/>
              </a:rPr>
              <a:t>th</a:t>
            </a:r>
            <a:r>
              <a:rPr lang="en-US" altLang="en-US" sz="2531" dirty="0">
                <a:solidFill>
                  <a:srgbClr val="0080FF"/>
                </a:solidFill>
                <a:latin typeface="Consolas" panose="020B0609020204030204" pitchFamily="49" charset="0"/>
                <a:sym typeface="Courier" charset="0"/>
              </a:rPr>
              <a:t>&gt;</a:t>
            </a:r>
            <a:br>
              <a:rPr lang="en-US" altLang="en-US" sz="2531" dirty="0">
                <a:solidFill>
                  <a:srgbClr val="0080FF"/>
                </a:solidFill>
                <a:latin typeface="Consolas" panose="020B0609020204030204" pitchFamily="49" charset="0"/>
                <a:sym typeface="Courier" charset="0"/>
              </a:rPr>
            </a:br>
            <a:r>
              <a:rPr lang="en-US" altLang="en-US" sz="2531" dirty="0">
                <a:solidFill>
                  <a:srgbClr val="4C4C4C"/>
                </a:solidFill>
                <a:latin typeface="Consolas" panose="020B0609020204030204" pitchFamily="49" charset="0"/>
                <a:sym typeface="Courier" charset="0"/>
              </a:rPr>
              <a:t> </a:t>
            </a:r>
            <a:r>
              <a:rPr lang="en-US" altLang="en-US" sz="2531" dirty="0">
                <a:solidFill>
                  <a:srgbClr val="0080FF"/>
                </a:solidFill>
                <a:latin typeface="Consolas" panose="020B0609020204030204" pitchFamily="49" charset="0"/>
                <a:sym typeface="Courier" charset="0"/>
              </a:rPr>
              <a:t>   &lt;</a:t>
            </a:r>
            <a:r>
              <a:rPr lang="en-US" altLang="en-US" sz="2531" dirty="0" err="1">
                <a:solidFill>
                  <a:srgbClr val="0080FF"/>
                </a:solidFill>
                <a:latin typeface="Consolas" panose="020B0609020204030204" pitchFamily="49" charset="0"/>
                <a:sym typeface="Courier" charset="0"/>
              </a:rPr>
              <a:t>th</a:t>
            </a:r>
            <a:r>
              <a:rPr lang="en-US" altLang="en-US" sz="2531" dirty="0">
                <a:solidFill>
                  <a:srgbClr val="0080FF"/>
                </a:solidFill>
                <a:latin typeface="Consolas" panose="020B0609020204030204" pitchFamily="49" charset="0"/>
                <a:sym typeface="Courier" charset="0"/>
              </a:rPr>
              <a:t>&gt;</a:t>
            </a:r>
            <a:r>
              <a:rPr lang="en-US" altLang="en-US" sz="2531" dirty="0">
                <a:solidFill>
                  <a:srgbClr val="4E4E4E"/>
                </a:solidFill>
                <a:latin typeface="Consolas" panose="020B0609020204030204" pitchFamily="49" charset="0"/>
                <a:sym typeface="Courier" charset="0"/>
              </a:rPr>
              <a:t>Sunday</a:t>
            </a:r>
            <a:r>
              <a:rPr lang="en-US" altLang="en-US" sz="2531" dirty="0">
                <a:solidFill>
                  <a:srgbClr val="0080FF"/>
                </a:solidFill>
                <a:latin typeface="Consolas" panose="020B0609020204030204" pitchFamily="49" charset="0"/>
                <a:sym typeface="Courier" charset="0"/>
              </a:rPr>
              <a:t>&lt;/</a:t>
            </a:r>
            <a:r>
              <a:rPr lang="en-US" altLang="en-US" sz="2531" dirty="0" err="1">
                <a:solidFill>
                  <a:srgbClr val="0080FF"/>
                </a:solidFill>
                <a:latin typeface="Consolas" panose="020B0609020204030204" pitchFamily="49" charset="0"/>
                <a:sym typeface="Courier" charset="0"/>
              </a:rPr>
              <a:t>th</a:t>
            </a:r>
            <a:r>
              <a:rPr lang="en-US" altLang="en-US" sz="2531" dirty="0">
                <a:solidFill>
                  <a:srgbClr val="0080FF"/>
                </a:solidFill>
                <a:latin typeface="Consolas" panose="020B0609020204030204" pitchFamily="49" charset="0"/>
                <a:sym typeface="Courier" charset="0"/>
              </a:rPr>
              <a:t>&gt;</a:t>
            </a:r>
            <a:br>
              <a:rPr lang="en-US" altLang="en-US" sz="2531" dirty="0">
                <a:solidFill>
                  <a:srgbClr val="0080FF"/>
                </a:solidFill>
                <a:latin typeface="Consolas" panose="020B0609020204030204" pitchFamily="49" charset="0"/>
                <a:sym typeface="Courier" charset="0"/>
              </a:rPr>
            </a:br>
            <a:r>
              <a:rPr lang="en-US" altLang="en-US" sz="2531" dirty="0">
                <a:solidFill>
                  <a:srgbClr val="0080FF"/>
                </a:solidFill>
                <a:latin typeface="Consolas" panose="020B0609020204030204" pitchFamily="49" charset="0"/>
                <a:sym typeface="Courier" charset="0"/>
              </a:rPr>
              <a:t>  </a:t>
            </a:r>
            <a:r>
              <a:rPr lang="en-US" altLang="en-US" sz="2531" dirty="0">
                <a:solidFill>
                  <a:schemeClr val="bg1">
                    <a:lumMod val="50000"/>
                  </a:schemeClr>
                </a:solidFill>
                <a:latin typeface="Consolas" panose="020B0609020204030204" pitchFamily="49" charset="0"/>
                <a:sym typeface="Courier" charset="0"/>
              </a:rPr>
              <a:t>&lt;/</a:t>
            </a:r>
            <a:r>
              <a:rPr lang="en-US" altLang="en-US" sz="2531" dirty="0" err="1">
                <a:solidFill>
                  <a:schemeClr val="bg1">
                    <a:lumMod val="50000"/>
                  </a:schemeClr>
                </a:solidFill>
                <a:latin typeface="Consolas" panose="020B0609020204030204" pitchFamily="49" charset="0"/>
                <a:sym typeface="Courier" charset="0"/>
              </a:rPr>
              <a:t>tr</a:t>
            </a:r>
            <a:r>
              <a:rPr lang="en-US" altLang="en-US" sz="2531" dirty="0">
                <a:solidFill>
                  <a:schemeClr val="bg1">
                    <a:lumMod val="50000"/>
                  </a:schemeClr>
                </a:solidFill>
                <a:latin typeface="Consolas" panose="020B0609020204030204" pitchFamily="49" charset="0"/>
                <a:sym typeface="Courier" charset="0"/>
              </a:rPr>
              <a:t>&gt;</a:t>
            </a:r>
            <a:br>
              <a:rPr lang="en-US" altLang="en-US" sz="2531" dirty="0">
                <a:solidFill>
                  <a:schemeClr val="bg1">
                    <a:lumMod val="50000"/>
                  </a:schemeClr>
                </a:solidFill>
                <a:latin typeface="Consolas" panose="020B0609020204030204" pitchFamily="49" charset="0"/>
                <a:sym typeface="Courier" charset="0"/>
              </a:rPr>
            </a:br>
            <a:r>
              <a:rPr lang="en-US" altLang="en-US" sz="2531" dirty="0">
                <a:solidFill>
                  <a:schemeClr val="bg1">
                    <a:lumMod val="50000"/>
                  </a:schemeClr>
                </a:solidFill>
                <a:latin typeface="Consolas" panose="020B0609020204030204" pitchFamily="49" charset="0"/>
                <a:sym typeface="Courier" charset="0"/>
              </a:rPr>
              <a:t>  &lt;</a:t>
            </a:r>
            <a:r>
              <a:rPr lang="en-US" altLang="en-US" sz="2531" dirty="0" err="1">
                <a:solidFill>
                  <a:schemeClr val="bg1">
                    <a:lumMod val="50000"/>
                  </a:schemeClr>
                </a:solidFill>
                <a:latin typeface="Consolas" panose="020B0609020204030204" pitchFamily="49" charset="0"/>
                <a:sym typeface="Courier" charset="0"/>
              </a:rPr>
              <a:t>tr</a:t>
            </a:r>
            <a:r>
              <a:rPr lang="en-US" altLang="en-US" sz="2531" dirty="0">
                <a:solidFill>
                  <a:schemeClr val="bg1">
                    <a:lumMod val="50000"/>
                  </a:schemeClr>
                </a:solidFill>
                <a:latin typeface="Consolas" panose="020B0609020204030204" pitchFamily="49" charset="0"/>
                <a:sym typeface="Courier" charset="0"/>
              </a:rPr>
              <a:t>&gt;</a:t>
            </a:r>
            <a:br>
              <a:rPr lang="en-US" altLang="en-US" sz="2531" dirty="0">
                <a:solidFill>
                  <a:schemeClr val="bg1">
                    <a:lumMod val="50000"/>
                  </a:schemeClr>
                </a:solidFill>
                <a:latin typeface="Consolas" panose="020B0609020204030204" pitchFamily="49" charset="0"/>
                <a:sym typeface="Courier" charset="0"/>
              </a:rPr>
            </a:br>
            <a:r>
              <a:rPr lang="en-US" altLang="en-US" sz="2531" dirty="0">
                <a:solidFill>
                  <a:srgbClr val="4C4C4C"/>
                </a:solidFill>
                <a:latin typeface="Consolas" panose="020B0609020204030204" pitchFamily="49" charset="0"/>
                <a:sym typeface="Courier" charset="0"/>
              </a:rPr>
              <a:t> </a:t>
            </a:r>
            <a:r>
              <a:rPr lang="en-US" altLang="en-US" sz="2531" dirty="0">
                <a:solidFill>
                  <a:srgbClr val="0080FF"/>
                </a:solidFill>
                <a:latin typeface="Consolas" panose="020B0609020204030204" pitchFamily="49" charset="0"/>
                <a:sym typeface="Courier" charset="0"/>
              </a:rPr>
              <a:t>   &lt;</a:t>
            </a:r>
            <a:r>
              <a:rPr lang="en-US" altLang="en-US" sz="2531" dirty="0" err="1">
                <a:solidFill>
                  <a:srgbClr val="0080FF"/>
                </a:solidFill>
                <a:latin typeface="Consolas" panose="020B0609020204030204" pitchFamily="49" charset="0"/>
                <a:sym typeface="Courier" charset="0"/>
              </a:rPr>
              <a:t>th</a:t>
            </a:r>
            <a:r>
              <a:rPr lang="en-US" altLang="en-US" sz="2531" dirty="0">
                <a:solidFill>
                  <a:srgbClr val="0080FF"/>
                </a:solidFill>
                <a:latin typeface="Consolas" panose="020B0609020204030204" pitchFamily="49" charset="0"/>
                <a:sym typeface="Courier" charset="0"/>
              </a:rPr>
              <a:t>&gt;</a:t>
            </a:r>
            <a:r>
              <a:rPr lang="en-US" altLang="en-US" sz="2531" dirty="0">
                <a:solidFill>
                  <a:srgbClr val="4E4E4E"/>
                </a:solidFill>
                <a:latin typeface="Consolas" panose="020B0609020204030204" pitchFamily="49" charset="0"/>
                <a:sym typeface="Courier" charset="0"/>
              </a:rPr>
              <a:t>Tickets sold</a:t>
            </a:r>
            <a:r>
              <a:rPr lang="en-US" altLang="en-US" sz="2531" dirty="0">
                <a:solidFill>
                  <a:srgbClr val="0080FF"/>
                </a:solidFill>
                <a:latin typeface="Consolas" panose="020B0609020204030204" pitchFamily="49" charset="0"/>
                <a:sym typeface="Courier" charset="0"/>
              </a:rPr>
              <a:t>&lt;/</a:t>
            </a:r>
            <a:r>
              <a:rPr lang="en-US" altLang="en-US" sz="2531" dirty="0" err="1">
                <a:solidFill>
                  <a:srgbClr val="0080FF"/>
                </a:solidFill>
                <a:latin typeface="Consolas" panose="020B0609020204030204" pitchFamily="49" charset="0"/>
                <a:sym typeface="Courier" charset="0"/>
              </a:rPr>
              <a:t>th</a:t>
            </a:r>
            <a:r>
              <a:rPr lang="en-US" altLang="en-US" sz="2531" dirty="0">
                <a:solidFill>
                  <a:srgbClr val="0080FF"/>
                </a:solidFill>
                <a:latin typeface="Consolas" panose="020B0609020204030204" pitchFamily="49" charset="0"/>
                <a:sym typeface="Courier" charset="0"/>
              </a:rPr>
              <a:t>&gt;</a:t>
            </a:r>
            <a:br>
              <a:rPr lang="en-US" altLang="en-US" sz="2531" dirty="0">
                <a:solidFill>
                  <a:srgbClr val="0080FF"/>
                </a:solidFill>
                <a:latin typeface="Consolas" panose="020B0609020204030204" pitchFamily="49" charset="0"/>
                <a:sym typeface="Courier" charset="0"/>
              </a:rPr>
            </a:br>
            <a:r>
              <a:rPr lang="en-US" altLang="en-US" sz="2531" dirty="0">
                <a:solidFill>
                  <a:srgbClr val="0080FF"/>
                </a:solidFill>
                <a:latin typeface="Consolas" panose="020B0609020204030204" pitchFamily="49" charset="0"/>
                <a:sym typeface="Courier" charset="0"/>
              </a:rPr>
              <a:t>    </a:t>
            </a:r>
            <a:r>
              <a:rPr lang="en-US" altLang="en-US" sz="2531" dirty="0">
                <a:solidFill>
                  <a:schemeClr val="bg1">
                    <a:lumMod val="50000"/>
                  </a:schemeClr>
                </a:solidFill>
                <a:latin typeface="Consolas" panose="020B0609020204030204" pitchFamily="49" charset="0"/>
                <a:sym typeface="Courier" charset="0"/>
              </a:rPr>
              <a:t>&lt;td&gt;120&lt;/td&gt;</a:t>
            </a:r>
            <a:br>
              <a:rPr lang="en-US" altLang="en-US" sz="2531" dirty="0">
                <a:solidFill>
                  <a:schemeClr val="bg1">
                    <a:lumMod val="50000"/>
                  </a:schemeClr>
                </a:solidFill>
                <a:latin typeface="Consolas" panose="020B0609020204030204" pitchFamily="49" charset="0"/>
                <a:sym typeface="Courier" charset="0"/>
              </a:rPr>
            </a:br>
            <a:r>
              <a:rPr lang="en-US" altLang="en-US" sz="2531" dirty="0">
                <a:solidFill>
                  <a:schemeClr val="bg1">
                    <a:lumMod val="50000"/>
                  </a:schemeClr>
                </a:solidFill>
                <a:latin typeface="Consolas" panose="020B0609020204030204" pitchFamily="49" charset="0"/>
                <a:sym typeface="Courier" charset="0"/>
              </a:rPr>
              <a:t>    &lt;td&gt;135&lt;/td&gt;</a:t>
            </a:r>
            <a:br>
              <a:rPr lang="en-US" altLang="en-US" sz="2531" dirty="0">
                <a:solidFill>
                  <a:schemeClr val="bg1">
                    <a:lumMod val="50000"/>
                  </a:schemeClr>
                </a:solidFill>
                <a:latin typeface="Consolas" panose="020B0609020204030204" pitchFamily="49" charset="0"/>
                <a:sym typeface="Courier" charset="0"/>
              </a:rPr>
            </a:br>
            <a:r>
              <a:rPr lang="en-US" altLang="en-US" sz="2531" dirty="0">
                <a:solidFill>
                  <a:schemeClr val="bg1">
                    <a:lumMod val="50000"/>
                  </a:schemeClr>
                </a:solidFill>
                <a:latin typeface="Consolas" panose="020B0609020204030204" pitchFamily="49" charset="0"/>
                <a:sym typeface="Courier" charset="0"/>
              </a:rPr>
              <a:t>  &lt;/</a:t>
            </a:r>
            <a:r>
              <a:rPr lang="en-US" altLang="en-US" sz="2531" dirty="0" err="1">
                <a:solidFill>
                  <a:schemeClr val="bg1">
                    <a:lumMod val="50000"/>
                  </a:schemeClr>
                </a:solidFill>
                <a:latin typeface="Consolas" panose="020B0609020204030204" pitchFamily="49" charset="0"/>
                <a:sym typeface="Courier" charset="0"/>
              </a:rPr>
              <a:t>tr</a:t>
            </a:r>
            <a:r>
              <a:rPr lang="en-US" altLang="en-US" sz="2531" dirty="0">
                <a:solidFill>
                  <a:schemeClr val="bg1">
                    <a:lumMod val="50000"/>
                  </a:schemeClr>
                </a:solidFill>
                <a:latin typeface="Consolas" panose="020B0609020204030204" pitchFamily="49" charset="0"/>
                <a:sym typeface="Courier" charset="0"/>
              </a:rPr>
              <a:t>&gt;</a:t>
            </a:r>
            <a:br>
              <a:rPr lang="en-US" altLang="en-US" sz="2531" dirty="0">
                <a:solidFill>
                  <a:schemeClr val="bg1">
                    <a:lumMod val="50000"/>
                  </a:schemeClr>
                </a:solidFill>
                <a:latin typeface="Consolas" panose="020B0609020204030204" pitchFamily="49" charset="0"/>
                <a:sym typeface="Courier" charset="0"/>
              </a:rPr>
            </a:br>
            <a:r>
              <a:rPr lang="en-US" altLang="en-US" sz="2531" dirty="0">
                <a:solidFill>
                  <a:schemeClr val="bg1">
                    <a:lumMod val="50000"/>
                  </a:schemeClr>
                </a:solidFill>
                <a:latin typeface="Consolas" panose="020B0609020204030204" pitchFamily="49" charset="0"/>
                <a:sym typeface="Courier" charset="0"/>
              </a:rPr>
              <a:t>&lt;/table&gt;</a:t>
            </a:r>
          </a:p>
        </p:txBody>
      </p:sp>
      <p:sp>
        <p:nvSpPr>
          <p:cNvPr id="2" name="Title 1"/>
          <p:cNvSpPr>
            <a:spLocks noGrp="1"/>
          </p:cNvSpPr>
          <p:nvPr>
            <p:ph type="title"/>
          </p:nvPr>
        </p:nvSpPr>
        <p:spPr/>
        <p:txBody>
          <a:bodyPr/>
          <a:lstStyle/>
          <a:p>
            <a:r>
              <a:rPr lang="en-US" dirty="0"/>
              <a:t>Table Headings - &lt;</a:t>
            </a:r>
            <a:r>
              <a:rPr lang="en-US" dirty="0" err="1"/>
              <a:t>th</a:t>
            </a:r>
            <a:r>
              <a:rPr lang="en-US" dirty="0"/>
              <a:t>&gt; tag</a:t>
            </a:r>
          </a:p>
        </p:txBody>
      </p:sp>
      <p:pic>
        <p:nvPicPr>
          <p:cNvPr id="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811" y="3352800"/>
            <a:ext cx="5181600" cy="82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111408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Cooper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oper1" id="{FFB54392-B724-4562-9AB1-54B4F89829ED}" vid="{56133136-30CF-473E-8B87-F099199D2C1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13056</TotalTime>
  <Words>659</Words>
  <Application>Microsoft Office PowerPoint</Application>
  <PresentationFormat>Widescreen</PresentationFormat>
  <Paragraphs>94</Paragraphs>
  <Slides>35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Consolas</vt:lpstr>
      <vt:lpstr>Courier</vt:lpstr>
      <vt:lpstr>Lucida Grande</vt:lpstr>
      <vt:lpstr>Times New Roman</vt:lpstr>
      <vt:lpstr>Verdana</vt:lpstr>
      <vt:lpstr>Wingdings</vt:lpstr>
      <vt:lpstr>ヒラギノ角ゴ ProN W3</vt:lpstr>
      <vt:lpstr>Cooper1</vt:lpstr>
      <vt:lpstr>Web Design with  HTML5 &amp; CSS3</vt:lpstr>
      <vt:lpstr>Chapter Objectives</vt:lpstr>
      <vt:lpstr>Tables</vt:lpstr>
      <vt:lpstr>Creating a Table with HTML Elements</vt:lpstr>
      <vt:lpstr>Basic Table Structure</vt:lpstr>
      <vt:lpstr>Table Structure - &lt;table&gt; tag</vt:lpstr>
      <vt:lpstr>Table Structure - &lt;tr&gt; tag</vt:lpstr>
      <vt:lpstr>Table Structure - &lt;td&gt; tag</vt:lpstr>
      <vt:lpstr>Table Headings - &lt;th&gt; tag</vt:lpstr>
      <vt:lpstr>Table Borders - Default</vt:lpstr>
      <vt:lpstr>PowerPoint Presentation</vt:lpstr>
      <vt:lpstr>Table Borders</vt:lpstr>
      <vt:lpstr>Table Borders – Default Borders</vt:lpstr>
      <vt:lpstr>PowerPoint Presentation</vt:lpstr>
      <vt:lpstr>Table Borders – Collapsed Borders</vt:lpstr>
      <vt:lpstr>PowerPoint Presentation</vt:lpstr>
      <vt:lpstr>Table Borders – Cell Padding</vt:lpstr>
      <vt:lpstr>PowerPoint Presentation</vt:lpstr>
      <vt:lpstr>PowerPoint Presentation</vt:lpstr>
      <vt:lpstr>Table Headings - Default</vt:lpstr>
      <vt:lpstr>Table Headings – Left-align</vt:lpstr>
      <vt:lpstr>PowerPoint Presentation</vt:lpstr>
      <vt:lpstr>Table Border Spacing</vt:lpstr>
      <vt:lpstr>PowerPoint Presentation</vt:lpstr>
      <vt:lpstr>Spanning Columns – colspan attribute</vt:lpstr>
      <vt:lpstr>PowerPoint Presentation</vt:lpstr>
      <vt:lpstr>Spanning Rows - rowspan attribute</vt:lpstr>
      <vt:lpstr>PowerPoint Presentation</vt:lpstr>
      <vt:lpstr>Table Caption</vt:lpstr>
      <vt:lpstr>Table Caption</vt:lpstr>
      <vt:lpstr>PowerPoint Presentation</vt:lpstr>
      <vt:lpstr>Styling a Table</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Marge Hohly</dc:creator>
  <cp:lastModifiedBy>win98p</cp:lastModifiedBy>
  <cp:revision>564</cp:revision>
  <cp:lastPrinted>2016-08-29T17:47:42Z</cp:lastPrinted>
  <dcterms:created xsi:type="dcterms:W3CDTF">2006-08-29T19:10:25Z</dcterms:created>
  <dcterms:modified xsi:type="dcterms:W3CDTF">2020-03-09T19:09:38Z</dcterms:modified>
</cp:coreProperties>
</file>