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838" r:id="rId2"/>
    <p:sldId id="896" r:id="rId3"/>
    <p:sldId id="984" r:id="rId4"/>
    <p:sldId id="985" r:id="rId5"/>
    <p:sldId id="986" r:id="rId6"/>
    <p:sldId id="987" r:id="rId7"/>
    <p:sldId id="988" r:id="rId8"/>
    <p:sldId id="989" r:id="rId9"/>
    <p:sldId id="990" r:id="rId10"/>
    <p:sldId id="997" r:id="rId11"/>
    <p:sldId id="998" r:id="rId12"/>
    <p:sldId id="992" r:id="rId13"/>
    <p:sldId id="993" r:id="rId14"/>
    <p:sldId id="994" r:id="rId15"/>
    <p:sldId id="971" r:id="rId16"/>
    <p:sldId id="966" r:id="rId17"/>
    <p:sldId id="967" r:id="rId18"/>
    <p:sldId id="969" r:id="rId19"/>
    <p:sldId id="973" r:id="rId20"/>
    <p:sldId id="974" r:id="rId21"/>
    <p:sldId id="968" r:id="rId22"/>
    <p:sldId id="972" r:id="rId23"/>
    <p:sldId id="977" r:id="rId24"/>
    <p:sldId id="931" r:id="rId25"/>
    <p:sldId id="975" r:id="rId26"/>
    <p:sldId id="932" r:id="rId27"/>
    <p:sldId id="933" r:id="rId28"/>
    <p:sldId id="978" r:id="rId29"/>
    <p:sldId id="935" r:id="rId30"/>
    <p:sldId id="937" r:id="rId31"/>
    <p:sldId id="936" r:id="rId32"/>
    <p:sldId id="925" r:id="rId33"/>
    <p:sldId id="979" r:id="rId34"/>
    <p:sldId id="980" r:id="rId35"/>
    <p:sldId id="981" r:id="rId36"/>
    <p:sldId id="982" r:id="rId37"/>
    <p:sldId id="995" r:id="rId38"/>
    <p:sldId id="996" r:id="rId39"/>
    <p:sldId id="941" r:id="rId40"/>
    <p:sldId id="942" r:id="rId41"/>
    <p:sldId id="943" r:id="rId42"/>
    <p:sldId id="999" r:id="rId43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EDB"/>
    <a:srgbClr val="FAFC94"/>
    <a:srgbClr val="FF33CC"/>
    <a:srgbClr val="CC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557" autoAdjust="0"/>
    <p:restoredTop sz="99290" autoAdjust="0"/>
  </p:normalViewPr>
  <p:slideViewPr>
    <p:cSldViewPr>
      <p:cViewPr varScale="1">
        <p:scale>
          <a:sx n="85" d="100"/>
          <a:sy n="85" d="100"/>
        </p:scale>
        <p:origin x="96" y="6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19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56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1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2352F-C2DD-437B-B4E2-31DD59226BC1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6834D-F05D-411B-81E4-E74E81C27A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52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1" y="4416427"/>
            <a:ext cx="560832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675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4CE4CE48-13F5-4A9B-95E5-58E69DE69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06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EE630E-CDF1-4B71-AD96-22FEE7A1D5B4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97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200" smtClean="0">
                <a:latin typeface="Lucida Grande" charset="0"/>
                <a:sym typeface="Lucida Grande" charset="0"/>
              </a:rPr>
              <a:t>Explain: Describe the difference between the get and post methods.</a:t>
            </a:r>
          </a:p>
        </p:txBody>
      </p:sp>
    </p:spTree>
    <p:extLst>
      <p:ext uri="{BB962C8B-B14F-4D97-AF65-F5344CB8AC3E}">
        <p14:creationId xmlns:p14="http://schemas.microsoft.com/office/powerpoint/2010/main" val="3545677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200" smtClean="0">
                <a:latin typeface="Lucida Grande" charset="0"/>
                <a:sym typeface="Lucida Grande" charset="0"/>
              </a:rPr>
              <a:t>Explain: Each form control has a name and a value which is sent to the server.</a:t>
            </a:r>
          </a:p>
        </p:txBody>
      </p:sp>
    </p:spTree>
    <p:extLst>
      <p:ext uri="{BB962C8B-B14F-4D97-AF65-F5344CB8AC3E}">
        <p14:creationId xmlns:p14="http://schemas.microsoft.com/office/powerpoint/2010/main" val="2213811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200" smtClean="0">
                <a:latin typeface="Lucida Grande" charset="0"/>
                <a:sym typeface="Lucida Grande" charset="0"/>
              </a:rPr>
              <a:t>Explain: This is how server knows what info relates to each question.</a:t>
            </a:r>
          </a:p>
        </p:txBody>
      </p:sp>
    </p:spTree>
    <p:extLst>
      <p:ext uri="{BB962C8B-B14F-4D97-AF65-F5344CB8AC3E}">
        <p14:creationId xmlns:p14="http://schemas.microsoft.com/office/powerpoint/2010/main" val="22887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200" smtClean="0">
                <a:latin typeface="Lucida Grande" charset="0"/>
                <a:sym typeface="Lucida Grande" charset="0"/>
              </a:rPr>
              <a:t>Explain: How servers process information using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609211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200" smtClean="0">
                <a:latin typeface="Lucida Grande" charset="0"/>
                <a:sym typeface="Lucida Grande" charset="0"/>
              </a:rPr>
              <a:t>Explain: The server returns a page to the user based on the information supplied in the form. Note that this will largely contain HTML &amp; CSS. (It's not just a hand-coded page, it is based on templates.)</a:t>
            </a:r>
          </a:p>
        </p:txBody>
      </p:sp>
    </p:spTree>
    <p:extLst>
      <p:ext uri="{BB962C8B-B14F-4D97-AF65-F5344CB8AC3E}">
        <p14:creationId xmlns:p14="http://schemas.microsoft.com/office/powerpoint/2010/main" val="8171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200" smtClean="0">
                <a:latin typeface="Lucida Grande" charset="0"/>
                <a:sym typeface="Lucida Grande" charset="0"/>
              </a:rPr>
              <a:t>Explain: how the server needs to know what the user entered / chose for each different form element</a:t>
            </a:r>
          </a:p>
          <a:p>
            <a:pPr eaLnBrk="1" hangingPunct="1"/>
            <a:r>
              <a:rPr lang="en-US" altLang="en-US" sz="2200" smtClean="0">
                <a:latin typeface="Lucida Grande" charset="0"/>
                <a:sym typeface="Lucida Grande" charset="0"/>
              </a:rPr>
              <a:t>To do this, each form element must have a name</a:t>
            </a:r>
          </a:p>
          <a:p>
            <a:pPr eaLnBrk="1" hangingPunct="1"/>
            <a:r>
              <a:rPr lang="en-US" altLang="en-US" sz="2200" smtClean="0">
                <a:latin typeface="Lucida Grande" charset="0"/>
                <a:sym typeface="Lucida Grande" charset="0"/>
              </a:rPr>
              <a:t>The value is what the user enters / the value associated with the choice made</a:t>
            </a:r>
          </a:p>
        </p:txBody>
      </p:sp>
    </p:spTree>
    <p:extLst>
      <p:ext uri="{BB962C8B-B14F-4D97-AF65-F5344CB8AC3E}">
        <p14:creationId xmlns:p14="http://schemas.microsoft.com/office/powerpoint/2010/main" val="561782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200" smtClean="0">
                <a:latin typeface="Lucida Grande" charset="0"/>
                <a:sym typeface="Lucida Grande" charset="0"/>
              </a:rPr>
              <a:t>Explain: how the server needs to know what the user entered / chose for each different form element</a:t>
            </a:r>
          </a:p>
          <a:p>
            <a:pPr eaLnBrk="1" hangingPunct="1"/>
            <a:r>
              <a:rPr lang="en-US" altLang="en-US" sz="2200" smtClean="0">
                <a:latin typeface="Lucida Grande" charset="0"/>
                <a:sym typeface="Lucida Grande" charset="0"/>
              </a:rPr>
              <a:t>To do this, each form element must have a name</a:t>
            </a:r>
          </a:p>
          <a:p>
            <a:pPr eaLnBrk="1" hangingPunct="1"/>
            <a:r>
              <a:rPr lang="en-US" altLang="en-US" sz="2200" smtClean="0">
                <a:latin typeface="Lucida Grande" charset="0"/>
                <a:sym typeface="Lucida Grande" charset="0"/>
              </a:rPr>
              <a:t>The value is what the user enters / the value associated with the choice made</a:t>
            </a:r>
          </a:p>
        </p:txBody>
      </p:sp>
    </p:spTree>
    <p:extLst>
      <p:ext uri="{BB962C8B-B14F-4D97-AF65-F5344CB8AC3E}">
        <p14:creationId xmlns:p14="http://schemas.microsoft.com/office/powerpoint/2010/main" val="3267219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200" smtClean="0">
                <a:latin typeface="Lucida Grande" charset="0"/>
                <a:sym typeface="Lucida Grande" charset="0"/>
              </a:rPr>
              <a:t>Explain: how the server needs to know what the user entered / chose for each different form element</a:t>
            </a:r>
          </a:p>
          <a:p>
            <a:pPr eaLnBrk="1" hangingPunct="1"/>
            <a:r>
              <a:rPr lang="en-US" altLang="en-US" sz="2200" smtClean="0">
                <a:latin typeface="Lucida Grande" charset="0"/>
                <a:sym typeface="Lucida Grande" charset="0"/>
              </a:rPr>
              <a:t>To do this, each form element must have a name</a:t>
            </a:r>
          </a:p>
          <a:p>
            <a:pPr eaLnBrk="1" hangingPunct="1"/>
            <a:r>
              <a:rPr lang="en-US" altLang="en-US" sz="2200" smtClean="0">
                <a:latin typeface="Lucida Grande" charset="0"/>
                <a:sym typeface="Lucida Grande" charset="0"/>
              </a:rPr>
              <a:t>The value is what the user enters / the value associated with the choice made</a:t>
            </a:r>
          </a:p>
        </p:txBody>
      </p:sp>
    </p:spTree>
    <p:extLst>
      <p:ext uri="{BB962C8B-B14F-4D97-AF65-F5344CB8AC3E}">
        <p14:creationId xmlns:p14="http://schemas.microsoft.com/office/powerpoint/2010/main" val="4239215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200" smtClean="0">
                <a:latin typeface="Lucida Grande" charset="0"/>
                <a:sym typeface="Lucida Grande" charset="0"/>
              </a:rPr>
              <a:t>Explain: The action attribute shows the page the form is sent to.</a:t>
            </a:r>
          </a:p>
        </p:txBody>
      </p:sp>
    </p:spTree>
    <p:extLst>
      <p:ext uri="{BB962C8B-B14F-4D97-AF65-F5344CB8AC3E}">
        <p14:creationId xmlns:p14="http://schemas.microsoft.com/office/powerpoint/2010/main" val="68022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8A1618-C89E-4927-82D1-439A02517E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2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7839-3F7B-4B21-8CCA-76068FFE00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8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5BA84-7DB1-49D9-8FDD-1FEBC9BCE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3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16C75-0C59-4398-A0BE-6D0867ED28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3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Verdana" pitchFamily="34" charset="0"/>
              <a:buChar char="–"/>
              <a:defRPr/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Ø"/>
              <a:defRPr/>
            </a:lvl4pPr>
            <a:lvl5pPr>
              <a:buFont typeface="Wingdings" pitchFamily="2" charset="2"/>
              <a:buChar char="v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59E5C-1435-40BF-9DDB-0878185B14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6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0AC6D-BA9B-4F04-A973-8B806B5437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9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7F30C-5675-4AEA-A396-4EA8BFC550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9A100-6BA4-4A0B-AB14-1123A94353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FE6C7-DB87-4053-A0E1-556D66D383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2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C4A77-2E70-4F13-B12D-779C286495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6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FA44C-A00B-4EA5-B7FD-A437E0BE80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9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7F1551F4-EC5A-4DFF-A9FF-CCAEC66BB6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8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3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Design with </a:t>
            </a:r>
            <a:br>
              <a:rPr lang="en-US" dirty="0"/>
            </a:br>
            <a:r>
              <a:rPr lang="en-US" dirty="0"/>
              <a:t>HTML5 &amp; CSS3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8</a:t>
            </a:r>
            <a:endParaRPr lang="en-US" dirty="0"/>
          </a:p>
          <a:p>
            <a:r>
              <a:rPr lang="en-US" dirty="0"/>
              <a:t>Creating </a:t>
            </a:r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8A1618-C89E-4927-82D1-439A02517E9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9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 Processing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Consolas" panose="020B0609020204030204" pitchFamily="49" charset="0"/>
              </a:rPr>
              <a:t>&lt;form </a:t>
            </a:r>
            <a:r>
              <a:rPr lang="en-IN" dirty="0" smtClean="0">
                <a:solidFill>
                  <a:srgbClr val="C00000"/>
                </a:solidFill>
                <a:latin typeface="Consolas" panose="020B0609020204030204" pitchFamily="49" charset="0"/>
              </a:rPr>
              <a:t>method</a:t>
            </a:r>
            <a:r>
              <a:rPr lang="en-IN" dirty="0" smtClean="0">
                <a:latin typeface="Consolas" panose="020B0609020204030204" pitchFamily="49" charset="0"/>
              </a:rPr>
              <a:t>="POST“ </a:t>
            </a:r>
            <a:r>
              <a:rPr lang="en-IN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action</a:t>
            </a:r>
            <a:r>
              <a:rPr lang="en-IN" dirty="0" smtClean="0">
                <a:latin typeface="Consolas" panose="020B0609020204030204" pitchFamily="49" charset="0"/>
              </a:rPr>
              <a:t>="newCustomer.aspx"&gt;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action</a:t>
            </a:r>
            <a:r>
              <a:rPr lang="en-IN" dirty="0" smtClean="0"/>
              <a:t> - Specifies the browser’s action when submitting the form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method</a:t>
            </a:r>
            <a:r>
              <a:rPr lang="en-IN" dirty="0" smtClean="0"/>
              <a:t> - Specifies how to send the data entered in the form to the server to be processed</a:t>
            </a:r>
          </a:p>
          <a:p>
            <a:pPr lvl="1"/>
            <a:r>
              <a:rPr lang="en-IN" dirty="0" smtClean="0"/>
              <a:t>GET</a:t>
            </a:r>
          </a:p>
          <a:p>
            <a:pPr lvl="1"/>
            <a:r>
              <a:rPr lang="en-IN" dirty="0" smtClean="0"/>
              <a:t>POST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297-4728-46B8-BE22-2C224A3EACF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 Processing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GET</a:t>
            </a:r>
            <a:r>
              <a:rPr lang="en-IN" dirty="0" smtClean="0"/>
              <a:t> method - appends the name-value pairs to the URL indicated in the action attribute</a:t>
            </a:r>
          </a:p>
          <a:p>
            <a:pPr lvl="1"/>
            <a:r>
              <a:rPr lang="en-IN" dirty="0" smtClean="0"/>
              <a:t>&lt;form method="GET" action="newCustomer.aspx"&gt;</a:t>
            </a:r>
          </a:p>
          <a:p>
            <a:pPr lvl="1"/>
            <a:endParaRPr lang="en-IN" dirty="0" smtClean="0"/>
          </a:p>
          <a:p>
            <a:pPr marL="471487" lvl="1" indent="0">
              <a:buNone/>
            </a:pPr>
            <a:r>
              <a:rPr lang="en-IN" sz="2400" dirty="0" smtClean="0"/>
              <a:t>https://www.mycompany.com/newcustomer.aspx?fname=Peter&amp;lname=Smith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C00000"/>
                </a:solidFill>
              </a:rPr>
              <a:t>POST</a:t>
            </a:r>
            <a:r>
              <a:rPr lang="en-IN" dirty="0" smtClean="0"/>
              <a:t> method - sends a separate data file with the name-value pairs to the URL indicated in the action attribute</a:t>
            </a:r>
          </a:p>
          <a:p>
            <a:pPr lvl="1"/>
            <a:r>
              <a:rPr lang="en-IN" dirty="0" smtClean="0"/>
              <a:t>&lt;form method="POST" action="newcustomer.aspx"&gt;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297-4728-46B8-BE22-2C224A3EACF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5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/>
          </p:cNvSpPr>
          <p:nvPr/>
        </p:nvSpPr>
        <p:spPr bwMode="auto">
          <a:xfrm>
            <a:off x="1970485" y="2303860"/>
            <a:ext cx="8251031" cy="410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531">
                <a:solidFill>
                  <a:srgbClr val="0080FF"/>
                </a:solidFill>
                <a:latin typeface="Courier" charset="0"/>
                <a:sym typeface="Courier" charset="0"/>
              </a:rPr>
              <a:t>&lt;form</a:t>
            </a:r>
            <a:br>
              <a:rPr lang="en-US" altLang="en-US" sz="2531">
                <a:solidFill>
                  <a:srgbClr val="0080FF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0080FF"/>
                </a:solidFill>
                <a:latin typeface="Courier" charset="0"/>
                <a:sym typeface="Courier" charset="0"/>
              </a:rPr>
              <a:t>    action="http://example.com/join.php"</a:t>
            </a:r>
            <a:br>
              <a:rPr lang="en-US" altLang="en-US" sz="2531">
                <a:solidFill>
                  <a:srgbClr val="0080FF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0080FF"/>
                </a:solidFill>
                <a:latin typeface="Courier" charset="0"/>
                <a:sym typeface="Courier" charset="0"/>
              </a:rPr>
              <a:t>    method="get"&gt;</a:t>
            </a:r>
            <a:br>
              <a:rPr lang="en-US" altLang="en-US" sz="2531">
                <a:solidFill>
                  <a:srgbClr val="0080FF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0080FF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531">
                <a:solidFill>
                  <a:srgbClr val="0080FF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464749"/>
                </a:solidFill>
                <a:latin typeface="Courier" charset="0"/>
                <a:sym typeface="Courier" charset="0"/>
              </a:rPr>
              <a:t>    This is where the form controls</a:t>
            </a:r>
            <a:br>
              <a:rPr lang="en-US" altLang="en-US" sz="2531">
                <a:solidFill>
                  <a:srgbClr val="46474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464749"/>
                </a:solidFill>
                <a:latin typeface="Courier" charset="0"/>
                <a:sym typeface="Courier" charset="0"/>
              </a:rPr>
              <a:t>    will appear.</a:t>
            </a:r>
            <a:br>
              <a:rPr lang="en-US" altLang="en-US" sz="2531">
                <a:solidFill>
                  <a:srgbClr val="46474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464749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531">
                <a:solidFill>
                  <a:srgbClr val="46474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0080FF"/>
                </a:solidFill>
                <a:latin typeface="Courier" charset="0"/>
                <a:sym typeface="Courier" charset="0"/>
              </a:rPr>
              <a:t>&lt;/form&gt;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Form Structure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0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/>
          </p:cNvSpPr>
          <p:nvPr/>
        </p:nvSpPr>
        <p:spPr bwMode="auto">
          <a:xfrm>
            <a:off x="1970485" y="2303860"/>
            <a:ext cx="8251031" cy="410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>&lt;form</a:t>
            </a:r>
            <a:b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>    </a:t>
            </a:r>
            <a:r>
              <a:rPr lang="en-US" altLang="en-US" sz="2531">
                <a:solidFill>
                  <a:srgbClr val="0080FF"/>
                </a:solidFill>
                <a:latin typeface="Courier" charset="0"/>
                <a:sym typeface="Courier" charset="0"/>
              </a:rPr>
              <a:t>action="http://example.com/join.php"</a:t>
            </a: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>    method="get"&gt;</a:t>
            </a:r>
            <a:b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>    This is where the form controls</a:t>
            </a:r>
            <a:b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>    will appear.</a:t>
            </a:r>
            <a:b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>&lt;/form&gt;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Form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1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/>
          </p:cNvSpPr>
          <p:nvPr/>
        </p:nvSpPr>
        <p:spPr bwMode="auto">
          <a:xfrm>
            <a:off x="1970485" y="2303860"/>
            <a:ext cx="8251031" cy="410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>&lt;form</a:t>
            </a:r>
            <a:b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>    action="http://example.com/join.php"</a:t>
            </a:r>
            <a:b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>    </a:t>
            </a:r>
            <a:r>
              <a:rPr lang="en-US" altLang="en-US" sz="2531">
                <a:solidFill>
                  <a:srgbClr val="0080FF"/>
                </a:solidFill>
                <a:latin typeface="Courier" charset="0"/>
                <a:sym typeface="Courier" charset="0"/>
              </a:rPr>
              <a:t>method="get"</a:t>
            </a: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>&gt;</a:t>
            </a:r>
            <a:b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>    This is where the form controls</a:t>
            </a:r>
            <a:b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>    will appear.</a:t>
            </a:r>
            <a:b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>&lt;/form&gt;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Form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4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</a:t>
            </a:r>
            <a:r>
              <a:rPr lang="en-IN" dirty="0" smtClean="0"/>
              <a:t>ach </a:t>
            </a:r>
            <a:r>
              <a:rPr lang="en-IN" dirty="0"/>
              <a:t>input control has attributes that are </a:t>
            </a:r>
            <a:r>
              <a:rPr lang="en-IN" dirty="0" smtClean="0"/>
              <a:t>used more </a:t>
            </a:r>
            <a:r>
              <a:rPr lang="en-IN" dirty="0"/>
              <a:t>frequently than the others</a:t>
            </a:r>
            <a:r>
              <a:rPr lang="en-IN" dirty="0" smtClean="0"/>
              <a:t>:</a:t>
            </a:r>
          </a:p>
          <a:p>
            <a:pPr lvl="1"/>
            <a:r>
              <a:rPr lang="en-IN" b="1" dirty="0" smtClean="0"/>
              <a:t>name</a:t>
            </a:r>
            <a:r>
              <a:rPr lang="en-IN" dirty="0" smtClean="0"/>
              <a:t> – It identifies </a:t>
            </a:r>
            <a:r>
              <a:rPr lang="en-IN" dirty="0"/>
              <a:t>the specific information that is being sent when the </a:t>
            </a:r>
            <a:r>
              <a:rPr lang="en-IN" dirty="0" smtClean="0"/>
              <a:t>form is </a:t>
            </a:r>
            <a:r>
              <a:rPr lang="en-IN" dirty="0"/>
              <a:t>submitted for processing. All controls have a </a:t>
            </a:r>
            <a:r>
              <a:rPr lang="en-IN" dirty="0" smtClean="0"/>
              <a:t>name</a:t>
            </a:r>
          </a:p>
          <a:p>
            <a:pPr lvl="1"/>
            <a:r>
              <a:rPr lang="en-IN" b="1" dirty="0" smtClean="0"/>
              <a:t>id</a:t>
            </a:r>
            <a:r>
              <a:rPr lang="en-IN" dirty="0" smtClean="0"/>
              <a:t> – It provides </a:t>
            </a:r>
            <a:r>
              <a:rPr lang="en-IN" dirty="0"/>
              <a:t>a unique ID for the element. Use the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IN" b="1" dirty="0"/>
              <a:t> </a:t>
            </a:r>
            <a:r>
              <a:rPr lang="en-IN" dirty="0"/>
              <a:t>attribute with </a:t>
            </a:r>
            <a:r>
              <a:rPr lang="en-IN" dirty="0" smtClean="0"/>
              <a:t>input </a:t>
            </a:r>
            <a:r>
              <a:rPr lang="en-US" dirty="0" smtClean="0"/>
              <a:t>controls</a:t>
            </a:r>
            <a:endParaRPr lang="en-US" dirty="0"/>
          </a:p>
          <a:p>
            <a:pPr lvl="1"/>
            <a:r>
              <a:rPr lang="en-IN" b="1" dirty="0" smtClean="0"/>
              <a:t>value</a:t>
            </a:r>
            <a:r>
              <a:rPr lang="en-IN" dirty="0" smtClean="0"/>
              <a:t> – It </a:t>
            </a:r>
            <a:r>
              <a:rPr lang="en-IN" dirty="0"/>
              <a:t>specifies the value of an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IN" b="1" dirty="0"/>
              <a:t> </a:t>
            </a:r>
            <a:r>
              <a:rPr lang="en-IN" dirty="0"/>
              <a:t>element and varies </a:t>
            </a:r>
            <a:r>
              <a:rPr lang="en-IN" dirty="0" smtClean="0"/>
              <a:t>depending </a:t>
            </a:r>
            <a:r>
              <a:rPr lang="en-US" dirty="0" smtClean="0"/>
              <a:t>on </a:t>
            </a:r>
            <a:r>
              <a:rPr lang="en-US" dirty="0"/>
              <a:t>input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783297-4728-46B8-BE22-2C224A3EACF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 </a:t>
            </a:r>
            <a:r>
              <a:rPr lang="en-US" sz="4400" dirty="0" smtClean="0"/>
              <a:t>Controls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5034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Most important form element</a:t>
            </a:r>
          </a:p>
          <a:p>
            <a:r>
              <a:rPr lang="en-CA" dirty="0" smtClean="0"/>
              <a:t>Can be displayed in several ways, depending on the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dirty="0" smtClean="0"/>
              <a:t> attribute: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783297-4728-46B8-BE22-2C224A3EACF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&lt;input&gt; Element</a:t>
            </a:r>
            <a:endParaRPr lang="en-US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63051"/>
            <a:ext cx="9295182" cy="173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6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&lt;input type="text"&gt;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&lt;input type="text"&gt; defines a one-line input field for text input</a:t>
            </a:r>
          </a:p>
          <a:p>
            <a:r>
              <a:rPr lang="en-US" dirty="0"/>
              <a:t>If the </a:t>
            </a:r>
            <a:r>
              <a:rPr lang="en-US" b="1" dirty="0">
                <a:solidFill>
                  <a:srgbClr val="C00000"/>
                </a:solidFill>
              </a:rPr>
              <a:t>type</a:t>
            </a:r>
            <a:r>
              <a:rPr lang="en-US" b="1" dirty="0"/>
              <a:t> </a:t>
            </a:r>
            <a:r>
              <a:rPr lang="en-US" dirty="0"/>
              <a:t>attribute is omitted, the input field gets the default type: "</a:t>
            </a:r>
            <a:r>
              <a:rPr lang="en-US" dirty="0" smtClean="0"/>
              <a:t>text"</a:t>
            </a:r>
            <a:endParaRPr lang="en-US" dirty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297-4728-46B8-BE22-2C224A3EACF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4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&lt;input type="text"&gt;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92633" y="6245226"/>
            <a:ext cx="2641600" cy="476250"/>
          </a:xfrm>
        </p:spPr>
        <p:txBody>
          <a:bodyPr/>
          <a:lstStyle/>
          <a:p>
            <a:fld id="{5E783297-4728-46B8-BE22-2C224A3EACF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320558"/>
            <a:ext cx="2996393" cy="1563335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7291553" cy="29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9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&lt;input type="text"&gt;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92633" y="6245226"/>
            <a:ext cx="2641600" cy="476250"/>
          </a:xfrm>
        </p:spPr>
        <p:txBody>
          <a:bodyPr/>
          <a:lstStyle/>
          <a:p>
            <a:fld id="{5E783297-4728-46B8-BE22-2C224A3EACF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968" y="2308562"/>
            <a:ext cx="2145832" cy="2435158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8" y="1905000"/>
            <a:ext cx="725892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2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34" y="2298905"/>
            <a:ext cx="4309512" cy="442257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example of a form with several input controls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783297-4728-46B8-BE22-2C224A3EACF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 Controls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3276" y="3429000"/>
            <a:ext cx="628698" cy="276999"/>
          </a:xfrm>
          <a:prstGeom prst="rect">
            <a:avLst/>
          </a:prstGeom>
          <a:solidFill>
            <a:srgbClr val="EFEEDB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labels</a:t>
            </a:r>
            <a:endParaRPr lang="en-CA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556328" y="5398428"/>
            <a:ext cx="1075936" cy="276999"/>
          </a:xfrm>
          <a:prstGeom prst="rect">
            <a:avLst/>
          </a:prstGeom>
          <a:solidFill>
            <a:srgbClr val="EFEEDB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ext control</a:t>
            </a:r>
            <a:endParaRPr lang="en-CA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556328" y="3485619"/>
            <a:ext cx="1297150" cy="276999"/>
          </a:xfrm>
          <a:prstGeom prst="rect">
            <a:avLst/>
          </a:prstGeom>
          <a:solidFill>
            <a:srgbClr val="EFEEDB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select controls</a:t>
            </a:r>
            <a:endParaRPr lang="en-CA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556328" y="6001299"/>
            <a:ext cx="965329" cy="276999"/>
          </a:xfrm>
          <a:prstGeom prst="rect">
            <a:avLst/>
          </a:prstGeom>
          <a:solidFill>
            <a:srgbClr val="EFEEDB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tel control</a:t>
            </a:r>
            <a:endParaRPr lang="en-CA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56328" y="5699863"/>
            <a:ext cx="1188146" cy="276999"/>
          </a:xfrm>
          <a:prstGeom prst="rect">
            <a:avLst/>
          </a:prstGeom>
          <a:solidFill>
            <a:srgbClr val="EFEEDB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email control</a:t>
            </a:r>
            <a:endParaRPr lang="en-CA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556328" y="3115346"/>
            <a:ext cx="1192955" cy="276999"/>
          </a:xfrm>
          <a:prstGeom prst="rect">
            <a:avLst/>
          </a:prstGeom>
          <a:solidFill>
            <a:srgbClr val="EFEEDB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date controls</a:t>
            </a:r>
            <a:endParaRPr lang="en-CA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556328" y="3957717"/>
            <a:ext cx="1418978" cy="276999"/>
          </a:xfrm>
          <a:prstGeom prst="rect">
            <a:avLst/>
          </a:prstGeom>
          <a:solidFill>
            <a:srgbClr val="EFEEDB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textarea control</a:t>
            </a:r>
            <a:endParaRPr lang="en-CA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265817" y="4816751"/>
            <a:ext cx="1238352" cy="276999"/>
          </a:xfrm>
          <a:prstGeom prst="rect">
            <a:avLst/>
          </a:prstGeom>
          <a:solidFill>
            <a:srgbClr val="EFEEDB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radio controls</a:t>
            </a:r>
            <a:endParaRPr lang="en-CA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410732" y="5105400"/>
            <a:ext cx="1491242" cy="276999"/>
          </a:xfrm>
          <a:prstGeom prst="rect">
            <a:avLst/>
          </a:prstGeom>
          <a:solidFill>
            <a:srgbClr val="EFEEDB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heckbox control</a:t>
            </a:r>
            <a:endParaRPr lang="en-CA" sz="1200" dirty="0"/>
          </a:p>
        </p:txBody>
      </p:sp>
      <p:cxnSp>
        <p:nvCxnSpPr>
          <p:cNvPr id="26" name="Straight Arrow Connector 25"/>
          <p:cNvCxnSpPr>
            <a:stCxn id="7" idx="3"/>
          </p:cNvCxnSpPr>
          <p:nvPr/>
        </p:nvCxnSpPr>
        <p:spPr bwMode="auto">
          <a:xfrm flipV="1">
            <a:off x="2901974" y="3380127"/>
            <a:ext cx="831826" cy="18737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</p:cNvCxnSpPr>
          <p:nvPr/>
        </p:nvCxnSpPr>
        <p:spPr bwMode="auto">
          <a:xfrm flipV="1">
            <a:off x="2901974" y="5243899"/>
            <a:ext cx="831826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</p:cNvCxnSpPr>
          <p:nvPr/>
        </p:nvCxnSpPr>
        <p:spPr bwMode="auto">
          <a:xfrm flipH="1" flipV="1">
            <a:off x="5880123" y="3213866"/>
            <a:ext cx="676205" cy="399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1"/>
          </p:cNvCxnSpPr>
          <p:nvPr/>
        </p:nvCxnSpPr>
        <p:spPr bwMode="auto">
          <a:xfrm flipH="1" flipV="1">
            <a:off x="4800600" y="3558524"/>
            <a:ext cx="1755728" cy="655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1"/>
          </p:cNvCxnSpPr>
          <p:nvPr/>
        </p:nvCxnSpPr>
        <p:spPr bwMode="auto">
          <a:xfrm flipH="1" flipV="1">
            <a:off x="5880123" y="4096216"/>
            <a:ext cx="676205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"/>
          </p:cNvCxnSpPr>
          <p:nvPr/>
        </p:nvCxnSpPr>
        <p:spPr bwMode="auto">
          <a:xfrm flipH="1" flipV="1">
            <a:off x="6629400" y="4884129"/>
            <a:ext cx="636417" cy="7112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1"/>
          </p:cNvCxnSpPr>
          <p:nvPr/>
        </p:nvCxnSpPr>
        <p:spPr bwMode="auto">
          <a:xfrm flipH="1">
            <a:off x="5856467" y="5536928"/>
            <a:ext cx="699861" cy="23894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1"/>
          </p:cNvCxnSpPr>
          <p:nvPr/>
        </p:nvCxnSpPr>
        <p:spPr bwMode="auto">
          <a:xfrm flipH="1">
            <a:off x="5856467" y="5838363"/>
            <a:ext cx="699861" cy="1384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1"/>
          </p:cNvCxnSpPr>
          <p:nvPr/>
        </p:nvCxnSpPr>
        <p:spPr bwMode="auto">
          <a:xfrm flipH="1">
            <a:off x="5856468" y="6139799"/>
            <a:ext cx="69986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13593" y="6372119"/>
            <a:ext cx="1297150" cy="276999"/>
          </a:xfrm>
          <a:prstGeom prst="rect">
            <a:avLst/>
          </a:prstGeom>
          <a:solidFill>
            <a:srgbClr val="EFEEDB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submit control</a:t>
            </a:r>
            <a:endParaRPr lang="en-CA" sz="1200" dirty="0"/>
          </a:p>
        </p:txBody>
      </p:sp>
      <p:cxnSp>
        <p:nvCxnSpPr>
          <p:cNvPr id="56" name="Straight Arrow Connector 55"/>
          <p:cNvCxnSpPr>
            <a:stCxn id="55" idx="3"/>
          </p:cNvCxnSpPr>
          <p:nvPr/>
        </p:nvCxnSpPr>
        <p:spPr bwMode="auto">
          <a:xfrm>
            <a:off x="2710743" y="6510619"/>
            <a:ext cx="102591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56328" y="6361387"/>
            <a:ext cx="1160895" cy="276999"/>
          </a:xfrm>
          <a:prstGeom prst="rect">
            <a:avLst/>
          </a:prstGeom>
          <a:solidFill>
            <a:srgbClr val="EFEEDB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reset control</a:t>
            </a:r>
            <a:endParaRPr lang="en-CA" sz="1200" dirty="0"/>
          </a:p>
        </p:txBody>
      </p:sp>
      <p:cxnSp>
        <p:nvCxnSpPr>
          <p:cNvPr id="58" name="Straight Arrow Connector 57"/>
          <p:cNvCxnSpPr>
            <a:stCxn id="57" idx="1"/>
          </p:cNvCxnSpPr>
          <p:nvPr/>
        </p:nvCxnSpPr>
        <p:spPr bwMode="auto">
          <a:xfrm flipH="1">
            <a:off x="5715000" y="6499887"/>
            <a:ext cx="841328" cy="107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59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 type="text"&gt; - Label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92633" y="6245226"/>
            <a:ext cx="2641600" cy="476250"/>
          </a:xfrm>
        </p:spPr>
        <p:txBody>
          <a:bodyPr/>
          <a:lstStyle/>
          <a:p>
            <a:fld id="{5E783297-4728-46B8-BE22-2C224A3EACF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743200"/>
            <a:ext cx="3465002" cy="2048086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3" y="2362200"/>
            <a:ext cx="6712251" cy="359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8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 type="radio"&gt;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0091" y="1662564"/>
            <a:ext cx="10668000" cy="4267200"/>
          </a:xfrm>
        </p:spPr>
        <p:txBody>
          <a:bodyPr/>
          <a:lstStyle/>
          <a:p>
            <a:r>
              <a:rPr lang="en-CA" dirty="0">
                <a:latin typeface="Consolas" panose="020B0609020204030204" pitchFamily="49" charset="0"/>
              </a:rPr>
              <a:t>&lt;input type="radio"&gt; </a:t>
            </a:r>
            <a:r>
              <a:rPr lang="en-CA" dirty="0"/>
              <a:t>defines a radio button</a:t>
            </a:r>
          </a:p>
          <a:p>
            <a:r>
              <a:rPr lang="en-CA" dirty="0" smtClean="0"/>
              <a:t>Select </a:t>
            </a:r>
            <a:r>
              <a:rPr lang="en-CA" dirty="0"/>
              <a:t>ONLY ONE from several choices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297-4728-46B8-BE22-2C224A3EACF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651" y="3796164"/>
            <a:ext cx="2103616" cy="1733749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3" y="3143250"/>
            <a:ext cx="7252294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7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&lt;input type="radio</a:t>
            </a:r>
            <a:r>
              <a:rPr lang="en-US" dirty="0" smtClean="0"/>
              <a:t>"&gt; - Label for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0091" y="1662564"/>
            <a:ext cx="10668000" cy="4267200"/>
          </a:xfrm>
        </p:spPr>
        <p:txBody>
          <a:bodyPr/>
          <a:lstStyle/>
          <a:p>
            <a:r>
              <a:rPr lang="en-CA" dirty="0" smtClean="0"/>
              <a:t>Select </a:t>
            </a:r>
            <a:r>
              <a:rPr lang="en-CA" dirty="0"/>
              <a:t>ONE of a limited number of choices: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297-4728-46B8-BE22-2C224A3EACF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403648"/>
            <a:ext cx="2333014" cy="1933781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648"/>
            <a:ext cx="6172200" cy="38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8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Type Checkbox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Consolas" panose="020B0609020204030204" pitchFamily="49" charset="0"/>
              </a:rPr>
              <a:t>&lt;input type="checkbox"&gt; </a:t>
            </a:r>
            <a:r>
              <a:rPr lang="en-CA" dirty="0"/>
              <a:t>defines a checkbox</a:t>
            </a:r>
          </a:p>
          <a:p>
            <a:r>
              <a:rPr lang="en-CA" dirty="0" smtClean="0"/>
              <a:t>Select </a:t>
            </a:r>
            <a:r>
              <a:rPr lang="en-CA" dirty="0"/>
              <a:t>ZERO or MORE options from several choices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297-4728-46B8-BE22-2C224A3EACF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833" y="4930140"/>
            <a:ext cx="5384800" cy="605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98" y="3674274"/>
            <a:ext cx="10620375" cy="7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&lt;select&gt; Element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&lt;select&gt;</a:t>
            </a:r>
            <a:r>
              <a:rPr lang="en-US" dirty="0" smtClean="0"/>
              <a:t> element defines a drop-down list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&lt;option&gt;</a:t>
            </a:r>
            <a:r>
              <a:rPr lang="en-US" dirty="0" smtClean="0"/>
              <a:t> elements defines an option that can be selected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297-4728-46B8-BE22-2C224A3EACF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276600"/>
            <a:ext cx="2286000" cy="1756132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3" y="2976072"/>
            <a:ext cx="4107038" cy="326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3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&lt;select&gt; Element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&lt;select&gt;</a:t>
            </a:r>
            <a:r>
              <a:rPr lang="en-US" dirty="0" smtClean="0"/>
              <a:t> element defines a drop-down list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&lt;option&gt;</a:t>
            </a:r>
            <a:r>
              <a:rPr lang="en-US" dirty="0" smtClean="0"/>
              <a:t> elements defines an option that can be selected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297-4728-46B8-BE22-2C224A3EACF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75" y="3138170"/>
            <a:ext cx="3435349" cy="310705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47" y="3657600"/>
            <a:ext cx="1954953" cy="137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&lt;select&gt; Element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the first item in the drop-down list is selected.</a:t>
            </a:r>
          </a:p>
          <a:p>
            <a:r>
              <a:rPr lang="en-US" dirty="0" smtClean="0"/>
              <a:t>To define a pre-selected option, add the </a:t>
            </a:r>
            <a:r>
              <a:rPr lang="en-US" dirty="0" smtClean="0">
                <a:solidFill>
                  <a:srgbClr val="C00000"/>
                </a:solidFill>
              </a:rPr>
              <a:t>selected</a:t>
            </a:r>
            <a:r>
              <a:rPr lang="en-US" dirty="0" smtClean="0"/>
              <a:t> attribute to the option: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297-4728-46B8-BE22-2C224A3EACF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2" y="3362818"/>
            <a:ext cx="5024967" cy="3358657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3962400"/>
            <a:ext cx="3164191" cy="96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1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&lt;select&gt; Element – size attribute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/>
              <a:t>size</a:t>
            </a:r>
            <a:r>
              <a:rPr lang="en-US" dirty="0"/>
              <a:t> attribute to specify the number of visible values: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297-4728-46B8-BE22-2C224A3EACF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33" y="2345374"/>
            <a:ext cx="6540831" cy="396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935920"/>
            <a:ext cx="3174834" cy="278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&lt;select&gt; Element – </a:t>
            </a:r>
            <a:r>
              <a:rPr lang="en-US" dirty="0" smtClean="0"/>
              <a:t>multiple attribute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/>
              <a:t>multiple</a:t>
            </a:r>
            <a:r>
              <a:rPr lang="en-US" dirty="0"/>
              <a:t> attribute to allow the user to select more than one value</a:t>
            </a:r>
          </a:p>
          <a:p>
            <a:r>
              <a:rPr lang="en-US" dirty="0"/>
              <a:t>Hold down the Ctrl (windows) / Command (Mac) button to select multiple options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297-4728-46B8-BE22-2C224A3EACF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1" y="4116860"/>
            <a:ext cx="7162800" cy="1800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0" y="4392770"/>
            <a:ext cx="2887557" cy="124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5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&lt;textarea&gt; Element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&lt;textarea&gt;</a:t>
            </a:r>
            <a:r>
              <a:rPr lang="en-US" dirty="0"/>
              <a:t> element defines a multi-line input field (</a:t>
            </a:r>
            <a:r>
              <a:rPr lang="en-US" b="1" dirty="0"/>
              <a:t>a text area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/>
              <a:t>rows</a:t>
            </a:r>
            <a:r>
              <a:rPr lang="en-US" dirty="0"/>
              <a:t> attribute specifies the visible number of lines in a text area.</a:t>
            </a:r>
          </a:p>
          <a:p>
            <a:r>
              <a:rPr lang="en-US" dirty="0"/>
              <a:t>The </a:t>
            </a:r>
            <a:r>
              <a:rPr lang="en-US" b="1" dirty="0"/>
              <a:t>cols</a:t>
            </a:r>
            <a:r>
              <a:rPr lang="en-US" dirty="0"/>
              <a:t> attribute specifies the visible width of a text area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297-4728-46B8-BE22-2C224A3EACF4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33" y="4800600"/>
            <a:ext cx="10771537" cy="9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0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/>
          </p:cNvSpPr>
          <p:nvPr/>
        </p:nvSpPr>
        <p:spPr bwMode="auto">
          <a:xfrm>
            <a:off x="1702594" y="5893594"/>
            <a:ext cx="8751094" cy="41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250" b="1" dirty="0">
                <a:solidFill>
                  <a:srgbClr val="FFFFFF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1: User fills in form and presses button to submit info to server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37412" y="1798741"/>
            <a:ext cx="5125641" cy="4063008"/>
            <a:chOff x="0" y="0"/>
            <a:chExt cx="4592" cy="3640"/>
          </a:xfrm>
        </p:grpSpPr>
        <p:pic>
          <p:nvPicPr>
            <p:cNvPr id="2765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592" cy="3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4" name="Oval 4"/>
            <p:cNvSpPr>
              <a:spLocks/>
            </p:cNvSpPr>
            <p:nvPr/>
          </p:nvSpPr>
          <p:spPr bwMode="auto">
            <a:xfrm>
              <a:off x="3304" y="2984"/>
              <a:ext cx="1200" cy="600"/>
            </a:xfrm>
            <a:prstGeom prst="ellipse">
              <a:avLst/>
            </a:prstGeom>
            <a:noFill/>
            <a:ln w="63500">
              <a:solidFill>
                <a:srgbClr val="DE463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altLang="en-US" sz="2953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Forms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1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&lt;textarea&gt;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297-4728-46B8-BE22-2C224A3EACF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33" y="2412749"/>
            <a:ext cx="10771537" cy="974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720" y="4114800"/>
            <a:ext cx="5613356" cy="1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4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&lt;textarea&gt; Element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the text area can be defined by using CSS: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297-4728-46B8-BE22-2C224A3EACF4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13" y="2667000"/>
            <a:ext cx="10048240" cy="87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113" y="4191000"/>
            <a:ext cx="622224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0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Password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&lt;input type="password"&gt;</a:t>
            </a:r>
            <a:r>
              <a:rPr lang="en-CA" dirty="0"/>
              <a:t> defines a </a:t>
            </a:r>
            <a:r>
              <a:rPr lang="en-CA" b="1" dirty="0"/>
              <a:t>password field</a:t>
            </a:r>
            <a:endParaRPr lang="en-CA" dirty="0"/>
          </a:p>
          <a:p>
            <a:r>
              <a:rPr lang="en-IN" sz="2400" dirty="0"/>
              <a:t>The characters in a password are masked (shown as asterisks or circles)</a:t>
            </a:r>
          </a:p>
          <a:p>
            <a:pPr marL="0" indent="0">
              <a:spcBef>
                <a:spcPts val="0"/>
              </a:spcBef>
              <a:buNone/>
            </a:pP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297-4728-46B8-BE22-2C224A3EACF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529" y="4766310"/>
            <a:ext cx="3631406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114" y="3200400"/>
            <a:ext cx="8754237" cy="10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Type Submit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&lt;input type="submit"&gt; </a:t>
            </a:r>
            <a:r>
              <a:rPr lang="en-US" sz="2400" dirty="0"/>
              <a:t>defines a button for submitting form data to a form-handler</a:t>
            </a:r>
          </a:p>
          <a:p>
            <a:r>
              <a:rPr lang="en-CA" sz="2400" dirty="0"/>
              <a:t>The form-handler is specified in the form's action attribute</a:t>
            </a:r>
          </a:p>
          <a:p>
            <a:r>
              <a:rPr lang="en-CA" sz="2400" dirty="0"/>
              <a:t>When "</a:t>
            </a:r>
            <a:r>
              <a:rPr lang="en-CA" sz="2400" dirty="0" smtClean="0"/>
              <a:t>Submit Request" </a:t>
            </a:r>
            <a:r>
              <a:rPr lang="en-CA" sz="2400" dirty="0"/>
              <a:t>is clicked, </a:t>
            </a:r>
            <a:r>
              <a:rPr lang="en-IN" sz="2400" dirty="0"/>
              <a:t>the name of each control and </a:t>
            </a:r>
            <a:r>
              <a:rPr lang="en-IN" sz="2400" dirty="0" smtClean="0"/>
              <a:t>it's data value are </a:t>
            </a:r>
            <a:r>
              <a:rPr lang="en-IN" sz="2400" dirty="0"/>
              <a:t>sent to the server </a:t>
            </a:r>
            <a:r>
              <a:rPr lang="en-IN" sz="2400" dirty="0" smtClean="0"/>
              <a:t>(response.html) for processing</a:t>
            </a:r>
            <a:endParaRPr lang="en-IN" sz="24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297-4728-46B8-BE22-2C224A3EACF4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03" y="4008120"/>
            <a:ext cx="2819400" cy="21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03" y="4191000"/>
            <a:ext cx="7038975" cy="2190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03" y="6404610"/>
            <a:ext cx="685800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1050" y="4227195"/>
            <a:ext cx="3339794" cy="179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3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Type Reset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Consolas" panose="020B0609020204030204" pitchFamily="49" charset="0"/>
              </a:rPr>
              <a:t>&lt;input type="reset"&gt; </a:t>
            </a:r>
            <a:r>
              <a:rPr lang="en-CA" dirty="0"/>
              <a:t>defines a reset button that resets all form values to their default </a:t>
            </a:r>
            <a:r>
              <a:rPr lang="en-CA" dirty="0" smtClean="0"/>
              <a:t>values</a:t>
            </a:r>
            <a:endParaRPr lang="en-CA" b="1" dirty="0">
              <a:solidFill>
                <a:srgbClr val="00B050"/>
              </a:solidFill>
            </a:endParaRPr>
          </a:p>
          <a:p>
            <a:r>
              <a:rPr lang="en-CA" dirty="0"/>
              <a:t>If the </a:t>
            </a:r>
            <a:r>
              <a:rPr lang="en-CA" dirty="0" smtClean="0"/>
              <a:t>"Clear Form" </a:t>
            </a:r>
            <a:r>
              <a:rPr lang="en-CA" dirty="0"/>
              <a:t>button is clicked, the form-data is reset to the default values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297-4728-46B8-BE22-2C224A3EACF4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03" y="3880182"/>
            <a:ext cx="2819400" cy="219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33" y="6317312"/>
            <a:ext cx="685800" cy="190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124975"/>
            <a:ext cx="7467600" cy="2190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0749" y="4267850"/>
            <a:ext cx="3379501" cy="175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Type Button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&lt;button&gt;</a:t>
            </a:r>
            <a:r>
              <a:rPr lang="en-US" dirty="0"/>
              <a:t> element defines a clickable </a:t>
            </a:r>
            <a:r>
              <a:rPr lang="en-US" b="1" dirty="0"/>
              <a:t>button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297-4728-46B8-BE22-2C224A3EACF4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6600"/>
            <a:ext cx="7558654" cy="20095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294" y="3505200"/>
            <a:ext cx="2100210" cy="84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Attribute - required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The</a:t>
            </a:r>
            <a:r>
              <a:rPr lang="en-US" altLang="en-US" dirty="0">
                <a:solidFill>
                  <a:srgbClr val="000000"/>
                </a:solidFill>
              </a:rPr>
              <a:t> </a:t>
            </a:r>
            <a:r>
              <a:rPr lang="en-US" altLang="en-US" dirty="0">
                <a:solidFill>
                  <a:srgbClr val="DC143C"/>
                </a:solidFill>
              </a:rPr>
              <a:t>required</a:t>
            </a:r>
            <a:r>
              <a:rPr lang="en-US" altLang="en-US" dirty="0">
                <a:solidFill>
                  <a:srgbClr val="000000"/>
                </a:solidFill>
              </a:rPr>
              <a:t> attribute specifies that an input field must be filled out before submitting the </a:t>
            </a:r>
            <a:r>
              <a:rPr lang="en-US" altLang="en-US" dirty="0" smtClean="0">
                <a:solidFill>
                  <a:srgbClr val="000000"/>
                </a:solidFill>
              </a:rPr>
              <a:t>form</a:t>
            </a:r>
          </a:p>
          <a:p>
            <a:pPr eaLnBrk="0" hangingPunct="0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651" y="2595264"/>
            <a:ext cx="65" cy="5962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41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"/>
          <p:cNvSpPr>
            <a:spLocks/>
          </p:cNvSpPr>
          <p:nvPr/>
        </p:nvSpPr>
        <p:spPr bwMode="auto">
          <a:xfrm>
            <a:off x="1970485" y="2303860"/>
            <a:ext cx="8251031" cy="410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>&lt;label for="username"&gt;Username:&lt;/label&gt;</a:t>
            </a:r>
            <a:b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>&lt;input type="text" name="username"</a:t>
            </a:r>
            <a:b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> </a:t>
            </a:r>
            <a:r>
              <a:rPr lang="en-US" altLang="en-US" sz="2531">
                <a:solidFill>
                  <a:srgbClr val="0080FF"/>
                </a:solidFill>
                <a:latin typeface="Courier" charset="0"/>
                <a:sym typeface="Courier" charset="0"/>
              </a:rPr>
              <a:t>required="required"</a:t>
            </a: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> /&gt;</a:t>
            </a:r>
            <a:b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>&lt;label for="password"&gt;Password:&lt;/label&gt;</a:t>
            </a:r>
            <a:b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>&lt;input type="password" name="password"</a:t>
            </a:r>
            <a:b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> </a:t>
            </a:r>
            <a:r>
              <a:rPr lang="en-US" altLang="en-US" sz="2531">
                <a:solidFill>
                  <a:srgbClr val="0080FF"/>
                </a:solidFill>
                <a:latin typeface="Courier" charset="0"/>
                <a:sym typeface="Courier" charset="0"/>
              </a:rPr>
              <a:t>required="required"</a:t>
            </a: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> /&gt;</a:t>
            </a:r>
            <a:b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</a:br>
            <a:r>
              <a:rPr lang="en-US" altLang="en-US" sz="2531">
                <a:solidFill>
                  <a:srgbClr val="949699"/>
                </a:solidFill>
                <a:latin typeface="Courier" charset="0"/>
                <a:sym typeface="Courier" charset="0"/>
              </a:rPr>
              <a:t>&lt;input type="submit" value="Submit" /&gt;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8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578" y="2625328"/>
            <a:ext cx="4464844" cy="160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2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55651" y="1752600"/>
            <a:ext cx="10668000" cy="42672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By changing the input type </a:t>
            </a:r>
            <a:r>
              <a:rPr lang="en-US" altLang="en-US" smtClean="0">
                <a:solidFill>
                  <a:srgbClr val="000000"/>
                </a:solidFill>
              </a:rPr>
              <a:t>to "email" </a:t>
            </a:r>
            <a:r>
              <a:rPr lang="en-US" altLang="en-US" dirty="0" smtClean="0">
                <a:solidFill>
                  <a:srgbClr val="000000"/>
                </a:solidFill>
              </a:rPr>
              <a:t>while using the required attribute, the browser can be used to validate (with some limitations) email addresses.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Form Attribute – Type Email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651" y="2595264"/>
            <a:ext cx="65" cy="5962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16" y="4915535"/>
            <a:ext cx="3767363" cy="1174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261" y="4930777"/>
            <a:ext cx="3581457" cy="1193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08" y="4926965"/>
            <a:ext cx="3438525" cy="1314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081" y="3312347"/>
            <a:ext cx="7817689" cy="142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2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/>
          </p:cNvSpPr>
          <p:nvPr/>
        </p:nvSpPr>
        <p:spPr bwMode="auto">
          <a:xfrm>
            <a:off x="1702594" y="5893594"/>
            <a:ext cx="8751094" cy="41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250" b="1">
                <a:solidFill>
                  <a:srgbClr val="FFFFFF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2: Name of each form control sent with value user entered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flipH="1">
            <a:off x="7452197" y="4444752"/>
            <a:ext cx="804788" cy="464344"/>
          </a:xfrm>
          <a:prstGeom prst="line">
            <a:avLst/>
          </a:prstGeom>
          <a:noFill/>
          <a:ln w="63500">
            <a:solidFill>
              <a:srgbClr val="DE4639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84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789" y="1687711"/>
            <a:ext cx="1625203" cy="348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2" name="Group 7"/>
          <p:cNvGrpSpPr>
            <a:grpSpLocks/>
          </p:cNvGrpSpPr>
          <p:nvPr/>
        </p:nvGrpSpPr>
        <p:grpSpPr bwMode="auto">
          <a:xfrm>
            <a:off x="2590800" y="1808977"/>
            <a:ext cx="5125641" cy="4063008"/>
            <a:chOff x="0" y="0"/>
            <a:chExt cx="4592" cy="3640"/>
          </a:xfrm>
        </p:grpSpPr>
        <p:pic>
          <p:nvPicPr>
            <p:cNvPr id="2970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592" cy="3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4" name="Oval 6"/>
            <p:cNvSpPr>
              <a:spLocks/>
            </p:cNvSpPr>
            <p:nvPr/>
          </p:nvSpPr>
          <p:spPr bwMode="auto">
            <a:xfrm>
              <a:off x="3304" y="2984"/>
              <a:ext cx="1200" cy="600"/>
            </a:xfrm>
            <a:prstGeom prst="ellipse">
              <a:avLst/>
            </a:prstGeom>
            <a:noFill/>
            <a:ln w="63500">
              <a:solidFill>
                <a:srgbClr val="DE463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altLang="en-US" sz="2953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Forms 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9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55651" y="1752600"/>
            <a:ext cx="10668000" cy="42672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By changing the input type to "</a:t>
            </a:r>
            <a:r>
              <a:rPr lang="en-US" altLang="en-US" dirty="0" err="1" smtClean="0">
                <a:solidFill>
                  <a:srgbClr val="000000"/>
                </a:solidFill>
              </a:rPr>
              <a:t>tel</a:t>
            </a:r>
            <a:r>
              <a:rPr lang="en-US" altLang="en-US" dirty="0" smtClean="0">
                <a:solidFill>
                  <a:srgbClr val="000000"/>
                </a:solidFill>
              </a:rPr>
              <a:t>" and using the "pattern" attribute while using the required attribute, the browser can be used to validate phone numbers.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Form Attribute – Type Tel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651" y="2595264"/>
            <a:ext cx="65" cy="5962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5011160"/>
            <a:ext cx="3657600" cy="17103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290973"/>
            <a:ext cx="9031995" cy="160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6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55651" y="1752600"/>
            <a:ext cx="10668000" cy="42672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By changing the input type to “date” and using the required attribute, the browser can be used to input specific dates.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Form Attribute – Type Date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651" y="2595264"/>
            <a:ext cx="65" cy="5962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774335"/>
            <a:ext cx="9242196" cy="1115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00" y="4121150"/>
            <a:ext cx="3019425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924" y="4121150"/>
            <a:ext cx="3657600" cy="2362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9112" y="4121150"/>
            <a:ext cx="30289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1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400" dirty="0" smtClean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sz="9600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</a:t>
            </a:r>
            <a:endParaRPr lang="en-US" sz="9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/>
          </p:cNvSpPr>
          <p:nvPr/>
        </p:nvSpPr>
        <p:spPr bwMode="auto">
          <a:xfrm>
            <a:off x="1702594" y="5893594"/>
            <a:ext cx="8751094" cy="41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250" b="1">
                <a:solidFill>
                  <a:srgbClr val="FFFFFF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3: Server processes information using programming language</a:t>
            </a: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399" y="1687711"/>
            <a:ext cx="1625203" cy="348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bg1"/>
                </a:solidFill>
              </a:rPr>
              <a:t>How Forms 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803" y="1991605"/>
            <a:ext cx="10668000" cy="4267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7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/>
          </p:cNvSpPr>
          <p:nvPr/>
        </p:nvSpPr>
        <p:spPr bwMode="auto">
          <a:xfrm>
            <a:off x="1702594" y="5893594"/>
            <a:ext cx="8751094" cy="75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250" b="1" dirty="0">
                <a:solidFill>
                  <a:srgbClr val="FFFFFF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4: Server </a:t>
            </a:r>
            <a:r>
              <a:rPr lang="en-US" altLang="en-US" sz="2250" b="1" dirty="0" smtClean="0">
                <a:solidFill>
                  <a:srgbClr val="FFFFFF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send data (usually JSON) back to browser</a:t>
            </a:r>
            <a:endParaRPr lang="en-US" altLang="en-US" sz="2250" b="1" dirty="0">
              <a:solidFill>
                <a:srgbClr val="FFFFFF"/>
              </a:solidFill>
              <a:latin typeface="Helvetica" panose="020B0604020202020204" pitchFamily="34" charset="0"/>
              <a:sym typeface="Helvetica" panose="020B0604020202020204" pitchFamily="34" charset="0"/>
            </a:endParaRP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633" y="1687711"/>
            <a:ext cx="1625203" cy="348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292203" y="2661047"/>
            <a:ext cx="5313164" cy="2114104"/>
            <a:chOff x="0" y="0"/>
            <a:chExt cx="4759" cy="1894"/>
          </a:xfrm>
        </p:grpSpPr>
        <p:sp>
          <p:nvSpPr>
            <p:cNvPr id="33798" name="Line 4"/>
            <p:cNvSpPr>
              <a:spLocks noChangeShapeType="1"/>
            </p:cNvSpPr>
            <p:nvPr/>
          </p:nvSpPr>
          <p:spPr bwMode="auto">
            <a:xfrm flipH="1">
              <a:off x="39" y="1478"/>
              <a:ext cx="721" cy="416"/>
            </a:xfrm>
            <a:prstGeom prst="line">
              <a:avLst/>
            </a:prstGeom>
            <a:noFill/>
            <a:ln w="63500">
              <a:solidFill>
                <a:srgbClr val="DE4639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984"/>
            </a:p>
          </p:txBody>
        </p:sp>
        <p:pic>
          <p:nvPicPr>
            <p:cNvPr id="3379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" y="0"/>
              <a:ext cx="4424" cy="1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How Forms Work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/>
          </p:cNvSpPr>
          <p:nvPr/>
        </p:nvSpPr>
        <p:spPr bwMode="auto">
          <a:xfrm>
            <a:off x="3629341" y="2972529"/>
            <a:ext cx="4674358" cy="778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5062" dirty="0">
                <a:solidFill>
                  <a:srgbClr val="FFFFFF"/>
                </a:solidFill>
                <a:latin typeface="Courier" charset="0"/>
                <a:sym typeface="Courier" charset="0"/>
              </a:rPr>
              <a:t>username=Ivy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bg1"/>
                </a:solidFill>
              </a:rPr>
              <a:t>Name &amp; Value Pairs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from a form is send to server in name/value pairs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5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/>
          </p:cNvSpPr>
          <p:nvPr/>
        </p:nvSpPr>
        <p:spPr bwMode="auto">
          <a:xfrm>
            <a:off x="3629341" y="2972529"/>
            <a:ext cx="4674358" cy="778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5062">
                <a:solidFill>
                  <a:srgbClr val="E17D32"/>
                </a:solidFill>
                <a:latin typeface="Courier" charset="0"/>
                <a:sym typeface="Courier" charset="0"/>
              </a:rPr>
              <a:t>username</a:t>
            </a:r>
            <a:r>
              <a:rPr lang="en-US" altLang="en-US" sz="5062">
                <a:solidFill>
                  <a:srgbClr val="FFFFFF"/>
                </a:solidFill>
                <a:latin typeface="Courier" charset="0"/>
                <a:sym typeface="Courier" charset="0"/>
              </a:rPr>
              <a:t>=Ivy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220641" y="2263676"/>
            <a:ext cx="4232672" cy="957709"/>
            <a:chOff x="0" y="0"/>
            <a:chExt cx="3792" cy="858"/>
          </a:xfrm>
        </p:grpSpPr>
        <p:sp>
          <p:nvSpPr>
            <p:cNvPr id="37893" name="Line 3"/>
            <p:cNvSpPr>
              <a:spLocks noChangeShapeType="1"/>
            </p:cNvSpPr>
            <p:nvPr/>
          </p:nvSpPr>
          <p:spPr bwMode="auto">
            <a:xfrm rot="10800000" flipH="1">
              <a:off x="384" y="686"/>
              <a:ext cx="2743" cy="0"/>
            </a:xfrm>
            <a:prstGeom prst="line">
              <a:avLst/>
            </a:prstGeom>
            <a:noFill/>
            <a:ln w="38100">
              <a:solidFill>
                <a:srgbClr val="E6E6E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984"/>
            </a:p>
          </p:txBody>
        </p:sp>
        <p:sp>
          <p:nvSpPr>
            <p:cNvPr id="37894" name="Line 4"/>
            <p:cNvSpPr>
              <a:spLocks noChangeShapeType="1"/>
            </p:cNvSpPr>
            <p:nvPr/>
          </p:nvSpPr>
          <p:spPr bwMode="auto">
            <a:xfrm>
              <a:off x="396" y="676"/>
              <a:ext cx="3" cy="162"/>
            </a:xfrm>
            <a:prstGeom prst="line">
              <a:avLst/>
            </a:prstGeom>
            <a:noFill/>
            <a:ln w="38100">
              <a:solidFill>
                <a:srgbClr val="E6E6E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984"/>
            </a:p>
          </p:txBody>
        </p:sp>
        <p:sp>
          <p:nvSpPr>
            <p:cNvPr id="37895" name="Line 5"/>
            <p:cNvSpPr>
              <a:spLocks noChangeShapeType="1"/>
            </p:cNvSpPr>
            <p:nvPr/>
          </p:nvSpPr>
          <p:spPr bwMode="auto">
            <a:xfrm>
              <a:off x="3123" y="678"/>
              <a:ext cx="1" cy="180"/>
            </a:xfrm>
            <a:prstGeom prst="line">
              <a:avLst/>
            </a:prstGeom>
            <a:noFill/>
            <a:ln w="38100">
              <a:solidFill>
                <a:srgbClr val="E6E6E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984"/>
            </a:p>
          </p:txBody>
        </p:sp>
        <p:sp>
          <p:nvSpPr>
            <p:cNvPr id="37896" name="Line 6"/>
            <p:cNvSpPr>
              <a:spLocks noChangeShapeType="1"/>
            </p:cNvSpPr>
            <p:nvPr/>
          </p:nvSpPr>
          <p:spPr bwMode="auto">
            <a:xfrm>
              <a:off x="1880" y="516"/>
              <a:ext cx="4" cy="174"/>
            </a:xfrm>
            <a:prstGeom prst="line">
              <a:avLst/>
            </a:prstGeom>
            <a:noFill/>
            <a:ln w="38100">
              <a:solidFill>
                <a:srgbClr val="E6E6E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984"/>
            </a:p>
          </p:txBody>
        </p:sp>
        <p:sp>
          <p:nvSpPr>
            <p:cNvPr id="37897" name="Rectangle 7"/>
            <p:cNvSpPr>
              <a:spLocks/>
            </p:cNvSpPr>
            <p:nvPr/>
          </p:nvSpPr>
          <p:spPr bwMode="auto">
            <a:xfrm>
              <a:off x="0" y="0"/>
              <a:ext cx="3792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953">
                  <a:solidFill>
                    <a:srgbClr val="E17D32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NAME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Name &amp; Value Pairs</a:t>
            </a:r>
            <a:endParaRPr lang="en-US" sz="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from a form is send to server in name/value pairs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7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/>
          </p:cNvSpPr>
          <p:nvPr/>
        </p:nvSpPr>
        <p:spPr bwMode="auto">
          <a:xfrm>
            <a:off x="3629341" y="2972529"/>
            <a:ext cx="4674358" cy="778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5062">
                <a:solidFill>
                  <a:srgbClr val="E17D32"/>
                </a:solidFill>
                <a:latin typeface="Courier" charset="0"/>
                <a:sym typeface="Courier" charset="0"/>
              </a:rPr>
              <a:t>username</a:t>
            </a:r>
            <a:r>
              <a:rPr lang="en-US" altLang="en-US" sz="5062">
                <a:solidFill>
                  <a:srgbClr val="FFFFFF"/>
                </a:solidFill>
                <a:latin typeface="Courier" charset="0"/>
                <a:sym typeface="Courier" charset="0"/>
              </a:rPr>
              <a:t>=</a:t>
            </a:r>
            <a:r>
              <a:rPr lang="en-US" altLang="en-US" sz="5062">
                <a:solidFill>
                  <a:srgbClr val="6AC0BA"/>
                </a:solidFill>
                <a:latin typeface="Courier" charset="0"/>
                <a:sym typeface="Courier" charset="0"/>
              </a:rPr>
              <a:t>Ivy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640586" y="3679031"/>
            <a:ext cx="4232672" cy="964406"/>
            <a:chOff x="0" y="0"/>
            <a:chExt cx="3792" cy="864"/>
          </a:xfrm>
        </p:grpSpPr>
        <p:sp>
          <p:nvSpPr>
            <p:cNvPr id="39947" name="Line 3"/>
            <p:cNvSpPr>
              <a:spLocks noChangeShapeType="1"/>
            </p:cNvSpPr>
            <p:nvPr/>
          </p:nvSpPr>
          <p:spPr bwMode="auto">
            <a:xfrm>
              <a:off x="2360" y="0"/>
              <a:ext cx="2" cy="180"/>
            </a:xfrm>
            <a:prstGeom prst="line">
              <a:avLst/>
            </a:prstGeom>
            <a:noFill/>
            <a:ln w="38100">
              <a:solidFill>
                <a:srgbClr val="E6E6E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984"/>
            </a:p>
          </p:txBody>
        </p:sp>
        <p:sp>
          <p:nvSpPr>
            <p:cNvPr id="39948" name="Line 4"/>
            <p:cNvSpPr>
              <a:spLocks noChangeShapeType="1"/>
            </p:cNvSpPr>
            <p:nvPr/>
          </p:nvSpPr>
          <p:spPr bwMode="auto">
            <a:xfrm>
              <a:off x="1368" y="168"/>
              <a:ext cx="999" cy="0"/>
            </a:xfrm>
            <a:prstGeom prst="line">
              <a:avLst/>
            </a:prstGeom>
            <a:noFill/>
            <a:ln w="38100">
              <a:solidFill>
                <a:srgbClr val="E6E6E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984"/>
            </a:p>
          </p:txBody>
        </p:sp>
        <p:sp>
          <p:nvSpPr>
            <p:cNvPr id="39949" name="Line 5"/>
            <p:cNvSpPr>
              <a:spLocks noChangeShapeType="1"/>
            </p:cNvSpPr>
            <p:nvPr/>
          </p:nvSpPr>
          <p:spPr bwMode="auto">
            <a:xfrm>
              <a:off x="1856" y="168"/>
              <a:ext cx="4" cy="174"/>
            </a:xfrm>
            <a:prstGeom prst="line">
              <a:avLst/>
            </a:prstGeom>
            <a:noFill/>
            <a:ln w="38100">
              <a:solidFill>
                <a:srgbClr val="E6E6E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984"/>
            </a:p>
          </p:txBody>
        </p:sp>
        <p:sp>
          <p:nvSpPr>
            <p:cNvPr id="39950" name="Rectangle 6"/>
            <p:cNvSpPr>
              <a:spLocks/>
            </p:cNvSpPr>
            <p:nvPr/>
          </p:nvSpPr>
          <p:spPr bwMode="auto">
            <a:xfrm>
              <a:off x="0" y="400"/>
              <a:ext cx="3792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953">
                  <a:solidFill>
                    <a:srgbClr val="6AC0BA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VALUE</a:t>
              </a:r>
            </a:p>
          </p:txBody>
        </p:sp>
        <p:sp>
          <p:nvSpPr>
            <p:cNvPr id="39951" name="Line 7"/>
            <p:cNvSpPr>
              <a:spLocks noChangeShapeType="1"/>
            </p:cNvSpPr>
            <p:nvPr/>
          </p:nvSpPr>
          <p:spPr bwMode="auto">
            <a:xfrm>
              <a:off x="1376" y="0"/>
              <a:ext cx="2" cy="180"/>
            </a:xfrm>
            <a:prstGeom prst="line">
              <a:avLst/>
            </a:prstGeom>
            <a:noFill/>
            <a:ln w="38100">
              <a:solidFill>
                <a:srgbClr val="E6E6E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984"/>
            </a:p>
          </p:txBody>
        </p:sp>
      </p:grpSp>
      <p:grpSp>
        <p:nvGrpSpPr>
          <p:cNvPr id="39941" name="Group 14"/>
          <p:cNvGrpSpPr>
            <a:grpSpLocks/>
          </p:cNvGrpSpPr>
          <p:nvPr/>
        </p:nvGrpSpPr>
        <p:grpSpPr bwMode="auto">
          <a:xfrm>
            <a:off x="3220641" y="2263676"/>
            <a:ext cx="4232672" cy="957709"/>
            <a:chOff x="0" y="0"/>
            <a:chExt cx="3792" cy="858"/>
          </a:xfrm>
        </p:grpSpPr>
        <p:sp>
          <p:nvSpPr>
            <p:cNvPr id="39942" name="Line 9"/>
            <p:cNvSpPr>
              <a:spLocks noChangeShapeType="1"/>
            </p:cNvSpPr>
            <p:nvPr/>
          </p:nvSpPr>
          <p:spPr bwMode="auto">
            <a:xfrm rot="10800000" flipH="1">
              <a:off x="384" y="686"/>
              <a:ext cx="2743" cy="0"/>
            </a:xfrm>
            <a:prstGeom prst="line">
              <a:avLst/>
            </a:prstGeom>
            <a:noFill/>
            <a:ln w="38100">
              <a:solidFill>
                <a:srgbClr val="E6E6E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984"/>
            </a:p>
          </p:txBody>
        </p:sp>
        <p:sp>
          <p:nvSpPr>
            <p:cNvPr id="39943" name="Line 10"/>
            <p:cNvSpPr>
              <a:spLocks noChangeShapeType="1"/>
            </p:cNvSpPr>
            <p:nvPr/>
          </p:nvSpPr>
          <p:spPr bwMode="auto">
            <a:xfrm>
              <a:off x="396" y="676"/>
              <a:ext cx="3" cy="162"/>
            </a:xfrm>
            <a:prstGeom prst="line">
              <a:avLst/>
            </a:prstGeom>
            <a:noFill/>
            <a:ln w="38100">
              <a:solidFill>
                <a:srgbClr val="E6E6E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984"/>
            </a:p>
          </p:txBody>
        </p:sp>
        <p:sp>
          <p:nvSpPr>
            <p:cNvPr id="39944" name="Line 11"/>
            <p:cNvSpPr>
              <a:spLocks noChangeShapeType="1"/>
            </p:cNvSpPr>
            <p:nvPr/>
          </p:nvSpPr>
          <p:spPr bwMode="auto">
            <a:xfrm>
              <a:off x="3123" y="678"/>
              <a:ext cx="1" cy="180"/>
            </a:xfrm>
            <a:prstGeom prst="line">
              <a:avLst/>
            </a:prstGeom>
            <a:noFill/>
            <a:ln w="38100">
              <a:solidFill>
                <a:srgbClr val="E6E6E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984"/>
            </a:p>
          </p:txBody>
        </p:sp>
        <p:sp>
          <p:nvSpPr>
            <p:cNvPr id="39945" name="Line 12"/>
            <p:cNvSpPr>
              <a:spLocks noChangeShapeType="1"/>
            </p:cNvSpPr>
            <p:nvPr/>
          </p:nvSpPr>
          <p:spPr bwMode="auto">
            <a:xfrm>
              <a:off x="1880" y="516"/>
              <a:ext cx="4" cy="174"/>
            </a:xfrm>
            <a:prstGeom prst="line">
              <a:avLst/>
            </a:prstGeom>
            <a:noFill/>
            <a:ln w="38100">
              <a:solidFill>
                <a:srgbClr val="E6E6E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984"/>
            </a:p>
          </p:txBody>
        </p:sp>
        <p:sp>
          <p:nvSpPr>
            <p:cNvPr id="39946" name="Rectangle 13"/>
            <p:cNvSpPr>
              <a:spLocks/>
            </p:cNvSpPr>
            <p:nvPr/>
          </p:nvSpPr>
          <p:spPr bwMode="auto">
            <a:xfrm>
              <a:off x="0" y="0"/>
              <a:ext cx="3792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953">
                  <a:solidFill>
                    <a:srgbClr val="E17D32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NAME</a:t>
              </a:r>
            </a:p>
          </p:txBody>
        </p:sp>
      </p:grpSp>
      <p:sp>
        <p:nvSpPr>
          <p:cNvPr id="20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en-US" sz="4400" dirty="0" smtClean="0">
                <a:solidFill>
                  <a:schemeClr val="bg1"/>
                </a:solidFill>
                <a:latin typeface="+mj-lt"/>
                <a:sym typeface="Helvetica" panose="020B0604020202020204" pitchFamily="34" charset="0"/>
              </a:rPr>
              <a:t>Name &amp; Value Pairs</a:t>
            </a:r>
            <a:endParaRPr lang="en-US" altLang="en-US" sz="4400" dirty="0">
              <a:solidFill>
                <a:schemeClr val="bg1"/>
              </a:solidFill>
              <a:latin typeface="+mj-lt"/>
              <a:sym typeface="Helvetica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from a form is send to server in name/value pairs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9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oper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oper1" id="{FFB54392-B724-4562-9AB1-54B4F89829ED}" vid="{56133136-30CF-473E-8B87-F099199D2C1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16212</TotalTime>
  <Words>1194</Words>
  <Application>Microsoft Office PowerPoint</Application>
  <PresentationFormat>Widescreen</PresentationFormat>
  <Paragraphs>169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Arial</vt:lpstr>
      <vt:lpstr>Calibri</vt:lpstr>
      <vt:lpstr>Consolas</vt:lpstr>
      <vt:lpstr>Courier</vt:lpstr>
      <vt:lpstr>Courier New</vt:lpstr>
      <vt:lpstr>Gill Sans</vt:lpstr>
      <vt:lpstr>Helvetica</vt:lpstr>
      <vt:lpstr>Lucida Grande</vt:lpstr>
      <vt:lpstr>Times New Roman</vt:lpstr>
      <vt:lpstr>Verdana</vt:lpstr>
      <vt:lpstr>Wingdings</vt:lpstr>
      <vt:lpstr>ヒラギノ角ゴ ProN W3</vt:lpstr>
      <vt:lpstr>Cooper1</vt:lpstr>
      <vt:lpstr>Web Design with  HTML5 &amp; CSS3</vt:lpstr>
      <vt:lpstr>Form Controls</vt:lpstr>
      <vt:lpstr>How Forms Work</vt:lpstr>
      <vt:lpstr>How Forms Work</vt:lpstr>
      <vt:lpstr>How Forms Work</vt:lpstr>
      <vt:lpstr>How Forms Work</vt:lpstr>
      <vt:lpstr>Name &amp; Value Pairs</vt:lpstr>
      <vt:lpstr>Name &amp; Value Pairs</vt:lpstr>
      <vt:lpstr>Name &amp; Value Pairs</vt:lpstr>
      <vt:lpstr>Form Processing</vt:lpstr>
      <vt:lpstr>Form Processing</vt:lpstr>
      <vt:lpstr>Form Structure</vt:lpstr>
      <vt:lpstr>Form Structure</vt:lpstr>
      <vt:lpstr>Form Structure</vt:lpstr>
      <vt:lpstr>Form Controls</vt:lpstr>
      <vt:lpstr>&lt;input&gt; Element</vt:lpstr>
      <vt:lpstr>&lt;input type="text"&gt;</vt:lpstr>
      <vt:lpstr>&lt;input type="text"&gt;</vt:lpstr>
      <vt:lpstr>&lt;input type="text"&gt;</vt:lpstr>
      <vt:lpstr>&lt;input type="text"&gt; - Label for</vt:lpstr>
      <vt:lpstr>&lt;input type="radio"&gt;</vt:lpstr>
      <vt:lpstr>&lt;input type="radio"&gt; - Label for</vt:lpstr>
      <vt:lpstr>Input Type Checkbox</vt:lpstr>
      <vt:lpstr>&lt;select&gt; Element</vt:lpstr>
      <vt:lpstr>&lt;select&gt; Element</vt:lpstr>
      <vt:lpstr>&lt;select&gt; Element</vt:lpstr>
      <vt:lpstr>&lt;select&gt; Element – size attribute</vt:lpstr>
      <vt:lpstr>&lt;select&gt; Element – multiple attribute</vt:lpstr>
      <vt:lpstr>&lt;textarea&gt; Element</vt:lpstr>
      <vt:lpstr>&lt;textarea&gt; Element</vt:lpstr>
      <vt:lpstr>&lt;textarea&gt; Element</vt:lpstr>
      <vt:lpstr>Input Type Password</vt:lpstr>
      <vt:lpstr>Input Type Submit</vt:lpstr>
      <vt:lpstr>Input Type Reset</vt:lpstr>
      <vt:lpstr>Input Type Button</vt:lpstr>
      <vt:lpstr>Form Attribute - required</vt:lpstr>
      <vt:lpstr>Form Validation</vt:lpstr>
      <vt:lpstr>PowerPoint Presentation</vt:lpstr>
      <vt:lpstr>Required Form Attribute – Type Email</vt:lpstr>
      <vt:lpstr>Required Form Attribute – Type Tel</vt:lpstr>
      <vt:lpstr>Required Form Attribute – Type Date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</dc:title>
  <dc:creator>Marge Hohly</dc:creator>
  <cp:lastModifiedBy>Jim Cooper</cp:lastModifiedBy>
  <cp:revision>601</cp:revision>
  <cp:lastPrinted>2016-08-29T17:47:42Z</cp:lastPrinted>
  <dcterms:created xsi:type="dcterms:W3CDTF">2006-08-29T19:10:25Z</dcterms:created>
  <dcterms:modified xsi:type="dcterms:W3CDTF">2019-11-15T18:12:42Z</dcterms:modified>
</cp:coreProperties>
</file>