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91" d="100"/>
          <a:sy n="91" d="100"/>
        </p:scale>
        <p:origin x="3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6/22/2021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6/22/2021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882E-1E78-4585-A9ED-1895E9CAA737}"/>
              </a:ext>
            </a:extLst>
          </p:cNvPr>
          <p:cNvSpPr>
            <a:spLocks noGrp="1"/>
          </p:cNvSpPr>
          <p:nvPr>
            <p:ph type="ctrTitle"/>
          </p:nvPr>
        </p:nvSpPr>
        <p:spPr>
          <a:xfrm>
            <a:off x="1440181" y="1795243"/>
            <a:ext cx="8825658" cy="1870746"/>
          </a:xfrm>
        </p:spPr>
        <p:txBody>
          <a:bodyPr anchor="t"/>
          <a:lstStyle/>
          <a:p>
            <a:pPr algn="ctr"/>
            <a:r>
              <a:rPr lang="en-US" sz="4400" b="1" dirty="0">
                <a:solidFill>
                  <a:schemeClr val="accent3">
                    <a:lumMod val="40000"/>
                    <a:lumOff val="60000"/>
                  </a:schemeClr>
                </a:solidFill>
                <a:latin typeface="Arial Black" panose="020B0A04020102020204" pitchFamily="34" charset="0"/>
              </a:rPr>
              <a:t>Data Analysis of International Supermarket</a:t>
            </a:r>
          </a:p>
        </p:txBody>
      </p:sp>
    </p:spTree>
    <p:extLst>
      <p:ext uri="{BB962C8B-B14F-4D97-AF65-F5344CB8AC3E}">
        <p14:creationId xmlns:p14="http://schemas.microsoft.com/office/powerpoint/2010/main" val="294669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A97B-5F54-4A8B-A560-CBE294182238}"/>
              </a:ext>
            </a:extLst>
          </p:cNvPr>
          <p:cNvSpPr>
            <a:spLocks noGrp="1"/>
          </p:cNvSpPr>
          <p:nvPr>
            <p:ph type="title"/>
          </p:nvPr>
        </p:nvSpPr>
        <p:spPr/>
        <p:txBody>
          <a:bodyPr/>
          <a:lstStyle/>
          <a:p>
            <a:r>
              <a:rPr lang="en-US" dirty="0"/>
              <a:t>About Dataset</a:t>
            </a:r>
          </a:p>
        </p:txBody>
      </p:sp>
      <p:sp>
        <p:nvSpPr>
          <p:cNvPr id="3" name="Content Placeholder 2">
            <a:extLst>
              <a:ext uri="{FF2B5EF4-FFF2-40B4-BE49-F238E27FC236}">
                <a16:creationId xmlns:a16="http://schemas.microsoft.com/office/drawing/2014/main" id="{9F52AFEE-6076-4EF4-9D7B-C7BBE61626F9}"/>
              </a:ext>
            </a:extLst>
          </p:cNvPr>
          <p:cNvSpPr>
            <a:spLocks noGrp="1"/>
          </p:cNvSpPr>
          <p:nvPr>
            <p:ph idx="1"/>
          </p:nvPr>
        </p:nvSpPr>
        <p:spPr/>
        <p:txBody>
          <a:bodyPr/>
          <a:lstStyle/>
          <a:p>
            <a:r>
              <a:rPr lang="en-US" dirty="0"/>
              <a:t>This dataset is downloaded from Kaggle.com, uploaded by GoKagglers which was updated 2 years ago.</a:t>
            </a:r>
          </a:p>
          <a:p>
            <a:r>
              <a:rPr lang="en-US" dirty="0"/>
              <a:t>The dataset  contain information about retail sales for a superstore that has branches globally.</a:t>
            </a:r>
          </a:p>
          <a:p>
            <a:r>
              <a:rPr lang="en-US" dirty="0"/>
              <a:t>It has information for 4 years from 2011-2014 (1</a:t>
            </a:r>
            <a:r>
              <a:rPr lang="en-US" baseline="30000" dirty="0"/>
              <a:t>st</a:t>
            </a:r>
            <a:r>
              <a:rPr lang="en-US" dirty="0"/>
              <a:t> Jan 2011-12</a:t>
            </a:r>
            <a:r>
              <a:rPr lang="en-US" baseline="30000" dirty="0"/>
              <a:t>th</a:t>
            </a:r>
            <a:r>
              <a:rPr lang="en-US" dirty="0"/>
              <a:t> Dec 2014).</a:t>
            </a:r>
          </a:p>
          <a:p>
            <a:r>
              <a:rPr lang="en-US" dirty="0"/>
              <a:t>Dataset has 1 excel file in which there is 23 column and among this columns is 15 in string,  4 in decimal, 2 in date-time and 2 in integer format.</a:t>
            </a:r>
          </a:p>
          <a:p>
            <a:r>
              <a:rPr lang="en-US" dirty="0"/>
              <a:t>It has 51291 rows of data.</a:t>
            </a:r>
          </a:p>
          <a:p>
            <a:endParaRPr lang="en-US" dirty="0"/>
          </a:p>
        </p:txBody>
      </p:sp>
    </p:spTree>
    <p:extLst>
      <p:ext uri="{BB962C8B-B14F-4D97-AF65-F5344CB8AC3E}">
        <p14:creationId xmlns:p14="http://schemas.microsoft.com/office/powerpoint/2010/main" val="37511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AA0F-9D27-4395-A724-2EC3517B2B7A}"/>
              </a:ext>
            </a:extLst>
          </p:cNvPr>
          <p:cNvSpPr>
            <a:spLocks noGrp="1"/>
          </p:cNvSpPr>
          <p:nvPr>
            <p:ph type="title"/>
          </p:nvPr>
        </p:nvSpPr>
        <p:spPr/>
        <p:txBody>
          <a:bodyPr/>
          <a:lstStyle/>
          <a:p>
            <a:r>
              <a:rPr lang="en-US" dirty="0"/>
              <a:t>Problem Statements and the results:</a:t>
            </a:r>
          </a:p>
        </p:txBody>
      </p:sp>
      <p:sp>
        <p:nvSpPr>
          <p:cNvPr id="3" name="Content Placeholder 2">
            <a:extLst>
              <a:ext uri="{FF2B5EF4-FFF2-40B4-BE49-F238E27FC236}">
                <a16:creationId xmlns:a16="http://schemas.microsoft.com/office/drawing/2014/main" id="{C31560F7-5D18-4214-B6DD-B0DB113EE2C0}"/>
              </a:ext>
            </a:extLst>
          </p:cNvPr>
          <p:cNvSpPr>
            <a:spLocks noGrp="1"/>
          </p:cNvSpPr>
          <p:nvPr>
            <p:ph idx="1"/>
          </p:nvPr>
        </p:nvSpPr>
        <p:spPr/>
        <p:txBody>
          <a:bodyPr/>
          <a:lstStyle/>
          <a:p>
            <a:r>
              <a:rPr lang="en-US" b="1" dirty="0">
                <a:solidFill>
                  <a:schemeClr val="tx1"/>
                </a:solidFill>
              </a:rPr>
              <a:t>Does sales and quantity brought by customers grows proportionally.               </a:t>
            </a:r>
            <a:r>
              <a:rPr lang="en-US" dirty="0">
                <a:solidFill>
                  <a:schemeClr val="tx1"/>
                </a:solidFill>
              </a:rPr>
              <a:t>-&gt;So after the analysis I found that for most of the customers quantity brought is proportional to the sales.</a:t>
            </a:r>
          </a:p>
          <a:p>
            <a:r>
              <a:rPr lang="en-US" b="1" dirty="0">
                <a:solidFill>
                  <a:schemeClr val="tx1"/>
                </a:solidFill>
              </a:rPr>
              <a:t>What is the shipping cost per year for each order priority?    </a:t>
            </a:r>
            <a:r>
              <a:rPr lang="en-US" dirty="0">
                <a:solidFill>
                  <a:schemeClr val="tx1"/>
                </a:solidFill>
              </a:rPr>
              <a:t>                             -&gt;The analysis give us the information that each year shipping cost increases and medium order priority has the most shipping cost irrelevant to years.</a:t>
            </a:r>
          </a:p>
          <a:p>
            <a:r>
              <a:rPr lang="en-US" b="1" dirty="0">
                <a:solidFill>
                  <a:schemeClr val="tx1"/>
                </a:solidFill>
              </a:rPr>
              <a:t>Which are the top regions that ordered the most quantities?                            </a:t>
            </a:r>
            <a:r>
              <a:rPr lang="en-US" dirty="0">
                <a:solidFill>
                  <a:schemeClr val="tx1"/>
                </a:solidFill>
              </a:rPr>
              <a:t>-&gt;From the analysis I found that central region has ordered the most and consumers segment products was sold the highest.</a:t>
            </a:r>
          </a:p>
        </p:txBody>
      </p:sp>
    </p:spTree>
    <p:extLst>
      <p:ext uri="{BB962C8B-B14F-4D97-AF65-F5344CB8AC3E}">
        <p14:creationId xmlns:p14="http://schemas.microsoft.com/office/powerpoint/2010/main" val="394070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8AA75-FFB5-470A-AB29-57C5AAEF184B}"/>
              </a:ext>
            </a:extLst>
          </p:cNvPr>
          <p:cNvSpPr>
            <a:spLocks noGrp="1"/>
          </p:cNvSpPr>
          <p:nvPr>
            <p:ph idx="1"/>
          </p:nvPr>
        </p:nvSpPr>
        <p:spPr/>
        <p:txBody>
          <a:bodyPr>
            <a:normAutofit fontScale="92500" lnSpcReduction="20000"/>
          </a:bodyPr>
          <a:lstStyle/>
          <a:p>
            <a:r>
              <a:rPr lang="en-US" b="1" dirty="0"/>
              <a:t>Show the sales trend line.                                                                                           </a:t>
            </a:r>
            <a:r>
              <a:rPr lang="en-US" dirty="0"/>
              <a:t>-&gt;This analysis was the most important as it show the growth of the company along this years, so the result was in 2012 the sales was lower then 2011 but sales increased rapidly in 2013 and more in 2014.</a:t>
            </a:r>
          </a:p>
          <a:p>
            <a:r>
              <a:rPr lang="en-US" b="1" dirty="0"/>
              <a:t>Which markets has sold product for more then $500K?                                        </a:t>
            </a:r>
            <a:r>
              <a:rPr lang="en-US" dirty="0"/>
              <a:t>-&gt;This gives us the markets Africa, APAC, EMEA, EU, LATAM and US.</a:t>
            </a:r>
          </a:p>
          <a:p>
            <a:r>
              <a:rPr lang="en-US" b="1" dirty="0"/>
              <a:t>Which are the top countries to spend the most amount of money buying from the superstore?                                                                                                      </a:t>
            </a:r>
            <a:r>
              <a:rPr lang="en-US" dirty="0"/>
              <a:t>-&gt;This analysis yield that United States has spend the most, 2M+ and after US, Australia has spend 900K+.</a:t>
            </a:r>
          </a:p>
          <a:p>
            <a:r>
              <a:rPr lang="en-US" dirty="0"/>
              <a:t>Link -</a:t>
            </a:r>
            <a:r>
              <a:rPr lang="en-US" b="1" u="sng" dirty="0">
                <a:solidFill>
                  <a:srgbClr val="FF0000"/>
                </a:solidFill>
              </a:rPr>
              <a:t>https://drive.google.com/drive/folders/1DUinJhJ0cY4DmJzVuSpUAq7rXlL4iCId?usp=sharing</a:t>
            </a:r>
          </a:p>
        </p:txBody>
      </p:sp>
    </p:spTree>
    <p:extLst>
      <p:ext uri="{BB962C8B-B14F-4D97-AF65-F5344CB8AC3E}">
        <p14:creationId xmlns:p14="http://schemas.microsoft.com/office/powerpoint/2010/main" val="298344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507CBF-D4F5-4C39-A169-FE5C96141793}"/>
              </a:ext>
            </a:extLst>
          </p:cNvPr>
          <p:cNvPicPr>
            <a:picLocks noChangeAspect="1"/>
          </p:cNvPicPr>
          <p:nvPr/>
        </p:nvPicPr>
        <p:blipFill>
          <a:blip r:embed="rId2"/>
          <a:stretch>
            <a:fillRect/>
          </a:stretch>
        </p:blipFill>
        <p:spPr>
          <a:xfrm>
            <a:off x="447985" y="209726"/>
            <a:ext cx="4644132" cy="3177330"/>
          </a:xfrm>
          <a:prstGeom prst="rect">
            <a:avLst/>
          </a:prstGeom>
        </p:spPr>
      </p:pic>
      <p:pic>
        <p:nvPicPr>
          <p:cNvPr id="5" name="Picture 4">
            <a:extLst>
              <a:ext uri="{FF2B5EF4-FFF2-40B4-BE49-F238E27FC236}">
                <a16:creationId xmlns:a16="http://schemas.microsoft.com/office/drawing/2014/main" id="{E13050A0-E685-4F8A-BC1C-E7728F65F91C}"/>
              </a:ext>
            </a:extLst>
          </p:cNvPr>
          <p:cNvPicPr>
            <a:picLocks noChangeAspect="1"/>
          </p:cNvPicPr>
          <p:nvPr/>
        </p:nvPicPr>
        <p:blipFill>
          <a:blip r:embed="rId3"/>
          <a:stretch>
            <a:fillRect/>
          </a:stretch>
        </p:blipFill>
        <p:spPr>
          <a:xfrm>
            <a:off x="5092117" y="593234"/>
            <a:ext cx="6065242" cy="2835766"/>
          </a:xfrm>
          <a:prstGeom prst="rect">
            <a:avLst/>
          </a:prstGeom>
        </p:spPr>
      </p:pic>
      <p:pic>
        <p:nvPicPr>
          <p:cNvPr id="7" name="Picture 6">
            <a:extLst>
              <a:ext uri="{FF2B5EF4-FFF2-40B4-BE49-F238E27FC236}">
                <a16:creationId xmlns:a16="http://schemas.microsoft.com/office/drawing/2014/main" id="{F1EF9E7A-BDC3-4B0F-B7BF-9864BB144EB1}"/>
              </a:ext>
            </a:extLst>
          </p:cNvPr>
          <p:cNvPicPr>
            <a:picLocks noChangeAspect="1"/>
          </p:cNvPicPr>
          <p:nvPr/>
        </p:nvPicPr>
        <p:blipFill>
          <a:blip r:embed="rId4"/>
          <a:stretch>
            <a:fillRect/>
          </a:stretch>
        </p:blipFill>
        <p:spPr>
          <a:xfrm>
            <a:off x="0" y="3429001"/>
            <a:ext cx="5092117" cy="3129382"/>
          </a:xfrm>
          <a:prstGeom prst="rect">
            <a:avLst/>
          </a:prstGeom>
        </p:spPr>
      </p:pic>
      <p:pic>
        <p:nvPicPr>
          <p:cNvPr id="9" name="Picture 8">
            <a:extLst>
              <a:ext uri="{FF2B5EF4-FFF2-40B4-BE49-F238E27FC236}">
                <a16:creationId xmlns:a16="http://schemas.microsoft.com/office/drawing/2014/main" id="{87E8BA98-AFDB-4AE3-BDEE-2BFFD0A221BF}"/>
              </a:ext>
            </a:extLst>
          </p:cNvPr>
          <p:cNvPicPr>
            <a:picLocks noChangeAspect="1"/>
          </p:cNvPicPr>
          <p:nvPr/>
        </p:nvPicPr>
        <p:blipFill>
          <a:blip r:embed="rId5"/>
          <a:stretch>
            <a:fillRect/>
          </a:stretch>
        </p:blipFill>
        <p:spPr>
          <a:xfrm>
            <a:off x="5092117" y="3387056"/>
            <a:ext cx="6065242" cy="3171327"/>
          </a:xfrm>
          <a:prstGeom prst="rect">
            <a:avLst/>
          </a:prstGeom>
        </p:spPr>
      </p:pic>
    </p:spTree>
    <p:extLst>
      <p:ext uri="{BB962C8B-B14F-4D97-AF65-F5344CB8AC3E}">
        <p14:creationId xmlns:p14="http://schemas.microsoft.com/office/powerpoint/2010/main" val="223644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4ABF48-76C0-47C7-B598-9CB98D6EEA0C}"/>
              </a:ext>
            </a:extLst>
          </p:cNvPr>
          <p:cNvPicPr>
            <a:picLocks noChangeAspect="1"/>
          </p:cNvPicPr>
          <p:nvPr/>
        </p:nvPicPr>
        <p:blipFill>
          <a:blip r:embed="rId2"/>
          <a:stretch>
            <a:fillRect/>
          </a:stretch>
        </p:blipFill>
        <p:spPr>
          <a:xfrm>
            <a:off x="0" y="1"/>
            <a:ext cx="12192000" cy="3429000"/>
          </a:xfrm>
          <a:prstGeom prst="rect">
            <a:avLst/>
          </a:prstGeom>
        </p:spPr>
      </p:pic>
      <p:pic>
        <p:nvPicPr>
          <p:cNvPr id="5" name="Picture 4">
            <a:extLst>
              <a:ext uri="{FF2B5EF4-FFF2-40B4-BE49-F238E27FC236}">
                <a16:creationId xmlns:a16="http://schemas.microsoft.com/office/drawing/2014/main" id="{6FDB253C-4A11-4AE6-93B1-375508417BF8}"/>
              </a:ext>
            </a:extLst>
          </p:cNvPr>
          <p:cNvPicPr>
            <a:picLocks noChangeAspect="1"/>
          </p:cNvPicPr>
          <p:nvPr/>
        </p:nvPicPr>
        <p:blipFill>
          <a:blip r:embed="rId3"/>
          <a:stretch>
            <a:fillRect/>
          </a:stretch>
        </p:blipFill>
        <p:spPr>
          <a:xfrm>
            <a:off x="0" y="3428999"/>
            <a:ext cx="12192000" cy="3429000"/>
          </a:xfrm>
          <a:prstGeom prst="rect">
            <a:avLst/>
          </a:prstGeom>
        </p:spPr>
      </p:pic>
    </p:spTree>
    <p:extLst>
      <p:ext uri="{BB962C8B-B14F-4D97-AF65-F5344CB8AC3E}">
        <p14:creationId xmlns:p14="http://schemas.microsoft.com/office/powerpoint/2010/main" val="774288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DC9A-994B-46C5-ADF4-313456151E1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AA97201-E413-421A-96D0-BE5C0843C3CC}"/>
              </a:ext>
            </a:extLst>
          </p:cNvPr>
          <p:cNvSpPr>
            <a:spLocks noGrp="1"/>
          </p:cNvSpPr>
          <p:nvPr>
            <p:ph idx="1"/>
          </p:nvPr>
        </p:nvSpPr>
        <p:spPr/>
        <p:txBody>
          <a:bodyPr/>
          <a:lstStyle/>
          <a:p>
            <a:r>
              <a:rPr lang="en-US" dirty="0"/>
              <a:t>After thorough analysis of the data and the problem statement the superstore is doing a good commerce and yielding good profits. </a:t>
            </a:r>
          </a:p>
          <a:p>
            <a:r>
              <a:rPr lang="en-US" dirty="0"/>
              <a:t>The sales is increasing each year and expanding in a good pace. </a:t>
            </a:r>
          </a:p>
          <a:p>
            <a:r>
              <a:rPr lang="en-US" dirty="0"/>
              <a:t>The superstore will make more profit if-</a:t>
            </a:r>
          </a:p>
          <a:p>
            <a:pPr>
              <a:buFont typeface="+mj-lt"/>
              <a:buAutoNum type="arabicPeriod"/>
            </a:pPr>
            <a:r>
              <a:rPr lang="en-US" dirty="0"/>
              <a:t>They could lower the shipping cost.</a:t>
            </a:r>
          </a:p>
          <a:p>
            <a:pPr>
              <a:buFont typeface="+mj-lt"/>
              <a:buAutoNum type="arabicPeriod"/>
            </a:pPr>
            <a:r>
              <a:rPr lang="en-US" dirty="0"/>
              <a:t>Try to increase sales in countries like India, China and  Australia as APAC (Asia-Pacific) market has the highest sales.</a:t>
            </a:r>
          </a:p>
          <a:p>
            <a:pPr>
              <a:buFont typeface="+mj-lt"/>
              <a:buAutoNum type="arabicPeriod"/>
            </a:pPr>
            <a:r>
              <a:rPr lang="en-US" dirty="0"/>
              <a:t>Consumer products are ordered highest so it should increase the supply and lower the supply of Home office product as it is least ordered.</a:t>
            </a:r>
          </a:p>
        </p:txBody>
      </p:sp>
    </p:spTree>
    <p:extLst>
      <p:ext uri="{BB962C8B-B14F-4D97-AF65-F5344CB8AC3E}">
        <p14:creationId xmlns:p14="http://schemas.microsoft.com/office/powerpoint/2010/main" val="428063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590F-2C0A-464F-9594-75E92E52B5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C5329B-6143-4396-813F-24D6B970FF3D}"/>
              </a:ext>
            </a:extLst>
          </p:cNvPr>
          <p:cNvSpPr>
            <a:spLocks noGrp="1"/>
          </p:cNvSpPr>
          <p:nvPr>
            <p:ph idx="1"/>
          </p:nvPr>
        </p:nvSpPr>
        <p:spPr/>
        <p:txBody>
          <a:bodyPr/>
          <a:lstStyle/>
          <a:p>
            <a:r>
              <a:rPr lang="en-US" dirty="0"/>
              <a:t>Source of tableau file-https://public.tableau.com/views/Final_Project_16240425184310/Sales-Country?:language=</a:t>
            </a:r>
            <a:r>
              <a:rPr lang="en-US" dirty="0" err="1"/>
              <a:t>en-US&amp;publish</a:t>
            </a:r>
            <a:r>
              <a:rPr lang="en-US" dirty="0"/>
              <a:t>=yes&amp;:</a:t>
            </a:r>
            <a:r>
              <a:rPr lang="en-US" dirty="0" err="1"/>
              <a:t>display_count</a:t>
            </a:r>
            <a:r>
              <a:rPr lang="en-US" dirty="0"/>
              <a:t>=n&amp;:origin=</a:t>
            </a:r>
            <a:r>
              <a:rPr lang="en-US"/>
              <a:t>viz_share_link</a:t>
            </a:r>
          </a:p>
        </p:txBody>
      </p:sp>
    </p:spTree>
    <p:extLst>
      <p:ext uri="{BB962C8B-B14F-4D97-AF65-F5344CB8AC3E}">
        <p14:creationId xmlns:p14="http://schemas.microsoft.com/office/powerpoint/2010/main" val="1560102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206</TotalTime>
  <Words>480</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Century Gothic</vt:lpstr>
      <vt:lpstr>Wingdings 3</vt:lpstr>
      <vt:lpstr>Ion Boardroom</vt:lpstr>
      <vt:lpstr>Data Analysis of International Supermarket</vt:lpstr>
      <vt:lpstr>About Dataset</vt:lpstr>
      <vt:lpstr>Problem Statements and the results: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International Supermarket</dc:title>
  <dc:creator>asif hussain</dc:creator>
  <cp:lastModifiedBy>asif hussain</cp:lastModifiedBy>
  <cp:revision>14</cp:revision>
  <dcterms:created xsi:type="dcterms:W3CDTF">2021-06-20T11:50:54Z</dcterms:created>
  <dcterms:modified xsi:type="dcterms:W3CDTF">2021-06-22T17:42:33Z</dcterms:modified>
</cp:coreProperties>
</file>