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8" r:id="rId9"/>
    <p:sldId id="264" r:id="rId10"/>
    <p:sldId id="265" r:id="rId11"/>
    <p:sldId id="266" r:id="rId12"/>
    <p:sldId id="267" r:id="rId13"/>
    <p:sldId id="269" r:id="rId14"/>
    <p:sldId id="270" r:id="rId15"/>
    <p:sldId id="272" r:id="rId16"/>
    <p:sldId id="271"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5" d="100"/>
          <a:sy n="75" d="100"/>
        </p:scale>
        <p:origin x="5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609600"/>
            <a:ext cx="8915399" cy="2262781"/>
          </a:xfrm>
        </p:spPr>
        <p:txBody>
          <a:bodyPr/>
          <a:lstStyle/>
          <a:p>
            <a:r>
              <a:rPr lang="en-US" dirty="0" smtClean="0"/>
              <a:t>Welcome to Data Structure Presentation</a:t>
            </a:r>
            <a:endParaRPr lang="en-US" dirty="0"/>
          </a:p>
        </p:txBody>
      </p:sp>
      <p:sp>
        <p:nvSpPr>
          <p:cNvPr id="3" name="Subtitle 2"/>
          <p:cNvSpPr>
            <a:spLocks noGrp="1"/>
          </p:cNvSpPr>
          <p:nvPr>
            <p:ph type="subTitle" idx="1"/>
          </p:nvPr>
        </p:nvSpPr>
        <p:spPr/>
        <p:txBody>
          <a:bodyPr>
            <a:normAutofit/>
          </a:bodyPr>
          <a:lstStyle/>
          <a:p>
            <a:r>
              <a:rPr lang="en-US" sz="4000" dirty="0" smtClean="0">
                <a:solidFill>
                  <a:schemeClr val="tx1"/>
                </a:solidFill>
              </a:rPr>
              <a:t>East West University</a:t>
            </a:r>
            <a:endParaRPr lang="en-US" sz="4000" dirty="0">
              <a:solidFill>
                <a:schemeClr val="tx1"/>
              </a:solidFill>
            </a:endParaRPr>
          </a:p>
        </p:txBody>
      </p:sp>
    </p:spTree>
    <p:extLst>
      <p:ext uri="{BB962C8B-B14F-4D97-AF65-F5344CB8AC3E}">
        <p14:creationId xmlns:p14="http://schemas.microsoft.com/office/powerpoint/2010/main" val="1481265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154210"/>
            <a:ext cx="8911687" cy="1280890"/>
          </a:xfrm>
        </p:spPr>
        <p:txBody>
          <a:bodyPr/>
          <a:lstStyle/>
          <a:p>
            <a:r>
              <a:rPr lang="en-US" dirty="0" smtClean="0"/>
              <a:t>Search Operation</a:t>
            </a:r>
            <a:endParaRPr lang="en-US" dirty="0"/>
          </a:p>
        </p:txBody>
      </p:sp>
      <p:sp>
        <p:nvSpPr>
          <p:cNvPr id="3" name="Content Placeholder 2"/>
          <p:cNvSpPr>
            <a:spLocks noGrp="1"/>
          </p:cNvSpPr>
          <p:nvPr>
            <p:ph idx="1"/>
          </p:nvPr>
        </p:nvSpPr>
        <p:spPr>
          <a:xfrm>
            <a:off x="2592925" y="958573"/>
            <a:ext cx="8915400" cy="3777622"/>
          </a:xfrm>
        </p:spPr>
        <p:txBody>
          <a:bodyPr/>
          <a:lstStyle/>
          <a:p>
            <a:pPr marL="0" indent="0">
              <a:buNone/>
            </a:pPr>
            <a:r>
              <a:rPr lang="en-US" dirty="0"/>
              <a:t>Whenever an element is to be searched, compute the hash code of the key passed and locate the element using that hash code as index in the array.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164" y="2239462"/>
            <a:ext cx="6380536" cy="4529637"/>
          </a:xfrm>
          <a:prstGeom prst="rect">
            <a:avLst/>
          </a:prstGeom>
        </p:spPr>
      </p:pic>
    </p:spTree>
    <p:extLst>
      <p:ext uri="{BB962C8B-B14F-4D97-AF65-F5344CB8AC3E}">
        <p14:creationId xmlns:p14="http://schemas.microsoft.com/office/powerpoint/2010/main" val="199800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40249"/>
            <a:ext cx="8911687" cy="1280890"/>
          </a:xfrm>
        </p:spPr>
        <p:txBody>
          <a:bodyPr/>
          <a:lstStyle/>
          <a:p>
            <a:r>
              <a:rPr lang="en-US" dirty="0" smtClean="0"/>
              <a:t>Delete Operation</a:t>
            </a:r>
            <a:endParaRPr lang="en-US" dirty="0"/>
          </a:p>
        </p:txBody>
      </p:sp>
      <p:sp>
        <p:nvSpPr>
          <p:cNvPr id="3" name="Content Placeholder 2"/>
          <p:cNvSpPr>
            <a:spLocks noGrp="1"/>
          </p:cNvSpPr>
          <p:nvPr>
            <p:ph idx="1"/>
          </p:nvPr>
        </p:nvSpPr>
        <p:spPr>
          <a:xfrm>
            <a:off x="2592925" y="1010277"/>
            <a:ext cx="8915400" cy="3777622"/>
          </a:xfrm>
        </p:spPr>
        <p:txBody>
          <a:bodyPr/>
          <a:lstStyle/>
          <a:p>
            <a:pPr marL="0" indent="0">
              <a:buNone/>
            </a:pPr>
            <a:r>
              <a:rPr lang="en-US" dirty="0"/>
              <a:t>Whenever an element is to be deleted, compute the hash code of the key passed and locate the index using that hash code as an index in the array.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401" y="2032000"/>
            <a:ext cx="5435600" cy="4140199"/>
          </a:xfrm>
          <a:prstGeom prst="rect">
            <a:avLst/>
          </a:prstGeom>
        </p:spPr>
      </p:pic>
    </p:spTree>
    <p:extLst>
      <p:ext uri="{BB962C8B-B14F-4D97-AF65-F5344CB8AC3E}">
        <p14:creationId xmlns:p14="http://schemas.microsoft.com/office/powerpoint/2010/main" val="3136732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Operation</a:t>
            </a:r>
            <a:endParaRPr lang="en-US" dirty="0"/>
          </a:p>
        </p:txBody>
      </p:sp>
      <p:sp>
        <p:nvSpPr>
          <p:cNvPr id="3" name="Content Placeholder 2"/>
          <p:cNvSpPr>
            <a:spLocks noGrp="1"/>
          </p:cNvSpPr>
          <p:nvPr>
            <p:ph idx="1"/>
          </p:nvPr>
        </p:nvSpPr>
        <p:spPr>
          <a:xfrm>
            <a:off x="2592925" y="1714500"/>
            <a:ext cx="8915400" cy="3777622"/>
          </a:xfrm>
        </p:spPr>
        <p:txBody>
          <a:bodyPr/>
          <a:lstStyle/>
          <a:p>
            <a:pPr marL="0" indent="0">
              <a:buNone/>
            </a:pPr>
            <a:r>
              <a:rPr lang="en-US" dirty="0" smtClean="0"/>
              <a:t>Whenever print function is called it will show the data’s in the hash table using the array indexes to allocate the data.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6160" y="2579204"/>
            <a:ext cx="5472308" cy="3681896"/>
          </a:xfrm>
          <a:prstGeom prst="rect">
            <a:avLst/>
          </a:prstGeom>
        </p:spPr>
      </p:pic>
    </p:spTree>
    <p:extLst>
      <p:ext uri="{BB962C8B-B14F-4D97-AF65-F5344CB8AC3E}">
        <p14:creationId xmlns:p14="http://schemas.microsoft.com/office/powerpoint/2010/main" val="888546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0"/>
            <a:ext cx="8911687" cy="1280890"/>
          </a:xfrm>
        </p:spPr>
        <p:txBody>
          <a:bodyPr/>
          <a:lstStyle/>
          <a:p>
            <a:r>
              <a:rPr lang="en-US" dirty="0" smtClean="0"/>
              <a:t>Runtime Case in Chained Hash table</a:t>
            </a:r>
            <a:endParaRPr lang="en-US" dirty="0"/>
          </a:p>
        </p:txBody>
      </p:sp>
      <p:sp>
        <p:nvSpPr>
          <p:cNvPr id="3" name="Content Placeholder 2"/>
          <p:cNvSpPr>
            <a:spLocks noGrp="1"/>
          </p:cNvSpPr>
          <p:nvPr>
            <p:ph idx="1"/>
          </p:nvPr>
        </p:nvSpPr>
        <p:spPr>
          <a:xfrm>
            <a:off x="2592925" y="863600"/>
            <a:ext cx="8915400" cy="3777622"/>
          </a:xfrm>
        </p:spPr>
        <p:txBody>
          <a:bodyPr/>
          <a:lstStyle/>
          <a:p>
            <a:pPr marL="0" indent="0">
              <a:buNone/>
            </a:pPr>
            <a:r>
              <a:rPr lang="en-US" dirty="0" smtClean="0"/>
              <a:t>Inserting into the hash table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844" y="1280890"/>
            <a:ext cx="3839111" cy="4700810"/>
          </a:xfrm>
          <a:prstGeom prst="rect">
            <a:avLst/>
          </a:prstGeom>
        </p:spPr>
      </p:pic>
    </p:spTree>
    <p:extLst>
      <p:ext uri="{BB962C8B-B14F-4D97-AF65-F5344CB8AC3E}">
        <p14:creationId xmlns:p14="http://schemas.microsoft.com/office/powerpoint/2010/main" val="4287545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46310"/>
            <a:ext cx="8911687" cy="1280890"/>
          </a:xfrm>
        </p:spPr>
        <p:txBody>
          <a:bodyPr/>
          <a:lstStyle/>
          <a:p>
            <a:r>
              <a:rPr lang="en-US" dirty="0" smtClean="0"/>
              <a:t>Runtime Case in Chained Hash Table</a:t>
            </a:r>
            <a:endParaRPr lang="en-US" dirty="0"/>
          </a:p>
        </p:txBody>
      </p:sp>
      <p:sp>
        <p:nvSpPr>
          <p:cNvPr id="3" name="Content Placeholder 2"/>
          <p:cNvSpPr>
            <a:spLocks noGrp="1"/>
          </p:cNvSpPr>
          <p:nvPr>
            <p:ph idx="1"/>
          </p:nvPr>
        </p:nvSpPr>
        <p:spPr>
          <a:xfrm>
            <a:off x="2592925" y="1086755"/>
            <a:ext cx="8915400" cy="3777622"/>
          </a:xfrm>
        </p:spPr>
        <p:txBody>
          <a:bodyPr/>
          <a:lstStyle/>
          <a:p>
            <a:pPr marL="0" indent="0">
              <a:buNone/>
            </a:pPr>
            <a:r>
              <a:rPr lang="en-US" dirty="0" smtClean="0"/>
              <a:t>Searching operation in runtime in chained hash table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9134" y="1564561"/>
            <a:ext cx="3991532" cy="5115639"/>
          </a:xfrm>
          <a:prstGeom prst="rect">
            <a:avLst/>
          </a:prstGeom>
        </p:spPr>
      </p:pic>
    </p:spTree>
    <p:extLst>
      <p:ext uri="{BB962C8B-B14F-4D97-AF65-F5344CB8AC3E}">
        <p14:creationId xmlns:p14="http://schemas.microsoft.com/office/powerpoint/2010/main" val="2871917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638" y="255810"/>
            <a:ext cx="8911687" cy="1280890"/>
          </a:xfrm>
        </p:spPr>
        <p:txBody>
          <a:bodyPr/>
          <a:lstStyle/>
          <a:p>
            <a:r>
              <a:rPr lang="en-US" dirty="0"/>
              <a:t>Runtime Case in Chained Hash Table</a:t>
            </a:r>
          </a:p>
        </p:txBody>
      </p:sp>
      <p:sp>
        <p:nvSpPr>
          <p:cNvPr id="3" name="Content Placeholder 2"/>
          <p:cNvSpPr>
            <a:spLocks noGrp="1"/>
          </p:cNvSpPr>
          <p:nvPr>
            <p:ph idx="1"/>
          </p:nvPr>
        </p:nvSpPr>
        <p:spPr>
          <a:xfrm>
            <a:off x="2596638" y="896255"/>
            <a:ext cx="8915400" cy="3777622"/>
          </a:xfrm>
        </p:spPr>
        <p:txBody>
          <a:bodyPr/>
          <a:lstStyle/>
          <a:p>
            <a:pPr marL="0" indent="0">
              <a:buNone/>
            </a:pPr>
            <a:r>
              <a:rPr lang="en-US" dirty="0" smtClean="0"/>
              <a:t>Deleting data from the chained hash table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386" y="1281823"/>
            <a:ext cx="4134427" cy="5576177"/>
          </a:xfrm>
          <a:prstGeom prst="rect">
            <a:avLst/>
          </a:prstGeom>
        </p:spPr>
      </p:pic>
    </p:spTree>
    <p:extLst>
      <p:ext uri="{BB962C8B-B14F-4D97-AF65-F5344CB8AC3E}">
        <p14:creationId xmlns:p14="http://schemas.microsoft.com/office/powerpoint/2010/main" val="3201235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Case in Chained Hash Table </a:t>
            </a:r>
            <a:endParaRPr lang="en-US" dirty="0"/>
          </a:p>
        </p:txBody>
      </p:sp>
      <p:sp>
        <p:nvSpPr>
          <p:cNvPr id="3" name="Content Placeholder 2"/>
          <p:cNvSpPr>
            <a:spLocks noGrp="1"/>
          </p:cNvSpPr>
          <p:nvPr>
            <p:ph idx="1"/>
          </p:nvPr>
        </p:nvSpPr>
        <p:spPr>
          <a:xfrm>
            <a:off x="2592925" y="1600200"/>
            <a:ext cx="8915400" cy="3777622"/>
          </a:xfrm>
        </p:spPr>
        <p:txBody>
          <a:bodyPr/>
          <a:lstStyle/>
          <a:p>
            <a:pPr marL="0" indent="0">
              <a:buNone/>
            </a:pPr>
            <a:r>
              <a:rPr lang="en-US" dirty="0" smtClean="0"/>
              <a:t>Printing Data’s present in the chained Hash Table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334" y="2127441"/>
            <a:ext cx="4315066" cy="4226471"/>
          </a:xfrm>
          <a:prstGeom prst="rect">
            <a:avLst/>
          </a:prstGeom>
        </p:spPr>
      </p:pic>
    </p:spTree>
    <p:extLst>
      <p:ext uri="{BB962C8B-B14F-4D97-AF65-F5344CB8AC3E}">
        <p14:creationId xmlns:p14="http://schemas.microsoft.com/office/powerpoint/2010/main" val="1985730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05010"/>
            <a:ext cx="8911687" cy="1280890"/>
          </a:xfrm>
        </p:spPr>
        <p:txBody>
          <a:bodyPr/>
          <a:lstStyle/>
          <a:p>
            <a:r>
              <a:rPr lang="en-US" dirty="0" smtClean="0"/>
              <a:t>Efficiency of Hash Table</a:t>
            </a:r>
            <a:endParaRPr lang="en-US" dirty="0"/>
          </a:p>
        </p:txBody>
      </p:sp>
      <p:sp>
        <p:nvSpPr>
          <p:cNvPr id="3" name="Content Placeholder 2"/>
          <p:cNvSpPr>
            <a:spLocks noGrp="1"/>
          </p:cNvSpPr>
          <p:nvPr>
            <p:ph idx="1"/>
          </p:nvPr>
        </p:nvSpPr>
        <p:spPr>
          <a:xfrm>
            <a:off x="2592925" y="1206500"/>
            <a:ext cx="8915400" cy="3777622"/>
          </a:xfrm>
        </p:spPr>
        <p:txBody>
          <a:bodyPr/>
          <a:lstStyle/>
          <a:p>
            <a:pPr marL="0" indent="0">
              <a:buNone/>
            </a:pPr>
            <a:r>
              <a:rPr lang="en-US" dirty="0" smtClean="0"/>
              <a:t>The efficiency of our hash table depends on several factors. In the worst case run-time performance occurs if every item inserted into the table hash the same hash key. Everything will then be stored in a single linked list. With </a:t>
            </a:r>
            <a:r>
              <a:rPr lang="en-US" i="1" dirty="0" smtClean="0"/>
              <a:t>n</a:t>
            </a:r>
            <a:r>
              <a:rPr lang="en-US" dirty="0" smtClean="0"/>
              <a:t> items, the find operation will require </a:t>
            </a:r>
            <a:r>
              <a:rPr lang="en-US" i="1" dirty="0" smtClean="0"/>
              <a:t>O(n) </a:t>
            </a:r>
            <a:r>
              <a:rPr lang="en-US" dirty="0" smtClean="0"/>
              <a:t>steps. </a:t>
            </a:r>
          </a:p>
          <a:p>
            <a:pPr marL="0" indent="0">
              <a:buNone/>
            </a:pPr>
            <a:r>
              <a:rPr lang="en-US" dirty="0" smtClean="0"/>
              <a:t>Fortunately</a:t>
            </a:r>
            <a:r>
              <a:rPr lang="en-US" dirty="0"/>
              <a:t>, if the items that we insert are somewhat random, the probability that all of them will hash to the same key is highly unlikely. In contrast, the best-case run-time performance occurs if every item inserted into the table has a different hash key. This means that there will be no collisions, so the find operation will require constant, or </a:t>
            </a:r>
            <a:r>
              <a:rPr lang="en-US" i="1" dirty="0"/>
              <a:t>O</a:t>
            </a:r>
            <a:r>
              <a:rPr lang="en-US" dirty="0"/>
              <a:t>(1), steps because the target will always be the first node in the linked list. </a:t>
            </a:r>
          </a:p>
        </p:txBody>
      </p:sp>
    </p:spTree>
    <p:extLst>
      <p:ext uri="{BB962C8B-B14F-4D97-AF65-F5344CB8AC3E}">
        <p14:creationId xmlns:p14="http://schemas.microsoft.com/office/powerpoint/2010/main" val="332284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2212" y="635000"/>
            <a:ext cx="8915400" cy="3777622"/>
          </a:xfrm>
        </p:spPr>
        <p:txBody>
          <a:bodyPr>
            <a:normAutofit/>
          </a:bodyPr>
          <a:lstStyle/>
          <a:p>
            <a:pPr marL="0" indent="0">
              <a:buNone/>
            </a:pPr>
            <a:r>
              <a:rPr lang="en-US" sz="3600" dirty="0" smtClean="0"/>
              <a:t>Any Questions?</a:t>
            </a:r>
          </a:p>
          <a:p>
            <a:pPr marL="0" indent="0">
              <a:buNone/>
            </a:pPr>
            <a:endParaRPr lang="en-US" sz="3600" dirty="0" smtClean="0"/>
          </a:p>
          <a:p>
            <a:pPr marL="0" indent="0">
              <a:buNone/>
            </a:pPr>
            <a:r>
              <a:rPr lang="en-US" sz="3600" dirty="0" smtClean="0"/>
              <a:t>If there is any question, please ask!</a:t>
            </a:r>
          </a:p>
          <a:p>
            <a:pPr marL="0" indent="0">
              <a:buNone/>
            </a:pPr>
            <a:endParaRPr lang="en-US" sz="3600" dirty="0"/>
          </a:p>
        </p:txBody>
      </p:sp>
    </p:spTree>
    <p:extLst>
      <p:ext uri="{BB962C8B-B14F-4D97-AF65-F5344CB8AC3E}">
        <p14:creationId xmlns:p14="http://schemas.microsoft.com/office/powerpoint/2010/main" val="3097026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852390"/>
          </a:xfrm>
        </p:spPr>
        <p:txBody>
          <a:bodyPr>
            <a:normAutofit/>
          </a:bodyPr>
          <a:lstStyle/>
          <a:p>
            <a:r>
              <a:rPr lang="en-US" sz="8000" dirty="0" smtClean="0"/>
              <a:t>Thank You!</a:t>
            </a:r>
            <a:endParaRPr lang="en-US" sz="8000" dirty="0"/>
          </a:p>
        </p:txBody>
      </p:sp>
    </p:spTree>
    <p:extLst>
      <p:ext uri="{BB962C8B-B14F-4D97-AF65-F5344CB8AC3E}">
        <p14:creationId xmlns:p14="http://schemas.microsoft.com/office/powerpoint/2010/main" val="257669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Title: Implementation of Chained Hash Table	</a:t>
            </a:r>
            <a:endParaRPr lang="en-US" dirty="0"/>
          </a:p>
        </p:txBody>
      </p:sp>
      <p:sp>
        <p:nvSpPr>
          <p:cNvPr id="3" name="Content Placeholder 2"/>
          <p:cNvSpPr>
            <a:spLocks noGrp="1"/>
          </p:cNvSpPr>
          <p:nvPr>
            <p:ph idx="1"/>
          </p:nvPr>
        </p:nvSpPr>
        <p:spPr/>
        <p:txBody>
          <a:bodyPr/>
          <a:lstStyle/>
          <a:p>
            <a:r>
              <a:rPr lang="en-US" dirty="0" smtClean="0"/>
              <a:t>Course: CSE 207, Section: 1</a:t>
            </a:r>
          </a:p>
          <a:p>
            <a:r>
              <a:rPr lang="en-US" dirty="0" smtClean="0"/>
              <a:t>Instructor: Dr. Maheen Islam (Associate Professor)</a:t>
            </a:r>
          </a:p>
          <a:p>
            <a:r>
              <a:rPr lang="en-US" dirty="0" smtClean="0"/>
              <a:t>Semester: Spring 2021</a:t>
            </a:r>
          </a:p>
          <a:p>
            <a:endParaRPr lang="en-US" dirty="0"/>
          </a:p>
          <a:p>
            <a:r>
              <a:rPr lang="en-US" dirty="0" smtClean="0"/>
              <a:t>Group Members:</a:t>
            </a:r>
          </a:p>
          <a:p>
            <a:r>
              <a:rPr lang="en-US" dirty="0" smtClean="0"/>
              <a:t>1. Mridul Ranjan Karmakar</a:t>
            </a:r>
          </a:p>
          <a:p>
            <a:r>
              <a:rPr lang="en-US" dirty="0" smtClean="0"/>
              <a:t>ID: 2018-3-60-021</a:t>
            </a:r>
          </a:p>
          <a:p>
            <a:r>
              <a:rPr lang="en-US" dirty="0" smtClean="0"/>
              <a:t>2. Md. Asif Imtiyaj Chowdhury</a:t>
            </a:r>
          </a:p>
          <a:p>
            <a:r>
              <a:rPr lang="en-US" dirty="0" smtClean="0"/>
              <a:t>ID: 2019-3-60-115</a:t>
            </a:r>
            <a:endParaRPr lang="en-US" dirty="0"/>
          </a:p>
        </p:txBody>
      </p:sp>
    </p:spTree>
    <p:extLst>
      <p:ext uri="{BB962C8B-B14F-4D97-AF65-F5344CB8AC3E}">
        <p14:creationId xmlns:p14="http://schemas.microsoft.com/office/powerpoint/2010/main" val="313074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66910"/>
            <a:ext cx="8911687" cy="1280890"/>
          </a:xfrm>
        </p:spPr>
        <p:txBody>
          <a:bodyPr/>
          <a:lstStyle/>
          <a:p>
            <a:r>
              <a:rPr lang="en-US" dirty="0" smtClean="0"/>
              <a:t>What is Hash?</a:t>
            </a:r>
            <a:endParaRPr lang="en-US" dirty="0"/>
          </a:p>
        </p:txBody>
      </p:sp>
      <p:sp>
        <p:nvSpPr>
          <p:cNvPr id="3" name="Content Placeholder 2"/>
          <p:cNvSpPr>
            <a:spLocks noGrp="1"/>
          </p:cNvSpPr>
          <p:nvPr>
            <p:ph idx="1"/>
          </p:nvPr>
        </p:nvSpPr>
        <p:spPr>
          <a:xfrm>
            <a:off x="2589212" y="807355"/>
            <a:ext cx="8915400" cy="5410200"/>
          </a:xfrm>
        </p:spPr>
        <p:txBody>
          <a:bodyPr/>
          <a:lstStyle/>
          <a:p>
            <a:pPr algn="just"/>
            <a:r>
              <a:rPr lang="en-US" dirty="0">
                <a:cs typeface="Times New Roman" panose="02020603050405020304" pitchFamily="18" charset="0"/>
              </a:rPr>
              <a:t>Hashing is a technique or process of mapping keys, values into the hash table by using a hash function. It is done for faster access to element. The efficiency of mapping depends on the efficiency of the hash function used. In a hash table, data is stored in an array format, where each data value has its own unique index value. Access of data becomes very fast if we know the index of the desired data.</a:t>
            </a:r>
          </a:p>
          <a:p>
            <a:pPr algn="just"/>
            <a:r>
              <a:rPr lang="en-US" dirty="0">
                <a:cs typeface="Times New Roman" panose="02020603050405020304" pitchFamily="18" charset="0"/>
              </a:rPr>
              <a:t>Let a hash function H(x) maps the value </a:t>
            </a:r>
            <a:r>
              <a:rPr lang="en-US" i="1" dirty="0">
                <a:cs typeface="Times New Roman" panose="02020603050405020304" pitchFamily="18" charset="0"/>
              </a:rPr>
              <a:t>x</a:t>
            </a:r>
            <a:r>
              <a:rPr lang="en-US" dirty="0">
                <a:cs typeface="Times New Roman" panose="02020603050405020304" pitchFamily="18" charset="0"/>
              </a:rPr>
              <a:t> at the index x%10 in an array. For example if the list of values is [11, 12, 13, 14, 15] it will stored at position {1, 2, 3, 4, 5} in the array or hash table.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285" y="3512454"/>
            <a:ext cx="7148915" cy="3345545"/>
          </a:xfrm>
          <a:prstGeom prst="rect">
            <a:avLst/>
          </a:prstGeom>
        </p:spPr>
      </p:pic>
    </p:spTree>
    <p:extLst>
      <p:ext uri="{BB962C8B-B14F-4D97-AF65-F5344CB8AC3E}">
        <p14:creationId xmlns:p14="http://schemas.microsoft.com/office/powerpoint/2010/main" val="410316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41510"/>
            <a:ext cx="8911687" cy="1280890"/>
          </a:xfrm>
        </p:spPr>
        <p:txBody>
          <a:bodyPr/>
          <a:lstStyle/>
          <a:p>
            <a:r>
              <a:rPr lang="en-US" dirty="0" smtClean="0"/>
              <a:t>Hashing!</a:t>
            </a:r>
            <a:endParaRPr lang="en-US" dirty="0"/>
          </a:p>
        </p:txBody>
      </p:sp>
      <p:sp>
        <p:nvSpPr>
          <p:cNvPr id="3" name="Content Placeholder 2"/>
          <p:cNvSpPr>
            <a:spLocks noGrp="1"/>
          </p:cNvSpPr>
          <p:nvPr>
            <p:ph idx="1"/>
          </p:nvPr>
        </p:nvSpPr>
        <p:spPr>
          <a:xfrm>
            <a:off x="2585499" y="1286764"/>
            <a:ext cx="8915400" cy="3777622"/>
          </a:xfrm>
        </p:spPr>
        <p:txBody>
          <a:bodyPr/>
          <a:lstStyle/>
          <a:p>
            <a:pPr marL="0" indent="0">
              <a:buNone/>
            </a:pPr>
            <a:r>
              <a:rPr lang="en-US" dirty="0">
                <a:cs typeface="Times New Roman" panose="02020603050405020304" pitchFamily="18" charset="0"/>
              </a:rPr>
              <a:t>Hashing is a technique to convert a range of key values into a range of indexes of an array. Here, Hash table of size 20. Items are in the (key, value) format.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6517" y="2157699"/>
            <a:ext cx="6325483" cy="311818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699" y="1881395"/>
            <a:ext cx="5232841" cy="3394493"/>
          </a:xfrm>
          <a:prstGeom prst="rect">
            <a:avLst/>
          </a:prstGeom>
        </p:spPr>
      </p:pic>
    </p:spTree>
    <p:extLst>
      <p:ext uri="{BB962C8B-B14F-4D97-AF65-F5344CB8AC3E}">
        <p14:creationId xmlns:p14="http://schemas.microsoft.com/office/powerpoint/2010/main" val="3338500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010"/>
            <a:ext cx="8911687" cy="1115790"/>
          </a:xfrm>
        </p:spPr>
        <p:txBody>
          <a:bodyPr/>
          <a:lstStyle/>
          <a:p>
            <a:r>
              <a:rPr lang="en-US" dirty="0" smtClean="0"/>
              <a:t>Basic Operations</a:t>
            </a:r>
            <a:endParaRPr lang="en-US" dirty="0"/>
          </a:p>
        </p:txBody>
      </p:sp>
      <p:sp>
        <p:nvSpPr>
          <p:cNvPr id="3" name="Content Placeholder 2"/>
          <p:cNvSpPr>
            <a:spLocks noGrp="1"/>
          </p:cNvSpPr>
          <p:nvPr>
            <p:ph idx="1"/>
          </p:nvPr>
        </p:nvSpPr>
        <p:spPr>
          <a:xfrm>
            <a:off x="2585499" y="1879600"/>
            <a:ext cx="8915400" cy="3777622"/>
          </a:xfrm>
        </p:spPr>
        <p:txBody>
          <a:bodyPr/>
          <a:lstStyle/>
          <a:p>
            <a:r>
              <a:rPr lang="en-US" dirty="0" smtClean="0"/>
              <a:t>Search – Searches an element in a hash table.</a:t>
            </a:r>
          </a:p>
          <a:p>
            <a:r>
              <a:rPr lang="en-US" dirty="0" smtClean="0"/>
              <a:t>Insert – Inserts an element in a hash table.</a:t>
            </a:r>
          </a:p>
          <a:p>
            <a:r>
              <a:rPr lang="en-US" dirty="0" smtClean="0"/>
              <a:t>Delete – Deletes an element in a hash table.</a:t>
            </a:r>
          </a:p>
          <a:p>
            <a:r>
              <a:rPr lang="en-US" dirty="0" smtClean="0"/>
              <a:t>Print – Display the elements in a hash table.</a:t>
            </a:r>
            <a:endParaRPr lang="en-US" dirty="0"/>
          </a:p>
        </p:txBody>
      </p:sp>
    </p:spTree>
    <p:extLst>
      <p:ext uri="{BB962C8B-B14F-4D97-AF65-F5344CB8AC3E}">
        <p14:creationId xmlns:p14="http://schemas.microsoft.com/office/powerpoint/2010/main" val="307262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a:t>
            </a:r>
            <a:endParaRPr lang="en-US" dirty="0"/>
          </a:p>
        </p:txBody>
      </p:sp>
      <p:sp>
        <p:nvSpPr>
          <p:cNvPr id="3" name="Content Placeholder 2"/>
          <p:cNvSpPr>
            <a:spLocks noGrp="1"/>
          </p:cNvSpPr>
          <p:nvPr>
            <p:ph idx="1"/>
          </p:nvPr>
        </p:nvSpPr>
        <p:spPr/>
        <p:txBody>
          <a:bodyPr/>
          <a:lstStyle/>
          <a:p>
            <a:pPr marL="0" indent="0">
              <a:buNone/>
            </a:pPr>
            <a:r>
              <a:rPr lang="en-US" dirty="0"/>
              <a:t>Define a </a:t>
            </a:r>
            <a:r>
              <a:rPr lang="en-US" dirty="0" smtClean="0"/>
              <a:t>node </a:t>
            </a:r>
            <a:r>
              <a:rPr lang="en-US" dirty="0"/>
              <a:t>having some data and key, based on which the search is to be conducted in a hash table.</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986025"/>
            <a:ext cx="5043487" cy="2538475"/>
          </a:xfrm>
          <a:prstGeom prst="rect">
            <a:avLst/>
          </a:prstGeom>
        </p:spPr>
      </p:pic>
    </p:spTree>
    <p:extLst>
      <p:ext uri="{BB962C8B-B14F-4D97-AF65-F5344CB8AC3E}">
        <p14:creationId xmlns:p14="http://schemas.microsoft.com/office/powerpoint/2010/main" val="156755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Method (Divisor Method)</a:t>
            </a:r>
            <a:endParaRPr lang="en-US" dirty="0"/>
          </a:p>
        </p:txBody>
      </p:sp>
      <p:sp>
        <p:nvSpPr>
          <p:cNvPr id="3" name="Content Placeholder 2"/>
          <p:cNvSpPr>
            <a:spLocks noGrp="1"/>
          </p:cNvSpPr>
          <p:nvPr>
            <p:ph idx="1"/>
          </p:nvPr>
        </p:nvSpPr>
        <p:spPr/>
        <p:txBody>
          <a:bodyPr/>
          <a:lstStyle/>
          <a:p>
            <a:pPr marL="0" indent="0">
              <a:buNone/>
            </a:pPr>
            <a:r>
              <a:rPr lang="en-US" dirty="0"/>
              <a:t>Define a hashing </a:t>
            </a:r>
            <a:r>
              <a:rPr lang="en-US" dirty="0" smtClean="0"/>
              <a:t>method (using Divisor Method) </a:t>
            </a:r>
            <a:r>
              <a:rPr lang="en-US" dirty="0"/>
              <a:t>to complete the hash code of the key and the </a:t>
            </a:r>
            <a:r>
              <a:rPr lang="en-US" dirty="0" smtClean="0"/>
              <a:t>value </a:t>
            </a:r>
            <a:r>
              <a:rPr lang="en-US" dirty="0"/>
              <a:t>item.</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111473"/>
            <a:ext cx="4764088" cy="1905027"/>
          </a:xfrm>
          <a:prstGeom prst="rect">
            <a:avLst/>
          </a:prstGeom>
        </p:spPr>
      </p:pic>
    </p:spTree>
    <p:extLst>
      <p:ext uri="{BB962C8B-B14F-4D97-AF65-F5344CB8AC3E}">
        <p14:creationId xmlns:p14="http://schemas.microsoft.com/office/powerpoint/2010/main" val="119061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Method (To Assign NULL)</a:t>
            </a:r>
            <a:endParaRPr lang="en-US" dirty="0"/>
          </a:p>
        </p:txBody>
      </p:sp>
      <p:sp>
        <p:nvSpPr>
          <p:cNvPr id="3" name="Content Placeholder 2"/>
          <p:cNvSpPr>
            <a:spLocks noGrp="1"/>
          </p:cNvSpPr>
          <p:nvPr>
            <p:ph idx="1"/>
          </p:nvPr>
        </p:nvSpPr>
        <p:spPr>
          <a:xfrm>
            <a:off x="2592925" y="1498600"/>
            <a:ext cx="8915400" cy="3777622"/>
          </a:xfrm>
        </p:spPr>
        <p:txBody>
          <a:bodyPr/>
          <a:lstStyle/>
          <a:p>
            <a:pPr marL="0" indent="0">
              <a:buNone/>
            </a:pPr>
            <a:r>
              <a:rPr lang="en-US" dirty="0" smtClean="0"/>
              <a:t>Initially we are passing NULL to the indexes while using this method.</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114" y="2524347"/>
            <a:ext cx="4159386" cy="2132528"/>
          </a:xfrm>
          <a:prstGeom prst="rect">
            <a:avLst/>
          </a:prstGeom>
        </p:spPr>
      </p:pic>
    </p:spTree>
    <p:extLst>
      <p:ext uri="{BB962C8B-B14F-4D97-AF65-F5344CB8AC3E}">
        <p14:creationId xmlns:p14="http://schemas.microsoft.com/office/powerpoint/2010/main" val="201047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03740"/>
            <a:ext cx="8911687" cy="1280890"/>
          </a:xfrm>
        </p:spPr>
        <p:txBody>
          <a:bodyPr/>
          <a:lstStyle/>
          <a:p>
            <a:r>
              <a:rPr lang="en-US" dirty="0" smtClean="0"/>
              <a:t>Insert Operation</a:t>
            </a:r>
            <a:endParaRPr lang="en-US" dirty="0"/>
          </a:p>
        </p:txBody>
      </p:sp>
      <p:sp>
        <p:nvSpPr>
          <p:cNvPr id="3" name="Content Placeholder 2"/>
          <p:cNvSpPr>
            <a:spLocks noGrp="1"/>
          </p:cNvSpPr>
          <p:nvPr>
            <p:ph idx="1"/>
          </p:nvPr>
        </p:nvSpPr>
        <p:spPr>
          <a:xfrm>
            <a:off x="2592925" y="1104900"/>
            <a:ext cx="8915400" cy="3777622"/>
          </a:xfrm>
        </p:spPr>
        <p:txBody>
          <a:bodyPr/>
          <a:lstStyle/>
          <a:p>
            <a:pPr marL="0" indent="0">
              <a:buNone/>
            </a:pPr>
            <a:r>
              <a:rPr lang="en-US" dirty="0"/>
              <a:t>Whenever an element is to be inserted, computed the hash code of the key passed and locate the index using that hash code as an index in the array.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800" y="2085712"/>
            <a:ext cx="6934200" cy="4467487"/>
          </a:xfrm>
          <a:prstGeom prst="rect">
            <a:avLst/>
          </a:prstGeom>
        </p:spPr>
      </p:pic>
    </p:spTree>
    <p:extLst>
      <p:ext uri="{BB962C8B-B14F-4D97-AF65-F5344CB8AC3E}">
        <p14:creationId xmlns:p14="http://schemas.microsoft.com/office/powerpoint/2010/main" val="42810854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933</TotalTime>
  <Words>695</Words>
  <Application>Microsoft Office PowerPoint</Application>
  <PresentationFormat>Widescreen</PresentationFormat>
  <Paragraphs>51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Times New Roman</vt:lpstr>
      <vt:lpstr>Wingdings 3</vt:lpstr>
      <vt:lpstr>Wisp</vt:lpstr>
      <vt:lpstr>Welcome to Data Structure Presentation</vt:lpstr>
      <vt:lpstr>Project Title: Implementation of Chained Hash Table </vt:lpstr>
      <vt:lpstr>What is Hash?</vt:lpstr>
      <vt:lpstr>Hashing!</vt:lpstr>
      <vt:lpstr>Basic Operations</vt:lpstr>
      <vt:lpstr>Node </vt:lpstr>
      <vt:lpstr>Hash Method (Divisor Method)</vt:lpstr>
      <vt:lpstr>Initial Method (To Assign NULL)</vt:lpstr>
      <vt:lpstr>Insert Operation</vt:lpstr>
      <vt:lpstr>Search Operation</vt:lpstr>
      <vt:lpstr>Delete Operation</vt:lpstr>
      <vt:lpstr>Display Operation</vt:lpstr>
      <vt:lpstr>Runtime Case in Chained Hash table</vt:lpstr>
      <vt:lpstr>Runtime Case in Chained Hash Table</vt:lpstr>
      <vt:lpstr>Runtime Case in Chained Hash Table</vt:lpstr>
      <vt:lpstr>Runtime Case in Chained Hash Table </vt:lpstr>
      <vt:lpstr>Efficiency of Hash Table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Data Structure Presentation</dc:title>
  <dc:creator>Md. Asif Imtiyaj Chowdhury</dc:creator>
  <cp:lastModifiedBy>Niloy Chowdhury</cp:lastModifiedBy>
  <cp:revision>20</cp:revision>
  <dcterms:created xsi:type="dcterms:W3CDTF">2021-06-01T16:19:26Z</dcterms:created>
  <dcterms:modified xsi:type="dcterms:W3CDTF">2021-06-02T09:30:02Z</dcterms:modified>
</cp:coreProperties>
</file>