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77" r:id="rId14"/>
    <p:sldId id="276" r:id="rId15"/>
    <p:sldId id="273" r:id="rId16"/>
    <p:sldId id="278" r:id="rId17"/>
    <p:sldId id="274" r:id="rId18"/>
    <p:sldId id="268" r:id="rId19"/>
    <p:sldId id="269" r:id="rId20"/>
    <p:sldId id="272"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389564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4823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2048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8925D-AC44-4152-8B88-0BB62F1D0D40}"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76202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8925D-AC44-4152-8B88-0BB62F1D0D40}"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57450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48925D-AC44-4152-8B88-0BB62F1D0D40}"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59590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48925D-AC44-4152-8B88-0BB62F1D0D40}"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77963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48925D-AC44-4152-8B88-0BB62F1D0D40}"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9352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8925D-AC44-4152-8B88-0BB62F1D0D40}"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15104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8925D-AC44-4152-8B88-0BB62F1D0D40}"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237359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8925D-AC44-4152-8B88-0BB62F1D0D40}"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0B111-4C5D-41AC-BA9B-3B9F3FB7937B}" type="slidenum">
              <a:rPr lang="en-US" smtClean="0"/>
              <a:t>‹#›</a:t>
            </a:fld>
            <a:endParaRPr lang="en-US"/>
          </a:p>
        </p:txBody>
      </p:sp>
    </p:spTree>
    <p:extLst>
      <p:ext uri="{BB962C8B-B14F-4D97-AF65-F5344CB8AC3E}">
        <p14:creationId xmlns:p14="http://schemas.microsoft.com/office/powerpoint/2010/main" val="110869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8925D-AC44-4152-8B88-0BB62F1D0D40}"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0B111-4C5D-41AC-BA9B-3B9F3FB7937B}" type="slidenum">
              <a:rPr lang="en-US" smtClean="0"/>
              <a:t>‹#›</a:t>
            </a:fld>
            <a:endParaRPr lang="en-US"/>
          </a:p>
        </p:txBody>
      </p:sp>
    </p:spTree>
    <p:extLst>
      <p:ext uri="{BB962C8B-B14F-4D97-AF65-F5344CB8AC3E}">
        <p14:creationId xmlns:p14="http://schemas.microsoft.com/office/powerpoint/2010/main" val="226376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94117"/>
          </a:xfrm>
        </p:spPr>
        <p:txBody>
          <a:bodyPr>
            <a:normAutofit/>
          </a:bodyPr>
          <a:lstStyle/>
          <a:p>
            <a:r>
              <a:rPr lang="en-US" sz="4000" b="1" dirty="0" smtClean="0">
                <a:latin typeface="Times New Roman" panose="02020603050405020304" pitchFamily="18" charset="0"/>
                <a:cs typeface="Times New Roman" panose="02020603050405020304" pitchFamily="18" charset="0"/>
              </a:rPr>
              <a:t>Analyzing Soil and predict suitable crops Using Machine Learning</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599" y="4467498"/>
            <a:ext cx="10720251" cy="1878874"/>
          </a:xfrm>
        </p:spPr>
        <p:txBody>
          <a:bodyPr>
            <a:normAutofit/>
          </a:bodyPr>
          <a:lstStyle/>
          <a:p>
            <a:r>
              <a:rPr lang="en-US" dirty="0" smtClean="0">
                <a:latin typeface="Times New Roman" panose="02020603050405020304" pitchFamily="18" charset="0"/>
                <a:cs typeface="Times New Roman" panose="02020603050405020304" pitchFamily="18" charset="0"/>
              </a:rPr>
              <a:t> Supervisor:                                                                        Presented by: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Nasif</a:t>
            </a:r>
            <a:r>
              <a:rPr lang="en-US" dirty="0" smtClean="0">
                <a:latin typeface="Times New Roman" panose="02020603050405020304" pitchFamily="18" charset="0"/>
                <a:cs typeface="Times New Roman" panose="02020603050405020304" pitchFamily="18" charset="0"/>
              </a:rPr>
              <a:t> Ahmed                                                                     </a:t>
            </a:r>
            <a:r>
              <a:rPr lang="en-US" dirty="0" err="1" smtClean="0">
                <a:latin typeface="Times New Roman" panose="02020603050405020304" pitchFamily="18" charset="0"/>
                <a:cs typeface="Times New Roman" panose="02020603050405020304" pitchFamily="18" charset="0"/>
              </a:rPr>
              <a:t>Md</a:t>
            </a:r>
            <a:r>
              <a:rPr lang="en-US" dirty="0" smtClean="0">
                <a:latin typeface="Times New Roman" panose="02020603050405020304" pitchFamily="18" charset="0"/>
                <a:cs typeface="Times New Roman" panose="02020603050405020304" pitchFamily="18" charset="0"/>
              </a:rPr>
              <a:t> Asif </a:t>
            </a:r>
            <a:r>
              <a:rPr lang="en-US" dirty="0" err="1" smtClean="0">
                <a:latin typeface="Times New Roman" panose="02020603050405020304" pitchFamily="18" charset="0"/>
                <a:cs typeface="Times New Roman" panose="02020603050405020304" pitchFamily="18" charset="0"/>
              </a:rPr>
              <a:t>Ikbal</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Assistant Professor                                                           Id :17cse051</a:t>
            </a:r>
          </a:p>
          <a:p>
            <a:pPr algn="just"/>
            <a:r>
              <a:rPr lang="en-US" dirty="0" smtClean="0">
                <a:latin typeface="Times New Roman" panose="02020603050405020304" pitchFamily="18" charset="0"/>
                <a:cs typeface="Times New Roman" panose="02020603050405020304" pitchFamily="18" charset="0"/>
              </a:rPr>
              <a:t>              BSMRSTU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year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semester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19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At first I balanced my dataset with the help of balance function then preprocessed</a:t>
            </a:r>
          </a:p>
          <a:p>
            <a:pPr marL="0" indent="0">
              <a:buNone/>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dataset.</a:t>
            </a:r>
          </a:p>
        </p:txBody>
      </p:sp>
      <p:pic>
        <p:nvPicPr>
          <p:cNvPr id="7" name="Picture 6"/>
          <p:cNvPicPr>
            <a:picLocks noChangeAspect="1"/>
          </p:cNvPicPr>
          <p:nvPr/>
        </p:nvPicPr>
        <p:blipFill>
          <a:blip r:embed="rId2"/>
          <a:stretch>
            <a:fillRect/>
          </a:stretch>
        </p:blipFill>
        <p:spPr>
          <a:xfrm>
            <a:off x="604878" y="3047824"/>
            <a:ext cx="4524470" cy="3039467"/>
          </a:xfrm>
          <a:prstGeom prst="rect">
            <a:avLst/>
          </a:prstGeom>
        </p:spPr>
      </p:pic>
      <p:pic>
        <p:nvPicPr>
          <p:cNvPr id="8" name="Picture 7"/>
          <p:cNvPicPr>
            <a:picLocks noChangeAspect="1"/>
          </p:cNvPicPr>
          <p:nvPr/>
        </p:nvPicPr>
        <p:blipFill>
          <a:blip r:embed="rId3"/>
          <a:stretch>
            <a:fillRect/>
          </a:stretch>
        </p:blipFill>
        <p:spPr>
          <a:xfrm>
            <a:off x="5425440" y="3117668"/>
            <a:ext cx="4868091" cy="3059295"/>
          </a:xfrm>
          <a:prstGeom prst="rect">
            <a:avLst/>
          </a:prstGeom>
        </p:spPr>
      </p:pic>
    </p:spTree>
    <p:extLst>
      <p:ext uri="{BB962C8B-B14F-4D97-AF65-F5344CB8AC3E}">
        <p14:creationId xmlns:p14="http://schemas.microsoft.com/office/powerpoint/2010/main" val="4015967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Current Status(cont..)</a:t>
            </a:r>
            <a:endParaRPr lang="en-US" sz="4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35337" y="2159724"/>
            <a:ext cx="5257672" cy="3857900"/>
          </a:xfrm>
          <a:prstGeom prst="rect">
            <a:avLst/>
          </a:prstGeom>
        </p:spPr>
      </p:pic>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68335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Current Status(cont..)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ft</a:t>
            </a:r>
            <a:r>
              <a:rPr lang="en-US" dirty="0" smtClean="0">
                <a:latin typeface="Times New Roman" panose="02020603050405020304" pitchFamily="18" charset="0"/>
                <a:cs typeface="Times New Roman" panose="02020603050405020304" pitchFamily="18" charset="0"/>
              </a:rPr>
              <a:t>er pre processing this is the status of the dataset :</a:t>
            </a:r>
          </a:p>
          <a:p>
            <a:endParaRPr lang="en-US" dirty="0"/>
          </a:p>
        </p:txBody>
      </p:sp>
    </p:spTree>
    <p:extLst>
      <p:ext uri="{BB962C8B-B14F-4D97-AF65-F5344CB8AC3E}">
        <p14:creationId xmlns:p14="http://schemas.microsoft.com/office/powerpoint/2010/main" val="3435515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Result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Accuracy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64400441"/>
              </p:ext>
            </p:extLst>
          </p:nvPr>
        </p:nvGraphicFramePr>
        <p:xfrm>
          <a:off x="1518194" y="2899956"/>
          <a:ext cx="8714376" cy="2213859"/>
        </p:xfrm>
        <a:graphic>
          <a:graphicData uri="http://schemas.openxmlformats.org/drawingml/2006/table">
            <a:tbl>
              <a:tblPr firstRow="1" bandRow="1">
                <a:tableStyleId>{5C22544A-7EE6-4342-B048-85BDC9FD1C3A}</a:tableStyleId>
              </a:tblPr>
              <a:tblGrid>
                <a:gridCol w="2904792"/>
                <a:gridCol w="2904792"/>
                <a:gridCol w="2904792"/>
              </a:tblGrid>
              <a:tr h="737953">
                <a:tc>
                  <a:txBody>
                    <a:bodyPr/>
                    <a:lstStyle/>
                    <a:p>
                      <a:r>
                        <a:rPr lang="en-US" dirty="0" smtClean="0"/>
                        <a:t>                 Method</a:t>
                      </a:r>
                      <a:endParaRPr lang="en-US" dirty="0"/>
                    </a:p>
                  </a:txBody>
                  <a:tcPr/>
                </a:tc>
                <a:tc>
                  <a:txBody>
                    <a:bodyPr/>
                    <a:lstStyle/>
                    <a:p>
                      <a:r>
                        <a:rPr lang="en-US" dirty="0" smtClean="0"/>
                        <a:t>      Train Accuracy(%)</a:t>
                      </a:r>
                      <a:endParaRPr lang="en-US" dirty="0"/>
                    </a:p>
                  </a:txBody>
                  <a:tcPr/>
                </a:tc>
                <a:tc>
                  <a:txBody>
                    <a:bodyPr/>
                    <a:lstStyle/>
                    <a:p>
                      <a:r>
                        <a:rPr lang="en-US" dirty="0" smtClean="0"/>
                        <a:t>            Test Accuracy(%)</a:t>
                      </a:r>
                      <a:endParaRPr lang="en-US" dirty="0"/>
                    </a:p>
                  </a:txBody>
                  <a:tcPr/>
                </a:tc>
              </a:tr>
              <a:tr h="737953">
                <a:tc>
                  <a:txBody>
                    <a:bodyPr/>
                    <a:lstStyle/>
                    <a:p>
                      <a:endParaRPr lang="en-US" dirty="0" smtClean="0"/>
                    </a:p>
                    <a:p>
                      <a:r>
                        <a:rPr lang="en-US" dirty="0" smtClean="0"/>
                        <a:t>                </a:t>
                      </a:r>
                      <a:r>
                        <a:rPr lang="en-US" dirty="0" err="1" smtClean="0"/>
                        <a:t>Lightgbm</a:t>
                      </a:r>
                      <a:endParaRPr lang="en-US" dirty="0"/>
                    </a:p>
                  </a:txBody>
                  <a:tcPr/>
                </a:tc>
                <a:tc>
                  <a:txBody>
                    <a:bodyPr/>
                    <a:lstStyle/>
                    <a:p>
                      <a:endParaRPr lang="en-US" dirty="0" smtClean="0"/>
                    </a:p>
                    <a:p>
                      <a:r>
                        <a:rPr lang="en-US" dirty="0" smtClean="0"/>
                        <a:t>                  100</a:t>
                      </a:r>
                      <a:endParaRPr lang="en-US" dirty="0"/>
                    </a:p>
                  </a:txBody>
                  <a:tcPr/>
                </a:tc>
                <a:tc>
                  <a:txBody>
                    <a:bodyPr/>
                    <a:lstStyle/>
                    <a:p>
                      <a:r>
                        <a:rPr lang="en-US" dirty="0" smtClean="0"/>
                        <a:t>   </a:t>
                      </a:r>
                    </a:p>
                    <a:p>
                      <a:r>
                        <a:rPr lang="en-US" dirty="0" smtClean="0"/>
                        <a:t>                     98.89</a:t>
                      </a:r>
                      <a:endParaRPr lang="en-US" dirty="0"/>
                    </a:p>
                  </a:txBody>
                  <a:tcPr/>
                </a:tc>
              </a:tr>
              <a:tr h="737953">
                <a:tc>
                  <a:txBody>
                    <a:bodyPr/>
                    <a:lstStyle/>
                    <a:p>
                      <a:endParaRPr lang="en-US" dirty="0" smtClean="0"/>
                    </a:p>
                    <a:p>
                      <a:r>
                        <a:rPr lang="en-US" dirty="0" smtClean="0"/>
                        <a:t>            Decision  Tree</a:t>
                      </a:r>
                      <a:endParaRPr lang="en-US" dirty="0"/>
                    </a:p>
                  </a:txBody>
                  <a:tcPr/>
                </a:tc>
                <a:tc>
                  <a:txBody>
                    <a:bodyPr/>
                    <a:lstStyle/>
                    <a:p>
                      <a:endParaRPr lang="en-US" dirty="0" smtClean="0"/>
                    </a:p>
                    <a:p>
                      <a:r>
                        <a:rPr lang="en-US" dirty="0" smtClean="0"/>
                        <a:t>                  100</a:t>
                      </a:r>
                      <a:endParaRPr lang="en-US" dirty="0"/>
                    </a:p>
                  </a:txBody>
                  <a:tcPr/>
                </a:tc>
                <a:tc>
                  <a:txBody>
                    <a:bodyPr/>
                    <a:lstStyle/>
                    <a:p>
                      <a:endParaRPr lang="en-US" dirty="0" smtClean="0"/>
                    </a:p>
                    <a:p>
                      <a:r>
                        <a:rPr lang="en-US" dirty="0" smtClean="0"/>
                        <a:t>                     98.87</a:t>
                      </a:r>
                      <a:endParaRPr lang="en-US" dirty="0"/>
                    </a:p>
                  </a:txBody>
                  <a:tcPr/>
                </a:tc>
              </a:tr>
            </a:tbl>
          </a:graphicData>
        </a:graphic>
      </p:graphicFrame>
    </p:spTree>
    <p:extLst>
      <p:ext uri="{BB962C8B-B14F-4D97-AF65-F5344CB8AC3E}">
        <p14:creationId xmlns:p14="http://schemas.microsoft.com/office/powerpoint/2010/main" val="400936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Accuracies(Cont.)</a:t>
            </a:r>
            <a:endParaRPr lang="en-US" sz="4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409509" y="2281646"/>
            <a:ext cx="4944291" cy="3979817"/>
          </a:xfrm>
          <a:prstGeom prst="rect">
            <a:avLst/>
          </a:prstGeom>
        </p:spPr>
      </p:pic>
      <p:pic>
        <p:nvPicPr>
          <p:cNvPr id="4" name="Picture 3"/>
          <p:cNvPicPr>
            <a:picLocks noChangeAspect="1"/>
          </p:cNvPicPr>
          <p:nvPr/>
        </p:nvPicPr>
        <p:blipFill>
          <a:blip r:embed="rId3"/>
          <a:stretch>
            <a:fillRect/>
          </a:stretch>
        </p:blipFill>
        <p:spPr>
          <a:xfrm>
            <a:off x="1280160" y="2281646"/>
            <a:ext cx="5129349" cy="4070650"/>
          </a:xfrm>
          <a:prstGeom prst="rect">
            <a:avLst/>
          </a:prstGeom>
        </p:spPr>
      </p:pic>
    </p:spTree>
    <p:extLst>
      <p:ext uri="{BB962C8B-B14F-4D97-AF65-F5344CB8AC3E}">
        <p14:creationId xmlns:p14="http://schemas.microsoft.com/office/powerpoint/2010/main" val="320202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Confusion Matrix(</a:t>
            </a:r>
            <a:r>
              <a:rPr lang="en-US" sz="4000" b="1" dirty="0" err="1" smtClean="0">
                <a:latin typeface="Times New Roman" panose="02020603050405020304" pitchFamily="18" charset="0"/>
                <a:cs typeface="Times New Roman" panose="02020603050405020304" pitchFamily="18" charset="0"/>
              </a:rPr>
              <a:t>DT,lightgbm</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30926" y="2104298"/>
            <a:ext cx="5956663" cy="4557759"/>
          </a:xfrm>
          <a:prstGeom prst="rect">
            <a:avLst/>
          </a:prstGeom>
        </p:spPr>
      </p:pic>
      <p:pic>
        <p:nvPicPr>
          <p:cNvPr id="5" name="Picture 4"/>
          <p:cNvPicPr>
            <a:picLocks noChangeAspect="1"/>
          </p:cNvPicPr>
          <p:nvPr/>
        </p:nvPicPr>
        <p:blipFill>
          <a:blip r:embed="rId3"/>
          <a:stretch>
            <a:fillRect/>
          </a:stretch>
        </p:blipFill>
        <p:spPr>
          <a:xfrm>
            <a:off x="6470469" y="1872343"/>
            <a:ext cx="5817325" cy="4720046"/>
          </a:xfrm>
          <a:prstGeom prst="rect">
            <a:avLst/>
          </a:prstGeom>
        </p:spPr>
      </p:pic>
    </p:spTree>
    <p:extLst>
      <p:ext uri="{BB962C8B-B14F-4D97-AF65-F5344CB8AC3E}">
        <p14:creationId xmlns:p14="http://schemas.microsoft.com/office/powerpoint/2010/main" val="119130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Result (cont.)</a:t>
            </a:r>
            <a:endParaRPr lang="en-US" sz="4000" dirty="0"/>
          </a:p>
        </p:txBody>
      </p:sp>
      <p:pic>
        <p:nvPicPr>
          <p:cNvPr id="4" name="Content Placeholder 3"/>
          <p:cNvPicPr>
            <a:picLocks noGrp="1" noChangeAspect="1"/>
          </p:cNvPicPr>
          <p:nvPr>
            <p:ph idx="1"/>
          </p:nvPr>
        </p:nvPicPr>
        <p:blipFill>
          <a:blip r:embed="rId2"/>
          <a:stretch>
            <a:fillRect/>
          </a:stretch>
        </p:blipFill>
        <p:spPr>
          <a:xfrm>
            <a:off x="3178629" y="2043340"/>
            <a:ext cx="5495108" cy="4814660"/>
          </a:xfrm>
          <a:prstGeom prst="rect">
            <a:avLst/>
          </a:prstGeom>
        </p:spPr>
      </p:pic>
    </p:spTree>
    <p:extLst>
      <p:ext uri="{BB962C8B-B14F-4D97-AF65-F5344CB8AC3E}">
        <p14:creationId xmlns:p14="http://schemas.microsoft.com/office/powerpoint/2010/main" val="305234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Feature </a:t>
            </a:r>
            <a:r>
              <a:rPr lang="en-US" sz="4000" b="1" dirty="0" err="1" smtClean="0">
                <a:latin typeface="Times New Roman" panose="02020603050405020304" pitchFamily="18" charset="0"/>
                <a:cs typeface="Times New Roman" panose="02020603050405020304" pitchFamily="18" charset="0"/>
              </a:rPr>
              <a:t>Importances</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25486" y="1915886"/>
            <a:ext cx="6923314" cy="4711337"/>
          </a:xfrm>
          <a:prstGeom prst="rect">
            <a:avLst/>
          </a:prstGeom>
        </p:spPr>
      </p:pic>
    </p:spTree>
    <p:extLst>
      <p:ext uri="{BB962C8B-B14F-4D97-AF65-F5344CB8AC3E}">
        <p14:creationId xmlns:p14="http://schemas.microsoft.com/office/powerpoint/2010/main" val="95995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Athani</a:t>
            </a:r>
            <a:r>
              <a:rPr lang="en-US" sz="2400" dirty="0" smtClean="0">
                <a:latin typeface="Times New Roman" panose="02020603050405020304" pitchFamily="18" charset="0"/>
                <a:cs typeface="Times New Roman" panose="02020603050405020304" pitchFamily="18" charset="0"/>
              </a:rPr>
              <a:t>, S., </a:t>
            </a:r>
            <a:r>
              <a:rPr lang="en-US" sz="2400" dirty="0" err="1" smtClean="0">
                <a:latin typeface="Times New Roman" panose="02020603050405020304" pitchFamily="18" charset="0"/>
                <a:cs typeface="Times New Roman" panose="02020603050405020304" pitchFamily="18" charset="0"/>
              </a:rPr>
              <a:t>Tejeshwar</a:t>
            </a:r>
            <a:r>
              <a:rPr lang="en-US" sz="2400" dirty="0" smtClean="0">
                <a:latin typeface="Times New Roman" panose="02020603050405020304" pitchFamily="18" charset="0"/>
                <a:cs typeface="Times New Roman" panose="02020603050405020304" pitchFamily="18" charset="0"/>
              </a:rPr>
              <a:t>, C. H., </a:t>
            </a:r>
            <a:r>
              <a:rPr lang="en-US" sz="2400" dirty="0" err="1" smtClean="0">
                <a:latin typeface="Times New Roman" panose="02020603050405020304" pitchFamily="18" charset="0"/>
                <a:cs typeface="Times New Roman" panose="02020603050405020304" pitchFamily="18" charset="0"/>
              </a:rPr>
              <a:t>Patil</a:t>
            </a:r>
            <a:r>
              <a:rPr lang="en-US" sz="2400" dirty="0" smtClean="0">
                <a:latin typeface="Times New Roman" panose="02020603050405020304" pitchFamily="18" charset="0"/>
                <a:cs typeface="Times New Roman" panose="02020603050405020304" pitchFamily="18" charset="0"/>
              </a:rPr>
              <a:t>, M. M., </a:t>
            </a:r>
            <a:r>
              <a:rPr lang="en-US" sz="2400" dirty="0" err="1" smtClean="0">
                <a:latin typeface="Times New Roman" panose="02020603050405020304" pitchFamily="18" charset="0"/>
                <a:cs typeface="Times New Roman" panose="02020603050405020304" pitchFamily="18" charset="0"/>
              </a:rPr>
              <a:t>Patil</a:t>
            </a:r>
            <a:r>
              <a:rPr lang="en-US" sz="2400" dirty="0" smtClean="0">
                <a:latin typeface="Times New Roman" panose="02020603050405020304" pitchFamily="18" charset="0"/>
                <a:cs typeface="Times New Roman" panose="02020603050405020304" pitchFamily="18" charset="0"/>
              </a:rPr>
              <a:t>, P., &amp; Kulkarni, R. (2017, February 1). Soil moisture monitoring using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enabled </a:t>
            </a: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sensors with neural networks for improving soil management for farmers and predict seasonal rainfall for planning future harvest in North Karnataka — India</a:t>
            </a: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Ahmad, S., </a:t>
            </a:r>
            <a:r>
              <a:rPr lang="en-US" sz="2400" dirty="0" err="1" smtClean="0">
                <a:latin typeface="Times New Roman" panose="02020603050405020304" pitchFamily="18" charset="0"/>
                <a:cs typeface="Times New Roman" panose="02020603050405020304" pitchFamily="18" charset="0"/>
              </a:rPr>
              <a:t>Kalra</a:t>
            </a:r>
            <a:r>
              <a:rPr lang="en-US" sz="2400" dirty="0" smtClean="0">
                <a:latin typeface="Times New Roman" panose="02020603050405020304" pitchFamily="18" charset="0"/>
                <a:cs typeface="Times New Roman" panose="02020603050405020304" pitchFamily="18" charset="0"/>
              </a:rPr>
              <a:t>, A., &amp; Stephen, H. (2010). Estimating soil moisture using remote sensing data: A machine learning approach. Advances in Water Resources. </a:t>
            </a:r>
          </a:p>
        </p:txBody>
      </p:sp>
    </p:spTree>
    <p:extLst>
      <p:ext uri="{BB962C8B-B14F-4D97-AF65-F5344CB8AC3E}">
        <p14:creationId xmlns:p14="http://schemas.microsoft.com/office/powerpoint/2010/main" val="353124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References(cont..)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Jayanthi</a:t>
            </a:r>
            <a:r>
              <a:rPr lang="en-US" sz="2400" dirty="0" smtClean="0">
                <a:latin typeface="Times New Roman" panose="02020603050405020304" pitchFamily="18" charset="0"/>
                <a:cs typeface="Times New Roman" panose="02020603050405020304" pitchFamily="18" charset="0"/>
              </a:rPr>
              <a:t>, J., and J. </a:t>
            </a:r>
            <a:r>
              <a:rPr lang="en-US" sz="2400" dirty="0" err="1" smtClean="0">
                <a:latin typeface="Times New Roman" panose="02020603050405020304" pitchFamily="18" charset="0"/>
                <a:cs typeface="Times New Roman" panose="02020603050405020304" pitchFamily="18" charset="0"/>
              </a:rPr>
              <a:t>Selvakumar</a:t>
            </a:r>
            <a:r>
              <a:rPr lang="en-US" sz="2400" dirty="0" smtClean="0">
                <a:latin typeface="Times New Roman" panose="02020603050405020304" pitchFamily="18" charset="0"/>
                <a:cs typeface="Times New Roman" panose="02020603050405020304" pitchFamily="18" charset="0"/>
              </a:rPr>
              <a:t>. "A novel framework to facilitate personalized web search in a dual mode." Cluster Computing 20.4 (2017): 3527-3535.</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Radhika, Y., &amp; Shashi, M. (2009). Atmospheric Temperature Prediction using Support Vector Machines. International Journal of Computer Theory and Engineering, 55–58.</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796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Outline</a:t>
            </a:r>
            <a:endParaRPr lang="en-US" sz="4000"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Aim &amp; Objectives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Related Works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Proposed Model</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Dataset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Current Status</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Expected Outcome</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References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768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smtClean="0"/>
              <a:t>                                   </a:t>
            </a:r>
            <a:r>
              <a:rPr lang="en-US" sz="4000" b="1" dirty="0" smtClean="0">
                <a:latin typeface="Times New Roman" panose="02020603050405020304" pitchFamily="18" charset="0"/>
                <a:cs typeface="Times New Roman" panose="02020603050405020304" pitchFamily="18" charset="0"/>
              </a:rPr>
              <a:t>ANY QUESTION ?</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19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lgn="just">
              <a:buNone/>
            </a:pPr>
            <a:r>
              <a:rPr lang="en-US" sz="4400" b="1" dirty="0" smtClean="0"/>
              <a:t>                               Thank you</a:t>
            </a:r>
            <a:endParaRPr lang="en-US" sz="4400" b="1" dirty="0"/>
          </a:p>
        </p:txBody>
      </p:sp>
    </p:spTree>
    <p:extLst>
      <p:ext uri="{BB962C8B-B14F-4D97-AF65-F5344CB8AC3E}">
        <p14:creationId xmlns:p14="http://schemas.microsoft.com/office/powerpoint/2010/main" val="2779662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main challenge faced in agriculture sector is the lack of knowledge about the changing variations in climate. Each crop has its own suitable climatic features. This can be handled with the help of precise farming techniques.</a:t>
            </a: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precision farming not only maintains the productivity of crops but also increases the yield rate of production</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So,here</a:t>
            </a:r>
            <a:r>
              <a:rPr lang="en-US" sz="2400" dirty="0" smtClean="0">
                <a:latin typeface="Times New Roman" panose="02020603050405020304" pitchFamily="18" charset="0"/>
                <a:cs typeface="Times New Roman" panose="02020603050405020304" pitchFamily="18" charset="0"/>
              </a:rPr>
              <a:t> comes our system which will measure the key elements of soil and predict the appropriate crops for that particular soil.</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08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Aim &amp;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5320" y="2151016"/>
            <a:ext cx="10515600" cy="4706983"/>
          </a:xfrm>
        </p:spPr>
        <p:txBody>
          <a:bodyPr>
            <a:noAutofit/>
          </a:bodyPr>
          <a:lstStyle/>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Analysis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soil </a:t>
            </a:r>
            <a:r>
              <a:rPr lang="en-US" sz="2400" dirty="0">
                <a:latin typeface="Times New Roman" panose="02020603050405020304" pitchFamily="18" charset="0"/>
                <a:cs typeface="Times New Roman" panose="02020603050405020304" pitchFamily="18" charset="0"/>
              </a:rPr>
              <a:t>Properties </a:t>
            </a:r>
            <a:r>
              <a:rPr lang="en-US" sz="2400" dirty="0" smtClean="0">
                <a:latin typeface="Times New Roman" panose="02020603050405020304" pitchFamily="18" charset="0"/>
                <a:cs typeface="Times New Roman" panose="02020603050405020304" pitchFamily="18" charset="0"/>
              </a:rPr>
              <a:t>and climatic data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predict </a:t>
            </a:r>
            <a:r>
              <a:rPr lang="en-US" sz="2400" dirty="0">
                <a:latin typeface="Times New Roman" panose="02020603050405020304" pitchFamily="18" charset="0"/>
                <a:cs typeface="Times New Roman" panose="02020603050405020304" pitchFamily="18" charset="0"/>
              </a:rPr>
              <a:t>Crop </a:t>
            </a:r>
            <a:r>
              <a:rPr lang="en-US" sz="2400" dirty="0" smtClean="0">
                <a:latin typeface="Times New Roman" panose="02020603050405020304" pitchFamily="18" charset="0"/>
                <a:cs typeface="Times New Roman" panose="02020603050405020304" pitchFamily="18" charset="0"/>
              </a:rPr>
              <a:t>yields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cluster different agricultural regions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Bangladesh</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Crop selection method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maximize crop </a:t>
            </a:r>
            <a:r>
              <a:rPr lang="en-US" sz="2400" dirty="0">
                <a:latin typeface="Times New Roman" panose="02020603050405020304" pitchFamily="18" charset="0"/>
                <a:cs typeface="Times New Roman" panose="02020603050405020304" pitchFamily="18" charset="0"/>
              </a:rPr>
              <a:t>Yield </a:t>
            </a:r>
            <a:r>
              <a:rPr lang="en-US" sz="2400" dirty="0" smtClean="0">
                <a:latin typeface="Times New Roman" panose="02020603050405020304" pitchFamily="18" charset="0"/>
                <a:cs typeface="Times New Roman" panose="02020603050405020304" pitchFamily="18" charset="0"/>
              </a:rPr>
              <a:t>rate </a:t>
            </a:r>
            <a:r>
              <a:rPr lang="en-US" sz="2400" dirty="0">
                <a:latin typeface="Times New Roman" panose="02020603050405020304" pitchFamily="18" charset="0"/>
                <a:cs typeface="Times New Roman" panose="02020603050405020304" pitchFamily="18" charset="0"/>
              </a:rPr>
              <a:t>using </a:t>
            </a:r>
            <a:r>
              <a:rPr lang="en-US" sz="2400" dirty="0" smtClean="0">
                <a:latin typeface="Times New Roman" panose="02020603050405020304" pitchFamily="18" charset="0"/>
                <a:cs typeface="Times New Roman" panose="02020603050405020304" pitchFamily="18" charset="0"/>
              </a:rPr>
              <a:t>machine learning           technique.</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Making smarter decisions and getting better yield by ml algorithms.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Analysis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soil </a:t>
            </a:r>
            <a:r>
              <a:rPr lang="en-US" sz="2400" dirty="0" err="1" smtClean="0">
                <a:latin typeface="Times New Roman" panose="02020603050405020304" pitchFamily="18" charset="0"/>
                <a:cs typeface="Times New Roman" panose="02020603050405020304" pitchFamily="18" charset="0"/>
              </a:rPr>
              <a:t>behaviour</a:t>
            </a:r>
            <a:r>
              <a:rPr 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Classifying </a:t>
            </a:r>
            <a:r>
              <a:rPr lang="en-US" sz="2400" dirty="0">
                <a:latin typeface="Times New Roman" panose="02020603050405020304" pitchFamily="18" charset="0"/>
                <a:cs typeface="Times New Roman" panose="02020603050405020304" pitchFamily="18" charset="0"/>
              </a:rPr>
              <a:t>the soil according to the soil nutrients is much beneficial or the famers to predict which crop can be cultivated in a particular soil type.</a:t>
            </a:r>
            <a:endParaRPr 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Related Works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a research carried out by </a:t>
            </a:r>
            <a:r>
              <a:rPr lang="en-US" sz="2400" dirty="0" err="1">
                <a:latin typeface="Times New Roman" panose="02020603050405020304" pitchFamily="18" charset="0"/>
                <a:cs typeface="Times New Roman" panose="02020603050405020304" pitchFamily="18" charset="0"/>
              </a:rPr>
              <a:t>Zaminur</a:t>
            </a:r>
            <a:r>
              <a:rPr lang="en-US" sz="2400" dirty="0">
                <a:latin typeface="Times New Roman" panose="02020603050405020304" pitchFamily="18" charset="0"/>
                <a:cs typeface="Times New Roman" panose="02020603050405020304" pitchFamily="18" charset="0"/>
              </a:rPr>
              <a:t> Rahman a comparative study of several machine learning techniques has been carried out. They have carried out the classification using the data of Bangladesh. </a:t>
            </a:r>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have used k Nearest </a:t>
            </a:r>
            <a:r>
              <a:rPr lang="en-US" sz="2400" dirty="0" err="1">
                <a:latin typeface="Times New Roman" panose="02020603050405020304" pitchFamily="18" charset="0"/>
                <a:cs typeface="Times New Roman" panose="02020603050405020304" pitchFamily="18" charset="0"/>
              </a:rPr>
              <a:t>Neighbour</a:t>
            </a:r>
            <a:r>
              <a:rPr lang="en-US" sz="2400" dirty="0">
                <a:latin typeface="Times New Roman" panose="02020603050405020304" pitchFamily="18" charset="0"/>
                <a:cs typeface="Times New Roman" panose="02020603050405020304" pitchFamily="18" charset="0"/>
              </a:rPr>
              <a:t>, Bagged tree and SVM finally compared the results of three algorithms and brought out a model for classifying the soil types and the suitable </a:t>
            </a:r>
            <a:r>
              <a:rPr lang="en-US" sz="2400" dirty="0" smtClean="0">
                <a:latin typeface="Times New Roman" panose="02020603050405020304" pitchFamily="18" charset="0"/>
                <a:cs typeface="Times New Roman" panose="02020603050405020304" pitchFamily="18" charset="0"/>
              </a:rPr>
              <a:t>crop.</a:t>
            </a:r>
          </a:p>
          <a:p>
            <a:pPr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an approach carried out by Jay </a:t>
            </a:r>
            <a:r>
              <a:rPr lang="en-US" sz="2400" dirty="0" err="1">
                <a:latin typeface="Times New Roman" panose="02020603050405020304" pitchFamily="18" charset="0"/>
                <a:cs typeface="Times New Roman" panose="02020603050405020304" pitchFamily="18" charset="0"/>
              </a:rPr>
              <a:t>Gholap</a:t>
            </a:r>
            <a:r>
              <a:rPr lang="en-US" sz="2400" dirty="0">
                <a:latin typeface="Times New Roman" panose="02020603050405020304" pitchFamily="18" charset="0"/>
                <a:cs typeface="Times New Roman" panose="02020603050405020304" pitchFamily="18" charset="0"/>
              </a:rPr>
              <a:t> carried out a modal to classify the soil based on fertility. The dataset was collected from the soil testing laboratories of Pune District. They have used WEKA tool for developing an automated system[5].</a:t>
            </a:r>
          </a:p>
        </p:txBody>
      </p:sp>
    </p:spTree>
    <p:extLst>
      <p:ext uri="{BB962C8B-B14F-4D97-AF65-F5344CB8AC3E}">
        <p14:creationId xmlns:p14="http://schemas.microsoft.com/office/powerpoint/2010/main" val="4754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Related Works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Chiranjeevi</a:t>
            </a:r>
            <a:r>
              <a:rPr lang="en-US" sz="2400" dirty="0">
                <a:latin typeface="Times New Roman" panose="02020603050405020304" pitchFamily="18" charset="0"/>
                <a:cs typeface="Times New Roman" panose="02020603050405020304" pitchFamily="18" charset="0"/>
              </a:rPr>
              <a:t> M. N carried out a research for classifying the soil types so that it can be useful for the farmers for analyzing the type o soil and the crop that can be cultivated so that there will a good yield and </a:t>
            </a:r>
            <a:r>
              <a:rPr lang="en-US" sz="2400" dirty="0" err="1" smtClean="0">
                <a:latin typeface="Times New Roman" panose="02020603050405020304" pitchFamily="18" charset="0"/>
                <a:cs typeface="Times New Roman" panose="02020603050405020304" pitchFamily="18" charset="0"/>
              </a:rPr>
              <a:t>profit.They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have used algorithms such as J48 decision tree classifier and </a:t>
            </a:r>
            <a:r>
              <a:rPr lang="en-US" sz="2400" dirty="0" smtClean="0">
                <a:latin typeface="Times New Roman" panose="02020603050405020304" pitchFamily="18" charset="0"/>
                <a:cs typeface="Times New Roman" panose="02020603050405020304" pitchFamily="18" charset="0"/>
              </a:rPr>
              <a:t>Naive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classifier among these two algorithms </a:t>
            </a:r>
            <a:r>
              <a:rPr lang="en-US" sz="2400" dirty="0" smtClean="0">
                <a:latin typeface="Times New Roman" panose="02020603050405020304" pitchFamily="18" charset="0"/>
                <a:cs typeface="Times New Roman" panose="02020603050405020304" pitchFamily="18" charset="0"/>
              </a:rPr>
              <a:t>Naive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has obtained the maximum accuracy of 98</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Suhas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Athani</a:t>
            </a:r>
            <a:r>
              <a:rPr lang="en-US" sz="2400" dirty="0" smtClean="0">
                <a:latin typeface="Times New Roman" panose="02020603050405020304" pitchFamily="18" charset="0"/>
                <a:cs typeface="Times New Roman" panose="02020603050405020304" pitchFamily="18" charset="0"/>
              </a:rPr>
              <a:t> et al proposed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enabled soil moisture monitoring for predicting the future harvest. This system detects soil moisture level for obtaining good plant growth. Initially, soil samples are given as an input to the sensors then the respective pH content, salinity content and moisture content is measured using Wi-Fi shield[6].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68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Methodology</a:t>
            </a:r>
            <a:endParaRPr lang="en-US" sz="4000" b="1" dirty="0"/>
          </a:p>
        </p:txBody>
      </p:sp>
      <p:sp>
        <p:nvSpPr>
          <p:cNvPr id="4" name="Flowchart: Magnetic Disk 3"/>
          <p:cNvSpPr/>
          <p:nvPr/>
        </p:nvSpPr>
        <p:spPr>
          <a:xfrm>
            <a:off x="1698171" y="2090058"/>
            <a:ext cx="1193075" cy="5486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Database</a:t>
            </a:r>
            <a:endParaRPr lang="en-US" b="1" dirty="0">
              <a:solidFill>
                <a:schemeClr val="tx1"/>
              </a:solidFill>
            </a:endParaRPr>
          </a:p>
        </p:txBody>
      </p:sp>
      <p:sp>
        <p:nvSpPr>
          <p:cNvPr id="5" name="Can 4"/>
          <p:cNvSpPr/>
          <p:nvPr/>
        </p:nvSpPr>
        <p:spPr>
          <a:xfrm>
            <a:off x="1158240" y="3300548"/>
            <a:ext cx="687977" cy="10885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Train</a:t>
            </a:r>
          </a:p>
          <a:p>
            <a:pPr algn="ctr"/>
            <a:r>
              <a:rPr lang="en-US" b="1" dirty="0" smtClean="0">
                <a:solidFill>
                  <a:schemeClr val="tx1"/>
                </a:solidFill>
              </a:rPr>
              <a:t>data</a:t>
            </a:r>
            <a:endParaRPr lang="en-US" b="1" dirty="0">
              <a:solidFill>
                <a:schemeClr val="tx1"/>
              </a:solidFill>
            </a:endParaRPr>
          </a:p>
        </p:txBody>
      </p:sp>
      <p:sp>
        <p:nvSpPr>
          <p:cNvPr id="6" name="Content Placeholder 5"/>
          <p:cNvSpPr>
            <a:spLocks noGrp="1"/>
          </p:cNvSpPr>
          <p:nvPr>
            <p:ph idx="1"/>
          </p:nvPr>
        </p:nvSpPr>
        <p:spPr>
          <a:xfrm>
            <a:off x="2700202" y="3275438"/>
            <a:ext cx="678180" cy="11387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smtClean="0">
                <a:solidFill>
                  <a:schemeClr val="tx1"/>
                </a:solidFill>
              </a:rPr>
              <a:t>Test</a:t>
            </a:r>
          </a:p>
          <a:p>
            <a:pPr marL="0" indent="0">
              <a:buNone/>
            </a:pPr>
            <a:r>
              <a:rPr lang="en-US" sz="1800" b="1" dirty="0" smtClean="0">
                <a:solidFill>
                  <a:schemeClr val="tx1"/>
                </a:solidFill>
              </a:rPr>
              <a:t>Data</a:t>
            </a:r>
            <a:endParaRPr lang="en-US" sz="1800" b="1" dirty="0">
              <a:solidFill>
                <a:schemeClr val="tx1"/>
              </a:solidFill>
            </a:endParaRPr>
          </a:p>
        </p:txBody>
      </p:sp>
      <p:cxnSp>
        <p:nvCxnSpPr>
          <p:cNvPr id="8" name="Straight Arrow Connector 7"/>
          <p:cNvCxnSpPr/>
          <p:nvPr/>
        </p:nvCxnSpPr>
        <p:spPr>
          <a:xfrm flipH="1">
            <a:off x="1502228" y="2638698"/>
            <a:ext cx="343989" cy="62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00202" y="2629990"/>
            <a:ext cx="339090" cy="63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145280" y="2020389"/>
            <a:ext cx="1889760" cy="9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Pre-processing</a:t>
            </a:r>
            <a:endParaRPr lang="en-US" b="1" dirty="0">
              <a:solidFill>
                <a:schemeClr val="tx1"/>
              </a:solidFill>
            </a:endParaRPr>
          </a:p>
        </p:txBody>
      </p:sp>
      <p:cxnSp>
        <p:nvCxnSpPr>
          <p:cNvPr id="16" name="Straight Arrow Connector 15"/>
          <p:cNvCxnSpPr/>
          <p:nvPr/>
        </p:nvCxnSpPr>
        <p:spPr>
          <a:xfrm flipH="1">
            <a:off x="2969623" y="2211977"/>
            <a:ext cx="107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69623" y="2484374"/>
            <a:ext cx="10717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14400" y="4946469"/>
            <a:ext cx="1123406"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ML</a:t>
            </a:r>
            <a:endParaRPr lang="en-US" b="1" dirty="0">
              <a:solidFill>
                <a:schemeClr val="tx1"/>
              </a:solidFill>
            </a:endParaRPr>
          </a:p>
        </p:txBody>
      </p:sp>
      <p:cxnSp>
        <p:nvCxnSpPr>
          <p:cNvPr id="21" name="Straight Arrow Connector 20"/>
          <p:cNvCxnSpPr>
            <a:endCxn id="20" idx="0"/>
          </p:cNvCxnSpPr>
          <p:nvPr/>
        </p:nvCxnSpPr>
        <p:spPr>
          <a:xfrm flipH="1">
            <a:off x="1476103" y="4422938"/>
            <a:ext cx="26125" cy="52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14400" y="6166161"/>
            <a:ext cx="4972596"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Crop Suggestion </a:t>
            </a:r>
            <a:r>
              <a:rPr lang="en-US" b="1" dirty="0">
                <a:solidFill>
                  <a:schemeClr val="tx1"/>
                </a:solidFill>
              </a:rPr>
              <a:t>P</a:t>
            </a:r>
            <a:r>
              <a:rPr lang="en-US" b="1" dirty="0" smtClean="0">
                <a:solidFill>
                  <a:schemeClr val="tx1"/>
                </a:solidFill>
              </a:rPr>
              <a:t>rediction </a:t>
            </a:r>
            <a:r>
              <a:rPr lang="en-US" b="1" dirty="0">
                <a:solidFill>
                  <a:schemeClr val="tx1"/>
                </a:solidFill>
              </a:rPr>
              <a:t>M</a:t>
            </a:r>
            <a:r>
              <a:rPr lang="en-US" b="1" dirty="0" smtClean="0">
                <a:solidFill>
                  <a:schemeClr val="tx1"/>
                </a:solidFill>
              </a:rPr>
              <a:t>odel</a:t>
            </a:r>
            <a:endParaRPr lang="en-US" b="1" dirty="0">
              <a:solidFill>
                <a:schemeClr val="tx1"/>
              </a:solidFill>
            </a:endParaRPr>
          </a:p>
        </p:txBody>
      </p:sp>
      <p:cxnSp>
        <p:nvCxnSpPr>
          <p:cNvPr id="25" name="Straight Arrow Connector 24"/>
          <p:cNvCxnSpPr/>
          <p:nvPr/>
        </p:nvCxnSpPr>
        <p:spPr>
          <a:xfrm>
            <a:off x="3039292" y="4464052"/>
            <a:ext cx="0" cy="162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236617" y="5547853"/>
            <a:ext cx="8709" cy="539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665514" y="5547853"/>
            <a:ext cx="8708" cy="49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286102" y="4849960"/>
            <a:ext cx="1524001"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MSE,Accuracy</a:t>
            </a:r>
            <a:endParaRPr lang="en-US" b="1" dirty="0">
              <a:solidFill>
                <a:schemeClr val="tx1"/>
              </a:solidFill>
            </a:endParaRPr>
          </a:p>
        </p:txBody>
      </p:sp>
      <p:cxnSp>
        <p:nvCxnSpPr>
          <p:cNvPr id="37" name="Straight Arrow Connector 36"/>
          <p:cNvCxnSpPr/>
          <p:nvPr/>
        </p:nvCxnSpPr>
        <p:spPr>
          <a:xfrm>
            <a:off x="5347064" y="5468983"/>
            <a:ext cx="8707" cy="618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5656216" y="5503968"/>
            <a:ext cx="17417" cy="54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7663542" y="4142140"/>
            <a:ext cx="1349829" cy="2408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Predictioncrop</a:t>
            </a:r>
            <a:endParaRPr lang="en-US" b="1" dirty="0" smtClean="0">
              <a:solidFill>
                <a:schemeClr val="tx1"/>
              </a:solidFill>
            </a:endParaRPr>
          </a:p>
          <a:p>
            <a:pPr algn="ctr"/>
            <a:r>
              <a:rPr lang="en-US" b="1" dirty="0" smtClean="0">
                <a:solidFill>
                  <a:schemeClr val="tx1"/>
                </a:solidFill>
              </a:rPr>
              <a:t>Suggestion</a:t>
            </a:r>
            <a:endParaRPr lang="en-US" b="1" dirty="0">
              <a:solidFill>
                <a:schemeClr val="tx1"/>
              </a:solidFill>
            </a:endParaRPr>
          </a:p>
        </p:txBody>
      </p:sp>
      <p:cxnSp>
        <p:nvCxnSpPr>
          <p:cNvPr id="46" name="Straight Arrow Connector 45"/>
          <p:cNvCxnSpPr/>
          <p:nvPr/>
        </p:nvCxnSpPr>
        <p:spPr>
          <a:xfrm>
            <a:off x="6017624" y="6355572"/>
            <a:ext cx="1532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45280" y="3422469"/>
            <a:ext cx="1950720" cy="89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Crop Suggestion</a:t>
            </a:r>
          </a:p>
          <a:p>
            <a:pPr algn="ctr"/>
            <a:r>
              <a:rPr lang="en-US" b="1" dirty="0" smtClean="0">
                <a:solidFill>
                  <a:schemeClr val="tx1"/>
                </a:solidFill>
              </a:rPr>
              <a:t>Interface</a:t>
            </a:r>
            <a:endParaRPr lang="en-US" b="1" dirty="0">
              <a:solidFill>
                <a:schemeClr val="tx1"/>
              </a:solidFill>
            </a:endParaRPr>
          </a:p>
        </p:txBody>
      </p:sp>
      <p:cxnSp>
        <p:nvCxnSpPr>
          <p:cNvPr id="48" name="Straight Arrow Connector 47"/>
          <p:cNvCxnSpPr/>
          <p:nvPr/>
        </p:nvCxnSpPr>
        <p:spPr>
          <a:xfrm flipH="1">
            <a:off x="4354286" y="4389120"/>
            <a:ext cx="4354" cy="169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691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Dataset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dataset was created by 2200 rows and 8 columns with a target column named “label”.</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was collected from “</a:t>
            </a:r>
            <a:r>
              <a:rPr lang="en-US" sz="2400" dirty="0" err="1" smtClean="0">
                <a:latin typeface="Times New Roman" panose="02020603050405020304" pitchFamily="18" charset="0"/>
                <a:cs typeface="Times New Roman" panose="02020603050405020304" pitchFamily="18" charset="0"/>
              </a:rPr>
              <a:t>kaggle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1359950" y="3378926"/>
            <a:ext cx="4814427" cy="2560320"/>
          </a:xfrm>
          <a:prstGeom prst="rect">
            <a:avLst/>
          </a:prstGeom>
        </p:spPr>
      </p:pic>
      <p:pic>
        <p:nvPicPr>
          <p:cNvPr id="6" name="Picture 5"/>
          <p:cNvPicPr>
            <a:picLocks noChangeAspect="1"/>
          </p:cNvPicPr>
          <p:nvPr/>
        </p:nvPicPr>
        <p:blipFill>
          <a:blip r:embed="rId3"/>
          <a:stretch>
            <a:fillRect/>
          </a:stretch>
        </p:blipFill>
        <p:spPr>
          <a:xfrm>
            <a:off x="6650540" y="3495836"/>
            <a:ext cx="4861981" cy="2583404"/>
          </a:xfrm>
          <a:prstGeom prst="rect">
            <a:avLst/>
          </a:prstGeom>
        </p:spPr>
      </p:pic>
    </p:spTree>
    <p:extLst>
      <p:ext uri="{BB962C8B-B14F-4D97-AF65-F5344CB8AC3E}">
        <p14:creationId xmlns:p14="http://schemas.microsoft.com/office/powerpoint/2010/main" val="132288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Dataset(cont..)</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18777" y="2609436"/>
            <a:ext cx="4877223" cy="2766300"/>
          </a:xfrm>
          <a:prstGeom prst="rect">
            <a:avLst/>
          </a:prstGeom>
        </p:spPr>
      </p:pic>
      <p:pic>
        <p:nvPicPr>
          <p:cNvPr id="5" name="Picture 4"/>
          <p:cNvPicPr>
            <a:picLocks noChangeAspect="1"/>
          </p:cNvPicPr>
          <p:nvPr/>
        </p:nvPicPr>
        <p:blipFill>
          <a:blip r:embed="rId3"/>
          <a:stretch>
            <a:fillRect/>
          </a:stretch>
        </p:blipFill>
        <p:spPr>
          <a:xfrm>
            <a:off x="7010188" y="2609435"/>
            <a:ext cx="4877223" cy="2766301"/>
          </a:xfrm>
          <a:prstGeom prst="rect">
            <a:avLst/>
          </a:prstGeom>
        </p:spPr>
      </p:pic>
    </p:spTree>
    <p:extLst>
      <p:ext uri="{BB962C8B-B14F-4D97-AF65-F5344CB8AC3E}">
        <p14:creationId xmlns:p14="http://schemas.microsoft.com/office/powerpoint/2010/main" val="1576597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TotalTime>
  <Words>747</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Analyzing Soil and predict suitable crops Using Machine Learning</vt:lpstr>
      <vt:lpstr>Outline</vt:lpstr>
      <vt:lpstr>Introduction</vt:lpstr>
      <vt:lpstr>Aim &amp; Objectives</vt:lpstr>
      <vt:lpstr>Related Works</vt:lpstr>
      <vt:lpstr>Related Works</vt:lpstr>
      <vt:lpstr>Methodology</vt:lpstr>
      <vt:lpstr>Dataset</vt:lpstr>
      <vt:lpstr>Dataset(cont..)</vt:lpstr>
      <vt:lpstr>Implementation</vt:lpstr>
      <vt:lpstr>Current Status(cont..)</vt:lpstr>
      <vt:lpstr>Current Status(cont..)</vt:lpstr>
      <vt:lpstr>Result</vt:lpstr>
      <vt:lpstr>Accuracies(Cont.)</vt:lpstr>
      <vt:lpstr>Confusion Matrix(DT,lightgbm)</vt:lpstr>
      <vt:lpstr>Result (cont.)</vt:lpstr>
      <vt:lpstr>Feature Importances</vt:lpstr>
      <vt:lpstr>References</vt:lpstr>
      <vt:lpstr>References(cont..)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Soil and predict suitable crops Using Machine Learning</dc:title>
  <dc:creator>Microsoft account</dc:creator>
  <cp:lastModifiedBy>Microsoft account</cp:lastModifiedBy>
  <cp:revision>32</cp:revision>
  <dcterms:created xsi:type="dcterms:W3CDTF">2023-02-26T12:42:56Z</dcterms:created>
  <dcterms:modified xsi:type="dcterms:W3CDTF">2023-05-16T10:36:00Z</dcterms:modified>
</cp:coreProperties>
</file>