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E88B65-9C3C-4983-A022-C847F471F237}">
  <a:tblStyle styleId="{74E88B65-9C3C-4983-A022-C847F471F237}" styleName="Table_0">
    <a:wholeTbl>
      <a:tcTxStyle>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e2bc5ba7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e2bc5ba7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e2bc5ba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e2bc5ba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e2bc5ba7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e2bc5ba7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e2bc5ba7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e2bc5ba7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2bc5ba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2bc5ba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e2bc5ba7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e2bc5ba7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e2bc5ba7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e2bc5ba7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e2bc5ba7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e2bc5ba7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e2bc5ba7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e2bc5ba7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Crash Severity Prediction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Asif Irfanullah Masum &amp; Ifrat Zaman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2" name="Google Shape;15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machine learning model achieved an accuracy score of 87.43% for environmental factors and 87.45% for human factors, demonstrating its potential to accurately predict freeway crash injury severity and improve post-crash care for victims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results of this project highlight the potential of machine learning techniques to analyze and interpret crash datasets effectively and provide insights to inform the development of more effective interventions and policies to prevent future accidents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By predicting injury severity, the model can assist first responders and medical personnel in prioritizing the most seriously injured victims and providing them with the necessary medical care, thus enhancing road safety and saving lives.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Road traffic crashes cause significant public health issues with millions of people affected every year, resulting in enormous social and economic costs. </a:t>
            </a:r>
            <a:endParaRPr sz="1400">
              <a:latin typeface="Times New Roman"/>
              <a:ea typeface="Times New Roman"/>
              <a:cs typeface="Times New Roman"/>
              <a:sym typeface="Times New Roman"/>
            </a:endParaRPr>
          </a:p>
          <a:p>
            <a:pPr indent="-317500" lvl="0" marL="457200" rtl="0" algn="l">
              <a:lnSpc>
                <a:spcPct val="9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Government agencies and institutions have implemented various interventions to address road </a:t>
            </a:r>
            <a:r>
              <a:rPr lang="en" sz="1400">
                <a:latin typeface="Times New Roman"/>
                <a:ea typeface="Times New Roman"/>
                <a:cs typeface="Times New Roman"/>
                <a:sym typeface="Times New Roman"/>
              </a:rPr>
              <a:t>safety; </a:t>
            </a:r>
            <a:r>
              <a:rPr lang="en" sz="1400">
                <a:latin typeface="Times New Roman"/>
                <a:ea typeface="Times New Roman"/>
                <a:cs typeface="Times New Roman"/>
                <a:sym typeface="Times New Roman"/>
              </a:rPr>
              <a:t>designing safer infrastructure, improving vehicle safety features, driver behavior. </a:t>
            </a:r>
            <a:endParaRPr sz="1400">
              <a:latin typeface="Times New Roman"/>
              <a:ea typeface="Times New Roman"/>
              <a:cs typeface="Times New Roman"/>
              <a:sym typeface="Times New Roman"/>
            </a:endParaRPr>
          </a:p>
          <a:p>
            <a:pPr indent="-317500" lvl="0" marL="457200" rtl="0" algn="l">
              <a:lnSpc>
                <a:spcPct val="9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ML techniques are revolutionizing the way crash datasets are analyzed and interpreted, providing potential insights to improve road safety and prevent future accidents. </a:t>
            </a:r>
            <a:endParaRPr sz="1400">
              <a:latin typeface="Times New Roman"/>
              <a:ea typeface="Times New Roman"/>
              <a:cs typeface="Times New Roman"/>
              <a:sym typeface="Times New Roman"/>
            </a:endParaRPr>
          </a:p>
          <a:p>
            <a:pPr indent="-317500" lvl="0" marL="457200" rtl="0" algn="l">
              <a:lnSpc>
                <a:spcPct val="9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Predicting freeway crash injury severity based on environmental and human factors can assist first responders and medical personnel to prioritize the most seriously injured victims and provide them with necessary medical care. </a:t>
            </a:r>
            <a:endParaRPr sz="1400">
              <a:latin typeface="Times New Roman"/>
              <a:ea typeface="Times New Roman"/>
              <a:cs typeface="Times New Roman"/>
              <a:sym typeface="Times New Roman"/>
            </a:endParaRPr>
          </a:p>
          <a:p>
            <a:pPr indent="-317500" lvl="0" marL="457200" rtl="0" algn="l">
              <a:lnSpc>
                <a:spcPct val="9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Developing a machine learning model to predict freeway crash injury severity using a crash dataset can provide valuable insights to improve post-crash care for victims of road crashes and help develop accurate diagnosis and remedial measures for road traffic operational problems.</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63636"/>
              </a:lnSpc>
              <a:spcBef>
                <a:spcPts val="0"/>
              </a:spcBef>
              <a:spcAft>
                <a:spcPts val="0"/>
              </a:spcAft>
              <a:buNone/>
            </a:pPr>
            <a:r>
              <a:rPr lang="en" sz="1400">
                <a:solidFill>
                  <a:srgbClr val="000000"/>
                </a:solidFill>
                <a:latin typeface="Times New Roman"/>
                <a:ea typeface="Times New Roman"/>
                <a:cs typeface="Times New Roman"/>
                <a:sym typeface="Times New Roman"/>
              </a:rPr>
              <a:t>The project is divided into two components: </a:t>
            </a:r>
            <a:endParaRPr sz="1400">
              <a:solidFill>
                <a:srgbClr val="000000"/>
              </a:solidFill>
              <a:latin typeface="Times New Roman"/>
              <a:ea typeface="Times New Roman"/>
              <a:cs typeface="Times New Roman"/>
              <a:sym typeface="Times New Roman"/>
            </a:endParaRPr>
          </a:p>
          <a:p>
            <a:pPr indent="0" lvl="0" marL="457200" rtl="0" algn="just">
              <a:lnSpc>
                <a:spcPct val="163636"/>
              </a:lnSpc>
              <a:spcBef>
                <a:spcPts val="0"/>
              </a:spcBef>
              <a:spcAft>
                <a:spcPts val="0"/>
              </a:spcAft>
              <a:buNone/>
            </a:pPr>
            <a:r>
              <a:rPr lang="en" sz="1400">
                <a:solidFill>
                  <a:srgbClr val="000000"/>
                </a:solidFill>
                <a:latin typeface="Times New Roman"/>
                <a:ea typeface="Times New Roman"/>
                <a:cs typeface="Times New Roman"/>
                <a:sym typeface="Times New Roman"/>
              </a:rPr>
              <a:t>i. Creating a machine learning prediction model that predicts road crash injury severity based on </a:t>
            </a:r>
            <a:r>
              <a:rPr b="1" i="1" lang="en" sz="1400">
                <a:solidFill>
                  <a:srgbClr val="000000"/>
                </a:solidFill>
                <a:latin typeface="Times New Roman"/>
                <a:ea typeface="Times New Roman"/>
                <a:cs typeface="Times New Roman"/>
                <a:sym typeface="Times New Roman"/>
              </a:rPr>
              <a:t>environmental factors</a:t>
            </a:r>
            <a:r>
              <a:rPr lang="en" sz="1400">
                <a:solidFill>
                  <a:srgbClr val="000000"/>
                </a:solidFill>
                <a:latin typeface="Times New Roman"/>
                <a:ea typeface="Times New Roman"/>
                <a:cs typeface="Times New Roman"/>
                <a:sym typeface="Times New Roman"/>
              </a:rPr>
              <a:t> such as weather condition, lighting condition, and road condition</a:t>
            </a:r>
            <a:endParaRPr sz="1400">
              <a:solidFill>
                <a:srgbClr val="000000"/>
              </a:solidFill>
              <a:latin typeface="Times New Roman"/>
              <a:ea typeface="Times New Roman"/>
              <a:cs typeface="Times New Roman"/>
              <a:sym typeface="Times New Roman"/>
            </a:endParaRPr>
          </a:p>
          <a:p>
            <a:pPr indent="0" lvl="0" marL="457200" rtl="0" algn="just">
              <a:lnSpc>
                <a:spcPct val="163636"/>
              </a:lnSpc>
              <a:spcBef>
                <a:spcPts val="0"/>
              </a:spcBef>
              <a:spcAft>
                <a:spcPts val="0"/>
              </a:spcAft>
              <a:buNone/>
            </a:pPr>
            <a:r>
              <a:rPr lang="en" sz="1400">
                <a:solidFill>
                  <a:srgbClr val="000000"/>
                </a:solidFill>
                <a:latin typeface="Times New Roman"/>
                <a:ea typeface="Times New Roman"/>
                <a:cs typeface="Times New Roman"/>
                <a:sym typeface="Times New Roman"/>
              </a:rPr>
              <a:t>ii. Creating a machine learning prediction model that predicts road crash injury severity based on </a:t>
            </a:r>
            <a:r>
              <a:rPr b="1" i="1" lang="en" sz="1400">
                <a:solidFill>
                  <a:srgbClr val="000000"/>
                </a:solidFill>
                <a:latin typeface="Times New Roman"/>
                <a:ea typeface="Times New Roman"/>
                <a:cs typeface="Times New Roman"/>
                <a:sym typeface="Times New Roman"/>
              </a:rPr>
              <a:t>human factors</a:t>
            </a:r>
            <a:r>
              <a:rPr i="1"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such as alcohol and drug consumption, and hazardous actions taken by the driver</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just">
              <a:lnSpc>
                <a:spcPct val="163636"/>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freeway crash dataset used for this project is obtained from Western Michigan University Transportation Research Center for Livable Communities (TCRLC). </a:t>
            </a:r>
            <a:endParaRPr sz="1400">
              <a:solidFill>
                <a:srgbClr val="000000"/>
              </a:solidFill>
              <a:latin typeface="Times New Roman"/>
              <a:ea typeface="Times New Roman"/>
              <a:cs typeface="Times New Roman"/>
              <a:sym typeface="Times New Roman"/>
            </a:endParaRPr>
          </a:p>
          <a:p>
            <a:pPr indent="-317500" lvl="0" marL="457200" rtl="0" algn="just">
              <a:lnSpc>
                <a:spcPct val="163636"/>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data was provided by the Michigan State Police, Office of Highway Safety Planning, to WMU for research and learning purposes. </a:t>
            </a:r>
            <a:endParaRPr sz="1400">
              <a:solidFill>
                <a:srgbClr val="000000"/>
              </a:solidFill>
              <a:latin typeface="Times New Roman"/>
              <a:ea typeface="Times New Roman"/>
              <a:cs typeface="Times New Roman"/>
              <a:sym typeface="Times New Roman"/>
            </a:endParaRPr>
          </a:p>
          <a:p>
            <a:pPr indent="-317500" lvl="0" marL="457200" rtl="0" algn="just">
              <a:lnSpc>
                <a:spcPct val="163636"/>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dataset consists of 399,794 observations with the following features:</a:t>
            </a:r>
            <a:endParaRPr sz="1400">
              <a:solidFill>
                <a:srgbClr val="000000"/>
              </a:solidFill>
              <a:latin typeface="Times New Roman"/>
              <a:ea typeface="Times New Roman"/>
              <a:cs typeface="Times New Roman"/>
              <a:sym typeface="Times New Roman"/>
            </a:endParaRPr>
          </a:p>
          <a:p>
            <a:pPr indent="0" lvl="0" marL="0" rtl="0" algn="just">
              <a:lnSpc>
                <a:spcPct val="163636"/>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pic>
        <p:nvPicPr>
          <p:cNvPr id="105" name="Google Shape;105;p16"/>
          <p:cNvPicPr preferRelativeResize="0"/>
          <p:nvPr/>
        </p:nvPicPr>
        <p:blipFill>
          <a:blip r:embed="rId3">
            <a:alphaModFix/>
          </a:blip>
          <a:stretch>
            <a:fillRect/>
          </a:stretch>
        </p:blipFill>
        <p:spPr>
          <a:xfrm>
            <a:off x="311700" y="2985938"/>
            <a:ext cx="8832301" cy="1325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&amp; Diagram</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354787" y="2460088"/>
            <a:ext cx="8434425" cy="87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two subsets of the dataset:</a:t>
            </a:r>
            <a:endParaRPr sz="1400">
              <a:solidFill>
                <a:srgbClr val="000000"/>
              </a:solidFill>
              <a:latin typeface="Times New Roman"/>
              <a:ea typeface="Times New Roman"/>
              <a:cs typeface="Times New Roman"/>
              <a:sym typeface="Times New Roman"/>
            </a:endParaRPr>
          </a:p>
          <a:p>
            <a:pPr indent="-317500" lvl="1" marL="1371600" rtl="0" algn="just">
              <a:lnSpc>
                <a:spcPct val="150000"/>
              </a:lnSpc>
              <a:spcBef>
                <a:spcPts val="0"/>
              </a:spcBef>
              <a:spcAft>
                <a:spcPts val="0"/>
              </a:spcAft>
              <a:buClr>
                <a:srgbClr val="000000"/>
              </a:buClr>
              <a:buSzPts val="1400"/>
              <a:buFont typeface="Times New Roman"/>
              <a:buChar char="○"/>
            </a:pPr>
            <a:r>
              <a:rPr b="1" lang="en" sz="1200">
                <a:solidFill>
                  <a:srgbClr val="000000"/>
                </a:solidFill>
                <a:latin typeface="Times New Roman"/>
                <a:ea typeface="Times New Roman"/>
                <a:cs typeface="Times New Roman"/>
                <a:sym typeface="Times New Roman"/>
              </a:rPr>
              <a:t>Environmental factors subset:</a:t>
            </a:r>
            <a:r>
              <a:rPr lang="en" sz="1200">
                <a:solidFill>
                  <a:srgbClr val="000000"/>
                </a:solidFill>
                <a:latin typeface="Times New Roman"/>
                <a:ea typeface="Times New Roman"/>
                <a:cs typeface="Times New Roman"/>
                <a:sym typeface="Times New Roman"/>
              </a:rPr>
              <a:t> </a:t>
            </a:r>
            <a:endParaRPr i="1" sz="1200">
              <a:solidFill>
                <a:srgbClr val="000000"/>
              </a:solidFill>
              <a:latin typeface="Times New Roman"/>
              <a:ea typeface="Times New Roman"/>
              <a:cs typeface="Times New Roman"/>
              <a:sym typeface="Times New Roman"/>
            </a:endParaRPr>
          </a:p>
          <a:p>
            <a:pPr indent="-304800" lvl="2" marL="1828800" rtl="0" algn="just">
              <a:lnSpc>
                <a:spcPct val="15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21,655</a:t>
            </a:r>
            <a:r>
              <a:rPr lang="en" sz="1200">
                <a:solidFill>
                  <a:srgbClr val="000000"/>
                </a:solidFill>
                <a:latin typeface="Times New Roman"/>
                <a:ea typeface="Times New Roman"/>
                <a:cs typeface="Times New Roman"/>
                <a:sym typeface="Times New Roman"/>
              </a:rPr>
              <a:t> null and </a:t>
            </a:r>
            <a:r>
              <a:rPr b="1" lang="en" sz="1200">
                <a:solidFill>
                  <a:srgbClr val="000000"/>
                </a:solidFill>
                <a:latin typeface="Times New Roman"/>
                <a:ea typeface="Times New Roman"/>
                <a:cs typeface="Times New Roman"/>
                <a:sym typeface="Times New Roman"/>
              </a:rPr>
              <a:t>4,147</a:t>
            </a:r>
            <a:r>
              <a:rPr lang="en" sz="1200">
                <a:solidFill>
                  <a:srgbClr val="000000"/>
                </a:solidFill>
                <a:latin typeface="Times New Roman"/>
                <a:ea typeface="Times New Roman"/>
                <a:cs typeface="Times New Roman"/>
                <a:sym typeface="Times New Roman"/>
              </a:rPr>
              <a:t> duplicate values</a:t>
            </a:r>
            <a:endParaRPr sz="1200">
              <a:solidFill>
                <a:srgbClr val="000000"/>
              </a:solidFill>
              <a:latin typeface="Times New Roman"/>
              <a:ea typeface="Times New Roman"/>
              <a:cs typeface="Times New Roman"/>
              <a:sym typeface="Times New Roman"/>
            </a:endParaRPr>
          </a:p>
          <a:p>
            <a:pPr indent="-304800" lvl="2" marL="18288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Dimension after data cleaning: </a:t>
            </a:r>
            <a:r>
              <a:rPr b="1" lang="en" sz="1200">
                <a:solidFill>
                  <a:srgbClr val="000000"/>
                </a:solidFill>
                <a:latin typeface="Times New Roman"/>
                <a:ea typeface="Times New Roman"/>
                <a:cs typeface="Times New Roman"/>
                <a:sym typeface="Times New Roman"/>
              </a:rPr>
              <a:t>374,099 x 6</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317500" lvl="1" marL="1371600" rtl="0" algn="just">
              <a:lnSpc>
                <a:spcPct val="150000"/>
              </a:lnSpc>
              <a:spcBef>
                <a:spcPts val="0"/>
              </a:spcBef>
              <a:spcAft>
                <a:spcPts val="0"/>
              </a:spcAft>
              <a:buClr>
                <a:srgbClr val="000000"/>
              </a:buClr>
              <a:buSzPts val="1400"/>
              <a:buFont typeface="Times New Roman"/>
              <a:buChar char="○"/>
            </a:pPr>
            <a:r>
              <a:rPr b="1" lang="en" sz="1200">
                <a:solidFill>
                  <a:srgbClr val="000000"/>
                </a:solidFill>
                <a:latin typeface="Times New Roman"/>
                <a:ea typeface="Times New Roman"/>
                <a:cs typeface="Times New Roman"/>
                <a:sym typeface="Times New Roman"/>
              </a:rPr>
              <a:t>Human factors subset:</a:t>
            </a:r>
            <a:r>
              <a:rPr lang="en" sz="1200">
                <a:solidFill>
                  <a:srgbClr val="000000"/>
                </a:solidFill>
                <a:latin typeface="Times New Roman"/>
                <a:ea typeface="Times New Roman"/>
                <a:cs typeface="Times New Roman"/>
                <a:sym typeface="Times New Roman"/>
              </a:rPr>
              <a:t> </a:t>
            </a:r>
            <a:endParaRPr i="1" sz="1200">
              <a:solidFill>
                <a:srgbClr val="000000"/>
              </a:solidFill>
              <a:latin typeface="Times New Roman"/>
              <a:ea typeface="Times New Roman"/>
              <a:cs typeface="Times New Roman"/>
              <a:sym typeface="Times New Roman"/>
            </a:endParaRPr>
          </a:p>
          <a:p>
            <a:pPr indent="-317500" lvl="2" marL="1828800" rtl="0" algn="just">
              <a:lnSpc>
                <a:spcPct val="150000"/>
              </a:lnSpc>
              <a:spcBef>
                <a:spcPts val="0"/>
              </a:spcBef>
              <a:spcAft>
                <a:spcPts val="0"/>
              </a:spcAft>
              <a:buClr>
                <a:srgbClr val="000000"/>
              </a:buClr>
              <a:buSzPts val="1400"/>
              <a:buFont typeface="Times New Roman"/>
              <a:buChar char="■"/>
            </a:pPr>
            <a:r>
              <a:rPr b="1" lang="en" sz="1200">
                <a:solidFill>
                  <a:srgbClr val="000000"/>
                </a:solidFill>
                <a:latin typeface="Times New Roman"/>
                <a:ea typeface="Times New Roman"/>
                <a:cs typeface="Times New Roman"/>
                <a:sym typeface="Times New Roman"/>
              </a:rPr>
              <a:t>31,125</a:t>
            </a:r>
            <a:r>
              <a:rPr lang="en" sz="1200">
                <a:solidFill>
                  <a:srgbClr val="000000"/>
                </a:solidFill>
                <a:latin typeface="Times New Roman"/>
                <a:ea typeface="Times New Roman"/>
                <a:cs typeface="Times New Roman"/>
                <a:sym typeface="Times New Roman"/>
              </a:rPr>
              <a:t> null and </a:t>
            </a:r>
            <a:r>
              <a:rPr b="1" lang="en" sz="1200">
                <a:solidFill>
                  <a:srgbClr val="000000"/>
                </a:solidFill>
                <a:latin typeface="Times New Roman"/>
                <a:ea typeface="Times New Roman"/>
                <a:cs typeface="Times New Roman"/>
                <a:sym typeface="Times New Roman"/>
              </a:rPr>
              <a:t>4,147</a:t>
            </a:r>
            <a:r>
              <a:rPr lang="en" sz="1200">
                <a:solidFill>
                  <a:srgbClr val="000000"/>
                </a:solidFill>
                <a:latin typeface="Times New Roman"/>
                <a:ea typeface="Times New Roman"/>
                <a:cs typeface="Times New Roman"/>
                <a:sym typeface="Times New Roman"/>
              </a:rPr>
              <a:t> duplicate values</a:t>
            </a:r>
            <a:endParaRPr sz="1200">
              <a:solidFill>
                <a:srgbClr val="000000"/>
              </a:solidFill>
              <a:latin typeface="Times New Roman"/>
              <a:ea typeface="Times New Roman"/>
              <a:cs typeface="Times New Roman"/>
              <a:sym typeface="Times New Roman"/>
            </a:endParaRPr>
          </a:p>
          <a:p>
            <a:pPr indent="-304800" lvl="2" marL="18288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Dimension after data cleaning: </a:t>
            </a:r>
            <a:r>
              <a:rPr b="1" lang="en" sz="1200">
                <a:solidFill>
                  <a:srgbClr val="000000"/>
                </a:solidFill>
                <a:latin typeface="Times New Roman"/>
                <a:ea typeface="Times New Roman"/>
                <a:cs typeface="Times New Roman"/>
                <a:sym typeface="Times New Roman"/>
              </a:rPr>
              <a:t>371,684 x 7</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pic>
        <p:nvPicPr>
          <p:cNvPr id="119" name="Google Shape;119;p18"/>
          <p:cNvPicPr preferRelativeResize="0"/>
          <p:nvPr/>
        </p:nvPicPr>
        <p:blipFill>
          <a:blip r:embed="rId3">
            <a:alphaModFix/>
          </a:blip>
          <a:stretch>
            <a:fillRect/>
          </a:stretch>
        </p:blipFill>
        <p:spPr>
          <a:xfrm>
            <a:off x="1156473" y="2374712"/>
            <a:ext cx="6831050" cy="394100"/>
          </a:xfrm>
          <a:prstGeom prst="rect">
            <a:avLst/>
          </a:prstGeom>
          <a:noFill/>
          <a:ln>
            <a:noFill/>
          </a:ln>
        </p:spPr>
      </p:pic>
      <p:pic>
        <p:nvPicPr>
          <p:cNvPr id="120" name="Google Shape;120;p18"/>
          <p:cNvPicPr preferRelativeResize="0"/>
          <p:nvPr/>
        </p:nvPicPr>
        <p:blipFill>
          <a:blip r:embed="rId4">
            <a:alphaModFix/>
          </a:blip>
          <a:stretch>
            <a:fillRect/>
          </a:stretch>
        </p:blipFill>
        <p:spPr>
          <a:xfrm>
            <a:off x="1156486" y="3779639"/>
            <a:ext cx="6831050" cy="536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There is an </a:t>
            </a:r>
            <a:r>
              <a:rPr b="1" lang="en" sz="1400">
                <a:solidFill>
                  <a:srgbClr val="000000"/>
                </a:solidFill>
                <a:latin typeface="Times New Roman"/>
                <a:ea typeface="Times New Roman"/>
                <a:cs typeface="Times New Roman"/>
                <a:sym typeface="Times New Roman"/>
              </a:rPr>
              <a:t>imbalance</a:t>
            </a:r>
            <a:r>
              <a:rPr lang="en" sz="1400">
                <a:solidFill>
                  <a:srgbClr val="000000"/>
                </a:solidFill>
                <a:latin typeface="Times New Roman"/>
                <a:ea typeface="Times New Roman"/>
                <a:cs typeface="Times New Roman"/>
                <a:sym typeface="Times New Roman"/>
              </a:rPr>
              <a:t> in the number of observations in each category of injury severity. </a:t>
            </a:r>
            <a:endParaRPr sz="1400">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No injury &gt;&gt; all other c</a:t>
            </a:r>
            <a:r>
              <a:rPr lang="en">
                <a:solidFill>
                  <a:srgbClr val="000000"/>
                </a:solidFill>
                <a:latin typeface="Times New Roman"/>
                <a:ea typeface="Times New Roman"/>
                <a:cs typeface="Times New Roman"/>
                <a:sym typeface="Times New Roman"/>
              </a:rPr>
              <a:t>ategories</a:t>
            </a:r>
            <a:endParaRPr>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Created RShiny App for visualization</a:t>
            </a:r>
            <a:endParaRPr sz="1400">
              <a:solidFill>
                <a:srgbClr val="000000"/>
              </a:solidFill>
              <a:latin typeface="Times New Roman"/>
              <a:ea typeface="Times New Roman"/>
              <a:cs typeface="Times New Roman"/>
              <a:sym typeface="Times New Roman"/>
            </a:endParaRPr>
          </a:p>
        </p:txBody>
      </p:sp>
      <p:pic>
        <p:nvPicPr>
          <p:cNvPr id="127" name="Google Shape;127;p19"/>
          <p:cNvPicPr preferRelativeResize="0"/>
          <p:nvPr/>
        </p:nvPicPr>
        <p:blipFill>
          <a:blip r:embed="rId3">
            <a:alphaModFix/>
          </a:blip>
          <a:stretch>
            <a:fillRect/>
          </a:stretch>
        </p:blipFill>
        <p:spPr>
          <a:xfrm>
            <a:off x="311699" y="2467025"/>
            <a:ext cx="4260300" cy="2015155"/>
          </a:xfrm>
          <a:prstGeom prst="rect">
            <a:avLst/>
          </a:prstGeom>
          <a:noFill/>
          <a:ln>
            <a:noFill/>
          </a:ln>
        </p:spPr>
      </p:pic>
      <p:graphicFrame>
        <p:nvGraphicFramePr>
          <p:cNvPr id="128" name="Google Shape;128;p19"/>
          <p:cNvGraphicFramePr/>
          <p:nvPr/>
        </p:nvGraphicFramePr>
        <p:xfrm>
          <a:off x="819150" y="2849125"/>
          <a:ext cx="3000000" cy="3000000"/>
        </p:xfrm>
        <a:graphic>
          <a:graphicData uri="http://schemas.openxmlformats.org/drawingml/2006/table">
            <a:tbl>
              <a:tblPr>
                <a:noFill/>
                <a:tableStyleId>{74E88B65-9C3C-4983-A022-C847F471F237}</a:tableStyleId>
              </a:tblPr>
              <a:tblGrid>
                <a:gridCol w="3981450"/>
                <a:gridCol w="1962150"/>
              </a:tblGrid>
              <a:tr h="12700">
                <a:tc>
                  <a:txBody>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07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07000"/>
                        </a:lnSpc>
                        <a:spcBef>
                          <a:spcPts val="0"/>
                        </a:spcBef>
                        <a:spcAft>
                          <a:spcPts val="0"/>
                        </a:spcAft>
                        <a:buNone/>
                      </a:pPr>
                      <a:r>
                        <a:rPr lang="en" sz="1000">
                          <a:latin typeface="Times New Roman"/>
                          <a:ea typeface="Times New Roman"/>
                          <a:cs typeface="Times New Roman"/>
                          <a:sym typeface="Times New Roman"/>
                        </a:rPr>
                        <a:t>1    | Fatal injury (K)</a:t>
                      </a:r>
                      <a:endParaRPr sz="1000">
                        <a:latin typeface="Times New Roman"/>
                        <a:ea typeface="Times New Roman"/>
                        <a:cs typeface="Times New Roman"/>
                        <a:sym typeface="Times New Roman"/>
                      </a:endParaRPr>
                    </a:p>
                    <a:p>
                      <a:pPr indent="0" lvl="0" marL="0" rtl="0" algn="l">
                        <a:lnSpc>
                          <a:spcPct val="107000"/>
                        </a:lnSpc>
                        <a:spcBef>
                          <a:spcPts val="0"/>
                        </a:spcBef>
                        <a:spcAft>
                          <a:spcPts val="0"/>
                        </a:spcAft>
                        <a:buNone/>
                      </a:pPr>
                      <a:r>
                        <a:rPr lang="en" sz="1000">
                          <a:latin typeface="Times New Roman"/>
                          <a:ea typeface="Times New Roman"/>
                          <a:cs typeface="Times New Roman"/>
                          <a:sym typeface="Times New Roman"/>
                        </a:rPr>
                        <a:t>2    | Incapacitating injury (A)</a:t>
                      </a:r>
                      <a:endParaRPr sz="1000">
                        <a:latin typeface="Times New Roman"/>
                        <a:ea typeface="Times New Roman"/>
                        <a:cs typeface="Times New Roman"/>
                        <a:sym typeface="Times New Roman"/>
                      </a:endParaRPr>
                    </a:p>
                    <a:p>
                      <a:pPr indent="0" lvl="0" marL="0" rtl="0" algn="l">
                        <a:lnSpc>
                          <a:spcPct val="107000"/>
                        </a:lnSpc>
                        <a:spcBef>
                          <a:spcPts val="0"/>
                        </a:spcBef>
                        <a:spcAft>
                          <a:spcPts val="0"/>
                        </a:spcAft>
                        <a:buNone/>
                      </a:pPr>
                      <a:r>
                        <a:rPr lang="en" sz="1000">
                          <a:latin typeface="Times New Roman"/>
                          <a:ea typeface="Times New Roman"/>
                          <a:cs typeface="Times New Roman"/>
                          <a:sym typeface="Times New Roman"/>
                        </a:rPr>
                        <a:t>3    | Non-incapacitating injury (B)</a:t>
                      </a:r>
                      <a:endParaRPr sz="1000">
                        <a:latin typeface="Times New Roman"/>
                        <a:ea typeface="Times New Roman"/>
                        <a:cs typeface="Times New Roman"/>
                        <a:sym typeface="Times New Roman"/>
                      </a:endParaRPr>
                    </a:p>
                    <a:p>
                      <a:pPr indent="0" lvl="0" marL="0" rtl="0" algn="l">
                        <a:lnSpc>
                          <a:spcPct val="107000"/>
                        </a:lnSpc>
                        <a:spcBef>
                          <a:spcPts val="0"/>
                        </a:spcBef>
                        <a:spcAft>
                          <a:spcPts val="0"/>
                        </a:spcAft>
                        <a:buNone/>
                      </a:pPr>
                      <a:r>
                        <a:rPr lang="en" sz="1000">
                          <a:latin typeface="Times New Roman"/>
                          <a:ea typeface="Times New Roman"/>
                          <a:cs typeface="Times New Roman"/>
                          <a:sym typeface="Times New Roman"/>
                        </a:rPr>
                        <a:t>4    | Possible injury (C)</a:t>
                      </a:r>
                      <a:endParaRPr sz="1000">
                        <a:latin typeface="Times New Roman"/>
                        <a:ea typeface="Times New Roman"/>
                        <a:cs typeface="Times New Roman"/>
                        <a:sym typeface="Times New Roman"/>
                      </a:endParaRPr>
                    </a:p>
                    <a:p>
                      <a:pPr indent="0" lvl="0" marL="0" rtl="0" algn="l">
                        <a:lnSpc>
                          <a:spcPct val="107000"/>
                        </a:lnSpc>
                        <a:spcBef>
                          <a:spcPts val="0"/>
                        </a:spcBef>
                        <a:spcAft>
                          <a:spcPts val="0"/>
                        </a:spcAft>
                        <a:buNone/>
                      </a:pPr>
                      <a:r>
                        <a:rPr lang="en" sz="1000">
                          <a:latin typeface="Times New Roman"/>
                          <a:ea typeface="Times New Roman"/>
                          <a:cs typeface="Times New Roman"/>
                          <a:sym typeface="Times New Roman"/>
                        </a:rPr>
                        <a:t>5    | No injury (O)</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Null | Not Entered</a:t>
                      </a:r>
                      <a:endParaRPr sz="1200">
                        <a:latin typeface="Times New Roman"/>
                        <a:ea typeface="Times New Roman"/>
                        <a:cs typeface="Times New Roman"/>
                        <a:sym typeface="Times New Roman"/>
                      </a:endParaRPr>
                    </a:p>
                  </a:txBody>
                  <a:tcPr marT="63500" marB="63500" marR="63500" marL="63500"/>
                </a:tc>
              </a:tr>
            </a:tbl>
          </a:graphicData>
        </a:graphic>
      </p:graphicFrame>
      <p:pic>
        <p:nvPicPr>
          <p:cNvPr id="129" name="Google Shape;129;p19"/>
          <p:cNvPicPr preferRelativeResize="0"/>
          <p:nvPr/>
        </p:nvPicPr>
        <p:blipFill>
          <a:blip r:embed="rId4">
            <a:alphaModFix/>
          </a:blip>
          <a:stretch>
            <a:fillRect/>
          </a:stretch>
        </p:blipFill>
        <p:spPr>
          <a:xfrm>
            <a:off x="6762750" y="1821563"/>
            <a:ext cx="2000501" cy="150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ML Models</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Environmental Factors Subset:</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Feature Matrix:</a:t>
            </a:r>
            <a:r>
              <a:rPr i="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wthr_cd, lit_cd, rd_cond_cd, mdot_regn_cd, invl_prty_key</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Human Factors Subset:</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Feature Matrix: vehc_dfct_cd, rstr_not_used_fail, hzrd_actn_cd, alch_susp_ind, drug_susp_ind,invl_prty_key</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Target Vector: </a:t>
            </a:r>
            <a:r>
              <a:rPr lang="en" sz="1400">
                <a:solidFill>
                  <a:srgbClr val="000000"/>
                </a:solidFill>
                <a:latin typeface="Times New Roman"/>
                <a:ea typeface="Times New Roman"/>
                <a:cs typeface="Times New Roman"/>
                <a:sym typeface="Times New Roman"/>
              </a:rPr>
              <a:t>injy_svty_cd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Machine Learning Model: Multinomial Logistic Regression</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41" name="Google Shape;141;p2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Environmental Factors Subset</a:t>
            </a:r>
            <a:endParaRPr/>
          </a:p>
        </p:txBody>
      </p:sp>
      <p:sp>
        <p:nvSpPr>
          <p:cNvPr id="142" name="Google Shape;142;p2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Human Factors Subset</a:t>
            </a:r>
            <a:endParaRPr/>
          </a:p>
          <a:p>
            <a:pPr indent="0" lvl="0" marL="0" rtl="0" algn="l">
              <a:spcBef>
                <a:spcPts val="1200"/>
              </a:spcBef>
              <a:spcAft>
                <a:spcPts val="1200"/>
              </a:spcAft>
              <a:buNone/>
            </a:pPr>
            <a:r>
              <a:t/>
            </a:r>
            <a:endParaRPr/>
          </a:p>
        </p:txBody>
      </p:sp>
      <p:pic>
        <p:nvPicPr>
          <p:cNvPr id="143" name="Google Shape;143;p21"/>
          <p:cNvPicPr preferRelativeResize="0"/>
          <p:nvPr/>
        </p:nvPicPr>
        <p:blipFill>
          <a:blip r:embed="rId3">
            <a:alphaModFix/>
          </a:blip>
          <a:stretch>
            <a:fillRect/>
          </a:stretch>
        </p:blipFill>
        <p:spPr>
          <a:xfrm>
            <a:off x="311700" y="1658600"/>
            <a:ext cx="3999899" cy="1176437"/>
          </a:xfrm>
          <a:prstGeom prst="rect">
            <a:avLst/>
          </a:prstGeom>
          <a:noFill/>
          <a:ln>
            <a:noFill/>
          </a:ln>
        </p:spPr>
      </p:pic>
      <p:pic>
        <p:nvPicPr>
          <p:cNvPr id="144" name="Google Shape;144;p21"/>
          <p:cNvPicPr preferRelativeResize="0"/>
          <p:nvPr/>
        </p:nvPicPr>
        <p:blipFill>
          <a:blip r:embed="rId4">
            <a:alphaModFix/>
          </a:blip>
          <a:stretch>
            <a:fillRect/>
          </a:stretch>
        </p:blipFill>
        <p:spPr>
          <a:xfrm>
            <a:off x="311700" y="2858047"/>
            <a:ext cx="2526347" cy="2085975"/>
          </a:xfrm>
          <a:prstGeom prst="rect">
            <a:avLst/>
          </a:prstGeom>
          <a:noFill/>
          <a:ln>
            <a:noFill/>
          </a:ln>
        </p:spPr>
      </p:pic>
      <p:pic>
        <p:nvPicPr>
          <p:cNvPr id="145" name="Google Shape;145;p21"/>
          <p:cNvPicPr preferRelativeResize="0"/>
          <p:nvPr/>
        </p:nvPicPr>
        <p:blipFill>
          <a:blip r:embed="rId5">
            <a:alphaModFix/>
          </a:blip>
          <a:stretch>
            <a:fillRect/>
          </a:stretch>
        </p:blipFill>
        <p:spPr>
          <a:xfrm>
            <a:off x="4780100" y="1678750"/>
            <a:ext cx="3999899" cy="1136114"/>
          </a:xfrm>
          <a:prstGeom prst="rect">
            <a:avLst/>
          </a:prstGeom>
          <a:noFill/>
          <a:ln>
            <a:noFill/>
          </a:ln>
        </p:spPr>
      </p:pic>
      <p:pic>
        <p:nvPicPr>
          <p:cNvPr id="146" name="Google Shape;146;p21"/>
          <p:cNvPicPr preferRelativeResize="0"/>
          <p:nvPr/>
        </p:nvPicPr>
        <p:blipFill>
          <a:blip r:embed="rId6">
            <a:alphaModFix/>
          </a:blip>
          <a:stretch>
            <a:fillRect/>
          </a:stretch>
        </p:blipFill>
        <p:spPr>
          <a:xfrm>
            <a:off x="4780100" y="2814875"/>
            <a:ext cx="2578601" cy="208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