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F24858-8501-42D7-AAE4-F9D5341F7803}">
  <a:tblStyle styleId="{80F24858-8501-42D7-AAE4-F9D5341F78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410e48f7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410e48f7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410e48f7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410e48f7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410e48f7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410e48f7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410e48f7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410e48f7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410e48f7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410e48f7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410e48f7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410e48f7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9358c5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9358c5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b2674f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b2674f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9596174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9596174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44bcc5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44bcc5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410e48f7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410e48f7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9358c5a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9358c5a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9358c5a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9358c5a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410e48f7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410e48f7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959617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959617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b2674f2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b2674f2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b2674f2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b2674f2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10e48f7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410e48f7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410e48f7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410e48f7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410e48f7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10e48f7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10e48f7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410e48f7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410e48f7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410e48f7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10e48f7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410e48f7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410e48f7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410e48f7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IT890 - Professional Practice / Seminar</a:t>
            </a:r>
            <a:endParaRPr/>
          </a:p>
        </p:txBody>
      </p:sp>
      <p:sp>
        <p:nvSpPr>
          <p:cNvPr id="129" name="Google Shape;129;p13"/>
          <p:cNvSpPr txBox="1"/>
          <p:nvPr>
            <p:ph idx="1" type="subTitle"/>
          </p:nvPr>
        </p:nvSpPr>
        <p:spPr>
          <a:xfrm>
            <a:off x="5287000" y="3504250"/>
            <a:ext cx="3906900" cy="531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Arial"/>
                <a:ea typeface="Arial"/>
                <a:cs typeface="Arial"/>
                <a:sym typeface="Arial"/>
              </a:rPr>
              <a:t>Presented By:</a:t>
            </a:r>
            <a:endParaRPr>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Mohd Asif Khan Khaishagi(202IT013)</a:t>
            </a:r>
            <a:endParaRPr>
              <a:latin typeface="Arial"/>
              <a:ea typeface="Arial"/>
              <a:cs typeface="Arial"/>
              <a:sym typeface="Arial"/>
            </a:endParaRPr>
          </a:p>
        </p:txBody>
      </p:sp>
      <p:sp>
        <p:nvSpPr>
          <p:cNvPr id="130" name="Google Shape;130;p13"/>
          <p:cNvSpPr txBox="1"/>
          <p:nvPr/>
        </p:nvSpPr>
        <p:spPr>
          <a:xfrm>
            <a:off x="159300" y="3420725"/>
            <a:ext cx="4412700" cy="10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Presented To:</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sz="1350">
                <a:solidFill>
                  <a:schemeClr val="lt1"/>
                </a:solidFill>
                <a:latin typeface="Calibri"/>
                <a:ea typeface="Calibri"/>
                <a:cs typeface="Calibri"/>
                <a:sym typeface="Calibri"/>
              </a:rPr>
              <a:t>Dr. </a:t>
            </a:r>
            <a:r>
              <a:rPr lang="en" sz="1350">
                <a:solidFill>
                  <a:schemeClr val="lt1"/>
                </a:solidFill>
                <a:highlight>
                  <a:srgbClr val="FFFFFF"/>
                </a:highlight>
              </a:rPr>
              <a:t>Ram Mohana Reddy Guddeti</a:t>
            </a:r>
            <a:endParaRPr sz="1350">
              <a:solidFill>
                <a:schemeClr val="lt1"/>
              </a:solidFill>
              <a:highlight>
                <a:srgbClr val="FFFFFF"/>
              </a:highlight>
            </a:endParaRPr>
          </a:p>
          <a:p>
            <a:pPr indent="0" lvl="0" marL="0" rtl="0" algn="l">
              <a:lnSpc>
                <a:spcPct val="115000"/>
              </a:lnSpc>
              <a:spcBef>
                <a:spcPts val="0"/>
              </a:spcBef>
              <a:spcAft>
                <a:spcPts val="0"/>
              </a:spcAft>
              <a:buNone/>
            </a:pPr>
            <a:r>
              <a:t/>
            </a:r>
            <a:endParaRPr sz="1350">
              <a:solidFill>
                <a:schemeClr val="lt1"/>
              </a:solidFill>
              <a:highlight>
                <a:srgbClr val="FFFFFF"/>
              </a:highlight>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554974" y="269063"/>
            <a:ext cx="5400251" cy="4605375"/>
          </a:xfrm>
          <a:prstGeom prst="rect">
            <a:avLst/>
          </a:prstGeom>
          <a:noFill/>
          <a:ln>
            <a:noFill/>
          </a:ln>
        </p:spPr>
      </p:pic>
      <p:sp>
        <p:nvSpPr>
          <p:cNvPr id="186" name="Google Shape;186;p22"/>
          <p:cNvSpPr txBox="1"/>
          <p:nvPr/>
        </p:nvSpPr>
        <p:spPr>
          <a:xfrm>
            <a:off x="6099375" y="2177275"/>
            <a:ext cx="256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4 : ThingSpeak Channel Values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Android</a:t>
            </a:r>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 build the android app on Android Studio IDE using Java, XML. It basically shows the air quality in ppm. Based on air quality it shows status also whether air is good,moderate,unhealthy,very unhealthy and hazardous. You can also view current reading of gas sensor as well as Carbon Monoxide sensor as well as the previous trend graph of the data. I have also added text to speech feature in gas sensor pages. I have attached screenshots of all the screens.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a:off x="1123674" y="265525"/>
            <a:ext cx="2108075" cy="4684648"/>
          </a:xfrm>
          <a:prstGeom prst="rect">
            <a:avLst/>
          </a:prstGeom>
          <a:noFill/>
          <a:ln>
            <a:noFill/>
          </a:ln>
        </p:spPr>
      </p:pic>
      <p:sp>
        <p:nvSpPr>
          <p:cNvPr id="198" name="Google Shape;198;p24"/>
          <p:cNvSpPr txBox="1"/>
          <p:nvPr/>
        </p:nvSpPr>
        <p:spPr>
          <a:xfrm>
            <a:off x="5135900" y="2407750"/>
            <a:ext cx="18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5 : Home Page</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1070574" y="265513"/>
            <a:ext cx="2075600" cy="4612476"/>
          </a:xfrm>
          <a:prstGeom prst="rect">
            <a:avLst/>
          </a:prstGeom>
          <a:noFill/>
          <a:ln>
            <a:noFill/>
          </a:ln>
        </p:spPr>
      </p:pic>
      <p:sp>
        <p:nvSpPr>
          <p:cNvPr id="204" name="Google Shape;204;p25"/>
          <p:cNvSpPr txBox="1"/>
          <p:nvPr/>
        </p:nvSpPr>
        <p:spPr>
          <a:xfrm>
            <a:off x="5022125" y="2298650"/>
            <a:ext cx="4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6: Info Page</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6"/>
          <p:cNvPicPr preferRelativeResize="0"/>
          <p:nvPr/>
        </p:nvPicPr>
        <p:blipFill>
          <a:blip r:embed="rId3">
            <a:alphaModFix/>
          </a:blip>
          <a:stretch>
            <a:fillRect/>
          </a:stretch>
        </p:blipFill>
        <p:spPr>
          <a:xfrm>
            <a:off x="1169174" y="246550"/>
            <a:ext cx="2092675" cy="4650400"/>
          </a:xfrm>
          <a:prstGeom prst="rect">
            <a:avLst/>
          </a:prstGeom>
          <a:noFill/>
          <a:ln>
            <a:noFill/>
          </a:ln>
        </p:spPr>
      </p:pic>
      <p:sp>
        <p:nvSpPr>
          <p:cNvPr id="210" name="Google Shape;210;p26"/>
          <p:cNvSpPr txBox="1"/>
          <p:nvPr/>
        </p:nvSpPr>
        <p:spPr>
          <a:xfrm>
            <a:off x="5530400" y="2480725"/>
            <a:ext cx="4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7 : Gas Sensor Page</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7"/>
          <p:cNvPicPr preferRelativeResize="0"/>
          <p:nvPr/>
        </p:nvPicPr>
        <p:blipFill>
          <a:blip r:embed="rId3">
            <a:alphaModFix/>
          </a:blip>
          <a:stretch>
            <a:fillRect/>
          </a:stretch>
        </p:blipFill>
        <p:spPr>
          <a:xfrm>
            <a:off x="1229900" y="333825"/>
            <a:ext cx="2047376" cy="4549776"/>
          </a:xfrm>
          <a:prstGeom prst="rect">
            <a:avLst/>
          </a:prstGeom>
          <a:noFill/>
          <a:ln>
            <a:noFill/>
          </a:ln>
        </p:spPr>
      </p:pic>
      <p:sp>
        <p:nvSpPr>
          <p:cNvPr id="216" name="Google Shape;216;p27"/>
          <p:cNvSpPr txBox="1"/>
          <p:nvPr/>
        </p:nvSpPr>
        <p:spPr>
          <a:xfrm>
            <a:off x="4991775" y="2321400"/>
            <a:ext cx="4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8 : Carbon Monoxide Sensor Page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FROM DATA</a:t>
            </a:r>
            <a:endParaRPr/>
          </a:p>
        </p:txBody>
      </p:sp>
      <p:pic>
        <p:nvPicPr>
          <p:cNvPr id="222" name="Google Shape;222;p28"/>
          <p:cNvPicPr preferRelativeResize="0"/>
          <p:nvPr/>
        </p:nvPicPr>
        <p:blipFill>
          <a:blip r:embed="rId3">
            <a:alphaModFix/>
          </a:blip>
          <a:stretch>
            <a:fillRect/>
          </a:stretch>
        </p:blipFill>
        <p:spPr>
          <a:xfrm>
            <a:off x="2475188" y="1736675"/>
            <a:ext cx="3495675" cy="287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FROM DATA </a:t>
            </a:r>
            <a:endParaRPr/>
          </a:p>
        </p:txBody>
      </p:sp>
      <p:pic>
        <p:nvPicPr>
          <p:cNvPr id="228" name="Google Shape;228;p29"/>
          <p:cNvPicPr preferRelativeResize="0"/>
          <p:nvPr/>
        </p:nvPicPr>
        <p:blipFill>
          <a:blip r:embed="rId3">
            <a:alphaModFix/>
          </a:blip>
          <a:stretch>
            <a:fillRect/>
          </a:stretch>
        </p:blipFill>
        <p:spPr>
          <a:xfrm>
            <a:off x="819150" y="1639950"/>
            <a:ext cx="5297276" cy="3149550"/>
          </a:xfrm>
          <a:prstGeom prst="rect">
            <a:avLst/>
          </a:prstGeom>
          <a:noFill/>
          <a:ln>
            <a:noFill/>
          </a:ln>
        </p:spPr>
      </p:pic>
      <p:sp>
        <p:nvSpPr>
          <p:cNvPr id="229" name="Google Shape;229;p29"/>
          <p:cNvSpPr txBox="1"/>
          <p:nvPr/>
        </p:nvSpPr>
        <p:spPr>
          <a:xfrm>
            <a:off x="7008800" y="2799075"/>
            <a:ext cx="102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9 : GAS SENSOR DATA</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FROM DATA </a:t>
            </a:r>
            <a:endParaRPr/>
          </a:p>
        </p:txBody>
      </p:sp>
      <p:sp>
        <p:nvSpPr>
          <p:cNvPr id="235" name="Google Shape;235;p30"/>
          <p:cNvSpPr txBox="1"/>
          <p:nvPr/>
        </p:nvSpPr>
        <p:spPr>
          <a:xfrm>
            <a:off x="7008800" y="2799075"/>
            <a:ext cx="102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9 : CO SENSOR DATA</a:t>
            </a:r>
            <a:endParaRPr>
              <a:latin typeface="Calibri"/>
              <a:ea typeface="Calibri"/>
              <a:cs typeface="Calibri"/>
              <a:sym typeface="Calibri"/>
            </a:endParaRPr>
          </a:p>
        </p:txBody>
      </p:sp>
      <p:pic>
        <p:nvPicPr>
          <p:cNvPr id="236" name="Google Shape;236;p30"/>
          <p:cNvPicPr preferRelativeResize="0"/>
          <p:nvPr/>
        </p:nvPicPr>
        <p:blipFill>
          <a:blip r:embed="rId3">
            <a:alphaModFix/>
          </a:blip>
          <a:stretch>
            <a:fillRect/>
          </a:stretch>
        </p:blipFill>
        <p:spPr>
          <a:xfrm>
            <a:off x="904075" y="1695475"/>
            <a:ext cx="5110468" cy="30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372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242" name="Google Shape;242;p31"/>
          <p:cNvGraphicFramePr/>
          <p:nvPr/>
        </p:nvGraphicFramePr>
        <p:xfrm>
          <a:off x="1370100" y="1062425"/>
          <a:ext cx="3000000" cy="3000000"/>
        </p:xfrm>
        <a:graphic>
          <a:graphicData uri="http://schemas.openxmlformats.org/drawingml/2006/table">
            <a:tbl>
              <a:tblPr>
                <a:noFill/>
                <a:tableStyleId>{80F24858-8501-42D7-AAE4-F9D5341F7803}</a:tableStyleId>
              </a:tblPr>
              <a:tblGrid>
                <a:gridCol w="1809750"/>
                <a:gridCol w="1809750"/>
                <a:gridCol w="1809750"/>
              </a:tblGrid>
              <a:tr h="381000">
                <a:tc>
                  <a:txBody>
                    <a:bodyPr/>
                    <a:lstStyle/>
                    <a:p>
                      <a:pPr indent="0" lvl="0" marL="0" rtl="0" algn="l">
                        <a:spcBef>
                          <a:spcPts val="0"/>
                        </a:spcBef>
                        <a:spcAft>
                          <a:spcPts val="0"/>
                        </a:spcAft>
                        <a:buNone/>
                      </a:pPr>
                      <a:r>
                        <a:rPr lang="en"/>
                        <a:t>Property</a:t>
                      </a:r>
                      <a:endParaRPr/>
                    </a:p>
                  </a:txBody>
                  <a:tcPr marT="91425" marB="91425" marR="91425" marL="91425"/>
                </a:tc>
                <a:tc>
                  <a:txBody>
                    <a:bodyPr/>
                    <a:lstStyle/>
                    <a:p>
                      <a:pPr indent="0" lvl="0" marL="0" rtl="0" algn="l">
                        <a:spcBef>
                          <a:spcPts val="0"/>
                        </a:spcBef>
                        <a:spcAft>
                          <a:spcPts val="0"/>
                        </a:spcAft>
                        <a:buNone/>
                      </a:pPr>
                      <a:r>
                        <a:rPr lang="en"/>
                        <a:t>Base Paper</a:t>
                      </a:r>
                      <a:endParaRPr/>
                    </a:p>
                  </a:txBody>
                  <a:tcPr marT="91425" marB="91425" marR="91425" marL="91425"/>
                </a:tc>
                <a:tc>
                  <a:txBody>
                    <a:bodyPr/>
                    <a:lstStyle/>
                    <a:p>
                      <a:pPr indent="0" lvl="0" marL="0" rtl="0" algn="l">
                        <a:spcBef>
                          <a:spcPts val="0"/>
                        </a:spcBef>
                        <a:spcAft>
                          <a:spcPts val="0"/>
                        </a:spcAft>
                        <a:buNone/>
                      </a:pPr>
                      <a:r>
                        <a:rPr lang="en"/>
                        <a:t>This Project</a:t>
                      </a:r>
                      <a:endParaRPr/>
                    </a:p>
                  </a:txBody>
                  <a:tcPr marT="91425" marB="91425" marR="91425" marL="91425"/>
                </a:tc>
              </a:tr>
              <a:tr h="381000">
                <a:tc>
                  <a:txBody>
                    <a:bodyPr/>
                    <a:lstStyle/>
                    <a:p>
                      <a:pPr indent="0" lvl="0" marL="0" rtl="0" algn="l">
                        <a:spcBef>
                          <a:spcPts val="0"/>
                        </a:spcBef>
                        <a:spcAft>
                          <a:spcPts val="0"/>
                        </a:spcAft>
                        <a:buNone/>
                      </a:pPr>
                      <a:r>
                        <a:rPr lang="en"/>
                        <a:t>Sensors Cost</a:t>
                      </a:r>
                      <a:endParaRPr/>
                    </a:p>
                  </a:txBody>
                  <a:tcPr marT="91425" marB="91425" marR="91425" marL="91425"/>
                </a:tc>
                <a:tc>
                  <a:txBody>
                    <a:bodyPr/>
                    <a:lstStyle/>
                    <a:p>
                      <a:pPr indent="0" lvl="0" marL="0" rtl="0" algn="l">
                        <a:spcBef>
                          <a:spcPts val="0"/>
                        </a:spcBef>
                        <a:spcAft>
                          <a:spcPts val="0"/>
                        </a:spcAft>
                        <a:buNone/>
                      </a:pPr>
                      <a:r>
                        <a:rPr lang="en"/>
                        <a:t>48$ Alphasense brand sensors</a:t>
                      </a:r>
                      <a:endParaRPr/>
                    </a:p>
                  </a:txBody>
                  <a:tcPr marT="91425" marB="91425" marR="91425" marL="91425"/>
                </a:tc>
                <a:tc>
                  <a:txBody>
                    <a:bodyPr/>
                    <a:lstStyle/>
                    <a:p>
                      <a:pPr indent="0" lvl="0" marL="0" rtl="0" algn="l">
                        <a:spcBef>
                          <a:spcPts val="0"/>
                        </a:spcBef>
                        <a:spcAft>
                          <a:spcPts val="0"/>
                        </a:spcAft>
                        <a:buNone/>
                      </a:pPr>
                      <a:r>
                        <a:rPr lang="en"/>
                        <a:t>5$ </a:t>
                      </a:r>
                      <a:endParaRPr/>
                    </a:p>
                  </a:txBody>
                  <a:tcPr marT="91425" marB="91425" marR="91425" marL="91425"/>
                </a:tc>
              </a:tr>
              <a:tr h="381000">
                <a:tc>
                  <a:txBody>
                    <a:bodyPr/>
                    <a:lstStyle/>
                    <a:p>
                      <a:pPr indent="0" lvl="0" marL="0" rtl="0" algn="l">
                        <a:spcBef>
                          <a:spcPts val="0"/>
                        </a:spcBef>
                        <a:spcAft>
                          <a:spcPts val="0"/>
                        </a:spcAft>
                        <a:buNone/>
                      </a:pPr>
                      <a:r>
                        <a:rPr lang="en"/>
                        <a:t>Power Supply</a:t>
                      </a:r>
                      <a:endParaRPr/>
                    </a:p>
                  </a:txBody>
                  <a:tcPr marT="91425" marB="91425" marR="91425" marL="91425"/>
                </a:tc>
                <a:tc>
                  <a:txBody>
                    <a:bodyPr/>
                    <a:lstStyle/>
                    <a:p>
                      <a:pPr indent="0" lvl="0" marL="0" rtl="0" algn="l">
                        <a:spcBef>
                          <a:spcPts val="0"/>
                        </a:spcBef>
                        <a:spcAft>
                          <a:spcPts val="0"/>
                        </a:spcAft>
                        <a:buNone/>
                      </a:pPr>
                      <a:r>
                        <a:rPr lang="en"/>
                        <a:t>0.5 Watt for AQ device</a:t>
                      </a:r>
                      <a:endParaRPr/>
                    </a:p>
                  </a:txBody>
                  <a:tcPr marT="91425" marB="91425" marR="91425" marL="91425"/>
                </a:tc>
                <a:tc>
                  <a:txBody>
                    <a:bodyPr/>
                    <a:lstStyle/>
                    <a:p>
                      <a:pPr indent="0" lvl="0" marL="0" rtl="0" algn="l">
                        <a:spcBef>
                          <a:spcPts val="0"/>
                        </a:spcBef>
                        <a:spcAft>
                          <a:spcPts val="0"/>
                        </a:spcAft>
                        <a:buNone/>
                      </a:pPr>
                      <a:r>
                        <a:rPr lang="en"/>
                        <a:t>2.5 Watt for Arduino</a:t>
                      </a:r>
                      <a:endParaRPr/>
                    </a:p>
                  </a:txBody>
                  <a:tcPr marT="91425" marB="91425" marR="91425" marL="91425"/>
                </a:tc>
              </a:tr>
              <a:tr h="381000">
                <a:tc>
                  <a:txBody>
                    <a:bodyPr/>
                    <a:lstStyle/>
                    <a:p>
                      <a:pPr indent="0" lvl="0" marL="0" rtl="0" algn="l">
                        <a:spcBef>
                          <a:spcPts val="0"/>
                        </a:spcBef>
                        <a:spcAft>
                          <a:spcPts val="0"/>
                        </a:spcAft>
                        <a:buNone/>
                      </a:pPr>
                      <a:r>
                        <a:rPr lang="en"/>
                        <a:t>Sensor Used</a:t>
                      </a:r>
                      <a:endParaRPr/>
                    </a:p>
                  </a:txBody>
                  <a:tcPr marT="91425" marB="91425" marR="91425" marL="91425"/>
                </a:tc>
                <a:tc>
                  <a:txBody>
                    <a:bodyPr/>
                    <a:lstStyle/>
                    <a:p>
                      <a:pPr indent="0" lvl="0" marL="0" rtl="0" algn="l">
                        <a:spcBef>
                          <a:spcPts val="0"/>
                        </a:spcBef>
                        <a:spcAft>
                          <a:spcPts val="0"/>
                        </a:spcAft>
                        <a:buNone/>
                      </a:pPr>
                      <a:r>
                        <a:rPr lang="en"/>
                        <a:t>O3,NO2 </a:t>
                      </a:r>
                      <a:endParaRPr/>
                    </a:p>
                  </a:txBody>
                  <a:tcPr marT="91425" marB="91425" marR="91425" marL="91425"/>
                </a:tc>
                <a:tc>
                  <a:txBody>
                    <a:bodyPr/>
                    <a:lstStyle/>
                    <a:p>
                      <a:pPr indent="0" lvl="0" marL="0" rtl="0" algn="l">
                        <a:spcBef>
                          <a:spcPts val="0"/>
                        </a:spcBef>
                        <a:spcAft>
                          <a:spcPts val="0"/>
                        </a:spcAft>
                        <a:buNone/>
                      </a:pPr>
                      <a:r>
                        <a:rPr lang="en"/>
                        <a:t>Gas Sensor, CO</a:t>
                      </a:r>
                      <a:endParaRPr/>
                    </a:p>
                  </a:txBody>
                  <a:tcPr marT="91425" marB="91425" marR="91425" marL="91425"/>
                </a:tc>
              </a:tr>
              <a:tr h="381000">
                <a:tc>
                  <a:txBody>
                    <a:bodyPr/>
                    <a:lstStyle/>
                    <a:p>
                      <a:pPr indent="0" lvl="0" marL="0" rtl="0" algn="l">
                        <a:spcBef>
                          <a:spcPts val="0"/>
                        </a:spcBef>
                        <a:spcAft>
                          <a:spcPts val="0"/>
                        </a:spcAft>
                        <a:buNone/>
                      </a:pPr>
                      <a:r>
                        <a:rPr lang="en"/>
                        <a:t>Microcontroller</a:t>
                      </a:r>
                      <a:endParaRPr/>
                    </a:p>
                  </a:txBody>
                  <a:tcPr marT="91425" marB="91425" marR="91425" marL="91425"/>
                </a:tc>
                <a:tc>
                  <a:txBody>
                    <a:bodyPr/>
                    <a:lstStyle/>
                    <a:p>
                      <a:pPr indent="0" lvl="0" marL="0" rtl="0" algn="l">
                        <a:spcBef>
                          <a:spcPts val="0"/>
                        </a:spcBef>
                        <a:spcAft>
                          <a:spcPts val="0"/>
                        </a:spcAft>
                        <a:buNone/>
                      </a:pPr>
                      <a:r>
                        <a:rPr lang="en"/>
                        <a:t>Raspberry pi</a:t>
                      </a:r>
                      <a:endParaRPr/>
                    </a:p>
                  </a:txBody>
                  <a:tcPr marT="91425" marB="91425" marR="91425" marL="91425"/>
                </a:tc>
                <a:tc>
                  <a:txBody>
                    <a:bodyPr/>
                    <a:lstStyle/>
                    <a:p>
                      <a:pPr indent="0" lvl="0" marL="0" rtl="0" algn="l">
                        <a:spcBef>
                          <a:spcPts val="0"/>
                        </a:spcBef>
                        <a:spcAft>
                          <a:spcPts val="0"/>
                        </a:spcAft>
                        <a:buNone/>
                      </a:pPr>
                      <a:r>
                        <a:rPr lang="en"/>
                        <a:t>Arduino UNO</a:t>
                      </a:r>
                      <a:endParaRPr/>
                    </a:p>
                  </a:txBody>
                  <a:tcPr marT="91425" marB="91425" marR="91425" marL="91425"/>
                </a:tc>
              </a:tr>
              <a:tr h="381000">
                <a:tc>
                  <a:txBody>
                    <a:bodyPr/>
                    <a:lstStyle/>
                    <a:p>
                      <a:pPr indent="0" lvl="0" marL="0" rtl="0" algn="l">
                        <a:spcBef>
                          <a:spcPts val="0"/>
                        </a:spcBef>
                        <a:spcAft>
                          <a:spcPts val="0"/>
                        </a:spcAft>
                        <a:buNone/>
                      </a:pPr>
                      <a:r>
                        <a:rPr lang="en"/>
                        <a:t>Cloud Service</a:t>
                      </a:r>
                      <a:endParaRPr/>
                    </a:p>
                  </a:txBody>
                  <a:tcPr marT="91425" marB="91425" marR="91425" marL="91425"/>
                </a:tc>
                <a:tc>
                  <a:txBody>
                    <a:bodyPr/>
                    <a:lstStyle/>
                    <a:p>
                      <a:pPr indent="0" lvl="0" marL="0" rtl="0" algn="l">
                        <a:spcBef>
                          <a:spcPts val="0"/>
                        </a:spcBef>
                        <a:spcAft>
                          <a:spcPts val="0"/>
                        </a:spcAft>
                        <a:buNone/>
                      </a:pPr>
                      <a:r>
                        <a:rPr lang="en"/>
                        <a:t>Kairos DB, Graphana</a:t>
                      </a:r>
                      <a:endParaRPr/>
                    </a:p>
                  </a:txBody>
                  <a:tcPr marT="91425" marB="91425" marR="91425" marL="91425"/>
                </a:tc>
                <a:tc>
                  <a:txBody>
                    <a:bodyPr/>
                    <a:lstStyle/>
                    <a:p>
                      <a:pPr indent="0" lvl="0" marL="0" rtl="0" algn="l">
                        <a:spcBef>
                          <a:spcPts val="0"/>
                        </a:spcBef>
                        <a:spcAft>
                          <a:spcPts val="0"/>
                        </a:spcAft>
                        <a:buNone/>
                      </a:pPr>
                      <a:r>
                        <a:rPr lang="en"/>
                        <a:t>ThingSpeak</a:t>
                      </a:r>
                      <a:endParaRPr/>
                    </a:p>
                  </a:txBody>
                  <a:tcPr marT="91425" marB="91425" marR="91425" marL="91425"/>
                </a:tc>
              </a:tr>
              <a:tr h="381000">
                <a:tc>
                  <a:txBody>
                    <a:bodyPr/>
                    <a:lstStyle/>
                    <a:p>
                      <a:pPr indent="0" lvl="0" marL="0" rtl="0" algn="l">
                        <a:spcBef>
                          <a:spcPts val="0"/>
                        </a:spcBef>
                        <a:spcAft>
                          <a:spcPts val="0"/>
                        </a:spcAft>
                        <a:buNone/>
                      </a:pPr>
                      <a:r>
                        <a:rPr lang="en"/>
                        <a:t>Total Cost of Setup</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r>
              <a:tr h="381000">
                <a:tc>
                  <a:txBody>
                    <a:bodyPr/>
                    <a:lstStyle/>
                    <a:p>
                      <a:pPr indent="0" lvl="0" marL="0" rtl="0" algn="l">
                        <a:spcBef>
                          <a:spcPts val="0"/>
                        </a:spcBef>
                        <a:spcAft>
                          <a:spcPts val="0"/>
                        </a:spcAft>
                        <a:buNone/>
                      </a:pPr>
                      <a:r>
                        <a:rPr lang="en"/>
                        <a:t>Android App</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Air is one the most important aspect of human life, but now a days due to smoke from vehicles, harmful gases from air-conditioners and refrigerator, burning of crops and forests have degraded air quality in our country as well as globally. Air pollution is among the most dangerous issues to human life. To monitor the quality of air in our surroundings is important in getting information about pollution and harmful it is to our health. In this project, I have made an indoor air quality monitor which will show what is the air quality in our surrounding as well as what is what is danger level associated with it.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52450" y="27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Analysis</a:t>
            </a:r>
            <a:endParaRPr/>
          </a:p>
        </p:txBody>
      </p:sp>
      <p:graphicFrame>
        <p:nvGraphicFramePr>
          <p:cNvPr id="248" name="Google Shape;248;p32"/>
          <p:cNvGraphicFramePr/>
          <p:nvPr/>
        </p:nvGraphicFramePr>
        <p:xfrm>
          <a:off x="625550" y="1162875"/>
          <a:ext cx="3000000" cy="3000000"/>
        </p:xfrm>
        <a:graphic>
          <a:graphicData uri="http://schemas.openxmlformats.org/drawingml/2006/table">
            <a:tbl>
              <a:tblPr>
                <a:noFill/>
                <a:tableStyleId>{80F24858-8501-42D7-AAE4-F9D5341F7803}</a:tableStyleId>
              </a:tblPr>
              <a:tblGrid>
                <a:gridCol w="1908150"/>
                <a:gridCol w="1908150"/>
                <a:gridCol w="1908150"/>
                <a:gridCol w="1908150"/>
              </a:tblGrid>
              <a:tr h="338800">
                <a:tc>
                  <a:txBody>
                    <a:bodyPr/>
                    <a:lstStyle/>
                    <a:p>
                      <a:pPr indent="0" lvl="0" marL="0" rtl="0" algn="l">
                        <a:spcBef>
                          <a:spcPts val="0"/>
                        </a:spcBef>
                        <a:spcAft>
                          <a:spcPts val="0"/>
                        </a:spcAft>
                        <a:buNone/>
                      </a:pPr>
                      <a:r>
                        <a:rPr lang="en"/>
                        <a:t>Device Name</a:t>
                      </a:r>
                      <a:endParaRPr/>
                    </a:p>
                  </a:txBody>
                  <a:tcPr marT="91425" marB="91425" marR="91425" marL="91425"/>
                </a:tc>
                <a:tc>
                  <a:txBody>
                    <a:bodyPr/>
                    <a:lstStyle/>
                    <a:p>
                      <a:pPr indent="0" lvl="0" marL="0" rtl="0" algn="l">
                        <a:spcBef>
                          <a:spcPts val="0"/>
                        </a:spcBef>
                        <a:spcAft>
                          <a:spcPts val="0"/>
                        </a:spcAft>
                        <a:buNone/>
                      </a:pPr>
                      <a:r>
                        <a:rPr lang="en"/>
                        <a:t>Price</a:t>
                      </a:r>
                      <a:endParaRPr/>
                    </a:p>
                  </a:txBody>
                  <a:tcPr marT="91425" marB="91425" marR="91425" marL="91425"/>
                </a:tc>
                <a:tc>
                  <a:txBody>
                    <a:bodyPr/>
                    <a:lstStyle/>
                    <a:p>
                      <a:pPr indent="0" lvl="0" marL="0" rtl="0" algn="l">
                        <a:spcBef>
                          <a:spcPts val="0"/>
                        </a:spcBef>
                        <a:spcAft>
                          <a:spcPts val="0"/>
                        </a:spcAft>
                        <a:buNone/>
                      </a:pPr>
                      <a:r>
                        <a:rPr lang="en"/>
                        <a:t>Mobile App</a:t>
                      </a:r>
                      <a:endParaRPr/>
                    </a:p>
                  </a:txBody>
                  <a:tcPr marT="91425" marB="91425" marR="91425" marL="91425"/>
                </a:tc>
                <a:tc>
                  <a:txBody>
                    <a:bodyPr/>
                    <a:lstStyle/>
                    <a:p>
                      <a:pPr indent="0" lvl="0" marL="0" rtl="0" algn="l">
                        <a:spcBef>
                          <a:spcPts val="0"/>
                        </a:spcBef>
                        <a:spcAft>
                          <a:spcPts val="0"/>
                        </a:spcAft>
                        <a:buNone/>
                      </a:pPr>
                      <a:r>
                        <a:rPr lang="en"/>
                        <a:t>URL</a:t>
                      </a:r>
                      <a:endParaRPr/>
                    </a:p>
                  </a:txBody>
                  <a:tcPr marT="91425" marB="91425" marR="91425" marL="91425"/>
                </a:tc>
              </a:tr>
              <a:tr h="338800">
                <a:tc>
                  <a:txBody>
                    <a:bodyPr/>
                    <a:lstStyle/>
                    <a:p>
                      <a:pPr indent="0" lvl="0" marL="0" rtl="0" algn="l">
                        <a:spcBef>
                          <a:spcPts val="0"/>
                        </a:spcBef>
                        <a:spcAft>
                          <a:spcPts val="0"/>
                        </a:spcAft>
                        <a:buNone/>
                      </a:pPr>
                      <a:r>
                        <a:rPr lang="en"/>
                        <a:t>Kaiterra Laser Egg 2 Air Quality Monitor</a:t>
                      </a:r>
                      <a:endParaRPr/>
                    </a:p>
                  </a:txBody>
                  <a:tcPr marT="91425" marB="91425" marR="91425" marL="91425"/>
                </a:tc>
                <a:tc>
                  <a:txBody>
                    <a:bodyPr/>
                    <a:lstStyle/>
                    <a:p>
                      <a:pPr indent="0" lvl="0" marL="0" rtl="0" algn="l">
                        <a:spcBef>
                          <a:spcPts val="0"/>
                        </a:spcBef>
                        <a:spcAft>
                          <a:spcPts val="0"/>
                        </a:spcAft>
                        <a:buNone/>
                      </a:pPr>
                      <a:r>
                        <a:rPr lang="en"/>
                        <a:t>9,990</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tinyurl.com/34wdpsr6</a:t>
                      </a:r>
                      <a:endParaRPr/>
                    </a:p>
                  </a:txBody>
                  <a:tcPr marT="91425" marB="91425" marR="91425" marL="91425"/>
                </a:tc>
              </a:tr>
              <a:tr h="308375">
                <a:tc>
                  <a:txBody>
                    <a:bodyPr/>
                    <a:lstStyle/>
                    <a:p>
                      <a:pPr indent="0" lvl="0" marL="0" rtl="0" algn="l">
                        <a:spcBef>
                          <a:spcPts val="0"/>
                        </a:spcBef>
                        <a:spcAft>
                          <a:spcPts val="0"/>
                        </a:spcAft>
                        <a:buNone/>
                      </a:pPr>
                      <a:r>
                        <a:rPr lang="en"/>
                        <a:t>Prana Air Quality Monitor</a:t>
                      </a:r>
                      <a:endParaRPr/>
                    </a:p>
                  </a:txBody>
                  <a:tcPr marT="91425" marB="91425" marR="91425" marL="91425"/>
                </a:tc>
                <a:tc>
                  <a:txBody>
                    <a:bodyPr/>
                    <a:lstStyle/>
                    <a:p>
                      <a:pPr indent="0" lvl="0" marL="0" rtl="0" algn="l">
                        <a:spcBef>
                          <a:spcPts val="0"/>
                        </a:spcBef>
                        <a:spcAft>
                          <a:spcPts val="0"/>
                        </a:spcAft>
                        <a:buNone/>
                      </a:pPr>
                      <a:r>
                        <a:rPr lang="en"/>
                        <a:t>6,490</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 tinyurl.com/vtvptew7</a:t>
                      </a:r>
                      <a:endParaRPr/>
                    </a:p>
                  </a:txBody>
                  <a:tcPr marT="91425" marB="91425" marR="91425" marL="91425"/>
                </a:tc>
              </a:tr>
              <a:tr h="338800">
                <a:tc>
                  <a:txBody>
                    <a:bodyPr/>
                    <a:lstStyle/>
                    <a:p>
                      <a:pPr indent="0" lvl="0" marL="0" rtl="0" algn="l">
                        <a:spcBef>
                          <a:spcPts val="0"/>
                        </a:spcBef>
                        <a:spcAft>
                          <a:spcPts val="0"/>
                        </a:spcAft>
                        <a:buNone/>
                      </a:pPr>
                      <a:r>
                        <a:rPr lang="en"/>
                        <a:t>Xuuxu Air Quality Monitor</a:t>
                      </a:r>
                      <a:endParaRPr/>
                    </a:p>
                  </a:txBody>
                  <a:tcPr marT="91425" marB="91425" marR="91425" marL="91425"/>
                </a:tc>
                <a:tc>
                  <a:txBody>
                    <a:bodyPr/>
                    <a:lstStyle/>
                    <a:p>
                      <a:pPr indent="0" lvl="0" marL="0" rtl="0" algn="l">
                        <a:spcBef>
                          <a:spcPts val="0"/>
                        </a:spcBef>
                        <a:spcAft>
                          <a:spcPts val="0"/>
                        </a:spcAft>
                        <a:buNone/>
                      </a:pPr>
                      <a:r>
                        <a:rPr lang="en"/>
                        <a:t>3599</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tinyurl.com/mae64426</a:t>
                      </a:r>
                      <a:endParaRPr/>
                    </a:p>
                  </a:txBody>
                  <a:tcPr marT="91425" marB="91425" marR="91425" marL="91425"/>
                </a:tc>
              </a:tr>
              <a:tr h="338800">
                <a:tc>
                  <a:txBody>
                    <a:bodyPr/>
                    <a:lstStyle/>
                    <a:p>
                      <a:pPr indent="0" lvl="0" marL="0" rtl="0" algn="l">
                        <a:spcBef>
                          <a:spcPts val="0"/>
                        </a:spcBef>
                        <a:spcAft>
                          <a:spcPts val="0"/>
                        </a:spcAft>
                        <a:buNone/>
                      </a:pPr>
                      <a:r>
                        <a:rPr lang="en"/>
                        <a:t>SMILEDRIVE® Portable Air Quality Pollution Meter</a:t>
                      </a:r>
                      <a:endParaRPr/>
                    </a:p>
                  </a:txBody>
                  <a:tcPr marT="91425" marB="91425" marR="91425" marL="91425"/>
                </a:tc>
                <a:tc>
                  <a:txBody>
                    <a:bodyPr/>
                    <a:lstStyle/>
                    <a:p>
                      <a:pPr indent="0" lvl="0" marL="0" rtl="0" algn="l">
                        <a:spcBef>
                          <a:spcPts val="0"/>
                        </a:spcBef>
                        <a:spcAft>
                          <a:spcPts val="0"/>
                        </a:spcAft>
                        <a:buNone/>
                      </a:pPr>
                      <a:r>
                        <a:rPr lang="en"/>
                        <a:t>7299</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tinyurl.com/wsp5wsdm</a:t>
                      </a:r>
                      <a:endParaRPr/>
                    </a:p>
                  </a:txBody>
                  <a:tcPr marT="91425" marB="91425" marR="91425" marL="91425"/>
                </a:tc>
              </a:tr>
              <a:tr h="308375">
                <a:tc>
                  <a:txBody>
                    <a:bodyPr/>
                    <a:lstStyle/>
                    <a:p>
                      <a:pPr indent="0" lvl="0" marL="0" rtl="0" algn="l">
                        <a:spcBef>
                          <a:spcPts val="0"/>
                        </a:spcBef>
                        <a:spcAft>
                          <a:spcPts val="0"/>
                        </a:spcAft>
                        <a:buNone/>
                      </a:pPr>
                      <a:r>
                        <a:rPr lang="en"/>
                        <a:t>AIRATOM Air Quality Monitor</a:t>
                      </a:r>
                      <a:endParaRPr/>
                    </a:p>
                  </a:txBody>
                  <a:tcPr marT="91425" marB="91425" marR="91425" marL="91425"/>
                </a:tc>
                <a:tc>
                  <a:txBody>
                    <a:bodyPr/>
                    <a:lstStyle/>
                    <a:p>
                      <a:pPr indent="0" lvl="0" marL="0" rtl="0" algn="l">
                        <a:spcBef>
                          <a:spcPts val="0"/>
                        </a:spcBef>
                        <a:spcAft>
                          <a:spcPts val="0"/>
                        </a:spcAft>
                        <a:buNone/>
                      </a:pPr>
                      <a:r>
                        <a:rPr lang="en"/>
                        <a:t>8,999</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tinyurl.com/kfz6nkvs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752450" y="238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Analysis</a:t>
            </a:r>
            <a:endParaRPr/>
          </a:p>
        </p:txBody>
      </p:sp>
      <p:graphicFrame>
        <p:nvGraphicFramePr>
          <p:cNvPr id="254" name="Google Shape;254;p33"/>
          <p:cNvGraphicFramePr/>
          <p:nvPr/>
        </p:nvGraphicFramePr>
        <p:xfrm>
          <a:off x="625550" y="958050"/>
          <a:ext cx="3000000" cy="3000000"/>
        </p:xfrm>
        <a:graphic>
          <a:graphicData uri="http://schemas.openxmlformats.org/drawingml/2006/table">
            <a:tbl>
              <a:tblPr>
                <a:noFill/>
                <a:tableStyleId>{80F24858-8501-42D7-AAE4-F9D5341F7803}</a:tableStyleId>
              </a:tblPr>
              <a:tblGrid>
                <a:gridCol w="1908150"/>
                <a:gridCol w="1908150"/>
                <a:gridCol w="1908150"/>
                <a:gridCol w="1908150"/>
              </a:tblGrid>
              <a:tr h="338800">
                <a:tc>
                  <a:txBody>
                    <a:bodyPr/>
                    <a:lstStyle/>
                    <a:p>
                      <a:pPr indent="0" lvl="0" marL="0" rtl="0" algn="l">
                        <a:spcBef>
                          <a:spcPts val="0"/>
                        </a:spcBef>
                        <a:spcAft>
                          <a:spcPts val="0"/>
                        </a:spcAft>
                        <a:buNone/>
                      </a:pPr>
                      <a:r>
                        <a:rPr lang="en"/>
                        <a:t>Device Name</a:t>
                      </a:r>
                      <a:endParaRPr/>
                    </a:p>
                  </a:txBody>
                  <a:tcPr marT="91425" marB="91425" marR="91425" marL="91425"/>
                </a:tc>
                <a:tc>
                  <a:txBody>
                    <a:bodyPr/>
                    <a:lstStyle/>
                    <a:p>
                      <a:pPr indent="0" lvl="0" marL="0" rtl="0" algn="l">
                        <a:spcBef>
                          <a:spcPts val="0"/>
                        </a:spcBef>
                        <a:spcAft>
                          <a:spcPts val="0"/>
                        </a:spcAft>
                        <a:buNone/>
                      </a:pPr>
                      <a:r>
                        <a:rPr lang="en"/>
                        <a:t>Price</a:t>
                      </a:r>
                      <a:endParaRPr/>
                    </a:p>
                  </a:txBody>
                  <a:tcPr marT="91425" marB="91425" marR="91425" marL="91425"/>
                </a:tc>
                <a:tc>
                  <a:txBody>
                    <a:bodyPr/>
                    <a:lstStyle/>
                    <a:p>
                      <a:pPr indent="0" lvl="0" marL="0" rtl="0" algn="l">
                        <a:spcBef>
                          <a:spcPts val="0"/>
                        </a:spcBef>
                        <a:spcAft>
                          <a:spcPts val="0"/>
                        </a:spcAft>
                        <a:buNone/>
                      </a:pPr>
                      <a:r>
                        <a:rPr lang="en"/>
                        <a:t>Mobile App</a:t>
                      </a:r>
                      <a:endParaRPr/>
                    </a:p>
                  </a:txBody>
                  <a:tcPr marT="91425" marB="91425" marR="91425" marL="91425"/>
                </a:tc>
                <a:tc>
                  <a:txBody>
                    <a:bodyPr/>
                    <a:lstStyle/>
                    <a:p>
                      <a:pPr indent="0" lvl="0" marL="0" rtl="0" algn="l">
                        <a:spcBef>
                          <a:spcPts val="0"/>
                        </a:spcBef>
                        <a:spcAft>
                          <a:spcPts val="0"/>
                        </a:spcAft>
                        <a:buNone/>
                      </a:pPr>
                      <a:r>
                        <a:rPr lang="en"/>
                        <a:t>URL</a:t>
                      </a:r>
                      <a:endParaRPr/>
                    </a:p>
                  </a:txBody>
                  <a:tcPr marT="91425" marB="91425" marR="91425" marL="91425"/>
                </a:tc>
              </a:tr>
              <a:tr h="338800">
                <a:tc>
                  <a:txBody>
                    <a:bodyPr/>
                    <a:lstStyle/>
                    <a:p>
                      <a:pPr indent="0" lvl="0" marL="0" rtl="0" algn="l">
                        <a:spcBef>
                          <a:spcPts val="0"/>
                        </a:spcBef>
                        <a:spcAft>
                          <a:spcPts val="0"/>
                        </a:spcAft>
                        <a:buNone/>
                      </a:pPr>
                      <a:r>
                        <a:rPr lang="en"/>
                        <a:t>HealthInnovative G7015</a:t>
                      </a:r>
                      <a:endParaRPr/>
                    </a:p>
                  </a:txBody>
                  <a:tcPr marT="91425" marB="91425" marR="91425" marL="91425"/>
                </a:tc>
                <a:tc>
                  <a:txBody>
                    <a:bodyPr/>
                    <a:lstStyle/>
                    <a:p>
                      <a:pPr indent="0" lvl="0" marL="0" rtl="0" algn="l">
                        <a:spcBef>
                          <a:spcPts val="0"/>
                        </a:spcBef>
                        <a:spcAft>
                          <a:spcPts val="0"/>
                        </a:spcAft>
                        <a:buNone/>
                      </a:pPr>
                      <a:r>
                        <a:rPr lang="en"/>
                        <a:t>5,149</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tinyurl.com/34wdpsr6</a:t>
                      </a:r>
                      <a:endParaRPr/>
                    </a:p>
                  </a:txBody>
                  <a:tcPr marT="91425" marB="91425" marR="91425" marL="91425"/>
                </a:tc>
              </a:tr>
              <a:tr h="308375">
                <a:tc>
                  <a:txBody>
                    <a:bodyPr/>
                    <a:lstStyle/>
                    <a:p>
                      <a:pPr indent="0" lvl="0" marL="0" rtl="0" algn="l">
                        <a:spcBef>
                          <a:spcPts val="0"/>
                        </a:spcBef>
                        <a:spcAft>
                          <a:spcPts val="0"/>
                        </a:spcAft>
                        <a:buNone/>
                      </a:pPr>
                      <a:r>
                        <a:rPr lang="en"/>
                        <a:t>Crusaders AQI </a:t>
                      </a:r>
                      <a:endParaRPr/>
                    </a:p>
                  </a:txBody>
                  <a:tcPr marT="91425" marB="91425" marR="91425" marL="91425"/>
                </a:tc>
                <a:tc>
                  <a:txBody>
                    <a:bodyPr/>
                    <a:lstStyle/>
                    <a:p>
                      <a:pPr indent="0" lvl="0" marL="0" rtl="0" algn="l">
                        <a:spcBef>
                          <a:spcPts val="0"/>
                        </a:spcBef>
                        <a:spcAft>
                          <a:spcPts val="0"/>
                        </a:spcAft>
                        <a:buNone/>
                      </a:pPr>
                      <a:r>
                        <a:rPr lang="en"/>
                        <a:t>4999</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 tinyurl.com/vtvptew7</a:t>
                      </a:r>
                      <a:endParaRPr/>
                    </a:p>
                  </a:txBody>
                  <a:tcPr marT="91425" marB="91425" marR="91425" marL="91425"/>
                </a:tc>
              </a:tr>
              <a:tr h="338800">
                <a:tc>
                  <a:txBody>
                    <a:bodyPr/>
                    <a:lstStyle/>
                    <a:p>
                      <a:pPr indent="0" lvl="0" marL="0" rtl="0" algn="l">
                        <a:spcBef>
                          <a:spcPts val="0"/>
                        </a:spcBef>
                        <a:spcAft>
                          <a:spcPts val="0"/>
                        </a:spcAft>
                        <a:buNone/>
                      </a:pPr>
                      <a:r>
                        <a:rPr lang="en"/>
                        <a:t>IQAir Air Visual Air Quality Monitor</a:t>
                      </a:r>
                      <a:endParaRPr/>
                    </a:p>
                  </a:txBody>
                  <a:tcPr marT="91425" marB="91425" marR="91425" marL="91425"/>
                </a:tc>
                <a:tc>
                  <a:txBody>
                    <a:bodyPr/>
                    <a:lstStyle/>
                    <a:p>
                      <a:pPr indent="0" lvl="0" marL="0" rtl="0" algn="l">
                        <a:spcBef>
                          <a:spcPts val="0"/>
                        </a:spcBef>
                        <a:spcAft>
                          <a:spcPts val="0"/>
                        </a:spcAft>
                        <a:buNone/>
                      </a:pPr>
                      <a:r>
                        <a:rPr lang="en"/>
                        <a:t>25,300 </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tinyurl.com/mae64426</a:t>
                      </a:r>
                      <a:endParaRPr/>
                    </a:p>
                  </a:txBody>
                  <a:tcPr marT="91425" marB="91425" marR="91425" marL="91425"/>
                </a:tc>
              </a:tr>
              <a:tr h="338800">
                <a:tc>
                  <a:txBody>
                    <a:bodyPr/>
                    <a:lstStyle/>
                    <a:p>
                      <a:pPr indent="0" lvl="0" marL="0" rtl="0" algn="l">
                        <a:spcBef>
                          <a:spcPts val="0"/>
                        </a:spcBef>
                        <a:spcAft>
                          <a:spcPts val="0"/>
                        </a:spcAft>
                        <a:buNone/>
                      </a:pPr>
                      <a:r>
                        <a:rPr lang="en"/>
                        <a:t> Airveda Air Quality</a:t>
                      </a:r>
                      <a:endParaRPr/>
                    </a:p>
                  </a:txBody>
                  <a:tcPr marT="91425" marB="91425" marR="91425" marL="91425"/>
                </a:tc>
                <a:tc>
                  <a:txBody>
                    <a:bodyPr/>
                    <a:lstStyle/>
                    <a:p>
                      <a:pPr indent="0" lvl="0" marL="0" rtl="0" algn="l">
                        <a:spcBef>
                          <a:spcPts val="0"/>
                        </a:spcBef>
                        <a:spcAft>
                          <a:spcPts val="0"/>
                        </a:spcAft>
                        <a:buNone/>
                      </a:pPr>
                      <a:r>
                        <a:rPr lang="en"/>
                        <a:t>9,499 </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tinyurl.com/wsp5wsdm</a:t>
                      </a:r>
                      <a:endParaRPr/>
                    </a:p>
                  </a:txBody>
                  <a:tcPr marT="91425" marB="91425" marR="91425" marL="91425"/>
                </a:tc>
              </a:tr>
              <a:tr h="308375">
                <a:tc>
                  <a:txBody>
                    <a:bodyPr/>
                    <a:lstStyle/>
                    <a:p>
                      <a:pPr indent="0" lvl="0" marL="0" rtl="0" algn="l">
                        <a:spcBef>
                          <a:spcPts val="0"/>
                        </a:spcBef>
                        <a:spcAft>
                          <a:spcPts val="0"/>
                        </a:spcAft>
                        <a:buNone/>
                      </a:pPr>
                      <a:r>
                        <a:rPr lang="en"/>
                        <a:t> Airveda Air Quality With humidity </a:t>
                      </a:r>
                      <a:endParaRPr/>
                    </a:p>
                  </a:txBody>
                  <a:tcPr marT="91425" marB="91425" marR="91425" marL="91425"/>
                </a:tc>
                <a:tc>
                  <a:txBody>
                    <a:bodyPr/>
                    <a:lstStyle/>
                    <a:p>
                      <a:pPr indent="0" lvl="0" marL="0" rtl="0" algn="l">
                        <a:spcBef>
                          <a:spcPts val="0"/>
                        </a:spcBef>
                        <a:spcAft>
                          <a:spcPts val="0"/>
                        </a:spcAft>
                        <a:buNone/>
                      </a:pPr>
                      <a:r>
                        <a:rPr lang="en"/>
                        <a:t>19,008 </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tinyurl.com/kfz6nkvs</a:t>
                      </a:r>
                      <a:endParaRPr/>
                    </a:p>
                  </a:txBody>
                  <a:tcPr marT="91425" marB="91425" marR="91425" marL="91425"/>
                </a:tc>
              </a:tr>
              <a:tr h="308375">
                <a:tc>
                  <a:txBody>
                    <a:bodyPr/>
                    <a:lstStyle/>
                    <a:p>
                      <a:pPr indent="0" lvl="0" marL="0" rtl="0" algn="l">
                        <a:spcBef>
                          <a:spcPts val="0"/>
                        </a:spcBef>
                        <a:spcAft>
                          <a:spcPts val="0"/>
                        </a:spcAft>
                        <a:buNone/>
                      </a:pPr>
                      <a:r>
                        <a:rPr lang="en"/>
                        <a:t>Our Air Quality Monitoring System</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60" name="Google Shape;260;p34"/>
          <p:cNvSpPr txBox="1"/>
          <p:nvPr>
            <p:ph idx="1" type="body"/>
          </p:nvPr>
        </p:nvSpPr>
        <p:spPr>
          <a:xfrm>
            <a:off x="819150" y="1990725"/>
            <a:ext cx="7540800" cy="2591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I have made an end to end air quality monitoring system. Now a days, there is a need of this kind of sensors because pollution is increasing day by day. Also the cost of the sensors should be reduced to as minimum as possible. Here the cost of overall system is very less as compared to any other air monitoring system in the market. And none of the commercial air quality monitoring devices gives you monitoring via an android app. I have tried to keep the hardware expenses at minimum but it can be further reduced by using cheaper hardware or different programmable boards. Now a days, There is age of smart systems and with the advancement of IOT we want everything at our fingertips so an Android App is ideal choice for monitoring purpose. Also I used thingspeak as data aggregation platform. This platform is easy to use, but it is little bit slow. Also i used the free version of thingspeak which has a daily limit of fixed messages.</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
        <p:nvSpPr>
          <p:cNvPr id="266" name="Google Shape;266;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Smart monitoring of house in case of gas leak which can cause fire.</a:t>
            </a:r>
            <a:endParaRPr/>
          </a:p>
          <a:p>
            <a:pPr indent="-311150" lvl="0" marL="457200" rtl="0" algn="l">
              <a:spcBef>
                <a:spcPts val="0"/>
              </a:spcBef>
              <a:spcAft>
                <a:spcPts val="0"/>
              </a:spcAft>
              <a:buSzPts val="1300"/>
              <a:buChar char="●"/>
            </a:pPr>
            <a:r>
              <a:rPr lang="en"/>
              <a:t>Smart notifications for people who are sensitive of bad air quality can be notified.</a:t>
            </a:r>
            <a:endParaRPr/>
          </a:p>
          <a:p>
            <a:pPr indent="-311150" lvl="0" marL="457200" rtl="0" algn="l">
              <a:spcBef>
                <a:spcPts val="0"/>
              </a:spcBef>
              <a:spcAft>
                <a:spcPts val="0"/>
              </a:spcAft>
              <a:buSzPts val="1300"/>
              <a:buChar char="●"/>
            </a:pPr>
            <a:r>
              <a:rPr lang="en"/>
              <a:t>Smoke detection from crop burning in nearby areas.</a:t>
            </a:r>
            <a:endParaRPr/>
          </a:p>
          <a:p>
            <a:pPr indent="-311150" lvl="0" marL="457200" rtl="0" algn="l">
              <a:spcBef>
                <a:spcPts val="0"/>
              </a:spcBef>
              <a:spcAft>
                <a:spcPts val="0"/>
              </a:spcAft>
              <a:buSzPts val="1300"/>
              <a:buChar char="●"/>
            </a:pPr>
            <a:r>
              <a:rPr lang="en"/>
              <a:t>Connect with smart devices to close your windows automatically if smoke is coming from outside.</a:t>
            </a:r>
            <a:endParaRPr/>
          </a:p>
          <a:p>
            <a:pPr indent="-311150" lvl="0" marL="457200" rtl="0" algn="l">
              <a:spcBef>
                <a:spcPts val="0"/>
              </a:spcBef>
              <a:spcAft>
                <a:spcPts val="0"/>
              </a:spcAft>
              <a:buSzPts val="1300"/>
              <a:buChar char="●"/>
            </a:pPr>
            <a:r>
              <a:rPr lang="en"/>
              <a:t>Air Quality monitoring at large scale in case of smart cities along with humidity and temperature.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 And Future Work</a:t>
            </a:r>
            <a:endParaRPr/>
          </a:p>
        </p:txBody>
      </p:sp>
      <p:sp>
        <p:nvSpPr>
          <p:cNvPr id="272" name="Google Shape;272;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 of hardware can be reduced further by using cheaper hardware or other NodeMCU based devices which can bring down cost further.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Monitoring of multiple sensors situated at multiple locations the current thingspeak channel will not scale. A Database for handling data from all the different air quality sensor monitor units can be created.</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78" name="Google Shape;278;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297497" lvl="0" marL="457200" rtl="0" algn="l">
              <a:lnSpc>
                <a:spcPct val="100000"/>
              </a:lnSpc>
              <a:spcBef>
                <a:spcPts val="0"/>
              </a:spcBef>
              <a:spcAft>
                <a:spcPts val="0"/>
              </a:spcAft>
              <a:buClr>
                <a:srgbClr val="000000"/>
              </a:buClr>
              <a:buSzPct val="100000"/>
              <a:buChar char="●"/>
            </a:pPr>
            <a:r>
              <a:rPr lang="en" sz="1400">
                <a:solidFill>
                  <a:srgbClr val="000000"/>
                </a:solidFill>
              </a:rPr>
              <a:t>Rashmi Ballamajalu, Srijith Nair, Shayal Chhabra, Sumit K. Monga, Anand SVR,  Malati  Hegde,  Yogesh  Simmhan,  Anamika  Sharma,  Chandan  M. Choudhary, Ronak Sutaria, Rajesh Zele, Sachchida N. Tripathi.(2018) Toward SATVAM: An IoT Network for Air Quality Monitoring. .CoRR, abs/1811.07847.,</a:t>
            </a:r>
            <a:endParaRPr sz="1400">
              <a:solidFill>
                <a:srgbClr val="000000"/>
              </a:solidFill>
            </a:endParaRPr>
          </a:p>
          <a:p>
            <a:pPr indent="0" lvl="0" marL="457200" rtl="0" algn="l">
              <a:spcBef>
                <a:spcPts val="0"/>
              </a:spcBef>
              <a:spcAft>
                <a:spcPts val="0"/>
              </a:spcAft>
              <a:buNone/>
            </a:pPr>
            <a:r>
              <a:t/>
            </a:r>
            <a:endParaRPr sz="1400"/>
          </a:p>
          <a:p>
            <a:pPr indent="-297497" lvl="0" marL="457200" rtl="0" algn="l">
              <a:lnSpc>
                <a:spcPct val="100000"/>
              </a:lnSpc>
              <a:spcBef>
                <a:spcPts val="1200"/>
              </a:spcBef>
              <a:spcAft>
                <a:spcPts val="0"/>
              </a:spcAft>
              <a:buClr>
                <a:srgbClr val="000000"/>
              </a:buClr>
              <a:buSzPct val="100000"/>
              <a:buChar char="●"/>
            </a:pPr>
            <a:r>
              <a:rPr lang="en" sz="1400">
                <a:solidFill>
                  <a:srgbClr val="000000"/>
                </a:solidFill>
              </a:rPr>
              <a:t>Y. Simmhan (2019) SATVAM: Toward an IoT Cyber-Infrastructure for Low Cost Urban Air Quality Monitoring .doi:  10.1109/eScience.2019.00014</a:t>
            </a:r>
            <a:endParaRPr sz="1400">
              <a:solidFill>
                <a:srgbClr val="000000"/>
              </a:solidFill>
            </a:endParaRPr>
          </a:p>
          <a:p>
            <a:pPr indent="0" lvl="0" marL="457200" rtl="0" algn="l">
              <a:spcBef>
                <a:spcPts val="0"/>
              </a:spcBef>
              <a:spcAft>
                <a:spcPts val="0"/>
              </a:spcAft>
              <a:buNone/>
            </a:pPr>
            <a:r>
              <a:t/>
            </a:r>
            <a:endParaRPr sz="1400"/>
          </a:p>
          <a:p>
            <a:pPr indent="-297497" lvl="0" marL="457200" rtl="0" algn="l">
              <a:lnSpc>
                <a:spcPct val="100000"/>
              </a:lnSpc>
              <a:spcBef>
                <a:spcPts val="1200"/>
              </a:spcBef>
              <a:spcAft>
                <a:spcPts val="0"/>
              </a:spcAft>
              <a:buClr>
                <a:srgbClr val="000000"/>
              </a:buClr>
              <a:buSzPct val="100000"/>
              <a:buChar char="●"/>
            </a:pPr>
            <a:r>
              <a:rPr lang="en" sz="1400">
                <a:solidFill>
                  <a:srgbClr val="000000"/>
                </a:solidFill>
              </a:rPr>
              <a:t>Kinnera,  Bharath  Kumar  Sai    Subbareddy,  Somula  &amp;  Luhach,  Ashish (2019). Scalable Computing: Practice and Experience. IOT based Air Quality Monitoring System Using MQ135 and MQ7 with Machine Learning Analysis . 20. 599-606. 10.12694/scpe.v20i4.1561</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297497" lvl="0" marL="457200" rtl="0" algn="l">
              <a:lnSpc>
                <a:spcPct val="100000"/>
              </a:lnSpc>
              <a:spcBef>
                <a:spcPts val="0"/>
              </a:spcBef>
              <a:spcAft>
                <a:spcPts val="0"/>
              </a:spcAft>
              <a:buClr>
                <a:srgbClr val="000000"/>
              </a:buClr>
              <a:buSzPct val="100000"/>
              <a:buChar char="●"/>
            </a:pPr>
            <a:r>
              <a:rPr lang="en" sz="1400">
                <a:solidFill>
                  <a:srgbClr val="000000"/>
                </a:solidFill>
              </a:rPr>
              <a:t>Cho,  R. (2018,  June 26). What you should know about air quality alerts.Retrieved from https://phys.org/news/2018-06-air-quality.html</a:t>
            </a:r>
            <a:endParaRPr sz="1400">
              <a:solidFill>
                <a:srgbClr val="000000"/>
              </a:solidFill>
            </a:endParaRPr>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Air inside the house may seem harmless but there can be colorless and odourless substances in air like carbon monoxide etc. which can affect human health. So for this project, I made Indoor Air Quality Monitoring System which consists of hardware , IOT data aggregation and visualisation platform and an Android App which will show the Air quality status at real time.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COMPONENTS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Arduino UNO</a:t>
            </a:r>
            <a:endParaRPr/>
          </a:p>
          <a:p>
            <a:pPr indent="-311150" lvl="0" marL="457200" rtl="0" algn="l">
              <a:spcBef>
                <a:spcPts val="0"/>
              </a:spcBef>
              <a:spcAft>
                <a:spcPts val="0"/>
              </a:spcAft>
              <a:buSzPts val="1300"/>
              <a:buChar char="●"/>
            </a:pPr>
            <a:r>
              <a:rPr lang="en"/>
              <a:t>MQ135 Gas Sensor</a:t>
            </a:r>
            <a:endParaRPr/>
          </a:p>
          <a:p>
            <a:pPr indent="-311150" lvl="0" marL="457200" rtl="0" algn="l">
              <a:spcBef>
                <a:spcPts val="0"/>
              </a:spcBef>
              <a:spcAft>
                <a:spcPts val="0"/>
              </a:spcAft>
              <a:buSzPts val="1300"/>
              <a:buChar char="●"/>
            </a:pPr>
            <a:r>
              <a:rPr lang="en"/>
              <a:t>MQ7 Carbon Monoxide Sensor</a:t>
            </a:r>
            <a:endParaRPr/>
          </a:p>
          <a:p>
            <a:pPr indent="-311150" lvl="0" marL="457200" rtl="0" algn="l">
              <a:spcBef>
                <a:spcPts val="0"/>
              </a:spcBef>
              <a:spcAft>
                <a:spcPts val="0"/>
              </a:spcAft>
              <a:buSzPts val="1300"/>
              <a:buChar char="●"/>
            </a:pPr>
            <a:r>
              <a:rPr lang="en"/>
              <a:t>ESP8266 Wifi Chip</a:t>
            </a:r>
            <a:endParaRPr/>
          </a:p>
          <a:p>
            <a:pPr indent="-311150" lvl="0" marL="457200" rtl="0" algn="l">
              <a:spcBef>
                <a:spcPts val="0"/>
              </a:spcBef>
              <a:spcAft>
                <a:spcPts val="0"/>
              </a:spcAft>
              <a:buSzPts val="1300"/>
              <a:buChar char="●"/>
            </a:pPr>
            <a:r>
              <a:rPr lang="en"/>
              <a:t>Breadboard</a:t>
            </a:r>
            <a:endParaRPr/>
          </a:p>
          <a:p>
            <a:pPr indent="-311150" lvl="0" marL="457200" rtl="0" algn="l">
              <a:spcBef>
                <a:spcPts val="0"/>
              </a:spcBef>
              <a:spcAft>
                <a:spcPts val="0"/>
              </a:spcAft>
              <a:buSzPts val="1300"/>
              <a:buChar char="●"/>
            </a:pPr>
            <a:r>
              <a:rPr lang="en"/>
              <a:t>Wires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788950" y="554850"/>
            <a:ext cx="4953851" cy="4184675"/>
          </a:xfrm>
          <a:prstGeom prst="rect">
            <a:avLst/>
          </a:prstGeom>
          <a:noFill/>
          <a:ln>
            <a:noFill/>
          </a:ln>
        </p:spPr>
      </p:pic>
      <p:sp>
        <p:nvSpPr>
          <p:cNvPr id="154" name="Google Shape;154;p17"/>
          <p:cNvSpPr txBox="1"/>
          <p:nvPr/>
        </p:nvSpPr>
        <p:spPr>
          <a:xfrm>
            <a:off x="6000750" y="2392360"/>
            <a:ext cx="27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 : Air Quality Sensor Connected And Running With Arduino</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50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IDE</a:t>
            </a:r>
            <a:endParaRPr/>
          </a:p>
        </p:txBody>
      </p:sp>
      <p:sp>
        <p:nvSpPr>
          <p:cNvPr id="160" name="Google Shape;160;p18"/>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open-source Arduino Software (IDE) makes it easy to write code and upload it to the board. This software can be used with any Arduino board.</a:t>
            </a:r>
            <a:endParaRPr/>
          </a:p>
        </p:txBody>
      </p:sp>
      <p:pic>
        <p:nvPicPr>
          <p:cNvPr id="161" name="Google Shape;161;p18"/>
          <p:cNvPicPr preferRelativeResize="0"/>
          <p:nvPr/>
        </p:nvPicPr>
        <p:blipFill>
          <a:blip r:embed="rId3">
            <a:alphaModFix/>
          </a:blip>
          <a:stretch>
            <a:fillRect/>
          </a:stretch>
        </p:blipFill>
        <p:spPr>
          <a:xfrm>
            <a:off x="2080325" y="1968650"/>
            <a:ext cx="4983326" cy="2803125"/>
          </a:xfrm>
          <a:prstGeom prst="rect">
            <a:avLst/>
          </a:prstGeom>
          <a:noFill/>
          <a:ln>
            <a:noFill/>
          </a:ln>
        </p:spPr>
      </p:pic>
      <p:sp>
        <p:nvSpPr>
          <p:cNvPr id="162" name="Google Shape;162;p18"/>
          <p:cNvSpPr txBox="1"/>
          <p:nvPr/>
        </p:nvSpPr>
        <p:spPr>
          <a:xfrm>
            <a:off x="7199400" y="3072425"/>
            <a:ext cx="4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2: Arduino IDE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CODING</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 I have </a:t>
            </a:r>
            <a:r>
              <a:rPr lang="en"/>
              <a:t>written</a:t>
            </a:r>
            <a:r>
              <a:rPr lang="en"/>
              <a:t> the code such that on initialization, it connects to the wifi. </a:t>
            </a:r>
            <a:endParaRPr/>
          </a:p>
          <a:p>
            <a:pPr indent="0" lvl="0" marL="0" rtl="0" algn="l">
              <a:spcBef>
                <a:spcPts val="1200"/>
              </a:spcBef>
              <a:spcAft>
                <a:spcPts val="0"/>
              </a:spcAft>
              <a:buNone/>
            </a:pPr>
            <a:r>
              <a:rPr lang="en"/>
              <a:t>Step 2 : Once </a:t>
            </a:r>
            <a:r>
              <a:rPr lang="en"/>
              <a:t>connected, it will read values from sensor and push them to thingspeak channel. </a:t>
            </a:r>
            <a:endParaRPr/>
          </a:p>
          <a:p>
            <a:pPr indent="0" lvl="0" marL="0" rtl="0" algn="l">
              <a:spcBef>
                <a:spcPts val="1200"/>
              </a:spcBef>
              <a:spcAft>
                <a:spcPts val="1200"/>
              </a:spcAft>
              <a:buNone/>
            </a:pPr>
            <a:r>
              <a:rPr lang="en"/>
              <a:t>Repeat Step 2 after every 1.5 second.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416875" y="246550"/>
            <a:ext cx="5210249" cy="4650401"/>
          </a:xfrm>
          <a:prstGeom prst="rect">
            <a:avLst/>
          </a:prstGeom>
          <a:noFill/>
          <a:ln>
            <a:noFill/>
          </a:ln>
        </p:spPr>
      </p:pic>
      <p:sp>
        <p:nvSpPr>
          <p:cNvPr id="174" name="Google Shape;174;p20"/>
          <p:cNvSpPr txBox="1"/>
          <p:nvPr/>
        </p:nvSpPr>
        <p:spPr>
          <a:xfrm>
            <a:off x="5916400" y="2371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3 : Code on Arduino IDE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ThingSpeak Channel	</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ThingSpeak is an IoT analytics platform service that allows you to aggregate, visualize, and analyze live data streams in the cloud. You can send data to ThingSpeak from your devices, create instant visualization of live data, and send alerts.</a:t>
            </a:r>
            <a:endParaRPr sz="1500"/>
          </a:p>
          <a:p>
            <a:pPr indent="0" lvl="0" marL="0" rtl="0" algn="l">
              <a:spcBef>
                <a:spcPts val="1200"/>
              </a:spcBef>
              <a:spcAft>
                <a:spcPts val="1200"/>
              </a:spcAft>
              <a:buNone/>
            </a:pPr>
            <a:r>
              <a:rPr lang="en" sz="1500"/>
              <a:t>For data aggregation I have made a thingspeak channel where i am collecting gas sensor and carbon monoxide sensor values.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