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Merriweather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49E12A-4D52-4B19-AF6C-C0C944685B12}">
  <a:tblStyle styleId="{A949E12A-4D52-4B19-AF6C-C0C944685B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Merriweather-bold.fntdata"/><Relationship Id="rId10" Type="http://schemas.openxmlformats.org/officeDocument/2006/relationships/slide" Target="slides/slide4.xml"/><Relationship Id="rId32" Type="http://schemas.openxmlformats.org/officeDocument/2006/relationships/font" Target="fonts/Merriweather-regular.fntdata"/><Relationship Id="rId13" Type="http://schemas.openxmlformats.org/officeDocument/2006/relationships/slide" Target="slides/slide7.xml"/><Relationship Id="rId35" Type="http://schemas.openxmlformats.org/officeDocument/2006/relationships/font" Target="fonts/Merriweather-boldItalic.fntdata"/><Relationship Id="rId12" Type="http://schemas.openxmlformats.org/officeDocument/2006/relationships/slide" Target="slides/slide6.xml"/><Relationship Id="rId34" Type="http://schemas.openxmlformats.org/officeDocument/2006/relationships/font" Target="fonts/Merriweather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a43d4053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a43d4053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b0e0267d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b0e0267d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a43d4053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a43d4053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a43d40531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a43d40531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a43d40531_6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a43d40531_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a43d40531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a43d40531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a43d40531_6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a43d40531_6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a43d40531_6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a43d40531_6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a8b08478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a8b08478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a43d40531_6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a43d40531_6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b0e0267d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b0e0267d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b0ee03a8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b0ee03a8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b0ee03a8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b0ee03a8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b0e0267d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b0e0267d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a43d4053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a43d4053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b0e0267d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b0e0267d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a43d4053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a43d4053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b0e0267d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b0e0267d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b0e0267d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b0e0267d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a43d4053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a43d4053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547500" y="851900"/>
            <a:ext cx="85206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RAFT : A CONSENSUS ALGORITHM</a:t>
            </a:r>
            <a:endParaRPr b="1" sz="39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23176" y="493400"/>
            <a:ext cx="3117900" cy="3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Project</a:t>
            </a:r>
            <a:r>
              <a:rPr i="1" lang="en"/>
              <a:t> Presentation On</a:t>
            </a:r>
            <a:endParaRPr i="1"/>
          </a:p>
        </p:txBody>
      </p:sp>
      <p:sp>
        <p:nvSpPr>
          <p:cNvPr id="66" name="Google Shape;66;p13"/>
          <p:cNvSpPr txBox="1"/>
          <p:nvPr/>
        </p:nvSpPr>
        <p:spPr>
          <a:xfrm>
            <a:off x="5711625" y="4090925"/>
            <a:ext cx="31959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Presented By</a:t>
            </a:r>
            <a:endParaRPr i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Mohd Asif Khan Khaishagi - 013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Nitin Sharma - 017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288200" y="4283800"/>
            <a:ext cx="31179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Presented To</a:t>
            </a:r>
            <a:endParaRPr i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Dr. Ananthanarayana V. S.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825" y="3388201"/>
            <a:ext cx="1620626" cy="153162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013039" y="1601413"/>
            <a:ext cx="3117900" cy="3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18 May, 2021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IMPLEMENTATION GOALS</a:t>
            </a:r>
            <a:endParaRPr b="1"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87925" y="1592150"/>
            <a:ext cx="6702300" cy="31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Implementation goals includes understanding and coding sub-problems associated with RAFT algorithm.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Leader Election</a:t>
            </a:r>
            <a:r>
              <a:rPr lang="en" sz="1400"/>
              <a:t> : Basic Leader Election, Election safety and liveness.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Normal Flow of Execution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Ideal Workflow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Log Consistency and append entries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Safety and Consistency after Leader re-election</a:t>
            </a:r>
            <a:r>
              <a:rPr lang="en" sz="1400"/>
              <a:t> : Safety property, Log inconsistencies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/>
              <a:t>OUR CONTRIBUTION : </a:t>
            </a:r>
            <a:r>
              <a:rPr lang="en" sz="1400"/>
              <a:t>In-memory log replication</a:t>
            </a:r>
            <a:endParaRPr sz="1400"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549675" y="2454220"/>
            <a:ext cx="3620552" cy="156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LEADER ELECTION</a:t>
            </a:r>
            <a:endParaRPr b="1"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25" y="1505700"/>
            <a:ext cx="8338500" cy="3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Whenever a node doesn’t </a:t>
            </a:r>
            <a:r>
              <a:rPr lang="en" sz="1400"/>
              <a:t>receive</a:t>
            </a:r>
            <a:r>
              <a:rPr lang="en" sz="1400"/>
              <a:t> heartbeat for some </a:t>
            </a:r>
            <a:r>
              <a:rPr b="1" lang="en" sz="1400"/>
              <a:t>Timeout</a:t>
            </a:r>
            <a:r>
              <a:rPr lang="en" sz="1400"/>
              <a:t> amount of time. It will become a </a:t>
            </a:r>
            <a:r>
              <a:rPr b="1" lang="en" sz="1400"/>
              <a:t>candidate node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candidate node</a:t>
            </a:r>
            <a:r>
              <a:rPr b="1" lang="en" sz="1400"/>
              <a:t> </a:t>
            </a:r>
            <a:r>
              <a:rPr b="1" lang="en" sz="1400"/>
              <a:t>increments its term</a:t>
            </a:r>
            <a:r>
              <a:rPr lang="en" sz="1400"/>
              <a:t> and </a:t>
            </a:r>
            <a:r>
              <a:rPr b="1" lang="en" sz="1400"/>
              <a:t>sends vote request</a:t>
            </a:r>
            <a:r>
              <a:rPr lang="en" sz="1400"/>
              <a:t> to all the other node and also votes for itself.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follower node V, not participating in candidacy, will </a:t>
            </a:r>
            <a:r>
              <a:rPr b="1" lang="en" sz="1400"/>
              <a:t>send a negative vote </a:t>
            </a:r>
            <a:r>
              <a:rPr lang="en" sz="1400"/>
              <a:t>if 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" lvl="0" marL="17145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1F48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case a candidate node </a:t>
            </a:r>
            <a:r>
              <a:rPr lang="en" sz="1400"/>
              <a:t>receives</a:t>
            </a:r>
            <a:r>
              <a:rPr lang="en" sz="1400"/>
              <a:t> a negative vote, it understands there is someone else who is more suited to become a leader wrt follower node.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 </a:t>
            </a:r>
            <a:r>
              <a:rPr lang="en" sz="1400"/>
              <a:t>receipt</a:t>
            </a:r>
            <a:r>
              <a:rPr lang="en" sz="1400"/>
              <a:t> of </a:t>
            </a:r>
            <a:r>
              <a:rPr b="1" lang="en" sz="1400"/>
              <a:t>positive vote from majority of nodes</a:t>
            </a:r>
            <a:r>
              <a:rPr lang="en" sz="1400"/>
              <a:t>. A candidate will become a leader.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Leader will have “most complete” log among electing majority</a:t>
            </a:r>
            <a:endParaRPr sz="1400"/>
          </a:p>
        </p:txBody>
      </p:sp>
      <p:graphicFrame>
        <p:nvGraphicFramePr>
          <p:cNvPr id="141" name="Google Shape;141;p23"/>
          <p:cNvGraphicFramePr/>
          <p:nvPr/>
        </p:nvGraphicFramePr>
        <p:xfrm>
          <a:off x="1048600" y="289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{A949E12A-4D52-4B19-AF6C-C0C944685B12}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(lastTerm</a:t>
                      </a:r>
                      <a:r>
                        <a:rPr b="1" baseline="-25000" lang="en" sz="1500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 &gt; lastTerm</a:t>
                      </a:r>
                      <a:r>
                        <a:rPr b="1" baseline="-25000" lang="en" sz="15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) || (lastTerm</a:t>
                      </a:r>
                      <a:r>
                        <a:rPr b="1" baseline="-25000" lang="en" sz="1500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 == lastTerm</a:t>
                      </a:r>
                      <a:r>
                        <a:rPr b="1" baseline="-25000" lang="en" sz="15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) &amp;&amp; (lastIndex</a:t>
                      </a:r>
                      <a:r>
                        <a:rPr b="1" baseline="-25000" lang="en" sz="1500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 &gt; lastIndex</a:t>
                      </a:r>
                      <a:r>
                        <a:rPr b="1" baseline="-25000" lang="en" sz="15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LEADER ELECTION - CORRECTNESS</a:t>
            </a:r>
            <a:endParaRPr b="1"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5163" y="1267550"/>
            <a:ext cx="5129836" cy="3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25" y="1505700"/>
            <a:ext cx="3195000" cy="3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Election Safety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Since each server gives only 1 vote per Term, 2 different candidates cannot achieve majority.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case no leader is elected, re-election takes place.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Election Liveness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One of the candidate node is bound to win as </a:t>
            </a:r>
            <a:r>
              <a:rPr b="1" lang="en" sz="1400"/>
              <a:t>random timeout</a:t>
            </a:r>
            <a:r>
              <a:rPr lang="en" sz="1400"/>
              <a:t> function is used.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IDEAL WORKFLOW</a:t>
            </a:r>
            <a:endParaRPr b="1"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499400"/>
            <a:ext cx="8334600" cy="14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Whenever some client wants to commit to logs, it always </a:t>
            </a:r>
            <a:r>
              <a:rPr b="1" lang="en" sz="1400"/>
              <a:t>sends the command to the leader</a:t>
            </a:r>
            <a:r>
              <a:rPr lang="en" sz="1400"/>
              <a:t>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</a:t>
            </a:r>
            <a:r>
              <a:rPr lang="en" sz="1400"/>
              <a:t> leader will </a:t>
            </a:r>
            <a:r>
              <a:rPr b="1" lang="en" sz="1400"/>
              <a:t>append command to its log</a:t>
            </a:r>
            <a:r>
              <a:rPr lang="en" sz="1400"/>
              <a:t>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After this, leader sends </a:t>
            </a:r>
            <a:r>
              <a:rPr b="1" lang="en" sz="1400"/>
              <a:t>AppendEntries RPC</a:t>
            </a:r>
            <a:r>
              <a:rPr lang="en" sz="1400"/>
              <a:t> message to all its followers.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When the command is replicated at half of the nodes, it will be </a:t>
            </a:r>
            <a:r>
              <a:rPr lang="en" sz="1400"/>
              <a:t>committed.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</a:t>
            </a:r>
            <a:r>
              <a:rPr lang="en" sz="1400"/>
              <a:t>lient is notified of the commit by the leader.</a:t>
            </a:r>
            <a:endParaRPr sz="1400"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625" y="2763950"/>
            <a:ext cx="4841449" cy="231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/>
        </p:nvSpPr>
        <p:spPr>
          <a:xfrm>
            <a:off x="595675" y="3394350"/>
            <a:ext cx="3000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 case of a crashed or 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slow 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follower, leader will retry RPCs until they get completed.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775" y="1701375"/>
            <a:ext cx="5770724" cy="29608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2" name="Google Shape;162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 STRUCTURE</a:t>
            </a:r>
            <a:endParaRPr b="1"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25" y="2188025"/>
            <a:ext cx="3024900" cy="28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Log entry = {index, term, command}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Log stored on stable storage (disk); survives crashes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Entry committed if known to be stored on majority of servers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SAFETY PROPERTY</a:t>
            </a:r>
            <a:endParaRPr b="1"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264425" y="1478925"/>
            <a:ext cx="8373900" cy="32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Requirement : </a:t>
            </a:r>
            <a:r>
              <a:rPr lang="en"/>
              <a:t>Once a log entry has been applied to a state machine, no other state machine must apply a different value for that log entry.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Raft safety property : </a:t>
            </a:r>
            <a:r>
              <a:rPr lang="en"/>
              <a:t>If a leader has decided that a log entry is committed, that entry will be present in the logs of all future leaders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This guarantees following :</a:t>
            </a:r>
            <a:endParaRPr b="1" sz="16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Leaders never overwrite entries in their logs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Only entries in the leader’s log can be committed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Entries must be committed before applying to state machine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737" y="2989500"/>
            <a:ext cx="4628900" cy="19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REPAIRING INCONSISTENT LOGS</a:t>
            </a:r>
            <a:endParaRPr b="1"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264425" y="1478925"/>
            <a:ext cx="8622000" cy="13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New leader must make follower logs consistent with its own by </a:t>
            </a:r>
            <a:r>
              <a:rPr b="1" lang="en"/>
              <a:t>removing extra entries and filling missing entries.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Leader will trace back to the point in logs till where a match is found.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case there were </a:t>
            </a:r>
            <a:r>
              <a:rPr b="1" lang="en"/>
              <a:t>no extra logs</a:t>
            </a:r>
            <a:r>
              <a:rPr lang="en"/>
              <a:t> in follower, it will simply fill the missing ones.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case extra extra/erroneous logs were found, leader will </a:t>
            </a:r>
            <a:r>
              <a:rPr b="1" lang="en"/>
              <a:t>delete these extra logs</a:t>
            </a:r>
            <a:r>
              <a:rPr lang="en"/>
              <a:t> and than bring the follower to its own state.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OUR CONTRIBUTION</a:t>
            </a:r>
            <a:endParaRPr b="1"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505700"/>
            <a:ext cx="83670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tried to remove the role of disk I/O operations which were there in case of log files.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removed logs and performed all the operations in-memory in hope of reducing time for disk IO.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makes system less fault tolerant but more fast. But if majority of nodes are running logs are still safe.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Suggested optimization :</a:t>
            </a:r>
            <a:r>
              <a:rPr lang="en"/>
              <a:t>  if we timely flush out the in-memory logs to log files on disk, but not as frequently as suggested in original approach.</a:t>
            </a:r>
            <a:r>
              <a:rPr lang="en"/>
              <a:t> [Proposal/Not implemented]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Observations</a:t>
            </a:r>
            <a:r>
              <a:rPr lang="en"/>
              <a:t> 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 our change of storing logs in memory there is slight reduction of log copying time.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Leader Re-election time remains almost same. Since we compare only term and index with each other to decide whether to vote positive or not in both the cases.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WORKING DEMO</a:t>
            </a:r>
            <a:endParaRPr b="1"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250" y="1344975"/>
            <a:ext cx="6520265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5292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endParaRPr b="1"/>
          </a:p>
        </p:txBody>
      </p:sp>
      <p:graphicFrame>
        <p:nvGraphicFramePr>
          <p:cNvPr id="194" name="Google Shape;194;p31"/>
          <p:cNvGraphicFramePr/>
          <p:nvPr/>
        </p:nvGraphicFramePr>
        <p:xfrm>
          <a:off x="466775" y="29870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{A949E12A-4D52-4B19-AF6C-C0C944685B12}</a:tableStyleId>
              </a:tblPr>
              <a:tblGrid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</a:tblGrid>
              <a:tr h="37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516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395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933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584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675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576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758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5" name="Google Shape;195;p31"/>
          <p:cNvGraphicFramePr/>
          <p:nvPr/>
        </p:nvGraphicFramePr>
        <p:xfrm>
          <a:off x="4647525" y="2973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{A949E12A-4D52-4B19-AF6C-C0C944685B12}</a:tableStyleId>
              </a:tblPr>
              <a:tblGrid>
                <a:gridCol w="436700"/>
                <a:gridCol w="436700"/>
                <a:gridCol w="436700"/>
                <a:gridCol w="436700"/>
                <a:gridCol w="436700"/>
                <a:gridCol w="436700"/>
                <a:gridCol w="436700"/>
                <a:gridCol w="436700"/>
                <a:gridCol w="436700"/>
                <a:gridCol w="436700"/>
              </a:tblGrid>
              <a:tr h="40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629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633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794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540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378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520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595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6" name="Google Shape;196;p31"/>
          <p:cNvGraphicFramePr/>
          <p:nvPr/>
        </p:nvGraphicFramePr>
        <p:xfrm>
          <a:off x="466775" y="4151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{A949E12A-4D52-4B19-AF6C-C0C944685B12}</a:tableStyleId>
              </a:tblPr>
              <a:tblGrid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</a:tblGrid>
              <a:tr h="40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7" name="Google Shape;197;p31"/>
          <p:cNvGraphicFramePr/>
          <p:nvPr/>
        </p:nvGraphicFramePr>
        <p:xfrm>
          <a:off x="4647525" y="4151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{A949E12A-4D52-4B19-AF6C-C0C944685B12}</a:tableStyleId>
              </a:tblPr>
              <a:tblGrid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</a:tblGrid>
              <a:tr h="40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8" name="Google Shape;198;p31"/>
          <p:cNvGraphicFramePr/>
          <p:nvPr/>
        </p:nvGraphicFramePr>
        <p:xfrm>
          <a:off x="249300" y="16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{A949E12A-4D52-4B19-AF6C-C0C944685B12}</a:tableStyleId>
              </a:tblPr>
              <a:tblGrid>
                <a:gridCol w="4303900"/>
                <a:gridCol w="4461325"/>
              </a:tblGrid>
              <a:tr h="6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Original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Our Modification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Without Log Files (In memory Logs)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1168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Command Copying Time : 514ms (avg)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Command Copying Time : 497ms (avg)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9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Leader Re-Election : 3.2ms (avg)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Leader Re-Election : 3.0ms(avg)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AGENDA</a:t>
            </a:r>
            <a:endParaRPr b="1"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79025" y="1505700"/>
            <a:ext cx="79533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Consensus Algorithm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Replicated State Machine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Raft : Overview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Environment Details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Implementation Goals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Goal 1 : Leader election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Goal 2 : Ideal Workflow and Logs structure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Goal 3 : Safety and Consistency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Our Contribution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Demo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Observation and Result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/>
          </a:p>
        </p:txBody>
      </p:sp>
      <p:cxnSp>
        <p:nvCxnSpPr>
          <p:cNvPr id="76" name="Google Shape;76;p14"/>
          <p:cNvCxnSpPr/>
          <p:nvPr/>
        </p:nvCxnSpPr>
        <p:spPr>
          <a:xfrm flipH="1">
            <a:off x="755250" y="1671250"/>
            <a:ext cx="9600" cy="2975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850" y="1681075"/>
            <a:ext cx="2725450" cy="27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REFERENCES</a:t>
            </a:r>
            <a:endParaRPr b="1"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25" y="1505700"/>
            <a:ext cx="8680500" cy="3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Diego Ongaro, &amp; John Ousterhout (2014). </a:t>
            </a:r>
            <a:r>
              <a:rPr b="1"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Search of an Understandable Consensus Algorithm</a:t>
            </a: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In </a:t>
            </a:r>
            <a:r>
              <a:rPr i="1"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2014 USENIX Annual Technical Conference (USENIX ATC 14)</a:t>
            </a: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(pp. 305–319). USENIX Association.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Lamport, L. (2001). </a:t>
            </a:r>
            <a:r>
              <a:rPr b="1"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Paxos Made Simple</a:t>
            </a:r>
            <a:r>
              <a:rPr b="1" i="1"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i="1"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ACM SIGACT News (Distributed Computing Column) 32, 4 (Whole Number 121, December 2001)</a:t>
            </a: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51-58.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Rafailescu, M., &amp; Petrescu, M. (2017). </a:t>
            </a:r>
            <a:r>
              <a:rPr b="1"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Fault Tolerant Consensus Protocol for Distributed Database Transactions</a:t>
            </a: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In </a:t>
            </a:r>
            <a:r>
              <a:rPr i="1"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Proceedings of the 2017 International Conference on Management Engineering, Software Engineering and Service Sciences</a:t>
            </a: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(pp. 90–93). Association for Computing Machinery.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Wood, A. (2016). </a:t>
            </a:r>
            <a:r>
              <a:rPr b="1" i="1"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Rabbit MQ</a:t>
            </a:r>
            <a:r>
              <a:rPr i="1"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For Starters</a:t>
            </a: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CreateSpace Independent Publishing Platform.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Westrup, Erik &amp; Pettersson, Fredrik. (2014). </a:t>
            </a:r>
            <a:r>
              <a:rPr b="1"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Using the Go Programming Language in Practice</a:t>
            </a: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2150050" y="1931850"/>
            <a:ext cx="65568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1"/>
                </a:solidFill>
              </a:rPr>
              <a:t>THANK YOU!</a:t>
            </a:r>
            <a:endParaRPr b="1" sz="4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CONSENSUS ALGORITHM</a:t>
            </a:r>
            <a:endParaRPr b="1"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25" y="1951650"/>
            <a:ext cx="8520600" cy="14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fundamental problem of distributed </a:t>
            </a:r>
            <a:r>
              <a:rPr lang="en" sz="1400"/>
              <a:t>system</a:t>
            </a:r>
            <a:r>
              <a:rPr lang="en" sz="1400"/>
              <a:t> is </a:t>
            </a:r>
            <a:r>
              <a:rPr lang="en" sz="1400"/>
              <a:t>achieving </a:t>
            </a:r>
            <a:r>
              <a:rPr lang="en" sz="1400"/>
              <a:t>overall system reliability in case of some faulty processes.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Hence requirement is to establish coordination</a:t>
            </a:r>
            <a:r>
              <a:rPr lang="en" sz="1400"/>
              <a:t> between these processes.to reach a consensus.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Consensus</a:t>
            </a:r>
            <a:r>
              <a:rPr lang="en" sz="1400"/>
              <a:t> involves multiple systems agreeing on values to perform some task. Once they reach a decision on a value, that decision is final.</a:t>
            </a:r>
            <a:endParaRPr sz="1400"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232500" y="1431650"/>
            <a:ext cx="2307000" cy="369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400"/>
              <a:t>“Consensus = Agreement”</a:t>
            </a:r>
            <a:endParaRPr b="1" i="1" sz="1400"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455425" y="3456100"/>
            <a:ext cx="82332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GOAL</a:t>
            </a:r>
            <a:r>
              <a:rPr lang="en" sz="1400"/>
              <a:t> of Consensus Algorithm 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arenR"/>
            </a:pPr>
            <a:r>
              <a:rPr b="1" lang="en" sz="1400"/>
              <a:t>Safety</a:t>
            </a:r>
            <a:r>
              <a:rPr lang="en" sz="1400"/>
              <a:t> : Return correct result always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b="1" lang="en" sz="1400"/>
              <a:t>Available</a:t>
            </a:r>
            <a:r>
              <a:rPr lang="en" sz="1400"/>
              <a:t> : Works as long as majority of nodes are running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Does not depend on time consistency.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REPLICATED STATE MACHINES</a:t>
            </a:r>
            <a:endParaRPr b="1"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505700"/>
            <a:ext cx="4260300" cy="32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? : A general </a:t>
            </a:r>
            <a:r>
              <a:rPr lang="en"/>
              <a:t>approach</a:t>
            </a:r>
            <a:r>
              <a:rPr lang="en"/>
              <a:t> to building fault-tolerant system.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server has a state machine and a log. The </a:t>
            </a:r>
            <a:r>
              <a:rPr b="1" lang="en"/>
              <a:t>state machine is the component that we want to make fault-tolerant (eg : Hash table).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state machine takes as input commands from its log.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consensus algorithm is used to agree on the commands in the servers' logs.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consensus algorithm must ensure that </a:t>
            </a:r>
            <a:r>
              <a:rPr b="1" lang="en"/>
              <a:t>all server execute same command in same order</a:t>
            </a:r>
            <a:r>
              <a:rPr lang="en"/>
              <a:t>.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925" y="1479063"/>
            <a:ext cx="3426025" cy="21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RAFT : OVERVIEW</a:t>
            </a:r>
            <a:endParaRPr b="1"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187550" y="1571875"/>
            <a:ext cx="6768900" cy="691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400"/>
              <a:t>RAFT is a consensus algorithm to handle replicated log and is designed in such a way that it is </a:t>
            </a:r>
            <a:r>
              <a:rPr i="1" lang="en" sz="1400"/>
              <a:t>easy</a:t>
            </a:r>
            <a:r>
              <a:rPr i="1" lang="en" sz="1400"/>
              <a:t> to understand.</a:t>
            </a:r>
            <a:endParaRPr i="1" sz="1400"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2263675"/>
            <a:ext cx="8520600" cy="25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RAFT Sub-Problems</a:t>
            </a:r>
            <a:r>
              <a:rPr b="1" lang="en" sz="1400"/>
              <a:t> :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Leader Election</a:t>
            </a:r>
            <a:r>
              <a:rPr lang="en" sz="1400"/>
              <a:t> : re-elect leader in case of existing leader fails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Log Replication</a:t>
            </a:r>
            <a:r>
              <a:rPr lang="en" sz="1400"/>
              <a:t> : leader handles all the </a:t>
            </a:r>
            <a:r>
              <a:rPr lang="en" sz="1400"/>
              <a:t>operations from clients and replicates them into all the other nodes.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Safety and Consistency</a:t>
            </a:r>
            <a:r>
              <a:rPr lang="en" sz="1400"/>
              <a:t> after leader changes.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RAFT : KEY FEATURES</a:t>
            </a:r>
            <a:endParaRPr b="1"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63625" y="1573475"/>
            <a:ext cx="8568600" cy="32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Strong Leader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Log entries flow only from leader to other server.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Makes management and replication of logs easier.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Leader Election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Uses randomized Timers.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Atmost, 1 leader can be elected in a given term.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Log Matching 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All machines maintain safe logs till any particular index.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Two logs identical at a particular index will have same entries upto that point.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State Machine Safety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If a server has applied log entry at a given index to its state machine, no other server can replace that index.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Also, all other server will have same log entry at that index.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RAFT : NODE STATES</a:t>
            </a:r>
            <a:endParaRPr b="1"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25" y="1647525"/>
            <a:ext cx="3819000" cy="33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RAFT has three basic states for server and at a point of time server can behave like one of them.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Leader </a:t>
            </a:r>
            <a:r>
              <a:rPr lang="en" sz="1400"/>
              <a:t>: handles all client interactions, log replication. At most 1 viable leader at a time.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Follower </a:t>
            </a:r>
            <a:r>
              <a:rPr lang="en" sz="1400"/>
              <a:t>: completely passive (issues no RPCs, responds to incoming RPCs)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Candidate</a:t>
            </a:r>
            <a:r>
              <a:rPr lang="en" sz="1400"/>
              <a:t>: used to elect a new leader.</a:t>
            </a:r>
            <a:endParaRPr sz="1400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2852" y="1716475"/>
            <a:ext cx="4879425" cy="21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627325" y="4334625"/>
            <a:ext cx="7635300" cy="415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Leader keeps sending </a:t>
            </a:r>
            <a:r>
              <a:rPr b="1" lang="en" sz="1400">
                <a:solidFill>
                  <a:schemeClr val="dk1"/>
                </a:solidFill>
              </a:rPr>
              <a:t>heartbeats</a:t>
            </a:r>
            <a:r>
              <a:rPr lang="en" sz="1400">
                <a:solidFill>
                  <a:schemeClr val="dk1"/>
                </a:solidFill>
              </a:rPr>
              <a:t> after a </a:t>
            </a:r>
            <a:r>
              <a:rPr lang="en" sz="1400">
                <a:solidFill>
                  <a:schemeClr val="dk1"/>
                </a:solidFill>
              </a:rPr>
              <a:t>definite</a:t>
            </a:r>
            <a:r>
              <a:rPr lang="en" sz="1400">
                <a:solidFill>
                  <a:schemeClr val="dk1"/>
                </a:solidFill>
              </a:rPr>
              <a:t> interval to ensure its authority is known to all.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RAFT : TERMS</a:t>
            </a:r>
            <a:endParaRPr b="1"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582675"/>
            <a:ext cx="8367000" cy="14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need a mechanism to </a:t>
            </a:r>
            <a:r>
              <a:rPr b="1" lang="en" sz="1400"/>
              <a:t>detect obsolete information</a:t>
            </a:r>
            <a:r>
              <a:rPr lang="en" sz="1400"/>
              <a:t> to achieve consensus.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TIme in our case has been divided into </a:t>
            </a:r>
            <a:r>
              <a:rPr b="1" lang="en" sz="1400"/>
              <a:t>Terms.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 can be </a:t>
            </a:r>
            <a:r>
              <a:rPr lang="en" sz="1400"/>
              <a:t>only</a:t>
            </a:r>
            <a:r>
              <a:rPr lang="en" sz="1400"/>
              <a:t> one leader per term.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Each term has a </a:t>
            </a:r>
            <a:r>
              <a:rPr b="1" lang="en" sz="1400"/>
              <a:t>Election</a:t>
            </a:r>
            <a:r>
              <a:rPr lang="en" sz="1400"/>
              <a:t> AND </a:t>
            </a:r>
            <a:r>
              <a:rPr b="1" lang="en" sz="1400"/>
              <a:t>Split vote</a:t>
            </a:r>
            <a:r>
              <a:rPr lang="en" sz="1400"/>
              <a:t> OR </a:t>
            </a:r>
            <a:r>
              <a:rPr b="1" lang="en" sz="1400"/>
              <a:t>Normal execution</a:t>
            </a:r>
            <a:r>
              <a:rPr lang="en" sz="1400"/>
              <a:t> phase.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Split vote</a:t>
            </a:r>
            <a:r>
              <a:rPr lang="en" sz="1400"/>
              <a:t> arises in a case when we are not able to come up with leaders.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Term is always included in communication between servers.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Machine with lower term, that machine has to update its term and is bound to become follower.</a:t>
            </a:r>
            <a:endParaRPr sz="1400"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75" y="3654700"/>
            <a:ext cx="595312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ENVIRONMENT DETAILS</a:t>
            </a:r>
            <a:endParaRPr b="1"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87925" y="1592150"/>
            <a:ext cx="6702300" cy="31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Coding Language : </a:t>
            </a:r>
            <a:r>
              <a:rPr lang="en" sz="1400"/>
              <a:t>Go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Operating System</a:t>
            </a:r>
            <a:r>
              <a:rPr lang="en" sz="1400"/>
              <a:t> : Ubuntu 20.04 for development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Tools</a:t>
            </a:r>
            <a:r>
              <a:rPr lang="en" sz="1400"/>
              <a:t> 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RabbitMQ</a:t>
            </a:r>
            <a:r>
              <a:rPr lang="en" sz="1400"/>
              <a:t> for distributed message passing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Google cloud for virtual machine deployment.</a:t>
            </a:r>
            <a:endParaRPr sz="1400"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570" y="1592150"/>
            <a:ext cx="3921700" cy="299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