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7"/>
  </p:notesMasterIdLst>
  <p:sldIdLst>
    <p:sldId id="256" r:id="rId2"/>
    <p:sldId id="257" r:id="rId3"/>
    <p:sldId id="258" r:id="rId4"/>
    <p:sldId id="259" r:id="rId5"/>
    <p:sldId id="260" r:id="rId6"/>
    <p:sldId id="261" r:id="rId7"/>
    <p:sldId id="265" r:id="rId8"/>
    <p:sldId id="262" r:id="rId9"/>
    <p:sldId id="263" r:id="rId10"/>
    <p:sldId id="264" r:id="rId11"/>
    <p:sldId id="270"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4400C-874F-CB48-8A89-1FA015FA3236}"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E09C2-7BCD-B048-B468-3D6DB51022CE}" type="slidenum">
              <a:rPr lang="en-US" smtClean="0"/>
              <a:t>‹#›</a:t>
            </a:fld>
            <a:endParaRPr lang="en-US"/>
          </a:p>
        </p:txBody>
      </p:sp>
    </p:spTree>
    <p:extLst>
      <p:ext uri="{BB962C8B-B14F-4D97-AF65-F5344CB8AC3E}">
        <p14:creationId xmlns:p14="http://schemas.microsoft.com/office/powerpoint/2010/main" val="420631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CE09C2-7BCD-B048-B468-3D6DB51022CE}" type="slidenum">
              <a:rPr lang="en-US" smtClean="0"/>
              <a:t>8</a:t>
            </a:fld>
            <a:endParaRPr lang="en-US"/>
          </a:p>
        </p:txBody>
      </p:sp>
    </p:spTree>
    <p:extLst>
      <p:ext uri="{BB962C8B-B14F-4D97-AF65-F5344CB8AC3E}">
        <p14:creationId xmlns:p14="http://schemas.microsoft.com/office/powerpoint/2010/main" val="127941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6668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2188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5475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1768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688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1212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9666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1850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7986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79915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12/9/22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1353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12/9/22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56337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Jigsaw puzzles in plastic figures">
            <a:extLst>
              <a:ext uri="{FF2B5EF4-FFF2-40B4-BE49-F238E27FC236}">
                <a16:creationId xmlns:a16="http://schemas.microsoft.com/office/drawing/2014/main" id="{F7B9A92A-9ADC-EFB5-10E9-243EE3C96E06}"/>
              </a:ext>
            </a:extLst>
          </p:cNvPr>
          <p:cNvPicPr>
            <a:picLocks noChangeAspect="1"/>
          </p:cNvPicPr>
          <p:nvPr/>
        </p:nvPicPr>
        <p:blipFill rotWithShape="1">
          <a:blip r:embed="rId2"/>
          <a:srcRect t="5051" b="13721"/>
          <a:stretch/>
        </p:blipFill>
        <p:spPr>
          <a:xfrm>
            <a:off x="21" y="-2"/>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1F011-69F8-45BE-E21E-2C75520445B8}"/>
              </a:ext>
            </a:extLst>
          </p:cNvPr>
          <p:cNvSpPr>
            <a:spLocks noGrp="1"/>
          </p:cNvSpPr>
          <p:nvPr>
            <p:ph type="ctrTitle"/>
          </p:nvPr>
        </p:nvSpPr>
        <p:spPr>
          <a:xfrm>
            <a:off x="1557338" y="1519245"/>
            <a:ext cx="8493255" cy="2214562"/>
          </a:xfrm>
        </p:spPr>
        <p:txBody>
          <a:bodyPr anchor="t">
            <a:normAutofit/>
          </a:bodyPr>
          <a:lstStyle/>
          <a:p>
            <a:pPr algn="ctr"/>
            <a:r>
              <a:rPr lang="en-US" sz="6000" dirty="0">
                <a:solidFill>
                  <a:schemeClr val="bg1"/>
                </a:solidFill>
                <a:highlight>
                  <a:srgbClr val="800080"/>
                </a:highlight>
              </a:rPr>
              <a:t>Visual and text analytics on NSF awards</a:t>
            </a:r>
          </a:p>
        </p:txBody>
      </p:sp>
      <p:sp>
        <p:nvSpPr>
          <p:cNvPr id="3" name="Subtitle 2">
            <a:extLst>
              <a:ext uri="{FF2B5EF4-FFF2-40B4-BE49-F238E27FC236}">
                <a16:creationId xmlns:a16="http://schemas.microsoft.com/office/drawing/2014/main" id="{3F5AA404-ECB1-9D24-9DF5-530036A3BA4F}"/>
              </a:ext>
            </a:extLst>
          </p:cNvPr>
          <p:cNvSpPr>
            <a:spLocks noGrp="1"/>
          </p:cNvSpPr>
          <p:nvPr>
            <p:ph type="subTitle" idx="1"/>
          </p:nvPr>
        </p:nvSpPr>
        <p:spPr>
          <a:xfrm>
            <a:off x="2973025" y="3710001"/>
            <a:ext cx="6257924" cy="1952612"/>
          </a:xfrm>
        </p:spPr>
        <p:txBody>
          <a:bodyPr anchor="t">
            <a:normAutofit fontScale="85000" lnSpcReduction="10000"/>
          </a:bodyPr>
          <a:lstStyle/>
          <a:p>
            <a:pPr algn="ctr"/>
            <a:r>
              <a:rPr lang="en-US" dirty="0" err="1">
                <a:solidFill>
                  <a:srgbClr val="FFFFFF"/>
                </a:solidFill>
              </a:rPr>
              <a:t>YarA</a:t>
            </a:r>
            <a:r>
              <a:rPr lang="en-US" dirty="0">
                <a:solidFill>
                  <a:srgbClr val="FFFFFF"/>
                </a:solidFill>
              </a:rPr>
              <a:t> SEIF</a:t>
            </a:r>
          </a:p>
          <a:p>
            <a:pPr algn="ctr"/>
            <a:r>
              <a:rPr lang="en-US" dirty="0">
                <a:solidFill>
                  <a:srgbClr val="FFFFFF"/>
                </a:solidFill>
              </a:rPr>
              <a:t>MOHAMMAD AL-SHAMI</a:t>
            </a:r>
          </a:p>
          <a:p>
            <a:pPr algn="ctr"/>
            <a:r>
              <a:rPr lang="en-US" dirty="0">
                <a:solidFill>
                  <a:srgbClr val="FFFFFF"/>
                </a:solidFill>
              </a:rPr>
              <a:t>FAIRUS TANZIM</a:t>
            </a:r>
          </a:p>
          <a:p>
            <a:pPr algn="ctr"/>
            <a:r>
              <a:rPr lang="en-US" dirty="0">
                <a:solidFill>
                  <a:srgbClr val="FFFFFF"/>
                </a:solidFill>
              </a:rPr>
              <a:t>ASIF TURZO</a:t>
            </a:r>
          </a:p>
          <a:p>
            <a:pPr algn="ctr"/>
            <a:r>
              <a:rPr lang="en-US" dirty="0">
                <a:solidFill>
                  <a:srgbClr val="FFFFFF"/>
                </a:solidFill>
              </a:rPr>
              <a:t>RADUAN </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07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descr="Add-in content for Microsoft Power BI.">
                <a:extLst>
                  <a:ext uri="{FF2B5EF4-FFF2-40B4-BE49-F238E27FC236}">
                    <a16:creationId xmlns:a16="http://schemas.microsoft.com/office/drawing/2014/main" id="{C9A87797-D483-F6B2-32D8-0CFD738FCA29}"/>
                  </a:ext>
                </a:extLst>
              </p:cNvPr>
              <p:cNvGraphicFramePr>
                <a:graphicFrameLocks noGrp="1"/>
              </p:cNvGraphicFramePr>
              <p:nvPr>
                <p:extLst>
                  <p:ext uri="{D42A27DB-BD31-4B8C-83A1-F6EECF244321}">
                    <p14:modId xmlns:p14="http://schemas.microsoft.com/office/powerpoint/2010/main" val="3655553875"/>
                  </p:ext>
                </p:extLst>
              </p:nvPr>
            </p:nvGraphicFramePr>
            <p:xfrm>
              <a:off x="214313" y="242888"/>
              <a:ext cx="11858625" cy="661511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descr="Add-in content for Microsoft Power BI.">
                <a:extLst>
                  <a:ext uri="{FF2B5EF4-FFF2-40B4-BE49-F238E27FC236}">
                    <a16:creationId xmlns:a16="http://schemas.microsoft.com/office/drawing/2014/main" id="{C9A87797-D483-F6B2-32D8-0CFD738FCA29}"/>
                  </a:ext>
                </a:extLst>
              </p:cNvPr>
              <p:cNvPicPr>
                <a:picLocks noGrp="1" noRot="1" noChangeAspect="1" noMove="1" noResize="1" noEditPoints="1" noAdjustHandles="1" noChangeArrowheads="1" noChangeShapeType="1"/>
              </p:cNvPicPr>
              <p:nvPr/>
            </p:nvPicPr>
            <p:blipFill>
              <a:blip r:embed="rId3"/>
              <a:stretch>
                <a:fillRect/>
              </a:stretch>
            </p:blipFill>
            <p:spPr>
              <a:xfrm>
                <a:off x="214313" y="242888"/>
                <a:ext cx="11858625" cy="6615112"/>
              </a:xfrm>
              <a:prstGeom prst="rect">
                <a:avLst/>
              </a:prstGeom>
            </p:spPr>
          </p:pic>
        </mc:Fallback>
      </mc:AlternateContent>
    </p:spTree>
    <p:extLst>
      <p:ext uri="{BB962C8B-B14F-4D97-AF65-F5344CB8AC3E}">
        <p14:creationId xmlns:p14="http://schemas.microsoft.com/office/powerpoint/2010/main" val="90102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C8D1-7FB4-A2EF-3B96-257EBF701B2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77DCA58-9146-DE2A-128D-DD474C2FFAB0}"/>
              </a:ext>
            </a:extLst>
          </p:cNvPr>
          <p:cNvPicPr>
            <a:picLocks noGrp="1" noChangeAspect="1"/>
          </p:cNvPicPr>
          <p:nvPr>
            <p:ph idx="1"/>
          </p:nvPr>
        </p:nvPicPr>
        <p:blipFill>
          <a:blip r:embed="rId2"/>
          <a:stretch>
            <a:fillRect/>
          </a:stretch>
        </p:blipFill>
        <p:spPr>
          <a:xfrm>
            <a:off x="572502" y="154797"/>
            <a:ext cx="11046996" cy="6548406"/>
          </a:xfrm>
        </p:spPr>
      </p:pic>
    </p:spTree>
    <p:extLst>
      <p:ext uri="{BB962C8B-B14F-4D97-AF65-F5344CB8AC3E}">
        <p14:creationId xmlns:p14="http://schemas.microsoft.com/office/powerpoint/2010/main" val="338690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14DE-3802-0746-E381-BFDB31209F49}"/>
              </a:ext>
            </a:extLst>
          </p:cNvPr>
          <p:cNvSpPr>
            <a:spLocks noGrp="1"/>
          </p:cNvSpPr>
          <p:nvPr>
            <p:ph type="title"/>
          </p:nvPr>
        </p:nvSpPr>
        <p:spPr>
          <a:xfrm>
            <a:off x="914400" y="1571625"/>
            <a:ext cx="10363200" cy="1314443"/>
          </a:xfrm>
        </p:spPr>
        <p:txBody>
          <a:bodyPr/>
          <a:lstStyle/>
          <a:p>
            <a:r>
              <a:rPr lang="en-US" dirty="0"/>
              <a:t>In our next slides, we will display the visuals for the Natural Language Processing (NLP)</a:t>
            </a:r>
          </a:p>
        </p:txBody>
      </p:sp>
    </p:spTree>
    <p:extLst>
      <p:ext uri="{BB962C8B-B14F-4D97-AF65-F5344CB8AC3E}">
        <p14:creationId xmlns:p14="http://schemas.microsoft.com/office/powerpoint/2010/main" val="30114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ubble chart&#10;&#10;Description automatically generated">
            <a:extLst>
              <a:ext uri="{FF2B5EF4-FFF2-40B4-BE49-F238E27FC236}">
                <a16:creationId xmlns:a16="http://schemas.microsoft.com/office/drawing/2014/main" id="{3E628A96-AFED-135D-6BF1-B289AE910381}"/>
              </a:ext>
            </a:extLst>
          </p:cNvPr>
          <p:cNvPicPr>
            <a:picLocks noChangeAspect="1"/>
          </p:cNvPicPr>
          <p:nvPr/>
        </p:nvPicPr>
        <p:blipFill rotWithShape="1">
          <a:blip r:embed="rId2"/>
          <a:srcRect b="12791"/>
          <a:stretch/>
        </p:blipFill>
        <p:spPr>
          <a:xfrm>
            <a:off x="1" y="1"/>
            <a:ext cx="12192000" cy="6857988"/>
          </a:xfrm>
          <a:prstGeom prst="rect">
            <a:avLst/>
          </a:prstGeom>
        </p:spPr>
      </p:pic>
      <p:cxnSp>
        <p:nvCxnSpPr>
          <p:cNvPr id="24" name="Straight Connector 19">
            <a:extLst>
              <a:ext uri="{FF2B5EF4-FFF2-40B4-BE49-F238E27FC236}">
                <a16:creationId xmlns:a16="http://schemas.microsoft.com/office/drawing/2014/main" id="{9AE2764D-E1C7-4C0E-A5A4-12411550AB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62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antenna&#10;&#10;Description automatically generated">
            <a:extLst>
              <a:ext uri="{FF2B5EF4-FFF2-40B4-BE49-F238E27FC236}">
                <a16:creationId xmlns:a16="http://schemas.microsoft.com/office/drawing/2014/main" id="{94076390-2C5B-A0EE-1932-54833D6EB0E9}"/>
              </a:ext>
            </a:extLst>
          </p:cNvPr>
          <p:cNvPicPr>
            <a:picLocks noChangeAspect="1"/>
          </p:cNvPicPr>
          <p:nvPr/>
        </p:nvPicPr>
        <p:blipFill rotWithShape="1">
          <a:blip r:embed="rId2"/>
          <a:srcRect t="13359" r="1" b="14943"/>
          <a:stretch/>
        </p:blipFill>
        <p:spPr>
          <a:xfrm>
            <a:off x="643467" y="643467"/>
            <a:ext cx="10905066" cy="5590432"/>
          </a:xfrm>
          <a:prstGeom prst="rect">
            <a:avLst/>
          </a:prstGeom>
        </p:spPr>
      </p:pic>
      <p:cxnSp>
        <p:nvCxnSpPr>
          <p:cNvPr id="14" name="Straight Connector 13">
            <a:extLst>
              <a:ext uri="{FF2B5EF4-FFF2-40B4-BE49-F238E27FC236}">
                <a16:creationId xmlns:a16="http://schemas.microsoft.com/office/drawing/2014/main" id="{19F39946-6C27-40AB-A613-7930E92197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09" y="6196329"/>
            <a:ext cx="10906324"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12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ubble chart&#10;&#10;Description automatically generated">
            <a:extLst>
              <a:ext uri="{FF2B5EF4-FFF2-40B4-BE49-F238E27FC236}">
                <a16:creationId xmlns:a16="http://schemas.microsoft.com/office/drawing/2014/main" id="{A425E465-ED4B-7A8D-97E8-FBA17563D79D}"/>
              </a:ext>
            </a:extLst>
          </p:cNvPr>
          <p:cNvPicPr>
            <a:picLocks noChangeAspect="1"/>
          </p:cNvPicPr>
          <p:nvPr/>
        </p:nvPicPr>
        <p:blipFill rotWithShape="1">
          <a:blip r:embed="rId2"/>
          <a:srcRect t="9517" b="10519"/>
          <a:stretch/>
        </p:blipFill>
        <p:spPr>
          <a:xfrm>
            <a:off x="643467" y="640311"/>
            <a:ext cx="10902365" cy="5579514"/>
          </a:xfrm>
          <a:prstGeom prst="rect">
            <a:avLst/>
          </a:prstGeom>
        </p:spPr>
      </p:pic>
      <p:cxnSp>
        <p:nvCxnSpPr>
          <p:cNvPr id="22" name="Straight Connector 12">
            <a:extLst>
              <a:ext uri="{FF2B5EF4-FFF2-40B4-BE49-F238E27FC236}">
                <a16:creationId xmlns:a16="http://schemas.microsoft.com/office/drawing/2014/main" id="{9AE2764D-E1C7-4C0E-A5A4-12411550AB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37289" y="640311"/>
            <a:ext cx="0" cy="5579514"/>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12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41B5-5CAD-A402-A68F-511102917F0F}"/>
              </a:ext>
            </a:extLst>
          </p:cNvPr>
          <p:cNvSpPr>
            <a:spLocks noGrp="1"/>
          </p:cNvSpPr>
          <p:nvPr>
            <p:ph type="title"/>
          </p:nvPr>
        </p:nvSpPr>
        <p:spPr>
          <a:xfrm>
            <a:off x="914400" y="1371600"/>
            <a:ext cx="10363200" cy="4898571"/>
          </a:xfrm>
        </p:spPr>
        <p:txBody>
          <a:bodyPr>
            <a:normAutofit fontScale="90000"/>
          </a:bodyPr>
          <a:lstStyle/>
          <a:p>
            <a:r>
              <a:rPr lang="en-US" sz="3600" dirty="0"/>
              <a:t>Visual and text analytics on NSF awards </a:t>
            </a:r>
            <a:br>
              <a:rPr lang="en-US" sz="3600" dirty="0"/>
            </a:br>
            <a:br>
              <a:rPr lang="en-US" sz="3600" dirty="0"/>
            </a:br>
            <a:r>
              <a:rPr lang="en-US" sz="3600" dirty="0"/>
              <a:t>With an annual budget of $8.5 billion (FY 2021), the National Science Foundation (NSF) are the funding </a:t>
            </a:r>
            <a:br>
              <a:rPr lang="en-US" sz="3600" dirty="0"/>
            </a:br>
            <a:r>
              <a:rPr lang="en-US" sz="3600" dirty="0"/>
              <a:t>source for approximately 25 percent of all federally supported basic research conducted by America's </a:t>
            </a:r>
            <a:br>
              <a:rPr lang="en-US" sz="3600" dirty="0"/>
            </a:br>
            <a:r>
              <a:rPr lang="en-US" sz="3600" dirty="0"/>
              <a:t>colleges and universities. In many fields such as mathematics, computer science and the social sciences, </a:t>
            </a:r>
            <a:br>
              <a:rPr lang="en-US" sz="3600" dirty="0"/>
            </a:br>
            <a:r>
              <a:rPr lang="en-US" sz="3600" dirty="0"/>
              <a:t>NSF is the major source of federal backing. </a:t>
            </a:r>
          </a:p>
        </p:txBody>
      </p:sp>
    </p:spTree>
    <p:extLst>
      <p:ext uri="{BB962C8B-B14F-4D97-AF65-F5344CB8AC3E}">
        <p14:creationId xmlns:p14="http://schemas.microsoft.com/office/powerpoint/2010/main" val="122176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B7D48E-B649-DD50-D691-5E416F768572}"/>
              </a:ext>
            </a:extLst>
          </p:cNvPr>
          <p:cNvPicPr>
            <a:picLocks noChangeAspect="1"/>
          </p:cNvPicPr>
          <p:nvPr/>
        </p:nvPicPr>
        <p:blipFill>
          <a:blip r:embed="rId2"/>
          <a:stretch>
            <a:fillRect/>
          </a:stretch>
        </p:blipFill>
        <p:spPr>
          <a:xfrm>
            <a:off x="652131" y="1060913"/>
            <a:ext cx="5799963" cy="4736173"/>
          </a:xfrm>
          <a:prstGeom prst="rect">
            <a:avLst/>
          </a:prstGeom>
        </p:spPr>
      </p:pic>
      <p:cxnSp>
        <p:nvCxnSpPr>
          <p:cNvPr id="12" name="Straight Connector 11">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78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EF91056-1AEF-6599-4EBB-4F72FD302146}"/>
              </a:ext>
            </a:extLst>
          </p:cNvPr>
          <p:cNvSpPr/>
          <p:nvPr/>
        </p:nvSpPr>
        <p:spPr>
          <a:xfrm>
            <a:off x="7282053" y="1667505"/>
            <a:ext cx="4079988" cy="4159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120000"/>
              </a:lnSpc>
              <a:spcAft>
                <a:spcPts val="600"/>
              </a:spcAft>
              <a:buSzPct val="87000"/>
            </a:pPr>
            <a:r>
              <a:rPr lang="en-US" dirty="0">
                <a:solidFill>
                  <a:schemeClr val="tx1"/>
                </a:solidFill>
              </a:rPr>
              <a:t>This Waterfall Chart is showing the running total amount of NSF grant awarded from year of 1986 to 2023. Total $140B has been awarded over 35 years and highest amount of NSF grant was awarded in 2008, 2009 and 2010 and again in 2017, 2018 and 2019, which was more than $7B.</a:t>
            </a:r>
          </a:p>
        </p:txBody>
      </p:sp>
    </p:spTree>
    <p:extLst>
      <p:ext uri="{BB962C8B-B14F-4D97-AF65-F5344CB8AC3E}">
        <p14:creationId xmlns:p14="http://schemas.microsoft.com/office/powerpoint/2010/main" val="383886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27C36-1A55-D037-E8FC-A8AE660CCE91}"/>
              </a:ext>
            </a:extLst>
          </p:cNvPr>
          <p:cNvPicPr>
            <a:picLocks noChangeAspect="1"/>
          </p:cNvPicPr>
          <p:nvPr/>
        </p:nvPicPr>
        <p:blipFill>
          <a:blip r:embed="rId2"/>
          <a:stretch>
            <a:fillRect/>
          </a:stretch>
        </p:blipFill>
        <p:spPr>
          <a:xfrm>
            <a:off x="4832940" y="990259"/>
            <a:ext cx="7144747" cy="4877481"/>
          </a:xfrm>
          <a:prstGeom prst="rect">
            <a:avLst/>
          </a:prstGeom>
        </p:spPr>
      </p:pic>
      <p:pic>
        <p:nvPicPr>
          <p:cNvPr id="5" name="Picture 4">
            <a:extLst>
              <a:ext uri="{FF2B5EF4-FFF2-40B4-BE49-F238E27FC236}">
                <a16:creationId xmlns:a16="http://schemas.microsoft.com/office/drawing/2014/main" id="{C8A5E7BA-24B1-201C-6A64-5B1739EB2BEC}"/>
              </a:ext>
            </a:extLst>
          </p:cNvPr>
          <p:cNvPicPr>
            <a:picLocks noChangeAspect="1"/>
          </p:cNvPicPr>
          <p:nvPr/>
        </p:nvPicPr>
        <p:blipFill>
          <a:blip r:embed="rId3"/>
          <a:stretch>
            <a:fillRect/>
          </a:stretch>
        </p:blipFill>
        <p:spPr>
          <a:xfrm>
            <a:off x="9625146" y="163421"/>
            <a:ext cx="2352541" cy="1122454"/>
          </a:xfrm>
          <a:prstGeom prst="rect">
            <a:avLst/>
          </a:prstGeom>
        </p:spPr>
      </p:pic>
      <p:sp>
        <p:nvSpPr>
          <p:cNvPr id="6" name="Rectangle 5">
            <a:extLst>
              <a:ext uri="{FF2B5EF4-FFF2-40B4-BE49-F238E27FC236}">
                <a16:creationId xmlns:a16="http://schemas.microsoft.com/office/drawing/2014/main" id="{44D08BB9-A4EC-C78B-9843-66ADAB374291}"/>
              </a:ext>
            </a:extLst>
          </p:cNvPr>
          <p:cNvSpPr/>
          <p:nvPr/>
        </p:nvSpPr>
        <p:spPr>
          <a:xfrm>
            <a:off x="450761" y="1275008"/>
            <a:ext cx="3618963" cy="42629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Over this 35 years, highest amount of total NSF grant has been awarded to the institutes in the State of California which is around $20B. At the same time, Institutes from Midwest States of USA has received around total $5B each. This analysis triggers to find out which Institutes are getting highest NSF grants each year.</a:t>
            </a:r>
            <a:endParaRPr lang="en-US" dirty="0">
              <a:solidFill>
                <a:schemeClr val="tx1"/>
              </a:solidFill>
            </a:endParaRPr>
          </a:p>
        </p:txBody>
      </p:sp>
    </p:spTree>
    <p:extLst>
      <p:ext uri="{BB962C8B-B14F-4D97-AF65-F5344CB8AC3E}">
        <p14:creationId xmlns:p14="http://schemas.microsoft.com/office/powerpoint/2010/main" val="52584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28">
            <a:extLst>
              <a:ext uri="{FF2B5EF4-FFF2-40B4-BE49-F238E27FC236}">
                <a16:creationId xmlns:a16="http://schemas.microsoft.com/office/drawing/2014/main" id="{9AE2764D-E1C7-4C0E-A5A4-12411550AB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1766"/>
            <a:ext cx="11548533"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2407F49-7ADA-A480-A625-651A0786221D}"/>
              </a:ext>
            </a:extLst>
          </p:cNvPr>
          <p:cNvPicPr>
            <a:picLocks noChangeAspect="1"/>
          </p:cNvPicPr>
          <p:nvPr/>
        </p:nvPicPr>
        <p:blipFill>
          <a:blip r:embed="rId2"/>
          <a:stretch>
            <a:fillRect/>
          </a:stretch>
        </p:blipFill>
        <p:spPr>
          <a:xfrm>
            <a:off x="389432" y="646233"/>
            <a:ext cx="7830643" cy="4877481"/>
          </a:xfrm>
          <a:prstGeom prst="rect">
            <a:avLst/>
          </a:prstGeom>
        </p:spPr>
      </p:pic>
      <p:sp>
        <p:nvSpPr>
          <p:cNvPr id="6" name="Rectangle 5">
            <a:extLst>
              <a:ext uri="{FF2B5EF4-FFF2-40B4-BE49-F238E27FC236}">
                <a16:creationId xmlns:a16="http://schemas.microsoft.com/office/drawing/2014/main" id="{FD83E9EF-4323-C1B4-CDDA-1F5A8BB2B885}"/>
              </a:ext>
            </a:extLst>
          </p:cNvPr>
          <p:cNvSpPr/>
          <p:nvPr/>
        </p:nvSpPr>
        <p:spPr>
          <a:xfrm>
            <a:off x="8386963" y="214313"/>
            <a:ext cx="3415605" cy="5997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 this Analysis we tried to find out which Directorate Field of studies received significant amount of NSF grant. Pareto analysis shows that</a:t>
            </a:r>
          </a:p>
          <a:p>
            <a:pPr marL="285750" indent="-285750">
              <a:buFont typeface="Wingdings" panose="05000000000000000000" pitchFamily="2" charset="2"/>
              <a:buChar char="§"/>
            </a:pPr>
            <a:r>
              <a:rPr lang="en-US" dirty="0">
                <a:solidFill>
                  <a:schemeClr val="tx1"/>
                </a:solidFill>
              </a:rPr>
              <a:t>Directorate for Mathematical &amp; Physical Science</a:t>
            </a:r>
          </a:p>
          <a:p>
            <a:pPr marL="285750" indent="-285750">
              <a:buFont typeface="Wingdings" panose="05000000000000000000" pitchFamily="2" charset="2"/>
              <a:buChar char="§"/>
            </a:pPr>
            <a:r>
              <a:rPr lang="en-US" dirty="0">
                <a:solidFill>
                  <a:schemeClr val="tx1"/>
                </a:solidFill>
              </a:rPr>
              <a:t>Directorate for Geoscience</a:t>
            </a:r>
          </a:p>
          <a:p>
            <a:pPr marL="285750" indent="-285750">
              <a:buFont typeface="Wingdings" panose="05000000000000000000" pitchFamily="2" charset="2"/>
              <a:buChar char="§"/>
            </a:pPr>
            <a:r>
              <a:rPr lang="en-US" dirty="0">
                <a:solidFill>
                  <a:schemeClr val="tx1"/>
                </a:solidFill>
              </a:rPr>
              <a:t>Directorate for Computer &amp; Information Science &amp; Engineering</a:t>
            </a:r>
          </a:p>
          <a:p>
            <a:pPr marL="285750" indent="-285750">
              <a:buFont typeface="Wingdings" panose="05000000000000000000" pitchFamily="2" charset="2"/>
              <a:buChar char="§"/>
            </a:pPr>
            <a:r>
              <a:rPr lang="en-US" dirty="0">
                <a:solidFill>
                  <a:schemeClr val="tx1"/>
                </a:solidFill>
              </a:rPr>
              <a:t>Directorate for Biological science</a:t>
            </a:r>
          </a:p>
          <a:p>
            <a:pPr marL="285750" indent="-285750">
              <a:buFont typeface="Wingdings" panose="05000000000000000000" pitchFamily="2" charset="2"/>
              <a:buChar char="§"/>
            </a:pPr>
            <a:r>
              <a:rPr lang="en-US" dirty="0">
                <a:solidFill>
                  <a:schemeClr val="tx1"/>
                </a:solidFill>
              </a:rPr>
              <a:t>Directorate for Education and human resource</a:t>
            </a:r>
          </a:p>
          <a:p>
            <a:pPr marL="285750" indent="-285750">
              <a:buFont typeface="Wingdings" panose="05000000000000000000" pitchFamily="2" charset="2"/>
              <a:buChar char="§"/>
            </a:pPr>
            <a:r>
              <a:rPr lang="en-US" dirty="0">
                <a:solidFill>
                  <a:schemeClr val="tx1"/>
                </a:solidFill>
              </a:rPr>
              <a:t>Directorate for Engineering</a:t>
            </a:r>
          </a:p>
          <a:p>
            <a:r>
              <a:rPr lang="en-US" dirty="0">
                <a:solidFill>
                  <a:schemeClr val="tx1"/>
                </a:solidFill>
              </a:rPr>
              <a:t>These field received 80% of the total NSF grant over this 35 years.</a:t>
            </a:r>
          </a:p>
        </p:txBody>
      </p:sp>
    </p:spTree>
    <p:extLst>
      <p:ext uri="{BB962C8B-B14F-4D97-AF65-F5344CB8AC3E}">
        <p14:creationId xmlns:p14="http://schemas.microsoft.com/office/powerpoint/2010/main" val="405307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038ABE9-4915-B4EA-6EF9-40BFA90B5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405" y="0"/>
            <a:ext cx="9272595" cy="67294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5E26EF-4369-6A42-3054-F73132273D67}"/>
              </a:ext>
            </a:extLst>
          </p:cNvPr>
          <p:cNvSpPr/>
          <p:nvPr/>
        </p:nvSpPr>
        <p:spPr>
          <a:xfrm>
            <a:off x="128789" y="916205"/>
            <a:ext cx="2671561" cy="5046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tried to analysis the institutions which received highest median NSF grant each year over these 6 Directorate field of studies. We listed total 29 Institutions which has been received highest Median NSF grant each year. These institutions are working on focused 6 Directorate field of studies.</a:t>
            </a:r>
          </a:p>
        </p:txBody>
      </p:sp>
    </p:spTree>
    <p:extLst>
      <p:ext uri="{BB962C8B-B14F-4D97-AF65-F5344CB8AC3E}">
        <p14:creationId xmlns:p14="http://schemas.microsoft.com/office/powerpoint/2010/main" val="408211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E959-734B-E561-C5A7-67B8765807DB}"/>
              </a:ext>
            </a:extLst>
          </p:cNvPr>
          <p:cNvSpPr>
            <a:spLocks noGrp="1"/>
          </p:cNvSpPr>
          <p:nvPr>
            <p:ph type="title"/>
          </p:nvPr>
        </p:nvSpPr>
        <p:spPr>
          <a:xfrm>
            <a:off x="914400" y="1371600"/>
            <a:ext cx="10363200" cy="2543175"/>
          </a:xfrm>
        </p:spPr>
        <p:txBody>
          <a:bodyPr>
            <a:normAutofit/>
          </a:bodyPr>
          <a:lstStyle/>
          <a:p>
            <a:r>
              <a:rPr lang="en-US" sz="3600" dirty="0"/>
              <a:t>Next, we will display our data findings in Power BI dashboards, the visuals are embedded with real data interactions, the end-user can use these filters to alter the view to serve our purpose. </a:t>
            </a:r>
          </a:p>
        </p:txBody>
      </p:sp>
    </p:spTree>
    <p:extLst>
      <p:ext uri="{BB962C8B-B14F-4D97-AF65-F5344CB8AC3E}">
        <p14:creationId xmlns:p14="http://schemas.microsoft.com/office/powerpoint/2010/main" val="360717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descr="Add-in content for Microsoft Power BI.">
                <a:extLst>
                  <a:ext uri="{FF2B5EF4-FFF2-40B4-BE49-F238E27FC236}">
                    <a16:creationId xmlns:a16="http://schemas.microsoft.com/office/drawing/2014/main" id="{4B360FE8-DBEC-28E7-3907-FA6A960CFD17}"/>
                  </a:ext>
                </a:extLst>
              </p:cNvPr>
              <p:cNvGraphicFramePr>
                <a:graphicFrameLocks noGrp="1"/>
              </p:cNvGraphicFramePr>
              <p:nvPr>
                <p:extLst>
                  <p:ext uri="{D42A27DB-BD31-4B8C-83A1-F6EECF244321}">
                    <p14:modId xmlns:p14="http://schemas.microsoft.com/office/powerpoint/2010/main" val="4068574533"/>
                  </p:ext>
                </p:extLst>
              </p:nvPr>
            </p:nvGraphicFramePr>
            <p:xfrm>
              <a:off x="285750" y="1"/>
              <a:ext cx="1190625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4" name="Add-in" descr="Add-in content for Microsoft Power BI.">
                <a:extLst>
                  <a:ext uri="{FF2B5EF4-FFF2-40B4-BE49-F238E27FC236}">
                    <a16:creationId xmlns:a16="http://schemas.microsoft.com/office/drawing/2014/main" id="{4B360FE8-DBEC-28E7-3907-FA6A960CFD17}"/>
                  </a:ext>
                </a:extLst>
              </p:cNvPr>
              <p:cNvPicPr>
                <a:picLocks noGrp="1" noRot="1" noChangeAspect="1" noMove="1" noResize="1" noEditPoints="1" noAdjustHandles="1" noChangeArrowheads="1" noChangeShapeType="1"/>
              </p:cNvPicPr>
              <p:nvPr/>
            </p:nvPicPr>
            <p:blipFill>
              <a:blip r:embed="rId4"/>
              <a:stretch>
                <a:fillRect/>
              </a:stretch>
            </p:blipFill>
            <p:spPr>
              <a:xfrm>
                <a:off x="285750" y="1"/>
                <a:ext cx="11906250" cy="6858000"/>
              </a:xfrm>
              <a:prstGeom prst="rect">
                <a:avLst/>
              </a:prstGeom>
            </p:spPr>
          </p:pic>
        </mc:Fallback>
      </mc:AlternateContent>
    </p:spTree>
    <p:extLst>
      <p:ext uri="{BB962C8B-B14F-4D97-AF65-F5344CB8AC3E}">
        <p14:creationId xmlns:p14="http://schemas.microsoft.com/office/powerpoint/2010/main" val="309625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descr="Add-in content for Microsoft Power BI.">
                <a:extLst>
                  <a:ext uri="{FF2B5EF4-FFF2-40B4-BE49-F238E27FC236}">
                    <a16:creationId xmlns:a16="http://schemas.microsoft.com/office/drawing/2014/main" id="{F46F1B96-AD36-496F-47FB-4DF88C6B023A}"/>
                  </a:ext>
                </a:extLst>
              </p:cNvPr>
              <p:cNvGraphicFramePr>
                <a:graphicFrameLocks noGrp="1"/>
              </p:cNvGraphicFramePr>
              <p:nvPr>
                <p:extLst>
                  <p:ext uri="{D42A27DB-BD31-4B8C-83A1-F6EECF244321}">
                    <p14:modId xmlns:p14="http://schemas.microsoft.com/office/powerpoint/2010/main" val="3785790333"/>
                  </p:ext>
                </p:extLst>
              </p:nvPr>
            </p:nvGraphicFramePr>
            <p:xfrm>
              <a:off x="100013" y="200025"/>
              <a:ext cx="11944349" cy="65151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descr="Add-in content for Microsoft Power BI.">
                <a:extLst>
                  <a:ext uri="{FF2B5EF4-FFF2-40B4-BE49-F238E27FC236}">
                    <a16:creationId xmlns:a16="http://schemas.microsoft.com/office/drawing/2014/main" id="{F46F1B96-AD36-496F-47FB-4DF88C6B023A}"/>
                  </a:ext>
                </a:extLst>
              </p:cNvPr>
              <p:cNvPicPr>
                <a:picLocks noGrp="1" noRot="1" noChangeAspect="1" noMove="1" noResize="1" noEditPoints="1" noAdjustHandles="1" noChangeArrowheads="1" noChangeShapeType="1"/>
              </p:cNvPicPr>
              <p:nvPr/>
            </p:nvPicPr>
            <p:blipFill>
              <a:blip r:embed="rId3"/>
              <a:stretch>
                <a:fillRect/>
              </a:stretch>
            </p:blipFill>
            <p:spPr>
              <a:xfrm>
                <a:off x="100013" y="200025"/>
                <a:ext cx="11944349" cy="6515100"/>
              </a:xfrm>
              <a:prstGeom prst="rect">
                <a:avLst/>
              </a:prstGeom>
            </p:spPr>
          </p:pic>
        </mc:Fallback>
      </mc:AlternateContent>
    </p:spTree>
    <p:extLst>
      <p:ext uri="{BB962C8B-B14F-4D97-AF65-F5344CB8AC3E}">
        <p14:creationId xmlns:p14="http://schemas.microsoft.com/office/powerpoint/2010/main" val="551399666"/>
      </p:ext>
    </p:extLst>
  </p:cSld>
  <p:clrMapOvr>
    <a:masterClrMapping/>
  </p:clrMapOvr>
</p:sld>
</file>

<file path=ppt/theme/theme1.xml><?xml version="1.0" encoding="utf-8"?>
<a:theme xmlns:a="http://schemas.openxmlformats.org/drawingml/2006/main" name="Dash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C18DE957-468A-7848-8193-9283EF11D42A}">
  <we:reference id="WA200003233" version="2.0.0.3" store="en-US" storeType="OMEX"/>
  <we:alternateReferences/>
  <we:properties>
    <we:property name="Microsoft.Office.CampaignId" value="&quot;none&quot;"/>
    <we:property name="backgroundColor" value="&quot;rgb(179,179,179)&quot;"/>
    <we:property name="bookmark" value="&quot;H4sIAAAAAAAAA81UTW/bMAz9K4MuvRiDv5LYuSVZdhqGoCl6GXKgbdpVq0iGJKfJAv/3UXLSLl3XXVZsPkmPNPneI+0jq7hpBRy+whbZlM2VetiCfvgQsYDJSyxJIkQsw8k4CyOIojxOU8pSreVKGjY9Mgu6QXvLTQfCFSTw2yZgIMQKGnerQRgMWIvaKAmCf8chmUJWd9gHDPetUBpcybUFi67sjtLpTlSijwl1hNLyHa6xtAN6ja3S9nwPmBlOntJlzBXzDRdKWuCSCjsshqyeJEU+ypMwrrJ4DHHu8JoLe0opDst9q0kPqTy0zpYFsWuU5iUI5nlrNObUZKFEt/Wn5QW+Vp0u8RprH5KW2wNVqsCCQct60r/Sitzx8OwRdHXDrUAfuVOPC43UtGLTsA+eeMyqHciS0JckZk2jsYGz8OU7MZxtVSeH0OdOnnyOf2W8IcRw2YjTzJ+HcTMIKUAv7kBbt1PFPU3MGU8vKV2hnh+895+4Po8yDl5Q/8d6+815M+mN+59W8LQog4C/vxmb3kVHWGMI46wowmw0wnwyScr/fIX/uBBG8BL1xTqwLdIvxh1cR6+lHdpxHOKq8mH0Uo/sCyf5Q+1bEJ0rezUHw8srYtR7934zNp9u3nVocViXSZTXIYRpmE7SLA390N50xeLeFmp/+ZX453WjVGdNCyWuQOIrhpFRICs3kTdN83/uJ8v6/genkacdOQYAAA==&quot;"/>
    <we:property name="creatorSessionId" value="&quot;6f983f06-9e85-46bf-9e53-849e81cd2682&quot;"/>
    <we:property name="creatorTenantId" value="&quot;e51cdec9-811d-471d-bbe6-dd3d8d54c28b&quot;"/>
    <we:property name="creatorUserId" value="&quot;100300009C452948&quot;"/>
    <we:property name="datasetId" value="&quot;eee23287-3b1c-415b-8ffa-052302c6b797&quot;"/>
    <we:property name="embedUrl" value="&quot;/reportEmbed?reportId=48f506d5-7bc7-4bda-8f14-a8fdbdb37d57&amp;config=eyJjbHVzdGVyVXJsIjoiaHR0cHM6Ly9XQUJJLVVTLU5PUlRILUNFTlRSQUwtSC1QUklNQVJZLXJlZGlyZWN0LmFuYWx5c2lzLndpbmRvd3MubmV0IiwiZW1iZWRGZWF0dXJlcyI6eyJtb2Rlcm5FbWJlZCI6dHJ1ZSwidXNhZ2VNZXRyaWNzVk5leHQiOnRydWV9fQ%3D%3D&amp;disableSensitivityBanner=true&quot;"/>
    <we:property name="initialStateBookmark" value="&quot;H4sIAAAAAAAAA81UTW/bMAz9K4MuvRiDYyfNx83JskvXNkiKXoZgoG3aVatIhiSnyQL/91Gy0y1d115WbD5JjxL53iOtA8u5qQTsr2CDbMKmSj1sQD986LGAyQ67vr64TJYX366SyznBqrJcScMmB2ZBl2hvualBuAwEfl0HDIRYQOl2BQiDAatQGyVB8O/YHqaQ1TU2AcNdJZQGl3JlwaJLu6XjtKfavY8xVYTM8i2uMLMtusRKaXvcB8y0K0/pNOaS+YIzJS1wSYkdFsGoGMbpeDCOwygfRecQjR1ecGG7I+l+vqs06SGV+8r5MCN2pdI8A8E8b43GdEVmStQbv5qf4CtV6wyXWPiQtNzuKVMOFgxa1pD+hVbkjoeTR9D5DbcCfeROPc40UtGcTcImeOKR5FuQGaHPSSRlqbGEo/D5OzFMNqqWbehzLTufo98ZrwkxXJai6/nPZty0QlLQszvQ1s1Uek8dc8bTJaVz1NO99/4T18dWRsEz6v9Yb7M+TibduP9lBLtBaQX8/clYNy46wAJDOB+laTgaDHA8HMbZfz7Cbw6EETxDfTIObIP0xLiFq+i1VG05jm1c5T6MXuqBfeEkv819C6J2ac+mYHh2Rowa794f2uaPm3dtWhQWWdwbFyGE/bA/7I/6oW/aq65Y3NlU7U7/Ev+9bJSqrakgwwVIfMEwMgpk7jryqmn+5Wa+CLHhqXjLZfeeP1ncND8AYAo7cloGAAA=&quot;"/>
    <we:property name="isFiltersActionButtonVisible" value="true"/>
    <we:property name="pageDisplayName" value="&quot;Award Amount by Award Title&quot;"/>
    <we:property name="pageName" value="&quot;ReportSection&quot;"/>
    <we:property name="reportEmbeddedTime" value="&quot;2022-12-09T16:23:51.083Z&quot;"/>
    <we:property name="reportName" value="&quot;DSA 6000 project 2022&quot;"/>
    <we:property name="reportState" value="&quot;CONNECTED&quot;"/>
    <we:property name="reportUrl" value="&quot;/groups/me/reports/48f506d5-7bc7-4bda-8f14-a8fdbdb37d57/ReportSection?bookmarkGuid=0a8d0461-5850-49a4-b56d-5233368e7e94&amp;bookmarkUsage=1&amp;ctid=e51cdec9-811d-471d-bbe6-dd3d8d54c28b&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4BF331B-3B1A-7A4E-8C0A-0AEDC75DC74D}">
  <we:reference id="WA200003233" version="2.0.0.3" store="en-US" storeType="OMEX"/>
  <we:alternateReferences/>
  <we:properties>
    <we:property name="Microsoft.Office.CampaignId" value="&quot;none&quot;"/>
    <we:property name="creatorTenantId" value="&quot;e51cdec9-811d-471d-bbe6-dd3d8d54c28b&quot;"/>
    <we:property name="reportUrl" value="&quot;/groups/me/reports/48f506d5-7bc7-4bda-8f14-a8fdbdb37d57/ReportSectioneba913bf0d70b6781a76?bookmarkGuid=ba8587a5-c504-482e-9c21-234559e9271e&amp;bookmarkUsage=1&amp;ctid=e51cdec9-811d-471d-bbe6-dd3d8d54c28b&amp;fromEntryPoint=export&quot;"/>
    <we:property name="reportState" value="&quot;CONNECTED&quot;"/>
    <we:property name="reportEmbeddedTime" value="&quot;2022-12-09T16:25:48.390Z&quot;"/>
    <we:property name="creatorSessionId" value="&quot;a24b6467-a12b-4838-bcbb-7909bf457297&quot;"/>
    <we:property name="creatorUserId" value="&quot;100300009C452948&quot;"/>
    <we:property name="reportName" value="&quot;DSA 6000 project 2022&quot;"/>
    <we:property name="isFiltersActionButtonVisible" value="true"/>
    <we:property name="initialStateBookmark" value="&quot;H4sIAAAAAAAAA9VWTW/bMAz9K4MuvQSDHcd20lu+BgxdP9AOvQzBQEu0q1axDFlukwX+76Vkt1u7brmsRZeT9UiTj48vgndMyLpSsD2BNbJDNtP6Zg3m5kPIBqzssdPTo+Pp+dH3k+nxkmBdWanLmh3umAVToL2UdQPKVSDw22rAQKkzKNwpB1XjgFVoal2Ckj+wS6aQNQ22A4abSmkDruSFBYuu7C2l05l6hx8j6gjcylu8QG479BwrbWx/xgwmYZTlgUiDLEnHIaQJvVN3UU9zf75r6onNdWlBlkTAYSNIJsPxKI95PE7iLOaYCofnUtk+JdsuN5WhuUmNbeX0mtMUhTaSg2J+PoN1N86OzbVq1v5p+QS/0I3heI65D5VW2i1VEmChRsta0unMaFLRw9M7MGKZ5+hlWTjRXMaVvpsbpBNRDNrBI5+puIWSE/qczLQoDBZg++PylZh+Xnj4U1P2+xv+znZFSC3LQvX++LmQr90QinYyvwJjnQGzaxrdqU9vaSPQzLZ+AQtpHjwSDl5tnufKt6sHh1Lm9S+2643QcXu9/qvWZQkyZzLMRkkCPIAYRDQZ/ydW3bv8WkmO5snm2Rrp6nEPrrOfqeraSuziWvgw+pF37IskGbral6AaV/ZgBrXkB26FXsV3bSZPun4TK02GwyiKhzGORDiJgEdxGO210h9vmX9+kbxX87zd2rwQ/d8+AZikoyDhWRYkYRqlWeDq/FUSixub6c3Tq9T/XlZJN7augOMZlPiCWqQSlALFHsX8twDzTYiNzNQ+id0XwqO+bXsPm05C/awIAAA=&quot;"/>
    <we:property name="bookmark" value="&quot;H4sIAAAAAAAAA9VWTW/bMAz9K4MuvQSDP2I56a1NM2DAMBTt0MuQAy3RrlrFMmS5TRb4v4+S3XbpuuWyFl1O1iNNPj6+CN4xqdpGw/YrrJEds1Njbtdgbz/EbMLqfawEiOOYc8Qs5tMiiSIxoyzTOGXqlh3vmANbobtSbQfaFyTw+2rCQOtzqPypBN3ihDVoW1ODVj9wSKaQsx32E4abRhsLvuSlA4e+7B2l05moxB9T6gjCqTu8ROEG9AIbY914xgLmcVqUkcyjguezGHJO77RDNNA8nO+bBmILUztQNRHw2BT4PJlNy0xkM54VmcBcerxU2o0pxXa5aSzNTWpsGy/fgqaojFUCNAvzWWyHcXZsYXS3Dk/LPfzSdFbgBZYhVDvltlRJgoMWHetJp3NrSMUAn9yDlcuyxCDLmRfNZ1yb+4VFOhHFqJ888jmRd1ALQp+TOakqixW48bh8JaafzwL8qavH/SW/s10R0qq60qM/nhbybRhC004W12CdN2BxQ6N79ektYyXa021YwJmyDx6JJ682z3Pl+9WDQynz5hfbjUYYuL1e/1XvsySZkyfFlHMQEWQg0/nsP7HqweW3Wgm0e5tna6Srxz/4zmGmZmircIgbGcIYRt6xL4pkGGpfge582aNTaJU48isMKr5rMwXS7ZtYaZ4kaZolGU5lPE9BpFmcHrTSH2+Zf36RvFfzvN3aghDj354DzPNpxEVRRDzO07yIfJ2/SuJw4wqz2b9Kw+9llUzn2gYEnkONL6hFKkEtUR5QLHwLPOrV9z8BJXC8JosIAAA=&quot;"/>
    <we:property name="embedUrl" value="&quot;/reportEmbed?reportId=48f506d5-7bc7-4bda-8f14-a8fdbdb37d57&amp;config=eyJjbHVzdGVyVXJsIjoiaHR0cHM6Ly9XQUJJLVVTLU5PUlRILUNFTlRSQUwtSC1QUklNQVJZLXJlZGlyZWN0LmFuYWx5c2lzLndpbmRvd3MubmV0IiwiZW1iZWRGZWF0dXJlcyI6eyJtb2Rlcm5FbWJlZCI6dHJ1ZSwidXNhZ2VNZXRyaWNzVk5leHQiOnRydWV9fQ%3D%3D&amp;disableSensitivityBanner=true&quot;"/>
    <we:property name="datasetId" value="&quot;eee23287-3b1c-415b-8ffa-052302c6b797&quot;"/>
    <we:property name="pageName" value="&quot;ReportSectioneba913bf0d70b6781a76&quot;"/>
    <we:property name="pageDisplayName" value="&quot;Award Effective Date&quot;"/>
    <we:property name="backgroundColor" value="&quot;rgb(179,179,179)&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2DC1111-1B23-B84B-A9A4-2F7F12663D83}">
  <we:reference id="WA200003233" version="2.0.0.3" store="en-US" storeType="OMEX"/>
  <we:alternateReferences/>
  <we:properties>
    <we:property name="Microsoft.Office.CampaignId" value="&quot;none&quot;"/>
    <we:property name="creatorTenantId" value="&quot;e51cdec9-811d-471d-bbe6-dd3d8d54c28b&quot;"/>
    <we:property name="reportUrl" value="&quot;/groups/me/reports/48f506d5-7bc7-4bda-8f14-a8fdbdb37d57/ReportSectioneff5441fbb3a90c2d993?bookmarkGuid=eca2029d-8ef1-4d4a-a162-3787ba397045&amp;bookmarkUsage=1&amp;ctid=e51cdec9-811d-471d-bbe6-dd3d8d54c28b&amp;fromEntryPoint=export&quot;"/>
    <we:property name="reportState" value="&quot;CONNECTED&quot;"/>
    <we:property name="reportEmbeddedTime" value="&quot;2022-12-09T16:27:21.740Z&quot;"/>
    <we:property name="creatorSessionId" value="&quot;0e367c8c-bc16-4244-8c1e-42c0a2d43a1c&quot;"/>
    <we:property name="creatorUserId" value="&quot;100300009C452948&quot;"/>
    <we:property name="reportName" value="&quot;DSA 6000 project 2022&quot;"/>
    <we:property name="isFiltersActionButtonVisible" value="true"/>
    <we:property name="initialStateBookmark" value="&quot;H4sIAAAAAAAAA+VXW2/aMBT+K5Vf+oKmhBAofaPQaVOvKlOlaULTiXMS3Jo4chxKhvLf50ugraCgTe00iTzF33HO5fPxZ2dJYlbkHKprmCE5JWdCPM5APh75pEWyBru5ubga3F38vB5cnWtY5IqJrCCnS6JApqjuWVECNx40+GPSIsD5LaRmlAAvsEVylIXIgLNf6CZrk5Il1i2Ci5wLCcblWIFC43aup+uxju1/CnREoIrNcYxUOfQOcyFVM8YkCTsdP4miAPoebcf9vvmmcFab5v75JqhNbCgyBSzTCRisG7Q7Xtjp0m7nJKJAvV4QGjxhXDVToup8kUtdt2ajyg1fg3gOGcWY2OIkFq6WJRmkqcQUVDM8f2UcCl7OtuBjUUqKd5hYU6aYqnSMGBQUqEitGbyVQvNr4cETyPjryMKfy6zhKzTDqXgaStQEx+TUq1v7s/3CUIKk0+oS58g3E1vbN02rjO5BMreytoi/Ka7py7UnslmvdslcA41M/5ivXuRGDHj0DBhzUxH5jiDJLnKGGkqFZBT4IfJzpTfDdCdBh9w9I6i2cDPRSMGylDdK9ywt3xxlXKvLcApSGSmNHrQoGR2pVyqn83t4IV1NB1ZWYA6A1NWWPIhi1/vrIKp1+2VSG8xrJ76HkR+FPvbDMOyFsbf3YN2lxu93fG4p8A93eMEZRflqe5MZ6puSeTGhbVG5i8vQ2UVszWhrXpJLpnlwvu+Bl8bt8RkUjB7rjGpLo/YvY5RnThtGTK7uR37rw+4WG+TUkzeEy2Zd2NQ+MLzrpsj3T/p+0o39dhBBEPkh7O+mN4+ud7+J/a/t8+/WzRLh1ir2e70O7XpdD6KeH3ieF0TGz05KFC5UJBavT0z7bGdJlKrIgeItZLiFLc0SZLFZjp2M2Z8XYoPobFjE91FsfmnW/Nb1b4IEsltdDQAA&quot;"/>
    <we:property name="bookmark" value="&quot;H4sIAAAAAAAAA+VXW2/aMBT+K5Vf+oKmhBAofaPQaVOvKlOlaULTiXMS3Jo4chxKhvLf50ugraCgTe00iTzF33HO5fPxZ2dJYlbkHKprmCE5JWdCPM5APh75pEWyBru5ubga3F38vB5cnWtY5IqJrCCnS6JApqjuWVECNx40+GPSIsD5LaRmlAAvsEVylIXIgLNf6CZrk5Il1i2Ci5wLCcblWIFC43aup+uxju1/CnREoIrNcYxUOfQOcyFVM8YkCTsdP4miAPoebcf9vvmmcFab5v75JqhNbCgyBSzTCRisG7Q7Xtjp0m7nJKJAvV4QGjxhXDVToup8kUtdt2ajyg1fg3gOGcWY2OIkFq6WJRmkqcQUVDM8f2UcCl7OtuBjUUqKd5hYU6aYqnSMGBQUqEitGbyVQvNr4cETyPjryMKfy6zhKzTDqXgaStQEx+TUq1v7s/3CUIKk0+oS58g3E1vbN02rjO5BMreytoi/Ka7py7UnslmvdslcA41M/5ivXuRGDHj0DBhzUxH5jiDJLnKGGkqFZBT4IfJzpTfDdCdBh9w9I6i2cDPRSMGylDdK9ywt3xxlXKvLcApSGSmNHrQoGR2pVyqn83t4IV1NB1ZWYA6A1NWWPIhi1/vrIKp1+2VSG8xrJ76HkR+FPvbDMOyFsbf3YN2lxu93fG4p8A93eMEZRflqe5MZ6puSeTGhbVG5i8vQ2UVszWhrXpJLpnlwvu+Bl8bt8RkUjB7rjGpLo/YvY5RnThtGTK7uR37rw+4WG+TUkzeEy2Zd2NQ+MLzrpsj3T/p+0o39dhBBEPkh7O+mN4+ud7+J/a/t8+/WzRLh1ir2e70O7XpdD6KeH3ieF0TGz05KFC5UJBavT0z7bGdJlKrIgeItZLiFLc0SZLFZjp2M2Z8XYoPobFjE91FsfmnW/Nb1b4IEsltdDQAA&quot;"/>
    <we:property name="embedUrl" value="&quot;/reportEmbed?reportId=48f506d5-7bc7-4bda-8f14-a8fdbdb37d57&amp;config=eyJjbHVzdGVyVXJsIjoiaHR0cHM6Ly9XQUJJLVVTLU5PUlRILUNFTlRSQUwtSC1QUklNQVJZLXJlZGlyZWN0LmFuYWx5c2lzLndpbmRvd3MubmV0IiwiZW1iZWRGZWF0dXJlcyI6eyJtb2Rlcm5FbWJlZCI6dHJ1ZSwidXNhZ2VNZXRyaWNzVk5leHQiOnRydWV9fQ%3D%3D&amp;disableSensitivityBanner=true&quot;"/>
    <we:property name="datasetId" value="&quot;eee23287-3b1c-415b-8ffa-052302c6b797&quot;"/>
    <we:property name="pageName" value="&quot;ReportSectioneff5441fbb3a90c2d993&quot;"/>
    <we:property name="pageDisplayName" value="&quot;Award Expiration Date&quot;"/>
    <we:property name="backgroundColor" value="&quot;rgb(179,179,179)&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42</TotalTime>
  <Words>388</Words>
  <Application>Microsoft Macintosh PowerPoint</Application>
  <PresentationFormat>Widescreen</PresentationFormat>
  <Paragraphs>21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Grandview Display</vt:lpstr>
      <vt:lpstr>Wingdings</vt:lpstr>
      <vt:lpstr>DashVTI</vt:lpstr>
      <vt:lpstr>Visual and text analytics on NSF awards</vt:lpstr>
      <vt:lpstr>Visual and text analytics on NSF awards   With an annual budget of $8.5 billion (FY 2021), the National Science Foundation (NSF) are the funding  source for approximately 25 percent of all federally supported basic research conducted by America's  colleges and universities. In many fields such as mathematics, computer science and the social sciences,  NSF is the major source of federal backing. </vt:lpstr>
      <vt:lpstr>PowerPoint Presentation</vt:lpstr>
      <vt:lpstr>PowerPoint Presentation</vt:lpstr>
      <vt:lpstr>PowerPoint Presentation</vt:lpstr>
      <vt:lpstr>PowerPoint Presentation</vt:lpstr>
      <vt:lpstr>Next, we will display our data findings in Power BI dashboards, the visuals are embedded with real data interactions, the end-user can use these filters to alter the view to serve our purpose. </vt:lpstr>
      <vt:lpstr>PowerPoint Presentation</vt:lpstr>
      <vt:lpstr>PowerPoint Presentation</vt:lpstr>
      <vt:lpstr>PowerPoint Presentation</vt:lpstr>
      <vt:lpstr>PowerPoint Presentation</vt:lpstr>
      <vt:lpstr>In our next slides, we will display the visuals for the Natural Language Processing (NLP)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and text analytics on NSF awards</dc:title>
  <dc:creator>Yara Seif</dc:creator>
  <cp:lastModifiedBy>Mohammed Alshami</cp:lastModifiedBy>
  <cp:revision>2</cp:revision>
  <dcterms:created xsi:type="dcterms:W3CDTF">2022-12-09T16:01:09Z</dcterms:created>
  <dcterms:modified xsi:type="dcterms:W3CDTF">2022-12-09T19:18:21Z</dcterms:modified>
</cp:coreProperties>
</file>