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8"/>
  </p:notesMasterIdLst>
  <p:sldIdLst>
    <p:sldId id="264" r:id="rId2"/>
    <p:sldId id="265" r:id="rId3"/>
    <p:sldId id="270" r:id="rId4"/>
    <p:sldId id="267" r:id="rId5"/>
    <p:sldId id="272" r:id="rId6"/>
    <p:sldId id="281" r:id="rId7"/>
    <p:sldId id="274" r:id="rId8"/>
    <p:sldId id="283" r:id="rId9"/>
    <p:sldId id="277" r:id="rId10"/>
    <p:sldId id="259" r:id="rId11"/>
    <p:sldId id="284" r:id="rId12"/>
    <p:sldId id="256" r:id="rId13"/>
    <p:sldId id="285" r:id="rId14"/>
    <p:sldId id="287" r:id="rId15"/>
    <p:sldId id="286" r:id="rId16"/>
    <p:sldId id="288" r:id="rId17"/>
    <p:sldId id="289" r:id="rId18"/>
    <p:sldId id="290" r:id="rId19"/>
    <p:sldId id="291" r:id="rId20"/>
    <p:sldId id="292" r:id="rId21"/>
    <p:sldId id="294" r:id="rId22"/>
    <p:sldId id="295" r:id="rId23"/>
    <p:sldId id="293" r:id="rId24"/>
    <p:sldId id="268" r:id="rId25"/>
    <p:sldId id="282" r:id="rId26"/>
    <p:sldId id="26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12A025-3F9E-488A-87C5-B4D2F7A0DA6F}" v="20" dt="2025-01-03T03:51:28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000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C697-43A8-9036-85714D857349}"/>
              </c:ext>
            </c:extLst>
          </c:dPt>
          <c:dPt>
            <c:idx val="1"/>
            <c:bubble3D val="0"/>
            <c:spPr>
              <a:solidFill>
                <a:srgbClr val="0958F7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C697-43A8-9036-85714D857349}"/>
              </c:ext>
            </c:extLst>
          </c:dPt>
          <c:cat>
            <c:strRef>
              <c:f>Sheet1!$A$2:$A$3</c:f>
              <c:strCache>
                <c:ptCount val="2"/>
                <c:pt idx="0">
                  <c:v>Admin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697-43A8-9036-85714D8573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000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4420-439E-93FF-28743FA94996}"/>
              </c:ext>
            </c:extLst>
          </c:dPt>
          <c:dPt>
            <c:idx val="1"/>
            <c:bubble3D val="0"/>
            <c:spPr>
              <a:solidFill>
                <a:srgbClr val="0958F7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4420-439E-93FF-28743FA94996}"/>
              </c:ext>
            </c:extLst>
          </c:dPt>
          <c:cat>
            <c:strRef>
              <c:f>Sheet1!$A$2:$A$3</c:f>
              <c:strCache>
                <c:ptCount val="2"/>
                <c:pt idx="0">
                  <c:v>HR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0.35</c:v>
                </c:pt>
                <c:pt idx="1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420-439E-93FF-28743FA94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000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9810-4FE4-9FAC-9FC3979F3525}"/>
              </c:ext>
            </c:extLst>
          </c:dPt>
          <c:dPt>
            <c:idx val="1"/>
            <c:bubble3D val="0"/>
            <c:spPr>
              <a:solidFill>
                <a:srgbClr val="0958F7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9810-4FE4-9FAC-9FC3979F3525}"/>
              </c:ext>
            </c:extLst>
          </c:dPt>
          <c:cat>
            <c:strRef>
              <c:f>Sheet1!$A$2:$A$3</c:f>
              <c:strCache>
                <c:ptCount val="2"/>
                <c:pt idx="0">
                  <c:v>Managers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810-4FE4-9FAC-9FC3979F35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000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176C-4348-9D11-D613894CF820}"/>
              </c:ext>
            </c:extLst>
          </c:dPt>
          <c:dPt>
            <c:idx val="1"/>
            <c:bubble3D val="0"/>
            <c:spPr>
              <a:solidFill>
                <a:srgbClr val="0958F7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176C-4348-9D11-D613894CF820}"/>
              </c:ext>
            </c:extLst>
          </c:dPt>
          <c:cat>
            <c:strRef>
              <c:f>Sheet1!$A$2:$A$3</c:f>
              <c:strCache>
                <c:ptCount val="2"/>
                <c:pt idx="0">
                  <c:v>Employees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6C-4348-9D11-D613894CF8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000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CDCB-46E7-B743-BA50EA0ACB5F}"/>
              </c:ext>
            </c:extLst>
          </c:dPt>
          <c:dPt>
            <c:idx val="1"/>
            <c:bubble3D val="0"/>
            <c:spPr>
              <a:solidFill>
                <a:srgbClr val="0958F7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CDCB-46E7-B743-BA50EA0ACB5F}"/>
              </c:ext>
            </c:extLst>
          </c:dPt>
          <c:cat>
            <c:strRef>
              <c:f>Sheet1!$A$2:$A$3</c:f>
              <c:strCache>
                <c:ptCount val="2"/>
                <c:pt idx="0">
                  <c:v>Managers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DCB-46E7-B743-BA50EA0ACB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000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2D5F-49E0-BE9E-C9BCAE6AF9AE}"/>
              </c:ext>
            </c:extLst>
          </c:dPt>
          <c:dPt>
            <c:idx val="1"/>
            <c:bubble3D val="0"/>
            <c:spPr>
              <a:solidFill>
                <a:srgbClr val="0958F7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2D5F-49E0-BE9E-C9BCAE6AF9AE}"/>
              </c:ext>
            </c:extLst>
          </c:dPt>
          <c:cat>
            <c:strRef>
              <c:f>Sheet1!$A$2:$A$3</c:f>
              <c:strCache>
                <c:ptCount val="2"/>
                <c:pt idx="0">
                  <c:v>HR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5F-49E0-BE9E-C9BCAE6AF9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000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24E1-48DE-91F2-3F37AF63516A}"/>
              </c:ext>
            </c:extLst>
          </c:dPt>
          <c:dPt>
            <c:idx val="1"/>
            <c:bubble3D val="0"/>
            <c:spPr>
              <a:solidFill>
                <a:srgbClr val="0958F7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24E1-48DE-91F2-3F37AF63516A}"/>
              </c:ext>
            </c:extLst>
          </c:dPt>
          <c:cat>
            <c:strRef>
              <c:f>Sheet1!$A$2:$A$3</c:f>
              <c:strCache>
                <c:ptCount val="2"/>
                <c:pt idx="0">
                  <c:v>Admins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4E1-48DE-91F2-3F37AF6351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000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B86A-4A59-B7A8-079037FC2E12}"/>
              </c:ext>
            </c:extLst>
          </c:dPt>
          <c:dPt>
            <c:idx val="1"/>
            <c:bubble3D val="0"/>
            <c:spPr>
              <a:solidFill>
                <a:srgbClr val="0958F7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B86A-4A59-B7A8-079037FC2E12}"/>
              </c:ext>
            </c:extLst>
          </c:dPt>
          <c:cat>
            <c:strRef>
              <c:f>Sheet1!$A$2:$A$3</c:f>
              <c:strCache>
                <c:ptCount val="2"/>
                <c:pt idx="0">
                  <c:v>Employees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6A-4A59-B7A8-079037FC2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093E8-5D9B-4DF6-8C20-CDDF7414E2C3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206B8-6990-444D-A9EB-900624C4A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57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064" y="2410921"/>
            <a:ext cx="8960219" cy="3861600"/>
          </a:xfrm>
        </p:spPr>
        <p:txBody>
          <a:bodyPr anchor="t">
            <a:noAutofit/>
          </a:bodyPr>
          <a:lstStyle>
            <a:lvl1pPr algn="l"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829799" y="3246438"/>
            <a:ext cx="4114800" cy="365125"/>
          </a:xfrm>
        </p:spPr>
        <p:txBody>
          <a:bodyPr/>
          <a:lstStyle>
            <a:lvl1pPr algn="ctr"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5AAFEA-9797-719F-034E-1443278D0D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83792" y="1123641"/>
            <a:ext cx="5184775" cy="1197600"/>
          </a:xfrm>
        </p:spPr>
        <p:txBody>
          <a:bodyPr anchor="ctr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385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5908D4B-9946-0E0A-8BEE-BB1C6BFDBDE6}"/>
              </a:ext>
            </a:extLst>
          </p:cNvPr>
          <p:cNvSpPr/>
          <p:nvPr userDrawn="1"/>
        </p:nvSpPr>
        <p:spPr>
          <a:xfrm>
            <a:off x="4275667" y="2355849"/>
            <a:ext cx="6692532" cy="1642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007C1-A2D2-F1A6-D730-4F0C404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035" y="619623"/>
            <a:ext cx="6692532" cy="1633247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DCB85-C1AE-389B-180B-F0755C7558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B6781-E0BB-8244-2B18-81C5A89ABE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13D6F03-414F-3442-0C5B-EC8851378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619622"/>
            <a:ext cx="3279453" cy="3279453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AB61BF6E-948C-4AEB-61A4-244B2DE035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90380" y="4162370"/>
            <a:ext cx="2278187" cy="2278187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A50E1A-8491-728C-9FA7-3C2B65D8B0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9017" y="4385089"/>
            <a:ext cx="7732183" cy="2054400"/>
          </a:xfrm>
        </p:spPr>
        <p:txBody>
          <a:bodyPr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AD539BA3-D11E-897F-CE18-588B0DC93D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76035" y="2607013"/>
            <a:ext cx="6692532" cy="1382400"/>
          </a:xfrm>
          <a:noFill/>
        </p:spPr>
        <p:txBody>
          <a:bodyPr lIns="90000" tIns="46800" rIns="90000" bIns="4680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910887-9DF9-8E41-CBB1-3C2A4179ACD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9017" y="4126524"/>
            <a:ext cx="7732183" cy="2496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8F6B920-074C-FD0C-40EB-802122795E1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75667" y="2355849"/>
            <a:ext cx="6692900" cy="249599"/>
          </a:xfrm>
          <a:noFill/>
        </p:spPr>
        <p:txBody>
          <a:bodyPr anchor="ctr" anchorCtr="0">
            <a:noAutofit/>
          </a:bodyPr>
          <a:lstStyle>
            <a:lvl1pPr>
              <a:defRPr sz="12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105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419B-0A7A-D6A9-278B-3CB3F6B1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860" y="619622"/>
            <a:ext cx="4448707" cy="1968969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75DCC-A5DC-45EE-5280-E6AF55C5FB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54E76-F34B-95F8-FD2E-0312C265AE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FD592EB7-0888-4601-189D-47D758F2EA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783792" cy="3855843"/>
          </a:xfrm>
        </p:spPr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5089FCE-DB18-D776-A8F9-8E69AD01AAD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5734" y="4512078"/>
            <a:ext cx="5208058" cy="1987053"/>
          </a:xfrm>
        </p:spPr>
        <p:txBody>
          <a:bodyPr>
            <a:noAutofit/>
          </a:bodyPr>
          <a:lstStyle>
            <a:lvl1pPr>
              <a:defRPr>
                <a:latin typeface="+mn-lt"/>
                <a:ea typeface="Cascadia Mono SemiBold" panose="020B0609020000020004" pitchFamily="49" charset="0"/>
                <a:cs typeface="Cascadia Mono SemiBold" panose="020B0609020000020004" pitchFamily="49" charset="0"/>
              </a:defRPr>
            </a:lvl1pPr>
            <a:lvl2pPr>
              <a:defRPr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defRPr>
            </a:lvl2pPr>
            <a:lvl3pPr>
              <a:defRPr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defRPr>
            </a:lvl3pPr>
            <a:lvl4pPr>
              <a:defRPr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defRPr>
            </a:lvl4pPr>
            <a:lvl5pPr>
              <a:defRPr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0477A3C-2108-3003-027C-E88B14294EA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519862" y="3429000"/>
            <a:ext cx="4448705" cy="2852921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447C4F-9DF9-4C69-F400-0A0CE900741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75733" y="4066517"/>
            <a:ext cx="5208059" cy="4032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5FE6426-8335-E1C3-FB13-43F08A52D6E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519862" y="3091241"/>
            <a:ext cx="4448706" cy="2880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3104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442312-9E63-3A81-2CB4-8F85F5C2CD49}"/>
              </a:ext>
            </a:extLst>
          </p:cNvPr>
          <p:cNvSpPr/>
          <p:nvPr userDrawn="1"/>
        </p:nvSpPr>
        <p:spPr>
          <a:xfrm>
            <a:off x="0" y="1945185"/>
            <a:ext cx="3878469" cy="49128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0176E-FDDF-30CB-EB74-A75B39D0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694" y="501649"/>
            <a:ext cx="10270873" cy="132556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0C34D-8F75-41B3-4243-E45FBD015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13D18-EF04-D403-494B-02A03A28BC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A0E6078-78A1-619C-E7B0-63DBC649FF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9017" y="2686751"/>
            <a:ext cx="2702983" cy="36696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3E87E0F-2528-3A8B-F312-9C9235E586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8771" y="2686751"/>
            <a:ext cx="2850043" cy="36696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75F903-A46A-31EE-9532-17999D9477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9016" y="2275974"/>
            <a:ext cx="2702984" cy="369600"/>
          </a:xfrm>
        </p:spPr>
        <p:txBody>
          <a:bodyPr anchor="b">
            <a:noAutofit/>
          </a:bodyPr>
          <a:lstStyle>
            <a:lvl1pPr>
              <a:defRPr sz="12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746F59D-CF95-DEC8-5CAA-EE08708A53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58771" y="2275974"/>
            <a:ext cx="2851200" cy="3696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CDD7BE0-BC6C-5AE9-BCEE-9C91EA7B4B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8524" y="2686751"/>
            <a:ext cx="2850043" cy="36696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6C0FB17E-6098-251C-5B8E-56C2FE57DE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7367" y="2275974"/>
            <a:ext cx="2851200" cy="3696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24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EB1E-7063-62F6-6178-84A09252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583764"/>
            <a:ext cx="10369550" cy="9624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88764-10F6-E04C-94EB-0287F12582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32E04-1353-E30E-552C-E54A3DA074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10D922AA-24B6-6B14-7A38-DBC7EDED764B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200000" y="173809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FB6B8F6-C436-9978-2F4B-4A4FAEFE520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31381" y="4112515"/>
            <a:ext cx="2396467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504E407-1287-6C2D-410A-98BC0C867445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583792" y="1711315"/>
            <a:ext cx="2400000" cy="4802400"/>
          </a:xfrm>
        </p:spPr>
        <p:txBody>
          <a:bodyPr/>
          <a:lstStyle/>
          <a:p>
            <a:endParaRPr lang="en-UZ"/>
          </a:p>
        </p:txBody>
      </p:sp>
      <p:sp>
        <p:nvSpPr>
          <p:cNvPr id="10" name="Chart Placeholder 22">
            <a:extLst>
              <a:ext uri="{FF2B5EF4-FFF2-40B4-BE49-F238E27FC236}">
                <a16:creationId xmlns:a16="http://schemas.microsoft.com/office/drawing/2014/main" id="{1BE74FB2-1D73-647C-5C92-0AA274565BB5}"/>
              </a:ext>
            </a:extLst>
          </p:cNvPr>
          <p:cNvSpPr>
            <a:spLocks noGrp="1"/>
          </p:cNvSpPr>
          <p:nvPr>
            <p:ph type="chart" sz="quarter" idx="30"/>
          </p:nvPr>
        </p:nvSpPr>
        <p:spPr>
          <a:xfrm>
            <a:off x="8329800" y="173809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27C4768-2F14-E327-6DA3-6E37F58CFAB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31381" y="3535556"/>
            <a:ext cx="2396467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E210F19-1CD2-510F-9EF1-7A725C1F083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148693" y="3535556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01CE4C3-5BFE-BA45-1C06-0F5D8259E68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154626" y="4111315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5754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EB1E-7063-62F6-6178-84A09252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583764"/>
            <a:ext cx="10369550" cy="9624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88764-10F6-E04C-94EB-0287F12582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32E04-1353-E30E-552C-E54A3DA074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10D922AA-24B6-6B14-7A38-DBC7EDED764B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237772" y="173809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FB6B8F6-C436-9978-2F4B-4A4FAEFE520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54623" y="4123971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hart Placeholder 22">
            <a:extLst>
              <a:ext uri="{FF2B5EF4-FFF2-40B4-BE49-F238E27FC236}">
                <a16:creationId xmlns:a16="http://schemas.microsoft.com/office/drawing/2014/main" id="{1BE74FB2-1D73-647C-5C92-0AA274565BB5}"/>
              </a:ext>
            </a:extLst>
          </p:cNvPr>
          <p:cNvSpPr>
            <a:spLocks noGrp="1"/>
          </p:cNvSpPr>
          <p:nvPr>
            <p:ph type="chart" sz="quarter" idx="30"/>
          </p:nvPr>
        </p:nvSpPr>
        <p:spPr>
          <a:xfrm>
            <a:off x="8329800" y="173809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27C4768-2F14-E327-6DA3-6E37F58CFAB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57469" y="3535556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E210F19-1CD2-510F-9EF1-7A725C1F083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148693" y="3535556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01CE4C3-5BFE-BA45-1C06-0F5D8259E68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154626" y="4111315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6034BEDD-4A10-0EE9-2B80-CC48F6463E58}"/>
              </a:ext>
            </a:extLst>
          </p:cNvPr>
          <p:cNvSpPr>
            <a:spLocks noGrp="1"/>
          </p:cNvSpPr>
          <p:nvPr>
            <p:ph type="chart" sz="quarter" idx="34"/>
          </p:nvPr>
        </p:nvSpPr>
        <p:spPr>
          <a:xfrm>
            <a:off x="4764900" y="173809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AF6507D-02F3-DCED-4A26-289016D4AA4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592749" y="3535556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DD65D9A-82AD-5F53-C8F5-B476568A76B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04627" y="4111315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6744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EB1E-7063-62F6-6178-84A09252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583764"/>
            <a:ext cx="10369550" cy="9624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88764-10F6-E04C-94EB-0287F12582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32E04-1353-E30E-552C-E54A3DA074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10D922AA-24B6-6B14-7A38-DBC7EDED764B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758041" y="173809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FB6B8F6-C436-9978-2F4B-4A4FAEFE520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5733" y="4111315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hart Placeholder 22">
            <a:extLst>
              <a:ext uri="{FF2B5EF4-FFF2-40B4-BE49-F238E27FC236}">
                <a16:creationId xmlns:a16="http://schemas.microsoft.com/office/drawing/2014/main" id="{1BE74FB2-1D73-647C-5C92-0AA274565BB5}"/>
              </a:ext>
            </a:extLst>
          </p:cNvPr>
          <p:cNvSpPr>
            <a:spLocks noGrp="1"/>
          </p:cNvSpPr>
          <p:nvPr>
            <p:ph type="chart" sz="quarter" idx="30"/>
          </p:nvPr>
        </p:nvSpPr>
        <p:spPr>
          <a:xfrm>
            <a:off x="8735824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27C4768-2F14-E327-6DA3-6E37F58CFAB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81086" y="3537499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E210F19-1CD2-510F-9EF1-7A725C1F083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554717" y="3540182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01CE4C3-5BFE-BA45-1C06-0F5D8259E68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566167" y="4111315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6034BEDD-4A10-0EE9-2B80-CC48F6463E58}"/>
              </a:ext>
            </a:extLst>
          </p:cNvPr>
          <p:cNvSpPr>
            <a:spLocks noGrp="1"/>
          </p:cNvSpPr>
          <p:nvPr>
            <p:ph type="chart" sz="quarter" idx="34"/>
          </p:nvPr>
        </p:nvSpPr>
        <p:spPr>
          <a:xfrm>
            <a:off x="3370625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AF6507D-02F3-DCED-4A26-289016D4AA4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189519" y="3537499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DD65D9A-82AD-5F53-C8F5-B476568A76B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189518" y="4111315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8B133C47-E461-5076-CFB7-81D33483F78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971041" y="4111315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610F9E3-7283-B27D-D134-C4587A57822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971041" y="3530456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hart Placeholder 22">
            <a:extLst>
              <a:ext uri="{FF2B5EF4-FFF2-40B4-BE49-F238E27FC236}">
                <a16:creationId xmlns:a16="http://schemas.microsoft.com/office/drawing/2014/main" id="{55CE330B-87B2-E709-8431-E977F2430003}"/>
              </a:ext>
            </a:extLst>
          </p:cNvPr>
          <p:cNvSpPr>
            <a:spLocks noGrp="1"/>
          </p:cNvSpPr>
          <p:nvPr>
            <p:ph type="chart" sz="quarter" idx="39"/>
          </p:nvPr>
        </p:nvSpPr>
        <p:spPr>
          <a:xfrm>
            <a:off x="6152148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05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A9BB-4EB7-026F-4816-EB928B5DD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583764"/>
            <a:ext cx="10369550" cy="9600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5F750-4EF6-B33F-4FD2-2D9576B1F3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428C6-0B9B-0025-A8AE-3EE85EAAD7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C73C4683-1814-6BFA-2362-08272BB995A4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184191" y="2398620"/>
            <a:ext cx="9199200" cy="3875617"/>
          </a:xfrm>
        </p:spPr>
        <p:txBody>
          <a:bodyPr/>
          <a:lstStyle/>
          <a:p>
            <a:endParaRPr lang="en-UZ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524791E-5C2D-05F7-7815-AE0E39BA9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4358" y="1875366"/>
            <a:ext cx="9199033" cy="388800"/>
          </a:xfrm>
        </p:spPr>
        <p:txBody>
          <a:bodyPr anchor="b"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696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01C7-D54C-B4CE-4985-D871336E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2109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ED2E36-BADF-8412-F354-96F2041DC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1D5FD-C837-C92F-8E5D-69F1993012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5890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1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E2A2-57CA-76B4-7FC7-0E7E733D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75019"/>
            <a:ext cx="4876800" cy="132556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02CC6-0866-F6F1-FFC1-330B30DD7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FEAA7-A226-2E50-AD23-5FE2A5B98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69D59CD-16F0-1FCD-4958-4D19378595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83793" y="0"/>
            <a:ext cx="5798607" cy="6858000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694355-D2F1-6177-CA10-2FB2BDCA94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733" y="3072977"/>
            <a:ext cx="4631139" cy="3196800"/>
          </a:xfrm>
        </p:spPr>
        <p:txBody>
          <a:bodyPr>
            <a:noAutofit/>
          </a:bodyPr>
          <a:lstStyle>
            <a:lvl1pPr>
              <a:spcBef>
                <a:spcPts val="400"/>
              </a:spcBef>
              <a:defRPr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686FCB5-A714-48C5-F801-8BC93CA09E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4733" y="2656167"/>
            <a:ext cx="4634868" cy="3696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192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5B17-B4A1-EB92-A298-388D035B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570115"/>
            <a:ext cx="3323629" cy="5725248"/>
          </a:xfrm>
        </p:spPr>
        <p:txBody>
          <a:bodyPr anchor="ctr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CE9A8-062F-E52A-B822-F2C682A3C0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DBD3-C06B-F685-6F3A-17047C93B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DEB065-BE89-3D91-17A6-55B54A0585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05357" y="579430"/>
            <a:ext cx="2120348" cy="5715933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DCE6C6-C40C-F791-B3FF-EEAA2288C0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8418" y="1058563"/>
            <a:ext cx="4360149" cy="5236800"/>
          </a:xfrm>
        </p:spPr>
        <p:txBody>
          <a:bodyPr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0A1734-9E96-C076-6109-08BEAB597B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8233" y="577373"/>
            <a:ext cx="4360800" cy="387187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11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5B17-B4A1-EB92-A298-388D035B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687" y="574467"/>
            <a:ext cx="6780880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CE9A8-062F-E52A-B822-F2C682A3C0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DBD3-C06B-F685-6F3A-17047C93B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DEB065-BE89-3D91-17A6-55B54A0585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563302"/>
            <a:ext cx="3160552" cy="5720232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DCE6C6-C40C-F791-B3FF-EEAA2288C0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7687" y="2625934"/>
            <a:ext cx="6780880" cy="36576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D0ED4B-C12C-75E2-03E5-013A94AE89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87826" y="2281008"/>
            <a:ext cx="6780741" cy="314400"/>
          </a:xfrm>
        </p:spPr>
        <p:txBody>
          <a:bodyPr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751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07C1-A2D2-F1A6-D730-4F0C404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8" y="4162370"/>
            <a:ext cx="4118757" cy="2278186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DCB85-C1AE-389B-180B-F0755C7558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B6781-E0BB-8244-2B18-81C5A89ABE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13D6F03-414F-3442-0C5B-EC8851378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576078"/>
            <a:ext cx="3279453" cy="3279453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5E5AE0EA-E418-F652-0112-3BBECBF9F3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44065" y="576078"/>
            <a:ext cx="3279453" cy="3279453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AB61BF6E-948C-4AEB-61A4-244B2DE035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9114" y="576078"/>
            <a:ext cx="3279453" cy="3279453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A50E1A-8491-728C-9FA7-3C2B65D8B0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82818" y="4496555"/>
            <a:ext cx="5985749" cy="1944000"/>
          </a:xfrm>
        </p:spPr>
        <p:txBody>
          <a:bodyPr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C11A40-5DE3-08FC-B5EC-62212BF67E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82818" y="4162369"/>
            <a:ext cx="5985933" cy="2712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589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07BE-2E01-93C2-881C-035E1AEE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052" y="566058"/>
            <a:ext cx="1924741" cy="5704114"/>
          </a:xfrm>
        </p:spPr>
        <p:txBody>
          <a:bodyPr vert="vert27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44A2B-1547-1655-29B9-2804D5FE37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14879-2CE9-2FEA-4087-F8FC1C8C05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EEB0609-9FA3-D912-5F69-9CD9658CA1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1428516"/>
            <a:ext cx="3067418" cy="4000969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A2439D-33F0-4626-5731-8FB5D5295A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6409" y="1597361"/>
            <a:ext cx="4992158" cy="4207567"/>
          </a:xfrm>
        </p:spPr>
        <p:txBody>
          <a:bodyPr anchor="t">
            <a:noAutofit/>
          </a:bodyPr>
          <a:lstStyle>
            <a:lvl1pPr>
              <a:spcBef>
                <a:spcPts val="400"/>
              </a:spcBef>
              <a:defRPr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1CC2E2-7A85-770A-CED5-0E6F307BA9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76409" y="1248046"/>
            <a:ext cx="4992158" cy="3048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078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07BE-2E01-93C2-881C-035E1AEE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426" y="573517"/>
            <a:ext cx="4307141" cy="1454400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44A2B-1547-1655-29B9-2804D5FE37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14879-2CE9-2FEA-4087-F8FC1C8C05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EEB0609-9FA3-D912-5F69-9CD9658CA1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619622"/>
            <a:ext cx="5618760" cy="56184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A2439D-33F0-4626-5731-8FB5D5295A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1426" y="2841588"/>
            <a:ext cx="4307141" cy="36144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9F0EDF-ED0D-7DF6-3D16-36E44C839E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61150" y="2474023"/>
            <a:ext cx="4307417" cy="3336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652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8E67-9FD7-A8F8-75F6-2FF3CD0D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501649"/>
            <a:ext cx="10369550" cy="758604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FFE8E-6F6C-1E23-79C9-808201616E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39AAF-82A4-7672-8873-E691CE5C39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2550198D-18A3-B15D-CC93-17763FFE6A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9017" y="3233531"/>
            <a:ext cx="3122820" cy="3122820"/>
          </a:xfrm>
        </p:spPr>
        <p:txBody>
          <a:bodyPr/>
          <a:lstStyle/>
          <a:p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E06D47-5795-E8A4-6688-63C0FCAB2B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45747" y="3233531"/>
            <a:ext cx="3122820" cy="3122820"/>
          </a:xfrm>
        </p:spPr>
        <p:txBody>
          <a:bodyPr/>
          <a:lstStyle/>
          <a:p>
            <a:endParaRPr lang="en-ID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BFB99BAA-F395-0232-ED1F-8AC6BA5C78B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22381" y="3233531"/>
            <a:ext cx="3122820" cy="3122820"/>
          </a:xfrm>
        </p:spPr>
        <p:txBody>
          <a:bodyPr/>
          <a:lstStyle/>
          <a:p>
            <a:endParaRPr lang="en-ID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F44B7A2-957C-93E8-8209-7EE97327682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5734" y="1702061"/>
            <a:ext cx="10392833" cy="14376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7F51D89-C7C9-35E8-B687-68AAC511FED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75734" y="1340909"/>
            <a:ext cx="10392833" cy="3360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817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B309-9F80-5BE3-F82C-91733414C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3640482"/>
            <a:ext cx="3478419" cy="2809378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27C05-E3B0-EFC4-2286-5860D4A1AC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3CF6B-04E5-9AB9-2466-0284576F03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54F23F8-6331-43CC-E76A-052E46B7754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6" y="562709"/>
            <a:ext cx="4994450" cy="286629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411F901-3943-1C25-A696-666A0EBDBC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0380" y="4054660"/>
            <a:ext cx="6678187" cy="2395200"/>
          </a:xfrm>
        </p:spPr>
        <p:txBody>
          <a:bodyPr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9263BE0-4D84-7BD4-D81B-B266C5C1C47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74117" y="562709"/>
            <a:ext cx="4994450" cy="2866292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F9E850-0A01-918A-C1F1-461E6D7C1A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0380" y="3640666"/>
            <a:ext cx="6678187" cy="3432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765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A7B8A4-ABCC-D9A5-163D-95AADEB96E20}"/>
              </a:ext>
            </a:extLst>
          </p:cNvPr>
          <p:cNvSpPr/>
          <p:nvPr userDrawn="1"/>
        </p:nvSpPr>
        <p:spPr>
          <a:xfrm>
            <a:off x="11582400" y="0"/>
            <a:ext cx="6096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9017" y="583764"/>
            <a:ext cx="10369550" cy="96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017" y="1991065"/>
            <a:ext cx="10369550" cy="4283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829799" y="2011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399" y="635635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0" b="1">
                <a:solidFill>
                  <a:schemeClr val="bg1"/>
                </a:solidFill>
              </a:defRPr>
            </a:lvl1pPr>
          </a:lstStyle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45884-E301-E781-B83E-EC5E31181A97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12" y="6418052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5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None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9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7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7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465">
          <p15:clr>
            <a:srgbClr val="F26B43"/>
          </p15:clr>
        </p15:guide>
        <p15:guide id="2" orient="horz" pos="3240">
          <p15:clr>
            <a:srgbClr val="F26B43"/>
          </p15:clr>
        </p15:guide>
        <p15:guide id="3" pos="10364">
          <p15:clr>
            <a:srgbClr val="F26B43"/>
          </p15:clr>
        </p15:guide>
        <p15:guide id="4" pos="5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EDC587-F10B-50CB-7BC4-8A25EAC71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064" y="4078615"/>
            <a:ext cx="8960219" cy="2253107"/>
          </a:xfrm>
        </p:spPr>
        <p:txBody>
          <a:bodyPr anchor="t" anchorCtr="0">
            <a:normAutofit fontScale="90000"/>
          </a:bodyPr>
          <a:lstStyle/>
          <a:p>
            <a:r>
              <a:rPr lang="en-GB" sz="7500"/>
              <a:t>EMPLOYEE MANAGEMENT SYSTEM</a:t>
            </a:r>
            <a:endParaRPr lang="en-GB" sz="75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AE6FB3-C75C-CB81-E565-57409D71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EMPLOYEE MANAGEMENT SYSTEM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66EC97-5F7F-F0A9-08D2-20C3527FB6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b="1" dirty="0">
                <a:solidFill>
                  <a:schemeClr val="accent1"/>
                </a:solidFill>
              </a:rPr>
              <a:t>NAME: ASIF KOTLA</a:t>
            </a:r>
            <a:r>
              <a:rPr lang="en-US" b="1" dirty="0"/>
              <a:t>
</a:t>
            </a:r>
            <a:r>
              <a:rPr lang="en-US" sz="1600" b="1" dirty="0">
                <a:solidFill>
                  <a:schemeClr val="accent1"/>
                </a:solidFill>
              </a:rPr>
              <a:t>DATE: JANUARY - 2025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E0C2E3-CA8C-11A5-4187-F0CF961435E7}"/>
              </a:ext>
            </a:extLst>
          </p:cNvPr>
          <p:cNvCxnSpPr>
            <a:cxnSpLocks/>
          </p:cNvCxnSpPr>
          <p:nvPr/>
        </p:nvCxnSpPr>
        <p:spPr>
          <a:xfrm>
            <a:off x="694583" y="3947073"/>
            <a:ext cx="149504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814688C-728F-BAD5-BC6F-C8090BBF2689}"/>
              </a:ext>
            </a:extLst>
          </p:cNvPr>
          <p:cNvSpPr/>
          <p:nvPr/>
        </p:nvSpPr>
        <p:spPr>
          <a:xfrm>
            <a:off x="9050867" y="6443133"/>
            <a:ext cx="2269066" cy="35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646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00">
        <p159:morph option="byObject"/>
      </p:transition>
    </mc:Choice>
    <mc:Fallback xmlns="">
      <p:transition spd="slow" advTm="300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EDC587-F10B-50CB-7BC4-8A25EAC71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931" y="3947073"/>
            <a:ext cx="8960219" cy="2635451"/>
          </a:xfrm>
        </p:spPr>
        <p:txBody>
          <a:bodyPr anchor="t" anchorCtr="0">
            <a:normAutofit fontScale="90000"/>
          </a:bodyPr>
          <a:lstStyle/>
          <a:p>
            <a:r>
              <a:rPr lang="en-GB" sz="7500" dirty="0"/>
              <a:t>GENERATE REPORTS MODULE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AE6FB3-C75C-CB81-E565-57409D71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GENERATE REPORTS OVERVIEW</a:t>
            </a:r>
            <a:endParaRPr lang="en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E0C2E3-CA8C-11A5-4187-F0CF961435E7}"/>
              </a:ext>
            </a:extLst>
          </p:cNvPr>
          <p:cNvCxnSpPr>
            <a:cxnSpLocks/>
          </p:cNvCxnSpPr>
          <p:nvPr/>
        </p:nvCxnSpPr>
        <p:spPr>
          <a:xfrm>
            <a:off x="694583" y="3947073"/>
            <a:ext cx="149504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A893979-F947-3C4C-B2E0-0A5AE3BF9F2C}"/>
              </a:ext>
            </a:extLst>
          </p:cNvPr>
          <p:cNvSpPr/>
          <p:nvPr/>
        </p:nvSpPr>
        <p:spPr>
          <a:xfrm>
            <a:off x="8974667" y="6443133"/>
            <a:ext cx="2429933" cy="35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6467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8A8A-C95C-B4BA-5F46-5D5FEBC7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ADMIN REPORTS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63038D-07DB-A36E-50D7-AE3065C1A8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GENERATE REPORTS OVERVIEW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0C5E5-0E52-4772-EBB1-B1504083A1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11</a:t>
            </a:fld>
            <a:endParaRPr lang="en-ID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644AF674-DD9F-F8FD-60E0-F980FF1A687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13796" r="13796"/>
          <a:stretch>
            <a:fillRect/>
          </a:stretch>
        </p:blipFill>
        <p:spPr/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FA84F1EF-7EB4-8B9D-D648-74CBFF7C4D9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6667" r="16667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8105E4-4466-22F0-185E-6704D8F8A5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This report displays the current headcount of employees in each department. It aids in workforce management and planning by highlighting staffing levels.</a:t>
            </a:r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A78322-C5AF-3E83-2944-44FEA9E20C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This report lists all employees categorized by department. It provides insights into departmental structure and employee distribution.</a:t>
            </a:r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0CB8E95-5071-1781-CA30-9C6D559ACC7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/>
              <a:t>DEPARTMENT HEADCOUNT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22C258-8A83-4C40-2730-1B3E9FFB976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/>
              <a:t>EMPLOYEE REPORT BY DEPARTMENT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5127BD-0836-0655-24F1-3917B733E008}"/>
              </a:ext>
            </a:extLst>
          </p:cNvPr>
          <p:cNvSpPr/>
          <p:nvPr/>
        </p:nvSpPr>
        <p:spPr>
          <a:xfrm>
            <a:off x="9042400" y="6527800"/>
            <a:ext cx="2353733" cy="249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214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/>
        </p:nvGraphicFramePr>
        <p:xfrm>
          <a:off x="646176" y="3291840"/>
          <a:ext cx="10363200" cy="179832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REPORT NAME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DESCRIPTION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Department Headcount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Current headcount per department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Employee Report By Department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Employees categorized by department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Department Salary Distribution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Salary distribution among departments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Salary Report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Detailed breakdown of employee salaries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596900" y="571500"/>
            <a:ext cx="10363200" cy="9525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>
                <a:latin typeface="Montserrat ExtraBold"/>
              </a:rPr>
              <a:t>ADMIN REPORT SUMMARY</a:t>
            </a:r>
            <a:endParaRPr lang="en-US" sz="4400" dirty="0">
              <a:latin typeface="Montserrat ExtraBold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</p:sp>
      <p:sp>
        <p:nvSpPr>
          <p:cNvPr id="5" name="Text 2"/>
          <p:cNvSpPr/>
          <p:nvPr/>
        </p:nvSpPr>
        <p:spPr>
          <a:xfrm>
            <a:off x="660400" y="1574800"/>
            <a:ext cx="6032500" cy="78740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>
                <a:latin typeface="Open Sans"/>
                <a:ea typeface="Open Sans"/>
                <a:cs typeface="Open Sans"/>
              </a:rPr>
              <a:t>The table summarizes the report options available for Admins. Each report serves a specific purpose in employee management.</a:t>
            </a:r>
            <a:endParaRPr lang="en-US" sz="14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569700" y="6350000"/>
            <a:ext cx="609600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1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pPr algn="ctr"/>
              <a:t>12</a:t>
            </a:fld>
            <a:endParaRPr lang="en-US" sz="121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2256BE-E2F2-DA81-9985-A27F4E0174F6}"/>
              </a:ext>
            </a:extLst>
          </p:cNvPr>
          <p:cNvSpPr/>
          <p:nvPr/>
        </p:nvSpPr>
        <p:spPr>
          <a:xfrm>
            <a:off x="9101667" y="6468533"/>
            <a:ext cx="2201333" cy="35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AAC7-AB2D-9000-2675-04BA9276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MANAGER REPORTS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334133-2404-8301-2971-CFCDE3B9D8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GENERATE REPORTS OVERVIEW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175A5-534A-AC64-9B71-4F8E24EA7B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13</a:t>
            </a:fld>
            <a:endParaRPr lang="en-ID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B7DDAA9-F1E1-09A6-E004-1C34CDA6517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7" r="7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7E9ED9-DCBC-8955-BD60-3D981D69BD3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/>
              <a:t>This report tracks individual employee tasks. It facilitates performance management by showcasing task assignments and completion status.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875A53-E77D-B254-2A83-466F754913B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/>
              <a:t>This report outlines the completion status of tasks across the organization. It highlights efficiency and areas needing attention.</a:t>
            </a:r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3624451-B2F9-6E22-B448-D560946915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/>
              <a:t>EMPLOYEE TASK REPORT BY EMPLOYEE ID</a:t>
            </a:r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E8E45D-8463-7ED3-A656-4F64EB5335F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IN"/>
              <a:t>TASK COMPLETION STATUS REPORT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525A2D-903C-729F-5BA8-FF558A3F4B28}"/>
              </a:ext>
            </a:extLst>
          </p:cNvPr>
          <p:cNvSpPr/>
          <p:nvPr/>
        </p:nvSpPr>
        <p:spPr>
          <a:xfrm>
            <a:off x="9093200" y="6499131"/>
            <a:ext cx="2175933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711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/>
        </p:nvGraphicFramePr>
        <p:xfrm>
          <a:off x="646176" y="3291840"/>
          <a:ext cx="10363200" cy="179832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REPORT NAME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DESCRIPTION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Employee Task Report by Employee Id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Tracks individual task assignments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Task Completion Status Report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Shows completion status of tasks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Employee Performance Report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Evaluates employee performance metrics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Pending Task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Lists tasks that are yet to be completed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596900" y="571500"/>
            <a:ext cx="10363200" cy="9525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>
                <a:latin typeface="Montserrat ExtraBold"/>
              </a:rPr>
              <a:t>MANAGER REPORT SUMMARY</a:t>
            </a:r>
            <a:endParaRPr lang="en-US" sz="4400" dirty="0">
              <a:latin typeface="Montserrat ExtraBold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</p:sp>
      <p:sp>
        <p:nvSpPr>
          <p:cNvPr id="5" name="Text 2"/>
          <p:cNvSpPr/>
          <p:nvPr/>
        </p:nvSpPr>
        <p:spPr>
          <a:xfrm>
            <a:off x="660400" y="1574800"/>
            <a:ext cx="6032500" cy="78740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>
                <a:latin typeface="Open Sans"/>
                <a:ea typeface="Open Sans"/>
                <a:cs typeface="Open Sans"/>
              </a:rPr>
              <a:t>This summary outlines the types of reports available for managers, emphasizing their role in tracking employee performance and task management.</a:t>
            </a:r>
            <a:endParaRPr lang="en-US" sz="14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569700" y="6350000"/>
            <a:ext cx="609600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1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pPr algn="ctr"/>
              <a:t>14</a:t>
            </a:fld>
            <a:endParaRPr lang="en-US" sz="121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6E3584-FF4A-B808-3FBD-5CD847A7524E}"/>
              </a:ext>
            </a:extLst>
          </p:cNvPr>
          <p:cNvSpPr/>
          <p:nvPr/>
        </p:nvSpPr>
        <p:spPr>
          <a:xfrm>
            <a:off x="9050867" y="6443133"/>
            <a:ext cx="2269066" cy="35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3B5A-761E-9EA0-C7AB-AF28EA3E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HR REPORTS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B5261-4473-7926-A1F0-CA2C0E0A38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GENERATE REPORTS OVERVIEW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8CDA6-0FD2-68CB-29F9-139EFA822B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15</a:t>
            </a:fld>
            <a:endParaRPr lang="en-ID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5D48BF3-5E52-A2EB-F8EF-162B7D92F1C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16667" r="16667"/>
          <a:stretch>
            <a:fillRect/>
          </a:stretch>
        </p:blipFill>
        <p:spPr/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60DD6C05-3BB4-53ED-58BB-A6647E9BFFC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6667" r="16667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70BC7A-C5A4-D48B-C116-15B2197179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This report identifies the top performing employees across the organization. It serves as a tool for recognition and talent management.</a:t>
            </a:r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4DD080-2A3E-F34C-B656-E315A12C82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This report presents budget allocation for each department. It aids in financial planning and resource management.</a:t>
            </a:r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EB9C9A-61DF-E467-B33B-CA5FBB6F02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/>
              <a:t>TOP PERFORMER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A6192B-15E1-FBA1-80E5-3A8F5BF830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/>
              <a:t>DEPARTMENT WISE BUDGET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BE6C16-4090-B76C-B7E6-96C0E970B412}"/>
              </a:ext>
            </a:extLst>
          </p:cNvPr>
          <p:cNvSpPr/>
          <p:nvPr/>
        </p:nvSpPr>
        <p:spPr>
          <a:xfrm>
            <a:off x="9000067" y="6519333"/>
            <a:ext cx="2278187" cy="249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792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/>
        </p:nvGraphicFramePr>
        <p:xfrm>
          <a:off x="646176" y="3291840"/>
          <a:ext cx="10363200" cy="2157984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REPORT NAME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DESCRIPTION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Top Performer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Identifies top talent in the organization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Department Wise Budget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Shows financial resources per department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Department Wise Pending Task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Lists tasks pending in each department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Resigned Employees With Their Contribution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Details contributions of resigned employees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Department Wise Headcount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Summarizes employee count per department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596900" y="571500"/>
            <a:ext cx="10363200" cy="9525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>
                <a:latin typeface="Montserrat ExtraBold"/>
              </a:rPr>
              <a:t>HR REPORT SUMMARY</a:t>
            </a:r>
            <a:endParaRPr lang="en-US" sz="4400" dirty="0">
              <a:latin typeface="Montserrat ExtraBold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</p:sp>
      <p:sp>
        <p:nvSpPr>
          <p:cNvPr id="5" name="Text 2"/>
          <p:cNvSpPr/>
          <p:nvPr/>
        </p:nvSpPr>
        <p:spPr>
          <a:xfrm>
            <a:off x="660400" y="1574800"/>
            <a:ext cx="6032500" cy="78740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>
                <a:latin typeface="Open Sans"/>
                <a:ea typeface="Open Sans"/>
                <a:cs typeface="Open Sans"/>
              </a:rPr>
              <a:t>This table provides a concise overview of reports available for HR functions, critical for workforce planning and management.</a:t>
            </a:r>
            <a:endParaRPr lang="en-US" sz="14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569700" y="6350000"/>
            <a:ext cx="609600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1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pPr algn="ctr"/>
              <a:t>16</a:t>
            </a:fld>
            <a:endParaRPr lang="en-US" sz="121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ACC407-187B-30B7-564D-4F2F3C5521A4}"/>
              </a:ext>
            </a:extLst>
          </p:cNvPr>
          <p:cNvSpPr/>
          <p:nvPr/>
        </p:nvSpPr>
        <p:spPr>
          <a:xfrm>
            <a:off x="9050867" y="6460067"/>
            <a:ext cx="2201333" cy="35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0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EDC587-F10B-50CB-7BC4-8A25EAC71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064" y="4078615"/>
            <a:ext cx="8960219" cy="2253107"/>
          </a:xfrm>
        </p:spPr>
        <p:txBody>
          <a:bodyPr anchor="t" anchorCtr="0">
            <a:normAutofit/>
          </a:bodyPr>
          <a:lstStyle/>
          <a:p>
            <a:r>
              <a:rPr lang="en-GB" sz="7500"/>
              <a:t>TASK MODULE</a:t>
            </a:r>
            <a:endParaRPr lang="en-GB" sz="75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AE6FB3-C75C-CB81-E565-57409D71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TASK MODULE</a:t>
            </a:r>
            <a:endParaRPr lang="en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E0C2E3-CA8C-11A5-4187-F0CF961435E7}"/>
              </a:ext>
            </a:extLst>
          </p:cNvPr>
          <p:cNvCxnSpPr>
            <a:cxnSpLocks/>
          </p:cNvCxnSpPr>
          <p:nvPr/>
        </p:nvCxnSpPr>
        <p:spPr>
          <a:xfrm>
            <a:off x="694583" y="3947073"/>
            <a:ext cx="149504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5302070-B7FE-AA71-D803-9DCE85BE0D71}"/>
              </a:ext>
            </a:extLst>
          </p:cNvPr>
          <p:cNvSpPr/>
          <p:nvPr/>
        </p:nvSpPr>
        <p:spPr>
          <a:xfrm>
            <a:off x="9110133" y="6502400"/>
            <a:ext cx="2252134" cy="262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42923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9A3E-C08D-37C9-ADBD-6718B32BF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MODULE 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89490B-810A-4450-0606-C30337164A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TASK MODULE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B3ADE-4DBE-0BB9-54F2-2BEC51CF5A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18</a:t>
            </a:fld>
            <a:endParaRPr lang="en-ID" dirty="0"/>
          </a:p>
        </p:txBody>
      </p:sp>
      <p:pic>
        <p:nvPicPr>
          <p:cNvPr id="8" name="Picture Placeholder 7" descr="Calendar">
            <a:extLst>
              <a:ext uri="{FF2B5EF4-FFF2-40B4-BE49-F238E27FC236}">
                <a16:creationId xmlns:a16="http://schemas.microsoft.com/office/drawing/2014/main" id="{C98479A1-D32C-A92E-8966-8C1AD3D1AB2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3" r="21823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F76EBF-9870-D57C-F2E2-A8DF929ACC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The Task Module streamlines task management processes within an organization. It allows for efficient task assignment, tracking, reporting, and management of responsibilities.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AF7E95-909E-2E32-5E56-28AF075EC1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PURPOSE OF THE TASK MODULE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1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5D3B-18AE-A1ED-9C55-20A8E858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ROLES &amp; RESPONSIBILITIES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FF57F-5159-7CBA-928E-3281B0A017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TASK MODULE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3A25F-632B-66A1-8B14-3445BA9386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19</a:t>
            </a:fld>
            <a:endParaRPr lang="en-ID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65B10728-EA6E-CE58-F976-D8617F1894B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15278" r="15278"/>
          <a:stretch>
            <a:fillRect/>
          </a:stretch>
        </p:blipFill>
        <p:spPr/>
      </p:pic>
      <p:pic>
        <p:nvPicPr>
          <p:cNvPr id="12" name="Picture Placeholder 11" descr="Businesspeople in a team meeting">
            <a:extLst>
              <a:ext uri="{FF2B5EF4-FFF2-40B4-BE49-F238E27FC236}">
                <a16:creationId xmlns:a16="http://schemas.microsoft.com/office/drawing/2014/main" id="{E8D90ECD-D977-3819-6300-2A164C65F0D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5" r="16675"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D92831-E5B5-F819-88DA-41DED9C87D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Managers can assign tasks to employees based on workload and skills. This ensures proper distribution of tasks and accountability.</a:t>
            </a:r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399024-D866-C3C9-5155-94727C782F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Employees can view assigned tasks with deadlines. They are empowered to update task statuses to reflect progress.</a:t>
            </a:r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3FCF9A8-9D62-7A41-8396-794F6BAF22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/>
              <a:t>MANAGER'S ROLE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9F638D7-563F-C9CC-C552-C475C61B40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/>
              <a:t>EMPLOYEE'S ROLE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EDD5F7-9BBA-A60E-827D-F998CDCF7607}"/>
              </a:ext>
            </a:extLst>
          </p:cNvPr>
          <p:cNvSpPr/>
          <p:nvPr/>
        </p:nvSpPr>
        <p:spPr>
          <a:xfrm>
            <a:off x="9067800" y="6502400"/>
            <a:ext cx="2278187" cy="249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174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1C1C3-6602-4D6D-AC54-E0C6B40B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80AA39-5BCA-2747-D45F-01906E6803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EMPLOYEE MANAGEMENT SYSTEM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F34CC-F280-4A99-7D0A-6A6DFBD320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2</a:t>
            </a:fld>
            <a:endParaRPr lang="en-ID" dirty="0"/>
          </a:p>
        </p:txBody>
      </p:sp>
      <p:pic>
        <p:nvPicPr>
          <p:cNvPr id="8" name="Picture Placeholder 7" descr="Two colleagues planning on board with sticky notes">
            <a:extLst>
              <a:ext uri="{FF2B5EF4-FFF2-40B4-BE49-F238E27FC236}">
                <a16:creationId xmlns:a16="http://schemas.microsoft.com/office/drawing/2014/main" id="{E943DEEB-9997-F105-E716-68F8460C382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2" r="21802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F9B0DD-1861-ECCE-190D-1864F53B49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400" dirty="0"/>
              <a:t>An Employee Management System centralizes employee data, streamlining the management process. It automates routine tasks and provides a scalable solution for organizations of any size.</a:t>
            </a:r>
            <a:endParaRPr lang="en-IN" sz="1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91DC4E-EAA6-38D5-3E0F-2EC0A848F7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600" dirty="0"/>
              <a:t>NEED FOR EMPLOYEE MANAGEMENT SYSTEMS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67584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498D-538F-3DA3-D346-2CC2F5A25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TASK FEATURES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8F2DE-0EC7-C24C-57EC-3ECEB92FE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TASK MODULE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5B627-34E9-2A42-D548-FFED74658F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20</a:t>
            </a:fld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31E21-F843-44D7-496E-9B8542F08A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Managers can easily assign and track tasks, ensuring all employees have clear directives and necessary resources.</a:t>
            </a:r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69B77D-9895-210A-64FF-9D85638B08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HR, managers, and admins can generate detailed reports on task deadlines, statuses, and overall progress, facilitating better oversight.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670D29-EAB2-E0F0-07E0-66F202CC0C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/>
              <a:t>TASK ASSIGNMENT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F699DF-708D-F72C-AE36-6D61BA4B95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/>
              <a:t>REPORT GENERATION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64C3AA6-66B0-C201-2F3C-44A6DECA783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Employees can change task statuses to Pending or Completed, reflecting real-time progress and workflow efficiency.</a:t>
            </a:r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C7F72A-0D85-3F57-02AE-7911ADF335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/>
              <a:t>STATUS MANAGEMENT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3C2BA1-8147-A38F-E3F0-6CBB7551D79F}"/>
              </a:ext>
            </a:extLst>
          </p:cNvPr>
          <p:cNvSpPr/>
          <p:nvPr/>
        </p:nvSpPr>
        <p:spPr>
          <a:xfrm>
            <a:off x="9033933" y="6460067"/>
            <a:ext cx="23622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330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/>
        </p:nvGraphicFramePr>
        <p:xfrm>
          <a:off x="646176" y="3291840"/>
          <a:ext cx="10363200" cy="179832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STATUS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DESCRIPTION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In Progress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Task is currently being worked on.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Pending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Task is assigned but not yet started.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Completed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Task has been finished and verified.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Delayed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Task has not been completed by the deadline.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596900" y="571500"/>
            <a:ext cx="10363200" cy="9525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>
                <a:latin typeface="Montserrat ExtraBold"/>
              </a:rPr>
              <a:t>TASK STATUS OPTIONS</a:t>
            </a:r>
            <a:endParaRPr lang="en-US" sz="4400" dirty="0">
              <a:latin typeface="Montserrat ExtraBold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</p:sp>
      <p:sp>
        <p:nvSpPr>
          <p:cNvPr id="5" name="Text 2"/>
          <p:cNvSpPr/>
          <p:nvPr/>
        </p:nvSpPr>
        <p:spPr>
          <a:xfrm>
            <a:off x="660400" y="1574800"/>
            <a:ext cx="6032500" cy="78740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>
                <a:latin typeface="Open Sans"/>
                <a:ea typeface="Open Sans"/>
                <a:cs typeface="Open Sans"/>
              </a:rPr>
              <a:t>This table summarizes various task statuses along with their descriptions. Understanding these statuses is crucial for effective task management.</a:t>
            </a:r>
            <a:endParaRPr lang="en-US" sz="14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569700" y="6350000"/>
            <a:ext cx="609600" cy="355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1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pPr algn="ctr"/>
              <a:t>21</a:t>
            </a:fld>
            <a:endParaRPr lang="en-US" sz="121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17421-0283-4711-E892-1E4830F90E79}"/>
              </a:ext>
            </a:extLst>
          </p:cNvPr>
          <p:cNvSpPr/>
          <p:nvPr/>
        </p:nvSpPr>
        <p:spPr>
          <a:xfrm>
            <a:off x="8991600" y="6460067"/>
            <a:ext cx="2370667" cy="35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947403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/>
          <p:cNvGraphicFramePr/>
          <p:nvPr>
            <p:extLst>
              <p:ext uri="{D42A27DB-BD31-4B8C-83A1-F6EECF244321}">
                <p14:modId xmlns:p14="http://schemas.microsoft.com/office/powerpoint/2010/main" val="1674561478"/>
              </p:ext>
            </p:extLst>
          </p:nvPr>
        </p:nvGraphicFramePr>
        <p:xfrm>
          <a:off x="749300" y="1727200"/>
          <a:ext cx="20320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1"/>
          <p:cNvGraphicFramePr/>
          <p:nvPr>
            <p:extLst>
              <p:ext uri="{D42A27DB-BD31-4B8C-83A1-F6EECF244321}">
                <p14:modId xmlns:p14="http://schemas.microsoft.com/office/powerpoint/2010/main" val="1658032252"/>
              </p:ext>
            </p:extLst>
          </p:nvPr>
        </p:nvGraphicFramePr>
        <p:xfrm>
          <a:off x="8724900" y="1739900"/>
          <a:ext cx="20320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2"/>
          <p:cNvGraphicFramePr/>
          <p:nvPr>
            <p:extLst>
              <p:ext uri="{D42A27DB-BD31-4B8C-83A1-F6EECF244321}">
                <p14:modId xmlns:p14="http://schemas.microsoft.com/office/powerpoint/2010/main" val="2477847157"/>
              </p:ext>
            </p:extLst>
          </p:nvPr>
        </p:nvGraphicFramePr>
        <p:xfrm>
          <a:off x="3365500" y="1739900"/>
          <a:ext cx="20320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Chart 3"/>
          <p:cNvGraphicFramePr/>
          <p:nvPr>
            <p:extLst>
              <p:ext uri="{D42A27DB-BD31-4B8C-83A1-F6EECF244321}">
                <p14:modId xmlns:p14="http://schemas.microsoft.com/office/powerpoint/2010/main" val="1033395668"/>
              </p:ext>
            </p:extLst>
          </p:nvPr>
        </p:nvGraphicFramePr>
        <p:xfrm>
          <a:off x="6146800" y="1739900"/>
          <a:ext cx="20320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569700" y="6350000"/>
            <a:ext cx="609600" cy="355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1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pPr algn="ctr"/>
              <a:t>22</a:t>
            </a:fld>
            <a:endParaRPr lang="en-US" sz="121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F0FFB-9CD4-4647-B677-C259F263BB05}"/>
              </a:ext>
            </a:extLst>
          </p:cNvPr>
          <p:cNvSpPr txBox="1"/>
          <p:nvPr/>
        </p:nvSpPr>
        <p:spPr>
          <a:xfrm>
            <a:off x="596900" y="571500"/>
            <a:ext cx="10363200" cy="952500"/>
          </a:xfrm>
          <a:prstGeom prst="rect">
            <a:avLst/>
          </a:prstGeom>
          <a:noFill/>
        </p:spPr>
        <p:txBody>
          <a:bodyPr vertOverflow="overflow" vert="horz" wrap="square" rtlCol="0" anchor="t" anchorCtr="0">
            <a:spAutoFit/>
          </a:bodyPr>
          <a:lstStyle/>
          <a:p>
            <a:r>
              <a:rPr lang="en-IN" sz="4400">
                <a:latin typeface="Montserrat ExtraBold"/>
              </a:rPr>
              <a:t>REPORTING BY ROLE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A86DC-25BC-498A-9A7F-F6A5A057BEED}"/>
              </a:ext>
            </a:extLst>
          </p:cNvPr>
          <p:cNvSpPr txBox="1"/>
          <p:nvPr/>
        </p:nvSpPr>
        <p:spPr>
          <a:xfrm>
            <a:off x="1308100" y="2349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Montserrat ExtraBold"/>
              </a:rPr>
              <a:t>40%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426EE-57D8-4BEB-A4F1-6B3CCA5F2A13}"/>
              </a:ext>
            </a:extLst>
          </p:cNvPr>
          <p:cNvSpPr txBox="1"/>
          <p:nvPr/>
        </p:nvSpPr>
        <p:spPr>
          <a:xfrm>
            <a:off x="9283700" y="2349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Montserrat ExtraBold"/>
              </a:rPr>
              <a:t>30%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85A68-781D-4F48-8B99-57B9DAF6E74E}"/>
              </a:ext>
            </a:extLst>
          </p:cNvPr>
          <p:cNvSpPr txBox="1"/>
          <p:nvPr/>
        </p:nvSpPr>
        <p:spPr>
          <a:xfrm>
            <a:off x="3911600" y="2349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Montserrat ExtraBold"/>
              </a:rPr>
              <a:t>20%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A653FB-9A1D-4B18-9C97-9F1965E713E8}"/>
              </a:ext>
            </a:extLst>
          </p:cNvPr>
          <p:cNvSpPr txBox="1"/>
          <p:nvPr/>
        </p:nvSpPr>
        <p:spPr>
          <a:xfrm>
            <a:off x="6692900" y="2349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Montserrat ExtraBold"/>
              </a:rPr>
              <a:t>10%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D1EFBA-62C9-4AD4-811E-BC7193FABEC7}"/>
              </a:ext>
            </a:extLst>
          </p:cNvPr>
          <p:cNvSpPr txBox="1"/>
          <p:nvPr/>
        </p:nvSpPr>
        <p:spPr>
          <a:xfrm>
            <a:off x="571500" y="3530600"/>
            <a:ext cx="2387600" cy="482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250" b="1"/>
              <a:t>MANAGERS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CBC463-A705-4683-9D8C-E97CF76E5A3D}"/>
              </a:ext>
            </a:extLst>
          </p:cNvPr>
          <p:cNvSpPr txBox="1"/>
          <p:nvPr/>
        </p:nvSpPr>
        <p:spPr>
          <a:xfrm>
            <a:off x="571500" y="4127500"/>
            <a:ext cx="2387600" cy="24003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200">
                <a:latin typeface="Open Sans"/>
                <a:ea typeface="Open Sans"/>
                <a:cs typeface="Open Sans"/>
              </a:rPr>
              <a:t>Managers have a 40% capability to generate reports on task status.</a:t>
            </a:r>
            <a:endParaRPr lang="en-IN" sz="1200">
              <a:latin typeface="Open Sans"/>
              <a:ea typeface="Open Sans"/>
              <a:cs typeface="Open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6B32D9-163E-4DAD-8CCB-1B8217B15C00}"/>
              </a:ext>
            </a:extLst>
          </p:cNvPr>
          <p:cNvSpPr txBox="1"/>
          <p:nvPr/>
        </p:nvSpPr>
        <p:spPr>
          <a:xfrm>
            <a:off x="8547100" y="3530600"/>
            <a:ext cx="2387600" cy="482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250" b="1"/>
              <a:t>HR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B34389-88A4-454B-8018-43B49EDE963C}"/>
              </a:ext>
            </a:extLst>
          </p:cNvPr>
          <p:cNvSpPr txBox="1"/>
          <p:nvPr/>
        </p:nvSpPr>
        <p:spPr>
          <a:xfrm>
            <a:off x="8547100" y="4127500"/>
            <a:ext cx="2387600" cy="24003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200">
                <a:latin typeface="Open Sans"/>
                <a:ea typeface="Open Sans"/>
                <a:cs typeface="Open Sans"/>
              </a:rPr>
              <a:t>HR possesses a 30% capability for generating reports related to tasks.</a:t>
            </a:r>
            <a:endParaRPr lang="en-IN" sz="1200">
              <a:latin typeface="Open Sans"/>
              <a:ea typeface="Open Sans"/>
              <a:cs typeface="Open San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0E5796-60BC-4AA7-ABEB-3C85E30B0A21}"/>
              </a:ext>
            </a:extLst>
          </p:cNvPr>
          <p:cNvSpPr txBox="1"/>
          <p:nvPr/>
        </p:nvSpPr>
        <p:spPr>
          <a:xfrm>
            <a:off x="3187700" y="3530600"/>
            <a:ext cx="2387600" cy="482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250" b="1"/>
              <a:t>ADMINS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A67E8B-2E98-40BC-9AE3-21FAAEC4E3B1}"/>
              </a:ext>
            </a:extLst>
          </p:cNvPr>
          <p:cNvSpPr txBox="1"/>
          <p:nvPr/>
        </p:nvSpPr>
        <p:spPr>
          <a:xfrm>
            <a:off x="3187700" y="4127500"/>
            <a:ext cx="2387600" cy="24003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200">
                <a:latin typeface="Open Sans"/>
                <a:ea typeface="Open Sans"/>
                <a:cs typeface="Open Sans"/>
              </a:rPr>
              <a:t>Admins can generate 20% of reports on the task module.</a:t>
            </a:r>
            <a:endParaRPr lang="en-IN" sz="1200">
              <a:latin typeface="Open Sans"/>
              <a:ea typeface="Open Sans"/>
              <a:cs typeface="Open San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8AF9BC-44C9-42D9-917B-64C27AB708FF}"/>
              </a:ext>
            </a:extLst>
          </p:cNvPr>
          <p:cNvSpPr txBox="1"/>
          <p:nvPr/>
        </p:nvSpPr>
        <p:spPr>
          <a:xfrm>
            <a:off x="5969000" y="3517900"/>
            <a:ext cx="2387600" cy="482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250" b="1"/>
              <a:t>EMPLOYEES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2039BF-DC98-406E-897A-7D3660A972FF}"/>
              </a:ext>
            </a:extLst>
          </p:cNvPr>
          <p:cNvSpPr txBox="1"/>
          <p:nvPr/>
        </p:nvSpPr>
        <p:spPr>
          <a:xfrm>
            <a:off x="5969000" y="4127500"/>
            <a:ext cx="2387600" cy="24003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200">
                <a:latin typeface="Open Sans"/>
                <a:ea typeface="Open Sans"/>
                <a:cs typeface="Open Sans"/>
              </a:rPr>
              <a:t>Employees have a 10% capability to generate their own task reports.</a:t>
            </a:r>
            <a:endParaRPr lang="en-IN" sz="120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10903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F54D-C339-ABDA-945B-6122CA9D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MODULE BENEFITS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F96D9-F65B-3BB1-CB23-283E608184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TASK MODULE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25E0B-7DEB-551F-AA67-58FA4EB58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23</a:t>
            </a:fld>
            <a:endParaRPr lang="en-ID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6CE5348-DA69-41E7-0C5C-892D26B9572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25981" r="25981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191CB4-EF38-8CC2-6665-672291C94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The Task Module enhances productivity and accountability by clearly defining roles, streamlining task assignments, and enabling comprehensive reporting.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DF5538-6BB5-8F9F-BA5D-FF9C7C5725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/>
              <a:t>ORGANIZATIONAL EFFICIENCY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D7FB95-C2DF-89EE-8E6E-0DC16DFB89C3}"/>
              </a:ext>
            </a:extLst>
          </p:cNvPr>
          <p:cNvSpPr/>
          <p:nvPr/>
        </p:nvSpPr>
        <p:spPr>
          <a:xfrm>
            <a:off x="9025467" y="6460067"/>
            <a:ext cx="242993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81423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E4FE-EF6E-8590-C3E3-A9790738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570115"/>
            <a:ext cx="3245313" cy="5725248"/>
          </a:xfrm>
        </p:spPr>
        <p:txBody>
          <a:bodyPr/>
          <a:lstStyle/>
          <a:p>
            <a:r>
              <a:rPr lang="en-IN" dirty="0"/>
              <a:t>FUTURE ENHANCEMENTS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CCE845-F0BE-8B16-A163-D61AAB2586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EMPLOYEE MANAGEMENT SYSTEM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1BE7A-FBC5-7317-B223-B9508023BB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24</a:t>
            </a:fld>
            <a:endParaRPr lang="en-ID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46EF9E2-54F9-E6F5-B0C9-095E4BC0E01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37633" r="37633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D73621-5D14-EC42-4AF0-20E36D5BED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Enhancements include role-based access control for security,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cloud service integration,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 and advanced analytics for better insights.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Migrate Console Application to Web Application using ASP.NET and MVC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WEB API for Notifications On Contact Numbers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 Additional features like attendance tracking, Leave Management will be added.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BE18E7-6B4D-9616-426A-CC9C632B28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/>
              <a:t>PLANNED IMPROVEMENTS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EBCAF-9788-04DD-1256-3CB28CCCF222}"/>
              </a:ext>
            </a:extLst>
          </p:cNvPr>
          <p:cNvSpPr/>
          <p:nvPr/>
        </p:nvSpPr>
        <p:spPr>
          <a:xfrm>
            <a:off x="9050867" y="6485467"/>
            <a:ext cx="2294466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294200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984A-6704-D604-CAFA-AA34DE96E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B2144B-B1F0-7007-87A7-0F770E6CFB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EMPLOYEE MANAGEMENT SYSTEM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36A61-D2B9-5BAA-137D-7FB8815295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25</a:t>
            </a:fld>
            <a:endParaRPr lang="en-ID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4988127-B402-D0D4-B497-0DA5708EA4B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37633" r="37633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8E4BF0-6434-CC1A-A197-1DAAB4DBEF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The Employee Management System simplifies record handling through features like CRUD operations and robust security. Email notifications streamline communication, while role-based dashboards enhance user access. Ultimately, it boosts workplace efficiency.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499DD8-3891-7326-4305-E7A3088C4F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/>
              <a:t>RECAP OF MAIN POINTS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2F3A4D-F978-B3CA-48EE-A2BF6547E4C4}"/>
              </a:ext>
            </a:extLst>
          </p:cNvPr>
          <p:cNvSpPr/>
          <p:nvPr/>
        </p:nvSpPr>
        <p:spPr>
          <a:xfrm>
            <a:off x="8983133" y="6451600"/>
            <a:ext cx="2277534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303498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DAFAA-D58E-EE7D-A59E-8BD7B0A8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THANK YOU!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4671C-BB7A-5E06-2682-B237FAFE57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EMPLOYEE MANAGEMENT SYSTEM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391C5-7571-7FB5-6BB9-FB46C4C954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26</a:t>
            </a:fld>
            <a:endParaRPr lang="en-ID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DAE8BBE-49EA-819C-EC22-FE17AFF9FB1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31555" r="31555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0D8E75-760E-301F-F3C0-28B5DFC38C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7687" y="2625933"/>
            <a:ext cx="6780880" cy="3657600"/>
          </a:xfrm>
        </p:spPr>
        <p:txBody>
          <a:bodyPr/>
          <a:lstStyle/>
          <a:p>
            <a:r>
              <a:rPr lang="en-US"/>
              <a:t>We appreciate your time sharing this presentation. Please feel free to ask any questions or provide feedback about the system and its functionalities.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E57CE-0EF6-3453-6AF5-FC826DF92D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/>
              <a:t>FEEDBACK AND QUESTIONS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99F7E7-01E5-67C4-FEFC-FB381C804EF9}"/>
              </a:ext>
            </a:extLst>
          </p:cNvPr>
          <p:cNvSpPr/>
          <p:nvPr/>
        </p:nvSpPr>
        <p:spPr>
          <a:xfrm>
            <a:off x="9084733" y="6443133"/>
            <a:ext cx="2328334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463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000">
        <p15:prstTrans prst="wind"/>
      </p:transition>
    </mc:Choice>
    <mc:Fallback xmlns="">
      <p:transition spd="slow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388350"/>
              </p:ext>
            </p:extLst>
          </p:nvPr>
        </p:nvGraphicFramePr>
        <p:xfrm>
          <a:off x="646176" y="3291840"/>
          <a:ext cx="10363200" cy="2438400"/>
        </p:xfrm>
        <a:graphic>
          <a:graphicData uri="http://schemas.openxmlformats.org/drawingml/2006/table">
            <a:tbl>
              <a:tblPr/>
              <a:tblGrid>
                <a:gridCol w="345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COMPONENT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TECHNOLOGY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DESCRIPTION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Programming Language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C#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Main language for backend development.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Framework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Entity Framework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Framework for Interaction With Data Base Seamlessly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Database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SQL Server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Relational database management system.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Email Service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SMTP Server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Used for handling email notifications.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596900" y="571500"/>
            <a:ext cx="10363200" cy="9525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>
                <a:latin typeface="Montserrat ExtraBold"/>
              </a:rPr>
              <a:t>TECHNOLOGIES USED</a:t>
            </a:r>
            <a:endParaRPr lang="en-US" sz="4400" dirty="0">
              <a:latin typeface="Montserrat ExtraBold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</p:sp>
      <p:sp>
        <p:nvSpPr>
          <p:cNvPr id="5" name="Text 2"/>
          <p:cNvSpPr/>
          <p:nvPr/>
        </p:nvSpPr>
        <p:spPr>
          <a:xfrm>
            <a:off x="660400" y="1574800"/>
            <a:ext cx="6032500" cy="78740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>
                <a:latin typeface="Open Sans"/>
                <a:ea typeface="Open Sans"/>
                <a:cs typeface="Open Sans"/>
              </a:rPr>
              <a:t>These technologies form the backbone of the Employee Management System, ensuring scalability and reliability. Their integration optimizes system performance and usability.</a:t>
            </a:r>
            <a:endParaRPr lang="en-US" sz="14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569700" y="6350000"/>
            <a:ext cx="609600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1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pPr algn="ctr"/>
              <a:t>3</a:t>
            </a:fld>
            <a:endParaRPr lang="en-US" sz="121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DAC357-8A70-B267-C0B1-D66D87012A8D}"/>
              </a:ext>
            </a:extLst>
          </p:cNvPr>
          <p:cNvSpPr/>
          <p:nvPr/>
        </p:nvSpPr>
        <p:spPr>
          <a:xfrm>
            <a:off x="9076267" y="6434667"/>
            <a:ext cx="2252133" cy="35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73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C292-0DEC-714E-0EEB-15AB6CA5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SYSTEM ARCHITECTURE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A5A9C-131A-61D3-0D80-FBCDC925A7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EMPLOYEE MANAGEMENT SYSTEM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4E344-92E0-1AF5-7FD8-CFEA032F6C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4</a:t>
            </a:fld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071DB-8F4F-082C-F447-AD2920410B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Handles the data representation of All Data Tables. It defines how employee information is structured with other  Tables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E7CB6A-0A52-AFF4-BCD3-B317F2843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Contains the core application logic and workflows. This layer processes commands from the user interface.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5D20FA-DD37-BED2-D480-315F19B66E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/>
              <a:t>MODEL LAYER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E8B213-000A-A081-A0BC-FDAA5A3755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 LOGIC LAYER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13B230-5355-C726-4B19-0E3A8A81B8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Manages interactions with the SQL Server database. It uses Entity Framework Core for data operations.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2E58A0-18F4-3214-61F6-03297E0992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/>
              <a:t>DATA ACCESS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FB317C-4E99-9C5A-CDAA-986E96DB4D29}"/>
              </a:ext>
            </a:extLst>
          </p:cNvPr>
          <p:cNvSpPr/>
          <p:nvPr/>
        </p:nvSpPr>
        <p:spPr>
          <a:xfrm>
            <a:off x="9017000" y="6451600"/>
            <a:ext cx="2370667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50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4EC0-91EF-609E-7E01-CBAA9D74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KEY FEATURES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59062-BBF0-9BA8-8B90-98EEBB3B53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EMPLOYEE MANAGEMENT SYSTEM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5E959-C367-7C53-C5E5-A311EAB25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5</a:t>
            </a:fld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38A1A-E1BB-8E14-FE1C-3427B1B745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Our system allows complete management of employee records. Users can add, update, view, and delete employee information seamlessly.</a:t>
            </a:r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8ECB54-27AC-74A3-EEC3-6790A779E2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The system sends automated emails for important events. Notifications include password recovery links and alerts for new hires.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79805D-6928-5D44-D624-0EF81F34B0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/>
              <a:t>CRUD OPERATIONS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340BBF0-F85D-2242-4D22-9FA9D40A53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/>
              <a:t>EMAIL NOTIFICATIONS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5D19FC-051F-5BC1-2303-6BE2C88166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Different roles access customized dashboards. Admins, managers, HR, and employees have unique views tailored to their functions.</a:t>
            </a:r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BE4AF8-17B8-37C2-81C9-A7105599EC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/>
              <a:t>ROLE-BASED DASHBOARDS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D2457A-3489-6AF6-B6C9-F34D933B0993}"/>
              </a:ext>
            </a:extLst>
          </p:cNvPr>
          <p:cNvSpPr/>
          <p:nvPr/>
        </p:nvSpPr>
        <p:spPr>
          <a:xfrm>
            <a:off x="9067800" y="6356351"/>
            <a:ext cx="2269067" cy="501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8365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9719-A134-3EA9-2E72-C76B3F6E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SECURITY FEATURES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265EA-B5A9-1E4B-458A-06E7CA7C7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EMPLOYEE MANAGEMENT SYSTEM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D0025-7568-27DA-34F2-BF180B2FEE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6</a:t>
            </a:fld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9B01F-6CE8-D2AE-7202-507E13A533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The system ensures strong password policies to protect user accounts from unauthorized access. It encourages combining letters, numbers, and symbols.</a:t>
            </a:r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E6785C-9B04-883C-C9F9-35E321409E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All passwords are hashed before storage, enhancing security. This means even if data is compromised, actual passwords remain protected.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9D2683-41FF-8B5C-0831-51A87996C3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/>
              <a:t>PASSWORD VALIDATION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C36F59-23B6-C510-EF7E-D615C0E0318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/>
              <a:t>PASSWORD HASHING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79758F-7114-AAD4-1C8D-420BB266D8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When users log in, credentials are verified securely to prevent breaches. This process uses encryption and secure channels to strengthen user privacy.</a:t>
            </a:r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1B1351F-8F06-2F36-8776-4A7D6A2A090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/>
              <a:t>SECURE CREDENTIAL VERIFICATION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7F3C42-F75F-302D-A797-3FADF4DA0F89}"/>
              </a:ext>
            </a:extLst>
          </p:cNvPr>
          <p:cNvSpPr/>
          <p:nvPr/>
        </p:nvSpPr>
        <p:spPr>
          <a:xfrm>
            <a:off x="9017000" y="6468533"/>
            <a:ext cx="2345267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5279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7E6B-3E7E-E1D7-B731-94A21144E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EMAIL NOTIFICATIONS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BAACB-8A33-ACF4-5FAD-712CEA3638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EMPLOYEE MANAGEMENT SYSTEM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58343-B3A7-E9D9-7088-72E06CE403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7</a:t>
            </a:fld>
            <a:endParaRPr lang="en-ID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ECB14181-754F-B13A-E674-CF5A83A1AB5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16667" r="16667"/>
          <a:stretch>
            <a:fillRect/>
          </a:stretch>
        </p:blipFill>
        <p:spPr/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47E7359-680A-E7F0-0160-68F306771FE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6667" r="16667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7FD403-D521-4A64-0BD0-00BBE9F40C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Users can easily recover their passwords through email notifications that guide them through the process quickly and securely.</a:t>
            </a:r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2F9657B-EFD5-8F7F-00CC-77355C2A74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When a new employee joins, notifications are sent to relevant parties. This enhances collaboration and keeps everyone informed of changes.</a:t>
            </a:r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3A4D2D-4D8B-70F6-7DDD-2F0385C7AF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/>
              <a:t>PASSWORD RECOVERY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86F1F74-EEDD-757B-EB08-E041E41F307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/>
              <a:t>NEW HIRE ALERTS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B15FFE-FEB3-AC84-504A-A688F8D69BBF}"/>
              </a:ext>
            </a:extLst>
          </p:cNvPr>
          <p:cNvSpPr/>
          <p:nvPr/>
        </p:nvSpPr>
        <p:spPr>
          <a:xfrm>
            <a:off x="8974667" y="6519333"/>
            <a:ext cx="2438400" cy="249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154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982596"/>
              </p:ext>
            </p:extLst>
          </p:nvPr>
        </p:nvGraphicFramePr>
        <p:xfrm>
          <a:off x="646176" y="3291840"/>
          <a:ext cx="10363200" cy="2371344"/>
        </p:xfrm>
        <a:graphic>
          <a:graphicData uri="http://schemas.openxmlformats.org/drawingml/2006/table">
            <a:tbl>
              <a:tblPr/>
              <a:tblGrid>
                <a:gridCol w="345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2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SEARCH CRITERION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DESCRIPTION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EXAMPLE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2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ID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Unique identifier for each employee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12345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2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Name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Search by employee’s full name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John Doe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63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Joining Date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Find employees based on their start date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01/01/2020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2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Role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Filter employees based on job title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Manager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2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Department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Search employees by department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Sales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596900" y="571500"/>
            <a:ext cx="10363200" cy="9525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>
                <a:latin typeface="Montserrat ExtraBold"/>
              </a:rPr>
              <a:t>SEARCH FUNCTIONALITY</a:t>
            </a:r>
            <a:endParaRPr lang="en-US" sz="4400" dirty="0">
              <a:latin typeface="Montserrat ExtraBold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</p:sp>
      <p:sp>
        <p:nvSpPr>
          <p:cNvPr id="5" name="Text 2"/>
          <p:cNvSpPr/>
          <p:nvPr/>
        </p:nvSpPr>
        <p:spPr>
          <a:xfrm>
            <a:off x="660400" y="1574800"/>
            <a:ext cx="6032500" cy="78740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>
                <a:latin typeface="Open Sans"/>
                <a:ea typeface="Open Sans"/>
                <a:cs typeface="Open Sans"/>
              </a:rPr>
              <a:t>This table summarizes the search options available to enhance user experience. It allows users to efficiently locate employee information with specific criteria.</a:t>
            </a:r>
            <a:endParaRPr lang="en-US" sz="14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569700" y="6350000"/>
            <a:ext cx="609600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1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pPr algn="ctr"/>
              <a:t>8</a:t>
            </a:fld>
            <a:endParaRPr lang="en-US" sz="121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7D4D2D-123F-8DBE-62E0-A26FB2E410F9}"/>
              </a:ext>
            </a:extLst>
          </p:cNvPr>
          <p:cNvSpPr/>
          <p:nvPr/>
        </p:nvSpPr>
        <p:spPr>
          <a:xfrm>
            <a:off x="9000067" y="6350000"/>
            <a:ext cx="249766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208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/>
          <p:cNvGraphicFramePr/>
          <p:nvPr>
            <p:extLst>
              <p:ext uri="{D42A27DB-BD31-4B8C-83A1-F6EECF244321}">
                <p14:modId xmlns:p14="http://schemas.microsoft.com/office/powerpoint/2010/main" val="1904091150"/>
              </p:ext>
            </p:extLst>
          </p:nvPr>
        </p:nvGraphicFramePr>
        <p:xfrm>
          <a:off x="749300" y="1727200"/>
          <a:ext cx="20320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1"/>
          <p:cNvGraphicFramePr/>
          <p:nvPr>
            <p:extLst>
              <p:ext uri="{D42A27DB-BD31-4B8C-83A1-F6EECF244321}">
                <p14:modId xmlns:p14="http://schemas.microsoft.com/office/powerpoint/2010/main" val="2800536879"/>
              </p:ext>
            </p:extLst>
          </p:nvPr>
        </p:nvGraphicFramePr>
        <p:xfrm>
          <a:off x="8724900" y="1739900"/>
          <a:ext cx="20320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2"/>
          <p:cNvGraphicFramePr/>
          <p:nvPr>
            <p:extLst>
              <p:ext uri="{D42A27DB-BD31-4B8C-83A1-F6EECF244321}">
                <p14:modId xmlns:p14="http://schemas.microsoft.com/office/powerpoint/2010/main" val="1234362392"/>
              </p:ext>
            </p:extLst>
          </p:nvPr>
        </p:nvGraphicFramePr>
        <p:xfrm>
          <a:off x="3365500" y="1739900"/>
          <a:ext cx="20320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Chart 3"/>
          <p:cNvGraphicFramePr/>
          <p:nvPr>
            <p:extLst>
              <p:ext uri="{D42A27DB-BD31-4B8C-83A1-F6EECF244321}">
                <p14:modId xmlns:p14="http://schemas.microsoft.com/office/powerpoint/2010/main" val="3725301785"/>
              </p:ext>
            </p:extLst>
          </p:nvPr>
        </p:nvGraphicFramePr>
        <p:xfrm>
          <a:off x="6146800" y="1739900"/>
          <a:ext cx="20320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569700" y="6350000"/>
            <a:ext cx="609600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1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pPr algn="ctr"/>
              <a:t>9</a:t>
            </a:fld>
            <a:endParaRPr lang="en-US" sz="121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6DD45-F9F2-4839-9533-136D7256587E}"/>
              </a:ext>
            </a:extLst>
          </p:cNvPr>
          <p:cNvSpPr txBox="1"/>
          <p:nvPr/>
        </p:nvSpPr>
        <p:spPr>
          <a:xfrm>
            <a:off x="596900" y="571500"/>
            <a:ext cx="10363200" cy="952500"/>
          </a:xfrm>
          <a:prstGeom prst="rect">
            <a:avLst/>
          </a:prstGeom>
          <a:noFill/>
        </p:spPr>
        <p:txBody>
          <a:bodyPr vertOverflow="overflow" vert="horz" wrap="square" rtlCol="0" anchor="t" anchorCtr="0">
            <a:spAutoFit/>
          </a:bodyPr>
          <a:lstStyle/>
          <a:p>
            <a:r>
              <a:rPr lang="en-IN" sz="4400">
                <a:latin typeface="Montserrat ExtraBold"/>
              </a:rPr>
              <a:t>DATABASE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A6D30-2471-4CD4-8075-383C50ACD859}"/>
              </a:ext>
            </a:extLst>
          </p:cNvPr>
          <p:cNvSpPr txBox="1"/>
          <p:nvPr/>
        </p:nvSpPr>
        <p:spPr>
          <a:xfrm>
            <a:off x="1308100" y="2349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Montserrat ExtraBold"/>
              </a:rPr>
              <a:t>25%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22A24F-01A6-4A7B-A22D-CF8147480435}"/>
              </a:ext>
            </a:extLst>
          </p:cNvPr>
          <p:cNvSpPr txBox="1"/>
          <p:nvPr/>
        </p:nvSpPr>
        <p:spPr>
          <a:xfrm>
            <a:off x="9283700" y="2349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Montserrat ExtraBold"/>
              </a:rPr>
              <a:t>35%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0B5850-4F37-4A66-BCF3-E18E819E354A}"/>
              </a:ext>
            </a:extLst>
          </p:cNvPr>
          <p:cNvSpPr txBox="1"/>
          <p:nvPr/>
        </p:nvSpPr>
        <p:spPr>
          <a:xfrm>
            <a:off x="3911600" y="2349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Montserrat ExtraBold"/>
              </a:rPr>
              <a:t>20%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EF31B9-8A37-42E6-8150-F6657039BD56}"/>
              </a:ext>
            </a:extLst>
          </p:cNvPr>
          <p:cNvSpPr txBox="1"/>
          <p:nvPr/>
        </p:nvSpPr>
        <p:spPr>
          <a:xfrm>
            <a:off x="6692900" y="2349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Montserrat ExtraBold"/>
              </a:rPr>
              <a:t>20%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8373B0-9A07-409E-81EF-5C9F4992E192}"/>
              </a:ext>
            </a:extLst>
          </p:cNvPr>
          <p:cNvSpPr txBox="1"/>
          <p:nvPr/>
        </p:nvSpPr>
        <p:spPr>
          <a:xfrm>
            <a:off x="571500" y="3530600"/>
            <a:ext cx="2387600" cy="482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250" b="1"/>
              <a:t>ADMINS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BB4908-0C61-4904-A552-19EE75C659FD}"/>
              </a:ext>
            </a:extLst>
          </p:cNvPr>
          <p:cNvSpPr txBox="1"/>
          <p:nvPr/>
        </p:nvSpPr>
        <p:spPr>
          <a:xfrm>
            <a:off x="571500" y="4127500"/>
            <a:ext cx="2387600" cy="24003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200">
                <a:latin typeface="Open Sans"/>
                <a:ea typeface="Open Sans"/>
                <a:cs typeface="Open Sans"/>
              </a:rPr>
              <a:t>Essential for overseeing the system.</a:t>
            </a:r>
            <a:endParaRPr lang="en-IN" sz="1200">
              <a:latin typeface="Open Sans"/>
              <a:ea typeface="Open Sans"/>
              <a:cs typeface="Open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48A130-1944-4969-B33B-905D66720C08}"/>
              </a:ext>
            </a:extLst>
          </p:cNvPr>
          <p:cNvSpPr txBox="1"/>
          <p:nvPr/>
        </p:nvSpPr>
        <p:spPr>
          <a:xfrm>
            <a:off x="8547100" y="3530600"/>
            <a:ext cx="2387600" cy="482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250" b="1"/>
              <a:t>HUMAN RESOURCES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609B9-E4EF-42A3-BDA9-5BF50D18534F}"/>
              </a:ext>
            </a:extLst>
          </p:cNvPr>
          <p:cNvSpPr txBox="1"/>
          <p:nvPr/>
        </p:nvSpPr>
        <p:spPr>
          <a:xfrm>
            <a:off x="8547100" y="4127500"/>
            <a:ext cx="2387600" cy="24003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IN" sz="1200">
                <a:latin typeface="Open Sans"/>
                <a:ea typeface="Open Sans"/>
                <a:cs typeface="Open Sans"/>
              </a:rPr>
              <a:t>Manages employee records.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B1E9A5-0EB3-4C5B-9254-3BEFA6F92198}"/>
              </a:ext>
            </a:extLst>
          </p:cNvPr>
          <p:cNvSpPr txBox="1"/>
          <p:nvPr/>
        </p:nvSpPr>
        <p:spPr>
          <a:xfrm>
            <a:off x="3187700" y="3530600"/>
            <a:ext cx="2387600" cy="482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250" b="1"/>
              <a:t>MANAGERS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6F488F-1922-43AA-A40B-526127DC8A05}"/>
              </a:ext>
            </a:extLst>
          </p:cNvPr>
          <p:cNvSpPr txBox="1"/>
          <p:nvPr/>
        </p:nvSpPr>
        <p:spPr>
          <a:xfrm>
            <a:off x="3187700" y="4127500"/>
            <a:ext cx="2387600" cy="24003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IN" sz="1200">
                <a:latin typeface="Open Sans"/>
                <a:ea typeface="Open Sans"/>
                <a:cs typeface="Open Sans"/>
              </a:rPr>
              <a:t>Responsible for team management.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B35F41-5F66-4F18-9E9C-ACA839DE2902}"/>
              </a:ext>
            </a:extLst>
          </p:cNvPr>
          <p:cNvSpPr txBox="1"/>
          <p:nvPr/>
        </p:nvSpPr>
        <p:spPr>
          <a:xfrm>
            <a:off x="5969000" y="3517900"/>
            <a:ext cx="2387600" cy="482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250" b="1"/>
              <a:t>EMPLOYEES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8FBE5C-B709-430C-AD0D-7EFA8D8FB0A0}"/>
              </a:ext>
            </a:extLst>
          </p:cNvPr>
          <p:cNvSpPr txBox="1"/>
          <p:nvPr/>
        </p:nvSpPr>
        <p:spPr>
          <a:xfrm>
            <a:off x="5969000" y="4127500"/>
            <a:ext cx="2387600" cy="24003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IN" sz="1200">
                <a:latin typeface="Open Sans"/>
                <a:ea typeface="Open Sans"/>
                <a:cs typeface="Open Sans"/>
              </a:rPr>
              <a:t>Access their own records.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17C957-C4F1-FD34-CB49-C053581B7CC4}"/>
              </a:ext>
            </a:extLst>
          </p:cNvPr>
          <p:cNvSpPr/>
          <p:nvPr/>
        </p:nvSpPr>
        <p:spPr>
          <a:xfrm>
            <a:off x="8949267" y="6409267"/>
            <a:ext cx="2497666" cy="448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97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cean Fre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58F7"/>
      </a:accent1>
      <a:accent2>
        <a:srgbClr val="FE7032"/>
      </a:accent2>
      <a:accent3>
        <a:srgbClr val="91BED4"/>
      </a:accent3>
      <a:accent4>
        <a:srgbClr val="FFC000"/>
      </a:accent4>
      <a:accent5>
        <a:srgbClr val="D9E8F5"/>
      </a:accent5>
      <a:accent6>
        <a:srgbClr val="FFAD8D"/>
      </a:accent6>
      <a:hlink>
        <a:srgbClr val="0563C1"/>
      </a:hlink>
      <a:folHlink>
        <a:srgbClr val="954F72"/>
      </a:folHlink>
    </a:clrScheme>
    <a:fontScheme name="Montserrat ExtraBold - Open Sans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F25333C-4B15-434D-B68A-39255CF38D4F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1335</Words>
  <Application>Microsoft Office PowerPoint</Application>
  <PresentationFormat>Widescreen</PresentationFormat>
  <Paragraphs>242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Cascadia Mono SemiBold</vt:lpstr>
      <vt:lpstr>Montserrat ExtraBold</vt:lpstr>
      <vt:lpstr>Open Sans</vt:lpstr>
      <vt:lpstr>Ocean Free</vt:lpstr>
      <vt:lpstr>EMPLOYEE MANAGEMENT SYSTEM</vt:lpstr>
      <vt:lpstr>INTRODUCTION</vt:lpstr>
      <vt:lpstr>PowerPoint Presentation</vt:lpstr>
      <vt:lpstr>SYSTEM ARCHITECTURE</vt:lpstr>
      <vt:lpstr>KEY FEATURES</vt:lpstr>
      <vt:lpstr>SECURITY FEATURES</vt:lpstr>
      <vt:lpstr>EMAIL NOTIFICATIONS</vt:lpstr>
      <vt:lpstr>PowerPoint Presentation</vt:lpstr>
      <vt:lpstr>PowerPoint Presentation</vt:lpstr>
      <vt:lpstr>GENERATE REPORTS MODULE</vt:lpstr>
      <vt:lpstr>ADMIN REPORTS</vt:lpstr>
      <vt:lpstr>PowerPoint Presentation</vt:lpstr>
      <vt:lpstr>MANAGER REPORTS</vt:lpstr>
      <vt:lpstr>PowerPoint Presentation</vt:lpstr>
      <vt:lpstr>HR REPORTS</vt:lpstr>
      <vt:lpstr>PowerPoint Presentation</vt:lpstr>
      <vt:lpstr>TASK MODULE</vt:lpstr>
      <vt:lpstr>MODULE OVERVIEW</vt:lpstr>
      <vt:lpstr>ROLES &amp; RESPONSIBILITIES</vt:lpstr>
      <vt:lpstr>TASK FEATURES</vt:lpstr>
      <vt:lpstr>PowerPoint Presentation</vt:lpstr>
      <vt:lpstr>PowerPoint Presentation</vt:lpstr>
      <vt:lpstr>MODULE BENEFITS</vt:lpstr>
      <vt:lpstr>FUTURE ENHANCEMENTS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Asif Kotla</dc:creator>
  <cp:lastModifiedBy>Asif Kotla</cp:lastModifiedBy>
  <cp:revision>4</cp:revision>
  <dcterms:created xsi:type="dcterms:W3CDTF">2025-01-02T12:39:13Z</dcterms:created>
  <dcterms:modified xsi:type="dcterms:W3CDTF">2025-01-03T03:55:35Z</dcterms:modified>
</cp:coreProperties>
</file>