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4" r:id="rId6"/>
    <p:sldId id="329" r:id="rId7"/>
    <p:sldId id="281" r:id="rId8"/>
    <p:sldId id="328" r:id="rId9"/>
    <p:sldId id="282" r:id="rId10"/>
    <p:sldId id="323" r:id="rId11"/>
    <p:sldId id="324" r:id="rId12"/>
    <p:sldId id="325" r:id="rId13"/>
    <p:sldId id="326" r:id="rId14"/>
    <p:sldId id="327" r:id="rId15"/>
    <p:sldId id="314" r:id="rId16"/>
    <p:sldId id="321" r:id="rId17"/>
    <p:sldId id="315" r:id="rId18"/>
    <p:sldId id="317" r:id="rId19"/>
    <p:sldId id="318" r:id="rId20"/>
    <p:sldId id="319" r:id="rId21"/>
    <p:sldId id="297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388" autoAdjust="0"/>
  </p:normalViewPr>
  <p:slideViewPr>
    <p:cSldViewPr snapToGrid="0" snapToObjects="1">
      <p:cViewPr varScale="1">
        <p:scale>
          <a:sx n="71" d="100"/>
          <a:sy n="71" d="100"/>
        </p:scale>
        <p:origin x="696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0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9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51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/>
              <a:t>Context-Aware Testing System Using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1" y="1057274"/>
            <a:ext cx="8801100" cy="994164"/>
          </a:xfrm>
        </p:spPr>
        <p:txBody>
          <a:bodyPr/>
          <a:lstStyle/>
          <a:p>
            <a:r>
              <a:rPr lang="en-IN" dirty="0"/>
              <a:t>Function Call Generator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32140A-B367-43BA-9A6F-9DBC0AE9F50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08325" y="2903955"/>
            <a:ext cx="841332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BDD scenarios into executable 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Transforms "When" steps into API calls (GET, POST,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Embeds expected outcomes from "Then" clauses.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structured API test suites.</a:t>
            </a:r>
          </a:p>
        </p:txBody>
      </p:sp>
    </p:spTree>
    <p:extLst>
      <p:ext uri="{BB962C8B-B14F-4D97-AF65-F5344CB8AC3E}">
        <p14:creationId xmlns:p14="http://schemas.microsoft.com/office/powerpoint/2010/main" val="237253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1" y="1057274"/>
            <a:ext cx="8801100" cy="994164"/>
          </a:xfrm>
        </p:spPr>
        <p:txBody>
          <a:bodyPr/>
          <a:lstStyle/>
          <a:p>
            <a:r>
              <a:rPr lang="en-IN" dirty="0"/>
              <a:t>Test Execution Engine 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A5CBDB-9245-44CF-A4DD-4110F8235CF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08325" y="2903955"/>
            <a:ext cx="696947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Automates test execution against live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real 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system responses for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Collects actual behavior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46335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670083"/>
            <a:ext cx="7043617" cy="742851"/>
          </a:xfrm>
        </p:spPr>
        <p:txBody>
          <a:bodyPr/>
          <a:lstStyle/>
          <a:p>
            <a:r>
              <a:rPr lang="en-IN" dirty="0"/>
              <a:t>Workflow Overview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1934230"/>
            <a:ext cx="7043618" cy="3803630"/>
          </a:xfrm>
        </p:spPr>
        <p:txBody>
          <a:bodyPr>
            <a:normAutofit/>
          </a:bodyPr>
          <a:lstStyle/>
          <a:p>
            <a:r>
              <a:rPr lang="en-IN" b="1" dirty="0"/>
              <a:t>Steps: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Context Acquisition</a:t>
            </a:r>
            <a:r>
              <a:rPr lang="en-IN" dirty="0"/>
              <a:t> (Gather test context from GitHub &amp; API links).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Functional Description Generation</a:t>
            </a:r>
            <a:r>
              <a:rPr lang="en-IN" dirty="0"/>
              <a:t> (Extract function details).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BDD Scenario Generation</a:t>
            </a:r>
            <a:r>
              <a:rPr lang="en-IN" dirty="0"/>
              <a:t> (Auto-generate test cases).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API Mapping</a:t>
            </a:r>
            <a:r>
              <a:rPr lang="en-IN" dirty="0"/>
              <a:t> (Connect API endpoints to logic).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Execution &amp; Evaluation</a:t>
            </a:r>
            <a:r>
              <a:rPr lang="en-IN" dirty="0"/>
              <a:t> (Run and validate tests).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Screenshot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5F42D-CC52-4E94-833C-0E4A256A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70" y="2185606"/>
            <a:ext cx="7869405" cy="433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Benefits of the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6606540" cy="2497952"/>
          </a:xfrm>
        </p:spPr>
        <p:txBody>
          <a:bodyPr>
            <a:normAutofit/>
          </a:bodyPr>
          <a:lstStyle/>
          <a:p>
            <a:r>
              <a:rPr lang="en-US" sz="2400" dirty="0"/>
              <a:t>✅ </a:t>
            </a:r>
            <a:r>
              <a:rPr lang="en-US" sz="2400" b="1" dirty="0"/>
              <a:t>Dynamic adaptability</a:t>
            </a:r>
            <a:r>
              <a:rPr lang="en-US" sz="2400" dirty="0"/>
              <a:t> – Adjusts to new test contexts.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Enhanced test coverage</a:t>
            </a:r>
            <a:r>
              <a:rPr lang="en-US" sz="2400" dirty="0"/>
              <a:t> – Covers edge cases &amp; real-world scenarios.</a:t>
            </a:r>
            <a:br>
              <a:rPr lang="en-US" sz="2400" dirty="0"/>
            </a:br>
            <a:r>
              <a:rPr lang="en-US" sz="2400" dirty="0"/>
              <a:t>✅ </a:t>
            </a:r>
            <a:r>
              <a:rPr lang="en-US" sz="2400" b="1" dirty="0"/>
              <a:t>AI-driven reasoning</a:t>
            </a:r>
            <a:r>
              <a:rPr lang="en-US" sz="2400" dirty="0"/>
              <a:t> – Uses LLMs for test validation.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Limitations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6629400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⚠️ </a:t>
            </a:r>
            <a:r>
              <a:rPr lang="en-US" sz="2400" b="1" dirty="0"/>
              <a:t>Strict prompt engineering required</a:t>
            </a:r>
            <a:r>
              <a:rPr lang="en-US" sz="2400" dirty="0"/>
              <a:t> – To ensure consistency.</a:t>
            </a:r>
            <a:br>
              <a:rPr lang="en-US" sz="2400" dirty="0"/>
            </a:br>
            <a:r>
              <a:rPr lang="en-US" sz="2400" dirty="0"/>
              <a:t>⚠️ </a:t>
            </a:r>
            <a:r>
              <a:rPr lang="en-US" sz="2400" b="1" dirty="0"/>
              <a:t>Possible AI hallucinations</a:t>
            </a:r>
            <a:r>
              <a:rPr lang="en-US" sz="2400" dirty="0"/>
              <a:t> – Results must be validated.</a:t>
            </a:r>
            <a:br>
              <a:rPr lang="en-US" sz="2400" dirty="0"/>
            </a:br>
            <a:r>
              <a:rPr lang="en-US" sz="2400" dirty="0"/>
              <a:t>⚠️ </a:t>
            </a:r>
            <a:r>
              <a:rPr lang="en-US" sz="2400" b="1" dirty="0"/>
              <a:t>Tuning needed for production use</a:t>
            </a:r>
            <a:r>
              <a:rPr lang="en-US" sz="2400" dirty="0"/>
              <a:t> – To enhance reliability.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503920" cy="1012782"/>
          </a:xfrm>
        </p:spPr>
        <p:txBody>
          <a:bodyPr/>
          <a:lstStyle/>
          <a:p>
            <a:r>
              <a:rPr lang="en-IN" dirty="0"/>
              <a:t>Tools &amp; Technologies Used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66FACB-E47B-49F5-9F0A-CFC69EE761AF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074420" y="2644170"/>
            <a:ext cx="62119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Flask,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Gemini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API-based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Conclusion &amp; Next Steps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4278736" cy="3704266"/>
          </a:xfrm>
        </p:spPr>
        <p:txBody>
          <a:bodyPr/>
          <a:lstStyle/>
          <a:p>
            <a:r>
              <a:rPr lang="en-US" sz="2400" b="1" dirty="0"/>
              <a:t>Key Takeaways:</a:t>
            </a:r>
            <a:endParaRPr lang="en-US" sz="2400" dirty="0"/>
          </a:p>
          <a:p>
            <a:pPr lvl="1"/>
            <a:r>
              <a:rPr lang="en-US" dirty="0"/>
              <a:t>AI-powered dynamic test generation.</a:t>
            </a:r>
          </a:p>
          <a:p>
            <a:pPr lvl="1"/>
            <a:r>
              <a:rPr lang="en-US" dirty="0"/>
              <a:t>Improved edge case handling &amp; automation.</a:t>
            </a:r>
          </a:p>
          <a:p>
            <a:pPr lvl="1"/>
            <a:r>
              <a:rPr lang="en-US" dirty="0"/>
              <a:t>Enhanced API validation &amp; reporting.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AA1D4A-ACAE-4E3C-97EE-A90AE39E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2702" y="2331791"/>
            <a:ext cx="5070345" cy="3721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Future Enhancements: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Model fine-tuning for better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Expanded test coverage with additional contexts.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with CI/CD pipelines.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WA_TESTCASE2</a:t>
            </a:r>
          </a:p>
          <a:p>
            <a:r>
              <a:rPr lang="en-US" dirty="0"/>
              <a:t>1.  Kashish Agrawal</a:t>
            </a:r>
          </a:p>
          <a:p>
            <a:r>
              <a:rPr lang="en-US" dirty="0"/>
              <a:t>2.  Md. Asif</a:t>
            </a:r>
          </a:p>
          <a:p>
            <a:r>
              <a:rPr lang="en-US" dirty="0"/>
              <a:t>3.  Prashanth Chowdary</a:t>
            </a:r>
          </a:p>
          <a:p>
            <a:r>
              <a:rPr lang="en-US" dirty="0"/>
              <a:t>4.  Sivam Das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2880"/>
            <a:ext cx="6583680" cy="3207344"/>
          </a:xfrm>
        </p:spPr>
        <p:txBody>
          <a:bodyPr>
            <a:noAutofit/>
          </a:bodyPr>
          <a:lstStyle/>
          <a:p>
            <a:r>
              <a:rPr lang="en-US" sz="2200" b="1" dirty="0"/>
              <a:t>Objective:</a:t>
            </a:r>
            <a:r>
              <a:rPr lang="en-US" sz="2200" dirty="0"/>
              <a:t> Implementing an AI-driven testing system that adapts dynamically to context.</a:t>
            </a:r>
          </a:p>
          <a:p>
            <a:r>
              <a:rPr lang="en-US" sz="2200" b="1" dirty="0"/>
              <a:t>Key Features: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Auto-generates test scenarios based on contextual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Simulates real-world usage and edge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Uses Generative AI for functional mapping and validation.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" y="176033"/>
            <a:ext cx="4881283" cy="752655"/>
          </a:xfrm>
        </p:spPr>
        <p:txBody>
          <a:bodyPr/>
          <a:lstStyle/>
          <a:p>
            <a:r>
              <a:rPr lang="en-IN" dirty="0"/>
              <a:t>architecture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3C582-B751-4B83-977B-EAF58A735E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4131" y="1308074"/>
            <a:ext cx="8754388" cy="4447267"/>
          </a:xfrm>
        </p:spPr>
      </p:pic>
    </p:spTree>
    <p:extLst>
      <p:ext uri="{BB962C8B-B14F-4D97-AF65-F5344CB8AC3E}">
        <p14:creationId xmlns:p14="http://schemas.microsoft.com/office/powerpoint/2010/main" val="20513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46" y="518969"/>
            <a:ext cx="8056094" cy="671943"/>
          </a:xfrm>
        </p:spPr>
        <p:txBody>
          <a:bodyPr/>
          <a:lstStyle/>
          <a:p>
            <a:r>
              <a:rPr lang="en-IN" dirty="0"/>
              <a:t>System Components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46" y="1575517"/>
            <a:ext cx="9976334" cy="52824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/>
              <a:t>Web Form (Context Collector)</a:t>
            </a:r>
            <a:r>
              <a:rPr lang="en-IN" dirty="0"/>
              <a:t> – Gathers test context.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File Reader (GitHub Crawler)</a:t>
            </a:r>
            <a:r>
              <a:rPr lang="en-IN" dirty="0"/>
              <a:t> – Extracts code from repositories.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Function Description &amp; API Mapping Engine</a:t>
            </a:r>
            <a:r>
              <a:rPr lang="en-IN" dirty="0"/>
              <a:t> – Creates function descriptions and API maps.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BDD Scenario Generator</a:t>
            </a:r>
            <a:r>
              <a:rPr lang="en-IN" dirty="0"/>
              <a:t> – Converts API behaviour into structured test cases.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Function Call Generator</a:t>
            </a:r>
            <a:r>
              <a:rPr lang="en-IN" dirty="0"/>
              <a:t> – Generates executable API function calls.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Test Execution Engine (Executioner)</a:t>
            </a:r>
            <a:r>
              <a:rPr lang="en-IN" dirty="0"/>
              <a:t> – Runs test cases automatically.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Test Evaluator (Judge)</a:t>
            </a:r>
            <a:r>
              <a:rPr lang="en-IN" dirty="0"/>
              <a:t> – Compares expected vs actual outcomes.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473075"/>
            <a:ext cx="9879437" cy="980844"/>
          </a:xfrm>
        </p:spPr>
        <p:txBody>
          <a:bodyPr/>
          <a:lstStyle/>
          <a:p>
            <a:r>
              <a:rPr lang="en-US" dirty="0"/>
              <a:t>Why We Chose Gemini?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4538" y="1576866"/>
            <a:ext cx="10218362" cy="528113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Context Understanding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Gemini efficiently processes and understands complex code structures and test contexts.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Multimodal Capabilities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text, code, and structured data inputs, making it ideal for test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Reasoning &amp; Comprehension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high-quality BDD scenarios and function mappings with logical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API Integration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integrates into our workflow for real-time test generation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Edge Case Detection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adaptive test cases that cover various conditional flows.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547DE80-32F3-458C-994E-7CD15B74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63A0D46-7F5B-4090-9EB2-5EB74653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0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1" y="1057274"/>
            <a:ext cx="8801100" cy="994164"/>
          </a:xfrm>
        </p:spPr>
        <p:txBody>
          <a:bodyPr/>
          <a:lstStyle/>
          <a:p>
            <a:r>
              <a:rPr lang="en-IN" dirty="0"/>
              <a:t>Web Form (Context Collector)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FB0C9A-AD26-4C16-BEA3-CF6F70B9A7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749302" y="2990265"/>
            <a:ext cx="95658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key testing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API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test context (app domain, expected behavior, user personas)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Initializes the test session with relevant data.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1" y="1057274"/>
            <a:ext cx="8801100" cy="994164"/>
          </a:xfrm>
        </p:spPr>
        <p:txBody>
          <a:bodyPr/>
          <a:lstStyle/>
          <a:p>
            <a:r>
              <a:rPr lang="en-IN" dirty="0"/>
              <a:t>File Reader (GitHub Crawler)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B57AA9-311C-4BDE-AA29-9AAF96AB394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08961" y="2903954"/>
            <a:ext cx="807304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Fetches and processes code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Recursively scans GitHub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key code segments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Prepares the raw codebase for functional mapping.</a:t>
            </a:r>
          </a:p>
        </p:txBody>
      </p:sp>
    </p:spTree>
    <p:extLst>
      <p:ext uri="{BB962C8B-B14F-4D97-AF65-F5344CB8AC3E}">
        <p14:creationId xmlns:p14="http://schemas.microsoft.com/office/powerpoint/2010/main" val="8931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1" y="1057274"/>
            <a:ext cx="8801100" cy="994164"/>
          </a:xfrm>
        </p:spPr>
        <p:txBody>
          <a:bodyPr/>
          <a:lstStyle/>
          <a:p>
            <a:r>
              <a:rPr lang="en-US" dirty="0"/>
              <a:t>Function Description &amp; API Mapping Engine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DB1E176-AC1F-409C-B464-01FA4FF7ED1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08325" y="2903955"/>
            <a:ext cx="88557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Generative AI to understand the code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function descriptions in JSON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API endpoints and maps them to function implementations.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OpenAPI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-style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78539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1" y="1057274"/>
            <a:ext cx="8801100" cy="994164"/>
          </a:xfrm>
        </p:spPr>
        <p:txBody>
          <a:bodyPr/>
          <a:lstStyle/>
          <a:p>
            <a:r>
              <a:rPr lang="en-IN" dirty="0"/>
              <a:t>BDD Scenario Generator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FE2D01-8E86-4A1F-90A6-3D24E99A014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108325" y="2903955"/>
            <a:ext cx="769358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API behavior into structured test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"Given-When-Then" format for test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edge cases, conditional flows, and user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comprehensive BDD test cases.</a:t>
            </a:r>
          </a:p>
        </p:txBody>
      </p:sp>
    </p:spTree>
    <p:extLst>
      <p:ext uri="{BB962C8B-B14F-4D97-AF65-F5344CB8AC3E}">
        <p14:creationId xmlns:p14="http://schemas.microsoft.com/office/powerpoint/2010/main" val="236510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{347796E4-6A0D-44C3-9412-793554AB200B}tf78438558_win32</Template>
  <TotalTime>26</TotalTime>
  <Words>702</Words>
  <Application>Microsoft Office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Custom</vt:lpstr>
      <vt:lpstr>Context-Aware Testing System Using Generative AI</vt:lpstr>
      <vt:lpstr>Overview</vt:lpstr>
      <vt:lpstr>architecture</vt:lpstr>
      <vt:lpstr>System Components</vt:lpstr>
      <vt:lpstr>Why We Chose Gemini?</vt:lpstr>
      <vt:lpstr>Web Form (Context Collector)</vt:lpstr>
      <vt:lpstr>File Reader (GitHub Crawler)</vt:lpstr>
      <vt:lpstr>Function Description &amp; API Mapping Engine</vt:lpstr>
      <vt:lpstr>BDD Scenario Generator</vt:lpstr>
      <vt:lpstr>Function Call Generator</vt:lpstr>
      <vt:lpstr>Test Execution Engine </vt:lpstr>
      <vt:lpstr>Workflow Overview</vt:lpstr>
      <vt:lpstr>Screenshot</vt:lpstr>
      <vt:lpstr>Benefits of the System</vt:lpstr>
      <vt:lpstr>Limitations</vt:lpstr>
      <vt:lpstr>Tools &amp; Technologies Used</vt:lpstr>
      <vt:lpstr>Conclusion &amp; Next Steps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Testing System Using Generative AI</dc:title>
  <dc:subject/>
  <dc:creator>kashish agrawal</dc:creator>
  <cp:lastModifiedBy>kashish agrawal</cp:lastModifiedBy>
  <cp:revision>5</cp:revision>
  <dcterms:created xsi:type="dcterms:W3CDTF">2025-03-26T13:28:59Z</dcterms:created>
  <dcterms:modified xsi:type="dcterms:W3CDTF">2025-03-26T14:08:50Z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