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5" r:id="rId2"/>
    <p:sldId id="266" r:id="rId3"/>
    <p:sldId id="267" r:id="rId4"/>
    <p:sldId id="268" r:id="rId5"/>
    <p:sldId id="269" r:id="rId6"/>
    <p:sldId id="270" r:id="rId7"/>
    <p:sldId id="271" r:id="rId8"/>
    <p:sldId id="272" r:id="rId9"/>
    <p:sldId id="273" r:id="rId10"/>
    <p:sldId id="274" r:id="rId11"/>
    <p:sldId id="257" r:id="rId12"/>
    <p:sldId id="263" r:id="rId13"/>
    <p:sldId id="264" r:id="rId14"/>
    <p:sldId id="258" r:id="rId15"/>
    <p:sldId id="259" r:id="rId16"/>
    <p:sldId id="260" r:id="rId17"/>
    <p:sldId id="26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432A9E-6BC6-45DA-B71D-A2E11083625C}" type="datetimeFigureOut">
              <a:rPr lang="en-US" smtClean="0"/>
              <a:pPr/>
              <a:t>3/8/2018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347754-49BE-407F-A720-5B8D84BCED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432A9E-6BC6-45DA-B71D-A2E11083625C}"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432A9E-6BC6-45DA-B71D-A2E11083625C}"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432A9E-6BC6-45DA-B71D-A2E11083625C}"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432A9E-6BC6-45DA-B71D-A2E11083625C}" type="datetimeFigureOut">
              <a:rPr lang="en-US" smtClean="0"/>
              <a:pPr/>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47754-49BE-407F-A720-5B8D84BCED9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432A9E-6BC6-45DA-B71D-A2E11083625C}"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432A9E-6BC6-45DA-B71D-A2E11083625C}" type="datetimeFigureOut">
              <a:rPr lang="en-US" smtClean="0"/>
              <a:pPr/>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8432A9E-6BC6-45DA-B71D-A2E11083625C}" type="datetimeFigureOut">
              <a:rPr lang="en-US" smtClean="0"/>
              <a:pPr/>
              <a:t>3/8/2018</a:t>
            </a:fld>
            <a:endParaRPr lang="en-US"/>
          </a:p>
        </p:txBody>
      </p:sp>
      <p:sp>
        <p:nvSpPr>
          <p:cNvPr id="8" name="Slide Number Placeholder 7"/>
          <p:cNvSpPr>
            <a:spLocks noGrp="1"/>
          </p:cNvSpPr>
          <p:nvPr>
            <p:ph type="sldNum" sz="quarter" idx="11"/>
          </p:nvPr>
        </p:nvSpPr>
        <p:spPr/>
        <p:txBody>
          <a:bodyPr/>
          <a:lstStyle/>
          <a:p>
            <a:fld id="{63347754-49BE-407F-A720-5B8D84BCED9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32A9E-6BC6-45DA-B71D-A2E11083625C}" type="datetimeFigureOut">
              <a:rPr lang="en-US" smtClean="0"/>
              <a:pPr/>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432A9E-6BC6-45DA-B71D-A2E11083625C}"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63347754-49BE-407F-A720-5B8D84BCED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8432A9E-6BC6-45DA-B71D-A2E11083625C}" type="datetimeFigureOut">
              <a:rPr lang="en-US" smtClean="0"/>
              <a:pPr/>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47754-49BE-407F-A720-5B8D84BCED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8432A9E-6BC6-45DA-B71D-A2E11083625C}" type="datetimeFigureOut">
              <a:rPr lang="en-US" smtClean="0"/>
              <a:pPr/>
              <a:t>3/8/2018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3347754-49BE-407F-A720-5B8D84BCED9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3.org/TR/2011/WD-html5-20110525/syntax.html" TargetMode="External"/><Relationship Id="rId2" Type="http://schemas.openxmlformats.org/officeDocument/2006/relationships/hyperlink" Target="http://www.html-5-tutorial.com/all-html-tags.htm" TargetMode="External"/><Relationship Id="rId1" Type="http://schemas.openxmlformats.org/officeDocument/2006/relationships/slideLayout" Target="../slideLayouts/slideLayout2.xml"/><Relationship Id="rId5" Type="http://schemas.openxmlformats.org/officeDocument/2006/relationships/hyperlink" Target="http://www.webcoachbd.com/" TargetMode="External"/><Relationship Id="rId4" Type="http://schemas.openxmlformats.org/officeDocument/2006/relationships/hyperlink" Target="http://www.w3scho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8229600" cy="3611562"/>
          </a:xfrm>
        </p:spPr>
        <p:txBody>
          <a:bodyPr>
            <a:normAutofit/>
          </a:bodyPr>
          <a:lstStyle/>
          <a:p>
            <a:pPr algn="ctr"/>
            <a:r>
              <a:rPr lang="en-US" dirty="0" smtClean="0"/>
              <a:t>Welcome To The </a:t>
            </a:r>
            <a:br>
              <a:rPr lang="en-US" dirty="0" smtClean="0"/>
            </a:br>
            <a:r>
              <a:rPr lang="en-US" dirty="0" smtClean="0"/>
              <a:t>WEB DESIGN</a:t>
            </a:r>
            <a:br>
              <a:rPr lang="en-US" dirty="0" smtClean="0"/>
            </a:br>
            <a:r>
              <a:rPr lang="en-US" dirty="0" smtClean="0"/>
              <a:t>Course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THANK YOU!</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 What is web page &amp; website?</a:t>
            </a:r>
          </a:p>
          <a:p>
            <a:r>
              <a:rPr lang="en-US" dirty="0" smtClean="0"/>
              <a:t>Website, Web Server &amp; Search Engine</a:t>
            </a:r>
          </a:p>
          <a:p>
            <a:r>
              <a:rPr lang="en-US" dirty="0" smtClean="0"/>
              <a:t> How to web works</a:t>
            </a:r>
          </a:p>
          <a:p>
            <a:r>
              <a:rPr lang="en-US" dirty="0" smtClean="0"/>
              <a:t> Hosting</a:t>
            </a:r>
          </a:p>
          <a:p>
            <a:r>
              <a:rPr lang="en-US" dirty="0" smtClean="0"/>
              <a:t> FTP / Editor</a:t>
            </a:r>
          </a:p>
          <a:p>
            <a:r>
              <a:rPr lang="en-US" dirty="0" smtClean="0"/>
              <a:t> Tag</a:t>
            </a:r>
          </a:p>
          <a:p>
            <a:r>
              <a:rPr lang="en-US" dirty="0" smtClean="0"/>
              <a:t> Photoshop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Web page</a:t>
            </a:r>
            <a:endParaRPr lang="en-US" dirty="0"/>
          </a:p>
        </p:txBody>
      </p:sp>
      <p:sp>
        <p:nvSpPr>
          <p:cNvPr id="3" name="Content Placeholder 2"/>
          <p:cNvSpPr>
            <a:spLocks noGrp="1"/>
          </p:cNvSpPr>
          <p:nvPr>
            <p:ph idx="1"/>
          </p:nvPr>
        </p:nvSpPr>
        <p:spPr/>
        <p:txBody>
          <a:bodyPr/>
          <a:lstStyle/>
          <a:p>
            <a:r>
              <a:rPr lang="en-US" dirty="0" smtClean="0"/>
              <a:t>Web Page : A hypertext document connected to the World Wide Web. A document which can be displayed in a web browser such as Firefox, Google Chrome, Microsoft Internet Explorer or Edge, or Apple's Safari. These are also often called "web pages" or just "pages."</a:t>
            </a:r>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Website, Web Server &amp; Search Engine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Website : A collection of web pages which are grouped together and usually connected together in various ways. Often called a "web site" or simply a "site.“</a:t>
            </a:r>
          </a:p>
          <a:p>
            <a:r>
              <a:rPr lang="en-US" dirty="0" smtClean="0"/>
              <a:t>Web Server : A computer that hosts a website on the Internet.</a:t>
            </a:r>
          </a:p>
          <a:p>
            <a:r>
              <a:rPr lang="en-US" dirty="0" smtClean="0"/>
              <a:t> Search Engine : Search Engine A website that helps you find other web pages, such as Google, Bing, or Yahoo.</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web works </a:t>
            </a:r>
            <a:endParaRPr lang="en-US" dirty="0"/>
          </a:p>
        </p:txBody>
      </p:sp>
      <p:sp>
        <p:nvSpPr>
          <p:cNvPr id="3" name="Content Placeholder 2"/>
          <p:cNvSpPr>
            <a:spLocks noGrp="1"/>
          </p:cNvSpPr>
          <p:nvPr>
            <p:ph idx="1"/>
          </p:nvPr>
        </p:nvSpPr>
        <p:spPr/>
        <p:txBody>
          <a:bodyPr/>
          <a:lstStyle/>
          <a:p>
            <a:r>
              <a:rPr lang="en-US" dirty="0" smtClean="0"/>
              <a:t>The browser asks a domain name server to translate the domain name you requested into an IP address. The browser then sends a request to that server for the page you want, using a standard called Hypertext Transfer Protocol or HTTP.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944562"/>
          </a:xfrm>
        </p:spPr>
        <p:txBody>
          <a:bodyPr>
            <a:normAutofit fontScale="90000"/>
          </a:bodyPr>
          <a:lstStyle/>
          <a:p>
            <a:r>
              <a:rPr lang="en-US" sz="3100" dirty="0" smtClean="0"/>
              <a:t>On the simplest level, the Web physically consists of the following components </a:t>
            </a:r>
            <a:r>
              <a:rPr lang="en-US" dirty="0" smtClean="0"/>
              <a:t>−</a:t>
            </a:r>
            <a:br>
              <a:rPr lang="en-US" dirty="0" smtClean="0"/>
            </a:br>
            <a:endParaRPr lang="en-US" dirty="0"/>
          </a:p>
        </p:txBody>
      </p:sp>
      <p:sp>
        <p:nvSpPr>
          <p:cNvPr id="3" name="Content Placeholder 2"/>
          <p:cNvSpPr>
            <a:spLocks noGrp="1"/>
          </p:cNvSpPr>
          <p:nvPr>
            <p:ph idx="1"/>
          </p:nvPr>
        </p:nvSpPr>
        <p:spPr>
          <a:xfrm>
            <a:off x="533400" y="1600200"/>
            <a:ext cx="8229600" cy="4800600"/>
          </a:xfrm>
        </p:spPr>
        <p:txBody>
          <a:bodyPr>
            <a:normAutofit fontScale="77500" lnSpcReduction="20000"/>
          </a:bodyPr>
          <a:lstStyle/>
          <a:p>
            <a:r>
              <a:rPr lang="en-US" b="1" dirty="0" smtClean="0"/>
              <a:t>Your personal computer</a:t>
            </a:r>
            <a:r>
              <a:rPr lang="en-US" dirty="0" smtClean="0"/>
              <a:t> − This is the PC at which you sit to see the web.</a:t>
            </a:r>
          </a:p>
          <a:p>
            <a:r>
              <a:rPr lang="en-US" b="1" dirty="0" smtClean="0"/>
              <a:t>A Web browser</a:t>
            </a:r>
            <a:r>
              <a:rPr lang="en-US" dirty="0" smtClean="0"/>
              <a:t> − A software installed on your PC which helps you to browse the Web.</a:t>
            </a:r>
          </a:p>
          <a:p>
            <a:r>
              <a:rPr lang="en-US" b="1" dirty="0" smtClean="0"/>
              <a:t>An internet connection</a:t>
            </a:r>
            <a:r>
              <a:rPr lang="en-US" dirty="0" smtClean="0"/>
              <a:t> − This is provided by an ISP and connects you to the internet to reach to any Website.</a:t>
            </a:r>
          </a:p>
          <a:p>
            <a:r>
              <a:rPr lang="en-US" b="1" dirty="0" smtClean="0"/>
              <a:t>A Web server</a:t>
            </a:r>
            <a:r>
              <a:rPr lang="en-US" dirty="0" smtClean="0"/>
              <a:t> − This is the computer on which a website is hosted.</a:t>
            </a:r>
          </a:p>
          <a:p>
            <a:r>
              <a:rPr lang="en-US" b="1" dirty="0" smtClean="0"/>
              <a:t>Routers &amp; Switches</a:t>
            </a:r>
            <a:r>
              <a:rPr lang="en-US" dirty="0" smtClean="0"/>
              <a:t> − They are the combination of software and hardware who take your request and pass to appropriate Web server.</a:t>
            </a:r>
          </a:p>
          <a:p>
            <a:r>
              <a:rPr lang="en-US" dirty="0" smtClean="0"/>
              <a:t>The Web is known as a </a:t>
            </a:r>
            <a:r>
              <a:rPr lang="en-US" i="1" dirty="0" smtClean="0"/>
              <a:t>client-server system</a:t>
            </a:r>
            <a:r>
              <a:rPr lang="en-US" dirty="0" smtClean="0"/>
              <a:t>. Your computer is the client and the remote computers that store electronic files are the servers.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What is Web Hosting?</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smtClean="0"/>
              <a:t>Web hosting is a service that allows organizations and individuals to post a website or web page onto the Internet. </a:t>
            </a:r>
          </a:p>
          <a:p>
            <a:pPr>
              <a:buNone/>
            </a:pPr>
            <a:endParaRPr lang="en-US" dirty="0" smtClean="0"/>
          </a:p>
          <a:p>
            <a:pPr>
              <a:buNone/>
            </a:pPr>
            <a:r>
              <a:rPr lang="en-US" dirty="0" smtClean="0"/>
              <a:t>	A web host, or web hosting service provider, is a business that provides the technologies and services needed for the website or webpage to be viewed in the Internet. Websites are hosted, or stored, on special computers called servers. </a:t>
            </a:r>
            <a:br>
              <a:rPr lang="en-US" dirty="0" smtClean="0"/>
            </a:br>
            <a:r>
              <a:rPr lang="en-US" dirty="0" smtClean="0"/>
              <a:t/>
            </a:r>
            <a:br>
              <a:rPr lang="en-US" dirty="0" smtClean="0"/>
            </a:br>
            <a:r>
              <a:rPr lang="en-US" dirty="0" smtClean="0"/>
              <a:t>When Internet users want to view your website, all they need to do is type your website address or domain into their browser. Their computer will then connect to your server and your </a:t>
            </a:r>
            <a:r>
              <a:rPr lang="en-US" dirty="0" err="1" smtClean="0"/>
              <a:t>webpages</a:t>
            </a:r>
            <a:r>
              <a:rPr lang="en-US" dirty="0" smtClean="0"/>
              <a:t> will be delivered to them through the browser. </a:t>
            </a:r>
            <a:br>
              <a:rPr lang="en-US" dirty="0" smtClean="0"/>
            </a:br>
            <a:r>
              <a:rPr lang="en-US" dirty="0" smtClean="0"/>
              <a:t/>
            </a:r>
            <a:br>
              <a:rPr lang="en-US" dirty="0" smtClean="0"/>
            </a:br>
            <a:r>
              <a:rPr lang="en-US" dirty="0" smtClean="0"/>
              <a:t>Most hosting companies require that you own your domain in order to host with them. If you do not have a domain, the hosting companies will help you purchase one.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4000" dirty="0" smtClean="0"/>
              <a:t>What is the meaning of FTP in computer?</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File Transfer Protocol (</a:t>
            </a:r>
            <a:r>
              <a:rPr lang="en-US" b="1" dirty="0" smtClean="0"/>
              <a:t>FTP</a:t>
            </a:r>
            <a:r>
              <a:rPr lang="en-US" dirty="0" smtClean="0"/>
              <a:t>) is a standard network protocol used for the transfer of </a:t>
            </a:r>
            <a:r>
              <a:rPr lang="en-US" b="1" dirty="0" smtClean="0"/>
              <a:t>computer</a:t>
            </a:r>
            <a:r>
              <a:rPr lang="en-US" dirty="0" smtClean="0"/>
              <a:t> files from a server to a client using the Client–server model on a </a:t>
            </a:r>
            <a:r>
              <a:rPr lang="en-US" b="1" dirty="0" smtClean="0"/>
              <a:t>computer</a:t>
            </a:r>
            <a:r>
              <a:rPr lang="en-US" dirty="0" smtClean="0"/>
              <a:t> network. </a:t>
            </a:r>
            <a:r>
              <a:rPr lang="en-US" b="1" dirty="0" smtClean="0"/>
              <a:t>FTP</a:t>
            </a:r>
            <a:r>
              <a:rPr lang="en-US" dirty="0" smtClean="0"/>
              <a:t> is built on a client-server model architecture and uses separate control and data connections between the client and the server.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tag in html</a:t>
            </a:r>
            <a:endParaRPr lang="en-US" dirty="0"/>
          </a:p>
        </p:txBody>
      </p:sp>
      <p:sp>
        <p:nvSpPr>
          <p:cNvPr id="3" name="Content Placeholder 2"/>
          <p:cNvSpPr>
            <a:spLocks noGrp="1"/>
          </p:cNvSpPr>
          <p:nvPr>
            <p:ph idx="1"/>
          </p:nvPr>
        </p:nvSpPr>
        <p:spPr/>
        <p:txBody>
          <a:bodyPr/>
          <a:lstStyle/>
          <a:p>
            <a:r>
              <a:rPr lang="en-US" b="1" dirty="0" smtClean="0"/>
              <a:t>HTML tags</a:t>
            </a:r>
            <a:r>
              <a:rPr lang="en-US" dirty="0" smtClean="0"/>
              <a:t> are the hidden keywords within a web page that define how your web browser must format and display the content. Most </a:t>
            </a:r>
            <a:r>
              <a:rPr lang="en-US" b="1" dirty="0" smtClean="0"/>
              <a:t>tags</a:t>
            </a:r>
            <a:r>
              <a:rPr lang="en-US" dirty="0" smtClean="0"/>
              <a:t> must have two parts, an opening and a closing part. For example, &lt;</a:t>
            </a:r>
            <a:r>
              <a:rPr lang="en-US" b="1" dirty="0" smtClean="0"/>
              <a:t>html</a:t>
            </a:r>
            <a:r>
              <a:rPr lang="en-US" dirty="0" smtClean="0"/>
              <a:t>&gt; is the opening </a:t>
            </a:r>
            <a:r>
              <a:rPr lang="en-US" b="1" dirty="0" smtClean="0"/>
              <a:t>tag</a:t>
            </a:r>
            <a:r>
              <a:rPr lang="en-US" dirty="0" smtClean="0"/>
              <a:t> and &lt;/</a:t>
            </a:r>
            <a:r>
              <a:rPr lang="en-US" b="1" dirty="0" smtClean="0"/>
              <a:t>html</a:t>
            </a:r>
            <a:r>
              <a:rPr lang="en-US" dirty="0" smtClean="0"/>
              <a:t>&gt; is the closing </a:t>
            </a:r>
            <a:r>
              <a:rPr lang="en-US" b="1" dirty="0" smtClean="0"/>
              <a:t>tag</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1"/>
            <a:ext cx="7696200" cy="990600"/>
          </a:xfrm>
        </p:spPr>
        <p:txBody>
          <a:bodyPr/>
          <a:lstStyle/>
          <a:p>
            <a:pPr algn="l"/>
            <a:r>
              <a:rPr lang="en-US" b="1" u="sng" dirty="0" smtClean="0"/>
              <a:t>Class Plan</a:t>
            </a:r>
            <a:endParaRPr lang="en-US" b="1" u="sng" dirty="0"/>
          </a:p>
        </p:txBody>
      </p:sp>
      <p:sp>
        <p:nvSpPr>
          <p:cNvPr id="3" name="Subtitle 2"/>
          <p:cNvSpPr>
            <a:spLocks noGrp="1"/>
          </p:cNvSpPr>
          <p:nvPr>
            <p:ph type="subTitle" idx="1"/>
          </p:nvPr>
        </p:nvSpPr>
        <p:spPr>
          <a:xfrm>
            <a:off x="1143000" y="3048000"/>
            <a:ext cx="6400800" cy="3276600"/>
          </a:xfrm>
        </p:spPr>
        <p:txBody>
          <a:bodyPr>
            <a:noAutofit/>
          </a:bodyPr>
          <a:lstStyle/>
          <a:p>
            <a:pPr marL="514350" indent="-514350" algn="l">
              <a:buAutoNum type="arabicPeriod"/>
            </a:pPr>
            <a:r>
              <a:rPr lang="en-US" sz="2800" dirty="0" smtClean="0">
                <a:solidFill>
                  <a:schemeClr val="tx2">
                    <a:lumMod val="75000"/>
                  </a:schemeClr>
                </a:solidFill>
                <a:latin typeface="Arial" pitchFamily="34" charset="0"/>
                <a:cs typeface="Arial" pitchFamily="34" charset="0"/>
              </a:rPr>
              <a:t>HTML</a:t>
            </a:r>
          </a:p>
          <a:p>
            <a:pPr marL="514350" indent="-514350" algn="l">
              <a:buAutoNum type="arabicPeriod"/>
            </a:pPr>
            <a:r>
              <a:rPr lang="en-US" sz="2800" dirty="0" smtClean="0">
                <a:solidFill>
                  <a:schemeClr val="tx2">
                    <a:lumMod val="75000"/>
                  </a:schemeClr>
                </a:solidFill>
                <a:latin typeface="Arial" pitchFamily="34" charset="0"/>
                <a:cs typeface="Arial" pitchFamily="34" charset="0"/>
              </a:rPr>
              <a:t>CSS</a:t>
            </a:r>
          </a:p>
          <a:p>
            <a:pPr marL="514350" indent="-514350" algn="l">
              <a:buAutoNum type="arabicPeriod"/>
            </a:pPr>
            <a:r>
              <a:rPr lang="en-US" sz="2800" dirty="0" smtClean="0">
                <a:solidFill>
                  <a:schemeClr val="tx2">
                    <a:lumMod val="75000"/>
                  </a:schemeClr>
                </a:solidFill>
                <a:latin typeface="Arial" pitchFamily="34" charset="0"/>
                <a:cs typeface="Arial" pitchFamily="34" charset="0"/>
              </a:rPr>
              <a:t>Java Script</a:t>
            </a:r>
          </a:p>
          <a:p>
            <a:pPr marL="514350" indent="-514350" algn="l">
              <a:buAutoNum type="arabicPeriod"/>
            </a:pPr>
            <a:r>
              <a:rPr lang="en-US" sz="2800" dirty="0" smtClean="0">
                <a:solidFill>
                  <a:schemeClr val="tx2">
                    <a:lumMod val="75000"/>
                  </a:schemeClr>
                </a:solidFill>
                <a:latin typeface="Arial" pitchFamily="34" charset="0"/>
                <a:cs typeface="Arial" pitchFamily="34" charset="0"/>
              </a:rPr>
              <a:t>Bootstrap Framework [HTML, CSS, JavaScript]</a:t>
            </a:r>
          </a:p>
          <a:p>
            <a:pPr marL="514350" indent="-514350" algn="l">
              <a:buAutoNum type="arabicPeriod"/>
            </a:pPr>
            <a:r>
              <a:rPr lang="en-US" sz="2800" dirty="0" smtClean="0">
                <a:solidFill>
                  <a:schemeClr val="tx2">
                    <a:lumMod val="75000"/>
                  </a:schemeClr>
                </a:solidFill>
                <a:latin typeface="Arial" pitchFamily="34" charset="0"/>
                <a:cs typeface="Arial" pitchFamily="34" charset="0"/>
              </a:rPr>
              <a:t>PSD to HTML</a:t>
            </a:r>
          </a:p>
          <a:p>
            <a:pPr marL="514350" indent="-514350" algn="l">
              <a:buAutoNum type="arabicPeriod"/>
            </a:pPr>
            <a:r>
              <a:rPr lang="en-US" sz="2800" dirty="0" smtClean="0">
                <a:solidFill>
                  <a:schemeClr val="tx2">
                    <a:lumMod val="75000"/>
                  </a:schemeClr>
                </a:solidFill>
                <a:latin typeface="Arial" pitchFamily="34" charset="0"/>
                <a:cs typeface="Arial" pitchFamily="34" charset="0"/>
              </a:rPr>
              <a:t>Final Project</a:t>
            </a:r>
          </a:p>
          <a:p>
            <a:pPr marL="514350" indent="-514350">
              <a:buAutoNum type="arabicPeriod"/>
            </a:pPr>
            <a:endParaRPr lang="en-US" sz="2800" dirty="0" smtClean="0">
              <a:solidFill>
                <a:schemeClr val="tx2">
                  <a:lumMod val="75000"/>
                </a:schemeClr>
              </a:solidFill>
              <a:latin typeface="Arial" pitchFamily="34" charset="0"/>
              <a:cs typeface="Arial" pitchFamily="34" charset="0"/>
            </a:endParaRPr>
          </a:p>
          <a:p>
            <a:pPr marL="514350" indent="-514350">
              <a:buAutoNum type="arabicPeriod"/>
            </a:pPr>
            <a:endParaRPr lang="en-US" sz="2800" dirty="0">
              <a:solidFill>
                <a:schemeClr val="tx2">
                  <a:lumMod val="7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Necessary Tools For Web Design</a:t>
            </a:r>
            <a:endParaRPr lang="en-US" b="1" u="sng" dirty="0"/>
          </a:p>
        </p:txBody>
      </p:sp>
      <p:sp>
        <p:nvSpPr>
          <p:cNvPr id="3" name="Content Placeholder 2"/>
          <p:cNvSpPr>
            <a:spLocks noGrp="1"/>
          </p:cNvSpPr>
          <p:nvPr>
            <p:ph idx="1"/>
          </p:nvPr>
        </p:nvSpPr>
        <p:spPr>
          <a:xfrm>
            <a:off x="457200" y="1600200"/>
            <a:ext cx="8229600" cy="4800600"/>
          </a:xfrm>
        </p:spPr>
        <p:txBody>
          <a:bodyPr>
            <a:normAutofit/>
          </a:bodyPr>
          <a:lstStyle/>
          <a:p>
            <a:r>
              <a:rPr lang="en-US" b="1" dirty="0" smtClean="0"/>
              <a:t>Editor/IDE[Integrated Development Environment]</a:t>
            </a:r>
          </a:p>
          <a:p>
            <a:pPr marL="971550" lvl="1" indent="-514350">
              <a:buFont typeface="+mj-lt"/>
              <a:buAutoNum type="arabicPeriod"/>
            </a:pPr>
            <a:r>
              <a:rPr lang="en-US" dirty="0" smtClean="0"/>
              <a:t>Dreamweaver</a:t>
            </a:r>
          </a:p>
          <a:p>
            <a:pPr marL="971550" lvl="1" indent="-514350">
              <a:buFont typeface="+mj-lt"/>
              <a:buAutoNum type="arabicPeriod"/>
            </a:pPr>
            <a:r>
              <a:rPr lang="en-US" dirty="0" smtClean="0"/>
              <a:t>Notepad ++</a:t>
            </a:r>
          </a:p>
          <a:p>
            <a:pPr marL="971550" lvl="1" indent="-514350">
              <a:buFont typeface="+mj-lt"/>
              <a:buAutoNum type="arabicPeriod"/>
            </a:pPr>
            <a:r>
              <a:rPr lang="en-US" dirty="0" err="1" smtClean="0"/>
              <a:t>Netbeans</a:t>
            </a:r>
            <a:endParaRPr lang="en-US" dirty="0" smtClean="0"/>
          </a:p>
          <a:p>
            <a:pPr marL="971550" lvl="1" indent="-514350">
              <a:buFont typeface="+mj-lt"/>
              <a:buAutoNum type="arabicPeriod"/>
            </a:pPr>
            <a:r>
              <a:rPr lang="en-US" dirty="0" smtClean="0"/>
              <a:t>Atoms</a:t>
            </a:r>
          </a:p>
          <a:p>
            <a:pPr marL="971550" lvl="1" indent="-514350">
              <a:buFont typeface="+mj-lt"/>
              <a:buAutoNum type="arabicPeriod"/>
            </a:pPr>
            <a:r>
              <a:rPr lang="en-US" dirty="0" err="1" smtClean="0"/>
              <a:t>Php</a:t>
            </a:r>
            <a:r>
              <a:rPr lang="en-US" dirty="0" smtClean="0"/>
              <a:t> Strom</a:t>
            </a:r>
          </a:p>
          <a:p>
            <a:endParaRPr lang="en-US" dirty="0" smtClean="0"/>
          </a:p>
          <a:p>
            <a:pPr marL="914400" lvl="2" indent="-514350">
              <a:buFont typeface="+mj-lt"/>
              <a:buAutoNum type="arabicPeriod"/>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Necessary Tools For Web Design</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t>Browser/ Server</a:t>
            </a:r>
          </a:p>
          <a:p>
            <a:pPr marL="914400" lvl="2" indent="-514350">
              <a:buFont typeface="+mj-lt"/>
              <a:buAutoNum type="arabicPeriod"/>
            </a:pPr>
            <a:r>
              <a:rPr lang="en-US" dirty="0" err="1" smtClean="0"/>
              <a:t>Mozila</a:t>
            </a:r>
            <a:r>
              <a:rPr lang="en-US" dirty="0" smtClean="0"/>
              <a:t> Firefox</a:t>
            </a:r>
          </a:p>
          <a:p>
            <a:pPr marL="914400" lvl="2" indent="-514350">
              <a:buFont typeface="+mj-lt"/>
              <a:buAutoNum type="arabicPeriod"/>
            </a:pPr>
            <a:r>
              <a:rPr lang="en-US" dirty="0" smtClean="0"/>
              <a:t>Google Chrome</a:t>
            </a:r>
          </a:p>
          <a:p>
            <a:pPr marL="914400" lvl="2" indent="-514350">
              <a:buFont typeface="+mj-lt"/>
              <a:buAutoNum type="arabicPeriod"/>
            </a:pPr>
            <a:r>
              <a:rPr lang="en-US" dirty="0" smtClean="0"/>
              <a:t>Internet Explorer/ Microsoft Edge</a:t>
            </a:r>
          </a:p>
          <a:p>
            <a:r>
              <a:rPr lang="en-US" b="1" dirty="0" smtClean="0"/>
              <a:t>Editing Tools</a:t>
            </a:r>
          </a:p>
          <a:p>
            <a:pPr marL="914400" lvl="1" indent="-514350">
              <a:buFont typeface="+mj-lt"/>
              <a:buAutoNum type="arabicPeriod"/>
            </a:pPr>
            <a:r>
              <a:rPr lang="en-US" dirty="0" smtClean="0"/>
              <a:t>Adobe Photoshop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Part Of Web Page</a:t>
            </a:r>
            <a:endParaRPr lang="en-US" b="1" u="sng"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Structure &amp; Content [ HTML ]</a:t>
            </a:r>
          </a:p>
          <a:p>
            <a:pPr marL="514350" indent="-514350">
              <a:buFont typeface="+mj-lt"/>
              <a:buAutoNum type="arabicPeriod"/>
            </a:pPr>
            <a:r>
              <a:rPr lang="en-US" dirty="0" smtClean="0"/>
              <a:t>Presentation [</a:t>
            </a:r>
            <a:r>
              <a:rPr lang="en-US" dirty="0" err="1" smtClean="0"/>
              <a:t>Css</a:t>
            </a:r>
            <a:r>
              <a:rPr lang="en-US" dirty="0" smtClean="0"/>
              <a:t>, JavaScript]</a:t>
            </a:r>
          </a:p>
          <a:p>
            <a:pPr marL="514350" indent="-514350">
              <a:buFont typeface="+mj-lt"/>
              <a:buAutoNum type="arabicPeriod"/>
            </a:pPr>
            <a:r>
              <a:rPr lang="en-US" dirty="0" smtClean="0"/>
              <a:t>Behavior [Browser]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HTML Version</a:t>
            </a:r>
            <a:endParaRPr lang="en-US" b="1" dirty="0"/>
          </a:p>
        </p:txBody>
      </p:sp>
      <p:sp>
        <p:nvSpPr>
          <p:cNvPr id="3" name="Content Placeholder 2"/>
          <p:cNvSpPr>
            <a:spLocks noGrp="1"/>
          </p:cNvSpPr>
          <p:nvPr>
            <p:ph idx="1"/>
          </p:nvPr>
        </p:nvSpPr>
        <p:spPr/>
        <p:txBody>
          <a:bodyPr/>
          <a:lstStyle/>
          <a:p>
            <a:r>
              <a:rPr lang="en-US" dirty="0" smtClean="0"/>
              <a:t>HTML 1.0 [1991]</a:t>
            </a:r>
          </a:p>
          <a:p>
            <a:r>
              <a:rPr lang="en-US" dirty="0" smtClean="0"/>
              <a:t>HTML 2.0 [1995]</a:t>
            </a:r>
          </a:p>
          <a:p>
            <a:r>
              <a:rPr lang="en-US" dirty="0" smtClean="0"/>
              <a:t>HTML 3.2 [</a:t>
            </a:r>
            <a:r>
              <a:rPr lang="en-US" sz="1800" dirty="0" smtClean="0"/>
              <a:t>In January </a:t>
            </a:r>
            <a:r>
              <a:rPr lang="en-US" dirty="0" smtClean="0"/>
              <a:t>1997</a:t>
            </a:r>
            <a:r>
              <a:rPr lang="en-US" sz="1800" dirty="0" smtClean="0"/>
              <a:t> </a:t>
            </a:r>
            <a:r>
              <a:rPr lang="en-US" dirty="0" smtClean="0"/>
              <a:t>]</a:t>
            </a:r>
          </a:p>
          <a:p>
            <a:r>
              <a:rPr lang="en-US" dirty="0" smtClean="0"/>
              <a:t>HTML 4.01 [1998]</a:t>
            </a:r>
          </a:p>
          <a:p>
            <a:r>
              <a:rPr lang="en-US" dirty="0" smtClean="0"/>
              <a:t>XHTML 1.0 [</a:t>
            </a:r>
            <a:r>
              <a:rPr lang="en-US" sz="1800" dirty="0" smtClean="0"/>
              <a:t>In January of </a:t>
            </a:r>
            <a:r>
              <a:rPr lang="en-US" dirty="0" smtClean="0"/>
              <a:t>2000</a:t>
            </a:r>
            <a:r>
              <a:rPr lang="en-US" sz="1800" dirty="0" smtClean="0"/>
              <a:t>, XHTML became a standard together with HTML 4.01. </a:t>
            </a:r>
            <a:r>
              <a:rPr lang="en-US" dirty="0" smtClean="0"/>
              <a:t>]</a:t>
            </a:r>
          </a:p>
          <a:p>
            <a:r>
              <a:rPr lang="en-US" smtClean="0"/>
              <a:t>HTML5</a:t>
            </a: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lstStyle/>
          <a:p>
            <a:pPr marL="514350" indent="-514350" algn="ctr">
              <a:buNone/>
            </a:pPr>
            <a:r>
              <a:rPr lang="en-US" dirty="0"/>
              <a:t>	</a:t>
            </a:r>
            <a:r>
              <a:rPr lang="en-US" dirty="0" smtClean="0"/>
              <a:t>	</a:t>
            </a:r>
            <a:r>
              <a:rPr lang="en-US" b="1" dirty="0" smtClean="0"/>
              <a:t>Hypertext Markup Language.</a:t>
            </a:r>
          </a:p>
          <a:p>
            <a:pPr marL="514350" indent="-514350">
              <a:buNone/>
            </a:pPr>
            <a:r>
              <a:rPr lang="en-US" dirty="0"/>
              <a:t>	</a:t>
            </a:r>
            <a:r>
              <a:rPr lang="en-US" dirty="0" smtClean="0"/>
              <a:t>Tag base Markup Language, who build up website Structure and Content.</a:t>
            </a:r>
          </a:p>
          <a:p>
            <a:pPr marL="514350" indent="-514350">
              <a:buNone/>
            </a:pPr>
            <a:r>
              <a:rPr lang="en-US" dirty="0"/>
              <a:t>	</a:t>
            </a:r>
            <a:r>
              <a:rPr lang="en-US" dirty="0" smtClean="0"/>
              <a:t>Sir Tim </a:t>
            </a:r>
            <a:r>
              <a:rPr lang="en-US" dirty="0" err="1" smtClean="0"/>
              <a:t>Berners</a:t>
            </a:r>
            <a:r>
              <a:rPr lang="en-US" dirty="0" smtClean="0"/>
              <a:t> Lee Invented HTML in 1989. First Developed HTML in 1990. First Version Of HTML released in 1991. Its Called HTML 1.0</a:t>
            </a:r>
          </a:p>
          <a:p>
            <a:pPr marL="514350" indent="-51435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TAG / Markup Language</a:t>
            </a:r>
            <a:endParaRPr lang="en-US" dirty="0"/>
          </a:p>
        </p:txBody>
      </p:sp>
      <p:sp>
        <p:nvSpPr>
          <p:cNvPr id="3" name="Content Placeholder 2"/>
          <p:cNvSpPr>
            <a:spLocks noGrp="1"/>
          </p:cNvSpPr>
          <p:nvPr>
            <p:ph idx="1"/>
          </p:nvPr>
        </p:nvSpPr>
        <p:spPr/>
        <p:txBody>
          <a:bodyPr/>
          <a:lstStyle/>
          <a:p>
            <a:r>
              <a:rPr lang="en-US" b="1" u="sng" dirty="0" smtClean="0"/>
              <a:t>Tag: </a:t>
            </a:r>
            <a:r>
              <a:rPr lang="en-US" dirty="0" smtClean="0"/>
              <a:t>Tag is a Syntax. </a:t>
            </a:r>
            <a:r>
              <a:rPr lang="bn-BD" sz="2400" dirty="0" smtClean="0"/>
              <a:t>যার কাজ হচ্ছে</a:t>
            </a:r>
            <a:r>
              <a:rPr lang="bn-BD" dirty="0" smtClean="0"/>
              <a:t> </a:t>
            </a:r>
            <a:r>
              <a:rPr lang="en-US" dirty="0" smtClean="0"/>
              <a:t>Browser </a:t>
            </a:r>
            <a:r>
              <a:rPr lang="bn-BD" sz="2400" dirty="0" smtClean="0"/>
              <a:t>এ কোন কিছু কিভাবে </a:t>
            </a:r>
            <a:r>
              <a:rPr lang="en-US" dirty="0" smtClean="0"/>
              <a:t>Show </a:t>
            </a:r>
            <a:r>
              <a:rPr lang="bn-BD" sz="2400" dirty="0" smtClean="0"/>
              <a:t>হবে</a:t>
            </a:r>
            <a:r>
              <a:rPr lang="bn-BD" dirty="0" smtClean="0"/>
              <a:t>, </a:t>
            </a:r>
            <a:r>
              <a:rPr lang="bn-BD" sz="2400" dirty="0" smtClean="0"/>
              <a:t>তা</a:t>
            </a:r>
            <a:r>
              <a:rPr lang="en-US" dirty="0" smtClean="0"/>
              <a:t>Define</a:t>
            </a:r>
            <a:r>
              <a:rPr lang="bn-BD" dirty="0" smtClean="0"/>
              <a:t>/</a:t>
            </a:r>
            <a:r>
              <a:rPr lang="en-US" dirty="0" smtClean="0"/>
              <a:t>Describe </a:t>
            </a:r>
            <a:r>
              <a:rPr lang="bn-BD" sz="2400" dirty="0" smtClean="0"/>
              <a:t>করে</a:t>
            </a:r>
            <a:r>
              <a:rPr lang="bn-BD" sz="2400" dirty="0"/>
              <a:t>।</a:t>
            </a:r>
            <a:endParaRPr lang="en-US" sz="2400" dirty="0" smtClean="0"/>
          </a:p>
          <a:p>
            <a:r>
              <a:rPr lang="en-US" b="1" u="sng" dirty="0" smtClean="0"/>
              <a:t>Markup Language:</a:t>
            </a:r>
            <a:r>
              <a:rPr lang="en-US" dirty="0" smtClean="0"/>
              <a:t>  tag </a:t>
            </a:r>
            <a:r>
              <a:rPr lang="bn-BD" sz="2400" dirty="0" smtClean="0"/>
              <a:t>এর</a:t>
            </a:r>
            <a:r>
              <a:rPr lang="bn-BD" dirty="0" smtClean="0"/>
              <a:t> </a:t>
            </a:r>
            <a:r>
              <a:rPr lang="bn-BD" sz="2400" dirty="0" smtClean="0"/>
              <a:t>সমষ্টি</a:t>
            </a:r>
            <a:r>
              <a:rPr lang="en-US" dirty="0" smtClean="0"/>
              <a:t>markup language.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 </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http://www.html-5-tutorial.com/all-html-tags.htm</a:t>
            </a:r>
            <a:endParaRPr lang="en-US" dirty="0" smtClean="0"/>
          </a:p>
          <a:p>
            <a:r>
              <a:rPr lang="en-US" dirty="0" smtClean="0">
                <a:hlinkClick r:id="rId3"/>
              </a:rPr>
              <a:t>W3C.org</a:t>
            </a:r>
            <a:r>
              <a:rPr lang="en-US" dirty="0" smtClean="0"/>
              <a:t> [</a:t>
            </a:r>
            <a:r>
              <a:rPr lang="en-US" sz="2600" dirty="0" smtClean="0"/>
              <a:t>The World Wide Web Consortium</a:t>
            </a:r>
            <a:r>
              <a:rPr lang="en-US" dirty="0" smtClean="0"/>
              <a:t>]</a:t>
            </a:r>
          </a:p>
          <a:p>
            <a:pPr>
              <a:buNone/>
            </a:pPr>
            <a:r>
              <a:rPr lang="en-US" b="1" dirty="0" smtClean="0"/>
              <a:t>	W3C</a:t>
            </a:r>
            <a:r>
              <a:rPr lang="en-US" dirty="0" smtClean="0"/>
              <a:t> is the principle organization that sets standards for HTML.</a:t>
            </a:r>
            <a:endParaRPr lang="en-US" dirty="0"/>
          </a:p>
          <a:p>
            <a:r>
              <a:rPr lang="en-US" dirty="0" smtClean="0">
                <a:hlinkClick r:id="rId4"/>
              </a:rPr>
              <a:t>www.w3schools.com</a:t>
            </a:r>
            <a:endParaRPr lang="en-US" dirty="0" smtClean="0"/>
          </a:p>
          <a:p>
            <a:pPr>
              <a:buNone/>
            </a:pPr>
            <a:r>
              <a:rPr lang="en-US" b="1" dirty="0" smtClean="0"/>
              <a:t>	W3schools</a:t>
            </a:r>
            <a:r>
              <a:rPr lang="en-US" dirty="0" smtClean="0"/>
              <a:t> is a reference site.</a:t>
            </a:r>
          </a:p>
          <a:p>
            <a:r>
              <a:rPr lang="en-US" dirty="0" smtClean="0">
                <a:hlinkClick r:id="rId5"/>
              </a:rPr>
              <a:t>http://www.webcoachbd.com/</a:t>
            </a:r>
            <a:endParaRPr lang="en-US" dirty="0" smtClean="0"/>
          </a:p>
          <a:p>
            <a:pPr>
              <a:buNone/>
            </a:pPr>
            <a:r>
              <a:rPr lang="en-US" b="1" dirty="0" smtClean="0"/>
              <a:t>	</a:t>
            </a:r>
            <a:r>
              <a:rPr lang="en-US" b="1" dirty="0" err="1" smtClean="0"/>
              <a:t>WebCoachBD</a:t>
            </a:r>
            <a:r>
              <a:rPr lang="en-US" b="1" dirty="0" smtClean="0"/>
              <a:t> </a:t>
            </a:r>
            <a:r>
              <a:rPr lang="en-US" dirty="0" smtClean="0"/>
              <a:t>is a reference site.</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350</TotalTime>
  <Words>679</Words>
  <Application>Microsoft Office PowerPoint</Application>
  <PresentationFormat>On-screen Show (4:3)</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Welcome To The  WEB DESIGN Course</vt:lpstr>
      <vt:lpstr>Class Plan</vt:lpstr>
      <vt:lpstr>Necessary Tools For Web Design</vt:lpstr>
      <vt:lpstr>Necessary Tools For Web Design</vt:lpstr>
      <vt:lpstr>Part Of Web Page</vt:lpstr>
      <vt:lpstr>History Of HTML Version</vt:lpstr>
      <vt:lpstr>HTML</vt:lpstr>
      <vt:lpstr>HTML TAG / Markup Language</vt:lpstr>
      <vt:lpstr>Resource </vt:lpstr>
      <vt:lpstr>PowerPoint Presentation</vt:lpstr>
      <vt:lpstr>Discussion</vt:lpstr>
      <vt:lpstr> Web page</vt:lpstr>
      <vt:lpstr>Website, Web Server &amp; Search Engine  </vt:lpstr>
      <vt:lpstr>How to web works </vt:lpstr>
      <vt:lpstr>On the simplest level, the Web physically consists of the following components − </vt:lpstr>
      <vt:lpstr>What is Web Hosting? </vt:lpstr>
      <vt:lpstr>What is the meaning of FTP in computer? </vt:lpstr>
      <vt:lpstr>what is  tag in html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tomal</dc:creator>
  <cp:lastModifiedBy>BITM TRAINER - 401</cp:lastModifiedBy>
  <cp:revision>41</cp:revision>
  <dcterms:created xsi:type="dcterms:W3CDTF">2017-07-29T07:31:27Z</dcterms:created>
  <dcterms:modified xsi:type="dcterms:W3CDTF">2018-03-08T04:45:07Z</dcterms:modified>
</cp:coreProperties>
</file>