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327"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328" r:id="rId32"/>
    <p:sldId id="329" r:id="rId33"/>
    <p:sldId id="330" r:id="rId34"/>
    <p:sldId id="331" r:id="rId35"/>
    <p:sldId id="286" r:id="rId36"/>
    <p:sldId id="287" r:id="rId37"/>
    <p:sldId id="288" r:id="rId38"/>
    <p:sldId id="289" r:id="rId39"/>
    <p:sldId id="291" r:id="rId40"/>
    <p:sldId id="290" r:id="rId41"/>
    <p:sldId id="292" r:id="rId42"/>
    <p:sldId id="293" r:id="rId43"/>
    <p:sldId id="294" r:id="rId44"/>
    <p:sldId id="295" r:id="rId45"/>
    <p:sldId id="296" r:id="rId46"/>
    <p:sldId id="326" r:id="rId47"/>
    <p:sldId id="300" r:id="rId48"/>
    <p:sldId id="301" r:id="rId49"/>
    <p:sldId id="305" r:id="rId50"/>
    <p:sldId id="306" r:id="rId51"/>
    <p:sldId id="307" r:id="rId52"/>
    <p:sldId id="308" r:id="rId53"/>
    <p:sldId id="310" r:id="rId54"/>
    <p:sldId id="302" r:id="rId55"/>
    <p:sldId id="309" r:id="rId56"/>
    <p:sldId id="317" r:id="rId57"/>
    <p:sldId id="319" r:id="rId58"/>
    <p:sldId id="320" r:id="rId59"/>
    <p:sldId id="318" r:id="rId60"/>
    <p:sldId id="311" r:id="rId61"/>
    <p:sldId id="312" r:id="rId62"/>
    <p:sldId id="313" r:id="rId63"/>
    <p:sldId id="314" r:id="rId64"/>
    <p:sldId id="321" r:id="rId65"/>
    <p:sldId id="322" r:id="rId66"/>
    <p:sldId id="325" r:id="rId67"/>
    <p:sldId id="323" r:id="rId68"/>
    <p:sldId id="32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918" y="-6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86183-5528-483A-B12A-032944150B5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6183-5528-483A-B12A-032944150B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6183-5528-483A-B12A-032944150B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6183-5528-483A-B12A-032944150B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6183-5528-483A-B12A-032944150B5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86183-5528-483A-B12A-032944150B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86183-5528-483A-B12A-032944150B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86183-5528-483A-B12A-032944150B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86183-5528-483A-B12A-032944150B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86183-5528-483A-B12A-032944150B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3736C8-E52F-4B07-8DE4-C467AEACA201}" type="datetimeFigureOut">
              <a:rPr lang="en-US" smtClean="0"/>
              <a:pPr/>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F186183-5528-483A-B12A-032944150B5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03736C8-E52F-4B07-8DE4-C467AEACA201}" type="datetimeFigureOut">
              <a:rPr lang="en-US" smtClean="0"/>
              <a:pPr/>
              <a:t>12/12/2017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F186183-5528-483A-B12A-032944150B5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CSS</a:t>
            </a:r>
            <a:r>
              <a:rPr lang="en-US" b="1" dirty="0" smtClean="0"/>
              <a:t/>
            </a:r>
            <a:br>
              <a:rPr lang="en-US" b="1" dirty="0" smtClean="0"/>
            </a:br>
            <a:endParaRPr lang="en-US" dirty="0"/>
          </a:p>
        </p:txBody>
      </p:sp>
      <p:sp>
        <p:nvSpPr>
          <p:cNvPr id="3" name="Subtitle 2"/>
          <p:cNvSpPr>
            <a:spLocks noGrp="1"/>
          </p:cNvSpPr>
          <p:nvPr>
            <p:ph type="subTitle" idx="1"/>
          </p:nvPr>
        </p:nvSpPr>
        <p:spPr/>
        <p:txBody>
          <a:bodyPr/>
          <a:lstStyle/>
          <a:p>
            <a:r>
              <a:rPr lang="en-US" sz="3200" b="1" dirty="0" smtClean="0"/>
              <a:t>CSS Layout - The position Property</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839200" cy="5867400"/>
          </a:xfrm>
        </p:spPr>
        <p:txBody>
          <a:bodyPr>
            <a:noAutofit/>
          </a:bodyPr>
          <a:lstStyle/>
          <a:p>
            <a:pPr>
              <a:buNone/>
            </a:pPr>
            <a:r>
              <a:rPr lang="en-US" sz="1400" dirty="0" smtClean="0"/>
              <a:t>&lt;style&gt;</a:t>
            </a:r>
          </a:p>
          <a:p>
            <a:pPr>
              <a:buNone/>
            </a:pPr>
            <a:r>
              <a:rPr lang="en-US" sz="1400" dirty="0" err="1" smtClean="0"/>
              <a:t>div.relative</a:t>
            </a:r>
            <a:r>
              <a:rPr lang="en-US" sz="1400" dirty="0" smtClean="0"/>
              <a:t> {</a:t>
            </a:r>
          </a:p>
          <a:p>
            <a:pPr>
              <a:buNone/>
            </a:pPr>
            <a:r>
              <a:rPr lang="en-US" sz="1400" dirty="0" smtClean="0"/>
              <a:t>    position: relative;</a:t>
            </a:r>
          </a:p>
          <a:p>
            <a:pPr>
              <a:buNone/>
            </a:pPr>
            <a:r>
              <a:rPr lang="en-US" sz="1400" dirty="0" smtClean="0"/>
              <a:t>    width: 400px;</a:t>
            </a:r>
          </a:p>
          <a:p>
            <a:pPr>
              <a:buNone/>
            </a:pPr>
            <a:r>
              <a:rPr lang="en-US" sz="1400" dirty="0" smtClean="0"/>
              <a:t>    height: 200px;</a:t>
            </a:r>
          </a:p>
          <a:p>
            <a:pPr>
              <a:buNone/>
            </a:pPr>
            <a:r>
              <a:rPr lang="en-US" sz="1400" dirty="0" smtClean="0"/>
              <a:t>    border: 3px solid #73AD21;}</a:t>
            </a:r>
          </a:p>
          <a:p>
            <a:pPr>
              <a:buNone/>
            </a:pPr>
            <a:r>
              <a:rPr lang="en-US" sz="1400" dirty="0" smtClean="0"/>
              <a:t> </a:t>
            </a:r>
          </a:p>
          <a:p>
            <a:pPr>
              <a:buNone/>
            </a:pPr>
            <a:r>
              <a:rPr lang="en-US" sz="1400" dirty="0" err="1" smtClean="0"/>
              <a:t>div.absolute</a:t>
            </a:r>
            <a:r>
              <a:rPr lang="en-US" sz="1400" dirty="0" smtClean="0"/>
              <a:t> {</a:t>
            </a:r>
          </a:p>
          <a:p>
            <a:pPr>
              <a:buNone/>
            </a:pPr>
            <a:r>
              <a:rPr lang="en-US" sz="1400" dirty="0" smtClean="0"/>
              <a:t>    position: absolute;</a:t>
            </a:r>
          </a:p>
          <a:p>
            <a:pPr>
              <a:buNone/>
            </a:pPr>
            <a:r>
              <a:rPr lang="en-US" sz="1400" dirty="0" smtClean="0"/>
              <a:t>    top: 80px;</a:t>
            </a:r>
          </a:p>
          <a:p>
            <a:pPr>
              <a:buNone/>
            </a:pPr>
            <a:r>
              <a:rPr lang="en-US" sz="1400" dirty="0" smtClean="0"/>
              <a:t>    right: 0;</a:t>
            </a:r>
          </a:p>
          <a:p>
            <a:pPr>
              <a:buNone/>
            </a:pPr>
            <a:r>
              <a:rPr lang="en-US" sz="1400" dirty="0" smtClean="0"/>
              <a:t>    width: 200px;</a:t>
            </a:r>
          </a:p>
          <a:p>
            <a:pPr>
              <a:buNone/>
            </a:pPr>
            <a:r>
              <a:rPr lang="en-US" sz="1400" dirty="0" smtClean="0"/>
              <a:t>    height: 100px;</a:t>
            </a:r>
          </a:p>
          <a:p>
            <a:pPr>
              <a:buNone/>
            </a:pPr>
            <a:r>
              <a:rPr lang="en-US" sz="1400" dirty="0" smtClean="0"/>
              <a:t>    border: 3px solid #73AD21;}</a:t>
            </a:r>
          </a:p>
          <a:p>
            <a:pPr>
              <a:buNone/>
            </a:pPr>
            <a:endParaRPr lang="en-US" sz="1400" dirty="0" smtClean="0"/>
          </a:p>
          <a:p>
            <a:pPr>
              <a:buNone/>
            </a:pPr>
            <a:r>
              <a:rPr lang="en-US" sz="1400" dirty="0" smtClean="0"/>
              <a:t>&lt;/style&gt;</a:t>
            </a:r>
          </a:p>
          <a:p>
            <a:pPr>
              <a:buNone/>
            </a:pPr>
            <a:r>
              <a:rPr lang="en-US" sz="1400" dirty="0" smtClean="0"/>
              <a:t>&lt;/head&gt;</a:t>
            </a:r>
          </a:p>
          <a:p>
            <a:pPr>
              <a:buNone/>
            </a:pPr>
            <a:r>
              <a:rPr lang="en-US" sz="1400" dirty="0" smtClean="0"/>
              <a:t>&lt;body&gt;</a:t>
            </a:r>
          </a:p>
          <a:p>
            <a:pPr>
              <a:buNone/>
            </a:pPr>
            <a:r>
              <a:rPr lang="en-US" sz="1400" dirty="0" smtClean="0"/>
              <a:t>&lt;h2&gt;position: absolute;&lt;/h2&gt;</a:t>
            </a:r>
          </a:p>
          <a:p>
            <a:pPr>
              <a:buNone/>
            </a:pPr>
            <a:r>
              <a:rPr lang="en-US" sz="1400" dirty="0" smtClean="0"/>
              <a:t>&lt;p&gt;An element with position: absolute; is positioned relative to the nearest positioned ancestor (instead of positioned relative to the viewport, like fixed):&lt;/p&gt;</a:t>
            </a:r>
          </a:p>
          <a:p>
            <a:pPr>
              <a:buNone/>
            </a:pPr>
            <a:endParaRPr lang="en-US" sz="1400" dirty="0" smtClean="0"/>
          </a:p>
          <a:p>
            <a:pPr>
              <a:buNone/>
            </a:pPr>
            <a:r>
              <a:rPr lang="en-US" sz="1400" dirty="0" smtClean="0"/>
              <a:t>&lt;div class="relative"&gt;This div element has position: relative;</a:t>
            </a:r>
          </a:p>
          <a:p>
            <a:pPr>
              <a:buNone/>
            </a:pPr>
            <a:r>
              <a:rPr lang="en-US" sz="1400" dirty="0" smtClean="0"/>
              <a:t>  &lt;div class="absolute"&gt;This div element has position: absolute;&lt;/div&gt;</a:t>
            </a:r>
          </a:p>
          <a:p>
            <a:pPr>
              <a:buNone/>
            </a:pPr>
            <a:r>
              <a:rPr lang="en-US" sz="1400" dirty="0" smtClean="0"/>
              <a:t>&lt;/div&gt;</a:t>
            </a:r>
            <a:endParaRPr lang="en-US" sz="1400" dirty="0"/>
          </a:p>
        </p:txBody>
      </p:sp>
      <p:sp>
        <p:nvSpPr>
          <p:cNvPr id="4" name="Title 1"/>
          <p:cNvSpPr>
            <a:spLocks noGrp="1"/>
          </p:cNvSpPr>
          <p:nvPr>
            <p:ph type="title"/>
          </p:nvPr>
        </p:nvSpPr>
        <p:spPr>
          <a:xfrm>
            <a:off x="381000" y="-304800"/>
            <a:ext cx="8229600" cy="914400"/>
          </a:xfrm>
        </p:spPr>
        <p:txBody>
          <a:bodyPr>
            <a:normAutofit/>
          </a:bodyPr>
          <a:lstStyle/>
          <a:p>
            <a:pPr algn="ctr"/>
            <a:r>
              <a:rPr lang="en-US" b="1" dirty="0" smtClean="0"/>
              <a:t>Example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b="1" dirty="0" smtClean="0"/>
              <a:t>Overlapping Elements</a:t>
            </a:r>
            <a:br>
              <a:rPr lang="en-US" sz="6000" b="1" dirty="0" smtClean="0"/>
            </a:br>
            <a:endParaRPr lang="en-US" sz="6000" dirty="0"/>
          </a:p>
        </p:txBody>
      </p:sp>
      <p:sp>
        <p:nvSpPr>
          <p:cNvPr id="3" name="Content Placeholder 2"/>
          <p:cNvSpPr>
            <a:spLocks noGrp="1"/>
          </p:cNvSpPr>
          <p:nvPr>
            <p:ph idx="1"/>
          </p:nvPr>
        </p:nvSpPr>
        <p:spPr/>
        <p:txBody>
          <a:bodyPr/>
          <a:lstStyle/>
          <a:p>
            <a:r>
              <a:rPr lang="en-US" b="1" dirty="0" smtClean="0"/>
              <a:t>Overlapping</a:t>
            </a:r>
            <a:r>
              <a:rPr lang="en-US" dirty="0" smtClean="0"/>
              <a:t>. appointment: A period of time during which an incumbent and his/her successor are paid to occupy the permanent </a:t>
            </a:r>
            <a:r>
              <a:rPr lang="en-US" b="1" dirty="0" smtClean="0"/>
              <a:t>position</a:t>
            </a:r>
            <a:r>
              <a:rPr lang="en-US" dirty="0" smtClean="0"/>
              <a:t> concurrently. Successor: The successful candidate of a merit-based competition who will assume a permanent </a:t>
            </a:r>
            <a:r>
              <a:rPr lang="en-US" b="1" dirty="0" smtClean="0"/>
              <a:t>position</a:t>
            </a:r>
            <a:r>
              <a:rPr lang="en-US" dirty="0" smtClean="0"/>
              <a:t> upon an incumbent's departure.</a:t>
            </a:r>
          </a:p>
          <a:p>
            <a:endParaRPr lang="en-US" dirty="0" smtClean="0"/>
          </a:p>
          <a:p>
            <a:r>
              <a:rPr lang="en-US" dirty="0" smtClean="0"/>
              <a:t>The z-index property specifies the stack order of an element (which element should be placed in front of, or behind, the others).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t>Example</a:t>
            </a:r>
            <a:endParaRPr lang="en-US" dirty="0"/>
          </a:p>
        </p:txBody>
      </p:sp>
      <p:sp>
        <p:nvSpPr>
          <p:cNvPr id="3" name="Content Placeholder 2"/>
          <p:cNvSpPr>
            <a:spLocks noGrp="1"/>
          </p:cNvSpPr>
          <p:nvPr>
            <p:ph idx="1"/>
          </p:nvPr>
        </p:nvSpPr>
        <p:spPr>
          <a:xfrm>
            <a:off x="457200" y="914400"/>
            <a:ext cx="8229600" cy="5562600"/>
          </a:xfrm>
        </p:spPr>
        <p:txBody>
          <a:bodyPr>
            <a:normAutofit fontScale="92500" lnSpcReduction="20000"/>
          </a:bodyPr>
          <a:lstStyle/>
          <a:p>
            <a:pPr>
              <a:buNone/>
            </a:pPr>
            <a:r>
              <a:rPr lang="en-US" dirty="0" smtClean="0"/>
              <a:t>&lt;style&gt;</a:t>
            </a:r>
          </a:p>
          <a:p>
            <a:pPr>
              <a:buNone/>
            </a:pPr>
            <a:r>
              <a:rPr lang="en-US" dirty="0" err="1" smtClean="0"/>
              <a:t>img</a:t>
            </a:r>
            <a:r>
              <a:rPr lang="en-US" dirty="0" smtClean="0"/>
              <a:t> {</a:t>
            </a:r>
          </a:p>
          <a:p>
            <a:pPr>
              <a:buNone/>
            </a:pPr>
            <a:r>
              <a:rPr lang="en-US" dirty="0" smtClean="0"/>
              <a:t>    position: absolute;</a:t>
            </a:r>
          </a:p>
          <a:p>
            <a:pPr>
              <a:buNone/>
            </a:pPr>
            <a:r>
              <a:rPr lang="en-US" dirty="0" smtClean="0"/>
              <a:t>    left: 0px;</a:t>
            </a:r>
          </a:p>
          <a:p>
            <a:pPr>
              <a:buNone/>
            </a:pPr>
            <a:r>
              <a:rPr lang="en-US" dirty="0" smtClean="0"/>
              <a:t>    top: 0px;</a:t>
            </a:r>
          </a:p>
          <a:p>
            <a:pPr>
              <a:buNone/>
            </a:pPr>
            <a:r>
              <a:rPr lang="en-US" dirty="0" smtClean="0"/>
              <a:t>    z-index: -1;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&lt;h1&gt;This is a heading&lt;/h1&gt;</a:t>
            </a:r>
          </a:p>
          <a:p>
            <a:pPr>
              <a:buNone/>
            </a:pPr>
            <a:r>
              <a:rPr lang="en-US" dirty="0" smtClean="0"/>
              <a:t>&lt;</a:t>
            </a:r>
            <a:r>
              <a:rPr lang="en-US" dirty="0" err="1" smtClean="0"/>
              <a:t>img</a:t>
            </a:r>
            <a:r>
              <a:rPr lang="en-US" dirty="0" smtClean="0"/>
              <a:t> </a:t>
            </a:r>
            <a:r>
              <a:rPr lang="en-US" dirty="0" err="1" smtClean="0"/>
              <a:t>src</a:t>
            </a:r>
            <a:r>
              <a:rPr lang="en-US" dirty="0" smtClean="0"/>
              <a:t>="w3css.gif" width="100" height="140"&gt;</a:t>
            </a:r>
          </a:p>
          <a:p>
            <a:pPr>
              <a:buNone/>
            </a:pPr>
            <a:r>
              <a:rPr lang="en-US" dirty="0" smtClean="0"/>
              <a:t>&lt;p&gt;Because the image has a z-index of -1, it will be placed behind the text.&lt;/p&gt;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3200" dirty="0" smtClean="0"/>
              <a:t>1. Position the &lt;</a:t>
            </a:r>
            <a:r>
              <a:rPr lang="en-US" sz="3200" dirty="0" err="1" smtClean="0"/>
              <a:t>img</a:t>
            </a:r>
            <a:r>
              <a:rPr lang="en-US" sz="3200" dirty="0" smtClean="0"/>
              <a:t>&gt; element behind the text.</a:t>
            </a:r>
          </a:p>
          <a:p>
            <a:pPr>
              <a:buNone/>
            </a:pPr>
            <a:r>
              <a:rPr lang="en-US" sz="3200" dirty="0" smtClean="0"/>
              <a:t>2. Position the &lt;h1&gt; element 50px from the left, and 100px from the top, relative to the HTML page.</a:t>
            </a:r>
          </a:p>
          <a:p>
            <a:pPr>
              <a:buNone/>
            </a:pPr>
            <a:r>
              <a:rPr lang="en-US" sz="3200" dirty="0" smtClean="0"/>
              <a:t>3. Position the &lt;h1&gt; element relative to the browser window. 50px from the top, and 50px from the right.</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smtClean="0"/>
              <a:t>CSS Overflow</a:t>
            </a:r>
            <a:br>
              <a:rPr lang="en-US" sz="6000" dirty="0" smtClean="0"/>
            </a:br>
            <a:endParaRPr lang="en-US" sz="6000" dirty="0"/>
          </a:p>
        </p:txBody>
      </p:sp>
      <p:sp>
        <p:nvSpPr>
          <p:cNvPr id="3" name="Subtitle 2"/>
          <p:cNvSpPr>
            <a:spLocks noGrp="1"/>
          </p:cNvSpPr>
          <p:nvPr>
            <p:ph type="subTitle" idx="1"/>
          </p:nvPr>
        </p:nvSpPr>
        <p:spPr/>
        <p:txBody>
          <a:bodyPr/>
          <a:lstStyle/>
          <a:p>
            <a:pPr algn="ctr"/>
            <a:r>
              <a:rPr lang="en-US" dirty="0" smtClean="0"/>
              <a:t>The CSS overflow property specifies whether to clip content or to add scrollbars when the content of an element is too big to fit in a specified area.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762000"/>
          </a:xfrm>
        </p:spPr>
        <p:txBody>
          <a:bodyPr>
            <a:noAutofit/>
          </a:bodyPr>
          <a:lstStyle/>
          <a:p>
            <a:pPr algn="ctr"/>
            <a:r>
              <a:rPr lang="en-US" sz="5400" dirty="0" smtClean="0"/>
              <a:t>Overflow  </a:t>
            </a:r>
            <a:r>
              <a:rPr lang="en-US" sz="4400" dirty="0" smtClean="0"/>
              <a:t>property</a:t>
            </a:r>
            <a:r>
              <a:rPr lang="en-US" sz="5400" dirty="0" smtClean="0"/>
              <a:t> </a:t>
            </a:r>
            <a:endParaRPr lang="en-US" sz="5400" dirty="0"/>
          </a:p>
        </p:txBody>
      </p:sp>
      <p:sp>
        <p:nvSpPr>
          <p:cNvPr id="3" name="Content Placeholder 2"/>
          <p:cNvSpPr>
            <a:spLocks noGrp="1"/>
          </p:cNvSpPr>
          <p:nvPr>
            <p:ph idx="1"/>
          </p:nvPr>
        </p:nvSpPr>
        <p:spPr>
          <a:xfrm>
            <a:off x="152400" y="609600"/>
            <a:ext cx="9144000" cy="6248400"/>
          </a:xfrm>
        </p:spPr>
        <p:txBody>
          <a:bodyPr>
            <a:normAutofit/>
          </a:bodyPr>
          <a:lstStyle/>
          <a:p>
            <a:r>
              <a:rPr lang="en-US" dirty="0" smtClean="0"/>
              <a:t>The overflow property has the following values:</a:t>
            </a:r>
          </a:p>
          <a:p>
            <a:r>
              <a:rPr lang="en-US" b="1" dirty="0" smtClean="0"/>
              <a:t>visible</a:t>
            </a:r>
            <a:r>
              <a:rPr lang="en-US" dirty="0" smtClean="0"/>
              <a:t> - Default. The overflow is not clipped. It renders outside the element's box</a:t>
            </a:r>
          </a:p>
          <a:p>
            <a:r>
              <a:rPr lang="en-US" b="1" dirty="0" smtClean="0"/>
              <a:t>hidden</a:t>
            </a:r>
            <a:r>
              <a:rPr lang="en-US" dirty="0" smtClean="0"/>
              <a:t> - The overflow is clipped, and the rest of the content will be invisible</a:t>
            </a:r>
          </a:p>
          <a:p>
            <a:r>
              <a:rPr lang="en-US" b="1" dirty="0" smtClean="0"/>
              <a:t>scroll</a:t>
            </a:r>
            <a:r>
              <a:rPr lang="en-US" dirty="0" smtClean="0"/>
              <a:t> - The overflow is clipped, but a scrollbar is added to see the rest of the content</a:t>
            </a:r>
          </a:p>
          <a:p>
            <a:r>
              <a:rPr lang="en-US" b="1" dirty="0" smtClean="0"/>
              <a:t>auto</a:t>
            </a:r>
            <a:r>
              <a:rPr lang="en-US" dirty="0" smtClean="0"/>
              <a:t> - If overflow is clipped, a scrollbar should be added to see the rest of the content</a:t>
            </a:r>
          </a:p>
          <a:p>
            <a:r>
              <a:rPr lang="en-US" b="1" dirty="0" smtClean="0"/>
              <a:t>Note:</a:t>
            </a:r>
            <a:r>
              <a:rPr lang="en-US" dirty="0" smtClean="0"/>
              <a:t> The overflow property only works for block elements with a specified height.</a:t>
            </a:r>
          </a:p>
          <a:p>
            <a:r>
              <a:rPr lang="en-US" b="1" dirty="0" smtClean="0"/>
              <a:t>Note:</a:t>
            </a:r>
            <a:r>
              <a:rPr lang="en-US" dirty="0" smtClean="0"/>
              <a:t> In OS X Lion (on Mac), scrollbars are hidden by default and only shown when being used (even though "</a:t>
            </a:r>
            <a:r>
              <a:rPr lang="en-US" dirty="0" err="1" smtClean="0"/>
              <a:t>overflow:scroll</a:t>
            </a:r>
            <a:r>
              <a:rPr lang="en-US" dirty="0" smtClean="0"/>
              <a:t>" is set).</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pPr algn="ctr"/>
            <a:r>
              <a:rPr lang="en-US" sz="6000" b="1" dirty="0" smtClean="0"/>
              <a:t>overflow: visible</a:t>
            </a:r>
            <a:br>
              <a:rPr lang="en-US" sz="6000" b="1" dirty="0" smtClean="0"/>
            </a:br>
            <a:endParaRPr lang="en-US" sz="6000" dirty="0"/>
          </a:p>
        </p:txBody>
      </p:sp>
      <p:sp>
        <p:nvSpPr>
          <p:cNvPr id="3" name="Content Placeholder 2"/>
          <p:cNvSpPr>
            <a:spLocks noGrp="1"/>
          </p:cNvSpPr>
          <p:nvPr>
            <p:ph idx="1"/>
          </p:nvPr>
        </p:nvSpPr>
        <p:spPr>
          <a:xfrm>
            <a:off x="304800" y="914399"/>
            <a:ext cx="8610600" cy="5698435"/>
          </a:xfrm>
        </p:spPr>
        <p:txBody>
          <a:bodyPr/>
          <a:lstStyle/>
          <a:p>
            <a:r>
              <a:rPr lang="en-US" dirty="0" smtClean="0"/>
              <a:t>The </a:t>
            </a:r>
            <a:r>
              <a:rPr lang="en-US" b="1" dirty="0" smtClean="0"/>
              <a:t>CSS overflow</a:t>
            </a:r>
            <a:r>
              <a:rPr lang="en-US" dirty="0" smtClean="0"/>
              <a:t> property specifies whether to clip content or to add scrollbars when the content of an element is too big to fit in a specified area. ... The </a:t>
            </a:r>
            <a:r>
              <a:rPr lang="en-US" b="1" dirty="0" smtClean="0"/>
              <a:t>overflow</a:t>
            </a:r>
            <a:r>
              <a:rPr lang="en-US" dirty="0" smtClean="0"/>
              <a:t> property has the following values: </a:t>
            </a:r>
            <a:r>
              <a:rPr lang="en-US" b="1" dirty="0" smtClean="0"/>
              <a:t>visible</a:t>
            </a:r>
            <a:r>
              <a:rPr lang="en-US" dirty="0" smtClean="0"/>
              <a:t> - Default.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a:r>
              <a:rPr lang="en-US" b="1" dirty="0" smtClean="0"/>
              <a:t>overflow: hidden</a:t>
            </a:r>
            <a:br>
              <a:rPr lang="en-US" b="1" dirty="0" smtClean="0"/>
            </a:br>
            <a:endParaRPr lang="en-US" dirty="0"/>
          </a:p>
        </p:txBody>
      </p:sp>
      <p:sp>
        <p:nvSpPr>
          <p:cNvPr id="3" name="Content Placeholder 2"/>
          <p:cNvSpPr>
            <a:spLocks noGrp="1"/>
          </p:cNvSpPr>
          <p:nvPr>
            <p:ph idx="1"/>
          </p:nvPr>
        </p:nvSpPr>
        <p:spPr>
          <a:xfrm>
            <a:off x="457200" y="838200"/>
            <a:ext cx="8229600" cy="5486400"/>
          </a:xfrm>
        </p:spPr>
        <p:txBody>
          <a:bodyPr/>
          <a:lstStyle/>
          <a:p>
            <a:r>
              <a:rPr lang="en-US" b="1" dirty="0" smtClean="0"/>
              <a:t>Definition and Usage. </a:t>
            </a:r>
            <a:r>
              <a:rPr lang="en-US" dirty="0" smtClean="0"/>
              <a:t>The </a:t>
            </a:r>
            <a:r>
              <a:rPr lang="en-US" b="1" dirty="0" smtClean="0"/>
              <a:t>overflow</a:t>
            </a:r>
            <a:r>
              <a:rPr lang="en-US" dirty="0" smtClean="0"/>
              <a:t> property specifies what happens if content </a:t>
            </a:r>
            <a:r>
              <a:rPr lang="en-US" b="1" dirty="0" smtClean="0"/>
              <a:t>overflows</a:t>
            </a:r>
            <a:r>
              <a:rPr lang="en-US" dirty="0" smtClean="0"/>
              <a:t> an element's box. This property specifies whether to clip content or to add scrollbars when an element's content is too big to fit in a specified area.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685800"/>
          </a:xfrm>
        </p:spPr>
        <p:txBody>
          <a:bodyPr>
            <a:noAutofit/>
          </a:bodyPr>
          <a:lstStyle/>
          <a:p>
            <a:pPr algn="ctr"/>
            <a:r>
              <a:rPr lang="en-US" sz="5400" dirty="0" smtClean="0"/>
              <a:t>Example</a:t>
            </a:r>
            <a:endParaRPr lang="en-US" sz="5400" dirty="0"/>
          </a:p>
        </p:txBody>
      </p:sp>
      <p:sp>
        <p:nvSpPr>
          <p:cNvPr id="3" name="Content Placeholder 2"/>
          <p:cNvSpPr>
            <a:spLocks noGrp="1"/>
          </p:cNvSpPr>
          <p:nvPr>
            <p:ph idx="1"/>
          </p:nvPr>
        </p:nvSpPr>
        <p:spPr>
          <a:xfrm>
            <a:off x="152400" y="685800"/>
            <a:ext cx="8991600" cy="6172200"/>
          </a:xfrm>
        </p:spPr>
        <p:txBody>
          <a:bodyPr>
            <a:normAutofit fontScale="77500" lnSpcReduction="20000"/>
          </a:bodyPr>
          <a:lstStyle/>
          <a:p>
            <a:pPr>
              <a:buNone/>
            </a:pPr>
            <a:r>
              <a:rPr lang="en-US" dirty="0" smtClean="0"/>
              <a:t>&lt;style&gt;</a:t>
            </a:r>
          </a:p>
          <a:p>
            <a:pPr>
              <a:buNone/>
            </a:pPr>
            <a:r>
              <a:rPr lang="en-US" dirty="0" smtClean="0"/>
              <a:t>div {</a:t>
            </a:r>
          </a:p>
          <a:p>
            <a:pPr>
              <a:buNone/>
            </a:pPr>
            <a:r>
              <a:rPr lang="en-US" sz="2800" dirty="0" smtClean="0"/>
              <a:t>    background-color: #</a:t>
            </a:r>
            <a:r>
              <a:rPr lang="en-US" sz="2800" dirty="0" err="1" smtClean="0"/>
              <a:t>eee</a:t>
            </a:r>
            <a:r>
              <a:rPr lang="en-US" sz="2800" dirty="0" smtClean="0"/>
              <a:t>;</a:t>
            </a:r>
          </a:p>
          <a:p>
            <a:pPr>
              <a:buNone/>
            </a:pPr>
            <a:r>
              <a:rPr lang="en-US" sz="2800" dirty="0" smtClean="0"/>
              <a:t>    width: 200px;</a:t>
            </a:r>
          </a:p>
          <a:p>
            <a:pPr>
              <a:buNone/>
            </a:pPr>
            <a:r>
              <a:rPr lang="en-US" sz="2800" dirty="0" smtClean="0"/>
              <a:t>    height: 50px;</a:t>
            </a:r>
          </a:p>
          <a:p>
            <a:pPr>
              <a:buNone/>
            </a:pPr>
            <a:r>
              <a:rPr lang="en-US" sz="2800" dirty="0" smtClean="0"/>
              <a:t>    border: 1px dotted black;</a:t>
            </a:r>
          </a:p>
          <a:p>
            <a:pPr>
              <a:buNone/>
            </a:pPr>
            <a:r>
              <a:rPr lang="en-US" sz="2800" dirty="0" smtClean="0"/>
              <a:t>    overflow: hidden;</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&lt;h2&gt;CSS Overflow&lt;/h2&gt;</a:t>
            </a:r>
          </a:p>
          <a:p>
            <a:pPr>
              <a:buNone/>
            </a:pPr>
            <a:r>
              <a:rPr lang="en-US" dirty="0" smtClean="0"/>
              <a:t>&lt;p&gt;With the hidden value, the overflow is clipped, and the rest of the content is hidden:&lt;/p&gt;</a:t>
            </a:r>
          </a:p>
          <a:p>
            <a:pPr>
              <a:buNone/>
            </a:pPr>
            <a:r>
              <a:rPr lang="en-US" dirty="0" smtClean="0"/>
              <a:t>&lt;p&gt;Try to remove the overflow property to understand how it works.&lt;/p&gt;</a:t>
            </a:r>
          </a:p>
          <a:p>
            <a:pPr>
              <a:buNone/>
            </a:pPr>
            <a:endParaRPr lang="en-US" dirty="0" smtClean="0"/>
          </a:p>
          <a:p>
            <a:pPr>
              <a:buNone/>
            </a:pPr>
            <a:r>
              <a:rPr lang="en-US" dirty="0" smtClean="0"/>
              <a:t>&lt;div&gt;You can use the overflow property when you want to have better control of the layout. The overflow property specifies what happens if content overflows an element's box.&lt;/div&gt;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b="1" dirty="0" smtClean="0"/>
              <a:t>overflow: scroll</a:t>
            </a:r>
            <a:br>
              <a:rPr lang="en-US" b="1" dirty="0" smtClean="0"/>
            </a:br>
            <a:endParaRPr lang="en-US" dirty="0"/>
          </a:p>
        </p:txBody>
      </p:sp>
      <p:sp>
        <p:nvSpPr>
          <p:cNvPr id="3" name="Content Placeholder 2"/>
          <p:cNvSpPr>
            <a:spLocks noGrp="1"/>
          </p:cNvSpPr>
          <p:nvPr>
            <p:ph idx="1"/>
          </p:nvPr>
        </p:nvSpPr>
        <p:spPr>
          <a:xfrm>
            <a:off x="228600" y="838200"/>
            <a:ext cx="8686800" cy="5791200"/>
          </a:xfrm>
        </p:spPr>
        <p:txBody>
          <a:bodyPr/>
          <a:lstStyle/>
          <a:p>
            <a:r>
              <a:rPr lang="en-US" dirty="0" smtClean="0"/>
              <a:t>CSS </a:t>
            </a:r>
            <a:r>
              <a:rPr lang="en-US" b="1" dirty="0" smtClean="0"/>
              <a:t>Overflow</a:t>
            </a:r>
            <a:r>
              <a:rPr lang="en-US" dirty="0" smtClean="0"/>
              <a:t>. The CSS </a:t>
            </a:r>
            <a:r>
              <a:rPr lang="en-US" b="1" dirty="0" smtClean="0"/>
              <a:t>overflow</a:t>
            </a:r>
            <a:r>
              <a:rPr lang="en-US" dirty="0" smtClean="0"/>
              <a:t> property specifies whether to clip content or to add scrollbars when the content of an element is too big to fit in a specified area. ... Therefore, a scrollbar is added to help the reader to </a:t>
            </a:r>
            <a:r>
              <a:rPr lang="en-US" b="1" dirty="0" smtClean="0"/>
              <a:t>scroll</a:t>
            </a:r>
            <a:r>
              <a:rPr lang="en-US" dirty="0" smtClean="0"/>
              <a:t> the content.</a:t>
            </a:r>
          </a:p>
          <a:p>
            <a:endParaRPr lang="en-US" dirty="0" smtClean="0"/>
          </a:p>
          <a:p>
            <a:r>
              <a:rPr lang="en-US" dirty="0" smtClean="0"/>
              <a:t>Setting the value to scroll, the overflow is clipped and a scrollbar is added to scroll inside the box. Note that this will add a scrollbar both horizontally and vertically (even if you do not need 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4900" dirty="0" smtClean="0"/>
              <a:t>The position Property</a:t>
            </a:r>
            <a:r>
              <a:rPr lang="en-US" dirty="0" smtClean="0"/>
              <a:t/>
            </a:r>
            <a:br>
              <a:rPr lang="en-US" dirty="0" smtClean="0"/>
            </a:br>
            <a:endParaRPr lang="en-US" dirty="0"/>
          </a:p>
        </p:txBody>
      </p:sp>
      <p:sp>
        <p:nvSpPr>
          <p:cNvPr id="3" name="Content Placeholder 2"/>
          <p:cNvSpPr>
            <a:spLocks noGrp="1"/>
          </p:cNvSpPr>
          <p:nvPr>
            <p:ph idx="1"/>
          </p:nvPr>
        </p:nvSpPr>
        <p:spPr>
          <a:xfrm>
            <a:off x="228600" y="838200"/>
            <a:ext cx="8915400" cy="5867400"/>
          </a:xfrm>
        </p:spPr>
        <p:txBody>
          <a:bodyPr>
            <a:normAutofit lnSpcReduction="10000"/>
          </a:bodyPr>
          <a:lstStyle/>
          <a:p>
            <a:r>
              <a:rPr lang="en-US" dirty="0" smtClean="0"/>
              <a:t>The position property specifies the type of positioning method used for an element (static, relative, fixed or absolute).</a:t>
            </a:r>
          </a:p>
          <a:p>
            <a:r>
              <a:rPr lang="en-US" dirty="0" smtClean="0"/>
              <a:t>The position property specifies the type of positioning method used for an element.</a:t>
            </a:r>
          </a:p>
          <a:p>
            <a:r>
              <a:rPr lang="en-US" dirty="0" smtClean="0"/>
              <a:t>There are four different position values: </a:t>
            </a:r>
          </a:p>
          <a:p>
            <a:pPr lvl="5"/>
            <a:r>
              <a:rPr lang="en-US" sz="2600" b="1" dirty="0" smtClean="0"/>
              <a:t>static</a:t>
            </a:r>
          </a:p>
          <a:p>
            <a:pPr lvl="5"/>
            <a:r>
              <a:rPr lang="en-US" sz="2600" b="1" dirty="0" smtClean="0"/>
              <a:t>relative</a:t>
            </a:r>
          </a:p>
          <a:p>
            <a:pPr lvl="5"/>
            <a:r>
              <a:rPr lang="en-US" sz="2600" b="1" dirty="0" smtClean="0"/>
              <a:t>fixed</a:t>
            </a:r>
          </a:p>
          <a:p>
            <a:pPr lvl="5"/>
            <a:r>
              <a:rPr lang="en-US" sz="2600" b="1" dirty="0" smtClean="0"/>
              <a:t>absolute</a:t>
            </a:r>
          </a:p>
          <a:p>
            <a:r>
              <a:rPr lang="en-US" dirty="0" smtClean="0"/>
              <a:t>Elements are then positioned using the top, bottom, left, and right properties. However, these properties will not work unless the position property is set first. They also work differently depending on the position value.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b="1" dirty="0" smtClean="0"/>
              <a:t>Example</a:t>
            </a:r>
            <a:endParaRPr lang="en-US" b="1" dirty="0"/>
          </a:p>
        </p:txBody>
      </p:sp>
      <p:sp>
        <p:nvSpPr>
          <p:cNvPr id="3" name="Content Placeholder 2"/>
          <p:cNvSpPr>
            <a:spLocks noGrp="1"/>
          </p:cNvSpPr>
          <p:nvPr>
            <p:ph idx="1"/>
          </p:nvPr>
        </p:nvSpPr>
        <p:spPr>
          <a:xfrm>
            <a:off x="228600" y="609600"/>
            <a:ext cx="8915400" cy="6019800"/>
          </a:xfrm>
        </p:spPr>
        <p:txBody>
          <a:bodyPr>
            <a:normAutofit fontScale="77500" lnSpcReduction="20000"/>
          </a:bodyPr>
          <a:lstStyle/>
          <a:p>
            <a:pPr>
              <a:buNone/>
            </a:pPr>
            <a:r>
              <a:rPr lang="en-US" dirty="0" smtClean="0"/>
              <a:t>&lt;style&gt;</a:t>
            </a:r>
          </a:p>
          <a:p>
            <a:pPr>
              <a:buNone/>
            </a:pPr>
            <a:r>
              <a:rPr lang="en-US" dirty="0" smtClean="0"/>
              <a:t>div {</a:t>
            </a:r>
          </a:p>
          <a:p>
            <a:pPr>
              <a:buNone/>
            </a:pPr>
            <a:r>
              <a:rPr lang="en-US" dirty="0" smtClean="0"/>
              <a:t>    background-color: #</a:t>
            </a:r>
            <a:r>
              <a:rPr lang="en-US" dirty="0" err="1" smtClean="0"/>
              <a:t>eee</a:t>
            </a:r>
            <a:r>
              <a:rPr lang="en-US" dirty="0" smtClean="0"/>
              <a:t>;</a:t>
            </a:r>
          </a:p>
          <a:p>
            <a:pPr>
              <a:buNone/>
            </a:pPr>
            <a:r>
              <a:rPr lang="en-US" dirty="0" smtClean="0"/>
              <a:t>    width: 200px;</a:t>
            </a:r>
          </a:p>
          <a:p>
            <a:pPr>
              <a:buNone/>
            </a:pPr>
            <a:r>
              <a:rPr lang="en-US" dirty="0" smtClean="0"/>
              <a:t>    height: 100px;</a:t>
            </a:r>
          </a:p>
          <a:p>
            <a:pPr>
              <a:buNone/>
            </a:pPr>
            <a:r>
              <a:rPr lang="en-US" dirty="0" smtClean="0"/>
              <a:t>    border: 1px dotted black;</a:t>
            </a:r>
          </a:p>
          <a:p>
            <a:pPr>
              <a:buNone/>
            </a:pPr>
            <a:r>
              <a:rPr lang="en-US" dirty="0" smtClean="0"/>
              <a:t>    overflow: scroll;</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&lt;h2&gt;CSS Overflow&lt;/h2&gt;</a:t>
            </a:r>
          </a:p>
          <a:p>
            <a:pPr>
              <a:buNone/>
            </a:pPr>
            <a:r>
              <a:rPr lang="en-US" dirty="0" smtClean="0"/>
              <a:t>&lt;p&gt;Setting the overflow value to scroll, the overflow is clipped and a scrollbar is added to scroll inside the box. Note that this will add a scrollbar both horizontally and vertically (even if you do not need it):&lt;/p&gt;</a:t>
            </a:r>
          </a:p>
          <a:p>
            <a:pPr>
              <a:buNone/>
            </a:pPr>
            <a:endParaRPr lang="en-US" dirty="0" smtClean="0"/>
          </a:p>
          <a:p>
            <a:pPr>
              <a:buNone/>
            </a:pPr>
            <a:r>
              <a:rPr lang="en-US" dirty="0" smtClean="0"/>
              <a:t>&lt;div&gt;You can use the overflow property when you want to have better control of the layout. The overflow property specifies what happens if content overflows an element's box.&lt;/div&gt;</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b="1" dirty="0" smtClean="0"/>
              <a:t>overflow: auto</a:t>
            </a:r>
            <a:br>
              <a:rPr lang="en-US" b="1" dirty="0" smtClean="0"/>
            </a:br>
            <a:endParaRPr lang="en-US" dirty="0"/>
          </a:p>
        </p:txBody>
      </p:sp>
      <p:sp>
        <p:nvSpPr>
          <p:cNvPr id="3" name="Content Placeholder 2"/>
          <p:cNvSpPr>
            <a:spLocks noGrp="1"/>
          </p:cNvSpPr>
          <p:nvPr>
            <p:ph idx="1"/>
          </p:nvPr>
        </p:nvSpPr>
        <p:spPr>
          <a:xfrm>
            <a:off x="304800" y="838200"/>
            <a:ext cx="8610600" cy="5715000"/>
          </a:xfrm>
        </p:spPr>
        <p:txBody>
          <a:bodyPr>
            <a:normAutofit fontScale="77500" lnSpcReduction="20000"/>
          </a:bodyPr>
          <a:lstStyle/>
          <a:p>
            <a:pPr>
              <a:buNone/>
            </a:pPr>
            <a:r>
              <a:rPr lang="en-US" dirty="0" smtClean="0"/>
              <a:t>&lt;style&gt;</a:t>
            </a:r>
          </a:p>
          <a:p>
            <a:pPr>
              <a:buNone/>
            </a:pPr>
            <a:r>
              <a:rPr lang="en-US" dirty="0" smtClean="0"/>
              <a:t>div {</a:t>
            </a:r>
          </a:p>
          <a:p>
            <a:pPr>
              <a:buNone/>
            </a:pPr>
            <a:r>
              <a:rPr lang="en-US" dirty="0" smtClean="0"/>
              <a:t>    background-color: #</a:t>
            </a:r>
            <a:r>
              <a:rPr lang="en-US" dirty="0" err="1" smtClean="0"/>
              <a:t>eee</a:t>
            </a:r>
            <a:r>
              <a:rPr lang="en-US" dirty="0" smtClean="0"/>
              <a:t>;</a:t>
            </a:r>
          </a:p>
          <a:p>
            <a:pPr>
              <a:buNone/>
            </a:pPr>
            <a:r>
              <a:rPr lang="en-US" dirty="0" smtClean="0"/>
              <a:t>    width: 200px;</a:t>
            </a:r>
          </a:p>
          <a:p>
            <a:pPr>
              <a:buNone/>
            </a:pPr>
            <a:r>
              <a:rPr lang="en-US" dirty="0" smtClean="0"/>
              <a:t>    height: 50px;</a:t>
            </a:r>
          </a:p>
          <a:p>
            <a:pPr>
              <a:buNone/>
            </a:pPr>
            <a:r>
              <a:rPr lang="en-US" dirty="0" smtClean="0"/>
              <a:t>    border: 1px dotted black;</a:t>
            </a:r>
          </a:p>
          <a:p>
            <a:pPr>
              <a:buNone/>
            </a:pPr>
            <a:r>
              <a:rPr lang="en-US" dirty="0" smtClean="0"/>
              <a:t>    overflow: auto;</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&lt;h2&gt;CSS Overflow&lt;/h2&gt;</a:t>
            </a:r>
          </a:p>
          <a:p>
            <a:pPr>
              <a:buNone/>
            </a:pPr>
            <a:r>
              <a:rPr lang="en-US" dirty="0" smtClean="0"/>
              <a:t>&lt;p&gt;The auto value is similar to scroll, only it add scrollbars when necessary:&lt;/p&gt;</a:t>
            </a:r>
          </a:p>
          <a:p>
            <a:pPr>
              <a:buNone/>
            </a:pPr>
            <a:endParaRPr lang="en-US" dirty="0" smtClean="0"/>
          </a:p>
          <a:p>
            <a:pPr>
              <a:buNone/>
            </a:pPr>
            <a:r>
              <a:rPr lang="en-US" dirty="0" smtClean="0"/>
              <a:t>&lt;div&gt;You can use the overflow property when you want to have better control of the layout. The overflow property specifies what happens if content overflows an element's box.&lt;/div&gt;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algn="ctr"/>
            <a:r>
              <a:rPr lang="en-US" b="1" dirty="0" smtClean="0"/>
              <a:t>overflow-x and overflow-y</a:t>
            </a:r>
            <a:br>
              <a:rPr lang="en-US" b="1" dirty="0" smtClean="0"/>
            </a:br>
            <a:endParaRPr lang="en-US" dirty="0"/>
          </a:p>
        </p:txBody>
      </p:sp>
      <p:sp>
        <p:nvSpPr>
          <p:cNvPr id="3" name="Content Placeholder 2"/>
          <p:cNvSpPr>
            <a:spLocks noGrp="1"/>
          </p:cNvSpPr>
          <p:nvPr>
            <p:ph idx="1"/>
          </p:nvPr>
        </p:nvSpPr>
        <p:spPr>
          <a:xfrm>
            <a:off x="457200" y="762000"/>
            <a:ext cx="8458200" cy="5867400"/>
          </a:xfrm>
        </p:spPr>
        <p:txBody>
          <a:bodyPr/>
          <a:lstStyle/>
          <a:p>
            <a:r>
              <a:rPr lang="en-US" dirty="0" smtClean="0"/>
              <a:t>The overflow-x and overflow-y properties specifies whether to change the overflow of content just horizontally or vertically (or both):</a:t>
            </a:r>
          </a:p>
          <a:p>
            <a:endParaRPr lang="en-US" dirty="0" smtClean="0"/>
          </a:p>
          <a:p>
            <a:r>
              <a:rPr lang="en-US" b="1" dirty="0" smtClean="0"/>
              <a:t>overflow-x</a:t>
            </a:r>
            <a:r>
              <a:rPr lang="en-US" dirty="0" smtClean="0"/>
              <a:t> specifies what to do with the left/right edges of the content.</a:t>
            </a:r>
          </a:p>
          <a:p>
            <a:endParaRPr lang="en-US" dirty="0" smtClean="0"/>
          </a:p>
          <a:p>
            <a:endParaRPr lang="en-US" dirty="0" smtClean="0"/>
          </a:p>
          <a:p>
            <a:r>
              <a:rPr lang="en-US" b="1" dirty="0" smtClean="0"/>
              <a:t>overflow-y</a:t>
            </a:r>
            <a:r>
              <a:rPr lang="en-US" dirty="0" smtClean="0"/>
              <a:t> specifies what to do with the top/bottom edges of the content.</a:t>
            </a:r>
          </a:p>
          <a:p>
            <a:endParaRPr lang="en-US" dirty="0" smtClean="0"/>
          </a:p>
          <a:p>
            <a:pPr>
              <a:buNone/>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CSS Layout - float and clear</a:t>
            </a:r>
            <a:br>
              <a:rPr lang="en-US" dirty="0" smtClean="0"/>
            </a:br>
            <a:endParaRPr lang="en-US" dirty="0"/>
          </a:p>
        </p:txBody>
      </p:sp>
      <p:sp>
        <p:nvSpPr>
          <p:cNvPr id="3" name="Subtitle 2"/>
          <p:cNvSpPr>
            <a:spLocks noGrp="1"/>
          </p:cNvSpPr>
          <p:nvPr>
            <p:ph type="subTitle" idx="1"/>
          </p:nvPr>
        </p:nvSpPr>
        <p:spPr/>
        <p:txBody>
          <a:bodyPr>
            <a:normAutofit lnSpcReduction="10000"/>
          </a:bodyPr>
          <a:lstStyle/>
          <a:p>
            <a:pPr algn="ctr"/>
            <a:r>
              <a:rPr lang="en-US" dirty="0" smtClean="0"/>
              <a:t>The float property specifies whether or not an element should float.</a:t>
            </a:r>
          </a:p>
          <a:p>
            <a:pPr algn="ctr"/>
            <a:r>
              <a:rPr lang="en-US" dirty="0" smtClean="0"/>
              <a:t>The clear property is used to control the behavior of floating elements.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smtClean="0"/>
              <a:t>The float Property</a:t>
            </a:r>
            <a:br>
              <a:rPr lang="en-US" b="1" dirty="0" smtClean="0"/>
            </a:br>
            <a:endParaRPr lang="en-US" dirty="0"/>
          </a:p>
        </p:txBody>
      </p:sp>
      <p:sp>
        <p:nvSpPr>
          <p:cNvPr id="3" name="Content Placeholder 2"/>
          <p:cNvSpPr>
            <a:spLocks noGrp="1"/>
          </p:cNvSpPr>
          <p:nvPr>
            <p:ph idx="1"/>
          </p:nvPr>
        </p:nvSpPr>
        <p:spPr>
          <a:xfrm>
            <a:off x="228600" y="838200"/>
            <a:ext cx="8686800" cy="5715000"/>
          </a:xfrm>
        </p:spPr>
        <p:txBody>
          <a:bodyPr/>
          <a:lstStyle/>
          <a:p>
            <a:r>
              <a:rPr lang="en-US" dirty="0" smtClean="0"/>
              <a:t>The </a:t>
            </a:r>
            <a:r>
              <a:rPr lang="en-US" b="1" dirty="0" smtClean="0"/>
              <a:t>float</a:t>
            </a:r>
            <a:r>
              <a:rPr lang="en-US" dirty="0" smtClean="0"/>
              <a:t> CSS </a:t>
            </a:r>
            <a:r>
              <a:rPr lang="en-US" b="1" dirty="0" smtClean="0"/>
              <a:t>property</a:t>
            </a:r>
            <a:r>
              <a:rPr lang="en-US" dirty="0" smtClean="0"/>
              <a:t> specifies that an element should be placed along the left or right side of its container, allowing text and inline elements to wrap around it.</a:t>
            </a:r>
          </a:p>
          <a:p>
            <a:endParaRPr lang="en-US" dirty="0" smtClean="0"/>
          </a:p>
          <a:p>
            <a:r>
              <a:rPr lang="en-US" dirty="0" smtClean="0"/>
              <a:t>What is float in CSS?</a:t>
            </a:r>
          </a:p>
          <a:p>
            <a:pPr lvl="1"/>
            <a:r>
              <a:rPr lang="en-US" b="1" dirty="0" smtClean="0"/>
              <a:t>Float</a:t>
            </a:r>
            <a:r>
              <a:rPr lang="en-US" dirty="0" smtClean="0"/>
              <a:t> is a </a:t>
            </a:r>
            <a:r>
              <a:rPr lang="en-US" b="1" dirty="0" smtClean="0"/>
              <a:t>CSS</a:t>
            </a:r>
            <a:r>
              <a:rPr lang="en-US" dirty="0" smtClean="0"/>
              <a:t> positioning property. To understand its purpose and origin, we can look to print design. In a print layout, images may be set into the page such that text wraps around them as needed. This is commonly and appropriately called "text wrap“.</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0" y="914400"/>
            <a:ext cx="8686800" cy="5410200"/>
          </a:xfrm>
        </p:spPr>
        <p:txBody>
          <a:bodyPr>
            <a:normAutofit fontScale="77500" lnSpcReduction="20000"/>
          </a:bodyPr>
          <a:lstStyle/>
          <a:p>
            <a:pPr>
              <a:buNone/>
            </a:pPr>
            <a:r>
              <a:rPr lang="en-US" sz="3100" dirty="0" err="1" smtClean="0"/>
              <a:t>img</a:t>
            </a:r>
            <a:r>
              <a:rPr lang="en-US" sz="3100" dirty="0" smtClean="0"/>
              <a:t> {</a:t>
            </a:r>
          </a:p>
          <a:p>
            <a:pPr>
              <a:buNone/>
            </a:pPr>
            <a:r>
              <a:rPr lang="en-US" sz="3100" dirty="0" smtClean="0"/>
              <a:t>    float: right;</a:t>
            </a:r>
          </a:p>
          <a:p>
            <a:pPr>
              <a:buNone/>
            </a:pPr>
            <a:r>
              <a:rPr lang="en-US" sz="3100" dirty="0" smtClean="0"/>
              <a:t>    margin: 0 0 10px </a:t>
            </a:r>
            <a:r>
              <a:rPr lang="en-US" sz="3100" dirty="0" err="1" smtClean="0"/>
              <a:t>10px</a:t>
            </a:r>
            <a:r>
              <a:rPr lang="en-US" sz="3100" dirty="0" smtClean="0"/>
              <a:t>;</a:t>
            </a:r>
          </a:p>
          <a:p>
            <a:pPr>
              <a:buNone/>
            </a:pPr>
            <a:r>
              <a:rPr lang="en-US" sz="3100" dirty="0" smtClean="0"/>
              <a:t>}</a:t>
            </a:r>
          </a:p>
          <a:p>
            <a:pPr>
              <a:buNone/>
            </a:pPr>
            <a:r>
              <a:rPr lang="en-US" sz="3100" dirty="0" smtClean="0"/>
              <a:t>&lt;/style&gt;</a:t>
            </a:r>
          </a:p>
          <a:p>
            <a:pPr>
              <a:buNone/>
            </a:pPr>
            <a:r>
              <a:rPr lang="en-US" sz="3100" dirty="0" smtClean="0"/>
              <a:t>&lt;/head&gt;</a:t>
            </a:r>
          </a:p>
          <a:p>
            <a:pPr>
              <a:buNone/>
            </a:pPr>
            <a:r>
              <a:rPr lang="en-US" sz="3100" dirty="0" smtClean="0"/>
              <a:t>&lt;body&gt;</a:t>
            </a:r>
          </a:p>
          <a:p>
            <a:pPr>
              <a:buNone/>
            </a:pPr>
            <a:endParaRPr lang="en-US" dirty="0" smtClean="0"/>
          </a:p>
          <a:p>
            <a:pPr>
              <a:buNone/>
            </a:pPr>
            <a:r>
              <a:rPr lang="en-US" dirty="0" smtClean="0"/>
              <a:t>&lt;p&gt;In this example, the image will float to the right in the paragraph, and the text in the paragraph will wrap around the image.&lt;/p&gt;</a:t>
            </a:r>
          </a:p>
          <a:p>
            <a:pPr>
              <a:buNone/>
            </a:pPr>
            <a:endParaRPr lang="en-US" dirty="0" smtClean="0"/>
          </a:p>
          <a:p>
            <a:pPr>
              <a:buNone/>
            </a:pPr>
            <a:r>
              <a:rPr lang="en-US" dirty="0" smtClean="0"/>
              <a:t>&lt;p&gt;&lt;</a:t>
            </a:r>
            <a:r>
              <a:rPr lang="en-US" dirty="0" err="1" smtClean="0"/>
              <a:t>img</a:t>
            </a:r>
            <a:r>
              <a:rPr lang="en-US" dirty="0" smtClean="0"/>
              <a:t> </a:t>
            </a:r>
            <a:r>
              <a:rPr lang="en-US" dirty="0" err="1" smtClean="0"/>
              <a:t>src</a:t>
            </a:r>
            <a:r>
              <a:rPr lang="en-US" dirty="0" smtClean="0"/>
              <a:t>="w3css.gif" alt="W3Schools.com" width="100" height="140"&gt;</a:t>
            </a:r>
          </a:p>
          <a:p>
            <a:pPr>
              <a:buNone/>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Phasellus</a:t>
            </a:r>
            <a:r>
              <a:rPr lang="en-US" dirty="0" smtClean="0"/>
              <a:t> </a:t>
            </a:r>
            <a:r>
              <a:rPr lang="en-US" dirty="0" err="1" smtClean="0"/>
              <a:t>imperdiet</a:t>
            </a:r>
            <a:r>
              <a:rPr lang="en-US" dirty="0" smtClean="0"/>
              <a:t>, </a:t>
            </a:r>
            <a:r>
              <a:rPr lang="en-US" dirty="0" err="1" smtClean="0"/>
              <a:t>nulla</a:t>
            </a:r>
            <a:r>
              <a:rPr lang="en-US" dirty="0" smtClean="0"/>
              <a:t> et dictum </a:t>
            </a:r>
            <a:r>
              <a:rPr lang="en-US" dirty="0" err="1" smtClean="0"/>
              <a:t>interdum</a:t>
            </a:r>
            <a:r>
              <a:rPr lang="en-US" dirty="0" smtClean="0"/>
              <a:t>, nisi </a:t>
            </a:r>
            <a:r>
              <a:rPr lang="en-US" dirty="0" err="1" smtClean="0"/>
              <a:t>lorem</a:t>
            </a:r>
            <a:r>
              <a:rPr lang="en-US" dirty="0" smtClean="0"/>
              <a:t> </a:t>
            </a:r>
            <a:r>
              <a:rPr lang="en-US" dirty="0" err="1" smtClean="0"/>
              <a:t>egestas</a:t>
            </a:r>
            <a:r>
              <a:rPr lang="en-US" dirty="0" smtClean="0"/>
              <a:t> </a:t>
            </a:r>
            <a:r>
              <a:rPr lang="en-US" dirty="0" err="1" smtClean="0"/>
              <a:t>odio</a:t>
            </a:r>
            <a:r>
              <a:rPr lang="en-US" dirty="0" smtClean="0"/>
              <a:t>, vitae </a:t>
            </a:r>
            <a:r>
              <a:rPr lang="en-US" dirty="0" err="1" smtClean="0"/>
              <a:t>scelerisque</a:t>
            </a:r>
            <a:r>
              <a:rPr lang="en-US" dirty="0" smtClean="0"/>
              <a:t> </a:t>
            </a:r>
            <a:r>
              <a:rPr lang="en-US" dirty="0" err="1" smtClean="0"/>
              <a:t>enim</a:t>
            </a:r>
            <a:r>
              <a:rPr lang="en-US" dirty="0" smtClean="0"/>
              <a:t> </a:t>
            </a:r>
            <a:r>
              <a:rPr lang="en-US" dirty="0" err="1" smtClean="0"/>
              <a:t>ligula</a:t>
            </a:r>
            <a:r>
              <a:rPr lang="en-US" dirty="0" smtClean="0"/>
              <a:t> </a:t>
            </a:r>
            <a:r>
              <a:rPr lang="en-US" dirty="0" err="1" smtClean="0"/>
              <a:t>venenatis</a:t>
            </a:r>
            <a:r>
              <a:rPr lang="en-US" dirty="0" smtClean="0"/>
              <a:t> dolor. Maecenas </a:t>
            </a:r>
            <a:r>
              <a:rPr lang="en-US" dirty="0" err="1" smtClean="0"/>
              <a:t>nisl</a:t>
            </a:r>
            <a:r>
              <a:rPr lang="en-US" dirty="0" smtClean="0"/>
              <a:t> </a:t>
            </a:r>
            <a:r>
              <a:rPr lang="en-US" dirty="0" err="1" smtClean="0"/>
              <a:t>est</a:t>
            </a:r>
            <a:r>
              <a:rPr lang="en-US" dirty="0" smtClean="0"/>
              <a:t>, </a:t>
            </a:r>
            <a:r>
              <a:rPr lang="en-US" dirty="0" err="1" smtClean="0"/>
              <a:t>ultrices</a:t>
            </a:r>
            <a:r>
              <a:rPr lang="en-US" dirty="0" smtClean="0"/>
              <a:t> </a:t>
            </a:r>
            <a:r>
              <a:rPr lang="en-US" dirty="0" err="1" smtClean="0"/>
              <a:t>nec</a:t>
            </a:r>
            <a:r>
              <a:rPr lang="en-US" dirty="0" smtClean="0"/>
              <a:t> </a:t>
            </a:r>
            <a:r>
              <a:rPr lang="en-US" dirty="0" err="1" smtClean="0"/>
              <a:t>congue</a:t>
            </a:r>
            <a:r>
              <a:rPr lang="en-US" dirty="0" smtClean="0"/>
              <a:t> </a:t>
            </a:r>
            <a:r>
              <a:rPr lang="en-US" dirty="0" err="1" smtClean="0"/>
              <a:t>eget</a:t>
            </a:r>
            <a:r>
              <a:rPr lang="en-US" dirty="0" smtClean="0"/>
              <a:t>, </a:t>
            </a:r>
            <a:r>
              <a:rPr lang="en-US" dirty="0" err="1" smtClean="0"/>
              <a:t>auctor</a:t>
            </a:r>
            <a:r>
              <a:rPr lang="en-US" dirty="0" smtClean="0"/>
              <a:t> vitae </a:t>
            </a:r>
            <a:r>
              <a:rPr lang="en-US" dirty="0" err="1" smtClean="0"/>
              <a:t>massa</a:t>
            </a:r>
            <a:r>
              <a:rPr lang="en-US" dirty="0" smtClean="0"/>
              <a:t>. </a:t>
            </a:r>
            <a:r>
              <a:rPr lang="en-US" dirty="0" err="1" smtClean="0"/>
              <a:t>Fusce</a:t>
            </a:r>
            <a:r>
              <a:rPr lang="en-US" dirty="0" smtClean="0"/>
              <a:t> </a:t>
            </a:r>
            <a:r>
              <a:rPr lang="en-US" dirty="0" err="1" smtClean="0"/>
              <a:t>luctus</a:t>
            </a:r>
            <a:r>
              <a:rPr lang="en-US" dirty="0" smtClean="0"/>
              <a:t> </a:t>
            </a:r>
            <a:r>
              <a:rPr lang="en-US" dirty="0" err="1" smtClean="0"/>
              <a:t>vestibulum</a:t>
            </a:r>
            <a:r>
              <a:rPr lang="en-US" dirty="0" smtClean="0"/>
              <a:t> </a:t>
            </a:r>
            <a:r>
              <a:rPr lang="en-US" dirty="0" err="1" smtClean="0"/>
              <a:t>augue</a:t>
            </a:r>
            <a:r>
              <a:rPr lang="en-US" dirty="0" smtClean="0"/>
              <a:t> </a:t>
            </a:r>
            <a:r>
              <a:rPr lang="en-US" dirty="0" err="1" smtClean="0"/>
              <a:t>ut</a:t>
            </a:r>
            <a:r>
              <a:rPr lang="en-US" dirty="0" smtClean="0"/>
              <a:t> </a:t>
            </a:r>
            <a:r>
              <a:rPr lang="en-US" dirty="0" err="1" smtClean="0"/>
              <a:t>aliquet</a:t>
            </a:r>
            <a:r>
              <a:rPr lang="en-US" dirty="0" smtClean="0"/>
              <a:t>. &lt;/p&gt;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clear Property</a:t>
            </a:r>
            <a:br>
              <a:rPr lang="en-US" b="1" dirty="0" smtClean="0"/>
            </a:br>
            <a:endParaRPr lang="en-US" dirty="0"/>
          </a:p>
        </p:txBody>
      </p:sp>
      <p:sp>
        <p:nvSpPr>
          <p:cNvPr id="3" name="Content Placeholder 2"/>
          <p:cNvSpPr>
            <a:spLocks noGrp="1"/>
          </p:cNvSpPr>
          <p:nvPr>
            <p:ph idx="1"/>
          </p:nvPr>
        </p:nvSpPr>
        <p:spPr/>
        <p:txBody>
          <a:bodyPr/>
          <a:lstStyle/>
          <a:p>
            <a:r>
              <a:rPr lang="en-US" dirty="0" smtClean="0"/>
              <a:t>The clear property is used to control the behavior of floating elements.</a:t>
            </a:r>
          </a:p>
          <a:p>
            <a:endParaRPr lang="en-US" dirty="0" smtClean="0"/>
          </a:p>
          <a:p>
            <a:r>
              <a:rPr lang="en-US" dirty="0" smtClean="0"/>
              <a:t>Elements after a floating element will flow around it. To avoid this, use the clear property.</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lstStyle/>
          <a:p>
            <a:r>
              <a:rPr lang="en-US" dirty="0" smtClean="0"/>
              <a:t>.</a:t>
            </a:r>
            <a:endParaRPr lang="en-US" dirty="0"/>
          </a:p>
        </p:txBody>
      </p:sp>
      <p:sp>
        <p:nvSpPr>
          <p:cNvPr id="3" name="Content Placeholder 2"/>
          <p:cNvSpPr>
            <a:spLocks noGrp="1"/>
          </p:cNvSpPr>
          <p:nvPr>
            <p:ph idx="1"/>
          </p:nvPr>
        </p:nvSpPr>
        <p:spPr>
          <a:xfrm>
            <a:off x="238539" y="294861"/>
            <a:ext cx="8839200" cy="6400800"/>
          </a:xfrm>
        </p:spPr>
        <p:txBody>
          <a:bodyPr>
            <a:normAutofit fontScale="40000" lnSpcReduction="20000"/>
          </a:bodyPr>
          <a:lstStyle/>
          <a:p>
            <a:pPr>
              <a:buNone/>
            </a:pPr>
            <a:r>
              <a:rPr lang="en-US" dirty="0" smtClean="0"/>
              <a:t>&lt;style&gt;</a:t>
            </a:r>
          </a:p>
          <a:p>
            <a:pPr>
              <a:buNone/>
            </a:pPr>
            <a:r>
              <a:rPr lang="en-US" dirty="0" smtClean="0"/>
              <a:t>.</a:t>
            </a:r>
            <a:r>
              <a:rPr lang="en-US" sz="3000" dirty="0" smtClean="0"/>
              <a:t>div1 {</a:t>
            </a:r>
          </a:p>
          <a:p>
            <a:pPr>
              <a:buNone/>
            </a:pPr>
            <a:r>
              <a:rPr lang="en-US" sz="3000" dirty="0" smtClean="0"/>
              <a:t>    float: left;</a:t>
            </a:r>
          </a:p>
          <a:p>
            <a:pPr>
              <a:buNone/>
            </a:pPr>
            <a:r>
              <a:rPr lang="en-US" sz="3000" dirty="0" smtClean="0"/>
              <a:t>    width: 100px;</a:t>
            </a:r>
          </a:p>
          <a:p>
            <a:pPr>
              <a:buNone/>
            </a:pPr>
            <a:r>
              <a:rPr lang="en-US" sz="3000" dirty="0" smtClean="0"/>
              <a:t>    height: 50px;</a:t>
            </a:r>
          </a:p>
          <a:p>
            <a:pPr>
              <a:buNone/>
            </a:pPr>
            <a:r>
              <a:rPr lang="en-US" sz="3000" dirty="0" smtClean="0"/>
              <a:t>    margin: 10px;</a:t>
            </a:r>
          </a:p>
          <a:p>
            <a:pPr>
              <a:buNone/>
            </a:pPr>
            <a:r>
              <a:rPr lang="en-US" sz="3000" dirty="0" smtClean="0"/>
              <a:t>    border: 3px solid #73AD21;</a:t>
            </a:r>
          </a:p>
          <a:p>
            <a:pPr>
              <a:buNone/>
            </a:pPr>
            <a:r>
              <a:rPr lang="en-US" sz="3000" dirty="0" smtClean="0"/>
              <a:t>}</a:t>
            </a:r>
          </a:p>
          <a:p>
            <a:pPr>
              <a:buNone/>
            </a:pPr>
            <a:endParaRPr lang="en-US" sz="3000" dirty="0" smtClean="0"/>
          </a:p>
          <a:p>
            <a:pPr>
              <a:buNone/>
            </a:pPr>
            <a:r>
              <a:rPr lang="en-US" sz="3000" dirty="0" smtClean="0"/>
              <a:t>.div2 {</a:t>
            </a:r>
          </a:p>
          <a:p>
            <a:pPr>
              <a:buNone/>
            </a:pPr>
            <a:r>
              <a:rPr lang="en-US" sz="3000" dirty="0" smtClean="0"/>
              <a:t>    border: 1px solid red;</a:t>
            </a:r>
          </a:p>
          <a:p>
            <a:pPr>
              <a:buNone/>
            </a:pPr>
            <a:r>
              <a:rPr lang="en-US" sz="3000" dirty="0" smtClean="0"/>
              <a:t>}</a:t>
            </a:r>
          </a:p>
          <a:p>
            <a:pPr>
              <a:buNone/>
            </a:pPr>
            <a:r>
              <a:rPr lang="en-US" sz="3000" dirty="0" smtClean="0"/>
              <a:t>.div3 {</a:t>
            </a:r>
          </a:p>
          <a:p>
            <a:pPr>
              <a:buNone/>
            </a:pPr>
            <a:r>
              <a:rPr lang="en-US" sz="3000" dirty="0" smtClean="0"/>
              <a:t>    float: left;</a:t>
            </a:r>
          </a:p>
          <a:p>
            <a:pPr>
              <a:buNone/>
            </a:pPr>
            <a:r>
              <a:rPr lang="en-US" sz="3000" dirty="0" smtClean="0"/>
              <a:t>    width: 100px;</a:t>
            </a:r>
          </a:p>
          <a:p>
            <a:pPr>
              <a:buNone/>
            </a:pPr>
            <a:r>
              <a:rPr lang="en-US" sz="3000" dirty="0" smtClean="0"/>
              <a:t>    height: 50px;</a:t>
            </a:r>
          </a:p>
          <a:p>
            <a:pPr>
              <a:buNone/>
            </a:pPr>
            <a:r>
              <a:rPr lang="en-US" sz="3000" dirty="0" smtClean="0"/>
              <a:t>    margin: 10px;</a:t>
            </a:r>
          </a:p>
          <a:p>
            <a:pPr>
              <a:buNone/>
            </a:pPr>
            <a:r>
              <a:rPr lang="en-US" sz="3000" dirty="0" smtClean="0"/>
              <a:t>    border: 3px solid #73AD21;</a:t>
            </a:r>
          </a:p>
          <a:p>
            <a:pPr>
              <a:buNone/>
            </a:pPr>
            <a:r>
              <a:rPr lang="en-US" sz="3000" dirty="0" smtClean="0"/>
              <a:t>}</a:t>
            </a:r>
          </a:p>
          <a:p>
            <a:pPr>
              <a:buNone/>
            </a:pPr>
            <a:r>
              <a:rPr lang="en-US" sz="3000" dirty="0" smtClean="0"/>
              <a:t>.div4 {</a:t>
            </a:r>
          </a:p>
          <a:p>
            <a:pPr>
              <a:buNone/>
            </a:pPr>
            <a:r>
              <a:rPr lang="en-US" sz="3000" dirty="0" smtClean="0"/>
              <a:t>    border: 1px solid red;</a:t>
            </a:r>
          </a:p>
          <a:p>
            <a:pPr>
              <a:buNone/>
            </a:pPr>
            <a:r>
              <a:rPr lang="en-US" sz="3000" dirty="0" smtClean="0"/>
              <a:t>    clear: left;</a:t>
            </a:r>
          </a:p>
          <a:p>
            <a:pPr>
              <a:buNone/>
            </a:pPr>
            <a:r>
              <a:rPr lang="en-US" sz="3000"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&lt;h2&gt;Without clear&lt;/h2&gt;</a:t>
            </a:r>
          </a:p>
          <a:p>
            <a:pPr>
              <a:buNone/>
            </a:pPr>
            <a:r>
              <a:rPr lang="en-US" dirty="0" smtClean="0"/>
              <a:t>&lt;div class="div1"&gt;div1&lt;/div&gt;</a:t>
            </a:r>
          </a:p>
          <a:p>
            <a:pPr>
              <a:buNone/>
            </a:pPr>
            <a:r>
              <a:rPr lang="en-US" dirty="0" smtClean="0"/>
              <a:t>&lt;div class="div2"&gt;div2 - Notice that the div2 element is after div1, in the HTML code. However, since div1 is floated to the left, this happens: the text in div2 is floated around div1, and div2 surrounds the whole thing.&lt;/div&gt;</a:t>
            </a:r>
          </a:p>
          <a:p>
            <a:pPr>
              <a:buNone/>
            </a:pPr>
            <a:endParaRPr lang="en-US" dirty="0" smtClean="0"/>
          </a:p>
          <a:p>
            <a:pPr>
              <a:buNone/>
            </a:pPr>
            <a:r>
              <a:rPr lang="en-US" dirty="0" smtClean="0"/>
              <a:t>&lt;h2&gt;Using clear&lt;/h2&gt;</a:t>
            </a:r>
          </a:p>
          <a:p>
            <a:pPr>
              <a:buNone/>
            </a:pPr>
            <a:r>
              <a:rPr lang="en-US" dirty="0" smtClean="0"/>
              <a:t>&lt;div class="div3"&gt;div3&lt;/div&gt;</a:t>
            </a:r>
          </a:p>
          <a:p>
            <a:pPr>
              <a:buNone/>
            </a:pPr>
            <a:r>
              <a:rPr lang="en-US" dirty="0" smtClean="0"/>
              <a:t>&lt;div class="div4"&gt;div4 - Using clear moves div4 down below the floated div3. The value "left" clears elements floated to the left. You can also clear "right" and "both".&lt;/div&gt;</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t>The </a:t>
            </a:r>
            <a:r>
              <a:rPr lang="en-US" b="1" dirty="0" err="1" smtClean="0"/>
              <a:t>clearfix</a:t>
            </a:r>
            <a:r>
              <a:rPr lang="en-US" b="1" dirty="0" smtClean="0"/>
              <a:t> Hack</a:t>
            </a:r>
            <a:br>
              <a:rPr lang="en-US" b="1" dirty="0" smtClean="0"/>
            </a:b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A </a:t>
            </a:r>
            <a:r>
              <a:rPr lang="en-US" b="1" dirty="0" err="1" smtClean="0"/>
              <a:t>clearfix</a:t>
            </a:r>
            <a:r>
              <a:rPr lang="en-US" dirty="0" smtClean="0"/>
              <a:t> is a way for an element to automatically clear its child elements, so that you don't need to add additional markup. It's generally used in float layouts where elements are floated to be stacked horizontally. The </a:t>
            </a:r>
            <a:r>
              <a:rPr lang="en-US" b="1" dirty="0" err="1" smtClean="0"/>
              <a:t>clearfix</a:t>
            </a:r>
            <a:r>
              <a:rPr lang="en-US" dirty="0" smtClean="0"/>
              <a:t> is a way to combat the zero-height container problem for floated elements.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85800"/>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304800" y="685800"/>
            <a:ext cx="8839200" cy="6172200"/>
          </a:xfrm>
        </p:spPr>
        <p:txBody>
          <a:bodyPr>
            <a:normAutofit fontScale="47500" lnSpcReduction="20000"/>
          </a:bodyPr>
          <a:lstStyle/>
          <a:p>
            <a:pPr>
              <a:buNone/>
            </a:pPr>
            <a:r>
              <a:rPr lang="en-US" dirty="0" smtClean="0"/>
              <a:t>&lt;style&gt;</a:t>
            </a:r>
          </a:p>
          <a:p>
            <a:pPr>
              <a:buNone/>
            </a:pPr>
            <a:r>
              <a:rPr lang="en-US" sz="2900" dirty="0" smtClean="0"/>
              <a:t>div {</a:t>
            </a:r>
          </a:p>
          <a:p>
            <a:pPr>
              <a:buNone/>
            </a:pPr>
            <a:r>
              <a:rPr lang="en-US" sz="2900" dirty="0" smtClean="0"/>
              <a:t>    border: 3px solid #73AD21;</a:t>
            </a:r>
          </a:p>
          <a:p>
            <a:pPr>
              <a:buNone/>
            </a:pPr>
            <a:r>
              <a:rPr lang="en-US" sz="2900" dirty="0" smtClean="0"/>
              <a:t>}</a:t>
            </a:r>
          </a:p>
          <a:p>
            <a:pPr>
              <a:buNone/>
            </a:pPr>
            <a:endParaRPr lang="en-US" sz="2900" dirty="0" smtClean="0"/>
          </a:p>
          <a:p>
            <a:pPr>
              <a:buNone/>
            </a:pPr>
            <a:r>
              <a:rPr lang="en-US" sz="2900" dirty="0" smtClean="0"/>
              <a:t>.img1 {</a:t>
            </a:r>
          </a:p>
          <a:p>
            <a:pPr>
              <a:buNone/>
            </a:pPr>
            <a:r>
              <a:rPr lang="en-US" sz="2900" dirty="0" smtClean="0"/>
              <a:t>    float: right;</a:t>
            </a:r>
          </a:p>
          <a:p>
            <a:pPr>
              <a:buNone/>
            </a:pPr>
            <a:r>
              <a:rPr lang="en-US" sz="2900" dirty="0" smtClean="0"/>
              <a:t>}</a:t>
            </a:r>
          </a:p>
          <a:p>
            <a:pPr>
              <a:buNone/>
            </a:pPr>
            <a:endParaRPr lang="en-US" sz="2900" dirty="0" smtClean="0"/>
          </a:p>
          <a:p>
            <a:pPr>
              <a:buNone/>
            </a:pPr>
            <a:r>
              <a:rPr lang="en-US" sz="2900" dirty="0" smtClean="0"/>
              <a:t>.</a:t>
            </a:r>
            <a:r>
              <a:rPr lang="en-US" sz="2900" dirty="0" err="1" smtClean="0"/>
              <a:t>clearfix</a:t>
            </a:r>
            <a:r>
              <a:rPr lang="en-US" sz="2900" dirty="0" smtClean="0"/>
              <a:t> {</a:t>
            </a:r>
          </a:p>
          <a:p>
            <a:pPr>
              <a:buNone/>
            </a:pPr>
            <a:r>
              <a:rPr lang="en-US" sz="2900" dirty="0" smtClean="0"/>
              <a:t>    overflow: auto;</a:t>
            </a:r>
          </a:p>
          <a:p>
            <a:pPr>
              <a:buNone/>
            </a:pPr>
            <a:r>
              <a:rPr lang="en-US" sz="2900" dirty="0" smtClean="0"/>
              <a:t>}</a:t>
            </a:r>
          </a:p>
          <a:p>
            <a:pPr>
              <a:buNone/>
            </a:pPr>
            <a:endParaRPr lang="en-US" sz="2900" dirty="0" smtClean="0"/>
          </a:p>
          <a:p>
            <a:pPr>
              <a:buNone/>
            </a:pPr>
            <a:r>
              <a:rPr lang="en-US" sz="2900" dirty="0" smtClean="0"/>
              <a:t>.img2 {</a:t>
            </a:r>
          </a:p>
          <a:p>
            <a:pPr>
              <a:buNone/>
            </a:pPr>
            <a:r>
              <a:rPr lang="en-US" sz="2900" dirty="0" smtClean="0"/>
              <a:t>    float: right;</a:t>
            </a:r>
          </a:p>
          <a:p>
            <a:pPr>
              <a:buNone/>
            </a:pPr>
            <a:r>
              <a:rPr lang="en-US" sz="2900"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&lt;p&gt;In this example, the image is taller than the element containing it, and it is floated, so it overflows outside of its container:&lt;/p&gt;</a:t>
            </a:r>
          </a:p>
          <a:p>
            <a:pPr>
              <a:buNone/>
            </a:pPr>
            <a:endParaRPr lang="en-US" dirty="0" smtClean="0"/>
          </a:p>
          <a:p>
            <a:pPr>
              <a:buNone/>
            </a:pPr>
            <a:r>
              <a:rPr lang="en-US" dirty="0" smtClean="0"/>
              <a:t>&lt;div&gt;&lt;</a:t>
            </a:r>
            <a:r>
              <a:rPr lang="en-US" dirty="0" err="1" smtClean="0"/>
              <a:t>img</a:t>
            </a:r>
            <a:r>
              <a:rPr lang="en-US" dirty="0" smtClean="0"/>
              <a:t> class="img1" </a:t>
            </a:r>
            <a:r>
              <a:rPr lang="en-US" dirty="0" err="1" smtClean="0"/>
              <a:t>src</a:t>
            </a:r>
            <a:r>
              <a:rPr lang="en-US" dirty="0" smtClean="0"/>
              <a:t>="w3css.gif" alt="W3Schools.com" width="100" height="140"&gt;</a:t>
            </a:r>
          </a:p>
          <a:p>
            <a:pPr>
              <a:buNone/>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Phasellus</a:t>
            </a:r>
            <a:r>
              <a:rPr lang="en-US" dirty="0" smtClean="0"/>
              <a:t> </a:t>
            </a:r>
            <a:r>
              <a:rPr lang="en-US" dirty="0" err="1" smtClean="0"/>
              <a:t>imperdiet</a:t>
            </a:r>
            <a:r>
              <a:rPr lang="en-US" dirty="0" smtClean="0"/>
              <a:t>, </a:t>
            </a:r>
            <a:r>
              <a:rPr lang="en-US" dirty="0" err="1" smtClean="0"/>
              <a:t>nulla</a:t>
            </a:r>
            <a:r>
              <a:rPr lang="en-US" dirty="0" smtClean="0"/>
              <a:t> et dictum </a:t>
            </a:r>
            <a:r>
              <a:rPr lang="en-US" dirty="0" err="1" smtClean="0"/>
              <a:t>interdum</a:t>
            </a:r>
            <a:r>
              <a:rPr lang="en-US" dirty="0" smtClean="0"/>
              <a:t>...&lt;/div&gt;</a:t>
            </a:r>
          </a:p>
          <a:p>
            <a:pPr>
              <a:buNone/>
            </a:pPr>
            <a:endParaRPr lang="en-US" dirty="0" smtClean="0"/>
          </a:p>
          <a:p>
            <a:pPr>
              <a:buNone/>
            </a:pPr>
            <a:r>
              <a:rPr lang="en-US" dirty="0" smtClean="0"/>
              <a:t>&lt;p style="</a:t>
            </a:r>
            <a:r>
              <a:rPr lang="en-US" dirty="0" err="1" smtClean="0"/>
              <a:t>clear:right</a:t>
            </a:r>
            <a:r>
              <a:rPr lang="en-US" dirty="0" smtClean="0"/>
              <a:t>"&gt;Add a </a:t>
            </a:r>
            <a:r>
              <a:rPr lang="en-US" dirty="0" err="1" smtClean="0"/>
              <a:t>clearfix</a:t>
            </a:r>
            <a:r>
              <a:rPr lang="en-US" dirty="0" smtClean="0"/>
              <a:t> class with overflow: auto; to the containing element, to fix this problem:&lt;/p&gt;</a:t>
            </a:r>
          </a:p>
          <a:p>
            <a:pPr>
              <a:buNone/>
            </a:pPr>
            <a:endParaRPr lang="en-US" dirty="0" smtClean="0"/>
          </a:p>
          <a:p>
            <a:pPr>
              <a:buNone/>
            </a:pPr>
            <a:r>
              <a:rPr lang="en-US" dirty="0" smtClean="0"/>
              <a:t>&lt;div class="</a:t>
            </a:r>
            <a:r>
              <a:rPr lang="en-US" dirty="0" err="1" smtClean="0"/>
              <a:t>clearfix</a:t>
            </a:r>
            <a:r>
              <a:rPr lang="en-US" dirty="0" smtClean="0"/>
              <a:t>"&gt;&lt;</a:t>
            </a:r>
            <a:r>
              <a:rPr lang="en-US" dirty="0" err="1" smtClean="0"/>
              <a:t>img</a:t>
            </a:r>
            <a:r>
              <a:rPr lang="en-US" dirty="0" smtClean="0"/>
              <a:t> class="img2" </a:t>
            </a:r>
            <a:r>
              <a:rPr lang="en-US" dirty="0" err="1" smtClean="0"/>
              <a:t>src</a:t>
            </a:r>
            <a:r>
              <a:rPr lang="en-US" dirty="0" smtClean="0"/>
              <a:t>="w3css.gif" alt="W3Schools.com" width="100" height="140"&gt;</a:t>
            </a:r>
          </a:p>
          <a:p>
            <a:pPr>
              <a:buNone/>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Phasellus</a:t>
            </a:r>
            <a:r>
              <a:rPr lang="en-US" dirty="0" smtClean="0"/>
              <a:t> </a:t>
            </a:r>
            <a:r>
              <a:rPr lang="en-US" dirty="0" err="1" smtClean="0"/>
              <a:t>imperdiet</a:t>
            </a:r>
            <a:r>
              <a:rPr lang="en-US" dirty="0" smtClean="0"/>
              <a:t>, </a:t>
            </a:r>
            <a:r>
              <a:rPr lang="en-US" dirty="0" err="1" smtClean="0"/>
              <a:t>nulla</a:t>
            </a:r>
            <a:r>
              <a:rPr lang="en-US" dirty="0" smtClean="0"/>
              <a:t> et dictum </a:t>
            </a:r>
            <a:r>
              <a:rPr lang="en-US" dirty="0" err="1" smtClean="0"/>
              <a:t>interdum</a:t>
            </a:r>
            <a:r>
              <a:rPr lang="en-US" dirty="0" smtClean="0"/>
              <a:t>...&lt;/div&gt;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Position: Static;</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Definition and Usage. The </a:t>
            </a:r>
            <a:r>
              <a:rPr lang="en-US" b="1" dirty="0" smtClean="0"/>
              <a:t>position</a:t>
            </a:r>
            <a:r>
              <a:rPr lang="en-US" dirty="0" smtClean="0"/>
              <a:t> property specifies the type of </a:t>
            </a:r>
            <a:r>
              <a:rPr lang="en-US" b="1" dirty="0" smtClean="0"/>
              <a:t>positioning</a:t>
            </a:r>
            <a:r>
              <a:rPr lang="en-US" dirty="0" smtClean="0"/>
              <a:t> method used for an element (</a:t>
            </a:r>
            <a:r>
              <a:rPr lang="en-US" b="1" dirty="0" smtClean="0"/>
              <a:t>static</a:t>
            </a:r>
            <a:r>
              <a:rPr lang="en-US" dirty="0" smtClean="0"/>
              <a:t>, relative, absolute or fixed). Default value: </a:t>
            </a:r>
            <a:r>
              <a:rPr lang="en-US" b="1" dirty="0" smtClean="0"/>
              <a:t>static</a:t>
            </a: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overflow:auto</a:t>
            </a:r>
            <a:r>
              <a:rPr lang="en-US" dirty="0" smtClean="0"/>
              <a:t> </a:t>
            </a:r>
            <a:r>
              <a:rPr lang="en-US" dirty="0" err="1" smtClean="0"/>
              <a:t>clearfix</a:t>
            </a:r>
            <a:r>
              <a:rPr lang="en-US" dirty="0" smtClean="0"/>
              <a:t> works well as long as you are able to keep control of your margins and padding (else you might see scrollbars). The </a:t>
            </a:r>
            <a:r>
              <a:rPr lang="en-US" b="1" dirty="0" smtClean="0"/>
              <a:t>new, modern </a:t>
            </a:r>
            <a:r>
              <a:rPr lang="en-US" b="1" dirty="0" err="1" smtClean="0"/>
              <a:t>clearfix</a:t>
            </a:r>
            <a:r>
              <a:rPr lang="en-US" b="1" dirty="0" smtClean="0"/>
              <a:t> hack</a:t>
            </a:r>
            <a:r>
              <a:rPr lang="en-US" dirty="0" smtClean="0"/>
              <a:t> however, is safer to use, and the following code is used for most </a:t>
            </a:r>
            <a:r>
              <a:rPr lang="en-US" dirty="0" err="1" smtClean="0"/>
              <a:t>webpages</a:t>
            </a:r>
            <a:r>
              <a:rPr lang="en-US" dirty="0" smtClean="0"/>
              <a:t>:</a:t>
            </a:r>
          </a:p>
          <a:p>
            <a:endParaRPr lang="en-US" dirty="0" smtClean="0"/>
          </a:p>
          <a:p>
            <a:r>
              <a:rPr lang="en-US" dirty="0" smtClean="0">
                <a:solidFill>
                  <a:srgbClr val="FF0000"/>
                </a:solidFill>
              </a:rPr>
              <a:t>You will learn more about the ::after pseudo-element in a later chapter.</a:t>
            </a: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1"/>
            <a:ext cx="8991600" cy="7294305"/>
          </a:xfrm>
          <a:prstGeom prst="rect">
            <a:avLst/>
          </a:prstGeom>
        </p:spPr>
        <p:txBody>
          <a:bodyPr wrap="square">
            <a:spAutoFit/>
          </a:bodyPr>
          <a:lstStyle/>
          <a:p>
            <a:r>
              <a:rPr lang="en-US" sz="2400" dirty="0" smtClean="0"/>
              <a:t>&lt;style&gt;</a:t>
            </a:r>
          </a:p>
          <a:p>
            <a:r>
              <a:rPr lang="en-US" sz="2400" dirty="0" smtClean="0"/>
              <a:t>* {</a:t>
            </a:r>
          </a:p>
          <a:p>
            <a:r>
              <a:rPr lang="en-US" sz="2400" dirty="0" smtClean="0"/>
              <a:t>    box-sizing: border-box;</a:t>
            </a:r>
          </a:p>
          <a:p>
            <a:r>
              <a:rPr lang="en-US" sz="2400" dirty="0" smtClean="0"/>
              <a:t>}</a:t>
            </a:r>
          </a:p>
          <a:p>
            <a:r>
              <a:rPr lang="en-US" sz="2400" dirty="0" smtClean="0"/>
              <a:t>.header, .footer {</a:t>
            </a:r>
          </a:p>
          <a:p>
            <a:r>
              <a:rPr lang="en-US" sz="2400" dirty="0" smtClean="0"/>
              <a:t>    background-color: grey;</a:t>
            </a:r>
          </a:p>
          <a:p>
            <a:r>
              <a:rPr lang="en-US" sz="2400" dirty="0" smtClean="0"/>
              <a:t>    color: white;</a:t>
            </a:r>
          </a:p>
          <a:p>
            <a:r>
              <a:rPr lang="en-US" sz="2400" dirty="0" smtClean="0"/>
              <a:t>    padding: 15px;</a:t>
            </a:r>
          </a:p>
          <a:p>
            <a:r>
              <a:rPr lang="en-US" sz="2400" dirty="0" smtClean="0"/>
              <a:t>}</a:t>
            </a:r>
          </a:p>
          <a:p>
            <a:r>
              <a:rPr lang="en-US" sz="2400" dirty="0" smtClean="0"/>
              <a:t>.column {</a:t>
            </a:r>
          </a:p>
          <a:p>
            <a:r>
              <a:rPr lang="en-US" sz="2400" dirty="0" smtClean="0"/>
              <a:t>    float: left;</a:t>
            </a:r>
          </a:p>
          <a:p>
            <a:r>
              <a:rPr lang="en-US" sz="2400" dirty="0" smtClean="0"/>
              <a:t>    padding: 15px;</a:t>
            </a:r>
          </a:p>
          <a:p>
            <a:r>
              <a:rPr lang="en-US" sz="2400" dirty="0" smtClean="0"/>
              <a:t>}</a:t>
            </a:r>
          </a:p>
          <a:p>
            <a:r>
              <a:rPr lang="en-US" sz="2400" dirty="0" smtClean="0"/>
              <a:t>.</a:t>
            </a:r>
            <a:r>
              <a:rPr lang="en-US" sz="2400" dirty="0" err="1" smtClean="0"/>
              <a:t>clearfix</a:t>
            </a:r>
            <a:r>
              <a:rPr lang="en-US" sz="2400" dirty="0" smtClean="0"/>
              <a:t>::after {</a:t>
            </a:r>
          </a:p>
          <a:p>
            <a:r>
              <a:rPr lang="en-US" sz="2400" dirty="0" smtClean="0"/>
              <a:t>    content: "";</a:t>
            </a:r>
          </a:p>
          <a:p>
            <a:r>
              <a:rPr lang="en-US" sz="2400" dirty="0" smtClean="0"/>
              <a:t>    clear: both;</a:t>
            </a:r>
          </a:p>
          <a:p>
            <a:r>
              <a:rPr lang="en-US" sz="2400" dirty="0" smtClean="0"/>
              <a:t>    display: table;</a:t>
            </a:r>
          </a:p>
          <a:p>
            <a:r>
              <a:rPr lang="en-US" sz="2400" dirty="0" smtClean="0"/>
              <a:t>}</a:t>
            </a:r>
          </a:p>
          <a:p>
            <a:endParaRPr lang="en-US" dirty="0" smtClean="0"/>
          </a:p>
          <a:p>
            <a:r>
              <a:rPr lang="en-US" dirty="0" smtClean="0"/>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7848600" cy="7294305"/>
          </a:xfrm>
          <a:prstGeom prst="rect">
            <a:avLst/>
          </a:prstGeom>
        </p:spPr>
        <p:txBody>
          <a:bodyPr wrap="square">
            <a:spAutoFit/>
          </a:bodyPr>
          <a:lstStyle/>
          <a:p>
            <a:endParaRPr lang="en-US" dirty="0" smtClean="0"/>
          </a:p>
          <a:p>
            <a:r>
              <a:rPr lang="en-US" sz="2400" dirty="0" smtClean="0"/>
              <a:t>.menu {</a:t>
            </a:r>
          </a:p>
          <a:p>
            <a:r>
              <a:rPr lang="en-US" sz="2400" dirty="0" smtClean="0"/>
              <a:t>    width: 25%;</a:t>
            </a:r>
          </a:p>
          <a:p>
            <a:r>
              <a:rPr lang="en-US" sz="2400" dirty="0" smtClean="0"/>
              <a:t>}</a:t>
            </a:r>
          </a:p>
          <a:p>
            <a:r>
              <a:rPr lang="en-US" sz="2400" dirty="0" smtClean="0"/>
              <a:t>.content {</a:t>
            </a:r>
          </a:p>
          <a:p>
            <a:r>
              <a:rPr lang="en-US" sz="2400" dirty="0" smtClean="0"/>
              <a:t>    width: 75%;</a:t>
            </a:r>
          </a:p>
          <a:p>
            <a:r>
              <a:rPr lang="en-US" sz="2400" dirty="0" smtClean="0"/>
              <a:t>}</a:t>
            </a:r>
          </a:p>
          <a:p>
            <a:endParaRPr lang="en-US" sz="2400" dirty="0" smtClean="0"/>
          </a:p>
          <a:p>
            <a:r>
              <a:rPr lang="en-US" sz="2400" dirty="0" smtClean="0"/>
              <a:t>.menu </a:t>
            </a:r>
            <a:r>
              <a:rPr lang="en-US" sz="2400" dirty="0" err="1" smtClean="0"/>
              <a:t>ul</a:t>
            </a:r>
            <a:r>
              <a:rPr lang="en-US" sz="2400" dirty="0" smtClean="0"/>
              <a:t> {</a:t>
            </a:r>
          </a:p>
          <a:p>
            <a:r>
              <a:rPr lang="en-US" sz="2400" dirty="0" smtClean="0"/>
              <a:t>    list-style-type: none;</a:t>
            </a:r>
          </a:p>
          <a:p>
            <a:r>
              <a:rPr lang="en-US" sz="2400" dirty="0" smtClean="0"/>
              <a:t>    margin: 0;</a:t>
            </a:r>
          </a:p>
          <a:p>
            <a:r>
              <a:rPr lang="en-US" sz="2400" dirty="0" smtClean="0"/>
              <a:t>    padding: 0;</a:t>
            </a:r>
          </a:p>
          <a:p>
            <a:r>
              <a:rPr lang="en-US" sz="2400" dirty="0" smtClean="0"/>
              <a:t>}</a:t>
            </a:r>
          </a:p>
          <a:p>
            <a:r>
              <a:rPr lang="en-US" sz="2400" dirty="0" smtClean="0"/>
              <a:t>.menu </a:t>
            </a:r>
            <a:r>
              <a:rPr lang="en-US" sz="2400" dirty="0" err="1" smtClean="0"/>
              <a:t>li</a:t>
            </a:r>
            <a:r>
              <a:rPr lang="en-US" sz="2400" dirty="0" smtClean="0"/>
              <a:t> {</a:t>
            </a:r>
          </a:p>
          <a:p>
            <a:r>
              <a:rPr lang="en-US" sz="2400" dirty="0" smtClean="0"/>
              <a:t>    padding: 8px;</a:t>
            </a:r>
          </a:p>
          <a:p>
            <a:r>
              <a:rPr lang="en-US" sz="2400" dirty="0" smtClean="0"/>
              <a:t>    margin-bottom: 8px;</a:t>
            </a:r>
          </a:p>
          <a:p>
            <a:r>
              <a:rPr lang="en-US" sz="2400" dirty="0" smtClean="0"/>
              <a:t>    background-color: #33b5e5;</a:t>
            </a:r>
          </a:p>
          <a:p>
            <a:r>
              <a:rPr lang="en-US" sz="2400" dirty="0" smtClean="0"/>
              <a:t>    color: #</a:t>
            </a:r>
            <a:r>
              <a:rPr lang="en-US" sz="2400" dirty="0" err="1" smtClean="0"/>
              <a:t>ffffff</a:t>
            </a:r>
            <a:r>
              <a:rPr lang="en-US" sz="2400" dirty="0" smtClean="0"/>
              <a:t>;</a:t>
            </a:r>
          </a:p>
          <a:p>
            <a:r>
              <a:rPr lang="en-US" sz="2400" dirty="0" smtClean="0"/>
              <a:t>}</a:t>
            </a:r>
          </a:p>
          <a:p>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399"/>
            <a:ext cx="8382000" cy="7078861"/>
          </a:xfrm>
          <a:prstGeom prst="rect">
            <a:avLst/>
          </a:prstGeom>
        </p:spPr>
        <p:txBody>
          <a:bodyPr wrap="square">
            <a:spAutoFit/>
          </a:bodyPr>
          <a:lstStyle/>
          <a:p>
            <a:endParaRPr lang="en-US" dirty="0" smtClean="0"/>
          </a:p>
          <a:p>
            <a:r>
              <a:rPr lang="en-US" sz="2000" dirty="0" smtClean="0"/>
              <a:t>.menu </a:t>
            </a:r>
            <a:r>
              <a:rPr lang="en-US" sz="2000" dirty="0" err="1" smtClean="0"/>
              <a:t>li:hover</a:t>
            </a:r>
            <a:r>
              <a:rPr lang="en-US" sz="2000" dirty="0" smtClean="0"/>
              <a:t> {</a:t>
            </a:r>
          </a:p>
          <a:p>
            <a:r>
              <a:rPr lang="en-US" sz="2000" dirty="0" smtClean="0"/>
              <a:t>    background-color: #0099cc;</a:t>
            </a:r>
          </a:p>
          <a:p>
            <a:r>
              <a:rPr lang="en-US" sz="2000" dirty="0" smtClean="0"/>
              <a:t>}</a:t>
            </a:r>
          </a:p>
          <a:p>
            <a:r>
              <a:rPr lang="en-US" sz="2000" dirty="0" smtClean="0"/>
              <a:t>&lt;/style&gt;</a:t>
            </a:r>
          </a:p>
          <a:p>
            <a:r>
              <a:rPr lang="en-US" sz="2000" dirty="0" smtClean="0"/>
              <a:t>&lt;/head&gt;</a:t>
            </a:r>
          </a:p>
          <a:p>
            <a:r>
              <a:rPr lang="en-US" sz="2000" dirty="0" smtClean="0"/>
              <a:t>&lt;body&gt;</a:t>
            </a:r>
          </a:p>
          <a:p>
            <a:endParaRPr lang="en-US" sz="2000" dirty="0" smtClean="0"/>
          </a:p>
          <a:p>
            <a:r>
              <a:rPr lang="en-US" sz="2000" dirty="0" smtClean="0"/>
              <a:t>&lt;div class="header"&gt;</a:t>
            </a:r>
          </a:p>
          <a:p>
            <a:r>
              <a:rPr lang="en-US" sz="2000" dirty="0" smtClean="0"/>
              <a:t>  &lt;h1&gt;</a:t>
            </a:r>
            <a:r>
              <a:rPr lang="en-US" sz="2000" dirty="0" err="1" smtClean="0"/>
              <a:t>Chania</a:t>
            </a:r>
            <a:r>
              <a:rPr lang="en-US" sz="2000" dirty="0" smtClean="0"/>
              <a:t>&lt;/h1&gt;</a:t>
            </a:r>
          </a:p>
          <a:p>
            <a:r>
              <a:rPr lang="en-US" sz="2000" dirty="0" smtClean="0"/>
              <a:t>&lt;/div&gt;</a:t>
            </a:r>
          </a:p>
          <a:p>
            <a:endParaRPr lang="en-US" sz="2000" dirty="0" smtClean="0"/>
          </a:p>
          <a:p>
            <a:r>
              <a:rPr lang="en-US" sz="2000" dirty="0" smtClean="0"/>
              <a:t>&lt;div class="</a:t>
            </a:r>
            <a:r>
              <a:rPr lang="en-US" sz="2000" dirty="0" err="1" smtClean="0"/>
              <a:t>clearfix</a:t>
            </a:r>
            <a:r>
              <a:rPr lang="en-US" sz="2000" dirty="0" smtClean="0"/>
              <a:t>"&gt;</a:t>
            </a:r>
          </a:p>
          <a:p>
            <a:r>
              <a:rPr lang="en-US" sz="2000" dirty="0" smtClean="0"/>
              <a:t>  &lt;div class="column menu"&gt;</a:t>
            </a:r>
          </a:p>
          <a:p>
            <a:r>
              <a:rPr lang="en-US" sz="2000" dirty="0" smtClean="0"/>
              <a:t>    &lt;</a:t>
            </a:r>
            <a:r>
              <a:rPr lang="en-US" sz="2000" dirty="0" err="1" smtClean="0"/>
              <a:t>ul</a:t>
            </a:r>
            <a:r>
              <a:rPr lang="en-US" sz="2000" dirty="0" smtClean="0"/>
              <a:t>&gt;</a:t>
            </a:r>
          </a:p>
          <a:p>
            <a:r>
              <a:rPr lang="en-US" sz="2000" dirty="0" smtClean="0"/>
              <a:t>      &lt;</a:t>
            </a:r>
            <a:r>
              <a:rPr lang="en-US" sz="2000" dirty="0" err="1" smtClean="0"/>
              <a:t>li</a:t>
            </a:r>
            <a:r>
              <a:rPr lang="en-US" sz="2000" dirty="0" smtClean="0"/>
              <a:t>&gt;The Flight&lt;/</a:t>
            </a:r>
            <a:r>
              <a:rPr lang="en-US" sz="2000" dirty="0" err="1" smtClean="0"/>
              <a:t>li</a:t>
            </a:r>
            <a:r>
              <a:rPr lang="en-US" sz="2000" dirty="0" smtClean="0"/>
              <a:t>&gt;</a:t>
            </a:r>
          </a:p>
          <a:p>
            <a:r>
              <a:rPr lang="en-US" sz="2000" dirty="0" smtClean="0"/>
              <a:t>      &lt;</a:t>
            </a:r>
            <a:r>
              <a:rPr lang="en-US" sz="2000" dirty="0" err="1" smtClean="0"/>
              <a:t>li</a:t>
            </a:r>
            <a:r>
              <a:rPr lang="en-US" sz="2000" dirty="0" smtClean="0"/>
              <a:t>&gt;The City&lt;/</a:t>
            </a:r>
            <a:r>
              <a:rPr lang="en-US" sz="2000" dirty="0" err="1" smtClean="0"/>
              <a:t>li</a:t>
            </a:r>
            <a:r>
              <a:rPr lang="en-US" sz="2000" dirty="0" smtClean="0"/>
              <a:t>&gt;</a:t>
            </a:r>
          </a:p>
          <a:p>
            <a:r>
              <a:rPr lang="en-US" sz="2000" dirty="0" smtClean="0"/>
              <a:t>      &lt;</a:t>
            </a:r>
            <a:r>
              <a:rPr lang="en-US" sz="2000" dirty="0" err="1" smtClean="0"/>
              <a:t>li</a:t>
            </a:r>
            <a:r>
              <a:rPr lang="en-US" sz="2000" dirty="0" smtClean="0"/>
              <a:t>&gt;The Island&lt;/</a:t>
            </a:r>
            <a:r>
              <a:rPr lang="en-US" sz="2000" dirty="0" err="1" smtClean="0"/>
              <a:t>li</a:t>
            </a:r>
            <a:r>
              <a:rPr lang="en-US" sz="2000" dirty="0" smtClean="0"/>
              <a:t>&gt;</a:t>
            </a:r>
          </a:p>
          <a:p>
            <a:r>
              <a:rPr lang="en-US" sz="2000" dirty="0" smtClean="0"/>
              <a:t>      &lt;</a:t>
            </a:r>
            <a:r>
              <a:rPr lang="en-US" sz="2000" dirty="0" err="1" smtClean="0"/>
              <a:t>li</a:t>
            </a:r>
            <a:r>
              <a:rPr lang="en-US" sz="2000" dirty="0" smtClean="0"/>
              <a:t>&gt;The Food&lt;/</a:t>
            </a:r>
            <a:r>
              <a:rPr lang="en-US" sz="2000" dirty="0" err="1" smtClean="0"/>
              <a:t>li</a:t>
            </a:r>
            <a:r>
              <a:rPr lang="en-US" sz="2000" dirty="0" smtClean="0"/>
              <a:t>&gt;</a:t>
            </a:r>
          </a:p>
          <a:p>
            <a:r>
              <a:rPr lang="en-US" sz="2000" dirty="0" smtClean="0"/>
              <a:t>    &lt;/</a:t>
            </a:r>
            <a:r>
              <a:rPr lang="en-US" sz="2000" dirty="0" err="1" smtClean="0"/>
              <a:t>ul</a:t>
            </a:r>
            <a:r>
              <a:rPr lang="en-US" sz="2000" dirty="0" smtClean="0"/>
              <a:t>&gt;</a:t>
            </a:r>
          </a:p>
          <a:p>
            <a:r>
              <a:rPr lang="en-US" sz="2000" dirty="0" smtClean="0"/>
              <a:t>  &lt;/div&gt;</a:t>
            </a:r>
          </a:p>
          <a:p>
            <a:endParaRPr lang="en-US" dirty="0" smtClean="0"/>
          </a:p>
          <a:p>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7620000" cy="6001643"/>
          </a:xfrm>
          <a:prstGeom prst="rect">
            <a:avLst/>
          </a:prstGeom>
        </p:spPr>
        <p:txBody>
          <a:bodyPr wrap="square">
            <a:spAutoFit/>
          </a:bodyPr>
          <a:lstStyle/>
          <a:p>
            <a:r>
              <a:rPr lang="en-US" sz="3600" baseline="-25000" dirty="0" smtClean="0"/>
              <a:t>&lt;div class="column content"&gt;</a:t>
            </a:r>
          </a:p>
          <a:p>
            <a:r>
              <a:rPr lang="en-US" sz="3600" baseline="-25000" dirty="0" smtClean="0"/>
              <a:t>    &lt;h1&gt;The City&lt;/h1&gt;</a:t>
            </a:r>
          </a:p>
          <a:p>
            <a:r>
              <a:rPr lang="en-US" sz="3600" baseline="-25000" dirty="0" smtClean="0"/>
              <a:t>    &lt;p&gt;</a:t>
            </a:r>
            <a:r>
              <a:rPr lang="en-US" sz="3600" baseline="-25000" dirty="0" err="1" smtClean="0"/>
              <a:t>Chania</a:t>
            </a:r>
            <a:r>
              <a:rPr lang="en-US" sz="3600" baseline="-25000" dirty="0" smtClean="0"/>
              <a:t> is the capital of the </a:t>
            </a:r>
            <a:r>
              <a:rPr lang="en-US" sz="3600" baseline="-25000" dirty="0" err="1" smtClean="0"/>
              <a:t>Chania</a:t>
            </a:r>
            <a:r>
              <a:rPr lang="en-US" sz="3600" baseline="-25000" dirty="0" smtClean="0"/>
              <a:t> region on the island of Crete. The city can be divided in two parts, the old town and the modern city.&lt;/p&gt;</a:t>
            </a:r>
          </a:p>
          <a:p>
            <a:r>
              <a:rPr lang="en-US" sz="3600" baseline="-25000" dirty="0" smtClean="0"/>
              <a:t>    &lt;p&gt;You will learn more about web layout and responsive web pages in a later chapter.&lt;/p&gt;</a:t>
            </a:r>
          </a:p>
          <a:p>
            <a:r>
              <a:rPr lang="en-US" sz="3600" baseline="-25000" dirty="0" smtClean="0"/>
              <a:t>  &lt;/div&gt;</a:t>
            </a:r>
          </a:p>
          <a:p>
            <a:r>
              <a:rPr lang="en-US" sz="3600" baseline="-25000" dirty="0" smtClean="0"/>
              <a:t>&lt;/div&gt;</a:t>
            </a:r>
          </a:p>
          <a:p>
            <a:endParaRPr lang="en-US" sz="3600" baseline="-25000" dirty="0" smtClean="0"/>
          </a:p>
          <a:p>
            <a:r>
              <a:rPr lang="en-US" sz="3600" baseline="-25000" dirty="0" smtClean="0"/>
              <a:t>&lt;div class="footer"&gt;</a:t>
            </a:r>
          </a:p>
          <a:p>
            <a:r>
              <a:rPr lang="en-US" sz="3600" baseline="-25000" dirty="0" smtClean="0"/>
              <a:t>  &lt;p&gt;Footer Text&lt;/p&gt;</a:t>
            </a:r>
          </a:p>
          <a:p>
            <a:r>
              <a:rPr lang="en-US" sz="3600" baseline="-25000" dirty="0" smtClean="0"/>
              <a:t>&lt;/div&gt;</a:t>
            </a:r>
          </a:p>
          <a:p>
            <a:endParaRPr lang="en-US" sz="3600" baseline="-25000" dirty="0" smtClean="0"/>
          </a:p>
          <a:p>
            <a:r>
              <a:rPr lang="en-US" sz="3600" baseline="-25000" dirty="0" smtClean="0"/>
              <a:t>&lt;/body&gt;</a:t>
            </a:r>
          </a:p>
          <a:p>
            <a:r>
              <a:rPr lang="en-US" sz="3600" baseline="-25000" dirty="0" smtClean="0"/>
              <a:t>&lt;/html&gt;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Layout - inline-block</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The inline-block value of the display property makes this even easier.</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inline-block Value</a:t>
            </a:r>
            <a:br>
              <a:rPr lang="en-US" b="1" dirty="0" smtClean="0"/>
            </a:br>
            <a:endParaRPr lang="en-US" dirty="0"/>
          </a:p>
        </p:txBody>
      </p:sp>
      <p:sp>
        <p:nvSpPr>
          <p:cNvPr id="3" name="Content Placeholder 2"/>
          <p:cNvSpPr>
            <a:spLocks noGrp="1"/>
          </p:cNvSpPr>
          <p:nvPr>
            <p:ph idx="1"/>
          </p:nvPr>
        </p:nvSpPr>
        <p:spPr/>
        <p:txBody>
          <a:bodyPr/>
          <a:lstStyle/>
          <a:p>
            <a:r>
              <a:rPr lang="en-US" dirty="0" smtClean="0"/>
              <a:t>It has been possible for a long time to create a grid of boxes that fills the browser width and wraps nicely (when the browser is resized), by using the float property.</a:t>
            </a:r>
          </a:p>
          <a:p>
            <a:endParaRPr lang="en-US" dirty="0" smtClean="0"/>
          </a:p>
          <a:p>
            <a:r>
              <a:rPr lang="en-US" dirty="0" smtClean="0"/>
              <a:t>inline-block elements are like inline elements but they can have a width and a height.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Autofit/>
          </a:bodyPr>
          <a:lstStyle/>
          <a:p>
            <a:r>
              <a:rPr lang="en-US" sz="2800" b="1" dirty="0" smtClean="0"/>
              <a:t>The old way - using float (notice that we also need to specify a clear property for the element after the floating boxes):</a:t>
            </a:r>
            <a:endParaRPr lang="en-US" sz="2800" b="1" dirty="0"/>
          </a:p>
        </p:txBody>
      </p:sp>
      <p:sp>
        <p:nvSpPr>
          <p:cNvPr id="3" name="Content Placeholder 2"/>
          <p:cNvSpPr>
            <a:spLocks noGrp="1"/>
          </p:cNvSpPr>
          <p:nvPr>
            <p:ph idx="1"/>
          </p:nvPr>
        </p:nvSpPr>
        <p:spPr>
          <a:xfrm>
            <a:off x="457200" y="1143000"/>
            <a:ext cx="8229600" cy="5715000"/>
          </a:xfrm>
        </p:spPr>
        <p:txBody>
          <a:bodyPr>
            <a:normAutofit fontScale="47500" lnSpcReduction="20000"/>
          </a:bodyPr>
          <a:lstStyle/>
          <a:p>
            <a:pPr>
              <a:buNone/>
            </a:pPr>
            <a:r>
              <a:rPr lang="en-US" dirty="0" smtClean="0"/>
              <a:t>&lt;style&gt;</a:t>
            </a:r>
          </a:p>
          <a:p>
            <a:pPr>
              <a:buNone/>
            </a:pPr>
            <a:r>
              <a:rPr lang="en-US" dirty="0" smtClean="0"/>
              <a:t>.floating-box {</a:t>
            </a:r>
          </a:p>
          <a:p>
            <a:pPr>
              <a:buNone/>
            </a:pPr>
            <a:r>
              <a:rPr lang="en-US" dirty="0" smtClean="0"/>
              <a:t>    float: left;</a:t>
            </a:r>
          </a:p>
          <a:p>
            <a:pPr>
              <a:buNone/>
            </a:pPr>
            <a:r>
              <a:rPr lang="en-US" dirty="0" smtClean="0"/>
              <a:t>    width: 150px;</a:t>
            </a:r>
          </a:p>
          <a:p>
            <a:pPr>
              <a:buNone/>
            </a:pPr>
            <a:r>
              <a:rPr lang="en-US" dirty="0" smtClean="0"/>
              <a:t>    height: 75px;</a:t>
            </a:r>
          </a:p>
          <a:p>
            <a:pPr>
              <a:buNone/>
            </a:pPr>
            <a:r>
              <a:rPr lang="en-US" dirty="0" smtClean="0"/>
              <a:t>    margin: 10px;</a:t>
            </a:r>
          </a:p>
          <a:p>
            <a:pPr>
              <a:buNone/>
            </a:pPr>
            <a:r>
              <a:rPr lang="en-US" dirty="0" smtClean="0"/>
              <a:t>    border: 3px solid #73AD21;  </a:t>
            </a:r>
          </a:p>
          <a:p>
            <a:pPr>
              <a:buNone/>
            </a:pPr>
            <a:r>
              <a:rPr lang="en-US" dirty="0" smtClean="0"/>
              <a:t>}</a:t>
            </a:r>
          </a:p>
          <a:p>
            <a:pPr>
              <a:buNone/>
            </a:pPr>
            <a:endParaRPr lang="en-US" dirty="0" smtClean="0"/>
          </a:p>
          <a:p>
            <a:pPr>
              <a:buNone/>
            </a:pPr>
            <a:r>
              <a:rPr lang="en-US" dirty="0" smtClean="0"/>
              <a:t>.after-box {</a:t>
            </a:r>
          </a:p>
          <a:p>
            <a:pPr>
              <a:buNone/>
            </a:pPr>
            <a:r>
              <a:rPr lang="en-US" dirty="0" smtClean="0"/>
              <a:t>    clear: left;</a:t>
            </a:r>
          </a:p>
          <a:p>
            <a:pPr>
              <a:buNone/>
            </a:pPr>
            <a:r>
              <a:rPr lang="en-US" dirty="0" smtClean="0"/>
              <a:t>    border: 3px solid red;      </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&lt;h2&gt;The Old Way - using float&lt;/h2&gt;</a:t>
            </a:r>
          </a:p>
          <a:p>
            <a:pPr>
              <a:buNone/>
            </a:pPr>
            <a:endParaRPr lang="en-US" dirty="0" smtClean="0"/>
          </a:p>
          <a:p>
            <a:pPr>
              <a:buNone/>
            </a:pPr>
            <a:r>
              <a:rPr lang="en-US" dirty="0" smtClean="0"/>
              <a:t>&lt;div class="floating-box"&gt;Floating box&lt;/div&gt;</a:t>
            </a:r>
          </a:p>
          <a:p>
            <a:pPr>
              <a:buNone/>
            </a:pPr>
            <a:r>
              <a:rPr lang="en-US" dirty="0" smtClean="0"/>
              <a:t>&lt;div class="floating-box"&gt;Floating box&lt;/div&gt;</a:t>
            </a:r>
          </a:p>
          <a:p>
            <a:pPr>
              <a:buNone/>
            </a:pPr>
            <a:r>
              <a:rPr lang="en-US" dirty="0" smtClean="0"/>
              <a:t>&lt;div class="floating-box"&gt;Floating box&lt;/div&gt;</a:t>
            </a:r>
          </a:p>
          <a:p>
            <a:pPr>
              <a:buNone/>
            </a:pPr>
            <a:r>
              <a:rPr lang="en-US" dirty="0" smtClean="0"/>
              <a:t>&lt;div class="floating-box"&gt;Floating box&lt;/div&gt;</a:t>
            </a:r>
          </a:p>
          <a:p>
            <a:pPr>
              <a:buNone/>
            </a:pPr>
            <a:r>
              <a:rPr lang="en-US" dirty="0" smtClean="0"/>
              <a:t>&lt;div class="floating-box"&gt;Floating box&lt;/div&gt;</a:t>
            </a:r>
          </a:p>
          <a:p>
            <a:pPr>
              <a:buNone/>
            </a:pPr>
            <a:r>
              <a:rPr lang="en-US" dirty="0" smtClean="0"/>
              <a:t>&lt;div class="floating-box"&gt;Floating box&lt;/div&gt;</a:t>
            </a:r>
          </a:p>
          <a:p>
            <a:pPr>
              <a:buNone/>
            </a:pPr>
            <a:r>
              <a:rPr lang="en-US" dirty="0" smtClean="0"/>
              <a:t>&lt;div class="floating-box"&gt;Floating box&lt;/div&gt;</a:t>
            </a:r>
          </a:p>
          <a:p>
            <a:pPr>
              <a:buNone/>
            </a:pPr>
            <a:r>
              <a:rPr lang="en-US" dirty="0" smtClean="0"/>
              <a:t>&lt;div class="floating-box"&gt;Floating box&lt;/div&gt;</a:t>
            </a:r>
          </a:p>
          <a:p>
            <a:pPr>
              <a:buNone/>
            </a:pPr>
            <a:endParaRPr lang="en-US" dirty="0" smtClean="0"/>
          </a:p>
          <a:p>
            <a:pPr>
              <a:buNone/>
            </a:pPr>
            <a:r>
              <a:rPr lang="en-US" dirty="0" smtClean="0"/>
              <a:t>&lt;div class="after-box"&gt;Another box, after the floating boxes...&lt;/div&gt;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Autofit/>
          </a:bodyPr>
          <a:lstStyle/>
          <a:p>
            <a:r>
              <a:rPr lang="en-US" sz="2800" b="1" dirty="0" smtClean="0"/>
              <a:t>Using the inline-block value of the display property</a:t>
            </a:r>
            <a:endParaRPr lang="en-US" sz="2800" b="1" dirty="0"/>
          </a:p>
        </p:txBody>
      </p:sp>
      <p:sp>
        <p:nvSpPr>
          <p:cNvPr id="3" name="Content Placeholder 2"/>
          <p:cNvSpPr>
            <a:spLocks noGrp="1"/>
          </p:cNvSpPr>
          <p:nvPr>
            <p:ph idx="1"/>
          </p:nvPr>
        </p:nvSpPr>
        <p:spPr>
          <a:xfrm>
            <a:off x="457200" y="685800"/>
            <a:ext cx="8229600" cy="6172200"/>
          </a:xfrm>
        </p:spPr>
        <p:txBody>
          <a:bodyPr>
            <a:noAutofit/>
          </a:bodyPr>
          <a:lstStyle/>
          <a:p>
            <a:pPr>
              <a:buNone/>
            </a:pPr>
            <a:r>
              <a:rPr lang="en-US" sz="1400" dirty="0" smtClean="0"/>
              <a:t>&lt;style&gt;</a:t>
            </a:r>
          </a:p>
          <a:p>
            <a:pPr>
              <a:buNone/>
            </a:pPr>
            <a:r>
              <a:rPr lang="en-US" sz="1400" dirty="0" smtClean="0"/>
              <a:t>.floating-box {</a:t>
            </a:r>
          </a:p>
          <a:p>
            <a:pPr>
              <a:buNone/>
            </a:pPr>
            <a:r>
              <a:rPr lang="en-US" sz="1400" dirty="0" smtClean="0"/>
              <a:t>    display: inline-block;</a:t>
            </a:r>
          </a:p>
          <a:p>
            <a:pPr>
              <a:buNone/>
            </a:pPr>
            <a:r>
              <a:rPr lang="en-US" sz="1400" dirty="0" smtClean="0"/>
              <a:t>    width: 150px;</a:t>
            </a:r>
          </a:p>
          <a:p>
            <a:pPr>
              <a:buNone/>
            </a:pPr>
            <a:r>
              <a:rPr lang="en-US" sz="1400" dirty="0" smtClean="0"/>
              <a:t>    height: 75px;</a:t>
            </a:r>
          </a:p>
          <a:p>
            <a:pPr>
              <a:buNone/>
            </a:pPr>
            <a:r>
              <a:rPr lang="en-US" sz="1400" dirty="0" smtClean="0"/>
              <a:t>    margin: 10px;</a:t>
            </a:r>
          </a:p>
          <a:p>
            <a:pPr>
              <a:buNone/>
            </a:pPr>
            <a:r>
              <a:rPr lang="en-US" sz="1400" dirty="0" smtClean="0"/>
              <a:t>    border: 3px solid #73AD21;  </a:t>
            </a:r>
          </a:p>
          <a:p>
            <a:pPr>
              <a:buNone/>
            </a:pPr>
            <a:r>
              <a:rPr lang="en-US" sz="1400" dirty="0" smtClean="0"/>
              <a:t>}</a:t>
            </a:r>
          </a:p>
          <a:p>
            <a:pPr>
              <a:buNone/>
            </a:pPr>
            <a:r>
              <a:rPr lang="en-US" sz="1400" dirty="0" smtClean="0"/>
              <a:t>.after-box {</a:t>
            </a:r>
          </a:p>
          <a:p>
            <a:pPr>
              <a:buNone/>
            </a:pPr>
            <a:r>
              <a:rPr lang="en-US" sz="1400" dirty="0" smtClean="0"/>
              <a:t>    border: 3px solid red; }</a:t>
            </a:r>
          </a:p>
          <a:p>
            <a:pPr>
              <a:buNone/>
            </a:pPr>
            <a:r>
              <a:rPr lang="en-US" sz="1400" dirty="0" smtClean="0"/>
              <a:t>&lt;/style&gt;</a:t>
            </a:r>
          </a:p>
          <a:p>
            <a:pPr>
              <a:buNone/>
            </a:pPr>
            <a:r>
              <a:rPr lang="en-US" sz="1400" dirty="0" smtClean="0"/>
              <a:t>&lt;/head&gt;</a:t>
            </a:r>
          </a:p>
          <a:p>
            <a:pPr>
              <a:buNone/>
            </a:pPr>
            <a:r>
              <a:rPr lang="en-US" sz="1400" dirty="0" smtClean="0"/>
              <a:t>&lt;body&gt;</a:t>
            </a:r>
          </a:p>
          <a:p>
            <a:pPr>
              <a:buNone/>
            </a:pPr>
            <a:r>
              <a:rPr lang="en-US" sz="1400" dirty="0" smtClean="0"/>
              <a:t>&lt;h2&gt;The New Way - using inline-block&lt;/h2&gt;</a:t>
            </a:r>
          </a:p>
          <a:p>
            <a:pPr>
              <a:buNone/>
            </a:pPr>
            <a:endParaRPr lang="en-US" sz="1400" dirty="0" smtClean="0"/>
          </a:p>
          <a:p>
            <a:pPr>
              <a:buNone/>
            </a:pPr>
            <a:r>
              <a:rPr lang="en-US" sz="1400" dirty="0" smtClean="0"/>
              <a:t>&lt;div class="floating-box"&gt;Floating box&lt;/div&gt;</a:t>
            </a:r>
          </a:p>
          <a:p>
            <a:pPr>
              <a:buNone/>
            </a:pPr>
            <a:r>
              <a:rPr lang="en-US" sz="1400" dirty="0" smtClean="0"/>
              <a:t>&lt;div class="floating-box"&gt;Floating box&lt;/div&gt;</a:t>
            </a:r>
          </a:p>
          <a:p>
            <a:pPr>
              <a:buNone/>
            </a:pPr>
            <a:r>
              <a:rPr lang="en-US" sz="1400" dirty="0" smtClean="0"/>
              <a:t>&lt;div class="floating-box"&gt;Floating box&lt;/div&gt;</a:t>
            </a:r>
          </a:p>
          <a:p>
            <a:pPr>
              <a:buNone/>
            </a:pPr>
            <a:r>
              <a:rPr lang="en-US" sz="1400" dirty="0" smtClean="0"/>
              <a:t>&lt;div class="floating-box"&gt;Floating box&lt;/div&gt;</a:t>
            </a:r>
          </a:p>
          <a:p>
            <a:pPr>
              <a:buNone/>
            </a:pPr>
            <a:r>
              <a:rPr lang="en-US" sz="1400" dirty="0" smtClean="0"/>
              <a:t>&lt;div class="floating-box"&gt;Floating box&lt;/div&gt;</a:t>
            </a:r>
          </a:p>
          <a:p>
            <a:pPr>
              <a:buNone/>
            </a:pPr>
            <a:r>
              <a:rPr lang="en-US" sz="1400" dirty="0" smtClean="0"/>
              <a:t>&lt;div class="floating-box"&gt;Floating box&lt;/div&gt;</a:t>
            </a:r>
          </a:p>
          <a:p>
            <a:pPr>
              <a:buNone/>
            </a:pPr>
            <a:r>
              <a:rPr lang="en-US" sz="1400" dirty="0" smtClean="0"/>
              <a:t>&lt;div class="floating-box"&gt;Floating box&lt;/div&gt;</a:t>
            </a:r>
          </a:p>
          <a:p>
            <a:pPr>
              <a:buNone/>
            </a:pPr>
            <a:r>
              <a:rPr lang="en-US" sz="1400" dirty="0" smtClean="0"/>
              <a:t>&lt;div class="floating-box"&gt;Floating box&lt;/div&gt;</a:t>
            </a:r>
          </a:p>
          <a:p>
            <a:pPr>
              <a:buNone/>
            </a:pPr>
            <a:r>
              <a:rPr lang="en-US" sz="1400" dirty="0" smtClean="0"/>
              <a:t>&lt;div class="after-box"&gt;Another box, after the floating boxes...&lt;/div&gt;</a:t>
            </a:r>
            <a:endParaRPr lang="en-US"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00200"/>
            <a:ext cx="7851648" cy="1600200"/>
          </a:xfrm>
        </p:spPr>
        <p:txBody>
          <a:bodyPr>
            <a:normAutofit fontScale="90000"/>
          </a:bodyPr>
          <a:lstStyle/>
          <a:p>
            <a:pPr algn="ctr"/>
            <a:r>
              <a:rPr lang="en-US" dirty="0" smtClean="0"/>
              <a:t>CSS Layout - Align</a:t>
            </a:r>
            <a:br>
              <a:rPr lang="en-US" dirty="0" smtClean="0"/>
            </a:br>
            <a:endParaRPr lang="en-US" dirty="0"/>
          </a:p>
        </p:txBody>
      </p:sp>
      <p:sp>
        <p:nvSpPr>
          <p:cNvPr id="3" name="Subtitle 2"/>
          <p:cNvSpPr>
            <a:spLocks noGrp="1"/>
          </p:cNvSpPr>
          <p:nvPr>
            <p:ph type="subTitle" idx="1"/>
          </p:nvPr>
        </p:nvSpPr>
        <p:spPr/>
        <p:txBody>
          <a:bodyPr>
            <a:normAutofit/>
          </a:bodyPr>
          <a:lstStyle/>
          <a:p>
            <a:pPr algn="ctr"/>
            <a:r>
              <a:rPr lang="en-US" sz="3200" b="1" dirty="0" smtClean="0"/>
              <a:t>CSS Layout - Horizontal &amp; Vertical Align</a:t>
            </a:r>
          </a:p>
          <a:p>
            <a:pPr algn="ct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pPr algn="ctr"/>
            <a:r>
              <a:rPr lang="en-US" b="1" dirty="0" smtClean="0"/>
              <a:t>Example</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6248400"/>
          </a:xfrm>
        </p:spPr>
        <p:txBody>
          <a:bodyPr>
            <a:normAutofit fontScale="77500" lnSpcReduction="20000"/>
          </a:bodyPr>
          <a:lstStyle/>
          <a:p>
            <a:pPr>
              <a:buNone/>
            </a:pPr>
            <a:r>
              <a:rPr lang="en-US" dirty="0" smtClean="0"/>
              <a:t>&lt;head&gt;</a:t>
            </a:r>
          </a:p>
          <a:p>
            <a:pPr>
              <a:buNone/>
            </a:pPr>
            <a:r>
              <a:rPr lang="en-US" dirty="0" smtClean="0"/>
              <a:t>&lt;style&gt;</a:t>
            </a:r>
          </a:p>
          <a:p>
            <a:pPr>
              <a:buNone/>
            </a:pPr>
            <a:r>
              <a:rPr lang="en-US" dirty="0" err="1" smtClean="0"/>
              <a:t>div.static</a:t>
            </a:r>
            <a:r>
              <a:rPr lang="en-US" dirty="0" smtClean="0"/>
              <a:t> {</a:t>
            </a:r>
          </a:p>
          <a:p>
            <a:pPr>
              <a:buNone/>
            </a:pPr>
            <a:r>
              <a:rPr lang="en-US" dirty="0" smtClean="0"/>
              <a:t>    position: static;</a:t>
            </a:r>
          </a:p>
          <a:p>
            <a:pPr>
              <a:buNone/>
            </a:pPr>
            <a:r>
              <a:rPr lang="en-US" dirty="0" smtClean="0"/>
              <a:t>    border: 3px solid #73AD21;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&lt;h2&gt;position: static;&lt;/h2&gt;</a:t>
            </a:r>
          </a:p>
          <a:p>
            <a:pPr>
              <a:buNone/>
            </a:pPr>
            <a:endParaRPr lang="en-US" dirty="0" smtClean="0"/>
          </a:p>
          <a:p>
            <a:pPr>
              <a:buNone/>
            </a:pPr>
            <a:r>
              <a:rPr lang="en-US" dirty="0" smtClean="0"/>
              <a:t>&lt;p&gt;An element with position: static; is not positioned in any special way; it is </a:t>
            </a:r>
          </a:p>
          <a:p>
            <a:pPr>
              <a:buNone/>
            </a:pPr>
            <a:r>
              <a:rPr lang="en-US" dirty="0" smtClean="0"/>
              <a:t>always positioned according to the normal flow of the page:&lt;/p&gt;</a:t>
            </a:r>
          </a:p>
          <a:p>
            <a:pPr>
              <a:buNone/>
            </a:pPr>
            <a:endParaRPr lang="en-US" dirty="0" smtClean="0"/>
          </a:p>
          <a:p>
            <a:pPr>
              <a:buNone/>
            </a:pPr>
            <a:r>
              <a:rPr lang="en-US" dirty="0" smtClean="0"/>
              <a:t>&lt;div class="static"&gt;</a:t>
            </a:r>
          </a:p>
          <a:p>
            <a:pPr>
              <a:buNone/>
            </a:pPr>
            <a:r>
              <a:rPr lang="en-US" dirty="0" smtClean="0"/>
              <a:t>This div element has position: static;</a:t>
            </a:r>
          </a:p>
          <a:p>
            <a:pPr>
              <a:buNone/>
            </a:pPr>
            <a:r>
              <a:rPr lang="en-US" dirty="0" smtClean="0"/>
              <a:t>&lt;/div&gt;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Center Align Elements</a:t>
            </a:r>
            <a:br>
              <a:rPr lang="en-US" b="1" dirty="0" smtClean="0"/>
            </a:br>
            <a:endParaRPr lang="en-US" dirty="0"/>
          </a:p>
        </p:txBody>
      </p:sp>
      <p:sp>
        <p:nvSpPr>
          <p:cNvPr id="3" name="Content Placeholder 2"/>
          <p:cNvSpPr>
            <a:spLocks noGrp="1"/>
          </p:cNvSpPr>
          <p:nvPr>
            <p:ph idx="1"/>
          </p:nvPr>
        </p:nvSpPr>
        <p:spPr>
          <a:xfrm>
            <a:off x="457200" y="1295400"/>
            <a:ext cx="8229600" cy="5562600"/>
          </a:xfrm>
        </p:spPr>
        <p:txBody>
          <a:bodyPr>
            <a:normAutofit fontScale="77500" lnSpcReduction="20000"/>
          </a:bodyPr>
          <a:lstStyle/>
          <a:p>
            <a:pPr>
              <a:buNone/>
            </a:pPr>
            <a:r>
              <a:rPr lang="en-US" dirty="0" smtClean="0"/>
              <a:t>&lt;style&gt;</a:t>
            </a:r>
          </a:p>
          <a:p>
            <a:pPr>
              <a:buNone/>
            </a:pPr>
            <a:r>
              <a:rPr lang="en-US" dirty="0" smtClean="0"/>
              <a:t>.center {</a:t>
            </a:r>
          </a:p>
          <a:p>
            <a:pPr>
              <a:buNone/>
            </a:pPr>
            <a:r>
              <a:rPr lang="en-US" dirty="0" smtClean="0"/>
              <a:t>    margin: auto;</a:t>
            </a:r>
          </a:p>
          <a:p>
            <a:pPr>
              <a:buNone/>
            </a:pPr>
            <a:r>
              <a:rPr lang="en-US" dirty="0" smtClean="0"/>
              <a:t>    width: 60%;</a:t>
            </a:r>
          </a:p>
          <a:p>
            <a:pPr>
              <a:buNone/>
            </a:pPr>
            <a:r>
              <a:rPr lang="en-US" dirty="0" smtClean="0"/>
              <a:t>    border: 3px solid #73AD21;</a:t>
            </a:r>
          </a:p>
          <a:p>
            <a:pPr>
              <a:buNone/>
            </a:pPr>
            <a:r>
              <a:rPr lang="en-US" dirty="0" smtClean="0"/>
              <a:t>    padding: 10px;</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&lt;h2&gt;Center Align Elements&lt;/h2&gt;</a:t>
            </a:r>
          </a:p>
          <a:p>
            <a:pPr>
              <a:buNone/>
            </a:pPr>
            <a:r>
              <a:rPr lang="en-US" dirty="0" smtClean="0"/>
              <a:t>&lt;p&gt;To horizontally center a block element (like div), use margin: auto;&lt;/p&gt;</a:t>
            </a:r>
          </a:p>
          <a:p>
            <a:pPr>
              <a:buNone/>
            </a:pPr>
            <a:endParaRPr lang="en-US" dirty="0" smtClean="0"/>
          </a:p>
          <a:p>
            <a:pPr>
              <a:buNone/>
            </a:pPr>
            <a:r>
              <a:rPr lang="en-US" dirty="0" smtClean="0"/>
              <a:t>&lt;div class="center"&gt;</a:t>
            </a:r>
          </a:p>
          <a:p>
            <a:pPr>
              <a:buNone/>
            </a:pPr>
            <a:r>
              <a:rPr lang="en-US" dirty="0" smtClean="0"/>
              <a:t>  &lt;p&gt;&lt;b&gt;Note: &lt;/b&gt;Using </a:t>
            </a:r>
            <a:r>
              <a:rPr lang="en-US" dirty="0" err="1" smtClean="0"/>
              <a:t>margin:auto</a:t>
            </a:r>
            <a:r>
              <a:rPr lang="en-US" dirty="0" smtClean="0"/>
              <a:t> will not work in IE8, unless a !DOCTYPE is declared.&lt;/p&gt;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Center Align Text</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.center {</a:t>
            </a:r>
            <a:br>
              <a:rPr lang="en-US" dirty="0" smtClean="0"/>
            </a:br>
            <a:r>
              <a:rPr lang="en-US" dirty="0" smtClean="0"/>
              <a:t>    text-align: center;</a:t>
            </a:r>
            <a:br>
              <a:rPr lang="en-US" dirty="0" smtClean="0"/>
            </a:br>
            <a:r>
              <a:rPr lang="en-US" dirty="0" smtClean="0"/>
              <a:t>    border: 3px solid green;</a:t>
            </a:r>
            <a:br>
              <a:rPr lang="en-US" dirty="0" smtClean="0"/>
            </a:b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Center an Image</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&lt;style&gt;</a:t>
            </a:r>
          </a:p>
          <a:p>
            <a:pPr>
              <a:buNone/>
            </a:pPr>
            <a:r>
              <a:rPr lang="en-US" dirty="0" err="1" smtClean="0"/>
              <a:t>img</a:t>
            </a:r>
            <a:r>
              <a:rPr lang="en-US" dirty="0" smtClean="0"/>
              <a:t> {</a:t>
            </a:r>
          </a:p>
          <a:p>
            <a:pPr>
              <a:buNone/>
            </a:pPr>
            <a:r>
              <a:rPr lang="en-US" dirty="0" smtClean="0"/>
              <a:t>    display: block;</a:t>
            </a:r>
          </a:p>
          <a:p>
            <a:pPr>
              <a:buNone/>
            </a:pPr>
            <a:r>
              <a:rPr lang="en-US" dirty="0" smtClean="0"/>
              <a:t>    margin: 0 auto;</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&lt;h2&gt;Center an Image&lt;/h2&gt;</a:t>
            </a:r>
          </a:p>
          <a:p>
            <a:pPr>
              <a:buNone/>
            </a:pPr>
            <a:r>
              <a:rPr lang="en-US" dirty="0" smtClean="0"/>
              <a:t>&lt;p&gt;To center an image, use margin: auto; and make it into a block element:&lt;/p&gt;</a:t>
            </a:r>
          </a:p>
          <a:p>
            <a:pPr>
              <a:buNone/>
            </a:pPr>
            <a:endParaRPr lang="en-US" dirty="0" smtClean="0"/>
          </a:p>
          <a:p>
            <a:pPr>
              <a:buNone/>
            </a:pPr>
            <a:r>
              <a:rPr lang="en-US" dirty="0" smtClean="0"/>
              <a:t>&lt;</a:t>
            </a:r>
            <a:r>
              <a:rPr lang="en-US" dirty="0" err="1" smtClean="0"/>
              <a:t>img</a:t>
            </a:r>
            <a:r>
              <a:rPr lang="en-US" dirty="0" smtClean="0"/>
              <a:t> </a:t>
            </a:r>
            <a:r>
              <a:rPr lang="en-US" dirty="0" err="1" smtClean="0"/>
              <a:t>src</a:t>
            </a:r>
            <a:r>
              <a:rPr lang="en-US" dirty="0" smtClean="0"/>
              <a:t>=“image.jpg" alt="Paris" style="width:40%"&gt;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ctr"/>
            <a:r>
              <a:rPr lang="en-US" sz="3200" b="1" dirty="0" smtClean="0"/>
              <a:t>Left and Right Align - Using position</a:t>
            </a:r>
            <a:br>
              <a:rPr lang="en-US" sz="3200" b="1" dirty="0" smtClean="0"/>
            </a:br>
            <a:endParaRPr lang="en-US" sz="3200" dirty="0"/>
          </a:p>
        </p:txBody>
      </p:sp>
      <p:sp>
        <p:nvSpPr>
          <p:cNvPr id="3" name="Content Placeholder 2"/>
          <p:cNvSpPr>
            <a:spLocks noGrp="1"/>
          </p:cNvSpPr>
          <p:nvPr>
            <p:ph idx="1"/>
          </p:nvPr>
        </p:nvSpPr>
        <p:spPr>
          <a:xfrm>
            <a:off x="304800" y="762000"/>
            <a:ext cx="8610600" cy="6096000"/>
          </a:xfrm>
        </p:spPr>
        <p:txBody>
          <a:bodyPr>
            <a:normAutofit fontScale="77500" lnSpcReduction="20000"/>
          </a:bodyPr>
          <a:lstStyle/>
          <a:p>
            <a:pPr>
              <a:buNone/>
            </a:pPr>
            <a:r>
              <a:rPr lang="en-US" dirty="0" smtClean="0"/>
              <a:t>&lt;style&gt;</a:t>
            </a:r>
          </a:p>
          <a:p>
            <a:pPr>
              <a:buNone/>
            </a:pPr>
            <a:r>
              <a:rPr lang="en-US" dirty="0" smtClean="0"/>
              <a:t>.right {</a:t>
            </a:r>
          </a:p>
          <a:p>
            <a:pPr>
              <a:buNone/>
            </a:pPr>
            <a:r>
              <a:rPr lang="en-US" dirty="0" smtClean="0"/>
              <a:t>    position: absolute;</a:t>
            </a:r>
          </a:p>
          <a:p>
            <a:pPr>
              <a:buNone/>
            </a:pPr>
            <a:r>
              <a:rPr lang="en-US" dirty="0" smtClean="0"/>
              <a:t>    right: 0px;</a:t>
            </a:r>
          </a:p>
          <a:p>
            <a:pPr>
              <a:buNone/>
            </a:pPr>
            <a:r>
              <a:rPr lang="en-US" dirty="0" smtClean="0"/>
              <a:t>    width: 300px;</a:t>
            </a:r>
          </a:p>
          <a:p>
            <a:pPr>
              <a:buNone/>
            </a:pPr>
            <a:r>
              <a:rPr lang="en-US" dirty="0" smtClean="0"/>
              <a:t>    border: 3px solid #73AD21;</a:t>
            </a:r>
          </a:p>
          <a:p>
            <a:pPr>
              <a:buNone/>
            </a:pPr>
            <a:r>
              <a:rPr lang="en-US" dirty="0" smtClean="0"/>
              <a:t>    padding: 10px;</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&lt;h2&gt;Right Align&lt;/h2&gt;</a:t>
            </a:r>
          </a:p>
          <a:p>
            <a:pPr>
              <a:buNone/>
            </a:pPr>
            <a:r>
              <a:rPr lang="en-US" dirty="0" smtClean="0"/>
              <a:t>&lt;p&gt;An example of how to right align elements with the position property:&lt;/p&gt;</a:t>
            </a:r>
          </a:p>
          <a:p>
            <a:pPr>
              <a:buNone/>
            </a:pPr>
            <a:endParaRPr lang="en-US" dirty="0" smtClean="0"/>
          </a:p>
          <a:p>
            <a:pPr>
              <a:buNone/>
            </a:pPr>
            <a:r>
              <a:rPr lang="en-US" dirty="0" smtClean="0"/>
              <a:t>&lt;div class="right"&gt;</a:t>
            </a:r>
          </a:p>
          <a:p>
            <a:pPr>
              <a:buNone/>
            </a:pPr>
            <a:r>
              <a:rPr lang="en-US" dirty="0" smtClean="0"/>
              <a:t>  &lt;p&gt;In my younger and more vulnerable years my father gave me some advice that I've been turning over in my mind ever since.&lt;/p&gt;</a:t>
            </a:r>
          </a:p>
          <a:p>
            <a:pPr>
              <a:buNone/>
            </a:pPr>
            <a:r>
              <a:rPr lang="en-US" dirty="0" smtClean="0"/>
              <a:t>&lt;/div&gt;</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b="1" dirty="0" smtClean="0"/>
              <a:t>Note:</a:t>
            </a:r>
            <a:r>
              <a:rPr lang="en-US" dirty="0" smtClean="0"/>
              <a:t> Absolute positioned elements are removed from the normal flow, and can overlap elements.</a:t>
            </a:r>
          </a:p>
          <a:p>
            <a:pPr>
              <a:buNone/>
            </a:pPr>
            <a:endParaRPr lang="en-US" dirty="0" smtClean="0"/>
          </a:p>
          <a:p>
            <a:r>
              <a:rPr lang="en-US" b="1" dirty="0" smtClean="0"/>
              <a:t>Tip:</a:t>
            </a:r>
            <a:r>
              <a:rPr lang="en-US" dirty="0" smtClean="0"/>
              <a:t> When aligning elements with position, always define margin and padding for the &lt;body&gt; element. This is to avoid visual differences in different browsers.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a:t>
            </a:r>
            <a:r>
              <a:rPr lang="en-US" dirty="0" err="1" smtClean="0"/>
              <a:t>Combinators</a:t>
            </a:r>
            <a:r>
              <a:rPr lang="en-US" dirty="0" smtClean="0"/>
              <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A </a:t>
            </a:r>
            <a:r>
              <a:rPr lang="en-US" dirty="0" err="1" smtClean="0"/>
              <a:t>combinator</a:t>
            </a:r>
            <a:r>
              <a:rPr lang="en-US" dirty="0" smtClean="0"/>
              <a:t> is something that explains the relationship between the selectors.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533400"/>
            <a:ext cx="8229600" cy="5791200"/>
          </a:xfrm>
        </p:spPr>
        <p:txBody>
          <a:bodyPr>
            <a:normAutofit lnSpcReduction="10000"/>
          </a:bodyPr>
          <a:lstStyle/>
          <a:p>
            <a:r>
              <a:rPr lang="en-US" dirty="0" smtClean="0"/>
              <a:t>A CSS selector can contain more than one simple selector. Between the simple selectors, we can include a </a:t>
            </a:r>
            <a:r>
              <a:rPr lang="en-US" dirty="0" err="1" smtClean="0"/>
              <a:t>combinator</a:t>
            </a:r>
            <a:r>
              <a:rPr lang="en-US" dirty="0" smtClean="0"/>
              <a:t>.</a:t>
            </a:r>
          </a:p>
          <a:p>
            <a:endParaRPr lang="en-US" dirty="0" smtClean="0"/>
          </a:p>
          <a:p>
            <a:r>
              <a:rPr lang="en-US" dirty="0" smtClean="0"/>
              <a:t>There are four different </a:t>
            </a:r>
            <a:r>
              <a:rPr lang="en-US" dirty="0" err="1" smtClean="0"/>
              <a:t>combinators</a:t>
            </a:r>
            <a:r>
              <a:rPr lang="en-US" dirty="0" smtClean="0"/>
              <a:t> in CSS3:</a:t>
            </a:r>
          </a:p>
          <a:p>
            <a:endParaRPr lang="en-US" dirty="0" smtClean="0"/>
          </a:p>
          <a:p>
            <a:r>
              <a:rPr lang="en-US" dirty="0" smtClean="0"/>
              <a:t>descendant selector (space)</a:t>
            </a:r>
          </a:p>
          <a:p>
            <a:endParaRPr lang="en-US" dirty="0" smtClean="0"/>
          </a:p>
          <a:p>
            <a:r>
              <a:rPr lang="en-US" dirty="0" smtClean="0"/>
              <a:t>child selector (&gt;)</a:t>
            </a:r>
          </a:p>
          <a:p>
            <a:endParaRPr lang="en-US" dirty="0" smtClean="0"/>
          </a:p>
          <a:p>
            <a:r>
              <a:rPr lang="en-US" dirty="0" smtClean="0"/>
              <a:t>adjacent sibling selector (+)</a:t>
            </a:r>
          </a:p>
          <a:p>
            <a:endParaRPr lang="en-US" dirty="0" smtClean="0"/>
          </a:p>
          <a:p>
            <a:r>
              <a:rPr lang="en-US" dirty="0" smtClean="0"/>
              <a:t>general sibling selector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Adjacent Sibling Selector</a:t>
            </a:r>
            <a:br>
              <a:rPr lang="en-US" b="1" dirty="0" smtClean="0"/>
            </a:br>
            <a:endParaRPr lang="en-US" dirty="0"/>
          </a:p>
        </p:txBody>
      </p:sp>
      <p:sp>
        <p:nvSpPr>
          <p:cNvPr id="3" name="Content Placeholder 2"/>
          <p:cNvSpPr>
            <a:spLocks noGrp="1"/>
          </p:cNvSpPr>
          <p:nvPr>
            <p:ph idx="1"/>
          </p:nvPr>
        </p:nvSpPr>
        <p:spPr>
          <a:xfrm>
            <a:off x="457200" y="990600"/>
            <a:ext cx="8229600" cy="5334000"/>
          </a:xfrm>
        </p:spPr>
        <p:txBody>
          <a:bodyPr>
            <a:normAutofit fontScale="70000" lnSpcReduction="20000"/>
          </a:bodyPr>
          <a:lstStyle/>
          <a:p>
            <a:pPr algn="ctr">
              <a:buNone/>
            </a:pPr>
            <a:r>
              <a:rPr lang="en-US" sz="2900" dirty="0" smtClean="0"/>
              <a:t>The following example selects all &lt;p&gt; elements that are placed immediately after &lt;div&gt; elements:</a:t>
            </a:r>
          </a:p>
          <a:p>
            <a:pPr>
              <a:buNone/>
            </a:pPr>
            <a:endParaRPr lang="en-US" dirty="0" smtClean="0"/>
          </a:p>
          <a:p>
            <a:pPr>
              <a:buNone/>
            </a:pPr>
            <a:r>
              <a:rPr lang="en-US" dirty="0" smtClean="0"/>
              <a:t>&lt;style&gt;</a:t>
            </a:r>
          </a:p>
          <a:p>
            <a:pPr>
              <a:buNone/>
            </a:pPr>
            <a:r>
              <a:rPr lang="en-US" dirty="0" smtClean="0"/>
              <a:t>div + p {</a:t>
            </a:r>
          </a:p>
          <a:p>
            <a:pPr>
              <a:buNone/>
            </a:pPr>
            <a:r>
              <a:rPr lang="en-US" dirty="0" smtClean="0"/>
              <a:t>    background-color: yellow;</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&lt;div&gt;</a:t>
            </a:r>
          </a:p>
          <a:p>
            <a:pPr>
              <a:buNone/>
            </a:pPr>
            <a:r>
              <a:rPr lang="en-US" dirty="0" smtClean="0"/>
              <a:t>  &lt;p&gt;Paragraph 1 in the div.&lt;/p&gt;</a:t>
            </a:r>
          </a:p>
          <a:p>
            <a:pPr>
              <a:buNone/>
            </a:pPr>
            <a:r>
              <a:rPr lang="en-US" dirty="0" smtClean="0"/>
              <a:t>  &lt;p&gt;Paragraph 2 in the div.&lt;/p&gt;</a:t>
            </a:r>
          </a:p>
          <a:p>
            <a:pPr>
              <a:buNone/>
            </a:pPr>
            <a:r>
              <a:rPr lang="en-US" dirty="0" smtClean="0"/>
              <a:t>&lt;/div&gt;</a:t>
            </a:r>
          </a:p>
          <a:p>
            <a:pPr>
              <a:buNone/>
            </a:pPr>
            <a:endParaRPr lang="en-US" dirty="0" smtClean="0"/>
          </a:p>
          <a:p>
            <a:pPr>
              <a:buNone/>
            </a:pPr>
            <a:r>
              <a:rPr lang="en-US" dirty="0" smtClean="0"/>
              <a:t>&lt;p&gt;Paragraph 3. Not in a div.&lt;/p&gt;</a:t>
            </a:r>
          </a:p>
          <a:p>
            <a:pPr>
              <a:buNone/>
            </a:pPr>
            <a:r>
              <a:rPr lang="en-US" dirty="0" smtClean="0"/>
              <a:t>&lt;p&gt;Paragraph 4. Not in a div.&lt;/p&gt;</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1200"/>
            <a:ext cx="8229600" cy="11430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General Sibling Selector</a:t>
            </a:r>
            <a:br>
              <a:rPr lang="en-US" b="1" dirty="0" smtClean="0"/>
            </a:br>
            <a:r>
              <a:rPr lang="en-US" b="1" dirty="0" smtClean="0"/>
              <a:t> </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533400" y="1143000"/>
            <a:ext cx="8153400" cy="5181600"/>
          </a:xfrm>
        </p:spPr>
        <p:txBody>
          <a:bodyPr>
            <a:normAutofit fontScale="62500" lnSpcReduction="20000"/>
          </a:bodyPr>
          <a:lstStyle/>
          <a:p>
            <a:pPr algn="ctr"/>
            <a:r>
              <a:rPr lang="en-US" dirty="0" smtClean="0"/>
              <a:t>The following example selects all &lt;p&gt; elements that are siblings of &lt;div&gt; elements:</a:t>
            </a:r>
          </a:p>
          <a:p>
            <a:pPr algn="ctr"/>
            <a:r>
              <a:rPr lang="en-US" dirty="0" smtClean="0"/>
              <a:t> </a:t>
            </a:r>
          </a:p>
          <a:p>
            <a:pPr>
              <a:buNone/>
            </a:pPr>
            <a:r>
              <a:rPr lang="en-US" dirty="0" smtClean="0"/>
              <a:t>&lt;style&gt;</a:t>
            </a:r>
          </a:p>
          <a:p>
            <a:pPr>
              <a:buNone/>
            </a:pPr>
            <a:r>
              <a:rPr lang="en-US" dirty="0" smtClean="0"/>
              <a:t>div ~ p {</a:t>
            </a:r>
          </a:p>
          <a:p>
            <a:pPr>
              <a:buNone/>
            </a:pPr>
            <a:r>
              <a:rPr lang="en-US" dirty="0" smtClean="0"/>
              <a:t>    background-color: yellow;</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&lt;p&gt;Paragraph 1.&lt;/p&gt;</a:t>
            </a:r>
          </a:p>
          <a:p>
            <a:pPr>
              <a:buNone/>
            </a:pPr>
            <a:endParaRPr lang="en-US" dirty="0" smtClean="0"/>
          </a:p>
          <a:p>
            <a:pPr>
              <a:buNone/>
            </a:pPr>
            <a:r>
              <a:rPr lang="en-US" dirty="0" smtClean="0"/>
              <a:t>&lt;div&gt;</a:t>
            </a:r>
          </a:p>
          <a:p>
            <a:pPr>
              <a:buNone/>
            </a:pPr>
            <a:r>
              <a:rPr lang="en-US" dirty="0" smtClean="0"/>
              <a:t>  &lt;code&gt;Some code.&lt;/code&gt;</a:t>
            </a:r>
          </a:p>
          <a:p>
            <a:pPr>
              <a:buNone/>
            </a:pPr>
            <a:r>
              <a:rPr lang="en-US" dirty="0" smtClean="0"/>
              <a:t>  &lt;p&gt;Paragraph 2.&lt;/p&gt;</a:t>
            </a:r>
          </a:p>
          <a:p>
            <a:pPr>
              <a:buNone/>
            </a:pPr>
            <a:r>
              <a:rPr lang="en-US" dirty="0" smtClean="0"/>
              <a:t>&lt;/div&gt;</a:t>
            </a:r>
          </a:p>
          <a:p>
            <a:pPr>
              <a:buNone/>
            </a:pPr>
            <a:endParaRPr lang="en-US" dirty="0" smtClean="0"/>
          </a:p>
          <a:p>
            <a:pPr>
              <a:buNone/>
            </a:pPr>
            <a:r>
              <a:rPr lang="en-US" dirty="0" smtClean="0"/>
              <a:t>&lt;p&gt;Paragraph 3.&lt;/p&gt;</a:t>
            </a:r>
          </a:p>
          <a:p>
            <a:pPr>
              <a:buNone/>
            </a:pPr>
            <a:r>
              <a:rPr lang="en-US" dirty="0" smtClean="0"/>
              <a:t>&lt;code&gt;Some code.&lt;/code&gt;</a:t>
            </a:r>
          </a:p>
          <a:p>
            <a:pPr>
              <a:buNone/>
            </a:pPr>
            <a:r>
              <a:rPr lang="en-US" dirty="0" smtClean="0"/>
              <a:t>&lt;p&gt;Paragraph 4.&lt;/p&gt;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Descendant Selector</a:t>
            </a:r>
            <a:br>
              <a:rPr lang="en-US" b="1" dirty="0" smtClean="0"/>
            </a:b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pPr>
              <a:buNone/>
            </a:pPr>
            <a:r>
              <a:rPr lang="en-US" dirty="0" smtClean="0"/>
              <a:t>&lt;style&gt;</a:t>
            </a:r>
          </a:p>
          <a:p>
            <a:pPr>
              <a:buNone/>
            </a:pPr>
            <a:r>
              <a:rPr lang="en-US" dirty="0" smtClean="0"/>
              <a:t>div p {</a:t>
            </a:r>
          </a:p>
          <a:p>
            <a:pPr>
              <a:buNone/>
            </a:pPr>
            <a:r>
              <a:rPr lang="en-US" dirty="0" smtClean="0"/>
              <a:t>    background-color: yellow;</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&lt;div&gt;</a:t>
            </a:r>
          </a:p>
          <a:p>
            <a:pPr>
              <a:buNone/>
            </a:pPr>
            <a:r>
              <a:rPr lang="en-US" dirty="0" smtClean="0"/>
              <a:t>  &lt;p&gt;Paragraph 1 in the div.&lt;/p&gt;</a:t>
            </a:r>
          </a:p>
          <a:p>
            <a:pPr>
              <a:buNone/>
            </a:pPr>
            <a:r>
              <a:rPr lang="en-US" dirty="0" smtClean="0"/>
              <a:t>  &lt;p&gt;Paragraph 2 in the div.&lt;/p&gt;</a:t>
            </a:r>
          </a:p>
          <a:p>
            <a:pPr>
              <a:buNone/>
            </a:pPr>
            <a:r>
              <a:rPr lang="en-US" dirty="0" smtClean="0"/>
              <a:t>  &lt;span&gt;&lt;p&gt;Paragraph 3 in the div.&lt;/p&gt;&lt;/span&gt;</a:t>
            </a:r>
          </a:p>
          <a:p>
            <a:pPr>
              <a:buNone/>
            </a:pPr>
            <a:r>
              <a:rPr lang="en-US" dirty="0" smtClean="0"/>
              <a:t>&lt;/div&gt;</a:t>
            </a:r>
          </a:p>
          <a:p>
            <a:pPr>
              <a:buNone/>
            </a:pPr>
            <a:endParaRPr lang="en-US" dirty="0" smtClean="0"/>
          </a:p>
          <a:p>
            <a:pPr>
              <a:buNone/>
            </a:pPr>
            <a:r>
              <a:rPr lang="en-US" dirty="0" smtClean="0"/>
              <a:t>&lt;p&gt;Paragraph 4. Not in a div.&lt;/p&gt;</a:t>
            </a:r>
          </a:p>
          <a:p>
            <a:pPr>
              <a:buNone/>
            </a:pPr>
            <a:r>
              <a:rPr lang="en-US" dirty="0" smtClean="0"/>
              <a:t>&lt;p&gt;Paragraph 5. Not in a div.&lt;/p&gt;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a:r>
              <a:rPr lang="en-US" b="1" dirty="0" smtClean="0"/>
              <a:t>position: relative;</a:t>
            </a:r>
            <a:br>
              <a:rPr lang="en-US" b="1" dirty="0" smtClean="0"/>
            </a:br>
            <a:endParaRPr lang="en-US" dirty="0"/>
          </a:p>
        </p:txBody>
      </p:sp>
      <p:sp>
        <p:nvSpPr>
          <p:cNvPr id="3" name="Content Placeholder 2"/>
          <p:cNvSpPr>
            <a:spLocks noGrp="1"/>
          </p:cNvSpPr>
          <p:nvPr>
            <p:ph idx="1"/>
          </p:nvPr>
        </p:nvSpPr>
        <p:spPr>
          <a:xfrm>
            <a:off x="457200" y="1066800"/>
            <a:ext cx="8229600" cy="5257800"/>
          </a:xfrm>
        </p:spPr>
        <p:txBody>
          <a:bodyPr/>
          <a:lstStyle/>
          <a:p>
            <a:r>
              <a:rPr lang="en-US" dirty="0" smtClean="0"/>
              <a:t>If you set </a:t>
            </a:r>
            <a:r>
              <a:rPr lang="en-US" sz="2800" dirty="0" smtClean="0">
                <a:solidFill>
                  <a:srgbClr val="FF0000"/>
                </a:solidFill>
              </a:rPr>
              <a:t>position: relative</a:t>
            </a:r>
            <a:r>
              <a:rPr lang="en-US" dirty="0" smtClean="0"/>
              <a:t>; on an element but no other positioning attributes (top, left, bottom or right), it will no effect on it's positioning at all, it will be exactly as it would be if you left it as </a:t>
            </a:r>
            <a:r>
              <a:rPr lang="en-US" sz="2800" dirty="0" smtClean="0">
                <a:solidFill>
                  <a:srgbClr val="FF0000"/>
                </a:solidFill>
              </a:rPr>
              <a:t>position: static; </a:t>
            </a:r>
            <a:r>
              <a:rPr lang="en-US" dirty="0" smtClean="0"/>
              <a:t>But if you </a:t>
            </a:r>
            <a:r>
              <a:rPr lang="en-US" i="1" dirty="0" smtClean="0"/>
              <a:t>do</a:t>
            </a:r>
            <a:r>
              <a:rPr lang="en-US" dirty="0" smtClean="0"/>
              <a:t> give it some other positioning attribute, say, </a:t>
            </a:r>
            <a:r>
              <a:rPr lang="en-US" dirty="0" smtClean="0">
                <a:solidFill>
                  <a:srgbClr val="FF0000"/>
                </a:solidFill>
              </a:rPr>
              <a:t>top: 10px;, </a:t>
            </a:r>
            <a:r>
              <a:rPr lang="en-US" dirty="0" smtClean="0"/>
              <a:t>it will shift its position 10 pixels </a:t>
            </a:r>
            <a:r>
              <a:rPr lang="en-US" i="1" dirty="0" smtClean="0"/>
              <a:t>down</a:t>
            </a:r>
            <a:r>
              <a:rPr lang="en-US" dirty="0" smtClean="0"/>
              <a:t> from where it would </a:t>
            </a:r>
            <a:r>
              <a:rPr lang="en-US" i="1" dirty="0" smtClean="0"/>
              <a:t>normally</a:t>
            </a:r>
            <a:r>
              <a:rPr lang="en-US" dirty="0" smtClean="0"/>
              <a:t> be.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6488"/>
            <a:ext cx="8229600" cy="515112"/>
          </a:xfrm>
        </p:spPr>
        <p:txBody>
          <a:bodyPr>
            <a:normAutofit fontScale="90000"/>
          </a:bodyPr>
          <a:lstStyle/>
          <a:p>
            <a:r>
              <a:rPr lang="en-US" b="1" dirty="0" smtClean="0"/>
              <a:t>Child Selector</a:t>
            </a:r>
            <a:br>
              <a:rPr lang="en-US" b="1" dirty="0" smtClean="0"/>
            </a:br>
            <a:endParaRPr lang="en-US" dirty="0"/>
          </a:p>
        </p:txBody>
      </p:sp>
      <p:sp>
        <p:nvSpPr>
          <p:cNvPr id="3" name="Content Placeholder 2"/>
          <p:cNvSpPr>
            <a:spLocks noGrp="1"/>
          </p:cNvSpPr>
          <p:nvPr>
            <p:ph idx="1"/>
          </p:nvPr>
        </p:nvSpPr>
        <p:spPr>
          <a:xfrm>
            <a:off x="457200" y="685800"/>
            <a:ext cx="8229600" cy="6172200"/>
          </a:xfrm>
        </p:spPr>
        <p:txBody>
          <a:bodyPr>
            <a:normAutofit fontScale="77500" lnSpcReduction="20000"/>
          </a:bodyPr>
          <a:lstStyle/>
          <a:p>
            <a:r>
              <a:rPr lang="en-US" dirty="0" smtClean="0"/>
              <a:t>The following example selects all &lt;p&gt; elements that are immediate children of a &lt;div&gt; element:</a:t>
            </a:r>
          </a:p>
          <a:p>
            <a:pPr>
              <a:buNone/>
            </a:pPr>
            <a:endParaRPr lang="en-US" dirty="0" smtClean="0"/>
          </a:p>
          <a:p>
            <a:pPr>
              <a:buNone/>
            </a:pPr>
            <a:r>
              <a:rPr lang="en-US" dirty="0" smtClean="0"/>
              <a:t>div &gt; p {</a:t>
            </a:r>
          </a:p>
          <a:p>
            <a:pPr>
              <a:buNone/>
            </a:pPr>
            <a:r>
              <a:rPr lang="en-US" dirty="0" smtClean="0"/>
              <a:t>    background-color: yellow;</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&lt;div&gt;</a:t>
            </a:r>
          </a:p>
          <a:p>
            <a:pPr>
              <a:buNone/>
            </a:pPr>
            <a:r>
              <a:rPr lang="en-US" dirty="0" smtClean="0"/>
              <a:t>  &lt;p&gt;Paragraph 1 in the div.&lt;/p&gt;</a:t>
            </a:r>
          </a:p>
          <a:p>
            <a:pPr>
              <a:buNone/>
            </a:pPr>
            <a:r>
              <a:rPr lang="en-US" dirty="0" smtClean="0"/>
              <a:t>  &lt;p&gt;Paragraph 2 in the div.&lt;/p&gt;</a:t>
            </a:r>
          </a:p>
          <a:p>
            <a:pPr>
              <a:buNone/>
            </a:pPr>
            <a:r>
              <a:rPr lang="en-US" dirty="0" smtClean="0"/>
              <a:t>  &lt;span&gt;&lt;p&gt;Paragraph 3 in the div.&lt;/p&gt;&lt;/span&gt; &lt;!-- not Child but Descendant --&gt;</a:t>
            </a:r>
          </a:p>
          <a:p>
            <a:pPr>
              <a:buNone/>
            </a:pPr>
            <a:r>
              <a:rPr lang="en-US" dirty="0" smtClean="0"/>
              <a:t>&lt;/div&gt;</a:t>
            </a:r>
          </a:p>
          <a:p>
            <a:pPr>
              <a:buNone/>
            </a:pPr>
            <a:endParaRPr lang="en-US" dirty="0" smtClean="0"/>
          </a:p>
          <a:p>
            <a:pPr>
              <a:buNone/>
            </a:pPr>
            <a:r>
              <a:rPr lang="en-US" dirty="0" smtClean="0"/>
              <a:t>&lt;p&gt;Paragraph 4. Not in a div.&lt;/p&gt;</a:t>
            </a:r>
          </a:p>
          <a:p>
            <a:pPr>
              <a:buNone/>
            </a:pPr>
            <a:r>
              <a:rPr lang="en-US" dirty="0" smtClean="0"/>
              <a:t>&lt;p&gt;Paragraph 5. Not in a div.&lt;/p&gt;re immediate children of a &lt;div&gt; element: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Adjacent Sibling Selector</a:t>
            </a:r>
            <a:br>
              <a:rPr lang="en-US" b="1" dirty="0" smtClean="0"/>
            </a:br>
            <a:endParaRPr lang="en-US" dirty="0"/>
          </a:p>
        </p:txBody>
      </p:sp>
      <p:sp>
        <p:nvSpPr>
          <p:cNvPr id="3" name="Content Placeholder 2"/>
          <p:cNvSpPr>
            <a:spLocks noGrp="1"/>
          </p:cNvSpPr>
          <p:nvPr>
            <p:ph idx="1"/>
          </p:nvPr>
        </p:nvSpPr>
        <p:spPr>
          <a:xfrm>
            <a:off x="457200" y="1295400"/>
            <a:ext cx="8458200" cy="5638800"/>
          </a:xfrm>
        </p:spPr>
        <p:txBody>
          <a:bodyPr>
            <a:normAutofit fontScale="77500" lnSpcReduction="20000"/>
          </a:bodyPr>
          <a:lstStyle/>
          <a:p>
            <a:r>
              <a:rPr lang="en-US" dirty="0" smtClean="0"/>
              <a:t>selects all &lt;p&gt; elements that are placed immediately after &lt;div&gt; element</a:t>
            </a:r>
          </a:p>
          <a:p>
            <a:endParaRPr lang="en-US" dirty="0" smtClean="0"/>
          </a:p>
          <a:p>
            <a:endParaRPr lang="en-US" dirty="0" smtClean="0"/>
          </a:p>
          <a:p>
            <a:pPr>
              <a:buNone/>
            </a:pPr>
            <a:r>
              <a:rPr lang="en-US" dirty="0" smtClean="0"/>
              <a:t>div + p {</a:t>
            </a:r>
          </a:p>
          <a:p>
            <a:pPr>
              <a:buNone/>
            </a:pPr>
            <a:r>
              <a:rPr lang="en-US" dirty="0" smtClean="0"/>
              <a:t>    background-color: yellow;</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&lt;div&gt;</a:t>
            </a:r>
          </a:p>
          <a:p>
            <a:pPr>
              <a:buNone/>
            </a:pPr>
            <a:r>
              <a:rPr lang="en-US" dirty="0" smtClean="0"/>
              <a:t>  &lt;p&gt;Paragraph 1 in the div.&lt;/p&gt;</a:t>
            </a:r>
          </a:p>
          <a:p>
            <a:pPr>
              <a:buNone/>
            </a:pPr>
            <a:r>
              <a:rPr lang="en-US" dirty="0" smtClean="0"/>
              <a:t>  &lt;p&gt;Paragraph 2 in the div.&lt;/p&gt;</a:t>
            </a:r>
          </a:p>
          <a:p>
            <a:pPr>
              <a:buNone/>
            </a:pPr>
            <a:r>
              <a:rPr lang="en-US" dirty="0" smtClean="0"/>
              <a:t>&lt;/div&gt;</a:t>
            </a:r>
          </a:p>
          <a:p>
            <a:pPr>
              <a:buNone/>
            </a:pPr>
            <a:endParaRPr lang="en-US" dirty="0" smtClean="0"/>
          </a:p>
          <a:p>
            <a:pPr>
              <a:buNone/>
            </a:pPr>
            <a:r>
              <a:rPr lang="en-US" dirty="0" smtClean="0"/>
              <a:t>&lt;p&gt;Paragraph 3. Not in a div.&lt;/p&gt;</a:t>
            </a:r>
          </a:p>
          <a:p>
            <a:pPr>
              <a:buNone/>
            </a:pPr>
            <a:r>
              <a:rPr lang="en-US" dirty="0" smtClean="0"/>
              <a:t>&lt;p&gt;Paragraph 4. Not in a div.&lt;/p&gt;</a:t>
            </a:r>
          </a:p>
          <a:p>
            <a:pPr>
              <a:buNone/>
            </a:pPr>
            <a:r>
              <a:rPr lang="en-US" dirty="0" err="1" smtClean="0"/>
              <a:t>ents</a:t>
            </a:r>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General Sibling Selector</a:t>
            </a:r>
            <a:br>
              <a:rPr lang="en-US" b="1" dirty="0" smtClean="0"/>
            </a:br>
            <a:endParaRPr lang="en-US" dirty="0"/>
          </a:p>
        </p:txBody>
      </p:sp>
      <p:sp>
        <p:nvSpPr>
          <p:cNvPr id="3" name="Content Placeholder 2"/>
          <p:cNvSpPr>
            <a:spLocks noGrp="1"/>
          </p:cNvSpPr>
          <p:nvPr>
            <p:ph idx="1"/>
          </p:nvPr>
        </p:nvSpPr>
        <p:spPr>
          <a:xfrm>
            <a:off x="457200" y="1219200"/>
            <a:ext cx="8229600" cy="5638800"/>
          </a:xfrm>
        </p:spPr>
        <p:txBody>
          <a:bodyPr>
            <a:normAutofit fontScale="70000" lnSpcReduction="20000"/>
          </a:bodyPr>
          <a:lstStyle/>
          <a:p>
            <a:r>
              <a:rPr lang="en-US" dirty="0" smtClean="0"/>
              <a:t>Selects all &lt;p&gt; elements that are siblings of &lt;div&gt; elements: </a:t>
            </a:r>
          </a:p>
          <a:p>
            <a:pPr>
              <a:buNone/>
            </a:pPr>
            <a:endParaRPr lang="en-US" dirty="0" smtClean="0"/>
          </a:p>
          <a:p>
            <a:pPr>
              <a:buNone/>
            </a:pPr>
            <a:r>
              <a:rPr lang="en-US" dirty="0" smtClean="0"/>
              <a:t>div ~ p {</a:t>
            </a:r>
          </a:p>
          <a:p>
            <a:pPr>
              <a:buNone/>
            </a:pPr>
            <a:r>
              <a:rPr lang="en-US" dirty="0" smtClean="0"/>
              <a:t>    background-color: yellow;</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&lt;p&gt;Paragraph 1.&lt;/p&gt;</a:t>
            </a:r>
          </a:p>
          <a:p>
            <a:pPr>
              <a:buNone/>
            </a:pPr>
            <a:endParaRPr lang="en-US" dirty="0" smtClean="0"/>
          </a:p>
          <a:p>
            <a:pPr>
              <a:buNone/>
            </a:pPr>
            <a:r>
              <a:rPr lang="en-US" dirty="0" smtClean="0"/>
              <a:t>&lt;div&gt;</a:t>
            </a:r>
          </a:p>
          <a:p>
            <a:pPr>
              <a:buNone/>
            </a:pPr>
            <a:r>
              <a:rPr lang="en-US" dirty="0" smtClean="0"/>
              <a:t>  &lt;code&gt;Some code.&lt;/code&gt;</a:t>
            </a:r>
          </a:p>
          <a:p>
            <a:pPr>
              <a:buNone/>
            </a:pPr>
            <a:r>
              <a:rPr lang="en-US" dirty="0" smtClean="0"/>
              <a:t>  &lt;p&gt;Paragraph 2.&lt;/p&gt;</a:t>
            </a:r>
          </a:p>
          <a:p>
            <a:pPr>
              <a:buNone/>
            </a:pPr>
            <a:r>
              <a:rPr lang="en-US" dirty="0" smtClean="0"/>
              <a:t>&lt;/div&gt;</a:t>
            </a:r>
          </a:p>
          <a:p>
            <a:pPr>
              <a:buNone/>
            </a:pPr>
            <a:endParaRPr lang="en-US" dirty="0" smtClean="0"/>
          </a:p>
          <a:p>
            <a:pPr>
              <a:buNone/>
            </a:pPr>
            <a:r>
              <a:rPr lang="en-US" dirty="0" smtClean="0"/>
              <a:t>&lt;p&gt;Paragraph 3.&lt;/p&gt;</a:t>
            </a:r>
          </a:p>
          <a:p>
            <a:pPr>
              <a:buNone/>
            </a:pPr>
            <a:r>
              <a:rPr lang="en-US" dirty="0" smtClean="0"/>
              <a:t>&lt;code&gt;Some code.&lt;/code&gt;</a:t>
            </a:r>
          </a:p>
          <a:p>
            <a:pPr>
              <a:buNone/>
            </a:pPr>
            <a:r>
              <a:rPr lang="en-US" dirty="0" smtClean="0"/>
              <a:t>&lt;p&gt;Paragraph 4.&lt;/p&gt;</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Pseudo-classes</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A pseudo-class is used to define a special state of an element.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CSS Pseudo-classes</a:t>
            </a:r>
            <a:br>
              <a:rPr lang="en-US" b="1" dirty="0" smtClean="0"/>
            </a:br>
            <a:endParaRPr lang="en-US" dirty="0"/>
          </a:p>
        </p:txBody>
      </p:sp>
      <p:sp>
        <p:nvSpPr>
          <p:cNvPr id="3" name="Content Placeholder 2"/>
          <p:cNvSpPr>
            <a:spLocks noGrp="1"/>
          </p:cNvSpPr>
          <p:nvPr>
            <p:ph idx="1"/>
          </p:nvPr>
        </p:nvSpPr>
        <p:spPr/>
        <p:txBody>
          <a:bodyPr/>
          <a:lstStyle/>
          <a:p>
            <a:r>
              <a:rPr lang="en-US" b="1" dirty="0" smtClean="0"/>
              <a:t>What are Pseudo-classes?</a:t>
            </a:r>
          </a:p>
          <a:p>
            <a:r>
              <a:rPr lang="en-US" dirty="0" smtClean="0"/>
              <a:t>A pseudo-class is used to define a special state of an element.</a:t>
            </a:r>
          </a:p>
          <a:p>
            <a:r>
              <a:rPr lang="en-US" dirty="0" smtClean="0"/>
              <a:t>For example, it can be used to:</a:t>
            </a:r>
          </a:p>
          <a:p>
            <a:r>
              <a:rPr lang="en-US" dirty="0" smtClean="0"/>
              <a:t>Style an element when a user </a:t>
            </a:r>
            <a:r>
              <a:rPr lang="en-US" dirty="0" err="1" smtClean="0"/>
              <a:t>mouses</a:t>
            </a:r>
            <a:r>
              <a:rPr lang="en-US" dirty="0" smtClean="0"/>
              <a:t> over it</a:t>
            </a:r>
          </a:p>
          <a:p>
            <a:r>
              <a:rPr lang="en-US" dirty="0" smtClean="0"/>
              <a:t>Style visited and unvisited links differently</a:t>
            </a:r>
          </a:p>
          <a:p>
            <a:r>
              <a:rPr lang="en-US" smtClean="0"/>
              <a:t>Style an element when it gets focus</a:t>
            </a:r>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ctr"/>
            <a:r>
              <a:rPr lang="en-US" b="1" dirty="0" smtClean="0"/>
              <a:t>Simple Tooltip Hover</a:t>
            </a:r>
            <a:br>
              <a:rPr lang="en-US" b="1" dirty="0" smtClean="0"/>
            </a:br>
            <a:endParaRPr lang="en-US" dirty="0"/>
          </a:p>
        </p:txBody>
      </p:sp>
      <p:sp>
        <p:nvSpPr>
          <p:cNvPr id="3" name="Content Placeholder 2"/>
          <p:cNvSpPr>
            <a:spLocks noGrp="1"/>
          </p:cNvSpPr>
          <p:nvPr>
            <p:ph idx="1"/>
          </p:nvPr>
        </p:nvSpPr>
        <p:spPr>
          <a:xfrm>
            <a:off x="457200" y="914400"/>
            <a:ext cx="8229600" cy="5410200"/>
          </a:xfrm>
        </p:spPr>
        <p:txBody>
          <a:bodyPr>
            <a:normAutofit fontScale="77500" lnSpcReduction="20000"/>
          </a:bodyPr>
          <a:lstStyle/>
          <a:p>
            <a:pPr>
              <a:buNone/>
            </a:pPr>
            <a:r>
              <a:rPr lang="en-US" dirty="0" smtClean="0"/>
              <a:t>&lt;style&gt;</a:t>
            </a:r>
          </a:p>
          <a:p>
            <a:pPr>
              <a:buNone/>
            </a:pPr>
            <a:r>
              <a:rPr lang="en-US" dirty="0" smtClean="0"/>
              <a:t>p {</a:t>
            </a:r>
          </a:p>
          <a:p>
            <a:pPr>
              <a:buNone/>
            </a:pPr>
            <a:r>
              <a:rPr lang="en-US" dirty="0" smtClean="0"/>
              <a:t>    display: none;</a:t>
            </a:r>
          </a:p>
          <a:p>
            <a:pPr>
              <a:buNone/>
            </a:pPr>
            <a:r>
              <a:rPr lang="en-US" dirty="0" smtClean="0"/>
              <a:t>    background-color: yellow;</a:t>
            </a:r>
          </a:p>
          <a:p>
            <a:pPr>
              <a:buNone/>
            </a:pPr>
            <a:r>
              <a:rPr lang="en-US" dirty="0" smtClean="0"/>
              <a:t>    padding: 20px;</a:t>
            </a:r>
          </a:p>
          <a:p>
            <a:pPr>
              <a:buNone/>
            </a:pPr>
            <a:r>
              <a:rPr lang="en-US" dirty="0" smtClean="0"/>
              <a:t>}</a:t>
            </a:r>
          </a:p>
          <a:p>
            <a:pPr>
              <a:buNone/>
            </a:pPr>
            <a:endParaRPr lang="en-US" dirty="0" smtClean="0"/>
          </a:p>
          <a:p>
            <a:pPr>
              <a:buNone/>
            </a:pPr>
            <a:r>
              <a:rPr lang="en-US" dirty="0" err="1" smtClean="0"/>
              <a:t>div:hover</a:t>
            </a:r>
            <a:r>
              <a:rPr lang="en-US" dirty="0" smtClean="0"/>
              <a:t> p {</a:t>
            </a:r>
          </a:p>
          <a:p>
            <a:pPr>
              <a:buNone/>
            </a:pPr>
            <a:r>
              <a:rPr lang="en-US" dirty="0" smtClean="0"/>
              <a:t>    display: block;</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&lt;div&gt;Hover over me to show the p element</a:t>
            </a:r>
          </a:p>
          <a:p>
            <a:pPr>
              <a:buNone/>
            </a:pPr>
            <a:r>
              <a:rPr lang="en-US" dirty="0" smtClean="0"/>
              <a:t>  &lt;p&gt;Tada! Here I am!&lt;/p&gt;</a:t>
            </a:r>
          </a:p>
          <a:p>
            <a:pPr>
              <a:buNone/>
            </a:pPr>
            <a:r>
              <a:rPr lang="en-US" dirty="0" smtClean="0"/>
              <a:t>&lt;/div&gt;</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Pseudo-elements</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A CSS pseudo-element is used to style specified parts of an element.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What are Pseudo-Elements?</a:t>
            </a:r>
          </a:p>
          <a:p>
            <a:r>
              <a:rPr lang="en-US" dirty="0" smtClean="0"/>
              <a:t>A CSS pseudo-element is used to style specified parts of an element.</a:t>
            </a:r>
          </a:p>
          <a:p>
            <a:pPr lvl="3"/>
            <a:r>
              <a:rPr lang="en-US" sz="2800" dirty="0" smtClean="0"/>
              <a:t>For example, it can be used to:</a:t>
            </a:r>
          </a:p>
          <a:p>
            <a:pPr lvl="3"/>
            <a:r>
              <a:rPr lang="en-US" sz="2800" dirty="0" smtClean="0"/>
              <a:t>Style the first letter, or line, of an element</a:t>
            </a:r>
          </a:p>
          <a:p>
            <a:pPr lvl="3"/>
            <a:r>
              <a:rPr lang="en-US" sz="2800" dirty="0" smtClean="0"/>
              <a:t>Insert content before, or after, the content of an element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::first-line Pseudo-element</a:t>
            </a:r>
            <a:br>
              <a:rPr lang="en-US" b="1" dirty="0" smtClean="0"/>
            </a:br>
            <a:endParaRPr lang="en-US" dirty="0"/>
          </a:p>
        </p:txBody>
      </p:sp>
      <p:sp>
        <p:nvSpPr>
          <p:cNvPr id="3" name="Content Placeholder 2"/>
          <p:cNvSpPr>
            <a:spLocks noGrp="1"/>
          </p:cNvSpPr>
          <p:nvPr>
            <p:ph idx="1"/>
          </p:nvPr>
        </p:nvSpPr>
        <p:spPr>
          <a:xfrm>
            <a:off x="304800" y="1219200"/>
            <a:ext cx="8839200" cy="5486400"/>
          </a:xfrm>
        </p:spPr>
        <p:txBody>
          <a:bodyPr>
            <a:normAutofit fontScale="92500" lnSpcReduction="10000"/>
          </a:bodyPr>
          <a:lstStyle/>
          <a:p>
            <a:pPr>
              <a:buNone/>
            </a:pPr>
            <a:r>
              <a:rPr lang="en-US" dirty="0" smtClean="0"/>
              <a:t>&lt;style&gt;</a:t>
            </a:r>
          </a:p>
          <a:p>
            <a:pPr>
              <a:buNone/>
            </a:pPr>
            <a:r>
              <a:rPr lang="en-US" dirty="0" smtClean="0"/>
              <a:t>p::first-line {</a:t>
            </a:r>
          </a:p>
          <a:p>
            <a:pPr>
              <a:buNone/>
            </a:pPr>
            <a:r>
              <a:rPr lang="en-US" dirty="0" smtClean="0"/>
              <a:t>    color: #ff0000;</a:t>
            </a:r>
          </a:p>
          <a:p>
            <a:pPr>
              <a:buNone/>
            </a:pPr>
            <a:r>
              <a:rPr lang="en-US" dirty="0" smtClean="0"/>
              <a:t>    font-variant: small-caps;</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&lt;p&gt;You can use the ::first-line pseudo-element to add a special effect to the first line of a text. Some more text. And even more, and more, and more, and more, and more, and more, and more, and more, and more, and more, and more, and more.&lt;/p&gt;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1511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685800"/>
            <a:ext cx="8229600" cy="6172200"/>
          </a:xfrm>
        </p:spPr>
        <p:txBody>
          <a:bodyPr>
            <a:normAutofit lnSpcReduction="10000"/>
          </a:bodyPr>
          <a:lstStyle/>
          <a:p>
            <a:r>
              <a:rPr lang="en-US" b="1" dirty="0" smtClean="0"/>
              <a:t>Note:</a:t>
            </a:r>
            <a:r>
              <a:rPr lang="en-US" dirty="0" smtClean="0"/>
              <a:t> The ::first-line pseudo-element can only be applied to block-level elements.</a:t>
            </a:r>
          </a:p>
          <a:p>
            <a:endParaRPr lang="en-US" dirty="0" smtClean="0"/>
          </a:p>
          <a:p>
            <a:r>
              <a:rPr lang="en-US" dirty="0" smtClean="0"/>
              <a:t>The following properties apply to the ::first-line pseudo-element:</a:t>
            </a:r>
          </a:p>
          <a:p>
            <a:pPr lvl="8"/>
            <a:r>
              <a:rPr lang="en-US" sz="2400" dirty="0" smtClean="0"/>
              <a:t>font properties</a:t>
            </a:r>
          </a:p>
          <a:p>
            <a:pPr lvl="8"/>
            <a:r>
              <a:rPr lang="en-US" sz="2400" dirty="0" smtClean="0"/>
              <a:t>color properties</a:t>
            </a:r>
          </a:p>
          <a:p>
            <a:pPr lvl="8"/>
            <a:r>
              <a:rPr lang="en-US" sz="2400" dirty="0" smtClean="0"/>
              <a:t>background properties</a:t>
            </a:r>
          </a:p>
          <a:p>
            <a:pPr lvl="8"/>
            <a:r>
              <a:rPr lang="en-US" sz="2400" dirty="0" smtClean="0"/>
              <a:t>word-spacing</a:t>
            </a:r>
          </a:p>
          <a:p>
            <a:pPr lvl="8"/>
            <a:r>
              <a:rPr lang="en-US" sz="2400" dirty="0" smtClean="0"/>
              <a:t>letter-spacing</a:t>
            </a:r>
          </a:p>
          <a:p>
            <a:pPr lvl="8"/>
            <a:r>
              <a:rPr lang="en-US" sz="2400" dirty="0" smtClean="0"/>
              <a:t>text-decoration</a:t>
            </a:r>
          </a:p>
          <a:p>
            <a:pPr lvl="8"/>
            <a:r>
              <a:rPr lang="en-US" sz="2400" dirty="0" smtClean="0"/>
              <a:t>vertical-align</a:t>
            </a:r>
          </a:p>
          <a:p>
            <a:pPr lvl="8"/>
            <a:r>
              <a:rPr lang="en-US" sz="2400" dirty="0" smtClean="0"/>
              <a:t>text-transform</a:t>
            </a:r>
          </a:p>
          <a:p>
            <a:pPr lvl="8"/>
            <a:r>
              <a:rPr lang="en-US" sz="2400" dirty="0" smtClean="0"/>
              <a:t>line-height</a:t>
            </a:r>
          </a:p>
          <a:p>
            <a:pPr lvl="8"/>
            <a:r>
              <a:rPr lang="en-US" sz="2400" dirty="0" smtClean="0"/>
              <a:t>clear</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14400"/>
          </a:xfrm>
        </p:spPr>
        <p:txBody>
          <a:bodyPr/>
          <a:lstStyle/>
          <a:p>
            <a:pPr algn="ctr"/>
            <a:r>
              <a:rPr lang="en-US" b="1" dirty="0" smtClean="0"/>
              <a:t>Example</a:t>
            </a:r>
            <a:endParaRPr lang="en-US" dirty="0"/>
          </a:p>
        </p:txBody>
      </p:sp>
      <p:sp>
        <p:nvSpPr>
          <p:cNvPr id="3" name="Content Placeholder 2"/>
          <p:cNvSpPr>
            <a:spLocks noGrp="1"/>
          </p:cNvSpPr>
          <p:nvPr>
            <p:ph idx="1"/>
          </p:nvPr>
        </p:nvSpPr>
        <p:spPr>
          <a:xfrm>
            <a:off x="381000" y="633984"/>
            <a:ext cx="8915400" cy="6248400"/>
          </a:xfrm>
        </p:spPr>
        <p:txBody>
          <a:bodyPr>
            <a:noAutofit/>
          </a:bodyPr>
          <a:lstStyle/>
          <a:p>
            <a:pPr>
              <a:buNone/>
            </a:pPr>
            <a:r>
              <a:rPr lang="en-US" sz="2200" dirty="0" smtClean="0"/>
              <a:t>&lt;style&gt;</a:t>
            </a:r>
          </a:p>
          <a:p>
            <a:pPr>
              <a:buNone/>
            </a:pPr>
            <a:r>
              <a:rPr lang="en-US" sz="2200" dirty="0" err="1" smtClean="0"/>
              <a:t>div.relative</a:t>
            </a:r>
            <a:r>
              <a:rPr lang="en-US" sz="2200" dirty="0" smtClean="0"/>
              <a:t> {</a:t>
            </a:r>
          </a:p>
          <a:p>
            <a:pPr>
              <a:buNone/>
            </a:pPr>
            <a:r>
              <a:rPr lang="en-US" sz="2200" dirty="0" smtClean="0"/>
              <a:t>    position: relative;</a:t>
            </a:r>
          </a:p>
          <a:p>
            <a:pPr>
              <a:buNone/>
            </a:pPr>
            <a:r>
              <a:rPr lang="en-US" sz="2200" dirty="0" smtClean="0"/>
              <a:t>    left: 30px;</a:t>
            </a:r>
          </a:p>
          <a:p>
            <a:pPr>
              <a:buNone/>
            </a:pPr>
            <a:r>
              <a:rPr lang="en-US" sz="2200" dirty="0" smtClean="0"/>
              <a:t>    border: 3px solid #73AD21;</a:t>
            </a:r>
          </a:p>
          <a:p>
            <a:pPr>
              <a:buNone/>
            </a:pPr>
            <a:r>
              <a:rPr lang="en-US" sz="2200" dirty="0" smtClean="0"/>
              <a:t>}</a:t>
            </a:r>
          </a:p>
          <a:p>
            <a:pPr>
              <a:buNone/>
            </a:pPr>
            <a:r>
              <a:rPr lang="en-US" sz="2200" dirty="0" smtClean="0"/>
              <a:t>&lt;/style&gt;</a:t>
            </a:r>
          </a:p>
          <a:p>
            <a:pPr>
              <a:buNone/>
            </a:pPr>
            <a:r>
              <a:rPr lang="en-US" sz="2200" dirty="0" smtClean="0"/>
              <a:t>&lt;/head&gt;</a:t>
            </a:r>
          </a:p>
          <a:p>
            <a:pPr>
              <a:buNone/>
            </a:pPr>
            <a:r>
              <a:rPr lang="en-US" sz="2200" dirty="0" smtClean="0"/>
              <a:t>&lt;body&gt;</a:t>
            </a:r>
          </a:p>
          <a:p>
            <a:pPr>
              <a:buNone/>
            </a:pPr>
            <a:r>
              <a:rPr lang="en-US" sz="2200" dirty="0" smtClean="0"/>
              <a:t>&lt;h2&gt;position: relative;&lt;/h2&gt;</a:t>
            </a:r>
          </a:p>
          <a:p>
            <a:pPr>
              <a:buNone/>
            </a:pPr>
            <a:r>
              <a:rPr lang="en-US" sz="2200" dirty="0" smtClean="0"/>
              <a:t>&lt;p&gt;An element with position: relative; is positioned relative to its normal position:&lt;/p&gt;</a:t>
            </a:r>
          </a:p>
          <a:p>
            <a:pPr>
              <a:buNone/>
            </a:pPr>
            <a:r>
              <a:rPr lang="en-US" sz="2200" dirty="0" smtClean="0"/>
              <a:t>&lt;div class="relative"&gt;</a:t>
            </a:r>
          </a:p>
          <a:p>
            <a:pPr>
              <a:buNone/>
            </a:pPr>
            <a:r>
              <a:rPr lang="en-US" sz="2200" dirty="0" smtClean="0"/>
              <a:t>This div element has position: relative;</a:t>
            </a:r>
          </a:p>
          <a:p>
            <a:pPr>
              <a:buNone/>
            </a:pPr>
            <a:r>
              <a:rPr lang="en-US" sz="2200" dirty="0" smtClean="0"/>
              <a:t>&lt;/div&gt;</a:t>
            </a:r>
          </a:p>
          <a:p>
            <a:pPr>
              <a:buNone/>
            </a:pPr>
            <a:endParaRPr lang="en-US" sz="2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::first-letter Pseudo-element</a:t>
            </a:r>
            <a:br>
              <a:rPr lang="en-US" b="1" dirty="0" smtClean="0"/>
            </a:br>
            <a:endParaRPr lang="en-US" dirty="0"/>
          </a:p>
        </p:txBody>
      </p:sp>
      <p:sp>
        <p:nvSpPr>
          <p:cNvPr id="3" name="Content Placeholder 2"/>
          <p:cNvSpPr>
            <a:spLocks noGrp="1"/>
          </p:cNvSpPr>
          <p:nvPr>
            <p:ph idx="1"/>
          </p:nvPr>
        </p:nvSpPr>
        <p:spPr>
          <a:xfrm>
            <a:off x="457200" y="1447800"/>
            <a:ext cx="8229600" cy="5257800"/>
          </a:xfrm>
        </p:spPr>
        <p:txBody>
          <a:bodyPr>
            <a:normAutofit/>
          </a:bodyPr>
          <a:lstStyle/>
          <a:p>
            <a:pPr>
              <a:buNone/>
            </a:pPr>
            <a:r>
              <a:rPr lang="en-US" dirty="0" smtClean="0"/>
              <a:t>&lt;style&gt;</a:t>
            </a:r>
          </a:p>
          <a:p>
            <a:pPr>
              <a:buNone/>
            </a:pPr>
            <a:r>
              <a:rPr lang="en-US" dirty="0" smtClean="0"/>
              <a:t>p::first-letter {</a:t>
            </a:r>
          </a:p>
          <a:p>
            <a:pPr>
              <a:buNone/>
            </a:pPr>
            <a:r>
              <a:rPr lang="en-US" dirty="0" smtClean="0"/>
              <a:t>    color: #ff0000;</a:t>
            </a:r>
          </a:p>
          <a:p>
            <a:pPr>
              <a:buNone/>
            </a:pPr>
            <a:r>
              <a:rPr lang="en-US" dirty="0" smtClean="0"/>
              <a:t>    font-size: xx-large;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&lt;p&gt;You can use the ::first-letter pseudo-element to add a special effect to the first character of a text!&lt;/p&gt;</a:t>
            </a:r>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Pseudo-elements and CSS Classes</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a:buNone/>
            </a:pPr>
            <a:r>
              <a:rPr lang="en-US" dirty="0" smtClean="0"/>
              <a:t>&lt;style&gt;</a:t>
            </a:r>
          </a:p>
          <a:p>
            <a:pPr>
              <a:buNone/>
            </a:pPr>
            <a:r>
              <a:rPr lang="en-US" dirty="0" err="1" smtClean="0"/>
              <a:t>p.intro</a:t>
            </a:r>
            <a:r>
              <a:rPr lang="en-US" dirty="0" smtClean="0"/>
              <a:t>::first-letter {</a:t>
            </a:r>
          </a:p>
          <a:p>
            <a:pPr>
              <a:buNone/>
            </a:pPr>
            <a:r>
              <a:rPr lang="en-US" dirty="0" smtClean="0"/>
              <a:t>    color: #ff0000;</a:t>
            </a:r>
          </a:p>
          <a:p>
            <a:pPr>
              <a:buNone/>
            </a:pPr>
            <a:r>
              <a:rPr lang="en-US" dirty="0" smtClean="0"/>
              <a:t>    font-size:200%;</a:t>
            </a:r>
          </a:p>
          <a:p>
            <a:pPr>
              <a:buNone/>
            </a:pPr>
            <a:r>
              <a:rPr lang="en-US" dirty="0" smtClean="0"/>
              <a:t>}  </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 class="intro"&gt;This is an introduction.&lt;/p&gt;</a:t>
            </a:r>
          </a:p>
          <a:p>
            <a:pPr>
              <a:buNone/>
            </a:pPr>
            <a:r>
              <a:rPr lang="en-US" dirty="0" smtClean="0"/>
              <a:t>&lt;p&gt;This is a paragraph with some text. A bit more text even.&lt;/p&gt;</a:t>
            </a:r>
          </a:p>
          <a:p>
            <a:pPr>
              <a:buNone/>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Multiple Pseudo-elements</a:t>
            </a:r>
            <a:br>
              <a:rPr lang="en-US" b="1" dirty="0" smtClean="0"/>
            </a:br>
            <a:endParaRPr lang="en-US" dirty="0"/>
          </a:p>
        </p:txBody>
      </p:sp>
      <p:sp>
        <p:nvSpPr>
          <p:cNvPr id="3" name="Content Placeholder 2"/>
          <p:cNvSpPr>
            <a:spLocks noGrp="1"/>
          </p:cNvSpPr>
          <p:nvPr>
            <p:ph idx="1"/>
          </p:nvPr>
        </p:nvSpPr>
        <p:spPr>
          <a:xfrm>
            <a:off x="457200" y="1219200"/>
            <a:ext cx="8229600" cy="5638800"/>
          </a:xfrm>
        </p:spPr>
        <p:txBody>
          <a:bodyPr>
            <a:normAutofit fontScale="85000" lnSpcReduction="20000"/>
          </a:bodyPr>
          <a:lstStyle/>
          <a:p>
            <a:pPr>
              <a:buNone/>
            </a:pPr>
            <a:r>
              <a:rPr lang="en-US" dirty="0" smtClean="0"/>
              <a:t>&lt;style&gt;</a:t>
            </a:r>
          </a:p>
          <a:p>
            <a:pPr>
              <a:buNone/>
            </a:pPr>
            <a:r>
              <a:rPr lang="en-US" dirty="0" smtClean="0"/>
              <a:t>p::first-letter {</a:t>
            </a:r>
          </a:p>
          <a:p>
            <a:pPr>
              <a:buNone/>
            </a:pPr>
            <a:r>
              <a:rPr lang="en-US" dirty="0" smtClean="0"/>
              <a:t>    color: #ff0000;</a:t>
            </a:r>
          </a:p>
          <a:p>
            <a:pPr>
              <a:buNone/>
            </a:pPr>
            <a:r>
              <a:rPr lang="en-US" dirty="0" smtClean="0"/>
              <a:t>    font-size: xx-large;</a:t>
            </a:r>
          </a:p>
          <a:p>
            <a:pPr>
              <a:buNone/>
            </a:pPr>
            <a:r>
              <a:rPr lang="en-US" dirty="0" smtClean="0"/>
              <a:t>}</a:t>
            </a:r>
          </a:p>
          <a:p>
            <a:pPr>
              <a:buNone/>
            </a:pPr>
            <a:endParaRPr lang="en-US" dirty="0" smtClean="0"/>
          </a:p>
          <a:p>
            <a:pPr>
              <a:buNone/>
            </a:pPr>
            <a:r>
              <a:rPr lang="en-US" dirty="0" smtClean="0"/>
              <a:t>p::first-line {</a:t>
            </a:r>
          </a:p>
          <a:p>
            <a:pPr>
              <a:buNone/>
            </a:pPr>
            <a:r>
              <a:rPr lang="en-US" dirty="0" smtClean="0"/>
              <a:t>    color: #0000ff;</a:t>
            </a:r>
          </a:p>
          <a:p>
            <a:pPr>
              <a:buNone/>
            </a:pPr>
            <a:r>
              <a:rPr lang="en-US" dirty="0" smtClean="0"/>
              <a:t>    font-variant: small-caps;</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&lt;p&gt;You can combine the ::first-letter and ::first-line pseudo-elements to add a special effect to the first letter and the first line of a text!&lt;/p&gt;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CSS - The ::before Pseudo-element</a:t>
            </a:r>
            <a:br>
              <a:rPr lang="en-US" b="1" dirty="0" smtClean="0"/>
            </a:br>
            <a:endParaRPr lang="en-US" dirty="0"/>
          </a:p>
        </p:txBody>
      </p:sp>
      <p:sp>
        <p:nvSpPr>
          <p:cNvPr id="3" name="Content Placeholder 2"/>
          <p:cNvSpPr>
            <a:spLocks noGrp="1"/>
          </p:cNvSpPr>
          <p:nvPr>
            <p:ph idx="1"/>
          </p:nvPr>
        </p:nvSpPr>
        <p:spPr>
          <a:xfrm>
            <a:off x="152400" y="1143000"/>
            <a:ext cx="8534400" cy="5715000"/>
          </a:xfrm>
        </p:spPr>
        <p:txBody>
          <a:bodyPr>
            <a:normAutofit fontScale="92500" lnSpcReduction="20000"/>
          </a:bodyPr>
          <a:lstStyle/>
          <a:p>
            <a:pPr>
              <a:buNone/>
            </a:pPr>
            <a:r>
              <a:rPr lang="en-US" dirty="0" smtClean="0"/>
              <a:t>&lt;style&gt;</a:t>
            </a:r>
          </a:p>
          <a:p>
            <a:pPr>
              <a:buNone/>
            </a:pPr>
            <a:r>
              <a:rPr lang="en-US" dirty="0" smtClean="0"/>
              <a:t>h1::before {</a:t>
            </a:r>
          </a:p>
          <a:p>
            <a:pPr>
              <a:buNone/>
            </a:pPr>
            <a:r>
              <a:rPr lang="en-US" dirty="0" smtClean="0"/>
              <a:t>    content: </a:t>
            </a:r>
            <a:r>
              <a:rPr lang="en-US" dirty="0" err="1" smtClean="0"/>
              <a:t>url</a:t>
            </a:r>
            <a:r>
              <a:rPr lang="en-US" dirty="0" smtClean="0"/>
              <a:t>(smiley.gif);</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&lt;h1&gt;This is a heading&lt;/h1&gt;</a:t>
            </a:r>
          </a:p>
          <a:p>
            <a:pPr>
              <a:buNone/>
            </a:pPr>
            <a:r>
              <a:rPr lang="en-US" dirty="0" smtClean="0"/>
              <a:t>&lt;p&gt;The ::before pseudo-element inserts content before the content of an element.&lt;/p&gt;</a:t>
            </a:r>
          </a:p>
          <a:p>
            <a:pPr>
              <a:buNone/>
            </a:pPr>
            <a:endParaRPr lang="en-US" dirty="0" smtClean="0"/>
          </a:p>
          <a:p>
            <a:pPr>
              <a:buNone/>
            </a:pPr>
            <a:r>
              <a:rPr lang="en-US" dirty="0" smtClean="0"/>
              <a:t>&lt;h1&gt;This is a heading&lt;/h1&gt;</a:t>
            </a:r>
          </a:p>
          <a:p>
            <a:pPr>
              <a:buNone/>
            </a:pPr>
            <a:r>
              <a:rPr lang="en-US" dirty="0" smtClean="0"/>
              <a:t>&lt;p&gt;&lt;b&gt;Note:&lt;/b&gt; IE8 supports the content property only if a !DOCTYPE is specified.&lt;/p&gt;</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CSS - The ::after Pseudo-element</a:t>
            </a:r>
            <a:br>
              <a:rPr lang="en-US" b="1" dirty="0" smtClean="0"/>
            </a:br>
            <a:endParaRPr lang="en-US" dirty="0"/>
          </a:p>
        </p:txBody>
      </p:sp>
      <p:sp>
        <p:nvSpPr>
          <p:cNvPr id="3" name="Content Placeholder 2"/>
          <p:cNvSpPr>
            <a:spLocks noGrp="1"/>
          </p:cNvSpPr>
          <p:nvPr>
            <p:ph idx="1"/>
          </p:nvPr>
        </p:nvSpPr>
        <p:spPr>
          <a:xfrm>
            <a:off x="304800" y="1219200"/>
            <a:ext cx="8382000" cy="5486400"/>
          </a:xfrm>
        </p:spPr>
        <p:txBody>
          <a:bodyPr>
            <a:normAutofit fontScale="92500" lnSpcReduction="20000"/>
          </a:bodyPr>
          <a:lstStyle/>
          <a:p>
            <a:pPr>
              <a:buNone/>
            </a:pPr>
            <a:r>
              <a:rPr lang="en-US" dirty="0" smtClean="0"/>
              <a:t>&lt;style&gt;</a:t>
            </a:r>
          </a:p>
          <a:p>
            <a:pPr>
              <a:buNone/>
            </a:pPr>
            <a:r>
              <a:rPr lang="en-US" dirty="0" smtClean="0"/>
              <a:t>h1::after {</a:t>
            </a:r>
          </a:p>
          <a:p>
            <a:pPr>
              <a:buNone/>
            </a:pPr>
            <a:r>
              <a:rPr lang="en-US" dirty="0" smtClean="0"/>
              <a:t>    content: </a:t>
            </a:r>
            <a:r>
              <a:rPr lang="en-US" dirty="0" err="1" smtClean="0"/>
              <a:t>url</a:t>
            </a:r>
            <a:r>
              <a:rPr lang="en-US" dirty="0" smtClean="0"/>
              <a:t>(smiley.gif);</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&lt;h1&gt;This is a heading&lt;/h1&gt;</a:t>
            </a:r>
          </a:p>
          <a:p>
            <a:pPr>
              <a:buNone/>
            </a:pPr>
            <a:r>
              <a:rPr lang="en-US" dirty="0" smtClean="0"/>
              <a:t>&lt;p&gt;The ::after pseudo-element inserts content after the content of an element.&lt;/p&gt;</a:t>
            </a:r>
          </a:p>
          <a:p>
            <a:pPr>
              <a:buNone/>
            </a:pPr>
            <a:endParaRPr lang="en-US" dirty="0" smtClean="0"/>
          </a:p>
          <a:p>
            <a:pPr>
              <a:buNone/>
            </a:pPr>
            <a:r>
              <a:rPr lang="en-US" dirty="0" smtClean="0"/>
              <a:t>&lt;h1&gt;This is a heading&lt;/h1&gt;</a:t>
            </a:r>
          </a:p>
          <a:p>
            <a:pPr>
              <a:buNone/>
            </a:pPr>
            <a:r>
              <a:rPr lang="en-US" dirty="0" smtClean="0"/>
              <a:t>&lt;p&gt;&lt;b&gt;Note:&lt;/b&gt; IE8 supports the content property only if a !DOCTYPE is specified.&lt;/p&gt;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CSS - The ::selection Pseudo-</a:t>
            </a:r>
            <a:r>
              <a:rPr lang="en-US" b="1" dirty="0" err="1" smtClean="0"/>
              <a:t>ele</a:t>
            </a:r>
            <a:r>
              <a:rPr lang="en-US" b="1" dirty="0" smtClean="0"/>
              <a:t/>
            </a:r>
            <a:br>
              <a:rPr lang="en-US" b="1" dirty="0" smtClean="0"/>
            </a:br>
            <a:endParaRPr lang="en-US" dirty="0"/>
          </a:p>
        </p:txBody>
      </p:sp>
      <p:sp>
        <p:nvSpPr>
          <p:cNvPr id="3" name="Content Placeholder 2"/>
          <p:cNvSpPr>
            <a:spLocks noGrp="1"/>
          </p:cNvSpPr>
          <p:nvPr>
            <p:ph idx="1"/>
          </p:nvPr>
        </p:nvSpPr>
        <p:spPr>
          <a:xfrm>
            <a:off x="228600" y="1219200"/>
            <a:ext cx="8458200" cy="5486400"/>
          </a:xfrm>
        </p:spPr>
        <p:txBody>
          <a:bodyPr>
            <a:normAutofit fontScale="62500" lnSpcReduction="20000"/>
          </a:bodyPr>
          <a:lstStyle/>
          <a:p>
            <a:pPr>
              <a:buNone/>
            </a:pPr>
            <a:r>
              <a:rPr lang="en-US" dirty="0" smtClean="0"/>
              <a:t>&lt;style&gt;</a:t>
            </a:r>
          </a:p>
          <a:p>
            <a:pPr>
              <a:buNone/>
            </a:pPr>
            <a:r>
              <a:rPr lang="en-US" dirty="0" smtClean="0"/>
              <a:t>::-</a:t>
            </a:r>
            <a:r>
              <a:rPr lang="en-US" dirty="0" err="1" smtClean="0"/>
              <a:t>moz</a:t>
            </a:r>
            <a:r>
              <a:rPr lang="en-US" dirty="0" smtClean="0"/>
              <a:t>-selection { /* Code for Firefox */</a:t>
            </a:r>
          </a:p>
          <a:p>
            <a:pPr>
              <a:buNone/>
            </a:pPr>
            <a:r>
              <a:rPr lang="en-US" dirty="0" smtClean="0"/>
              <a:t>    color: red;</a:t>
            </a:r>
          </a:p>
          <a:p>
            <a:pPr>
              <a:buNone/>
            </a:pPr>
            <a:r>
              <a:rPr lang="en-US" dirty="0" smtClean="0"/>
              <a:t>    background: yellow;</a:t>
            </a:r>
          </a:p>
          <a:p>
            <a:pPr>
              <a:buNone/>
            </a:pPr>
            <a:r>
              <a:rPr lang="en-US" dirty="0" smtClean="0"/>
              <a:t>}</a:t>
            </a:r>
          </a:p>
          <a:p>
            <a:pPr>
              <a:buNone/>
            </a:pPr>
            <a:endParaRPr lang="en-US" dirty="0" smtClean="0"/>
          </a:p>
          <a:p>
            <a:pPr>
              <a:buNone/>
            </a:pPr>
            <a:r>
              <a:rPr lang="en-US" dirty="0" smtClean="0"/>
              <a:t>::selection {</a:t>
            </a:r>
          </a:p>
          <a:p>
            <a:pPr>
              <a:buNone/>
            </a:pPr>
            <a:r>
              <a:rPr lang="en-US" dirty="0" smtClean="0"/>
              <a:t>    color: red;</a:t>
            </a:r>
          </a:p>
          <a:p>
            <a:pPr>
              <a:buNone/>
            </a:pPr>
            <a:r>
              <a:rPr lang="en-US" dirty="0" smtClean="0"/>
              <a:t>    background: yellow;</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&lt;h1&gt;Select some text on this page:&lt;/h1&gt;</a:t>
            </a:r>
          </a:p>
          <a:p>
            <a:pPr>
              <a:buNone/>
            </a:pPr>
            <a:endParaRPr lang="en-US" dirty="0" smtClean="0"/>
          </a:p>
          <a:p>
            <a:pPr>
              <a:buNone/>
            </a:pPr>
            <a:r>
              <a:rPr lang="en-US" dirty="0" smtClean="0"/>
              <a:t>&lt;p&gt;This is a paragraph.&lt;/p&gt;</a:t>
            </a:r>
          </a:p>
          <a:p>
            <a:pPr>
              <a:buNone/>
            </a:pPr>
            <a:r>
              <a:rPr lang="en-US" dirty="0" smtClean="0"/>
              <a:t>&lt;div&gt;This is some text in a div element.&lt;/div&gt;</a:t>
            </a:r>
          </a:p>
          <a:p>
            <a:pPr>
              <a:buNone/>
            </a:pPr>
            <a:endParaRPr lang="en-US" dirty="0" smtClean="0"/>
          </a:p>
          <a:p>
            <a:pPr>
              <a:buNone/>
            </a:pPr>
            <a:r>
              <a:rPr lang="en-US" dirty="0" smtClean="0"/>
              <a:t>&lt;p&gt;&lt;strong&gt;Note:&lt;/strong&gt; ::selection is not supported in Internet Explorer 8 and earlier versions.&lt;/p&gt;</a:t>
            </a:r>
          </a:p>
          <a:p>
            <a:pPr>
              <a:buNone/>
            </a:pPr>
            <a:r>
              <a:rPr lang="en-US" dirty="0" smtClean="0"/>
              <a:t>&lt;p&gt;&lt;strong&gt;Note:&lt;/strong&gt; Firefox supports an alternative, the ::-</a:t>
            </a:r>
            <a:r>
              <a:rPr lang="en-US" dirty="0" err="1" smtClean="0"/>
              <a:t>moz</a:t>
            </a:r>
            <a:r>
              <a:rPr lang="en-US" dirty="0" smtClean="0"/>
              <a:t>-selection property.&lt;/p&gt;</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Tooltip</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A tooltip is often used to specify extra information about something when the user moves the mouse pointer over an element.</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smtClean="0"/>
              <a:t>Basic Tooltip</a:t>
            </a:r>
            <a:br>
              <a:rPr lang="en-US" b="1" dirty="0" smtClean="0"/>
            </a:br>
            <a:endParaRPr lang="en-US" dirty="0"/>
          </a:p>
        </p:txBody>
      </p:sp>
      <p:sp>
        <p:nvSpPr>
          <p:cNvPr id="3" name="Content Placeholder 2"/>
          <p:cNvSpPr>
            <a:spLocks noGrp="1"/>
          </p:cNvSpPr>
          <p:nvPr>
            <p:ph idx="1"/>
          </p:nvPr>
        </p:nvSpPr>
        <p:spPr>
          <a:xfrm>
            <a:off x="457200" y="838200"/>
            <a:ext cx="8229600" cy="6019800"/>
          </a:xfrm>
        </p:spPr>
        <p:txBody>
          <a:bodyPr>
            <a:normAutofit fontScale="62500" lnSpcReduction="20000"/>
          </a:bodyPr>
          <a:lstStyle/>
          <a:p>
            <a:pPr>
              <a:buNone/>
            </a:pPr>
            <a:r>
              <a:rPr lang="en-US" sz="2900" dirty="0" smtClean="0"/>
              <a:t>&lt;style&gt;</a:t>
            </a:r>
          </a:p>
          <a:p>
            <a:pPr>
              <a:buNone/>
            </a:pPr>
            <a:r>
              <a:rPr lang="en-US" sz="2900" dirty="0" smtClean="0"/>
              <a:t>.tooltip {</a:t>
            </a:r>
          </a:p>
          <a:p>
            <a:pPr>
              <a:buNone/>
            </a:pPr>
            <a:r>
              <a:rPr lang="en-US" sz="2900" dirty="0" smtClean="0"/>
              <a:t>    position: relative;</a:t>
            </a:r>
          </a:p>
          <a:p>
            <a:pPr>
              <a:buNone/>
            </a:pPr>
            <a:r>
              <a:rPr lang="en-US" sz="2900" dirty="0" smtClean="0"/>
              <a:t>    display: inline-block;</a:t>
            </a:r>
          </a:p>
          <a:p>
            <a:pPr>
              <a:buNone/>
            </a:pPr>
            <a:r>
              <a:rPr lang="en-US" sz="2900" dirty="0" smtClean="0"/>
              <a:t>    border-bottom: 1px dotted black;</a:t>
            </a:r>
          </a:p>
          <a:p>
            <a:pPr>
              <a:buNone/>
            </a:pPr>
            <a:r>
              <a:rPr lang="en-US" sz="2900" dirty="0" smtClean="0"/>
              <a:t>}</a:t>
            </a:r>
          </a:p>
          <a:p>
            <a:pPr>
              <a:buNone/>
            </a:pPr>
            <a:endParaRPr lang="en-US" sz="2900" dirty="0" smtClean="0"/>
          </a:p>
          <a:p>
            <a:pPr>
              <a:buNone/>
            </a:pPr>
            <a:r>
              <a:rPr lang="en-US" sz="2900" dirty="0" smtClean="0"/>
              <a:t>.tooltip .</a:t>
            </a:r>
            <a:r>
              <a:rPr lang="en-US" sz="2900" dirty="0" err="1" smtClean="0"/>
              <a:t>tooltiptext</a:t>
            </a:r>
            <a:r>
              <a:rPr lang="en-US" sz="2900" dirty="0" smtClean="0"/>
              <a:t> {</a:t>
            </a:r>
          </a:p>
          <a:p>
            <a:pPr>
              <a:buNone/>
            </a:pPr>
            <a:r>
              <a:rPr lang="en-US" sz="2900" dirty="0" smtClean="0"/>
              <a:t>    visibility: hidden;</a:t>
            </a:r>
          </a:p>
          <a:p>
            <a:pPr>
              <a:buNone/>
            </a:pPr>
            <a:r>
              <a:rPr lang="en-US" sz="2900" dirty="0" smtClean="0"/>
              <a:t>    width: 120px;</a:t>
            </a:r>
          </a:p>
          <a:p>
            <a:pPr>
              <a:buNone/>
            </a:pPr>
            <a:r>
              <a:rPr lang="en-US" sz="2900" dirty="0" smtClean="0"/>
              <a:t>    background-color: black;</a:t>
            </a:r>
          </a:p>
          <a:p>
            <a:pPr>
              <a:buNone/>
            </a:pPr>
            <a:r>
              <a:rPr lang="en-US" sz="2900" dirty="0" smtClean="0"/>
              <a:t>    color: #</a:t>
            </a:r>
            <a:r>
              <a:rPr lang="en-US" sz="2900" dirty="0" err="1" smtClean="0"/>
              <a:t>fff</a:t>
            </a:r>
            <a:r>
              <a:rPr lang="en-US" sz="2900" dirty="0" smtClean="0"/>
              <a:t>;</a:t>
            </a:r>
          </a:p>
          <a:p>
            <a:pPr>
              <a:buNone/>
            </a:pPr>
            <a:r>
              <a:rPr lang="en-US" sz="2900" dirty="0" smtClean="0"/>
              <a:t>    text-align: center;</a:t>
            </a:r>
          </a:p>
          <a:p>
            <a:pPr>
              <a:buNone/>
            </a:pPr>
            <a:r>
              <a:rPr lang="en-US" sz="2900" dirty="0" smtClean="0"/>
              <a:t>    border-radius: 6px;</a:t>
            </a:r>
          </a:p>
          <a:p>
            <a:pPr>
              <a:buNone/>
            </a:pPr>
            <a:r>
              <a:rPr lang="en-US" sz="2900" dirty="0" smtClean="0"/>
              <a:t>    padding: 5px 0;</a:t>
            </a:r>
          </a:p>
          <a:p>
            <a:pPr>
              <a:buNone/>
            </a:pPr>
            <a:endParaRPr lang="en-US" sz="2900" dirty="0" smtClean="0"/>
          </a:p>
          <a:p>
            <a:pPr>
              <a:buNone/>
            </a:pPr>
            <a:r>
              <a:rPr lang="en-US" sz="2900" dirty="0" smtClean="0"/>
              <a:t>    /* Position the tooltip */</a:t>
            </a:r>
          </a:p>
          <a:p>
            <a:pPr>
              <a:buNone/>
            </a:pPr>
            <a:r>
              <a:rPr lang="en-US" sz="2900" dirty="0" smtClean="0"/>
              <a:t>    position: absolute;</a:t>
            </a:r>
          </a:p>
          <a:p>
            <a:pPr>
              <a:buNone/>
            </a:pPr>
            <a:r>
              <a:rPr lang="en-US" sz="2900" dirty="0" smtClean="0"/>
              <a:t>    z-index: 1;</a:t>
            </a:r>
          </a:p>
          <a:p>
            <a:pPr>
              <a:buNone/>
            </a:pPr>
            <a:r>
              <a:rPr lang="en-US" sz="2900" dirty="0" smtClean="0"/>
              <a:t>}</a:t>
            </a:r>
          </a:p>
          <a:p>
            <a:endParaRPr lang="en-US"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smtClean="0"/>
              <a:t>.</a:t>
            </a:r>
            <a:endParaRPr lang="en-US" dirty="0"/>
          </a:p>
        </p:txBody>
      </p:sp>
      <p:sp>
        <p:nvSpPr>
          <p:cNvPr id="3" name="Content Placeholder 2"/>
          <p:cNvSpPr>
            <a:spLocks noGrp="1"/>
          </p:cNvSpPr>
          <p:nvPr>
            <p:ph idx="1"/>
          </p:nvPr>
        </p:nvSpPr>
        <p:spPr>
          <a:xfrm>
            <a:off x="228600" y="381000"/>
            <a:ext cx="8686800" cy="5943600"/>
          </a:xfrm>
        </p:spPr>
        <p:txBody>
          <a:bodyPr>
            <a:normAutofit fontScale="92500" lnSpcReduction="10000"/>
          </a:bodyPr>
          <a:lstStyle/>
          <a:p>
            <a:pPr>
              <a:buNone/>
            </a:pPr>
            <a:r>
              <a:rPr lang="en-US" dirty="0" smtClean="0"/>
              <a:t>.</a:t>
            </a:r>
            <a:r>
              <a:rPr lang="en-US" dirty="0" err="1" smtClean="0"/>
              <a:t>tooltip:hover</a:t>
            </a:r>
            <a:r>
              <a:rPr lang="en-US" dirty="0" smtClean="0"/>
              <a:t> .</a:t>
            </a:r>
            <a:r>
              <a:rPr lang="en-US" dirty="0" err="1" smtClean="0"/>
              <a:t>tooltiptext</a:t>
            </a:r>
            <a:r>
              <a:rPr lang="en-US" dirty="0" smtClean="0"/>
              <a:t> {</a:t>
            </a:r>
          </a:p>
          <a:p>
            <a:pPr>
              <a:buNone/>
            </a:pPr>
            <a:r>
              <a:rPr lang="en-US" dirty="0" smtClean="0"/>
              <a:t>    visibility: visible;</a:t>
            </a:r>
          </a:p>
          <a:p>
            <a:pPr>
              <a:buNone/>
            </a:pPr>
            <a:r>
              <a:rPr lang="en-US" dirty="0" smtClean="0"/>
              <a:t>}</a:t>
            </a:r>
          </a:p>
          <a:p>
            <a:pPr>
              <a:buNone/>
            </a:pPr>
            <a:r>
              <a:rPr lang="en-US" dirty="0" smtClean="0"/>
              <a:t>&lt;/style&gt;</a:t>
            </a:r>
          </a:p>
          <a:p>
            <a:pPr>
              <a:buNone/>
            </a:pPr>
            <a:r>
              <a:rPr lang="en-US" dirty="0" smtClean="0"/>
              <a:t>&lt;body style="text-</a:t>
            </a:r>
            <a:r>
              <a:rPr lang="en-US" dirty="0" err="1" smtClean="0"/>
              <a:t>align:center</a:t>
            </a:r>
            <a:r>
              <a:rPr lang="en-US" dirty="0" smtClean="0"/>
              <a:t>;"&gt;</a:t>
            </a:r>
          </a:p>
          <a:p>
            <a:pPr>
              <a:buNone/>
            </a:pPr>
            <a:endParaRPr lang="en-US" dirty="0" smtClean="0"/>
          </a:p>
          <a:p>
            <a:pPr>
              <a:buNone/>
            </a:pPr>
            <a:r>
              <a:rPr lang="en-US" dirty="0" smtClean="0"/>
              <a:t>&lt;p&gt;Move the mouse over the text below:&lt;/p&gt;</a:t>
            </a:r>
          </a:p>
          <a:p>
            <a:pPr>
              <a:buNone/>
            </a:pPr>
            <a:endParaRPr lang="en-US" dirty="0" smtClean="0"/>
          </a:p>
          <a:p>
            <a:pPr>
              <a:buNone/>
            </a:pPr>
            <a:r>
              <a:rPr lang="en-US" dirty="0" smtClean="0"/>
              <a:t>&lt;div class="tooltip"&gt;Hover over me</a:t>
            </a:r>
          </a:p>
          <a:p>
            <a:pPr>
              <a:buNone/>
            </a:pPr>
            <a:r>
              <a:rPr lang="en-US" dirty="0" smtClean="0"/>
              <a:t>  &lt;span class="</a:t>
            </a:r>
            <a:r>
              <a:rPr lang="en-US" dirty="0" err="1" smtClean="0"/>
              <a:t>tooltiptext</a:t>
            </a:r>
            <a:r>
              <a:rPr lang="en-US" dirty="0" smtClean="0"/>
              <a:t>"&gt;Tooltip text&lt;/span&gt;</a:t>
            </a:r>
          </a:p>
          <a:p>
            <a:pPr>
              <a:buNone/>
            </a:pPr>
            <a:r>
              <a:rPr lang="en-US" dirty="0" smtClean="0"/>
              <a:t>&lt;/div&gt;</a:t>
            </a:r>
          </a:p>
          <a:p>
            <a:pPr>
              <a:buNone/>
            </a:pPr>
            <a:endParaRPr lang="en-US" dirty="0" smtClean="0"/>
          </a:p>
          <a:p>
            <a:pPr>
              <a:buNone/>
            </a:pPr>
            <a:r>
              <a:rPr lang="en-US" dirty="0" smtClean="0"/>
              <a:t>&lt;p&gt;Note that the position of the tooltip text isn't very good. Go back to the tutorial and continue reading on how to position the tooltip in an desirable way.&lt;/p&gt;</a:t>
            </a:r>
          </a:p>
          <a:p>
            <a:pPr>
              <a:buNone/>
            </a:pP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pPr algn="ctr"/>
            <a:r>
              <a:rPr lang="en-US" sz="6000" b="1" dirty="0" smtClean="0"/>
              <a:t>position: fixed;</a:t>
            </a:r>
            <a:br>
              <a:rPr lang="en-US" sz="6000" b="1" dirty="0" smtClean="0"/>
            </a:br>
            <a:endParaRPr lang="en-US" sz="6000" dirty="0"/>
          </a:p>
        </p:txBody>
      </p:sp>
      <p:sp>
        <p:nvSpPr>
          <p:cNvPr id="3" name="Content Placeholder 2"/>
          <p:cNvSpPr>
            <a:spLocks noGrp="1"/>
          </p:cNvSpPr>
          <p:nvPr>
            <p:ph idx="1"/>
          </p:nvPr>
        </p:nvSpPr>
        <p:spPr>
          <a:xfrm>
            <a:off x="457200" y="990600"/>
            <a:ext cx="8229600" cy="5562600"/>
          </a:xfrm>
        </p:spPr>
        <p:txBody>
          <a:bodyPr/>
          <a:lstStyle/>
          <a:p>
            <a:r>
              <a:rPr lang="en-US" dirty="0" smtClean="0"/>
              <a:t>In a </a:t>
            </a:r>
            <a:r>
              <a:rPr lang="en-US" b="1" dirty="0" smtClean="0"/>
              <a:t>fixed position</a:t>
            </a:r>
            <a:r>
              <a:rPr lang="en-US" dirty="0" smtClean="0"/>
              <a:t> layout, personnel, supplies, and equipment are brought to the site where the product will be assembled, rather than the product being moved through an assembly line or set of assembly stations.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991600" cy="6172200"/>
          </a:xfrm>
        </p:spPr>
        <p:txBody>
          <a:bodyPr>
            <a:noAutofit/>
          </a:bodyPr>
          <a:lstStyle/>
          <a:p>
            <a:pPr>
              <a:buNone/>
            </a:pPr>
            <a:r>
              <a:rPr lang="en-US" sz="2000" dirty="0" smtClean="0"/>
              <a:t>&lt;style&gt;</a:t>
            </a:r>
          </a:p>
          <a:p>
            <a:pPr>
              <a:buNone/>
            </a:pPr>
            <a:r>
              <a:rPr lang="en-US" sz="2000" dirty="0" err="1" smtClean="0"/>
              <a:t>div.fixed</a:t>
            </a:r>
            <a:r>
              <a:rPr lang="en-US" sz="2000" dirty="0" smtClean="0"/>
              <a:t> {</a:t>
            </a:r>
          </a:p>
          <a:p>
            <a:pPr>
              <a:buNone/>
            </a:pPr>
            <a:r>
              <a:rPr lang="en-US" sz="2000" dirty="0" smtClean="0"/>
              <a:t>    position: fixed;</a:t>
            </a:r>
          </a:p>
          <a:p>
            <a:pPr>
              <a:buNone/>
            </a:pPr>
            <a:r>
              <a:rPr lang="en-US" sz="2000" dirty="0" smtClean="0"/>
              <a:t>    bottom: 0;</a:t>
            </a:r>
          </a:p>
          <a:p>
            <a:pPr>
              <a:buNone/>
            </a:pPr>
            <a:r>
              <a:rPr lang="en-US" sz="2000" dirty="0" smtClean="0"/>
              <a:t>    right: 0;</a:t>
            </a:r>
          </a:p>
          <a:p>
            <a:pPr>
              <a:buNone/>
            </a:pPr>
            <a:r>
              <a:rPr lang="en-US" sz="2000" dirty="0" smtClean="0"/>
              <a:t>    width: 300px;</a:t>
            </a:r>
          </a:p>
          <a:p>
            <a:pPr>
              <a:buNone/>
            </a:pPr>
            <a:r>
              <a:rPr lang="en-US" sz="2000" dirty="0" smtClean="0"/>
              <a:t>    border: 3px solid #73AD21;}</a:t>
            </a:r>
          </a:p>
          <a:p>
            <a:pPr>
              <a:buNone/>
            </a:pPr>
            <a:r>
              <a:rPr lang="en-US" sz="2000" dirty="0" smtClean="0"/>
              <a:t>&lt;/style&gt;</a:t>
            </a:r>
          </a:p>
          <a:p>
            <a:pPr>
              <a:buNone/>
            </a:pPr>
            <a:r>
              <a:rPr lang="en-US" sz="2000" dirty="0" smtClean="0"/>
              <a:t>&lt;/head&gt;</a:t>
            </a:r>
          </a:p>
          <a:p>
            <a:pPr>
              <a:buNone/>
            </a:pPr>
            <a:r>
              <a:rPr lang="en-US" sz="2000" dirty="0" smtClean="0"/>
              <a:t>&lt;body&gt;</a:t>
            </a:r>
          </a:p>
          <a:p>
            <a:pPr>
              <a:buNone/>
            </a:pPr>
            <a:r>
              <a:rPr lang="en-US" sz="2000" dirty="0" smtClean="0"/>
              <a:t>&lt;h2&gt;position: fixed;&lt;/h2&gt;</a:t>
            </a:r>
          </a:p>
          <a:p>
            <a:pPr>
              <a:buNone/>
            </a:pPr>
            <a:r>
              <a:rPr lang="en-US" sz="2000" dirty="0" smtClean="0"/>
              <a:t>&lt;p&gt;An element with position: fixed; is positioned relative to the viewport, which means it always stays in the same place even if the page is scrolled:&lt;/p&gt;</a:t>
            </a:r>
          </a:p>
          <a:p>
            <a:pPr>
              <a:buNone/>
            </a:pPr>
            <a:endParaRPr lang="en-US" sz="2000" dirty="0" smtClean="0"/>
          </a:p>
          <a:p>
            <a:pPr>
              <a:buNone/>
            </a:pPr>
            <a:r>
              <a:rPr lang="en-US" sz="2000" dirty="0" smtClean="0"/>
              <a:t>&lt;div class="fixed"&gt;</a:t>
            </a:r>
          </a:p>
          <a:p>
            <a:pPr>
              <a:buNone/>
            </a:pPr>
            <a:r>
              <a:rPr lang="en-US" sz="2000" dirty="0" smtClean="0"/>
              <a:t>This div element has position: fixed;</a:t>
            </a:r>
          </a:p>
          <a:p>
            <a:pPr>
              <a:buNone/>
            </a:pPr>
            <a:r>
              <a:rPr lang="en-US" sz="2000" dirty="0" smtClean="0"/>
              <a:t>&lt;/div&gt;</a:t>
            </a:r>
            <a:endParaRPr lang="en-US" sz="2000" dirty="0"/>
          </a:p>
        </p:txBody>
      </p:sp>
      <p:sp>
        <p:nvSpPr>
          <p:cNvPr id="4" name="Title 1"/>
          <p:cNvSpPr>
            <a:spLocks noGrp="1"/>
          </p:cNvSpPr>
          <p:nvPr>
            <p:ph type="title"/>
          </p:nvPr>
        </p:nvSpPr>
        <p:spPr>
          <a:xfrm>
            <a:off x="381000" y="0"/>
            <a:ext cx="8229600" cy="762000"/>
          </a:xfrm>
        </p:spPr>
        <p:txBody>
          <a:bodyPr>
            <a:normAutofit fontScale="90000"/>
          </a:bodyPr>
          <a:lstStyle/>
          <a:p>
            <a:pPr algn="ctr"/>
            <a:r>
              <a:rPr lang="en-US" b="1" dirty="0" smtClean="0"/>
              <a:t>Example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b="1" dirty="0" smtClean="0"/>
              <a:t>position: absolute;</a:t>
            </a:r>
            <a:br>
              <a:rPr lang="en-US" sz="6000" b="1" dirty="0" smtClean="0"/>
            </a:br>
            <a:endParaRPr lang="en-US" sz="6000" dirty="0"/>
          </a:p>
        </p:txBody>
      </p:sp>
      <p:sp>
        <p:nvSpPr>
          <p:cNvPr id="3" name="Content Placeholder 2"/>
          <p:cNvSpPr>
            <a:spLocks noGrp="1"/>
          </p:cNvSpPr>
          <p:nvPr>
            <p:ph idx="1"/>
          </p:nvPr>
        </p:nvSpPr>
        <p:spPr>
          <a:xfrm>
            <a:off x="228600" y="838200"/>
            <a:ext cx="8915400" cy="6019800"/>
          </a:xfrm>
        </p:spPr>
        <p:txBody>
          <a:bodyPr/>
          <a:lstStyle/>
          <a:p>
            <a:r>
              <a:rPr lang="en-US" b="1" dirty="0" smtClean="0"/>
              <a:t>Definition</a:t>
            </a:r>
            <a:r>
              <a:rPr lang="en-US" dirty="0" smtClean="0"/>
              <a:t> and Usage. The </a:t>
            </a:r>
            <a:r>
              <a:rPr lang="en-US" b="1" dirty="0" smtClean="0"/>
              <a:t>position</a:t>
            </a:r>
            <a:r>
              <a:rPr lang="en-US" dirty="0" smtClean="0"/>
              <a:t> property specifies the type of positioning method used for an element (static, relative, </a:t>
            </a:r>
            <a:r>
              <a:rPr lang="en-US" b="1" dirty="0" smtClean="0"/>
              <a:t>absolute</a:t>
            </a:r>
            <a:r>
              <a:rPr lang="en-US" dirty="0" smtClean="0"/>
              <a:t> or fixed).</a:t>
            </a:r>
          </a:p>
          <a:p>
            <a:endParaRPr lang="en-US" dirty="0" smtClean="0"/>
          </a:p>
          <a:p>
            <a:r>
              <a:rPr lang="en-US" b="1" dirty="0" smtClean="0"/>
              <a:t>Note:</a:t>
            </a:r>
            <a:r>
              <a:rPr lang="en-US" dirty="0" smtClean="0"/>
              <a:t> A "positioned" element is one whose position is anything except static.</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612</TotalTime>
  <Words>5023</Words>
  <Application>Microsoft Office PowerPoint</Application>
  <PresentationFormat>On-screen Show (4:3)</PresentationFormat>
  <Paragraphs>797</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Flow</vt:lpstr>
      <vt:lpstr>CSS </vt:lpstr>
      <vt:lpstr>The position Property </vt:lpstr>
      <vt:lpstr>Position: Static; </vt:lpstr>
      <vt:lpstr>Example </vt:lpstr>
      <vt:lpstr>position: relative; </vt:lpstr>
      <vt:lpstr>Example</vt:lpstr>
      <vt:lpstr>position: fixed; </vt:lpstr>
      <vt:lpstr>Example</vt:lpstr>
      <vt:lpstr>position: absolute; </vt:lpstr>
      <vt:lpstr>Example</vt:lpstr>
      <vt:lpstr>Overlapping Elements </vt:lpstr>
      <vt:lpstr>Example</vt:lpstr>
      <vt:lpstr>Exercise: </vt:lpstr>
      <vt:lpstr>CSS Overflow </vt:lpstr>
      <vt:lpstr>Overflow  property </vt:lpstr>
      <vt:lpstr>overflow: visible </vt:lpstr>
      <vt:lpstr>overflow: hidden </vt:lpstr>
      <vt:lpstr>Example</vt:lpstr>
      <vt:lpstr>overflow: scroll </vt:lpstr>
      <vt:lpstr>Example</vt:lpstr>
      <vt:lpstr>overflow: auto </vt:lpstr>
      <vt:lpstr>overflow-x and overflow-y </vt:lpstr>
      <vt:lpstr>CSS Layout - float and clear </vt:lpstr>
      <vt:lpstr>The float Property </vt:lpstr>
      <vt:lpstr>Example</vt:lpstr>
      <vt:lpstr>The clear Property </vt:lpstr>
      <vt:lpstr>.</vt:lpstr>
      <vt:lpstr>The clearfix Hack </vt:lpstr>
      <vt:lpstr>Example</vt:lpstr>
      <vt:lpstr>.</vt:lpstr>
      <vt:lpstr>PowerPoint Presentation</vt:lpstr>
      <vt:lpstr>PowerPoint Presentation</vt:lpstr>
      <vt:lpstr>PowerPoint Presentation</vt:lpstr>
      <vt:lpstr>PowerPoint Presentation</vt:lpstr>
      <vt:lpstr>CSS Layout - inline-block </vt:lpstr>
      <vt:lpstr>The inline-block Value </vt:lpstr>
      <vt:lpstr>The old way - using float (notice that we also need to specify a clear property for the element after the floating boxes):</vt:lpstr>
      <vt:lpstr>Using the inline-block value of the display property</vt:lpstr>
      <vt:lpstr>CSS Layout - Align </vt:lpstr>
      <vt:lpstr>Center Align Elements </vt:lpstr>
      <vt:lpstr>Center Align Text </vt:lpstr>
      <vt:lpstr>Center an Image </vt:lpstr>
      <vt:lpstr>Left and Right Align - Using position </vt:lpstr>
      <vt:lpstr>.</vt:lpstr>
      <vt:lpstr>CSS Combinators </vt:lpstr>
      <vt:lpstr>.</vt:lpstr>
      <vt:lpstr>Adjacent Sibling Selector </vt:lpstr>
      <vt:lpstr>  General Sibling Selector    </vt:lpstr>
      <vt:lpstr>Descendant Selector </vt:lpstr>
      <vt:lpstr>Child Selector </vt:lpstr>
      <vt:lpstr>Adjacent Sibling Selector </vt:lpstr>
      <vt:lpstr>General Sibling Selector </vt:lpstr>
      <vt:lpstr>CSS Pseudo-classes </vt:lpstr>
      <vt:lpstr>CSS Pseudo-classes </vt:lpstr>
      <vt:lpstr>Simple Tooltip Hover </vt:lpstr>
      <vt:lpstr>CSS Pseudo-elements </vt:lpstr>
      <vt:lpstr>PowerPoint Presentation</vt:lpstr>
      <vt:lpstr>The ::first-line Pseudo-element </vt:lpstr>
      <vt:lpstr>.</vt:lpstr>
      <vt:lpstr>The ::first-letter Pseudo-element </vt:lpstr>
      <vt:lpstr>Pseudo-elements and CSS Classes </vt:lpstr>
      <vt:lpstr>Multiple Pseudo-elements </vt:lpstr>
      <vt:lpstr>CSS - The ::before Pseudo-element </vt:lpstr>
      <vt:lpstr>CSS - The ::after Pseudo-element </vt:lpstr>
      <vt:lpstr>CSS - The ::selection Pseudo-ele </vt:lpstr>
      <vt:lpstr>CSS Tooltip </vt:lpstr>
      <vt:lpstr>Basic Tooltip </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tomal</dc:creator>
  <cp:lastModifiedBy>BITM TRAINER - 401</cp:lastModifiedBy>
  <cp:revision>47</cp:revision>
  <dcterms:created xsi:type="dcterms:W3CDTF">2017-08-27T04:20:00Z</dcterms:created>
  <dcterms:modified xsi:type="dcterms:W3CDTF">2017-12-12T15:20:13Z</dcterms:modified>
</cp:coreProperties>
</file>