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74"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5DBEBFF-A2F0-46ED-96D7-C413393DD94C}" type="datetimeFigureOut">
              <a:rPr lang="en-US" smtClean="0"/>
              <a:t>11/23/2017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CA1C52-3186-4020-892F-ABDC9022BEAD}"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DBEBFF-A2F0-46ED-96D7-C413393DD94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A1C52-3186-4020-892F-ABDC9022BE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DBEBFF-A2F0-46ED-96D7-C413393DD94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A1C52-3186-4020-892F-ABDC9022BEA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DBEBFF-A2F0-46ED-96D7-C413393DD94C}"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A1C52-3186-4020-892F-ABDC9022BEAD}"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5DBEBFF-A2F0-46ED-96D7-C413393DD94C}" type="datetimeFigureOut">
              <a:rPr lang="en-US" smtClean="0"/>
              <a:t>11/23/2017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CA1C52-3186-4020-892F-ABDC9022BEA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DBEBFF-A2F0-46ED-96D7-C413393DD94C}"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A1C52-3186-4020-892F-ABDC9022BEAD}"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5DBEBFF-A2F0-46ED-96D7-C413393DD94C}"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A1C52-3186-4020-892F-ABDC9022BEAD}"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DBEBFF-A2F0-46ED-96D7-C413393DD94C}"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A1C52-3186-4020-892F-ABDC9022BEA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BEBFF-A2F0-46ED-96D7-C413393DD94C}"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A1C52-3186-4020-892F-ABDC9022BEA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DBEBFF-A2F0-46ED-96D7-C413393DD94C}"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A1C52-3186-4020-892F-ABDC9022BEA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DBEBFF-A2F0-46ED-96D7-C413393DD94C}"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A1C52-3186-4020-892F-ABDC9022BEA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5DBEBFF-A2F0-46ED-96D7-C413393DD94C}" type="datetimeFigureOut">
              <a:rPr lang="en-US" smtClean="0"/>
              <a:t>11/23/2017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CA1C52-3186-4020-892F-ABDC9022BEAD}"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HTML Lists</a:t>
            </a:r>
            <a:r>
              <a:rPr lang="en-US" b="0" dirty="0"/>
              <a:t/>
            </a:r>
            <a:br>
              <a:rPr lang="en-US" b="0" dirty="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extLst>
      <p:ext uri="{BB962C8B-B14F-4D97-AF65-F5344CB8AC3E}">
        <p14:creationId xmlns:p14="http://schemas.microsoft.com/office/powerpoint/2010/main" val="359483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HTML &lt;font&gt; Tag.</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extLst>
      <p:ext uri="{BB962C8B-B14F-4D97-AF65-F5344CB8AC3E}">
        <p14:creationId xmlns:p14="http://schemas.microsoft.com/office/powerpoint/2010/main" val="187415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sz="quarter" idx="1"/>
          </p:nvPr>
        </p:nvSpPr>
        <p:spPr/>
        <p:txBody>
          <a:bodyPr>
            <a:normAutofit/>
          </a:bodyPr>
          <a:lstStyle/>
          <a:p>
            <a:r>
              <a:rPr lang="en-US" dirty="0" smtClean="0"/>
              <a:t>&lt;p&gt;&lt;font size="3" color="red"&gt;This is some text!&lt;/font&gt;&lt;/p&gt;</a:t>
            </a:r>
          </a:p>
          <a:p>
            <a:endParaRPr lang="en-US" dirty="0" smtClean="0"/>
          </a:p>
          <a:p>
            <a:r>
              <a:rPr lang="en-US" dirty="0" smtClean="0"/>
              <a:t>&lt;p&gt;&lt;font size="2" color="blue"&gt;This is some text!&lt;/font&gt;&lt;/p&gt;</a:t>
            </a:r>
          </a:p>
          <a:p>
            <a:endParaRPr lang="en-US" dirty="0" smtClean="0"/>
          </a:p>
          <a:p>
            <a:r>
              <a:rPr lang="en-US" dirty="0" smtClean="0"/>
              <a:t>&lt;p&gt;&lt;font face="</a:t>
            </a:r>
            <a:r>
              <a:rPr lang="en-US" dirty="0" err="1" smtClean="0"/>
              <a:t>verdana</a:t>
            </a:r>
            <a:r>
              <a:rPr lang="en-US" dirty="0" smtClean="0"/>
              <a:t>" color="green"&gt;This is some text!&lt;/font&gt;&lt;/p&gt;</a:t>
            </a:r>
          </a:p>
          <a:p>
            <a:endParaRPr lang="en-US" dirty="0" smtClean="0"/>
          </a:p>
          <a:p>
            <a:r>
              <a:rPr lang="en-US" dirty="0" smtClean="0"/>
              <a:t>&lt;p&gt;&lt;strong&gt;Note:&lt;/strong&gt; The font element is not supported in HTML5. Use CSS instead.&lt;/p&gt;</a:t>
            </a:r>
            <a:endParaRPr lang="en-US" dirty="0"/>
          </a:p>
        </p:txBody>
      </p:sp>
    </p:spTree>
    <p:extLst>
      <p:ext uri="{BB962C8B-B14F-4D97-AF65-F5344CB8AC3E}">
        <p14:creationId xmlns:p14="http://schemas.microsoft.com/office/powerpoint/2010/main" val="9708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Button</a:t>
            </a:r>
            <a:endParaRPr lang="en-US" dirty="0"/>
          </a:p>
        </p:txBody>
      </p:sp>
      <p:sp>
        <p:nvSpPr>
          <p:cNvPr id="3" name="Content Placeholder 2"/>
          <p:cNvSpPr>
            <a:spLocks noGrp="1"/>
          </p:cNvSpPr>
          <p:nvPr>
            <p:ph sz="quarter" idx="1"/>
          </p:nvPr>
        </p:nvSpPr>
        <p:spPr/>
        <p:txBody>
          <a:bodyPr/>
          <a:lstStyle/>
          <a:p>
            <a:r>
              <a:rPr lang="en-US" dirty="0" smtClean="0"/>
              <a:t>&lt;button type="button" </a:t>
            </a:r>
            <a:r>
              <a:rPr lang="en-US" dirty="0" err="1" smtClean="0"/>
              <a:t>onclick</a:t>
            </a:r>
            <a:r>
              <a:rPr lang="en-US" dirty="0" smtClean="0"/>
              <a:t>="alert('Hello world!')"&gt;Click Me!&lt;/button&gt;</a:t>
            </a:r>
            <a:endParaRPr lang="en-US" dirty="0"/>
          </a:p>
        </p:txBody>
      </p:sp>
    </p:spTree>
    <p:extLst>
      <p:ext uri="{BB962C8B-B14F-4D97-AF65-F5344CB8AC3E}">
        <p14:creationId xmlns:p14="http://schemas.microsoft.com/office/powerpoint/2010/main" val="229877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HTML &lt;</a:t>
            </a:r>
            <a:r>
              <a:rPr lang="en-US" dirty="0" err="1" smtClean="0"/>
              <a:t>fieldset</a:t>
            </a:r>
            <a:r>
              <a:rPr lang="en-US" dirty="0" smtClean="0"/>
              <a:t>&gt; Tag</a:t>
            </a:r>
            <a:br>
              <a:rPr lang="en-US" dirty="0" smtClean="0"/>
            </a:br>
            <a:endParaRPr lang="en-US" dirty="0"/>
          </a:p>
        </p:txBody>
      </p:sp>
      <p:sp>
        <p:nvSpPr>
          <p:cNvPr id="3" name="Content Placeholder 2"/>
          <p:cNvSpPr>
            <a:spLocks noGrp="1"/>
          </p:cNvSpPr>
          <p:nvPr>
            <p:ph sz="quarter" idx="1"/>
          </p:nvPr>
        </p:nvSpPr>
        <p:spPr/>
        <p:txBody>
          <a:bodyPr>
            <a:noAutofit/>
          </a:bodyPr>
          <a:lstStyle/>
          <a:p>
            <a:pPr>
              <a:buNone/>
            </a:pPr>
            <a:r>
              <a:rPr lang="en-US" sz="3200" dirty="0" smtClean="0"/>
              <a:t>&lt;form&gt;</a:t>
            </a:r>
          </a:p>
          <a:p>
            <a:pPr>
              <a:buNone/>
            </a:pPr>
            <a:r>
              <a:rPr lang="en-US" sz="3200" dirty="0" smtClean="0"/>
              <a:t> &lt;</a:t>
            </a:r>
            <a:r>
              <a:rPr lang="en-US" sz="3200" dirty="0" err="1" smtClean="0"/>
              <a:t>fieldset</a:t>
            </a:r>
            <a:r>
              <a:rPr lang="en-US" sz="3200" dirty="0" smtClean="0"/>
              <a:t>&gt;</a:t>
            </a:r>
          </a:p>
          <a:p>
            <a:pPr>
              <a:buNone/>
            </a:pPr>
            <a:r>
              <a:rPr lang="en-US" sz="3200" dirty="0" smtClean="0"/>
              <a:t>  &lt;legend align='center'&gt;</a:t>
            </a:r>
            <a:r>
              <a:rPr lang="en-US" sz="3200" dirty="0" err="1" smtClean="0"/>
              <a:t>Personalia</a:t>
            </a:r>
            <a:r>
              <a:rPr lang="en-US" sz="3200" dirty="0" smtClean="0"/>
              <a:t>:&lt;/legend&gt;</a:t>
            </a:r>
          </a:p>
          <a:p>
            <a:pPr>
              <a:buNone/>
            </a:pPr>
            <a:r>
              <a:rPr lang="en-US" sz="3200" dirty="0" smtClean="0"/>
              <a:t>  Name: &lt;input type="text"&gt;&lt;</a:t>
            </a:r>
            <a:r>
              <a:rPr lang="en-US" sz="3200" dirty="0" err="1" smtClean="0"/>
              <a:t>br</a:t>
            </a:r>
            <a:r>
              <a:rPr lang="en-US" sz="3200" dirty="0" smtClean="0"/>
              <a:t>&gt;</a:t>
            </a:r>
          </a:p>
          <a:p>
            <a:pPr>
              <a:buNone/>
            </a:pPr>
            <a:r>
              <a:rPr lang="en-US" sz="3200" dirty="0" smtClean="0"/>
              <a:t>  Email: &lt;input type="text"&gt;&lt;</a:t>
            </a:r>
            <a:r>
              <a:rPr lang="en-US" sz="3200" dirty="0" err="1" smtClean="0"/>
              <a:t>br</a:t>
            </a:r>
            <a:r>
              <a:rPr lang="en-US" sz="3200" dirty="0" smtClean="0"/>
              <a:t>&gt;</a:t>
            </a:r>
          </a:p>
          <a:p>
            <a:pPr>
              <a:buNone/>
            </a:pPr>
            <a:r>
              <a:rPr lang="en-US" sz="3200" dirty="0" smtClean="0"/>
              <a:t>  Date of birth: &lt;input type="text"&gt;</a:t>
            </a:r>
          </a:p>
          <a:p>
            <a:pPr>
              <a:buNone/>
            </a:pPr>
            <a:r>
              <a:rPr lang="en-US" sz="3200" dirty="0" smtClean="0"/>
              <a:t> &lt;/</a:t>
            </a:r>
            <a:r>
              <a:rPr lang="en-US" sz="3200" dirty="0" err="1" smtClean="0"/>
              <a:t>fieldset</a:t>
            </a:r>
            <a:r>
              <a:rPr lang="en-US" sz="3200" dirty="0" smtClean="0"/>
              <a:t>&gt;</a:t>
            </a:r>
          </a:p>
          <a:p>
            <a:pPr>
              <a:buNone/>
            </a:pPr>
            <a:r>
              <a:rPr lang="en-US" sz="3200" dirty="0" smtClean="0"/>
              <a:t>&lt;/form&gt;</a:t>
            </a:r>
            <a:endParaRPr lang="en-US" sz="3200" dirty="0"/>
          </a:p>
        </p:txBody>
      </p:sp>
    </p:spTree>
    <p:extLst>
      <p:ext uri="{BB962C8B-B14F-4D97-AF65-F5344CB8AC3E}">
        <p14:creationId xmlns:p14="http://schemas.microsoft.com/office/powerpoint/2010/main" val="101279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Figure &amp; </a:t>
            </a:r>
            <a:r>
              <a:rPr lang="en-US" dirty="0" err="1" smtClean="0"/>
              <a:t>Figaption</a:t>
            </a:r>
            <a:endParaRPr lang="en-US" dirty="0"/>
          </a:p>
        </p:txBody>
      </p:sp>
      <p:sp>
        <p:nvSpPr>
          <p:cNvPr id="3" name="Content Placeholder 2"/>
          <p:cNvSpPr>
            <a:spLocks noGrp="1"/>
          </p:cNvSpPr>
          <p:nvPr>
            <p:ph sz="quarter" idx="1"/>
          </p:nvPr>
        </p:nvSpPr>
        <p:spPr>
          <a:xfrm>
            <a:off x="228600" y="990600"/>
            <a:ext cx="8610600" cy="5867400"/>
          </a:xfrm>
        </p:spPr>
        <p:txBody>
          <a:bodyPr>
            <a:normAutofit fontScale="92500" lnSpcReduction="10000"/>
          </a:bodyPr>
          <a:lstStyle/>
          <a:p>
            <a:pPr>
              <a:buNone/>
            </a:pPr>
            <a:r>
              <a:rPr lang="en-US" dirty="0" smtClean="0"/>
              <a:t>&lt;p&gt;The Pulpit Rock is a massive cliff 604 </a:t>
            </a:r>
            <a:r>
              <a:rPr lang="en-US" dirty="0" err="1" smtClean="0"/>
              <a:t>metres</a:t>
            </a:r>
            <a:r>
              <a:rPr lang="en-US" dirty="0" smtClean="0"/>
              <a:t> (1982 feet) above </a:t>
            </a:r>
            <a:r>
              <a:rPr lang="en-US" dirty="0" err="1" smtClean="0"/>
              <a:t>Lysefjorden</a:t>
            </a:r>
            <a:r>
              <a:rPr lang="en-US" dirty="0" smtClean="0"/>
              <a:t>, opposite the </a:t>
            </a:r>
            <a:r>
              <a:rPr lang="en-US" dirty="0" err="1" smtClean="0"/>
              <a:t>Kjerag</a:t>
            </a:r>
            <a:r>
              <a:rPr lang="en-US" dirty="0" smtClean="0"/>
              <a:t> plateau, in </a:t>
            </a:r>
            <a:r>
              <a:rPr lang="en-US" dirty="0" err="1" smtClean="0"/>
              <a:t>Forsand</a:t>
            </a:r>
            <a:r>
              <a:rPr lang="en-US" dirty="0" smtClean="0"/>
              <a:t>, </a:t>
            </a:r>
            <a:r>
              <a:rPr lang="en-US" dirty="0" err="1" smtClean="0"/>
              <a:t>Ryfylke</a:t>
            </a:r>
            <a:r>
              <a:rPr lang="en-US" dirty="0" smtClean="0"/>
              <a:t>, Norway. The top of the cliff is approximately 25 by 25 </a:t>
            </a:r>
            <a:r>
              <a:rPr lang="en-US" dirty="0" err="1" smtClean="0"/>
              <a:t>metres</a:t>
            </a:r>
            <a:r>
              <a:rPr lang="en-US" dirty="0" smtClean="0"/>
              <a:t> (82 by 82 feet) square and almost flat, and is a famous tourist attraction in Norway.&lt;/p&gt;</a:t>
            </a:r>
          </a:p>
          <a:p>
            <a:pPr>
              <a:buNone/>
            </a:pPr>
            <a:endParaRPr lang="en-US" dirty="0" smtClean="0"/>
          </a:p>
          <a:p>
            <a:pPr>
              <a:buNone/>
            </a:pPr>
            <a:r>
              <a:rPr lang="en-US" dirty="0" smtClean="0">
                <a:solidFill>
                  <a:srgbClr val="C00000"/>
                </a:solidFill>
              </a:rPr>
              <a:t>&lt;figure&gt;</a:t>
            </a:r>
          </a:p>
          <a:p>
            <a:pPr>
              <a:buNone/>
            </a:pPr>
            <a:r>
              <a:rPr lang="en-US" dirty="0" smtClean="0">
                <a:solidFill>
                  <a:srgbClr val="C00000"/>
                </a:solidFill>
              </a:rPr>
              <a:t>  &lt;</a:t>
            </a:r>
            <a:r>
              <a:rPr lang="en-US" dirty="0" err="1" smtClean="0">
                <a:solidFill>
                  <a:srgbClr val="C00000"/>
                </a:solidFill>
              </a:rPr>
              <a:t>img</a:t>
            </a:r>
            <a:r>
              <a:rPr lang="en-US" dirty="0" smtClean="0">
                <a:solidFill>
                  <a:srgbClr val="C00000"/>
                </a:solidFill>
              </a:rPr>
              <a:t> </a:t>
            </a:r>
            <a:r>
              <a:rPr lang="en-US" dirty="0" err="1" smtClean="0">
                <a:solidFill>
                  <a:srgbClr val="C00000"/>
                </a:solidFill>
              </a:rPr>
              <a:t>src</a:t>
            </a:r>
            <a:r>
              <a:rPr lang="en-US" dirty="0" smtClean="0">
                <a:solidFill>
                  <a:srgbClr val="C00000"/>
                </a:solidFill>
              </a:rPr>
              <a:t>="img_pulpit.jpg" alt="The Pulpit Rock" width="304" height="228"&gt;</a:t>
            </a:r>
          </a:p>
          <a:p>
            <a:pPr>
              <a:buNone/>
            </a:pPr>
            <a:r>
              <a:rPr lang="en-US" dirty="0" smtClean="0">
                <a:solidFill>
                  <a:srgbClr val="C00000"/>
                </a:solidFill>
              </a:rPr>
              <a:t>  &lt;</a:t>
            </a:r>
            <a:r>
              <a:rPr lang="en-US" dirty="0" err="1" smtClean="0">
                <a:solidFill>
                  <a:srgbClr val="C00000"/>
                </a:solidFill>
              </a:rPr>
              <a:t>figcaption</a:t>
            </a:r>
            <a:r>
              <a:rPr lang="en-US" dirty="0" smtClean="0">
                <a:solidFill>
                  <a:srgbClr val="C00000"/>
                </a:solidFill>
              </a:rPr>
              <a:t>&gt;Fig.1 - A view of the pulpit rock in Norway.&lt;/</a:t>
            </a:r>
            <a:r>
              <a:rPr lang="en-US" dirty="0" err="1" smtClean="0">
                <a:solidFill>
                  <a:srgbClr val="C00000"/>
                </a:solidFill>
              </a:rPr>
              <a:t>figcaption</a:t>
            </a:r>
            <a:r>
              <a:rPr lang="en-US" dirty="0" smtClean="0">
                <a:solidFill>
                  <a:srgbClr val="C00000"/>
                </a:solidFill>
              </a:rPr>
              <a:t>&gt;</a:t>
            </a:r>
          </a:p>
          <a:p>
            <a:pPr>
              <a:buNone/>
            </a:pPr>
            <a:r>
              <a:rPr lang="en-US" dirty="0" smtClean="0">
                <a:solidFill>
                  <a:srgbClr val="C00000"/>
                </a:solidFill>
              </a:rPr>
              <a:t>&lt;/figure</a:t>
            </a:r>
            <a:r>
              <a:rPr lang="en-US" dirty="0" smtClean="0"/>
              <a:t>&gt;</a:t>
            </a:r>
          </a:p>
          <a:p>
            <a:pPr>
              <a:buNone/>
            </a:pPr>
            <a:endParaRPr lang="en-US" dirty="0" smtClean="0"/>
          </a:p>
          <a:p>
            <a:pPr>
              <a:buNone/>
            </a:pPr>
            <a:r>
              <a:rPr lang="en-US" dirty="0" smtClean="0"/>
              <a:t>&lt;p&gt;&lt;strong&gt;Note:&lt;/strong&gt; The figure tag is not supported in Internet Explorer 8 and earlier versions.&lt;/p&gt;</a:t>
            </a:r>
            <a:endParaRPr lang="en-US" dirty="0"/>
          </a:p>
        </p:txBody>
      </p:sp>
    </p:spTree>
    <p:extLst>
      <p:ext uri="{BB962C8B-B14F-4D97-AF65-F5344CB8AC3E}">
        <p14:creationId xmlns:p14="http://schemas.microsoft.com/office/powerpoint/2010/main" val="75720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&lt;header&gt; Tag</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&lt;article&gt;</a:t>
            </a:r>
          </a:p>
          <a:p>
            <a:pPr>
              <a:buNone/>
            </a:pPr>
            <a:r>
              <a:rPr lang="en-US" dirty="0" smtClean="0"/>
              <a:t>  &lt;header&gt;</a:t>
            </a:r>
          </a:p>
          <a:p>
            <a:pPr>
              <a:buNone/>
            </a:pPr>
            <a:r>
              <a:rPr lang="en-US" dirty="0" smtClean="0"/>
              <a:t>    &lt;h1&gt;Most important heading here&lt;/h1&gt;</a:t>
            </a:r>
          </a:p>
          <a:p>
            <a:pPr>
              <a:buNone/>
            </a:pPr>
            <a:r>
              <a:rPr lang="en-US" dirty="0" smtClean="0"/>
              <a:t>    &lt;h3&gt;Less important heading here&lt;/h3&gt;</a:t>
            </a:r>
          </a:p>
          <a:p>
            <a:pPr>
              <a:buNone/>
            </a:pPr>
            <a:r>
              <a:rPr lang="en-US" dirty="0" smtClean="0"/>
              <a:t>    &lt;p&gt;Some additional information here.&lt;/p&gt;</a:t>
            </a:r>
          </a:p>
          <a:p>
            <a:pPr>
              <a:buNone/>
            </a:pPr>
            <a:r>
              <a:rPr lang="en-US" dirty="0" smtClean="0"/>
              <a:t>  &lt;/header&gt;</a:t>
            </a:r>
          </a:p>
          <a:p>
            <a:pPr>
              <a:buNone/>
            </a:pPr>
            <a:r>
              <a:rPr lang="en-US" dirty="0" smtClean="0"/>
              <a:t>  &lt;p&gt;</a:t>
            </a:r>
            <a:r>
              <a:rPr lang="en-US" dirty="0" err="1" smtClean="0"/>
              <a:t>Lorem</a:t>
            </a:r>
            <a:r>
              <a:rPr lang="en-US" dirty="0" smtClean="0"/>
              <a:t> </a:t>
            </a:r>
            <a:r>
              <a:rPr lang="en-US" dirty="0" err="1" smtClean="0"/>
              <a:t>Ipsum</a:t>
            </a:r>
            <a:r>
              <a:rPr lang="en-US" dirty="0" smtClean="0"/>
              <a:t> dolor set </a:t>
            </a:r>
            <a:r>
              <a:rPr lang="en-US" dirty="0" err="1" smtClean="0"/>
              <a:t>amet</a:t>
            </a:r>
            <a:r>
              <a:rPr lang="en-US" dirty="0" smtClean="0"/>
              <a:t>....&lt;/p&gt;</a:t>
            </a:r>
          </a:p>
          <a:p>
            <a:pPr>
              <a:buNone/>
            </a:pPr>
            <a:r>
              <a:rPr lang="en-US" dirty="0" smtClean="0"/>
              <a:t>&lt;/article&gt;</a:t>
            </a:r>
            <a:endParaRPr lang="en-US" dirty="0"/>
          </a:p>
        </p:txBody>
      </p:sp>
    </p:spTree>
    <p:extLst>
      <p:ext uri="{BB962C8B-B14F-4D97-AF65-F5344CB8AC3E}">
        <p14:creationId xmlns:p14="http://schemas.microsoft.com/office/powerpoint/2010/main" val="299529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FOOTER</a:t>
            </a:r>
            <a:endParaRPr lang="en-US" dirty="0"/>
          </a:p>
        </p:txBody>
      </p:sp>
      <p:sp>
        <p:nvSpPr>
          <p:cNvPr id="3" name="Content Placeholder 2"/>
          <p:cNvSpPr>
            <a:spLocks noGrp="1"/>
          </p:cNvSpPr>
          <p:nvPr>
            <p:ph sz="quarter" idx="1"/>
          </p:nvPr>
        </p:nvSpPr>
        <p:spPr>
          <a:xfrm>
            <a:off x="457200" y="990600"/>
            <a:ext cx="8001000" cy="5867400"/>
          </a:xfrm>
        </p:spPr>
        <p:txBody>
          <a:bodyPr/>
          <a:lstStyle/>
          <a:p>
            <a:pPr>
              <a:buNone/>
            </a:pPr>
            <a:r>
              <a:rPr lang="en-US" sz="2800" dirty="0" smtClean="0"/>
              <a:t>footer&gt;</a:t>
            </a:r>
          </a:p>
          <a:p>
            <a:pPr>
              <a:buNone/>
            </a:pPr>
            <a:r>
              <a:rPr lang="en-US" sz="2800" dirty="0" smtClean="0"/>
              <a:t>  &lt;p&gt;Posted by: </a:t>
            </a:r>
            <a:r>
              <a:rPr lang="en-US" sz="2800" dirty="0" err="1" smtClean="0"/>
              <a:t>Hege</a:t>
            </a:r>
            <a:r>
              <a:rPr lang="en-US" sz="2800" dirty="0" smtClean="0"/>
              <a:t> </a:t>
            </a:r>
            <a:r>
              <a:rPr lang="en-US" sz="2800" dirty="0" err="1" smtClean="0"/>
              <a:t>Refsnes</a:t>
            </a:r>
            <a:r>
              <a:rPr lang="en-US" sz="2800" dirty="0" smtClean="0"/>
              <a:t>&lt;/p&gt;</a:t>
            </a:r>
          </a:p>
          <a:p>
            <a:pPr>
              <a:buNone/>
            </a:pPr>
            <a:r>
              <a:rPr lang="en-US" sz="2800" dirty="0" smtClean="0"/>
              <a:t>  &lt;p&gt;Contact information: &lt;a </a:t>
            </a:r>
            <a:r>
              <a:rPr lang="en-US" sz="2800" dirty="0" err="1" smtClean="0"/>
              <a:t>href</a:t>
            </a:r>
            <a:r>
              <a:rPr lang="en-US" sz="2800" dirty="0" smtClean="0"/>
              <a:t>="mailto:someone@example.com"&gt;someone@example.com&lt;/a&gt;.&lt;/p&gt;</a:t>
            </a:r>
          </a:p>
          <a:p>
            <a:pPr>
              <a:buNone/>
            </a:pPr>
            <a:r>
              <a:rPr lang="en-US" sz="2800" dirty="0" smtClean="0"/>
              <a:t>&lt;/footer&gt;</a:t>
            </a:r>
          </a:p>
          <a:p>
            <a:pPr>
              <a:buNone/>
            </a:pPr>
            <a:endParaRPr lang="en-US" sz="2800" dirty="0" smtClean="0"/>
          </a:p>
          <a:p>
            <a:pPr>
              <a:buNone/>
            </a:pPr>
            <a:r>
              <a:rPr lang="en-US" sz="2800" dirty="0" smtClean="0"/>
              <a:t>&lt;p&gt;&lt;strong&gt;Note:&lt;/strong&gt; The footer tag is not supported in Internet Explorer 8 and earlier versions.&lt;/p</a:t>
            </a:r>
            <a:r>
              <a:rPr lang="en-US" dirty="0" smtClean="0"/>
              <a:t>&gt;</a:t>
            </a:r>
            <a:endParaRPr lang="en-US" dirty="0"/>
          </a:p>
        </p:txBody>
      </p:sp>
    </p:spTree>
    <p:extLst>
      <p:ext uri="{BB962C8B-B14F-4D97-AF65-F5344CB8AC3E}">
        <p14:creationId xmlns:p14="http://schemas.microsoft.com/office/powerpoint/2010/main" val="194385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IFRAME</a:t>
            </a:r>
            <a:endParaRPr lang="en-US" dirty="0"/>
          </a:p>
        </p:txBody>
      </p:sp>
      <p:sp>
        <p:nvSpPr>
          <p:cNvPr id="3" name="Content Placeholder 2"/>
          <p:cNvSpPr>
            <a:spLocks noGrp="1"/>
          </p:cNvSpPr>
          <p:nvPr>
            <p:ph sz="quarter" idx="1"/>
          </p:nvPr>
        </p:nvSpPr>
        <p:spPr/>
        <p:txBody>
          <a:bodyPr/>
          <a:lstStyle/>
          <a:p>
            <a:pPr>
              <a:buNone/>
            </a:pPr>
            <a:r>
              <a:rPr lang="en-US" sz="3200" dirty="0" smtClean="0"/>
              <a:t>&lt;</a:t>
            </a:r>
            <a:r>
              <a:rPr lang="en-US" sz="3200" dirty="0" err="1" smtClean="0"/>
              <a:t>iframe</a:t>
            </a:r>
            <a:r>
              <a:rPr lang="en-US" sz="3200" dirty="0" smtClean="0"/>
              <a:t> </a:t>
            </a:r>
            <a:r>
              <a:rPr lang="en-US" sz="3200" dirty="0" err="1" smtClean="0"/>
              <a:t>src</a:t>
            </a:r>
            <a:r>
              <a:rPr lang="en-US" sz="3200" dirty="0" smtClean="0"/>
              <a:t>="https://www.w3schools.com"&gt;</a:t>
            </a:r>
          </a:p>
          <a:p>
            <a:pPr>
              <a:buNone/>
            </a:pPr>
            <a:r>
              <a:rPr lang="en-US" sz="3200" dirty="0" smtClean="0"/>
              <a:t>  &lt;p&gt;Your browser does not support </a:t>
            </a:r>
            <a:r>
              <a:rPr lang="en-US" sz="3200" dirty="0" err="1" smtClean="0"/>
              <a:t>iframes</a:t>
            </a:r>
            <a:r>
              <a:rPr lang="en-US" sz="3200" dirty="0" smtClean="0"/>
              <a:t>.&lt;/p&gt;</a:t>
            </a:r>
          </a:p>
          <a:p>
            <a:pPr>
              <a:buNone/>
            </a:pPr>
            <a:r>
              <a:rPr lang="en-US" sz="3200" dirty="0" smtClean="0"/>
              <a:t>&lt;/</a:t>
            </a:r>
            <a:r>
              <a:rPr lang="en-US" sz="3200" dirty="0" err="1" smtClean="0"/>
              <a:t>iframe</a:t>
            </a:r>
            <a:r>
              <a:rPr lang="en-US" sz="3200" dirty="0" smtClean="0"/>
              <a:t>&gt;</a:t>
            </a:r>
          </a:p>
          <a:p>
            <a:endParaRPr lang="en-US" dirty="0"/>
          </a:p>
        </p:txBody>
      </p:sp>
    </p:spTree>
    <p:extLst>
      <p:ext uri="{BB962C8B-B14F-4D97-AF65-F5344CB8AC3E}">
        <p14:creationId xmlns:p14="http://schemas.microsoft.com/office/powerpoint/2010/main" val="373551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&lt;NAV&gt; Tag</a:t>
            </a:r>
            <a:endParaRPr lang="en-US" dirty="0"/>
          </a:p>
        </p:txBody>
      </p:sp>
      <p:sp>
        <p:nvSpPr>
          <p:cNvPr id="3" name="Content Placeholder 2"/>
          <p:cNvSpPr>
            <a:spLocks noGrp="1"/>
          </p:cNvSpPr>
          <p:nvPr>
            <p:ph sz="quarter" idx="1"/>
          </p:nvPr>
        </p:nvSpPr>
        <p:spPr/>
        <p:txBody>
          <a:bodyPr/>
          <a:lstStyle/>
          <a:p>
            <a:r>
              <a:rPr lang="en-US" dirty="0" smtClean="0"/>
              <a:t>&lt;</a:t>
            </a:r>
            <a:r>
              <a:rPr lang="en-US" dirty="0" err="1" smtClean="0"/>
              <a:t>nav</a:t>
            </a:r>
            <a:r>
              <a:rPr lang="en-US" dirty="0" smtClean="0"/>
              <a:t>&gt;</a:t>
            </a:r>
          </a:p>
          <a:p>
            <a:r>
              <a:rPr lang="en-US" dirty="0" smtClean="0"/>
              <a:t>&lt;a </a:t>
            </a:r>
            <a:r>
              <a:rPr lang="en-US" dirty="0" err="1" smtClean="0"/>
              <a:t>href</a:t>
            </a:r>
            <a:r>
              <a:rPr lang="en-US" dirty="0" smtClean="0"/>
              <a:t>="/html/"&gt;HTML&lt;/a&gt; |</a:t>
            </a:r>
          </a:p>
          <a:p>
            <a:r>
              <a:rPr lang="en-US" dirty="0" smtClean="0"/>
              <a:t>&lt;a </a:t>
            </a:r>
            <a:r>
              <a:rPr lang="en-US" dirty="0" err="1" smtClean="0"/>
              <a:t>href</a:t>
            </a:r>
            <a:r>
              <a:rPr lang="en-US" dirty="0" smtClean="0"/>
              <a:t>="/</a:t>
            </a:r>
            <a:r>
              <a:rPr lang="en-US" dirty="0" err="1" smtClean="0"/>
              <a:t>css</a:t>
            </a:r>
            <a:r>
              <a:rPr lang="en-US" dirty="0" smtClean="0"/>
              <a:t>/"&gt;CSS&lt;/a&gt; |</a:t>
            </a:r>
          </a:p>
          <a:p>
            <a:r>
              <a:rPr lang="en-US" dirty="0" smtClean="0"/>
              <a:t>&lt;a </a:t>
            </a:r>
            <a:r>
              <a:rPr lang="en-US" dirty="0" err="1" smtClean="0"/>
              <a:t>href</a:t>
            </a:r>
            <a:r>
              <a:rPr lang="en-US" dirty="0" smtClean="0"/>
              <a:t>="/</a:t>
            </a:r>
            <a:r>
              <a:rPr lang="en-US" dirty="0" err="1" smtClean="0"/>
              <a:t>js</a:t>
            </a:r>
            <a:r>
              <a:rPr lang="en-US" dirty="0" smtClean="0"/>
              <a:t>/"&gt;JavaScript&lt;/a&gt; |</a:t>
            </a:r>
          </a:p>
          <a:p>
            <a:r>
              <a:rPr lang="en-US" dirty="0" smtClean="0"/>
              <a:t>&lt;a </a:t>
            </a:r>
            <a:r>
              <a:rPr lang="en-US" dirty="0" err="1" smtClean="0"/>
              <a:t>href</a:t>
            </a:r>
            <a:r>
              <a:rPr lang="en-US" dirty="0" smtClean="0"/>
              <a:t>="/</a:t>
            </a:r>
            <a:r>
              <a:rPr lang="en-US" dirty="0" err="1" smtClean="0"/>
              <a:t>jquery</a:t>
            </a:r>
            <a:r>
              <a:rPr lang="en-US" dirty="0" smtClean="0"/>
              <a:t>/"&gt;</a:t>
            </a:r>
            <a:r>
              <a:rPr lang="en-US" dirty="0" err="1" smtClean="0"/>
              <a:t>jQuery</a:t>
            </a:r>
            <a:r>
              <a:rPr lang="en-US" dirty="0" smtClean="0"/>
              <a:t>&lt;/a&gt;</a:t>
            </a:r>
          </a:p>
          <a:p>
            <a:r>
              <a:rPr lang="en-US" dirty="0" smtClean="0"/>
              <a:t>&lt;/</a:t>
            </a:r>
            <a:r>
              <a:rPr lang="en-US" dirty="0" err="1" smtClean="0"/>
              <a:t>nav</a:t>
            </a:r>
            <a:r>
              <a:rPr lang="en-US" dirty="0" smtClean="0"/>
              <a:t>&gt;</a:t>
            </a:r>
            <a:endParaRPr lang="en-US" dirty="0"/>
          </a:p>
        </p:txBody>
      </p:sp>
    </p:spTree>
    <p:extLst>
      <p:ext uri="{BB962C8B-B14F-4D97-AF65-F5344CB8AC3E}">
        <p14:creationId xmlns:p14="http://schemas.microsoft.com/office/powerpoint/2010/main" val="159030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dirty="0" smtClean="0"/>
              <a:t>Object</a:t>
            </a:r>
            <a:endParaRPr lang="en-US" dirty="0"/>
          </a:p>
        </p:txBody>
      </p:sp>
      <p:sp>
        <p:nvSpPr>
          <p:cNvPr id="3" name="Content Placeholder 2"/>
          <p:cNvSpPr>
            <a:spLocks noGrp="1"/>
          </p:cNvSpPr>
          <p:nvPr>
            <p:ph sz="quarter" idx="1"/>
          </p:nvPr>
        </p:nvSpPr>
        <p:spPr/>
        <p:txBody>
          <a:bodyPr/>
          <a:lstStyle/>
          <a:p>
            <a:pPr>
              <a:buNone/>
            </a:pPr>
            <a:r>
              <a:rPr lang="en-US" dirty="0" smtClean="0"/>
              <a:t>&lt;object width="400" height="400" data="helloworld.swf"&gt;</a:t>
            </a:r>
          </a:p>
          <a:p>
            <a:pPr>
              <a:buNone/>
            </a:pPr>
            <a:r>
              <a:rPr lang="en-US" dirty="0" smtClean="0"/>
              <a:t>&lt;/object&gt;</a:t>
            </a:r>
            <a:endParaRPr lang="en-US" dirty="0"/>
          </a:p>
        </p:txBody>
      </p:sp>
    </p:spTree>
    <p:extLst>
      <p:ext uri="{BB962C8B-B14F-4D97-AF65-F5344CB8AC3E}">
        <p14:creationId xmlns:p14="http://schemas.microsoft.com/office/powerpoint/2010/main" val="356816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62000"/>
          </a:xfrm>
        </p:spPr>
        <p:txBody>
          <a:bodyPr>
            <a:normAutofit fontScale="90000"/>
          </a:bodyPr>
          <a:lstStyle/>
          <a:p>
            <a:pPr algn="ctr"/>
            <a:r>
              <a:rPr lang="en-US" dirty="0"/>
              <a:t/>
            </a:r>
            <a:br>
              <a:rPr lang="en-US" dirty="0"/>
            </a:br>
            <a:r>
              <a:rPr lang="en-US" dirty="0"/>
              <a:t>Unordered HTML List</a:t>
            </a:r>
            <a:br>
              <a:rPr lang="en-US" dirty="0"/>
            </a:br>
            <a:r>
              <a:rPr lang="en-US" dirty="0"/>
              <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92500" lnSpcReduction="20000"/>
          </a:bodyPr>
          <a:lstStyle/>
          <a:p>
            <a:pPr marL="0" indent="0">
              <a:buNone/>
            </a:pPr>
            <a:r>
              <a:rPr lang="it-IT" dirty="0"/>
              <a:t>&lt;h2&gt;An unordered HTML list&lt;/h2&gt;</a:t>
            </a:r>
          </a:p>
          <a:p>
            <a:pPr marL="0" indent="0">
              <a:buNone/>
            </a:pPr>
            <a:endParaRPr lang="it-IT" dirty="0"/>
          </a:p>
          <a:p>
            <a:pPr marL="0" indent="0">
              <a:buNone/>
            </a:pPr>
            <a:r>
              <a:rPr lang="it-IT" dirty="0"/>
              <a:t>&lt;ul&gt;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&lt;/ul&gt; </a:t>
            </a:r>
            <a:endParaRPr lang="it-IT" dirty="0" smtClean="0"/>
          </a:p>
          <a:p>
            <a:pPr marL="0" indent="0">
              <a:buNone/>
            </a:pPr>
            <a:endParaRPr lang="it-IT" dirty="0" smtClean="0"/>
          </a:p>
          <a:p>
            <a:pPr marL="0" indent="0">
              <a:buNone/>
            </a:pPr>
            <a:r>
              <a:rPr lang="en-US" dirty="0"/>
              <a:t>&lt;h2&gt;Unordered List with Disc Bullets&lt;/h2&gt;</a:t>
            </a:r>
          </a:p>
          <a:p>
            <a:pPr marL="0" indent="0">
              <a:buNone/>
            </a:pPr>
            <a:endParaRPr lang="en-US" dirty="0"/>
          </a:p>
          <a:p>
            <a:pPr marL="0" indent="0">
              <a:buNone/>
            </a:pPr>
            <a:r>
              <a:rPr lang="en-US" dirty="0"/>
              <a:t>&lt;</a:t>
            </a:r>
            <a:r>
              <a:rPr lang="en-US" dirty="0" err="1"/>
              <a:t>ul</a:t>
            </a:r>
            <a:r>
              <a:rPr lang="en-US" dirty="0"/>
              <a:t> style="</a:t>
            </a:r>
            <a:r>
              <a:rPr lang="en-US" dirty="0" err="1"/>
              <a:t>list-style-type:disc</a:t>
            </a:r>
            <a:r>
              <a:rPr lang="en-US" dirty="0"/>
              <a:t>"&gt;</a:t>
            </a:r>
          </a:p>
          <a:p>
            <a:pPr marL="0" indent="0">
              <a:buNone/>
            </a:pPr>
            <a:r>
              <a:rPr lang="en-US" dirty="0"/>
              <a:t>  &lt;li&gt;Coffee&lt;/li&gt;</a:t>
            </a:r>
          </a:p>
          <a:p>
            <a:pPr marL="0" indent="0">
              <a:buNone/>
            </a:pPr>
            <a:r>
              <a:rPr lang="en-US" dirty="0"/>
              <a:t>  &lt;li&gt;Tea&lt;/li&gt;</a:t>
            </a:r>
          </a:p>
          <a:p>
            <a:pPr marL="0" indent="0">
              <a:buNone/>
            </a:pPr>
            <a:r>
              <a:rPr lang="en-US" dirty="0"/>
              <a:t>  &lt;li&gt;Milk&lt;/li&gt;</a:t>
            </a:r>
          </a:p>
          <a:p>
            <a:pPr marL="0" indent="0">
              <a:buNone/>
            </a:pPr>
            <a:r>
              <a:rPr lang="en-US" dirty="0"/>
              <a:t>&lt;/</a:t>
            </a:r>
            <a:r>
              <a:rPr lang="en-US" dirty="0" err="1"/>
              <a:t>ul</a:t>
            </a:r>
            <a:r>
              <a:rPr lang="en-US" dirty="0"/>
              <a:t>&gt; </a:t>
            </a:r>
          </a:p>
        </p:txBody>
      </p:sp>
    </p:spTree>
    <p:extLst>
      <p:ext uri="{BB962C8B-B14F-4D97-AF65-F5344CB8AC3E}">
        <p14:creationId xmlns:p14="http://schemas.microsoft.com/office/powerpoint/2010/main" val="2461154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Section</a:t>
            </a:r>
            <a:endParaRPr lang="en-US" dirty="0"/>
          </a:p>
        </p:txBody>
      </p:sp>
      <p:sp>
        <p:nvSpPr>
          <p:cNvPr id="3" name="Content Placeholder 2"/>
          <p:cNvSpPr>
            <a:spLocks noGrp="1"/>
          </p:cNvSpPr>
          <p:nvPr>
            <p:ph sz="quarter" idx="1"/>
          </p:nvPr>
        </p:nvSpPr>
        <p:spPr>
          <a:xfrm>
            <a:off x="228600" y="838200"/>
            <a:ext cx="8229600" cy="6019800"/>
          </a:xfrm>
        </p:spPr>
        <p:txBody>
          <a:bodyPr>
            <a:normAutofit fontScale="85000" lnSpcReduction="10000"/>
          </a:bodyPr>
          <a:lstStyle/>
          <a:p>
            <a:pPr>
              <a:buNone/>
            </a:pPr>
            <a:r>
              <a:rPr lang="en-US" dirty="0" smtClean="0"/>
              <a:t>&lt;section&gt;</a:t>
            </a:r>
          </a:p>
          <a:p>
            <a:pPr>
              <a:buNone/>
            </a:pPr>
            <a:r>
              <a:rPr lang="en-US" dirty="0" smtClean="0"/>
              <a:t>  &lt;h1&gt;WWF&lt;/h1&gt;</a:t>
            </a:r>
          </a:p>
          <a:p>
            <a:pPr>
              <a:buNone/>
            </a:pPr>
            <a:r>
              <a:rPr lang="en-US" dirty="0" smtClean="0"/>
              <a:t>  &lt;p&gt;The World Wide Fund for Nature (WWF) is an international organization working on issues regarding the conservation, research and restoration of the environment, formerly named the World Wildlife Fund. WWF was founded in 1961.&lt;/p&gt;</a:t>
            </a:r>
          </a:p>
          <a:p>
            <a:pPr>
              <a:buNone/>
            </a:pPr>
            <a:r>
              <a:rPr lang="en-US" dirty="0" smtClean="0"/>
              <a:t>&lt;/section&gt;</a:t>
            </a:r>
          </a:p>
          <a:p>
            <a:pPr>
              <a:buNone/>
            </a:pPr>
            <a:endParaRPr lang="en-US" dirty="0" smtClean="0"/>
          </a:p>
          <a:p>
            <a:pPr>
              <a:buNone/>
            </a:pPr>
            <a:r>
              <a:rPr lang="en-US" dirty="0" smtClean="0"/>
              <a:t>&lt;section&gt;</a:t>
            </a:r>
          </a:p>
          <a:p>
            <a:pPr>
              <a:buNone/>
            </a:pPr>
            <a:r>
              <a:rPr lang="en-US" dirty="0" smtClean="0"/>
              <a:t>  &lt;h1&gt;WWF's Panda symbol&lt;/h1&gt;</a:t>
            </a:r>
          </a:p>
          <a:p>
            <a:pPr>
              <a:buNone/>
            </a:pPr>
            <a:r>
              <a:rPr lang="en-US" dirty="0" smtClean="0"/>
              <a:t>  &lt;p&gt;The Panda has become the symbol of WWF. The well-known panda logo of WWF originated from a panda named Chi </a:t>
            </a:r>
            <a:r>
              <a:rPr lang="en-US" dirty="0" err="1" smtClean="0"/>
              <a:t>Chi</a:t>
            </a:r>
            <a:r>
              <a:rPr lang="en-US" dirty="0" smtClean="0"/>
              <a:t> that was transferred from the Beijing Zoo to the London Zoo in the same year of the establishment of WWF.&lt;/p&gt;</a:t>
            </a:r>
          </a:p>
          <a:p>
            <a:pPr>
              <a:buNone/>
            </a:pPr>
            <a:r>
              <a:rPr lang="en-US" dirty="0" smtClean="0"/>
              <a:t>&lt;/section&gt;</a:t>
            </a:r>
          </a:p>
          <a:p>
            <a:pPr>
              <a:buNone/>
            </a:pPr>
            <a:endParaRPr lang="en-US" dirty="0" smtClean="0"/>
          </a:p>
          <a:p>
            <a:pPr>
              <a:buNone/>
            </a:pPr>
            <a:r>
              <a:rPr lang="en-US" dirty="0" smtClean="0"/>
              <a:t>&lt;p&gt;&lt;strong&gt;Note:&lt;/strong&gt; The section tag is not supported in Internet Explorer 8 and earlier versions.&lt;/p&gt;</a:t>
            </a:r>
          </a:p>
          <a:p>
            <a:endParaRPr lang="en-US" dirty="0"/>
          </a:p>
        </p:txBody>
      </p:sp>
    </p:spTree>
    <p:extLst>
      <p:ext uri="{BB962C8B-B14F-4D97-AF65-F5344CB8AC3E}">
        <p14:creationId xmlns:p14="http://schemas.microsoft.com/office/powerpoint/2010/main" val="207828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&lt;select&gt;</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&lt;select&gt;</a:t>
            </a:r>
          </a:p>
          <a:p>
            <a:pPr>
              <a:buNone/>
            </a:pPr>
            <a:r>
              <a:rPr lang="en-US" dirty="0" smtClean="0"/>
              <a:t>  &lt;option value="</a:t>
            </a:r>
            <a:r>
              <a:rPr lang="en-US" dirty="0" err="1" smtClean="0"/>
              <a:t>volvo</a:t>
            </a:r>
            <a:r>
              <a:rPr lang="en-US" dirty="0" smtClean="0"/>
              <a:t>"&gt;Volvo&lt;/option&gt;</a:t>
            </a:r>
          </a:p>
          <a:p>
            <a:pPr>
              <a:buNone/>
            </a:pPr>
            <a:r>
              <a:rPr lang="en-US" dirty="0" smtClean="0"/>
              <a:t>  &lt;option value="</a:t>
            </a:r>
            <a:r>
              <a:rPr lang="en-US" dirty="0" err="1" smtClean="0"/>
              <a:t>saab</a:t>
            </a:r>
            <a:r>
              <a:rPr lang="en-US" dirty="0" smtClean="0"/>
              <a:t>"&gt;Saab&lt;/option&gt;</a:t>
            </a:r>
          </a:p>
          <a:p>
            <a:pPr>
              <a:buNone/>
            </a:pPr>
            <a:r>
              <a:rPr lang="en-US" dirty="0" smtClean="0"/>
              <a:t>  &lt;option value="</a:t>
            </a:r>
            <a:r>
              <a:rPr lang="en-US" dirty="0" err="1" smtClean="0"/>
              <a:t>opel</a:t>
            </a:r>
            <a:r>
              <a:rPr lang="en-US" dirty="0" smtClean="0"/>
              <a:t>"&gt;Opel&lt;/option&gt;</a:t>
            </a:r>
          </a:p>
          <a:p>
            <a:pPr>
              <a:buNone/>
            </a:pPr>
            <a:r>
              <a:rPr lang="en-US" dirty="0" smtClean="0"/>
              <a:t>  &lt;option value="</a:t>
            </a:r>
            <a:r>
              <a:rPr lang="en-US" dirty="0" err="1" smtClean="0"/>
              <a:t>audi</a:t>
            </a:r>
            <a:r>
              <a:rPr lang="en-US" dirty="0" smtClean="0"/>
              <a:t>"&gt;Audi&lt;/option&gt;</a:t>
            </a:r>
          </a:p>
          <a:p>
            <a:pPr>
              <a:buNone/>
            </a:pPr>
            <a:r>
              <a:rPr lang="en-US" dirty="0" smtClean="0"/>
              <a:t>&lt;/select&gt;</a:t>
            </a:r>
            <a:endParaRPr lang="en-US" dirty="0"/>
          </a:p>
        </p:txBody>
      </p:sp>
    </p:spTree>
    <p:extLst>
      <p:ext uri="{BB962C8B-B14F-4D97-AF65-F5344CB8AC3E}">
        <p14:creationId xmlns:p14="http://schemas.microsoft.com/office/powerpoint/2010/main" val="38231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Ordered HTML List</a:t>
            </a:r>
          </a:p>
        </p:txBody>
      </p:sp>
      <p:sp>
        <p:nvSpPr>
          <p:cNvPr id="3" name="Content Placeholder 2"/>
          <p:cNvSpPr>
            <a:spLocks noGrp="1"/>
          </p:cNvSpPr>
          <p:nvPr>
            <p:ph sz="quarter" idx="1"/>
          </p:nvPr>
        </p:nvSpPr>
        <p:spPr/>
        <p:txBody>
          <a:bodyPr/>
          <a:lstStyle/>
          <a:p>
            <a:pPr marL="0" indent="0">
              <a:buNone/>
            </a:pPr>
            <a:r>
              <a:rPr lang="it-IT" dirty="0"/>
              <a:t>&lt;h2&gt;An ordered HTML list&lt;/h2&gt;</a:t>
            </a:r>
          </a:p>
          <a:p>
            <a:pPr marL="0" indent="0">
              <a:buNone/>
            </a:pPr>
            <a:endParaRPr lang="it-IT" dirty="0"/>
          </a:p>
          <a:p>
            <a:pPr marL="0" indent="0">
              <a:buNone/>
            </a:pPr>
            <a:r>
              <a:rPr lang="it-IT" dirty="0"/>
              <a:t>&lt;ol&gt;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&lt;/ol&gt; </a:t>
            </a:r>
            <a:endParaRPr lang="en-US" dirty="0"/>
          </a:p>
        </p:txBody>
      </p:sp>
    </p:spTree>
    <p:extLst>
      <p:ext uri="{BB962C8B-B14F-4D97-AF65-F5344CB8AC3E}">
        <p14:creationId xmlns:p14="http://schemas.microsoft.com/office/powerpoint/2010/main" val="6458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t-IT" dirty="0"/>
              <a:t>Numbers</a:t>
            </a:r>
            <a:endParaRPr lang="en-US" dirty="0"/>
          </a:p>
        </p:txBody>
      </p:sp>
      <p:sp>
        <p:nvSpPr>
          <p:cNvPr id="3" name="Content Placeholder 2"/>
          <p:cNvSpPr>
            <a:spLocks noGrp="1"/>
          </p:cNvSpPr>
          <p:nvPr>
            <p:ph sz="quarter" idx="1"/>
          </p:nvPr>
        </p:nvSpPr>
        <p:spPr/>
        <p:txBody>
          <a:bodyPr/>
          <a:lstStyle/>
          <a:p>
            <a:r>
              <a:rPr lang="it-IT" dirty="0"/>
              <a:t>&lt;h2&gt;Ordered List with Numbers&lt;/h2&gt;</a:t>
            </a:r>
          </a:p>
          <a:p>
            <a:endParaRPr lang="it-IT" dirty="0"/>
          </a:p>
          <a:p>
            <a:r>
              <a:rPr lang="it-IT" dirty="0"/>
              <a:t>&lt;ol type="1"&gt;</a:t>
            </a:r>
          </a:p>
          <a:p>
            <a:r>
              <a:rPr lang="it-IT" dirty="0"/>
              <a:t>  &lt;li&gt;Coffee&lt;/li&gt;</a:t>
            </a:r>
          </a:p>
          <a:p>
            <a:r>
              <a:rPr lang="it-IT" dirty="0"/>
              <a:t>  &lt;li&gt;Tea&lt;/li&gt;</a:t>
            </a:r>
          </a:p>
          <a:p>
            <a:r>
              <a:rPr lang="it-IT" dirty="0"/>
              <a:t>  &lt;li&gt;Milk&lt;/li&gt;</a:t>
            </a:r>
          </a:p>
          <a:p>
            <a:r>
              <a:rPr lang="it-IT" dirty="0"/>
              <a:t>&lt;/ol&gt; </a:t>
            </a:r>
            <a:endParaRPr lang="en-US" dirty="0"/>
          </a:p>
        </p:txBody>
      </p:sp>
    </p:spTree>
    <p:extLst>
      <p:ext uri="{BB962C8B-B14F-4D97-AF65-F5344CB8AC3E}">
        <p14:creationId xmlns:p14="http://schemas.microsoft.com/office/powerpoint/2010/main" val="411393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Uppercase Letters:</a:t>
            </a:r>
            <a:br>
              <a:rPr lang="en-US" dirty="0"/>
            </a:br>
            <a:endParaRPr lang="en-US" dirty="0"/>
          </a:p>
        </p:txBody>
      </p:sp>
      <p:sp>
        <p:nvSpPr>
          <p:cNvPr id="3" name="Content Placeholder 2"/>
          <p:cNvSpPr>
            <a:spLocks noGrp="1"/>
          </p:cNvSpPr>
          <p:nvPr>
            <p:ph sz="quarter" idx="1"/>
          </p:nvPr>
        </p:nvSpPr>
        <p:spPr/>
        <p:txBody>
          <a:bodyPr/>
          <a:lstStyle/>
          <a:p>
            <a:pPr marL="0" indent="0">
              <a:buNone/>
            </a:pPr>
            <a:r>
              <a:rPr lang="it-IT" dirty="0"/>
              <a:t>&lt;h2&gt;Ordered List with Letters&lt;/h2&gt;</a:t>
            </a:r>
          </a:p>
          <a:p>
            <a:pPr marL="0" indent="0">
              <a:buNone/>
            </a:pPr>
            <a:endParaRPr lang="it-IT" dirty="0"/>
          </a:p>
          <a:p>
            <a:pPr marL="0" indent="0">
              <a:buNone/>
            </a:pPr>
            <a:r>
              <a:rPr lang="it-IT" dirty="0"/>
              <a:t>&lt;ol type="A"&gt;</a:t>
            </a:r>
          </a:p>
          <a:p>
            <a:pPr marL="0" indent="0">
              <a:buNone/>
            </a:pPr>
            <a:r>
              <a:rPr lang="it-IT" dirty="0"/>
              <a:t>  &lt;li&gt;Coffee&lt;/li&gt;</a:t>
            </a:r>
          </a:p>
          <a:p>
            <a:pPr marL="0" indent="0">
              <a:buNone/>
            </a:pPr>
            <a:r>
              <a:rPr lang="it-IT" dirty="0"/>
              <a:t>  &lt;li&gt;Tea&lt;/li&gt;</a:t>
            </a:r>
          </a:p>
          <a:p>
            <a:pPr marL="0" indent="0">
              <a:buNone/>
            </a:pPr>
            <a:r>
              <a:rPr lang="it-IT" dirty="0"/>
              <a:t>  &lt;li&gt;Milk&lt;/li&gt;</a:t>
            </a:r>
          </a:p>
          <a:p>
            <a:pPr marL="0" indent="0">
              <a:buNone/>
            </a:pPr>
            <a:r>
              <a:rPr lang="it-IT" dirty="0"/>
              <a:t>&lt;/ol&gt;</a:t>
            </a:r>
            <a:endParaRPr lang="en-US" dirty="0"/>
          </a:p>
        </p:txBody>
      </p:sp>
    </p:spTree>
    <p:extLst>
      <p:ext uri="{BB962C8B-B14F-4D97-AF65-F5344CB8AC3E}">
        <p14:creationId xmlns:p14="http://schemas.microsoft.com/office/powerpoint/2010/main" val="132133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HTML Description Lists</a:t>
            </a:r>
            <a:br>
              <a:rPr lang="en-US" dirty="0"/>
            </a:br>
            <a:endParaRPr lang="en-US" dirty="0"/>
          </a:p>
        </p:txBody>
      </p:sp>
      <p:sp>
        <p:nvSpPr>
          <p:cNvPr id="3" name="Subtitle 2"/>
          <p:cNvSpPr>
            <a:spLocks noGrp="1"/>
          </p:cNvSpPr>
          <p:nvPr>
            <p:ph type="subTitle" idx="1"/>
          </p:nvPr>
        </p:nvSpPr>
        <p:spPr/>
        <p:txBody>
          <a:bodyPr>
            <a:normAutofit fontScale="85000" lnSpcReduction="20000"/>
          </a:bodyPr>
          <a:lstStyle/>
          <a:p>
            <a:pPr algn="ctr"/>
            <a:r>
              <a:rPr lang="en-US" b="0" dirty="0"/>
              <a:t>The </a:t>
            </a:r>
            <a:r>
              <a:rPr lang="en-US" dirty="0"/>
              <a:t>&lt;dl&gt;</a:t>
            </a:r>
            <a:r>
              <a:rPr lang="en-US" b="0" dirty="0"/>
              <a:t> tag defines the description list, the </a:t>
            </a:r>
            <a:r>
              <a:rPr lang="en-US" dirty="0"/>
              <a:t>&lt;</a:t>
            </a:r>
            <a:r>
              <a:rPr lang="en-US" dirty="0" err="1"/>
              <a:t>dt</a:t>
            </a:r>
            <a:r>
              <a:rPr lang="en-US" dirty="0"/>
              <a:t>&gt;</a:t>
            </a:r>
            <a:r>
              <a:rPr lang="en-US" b="0" dirty="0"/>
              <a:t> tag defines the term (name), and the </a:t>
            </a:r>
            <a:r>
              <a:rPr lang="en-US" dirty="0"/>
              <a:t>&lt;</a:t>
            </a:r>
            <a:r>
              <a:rPr lang="en-US" dirty="0" err="1"/>
              <a:t>dd</a:t>
            </a:r>
            <a:r>
              <a:rPr lang="en-US" dirty="0"/>
              <a:t>&gt;</a:t>
            </a:r>
            <a:r>
              <a:rPr lang="en-US" b="0" dirty="0"/>
              <a:t> tag describes each term: </a:t>
            </a:r>
            <a:endParaRPr lang="en-US" dirty="0"/>
          </a:p>
        </p:txBody>
      </p:sp>
    </p:spTree>
    <p:extLst>
      <p:ext uri="{BB962C8B-B14F-4D97-AF65-F5344CB8AC3E}">
        <p14:creationId xmlns:p14="http://schemas.microsoft.com/office/powerpoint/2010/main" val="257346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HTML Description Lists</a:t>
            </a:r>
            <a:br>
              <a:rPr lang="en-US" dirty="0"/>
            </a:b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&lt;h2&gt;A Description List&lt;/h2&gt;</a:t>
            </a:r>
          </a:p>
          <a:p>
            <a:pPr marL="0" indent="0">
              <a:buNone/>
            </a:pPr>
            <a:endParaRPr lang="en-US" dirty="0"/>
          </a:p>
          <a:p>
            <a:pPr marL="0" indent="0">
              <a:buNone/>
            </a:pPr>
            <a:r>
              <a:rPr lang="en-US" dirty="0"/>
              <a:t>&lt;dl&gt;</a:t>
            </a:r>
          </a:p>
          <a:p>
            <a:pPr marL="0" indent="0">
              <a:buNone/>
            </a:pPr>
            <a:r>
              <a:rPr lang="en-US" dirty="0"/>
              <a:t>  &lt;</a:t>
            </a:r>
            <a:r>
              <a:rPr lang="en-US" dirty="0" err="1"/>
              <a:t>dt</a:t>
            </a:r>
            <a:r>
              <a:rPr lang="en-US" dirty="0"/>
              <a:t>&gt;Coffee&lt;/</a:t>
            </a:r>
            <a:r>
              <a:rPr lang="en-US" dirty="0" err="1"/>
              <a:t>dt</a:t>
            </a:r>
            <a:r>
              <a:rPr lang="en-US" dirty="0"/>
              <a:t>&gt;</a:t>
            </a:r>
          </a:p>
          <a:p>
            <a:pPr marL="0" indent="0">
              <a:buNone/>
            </a:pPr>
            <a:r>
              <a:rPr lang="en-US" dirty="0"/>
              <a:t>  &lt;</a:t>
            </a:r>
            <a:r>
              <a:rPr lang="en-US" dirty="0" err="1"/>
              <a:t>dd</a:t>
            </a:r>
            <a:r>
              <a:rPr lang="en-US" dirty="0"/>
              <a:t>&gt;- black hot drink&lt;/</a:t>
            </a:r>
            <a:r>
              <a:rPr lang="en-US" dirty="0" err="1"/>
              <a:t>dd</a:t>
            </a:r>
            <a:r>
              <a:rPr lang="en-US" dirty="0"/>
              <a:t>&gt;</a:t>
            </a:r>
          </a:p>
          <a:p>
            <a:pPr marL="0" indent="0">
              <a:buNone/>
            </a:pPr>
            <a:r>
              <a:rPr lang="en-US" dirty="0"/>
              <a:t>  &lt;</a:t>
            </a:r>
            <a:r>
              <a:rPr lang="en-US" dirty="0" err="1"/>
              <a:t>dt</a:t>
            </a:r>
            <a:r>
              <a:rPr lang="en-US" dirty="0"/>
              <a:t>&gt;Milk&lt;/</a:t>
            </a:r>
            <a:r>
              <a:rPr lang="en-US" dirty="0" err="1"/>
              <a:t>dt</a:t>
            </a:r>
            <a:r>
              <a:rPr lang="en-US" dirty="0"/>
              <a:t>&gt;</a:t>
            </a:r>
          </a:p>
          <a:p>
            <a:pPr marL="0" indent="0">
              <a:buNone/>
            </a:pPr>
            <a:r>
              <a:rPr lang="en-US" dirty="0"/>
              <a:t>  &lt;</a:t>
            </a:r>
            <a:r>
              <a:rPr lang="en-US" dirty="0" err="1"/>
              <a:t>dd</a:t>
            </a:r>
            <a:r>
              <a:rPr lang="en-US" dirty="0"/>
              <a:t>&gt;- white cold drink&lt;/</a:t>
            </a:r>
            <a:r>
              <a:rPr lang="en-US" dirty="0" err="1"/>
              <a:t>dd</a:t>
            </a:r>
            <a:r>
              <a:rPr lang="en-US" dirty="0"/>
              <a:t>&gt;</a:t>
            </a:r>
          </a:p>
          <a:p>
            <a:pPr marL="0" indent="0">
              <a:buNone/>
            </a:pPr>
            <a:r>
              <a:rPr lang="en-US" dirty="0"/>
              <a:t>&lt;/dl&gt;</a:t>
            </a:r>
          </a:p>
        </p:txBody>
      </p:sp>
    </p:spTree>
    <p:extLst>
      <p:ext uri="{BB962C8B-B14F-4D97-AF65-F5344CB8AC3E}">
        <p14:creationId xmlns:p14="http://schemas.microsoft.com/office/powerpoint/2010/main" val="257611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Nested HTML Lists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it-IT" dirty="0"/>
              <a:t>&lt;h2&gt;A Nested List&lt;/h2&gt;</a:t>
            </a:r>
          </a:p>
          <a:p>
            <a:pPr marL="0" indent="0">
              <a:buNone/>
            </a:pPr>
            <a:endParaRPr lang="it-IT" dirty="0"/>
          </a:p>
          <a:p>
            <a:pPr marL="0" indent="0">
              <a:buNone/>
            </a:pPr>
            <a:r>
              <a:rPr lang="it-IT" dirty="0"/>
              <a:t>&lt;ul&gt;</a:t>
            </a:r>
          </a:p>
          <a:p>
            <a:pPr marL="0" indent="0">
              <a:buNone/>
            </a:pPr>
            <a:r>
              <a:rPr lang="it-IT" dirty="0"/>
              <a:t>  &lt;li&gt;Coffee&lt;/li&gt;</a:t>
            </a:r>
          </a:p>
          <a:p>
            <a:pPr marL="0" indent="0">
              <a:buNone/>
            </a:pPr>
            <a:r>
              <a:rPr lang="it-IT" dirty="0"/>
              <a:t>  &lt;li&gt;Tea</a:t>
            </a:r>
          </a:p>
          <a:p>
            <a:pPr marL="0" indent="0">
              <a:buNone/>
            </a:pPr>
            <a:r>
              <a:rPr lang="it-IT" dirty="0"/>
              <a:t>    &lt;ul&gt;</a:t>
            </a:r>
          </a:p>
          <a:p>
            <a:pPr marL="0" indent="0">
              <a:buNone/>
            </a:pPr>
            <a:r>
              <a:rPr lang="it-IT" dirty="0"/>
              <a:t>    &lt;li&gt;Black tea&lt;/li&gt;</a:t>
            </a:r>
          </a:p>
          <a:p>
            <a:pPr marL="0" indent="0">
              <a:buNone/>
            </a:pPr>
            <a:r>
              <a:rPr lang="it-IT" dirty="0"/>
              <a:t>    &lt;li&gt;Green tea&lt;/li&gt;</a:t>
            </a:r>
          </a:p>
          <a:p>
            <a:pPr marL="0" indent="0">
              <a:buNone/>
            </a:pPr>
            <a:r>
              <a:rPr lang="it-IT" dirty="0"/>
              <a:t>    &lt;/ul&gt;</a:t>
            </a:r>
          </a:p>
          <a:p>
            <a:pPr marL="0" indent="0">
              <a:buNone/>
            </a:pPr>
            <a:r>
              <a:rPr lang="it-IT" dirty="0"/>
              <a:t>  &lt;/li&gt;</a:t>
            </a:r>
          </a:p>
          <a:p>
            <a:pPr marL="0" indent="0">
              <a:buNone/>
            </a:pPr>
            <a:r>
              <a:rPr lang="it-IT" dirty="0"/>
              <a:t>  &lt;li&gt;Milk&lt;/li&gt;</a:t>
            </a:r>
          </a:p>
          <a:p>
            <a:pPr marL="0" indent="0">
              <a:buNone/>
            </a:pPr>
            <a:r>
              <a:rPr lang="it-IT" dirty="0"/>
              <a:t>&lt;/ul&gt;</a:t>
            </a:r>
            <a:endParaRPr lang="en-US" dirty="0"/>
          </a:p>
        </p:txBody>
      </p:sp>
    </p:spTree>
    <p:extLst>
      <p:ext uri="{BB962C8B-B14F-4D97-AF65-F5344CB8AC3E}">
        <p14:creationId xmlns:p14="http://schemas.microsoft.com/office/powerpoint/2010/main" val="413344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Chapter Summary</a:t>
            </a:r>
            <a:br>
              <a:rPr lang="en-US" dirty="0"/>
            </a:br>
            <a:r>
              <a:rPr lang="en-US" dirty="0"/>
              <a:t/>
            </a:r>
            <a:br>
              <a:rPr lang="en-US" dirty="0"/>
            </a:br>
            <a:endParaRPr lang="en-US" dirty="0"/>
          </a:p>
        </p:txBody>
      </p:sp>
      <p:sp>
        <p:nvSpPr>
          <p:cNvPr id="3" name="Content Placeholder 2"/>
          <p:cNvSpPr>
            <a:spLocks noGrp="1"/>
          </p:cNvSpPr>
          <p:nvPr>
            <p:ph sz="quarter" idx="1"/>
          </p:nvPr>
        </p:nvSpPr>
        <p:spPr>
          <a:xfrm>
            <a:off x="457200" y="609600"/>
            <a:ext cx="7467600" cy="6096000"/>
          </a:xfrm>
        </p:spPr>
        <p:txBody>
          <a:bodyPr>
            <a:normAutofit fontScale="92500" lnSpcReduction="20000"/>
          </a:bodyPr>
          <a:lstStyle/>
          <a:p>
            <a:r>
              <a:rPr lang="en-US" dirty="0"/>
              <a:t>Use the HTML </a:t>
            </a:r>
            <a:r>
              <a:rPr lang="en-US" b="1" dirty="0"/>
              <a:t>&lt;</a:t>
            </a:r>
            <a:r>
              <a:rPr lang="en-US" b="1" dirty="0" err="1"/>
              <a:t>ul</a:t>
            </a:r>
            <a:r>
              <a:rPr lang="en-US" b="1" dirty="0"/>
              <a:t>&gt;</a:t>
            </a:r>
            <a:r>
              <a:rPr lang="en-US" dirty="0"/>
              <a:t> element to define an unordered list</a:t>
            </a:r>
          </a:p>
          <a:p>
            <a:r>
              <a:rPr lang="en-US" dirty="0"/>
              <a:t>Use the CSS</a:t>
            </a:r>
            <a:r>
              <a:rPr lang="en-US" b="1" dirty="0"/>
              <a:t> list-style-type</a:t>
            </a:r>
            <a:r>
              <a:rPr lang="en-US" dirty="0"/>
              <a:t> property to define the list item marker</a:t>
            </a:r>
          </a:p>
          <a:p>
            <a:r>
              <a:rPr lang="en-US" dirty="0"/>
              <a:t>Use the HTML </a:t>
            </a:r>
            <a:r>
              <a:rPr lang="en-US" b="1" dirty="0"/>
              <a:t>&lt;</a:t>
            </a:r>
            <a:r>
              <a:rPr lang="en-US" b="1" dirty="0" err="1"/>
              <a:t>ol</a:t>
            </a:r>
            <a:r>
              <a:rPr lang="en-US" b="1" dirty="0"/>
              <a:t>&gt;</a:t>
            </a:r>
            <a:r>
              <a:rPr lang="en-US" dirty="0"/>
              <a:t> element to define an ordered list</a:t>
            </a:r>
          </a:p>
          <a:p>
            <a:r>
              <a:rPr lang="en-US" dirty="0"/>
              <a:t>Use the HTML </a:t>
            </a:r>
            <a:r>
              <a:rPr lang="en-US" b="1" dirty="0"/>
              <a:t>type</a:t>
            </a:r>
            <a:r>
              <a:rPr lang="en-US" dirty="0"/>
              <a:t> attribute to define the numbering type</a:t>
            </a:r>
          </a:p>
          <a:p>
            <a:r>
              <a:rPr lang="en-US" dirty="0"/>
              <a:t>Use the HTML </a:t>
            </a:r>
            <a:r>
              <a:rPr lang="en-US" b="1" dirty="0"/>
              <a:t>&lt;li&gt;</a:t>
            </a:r>
            <a:r>
              <a:rPr lang="en-US" dirty="0"/>
              <a:t> element to define a list item</a:t>
            </a:r>
          </a:p>
          <a:p>
            <a:r>
              <a:rPr lang="en-US" dirty="0"/>
              <a:t>Use the HTML </a:t>
            </a:r>
            <a:r>
              <a:rPr lang="en-US" b="1" dirty="0"/>
              <a:t>&lt;dl&gt;</a:t>
            </a:r>
            <a:r>
              <a:rPr lang="en-US" dirty="0"/>
              <a:t> element to define a description list</a:t>
            </a:r>
          </a:p>
          <a:p>
            <a:r>
              <a:rPr lang="en-US" dirty="0"/>
              <a:t>Use the HTML </a:t>
            </a:r>
            <a:r>
              <a:rPr lang="en-US" b="1" dirty="0"/>
              <a:t>&lt;</a:t>
            </a:r>
            <a:r>
              <a:rPr lang="en-US" b="1" dirty="0" err="1"/>
              <a:t>dt</a:t>
            </a:r>
            <a:r>
              <a:rPr lang="en-US" b="1" dirty="0"/>
              <a:t>&gt;</a:t>
            </a:r>
            <a:r>
              <a:rPr lang="en-US" dirty="0"/>
              <a:t> element to define the description term</a:t>
            </a:r>
          </a:p>
          <a:p>
            <a:r>
              <a:rPr lang="en-US" dirty="0"/>
              <a:t>Use the HTML </a:t>
            </a:r>
            <a:r>
              <a:rPr lang="en-US" b="1" dirty="0"/>
              <a:t>&lt;</a:t>
            </a:r>
            <a:r>
              <a:rPr lang="en-US" b="1" dirty="0" err="1"/>
              <a:t>dd</a:t>
            </a:r>
            <a:r>
              <a:rPr lang="en-US" b="1" dirty="0"/>
              <a:t>&gt;</a:t>
            </a:r>
            <a:r>
              <a:rPr lang="en-US" dirty="0"/>
              <a:t> element to describe the term in a description list</a:t>
            </a:r>
          </a:p>
          <a:p>
            <a:r>
              <a:rPr lang="en-US" dirty="0"/>
              <a:t>Lists can be nested inside lists</a:t>
            </a:r>
          </a:p>
          <a:p>
            <a:r>
              <a:rPr lang="en-US" dirty="0"/>
              <a:t>List items can contain other HTML elements</a:t>
            </a:r>
          </a:p>
          <a:p>
            <a:r>
              <a:rPr lang="en-US" dirty="0"/>
              <a:t>Use the CSS property </a:t>
            </a:r>
            <a:r>
              <a:rPr lang="en-US" b="1" dirty="0" err="1"/>
              <a:t>float:left</a:t>
            </a:r>
            <a:r>
              <a:rPr lang="en-US" dirty="0"/>
              <a:t> or </a:t>
            </a:r>
            <a:r>
              <a:rPr lang="en-US" b="1" dirty="0" err="1"/>
              <a:t>display:inline</a:t>
            </a:r>
            <a:r>
              <a:rPr lang="en-US" b="1" dirty="0"/>
              <a:t> </a:t>
            </a:r>
            <a:r>
              <a:rPr lang="en-US" dirty="0"/>
              <a:t>to display a list horizontally</a:t>
            </a:r>
          </a:p>
          <a:p>
            <a:endParaRPr lang="en-US" dirty="0"/>
          </a:p>
        </p:txBody>
      </p:sp>
    </p:spTree>
    <p:extLst>
      <p:ext uri="{BB962C8B-B14F-4D97-AF65-F5344CB8AC3E}">
        <p14:creationId xmlns:p14="http://schemas.microsoft.com/office/powerpoint/2010/main" val="3350590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463</TotalTime>
  <Words>982</Words>
  <Application>Microsoft Office PowerPoint</Application>
  <PresentationFormat>On-screen Show (4:3)</PresentationFormat>
  <Paragraphs>157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Origin</vt:lpstr>
      <vt:lpstr>HTML Lists </vt:lpstr>
      <vt:lpstr> Unordered HTML List  </vt:lpstr>
      <vt:lpstr>Ordered HTML List</vt:lpstr>
      <vt:lpstr>Numbers</vt:lpstr>
      <vt:lpstr>Uppercase Letters: </vt:lpstr>
      <vt:lpstr>HTML Description Lists </vt:lpstr>
      <vt:lpstr>HTML Description Lists </vt:lpstr>
      <vt:lpstr>Nested HTML Lists </vt:lpstr>
      <vt:lpstr>Chapter Summary  </vt:lpstr>
      <vt:lpstr>HTML &lt;font&gt; Tag. </vt:lpstr>
      <vt:lpstr>.</vt:lpstr>
      <vt:lpstr>Button</vt:lpstr>
      <vt:lpstr>HTML &lt;fieldset&gt; Tag </vt:lpstr>
      <vt:lpstr>Figure &amp; Figaption</vt:lpstr>
      <vt:lpstr>HTML &lt;header&gt; Tag </vt:lpstr>
      <vt:lpstr>FOOTER</vt:lpstr>
      <vt:lpstr>IFRAME</vt:lpstr>
      <vt:lpstr>HTML &lt;NAV&gt; Tag</vt:lpstr>
      <vt:lpstr>Object</vt:lpstr>
      <vt:lpstr>Section</vt:lpstr>
      <vt:lpstr>&lt;select&gt;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BITM TRAINER - 401</dc:creator>
  <cp:lastModifiedBy>BITM TRAINER - 401</cp:lastModifiedBy>
  <cp:revision>5</cp:revision>
  <dcterms:created xsi:type="dcterms:W3CDTF">2017-11-23T07:32:11Z</dcterms:created>
  <dcterms:modified xsi:type="dcterms:W3CDTF">2017-11-23T15:15:20Z</dcterms:modified>
</cp:coreProperties>
</file>