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2" r:id="rId4"/>
    <p:sldId id="269" r:id="rId5"/>
    <p:sldId id="276" r:id="rId6"/>
    <p:sldId id="298" r:id="rId7"/>
    <p:sldId id="277" r:id="rId8"/>
    <p:sldId id="282" r:id="rId9"/>
    <p:sldId id="278" r:id="rId10"/>
    <p:sldId id="279" r:id="rId11"/>
    <p:sldId id="280" r:id="rId12"/>
    <p:sldId id="281" r:id="rId13"/>
    <p:sldId id="283" r:id="rId14"/>
    <p:sldId id="284" r:id="rId15"/>
    <p:sldId id="285" r:id="rId16"/>
    <p:sldId id="286" r:id="rId17"/>
    <p:sldId id="287" r:id="rId18"/>
    <p:sldId id="288" r:id="rId19"/>
    <p:sldId id="289" r:id="rId20"/>
    <p:sldId id="290" r:id="rId21"/>
    <p:sldId id="292" r:id="rId22"/>
    <p:sldId id="291" r:id="rId23"/>
    <p:sldId id="293" r:id="rId24"/>
    <p:sldId id="294" r:id="rId25"/>
    <p:sldId id="295" r:id="rId26"/>
    <p:sldId id="296" r:id="rId27"/>
    <p:sldId id="29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D71B8A-AEF1-4F60-937A-9036E92B9EBD}" type="datetimeFigureOut">
              <a:rPr lang="en-US" smtClean="0"/>
              <a:pPr/>
              <a:t>11/23/2017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8DA45CE-FC45-4F08-A032-7E9E66BD44C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D71B8A-AEF1-4F60-937A-9036E92B9EBD}" type="datetimeFigureOut">
              <a:rPr lang="en-US" smtClean="0"/>
              <a:pPr/>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A45CE-FC45-4F08-A032-7E9E66BD44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D71B8A-AEF1-4F60-937A-9036E92B9EBD}" type="datetimeFigureOut">
              <a:rPr lang="en-US" smtClean="0"/>
              <a:pPr/>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A45CE-FC45-4F08-A032-7E9E66BD44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D71B8A-AEF1-4F60-937A-9036E92B9EBD}" type="datetimeFigureOut">
              <a:rPr lang="en-US" smtClean="0"/>
              <a:pPr/>
              <a:t>11/23/2017</a:t>
            </a:fld>
            <a:endParaRPr lang="en-US"/>
          </a:p>
        </p:txBody>
      </p:sp>
      <p:sp>
        <p:nvSpPr>
          <p:cNvPr id="9" name="Slide Number Placeholder 8"/>
          <p:cNvSpPr>
            <a:spLocks noGrp="1"/>
          </p:cNvSpPr>
          <p:nvPr>
            <p:ph type="sldNum" sz="quarter" idx="15"/>
          </p:nvPr>
        </p:nvSpPr>
        <p:spPr/>
        <p:txBody>
          <a:bodyPr rtlCol="0"/>
          <a:lstStyle/>
          <a:p>
            <a:fld id="{98DA45CE-FC45-4F08-A032-7E9E66BD44C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D71B8A-AEF1-4F60-937A-9036E92B9EBD}" type="datetimeFigureOut">
              <a:rPr lang="en-US" smtClean="0"/>
              <a:pPr/>
              <a:t>11/23/2017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8DA45CE-FC45-4F08-A032-7E9E66BD44C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D71B8A-AEF1-4F60-937A-9036E92B9EBD}" type="datetimeFigureOut">
              <a:rPr lang="en-US" smtClean="0"/>
              <a:pPr/>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A45CE-FC45-4F08-A032-7E9E66BD44C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D71B8A-AEF1-4F60-937A-9036E92B9EBD}" type="datetimeFigureOut">
              <a:rPr lang="en-US" smtClean="0"/>
              <a:pPr/>
              <a:t>11/23/2017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DA45CE-FC45-4F08-A032-7E9E66BD44C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D71B8A-AEF1-4F60-937A-9036E92B9EBD}" type="datetimeFigureOut">
              <a:rPr lang="en-US" smtClean="0"/>
              <a:pPr/>
              <a:t>11/23/2017</a:t>
            </a:fld>
            <a:endParaRPr lang="en-US"/>
          </a:p>
        </p:txBody>
      </p:sp>
      <p:sp>
        <p:nvSpPr>
          <p:cNvPr id="7" name="Slide Number Placeholder 6"/>
          <p:cNvSpPr>
            <a:spLocks noGrp="1"/>
          </p:cNvSpPr>
          <p:nvPr>
            <p:ph type="sldNum" sz="quarter" idx="11"/>
          </p:nvPr>
        </p:nvSpPr>
        <p:spPr/>
        <p:txBody>
          <a:bodyPr rtlCol="0"/>
          <a:lstStyle/>
          <a:p>
            <a:fld id="{98DA45CE-FC45-4F08-A032-7E9E66BD44C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D71B8A-AEF1-4F60-937A-9036E92B9EBD}" type="datetimeFigureOut">
              <a:rPr lang="en-US" smtClean="0"/>
              <a:pPr/>
              <a:t>11/23/2017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DA45CE-FC45-4F08-A032-7E9E66BD44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D71B8A-AEF1-4F60-937A-9036E92B9EBD}" type="datetimeFigureOut">
              <a:rPr lang="en-US" smtClean="0"/>
              <a:pPr/>
              <a:t>11/23/2017</a:t>
            </a:fld>
            <a:endParaRPr lang="en-US"/>
          </a:p>
        </p:txBody>
      </p:sp>
      <p:sp>
        <p:nvSpPr>
          <p:cNvPr id="22" name="Slide Number Placeholder 21"/>
          <p:cNvSpPr>
            <a:spLocks noGrp="1"/>
          </p:cNvSpPr>
          <p:nvPr>
            <p:ph type="sldNum" sz="quarter" idx="15"/>
          </p:nvPr>
        </p:nvSpPr>
        <p:spPr/>
        <p:txBody>
          <a:bodyPr rtlCol="0"/>
          <a:lstStyle/>
          <a:p>
            <a:fld id="{98DA45CE-FC45-4F08-A032-7E9E66BD44C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AD71B8A-AEF1-4F60-937A-9036E92B9EBD}" type="datetimeFigureOut">
              <a:rPr lang="en-US" smtClean="0"/>
              <a:pPr/>
              <a:t>11/23/2017</a:t>
            </a:fld>
            <a:endParaRPr lang="en-US"/>
          </a:p>
        </p:txBody>
      </p:sp>
      <p:sp>
        <p:nvSpPr>
          <p:cNvPr id="18" name="Slide Number Placeholder 17"/>
          <p:cNvSpPr>
            <a:spLocks noGrp="1"/>
          </p:cNvSpPr>
          <p:nvPr>
            <p:ph type="sldNum" sz="quarter" idx="11"/>
          </p:nvPr>
        </p:nvSpPr>
        <p:spPr/>
        <p:txBody>
          <a:bodyPr rtlCol="0"/>
          <a:lstStyle/>
          <a:p>
            <a:fld id="{98DA45CE-FC45-4F08-A032-7E9E66BD44C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AD71B8A-AEF1-4F60-937A-9036E92B9EBD}" type="datetimeFigureOut">
              <a:rPr lang="en-US" smtClean="0"/>
              <a:pPr/>
              <a:t>11/23/2017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8DA45CE-FC45-4F08-A032-7E9E66BD44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a:t>
            </a:r>
            <a:endParaRPr lang="en-US" dirty="0"/>
          </a:p>
        </p:txBody>
      </p:sp>
      <p:sp>
        <p:nvSpPr>
          <p:cNvPr id="3" name="Content Placeholder 2"/>
          <p:cNvSpPr>
            <a:spLocks noGrp="1"/>
          </p:cNvSpPr>
          <p:nvPr>
            <p:ph sz="quarter" idx="1"/>
          </p:nvPr>
        </p:nvSpPr>
        <p:spPr/>
        <p:txBody>
          <a:bodyPr/>
          <a:lstStyle/>
          <a:p>
            <a:r>
              <a:rPr lang="en-US" dirty="0" smtClean="0"/>
              <a:t>HTML links are hyperlinks.</a:t>
            </a:r>
          </a:p>
          <a:p>
            <a:r>
              <a:rPr lang="en-US" dirty="0" smtClean="0"/>
              <a:t>You can click on a link and jump to another document.</a:t>
            </a:r>
          </a:p>
          <a:p>
            <a:r>
              <a:rPr lang="en-US" dirty="0" smtClean="0"/>
              <a:t>When you move the mouse over a link, the mouse arrow will turn into a little hand.</a:t>
            </a:r>
          </a:p>
          <a:p>
            <a:r>
              <a:rPr lang="en-US" b="1" dirty="0" smtClean="0"/>
              <a:t>Note:</a:t>
            </a:r>
            <a:r>
              <a:rPr lang="en-US" dirty="0" smtClean="0"/>
              <a:t> A link does not have to be text. It can be an image or any other HTML element.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Example (OL Type-1)</a:t>
            </a:r>
            <a:endParaRPr lang="en-US" dirty="0"/>
          </a:p>
        </p:txBody>
      </p:sp>
      <p:sp>
        <p:nvSpPr>
          <p:cNvPr id="3" name="Content Placeholder 2"/>
          <p:cNvSpPr>
            <a:spLocks noGrp="1"/>
          </p:cNvSpPr>
          <p:nvPr>
            <p:ph sz="quarter" idx="1"/>
          </p:nvPr>
        </p:nvSpPr>
        <p:spPr/>
        <p:txBody>
          <a:bodyPr>
            <a:normAutofit fontScale="85000" lnSpcReduction="20000"/>
          </a:bodyPr>
          <a:lstStyle/>
          <a:p>
            <a:r>
              <a:rPr lang="it-IT" dirty="0" smtClean="0"/>
              <a:t>&lt;h2&gt;An ordered HTML list&lt;/h2&gt;</a:t>
            </a:r>
          </a:p>
          <a:p>
            <a:endParaRPr lang="it-IT" dirty="0" smtClean="0"/>
          </a:p>
          <a:p>
            <a:r>
              <a:rPr lang="it-IT" dirty="0" smtClean="0"/>
              <a:t>&lt;ol&gt;</a:t>
            </a:r>
          </a:p>
          <a:p>
            <a:r>
              <a:rPr lang="it-IT" dirty="0" smtClean="0"/>
              <a:t>  &lt;li&gt;Coffee&lt;/li&gt;</a:t>
            </a:r>
          </a:p>
          <a:p>
            <a:r>
              <a:rPr lang="it-IT" dirty="0" smtClean="0"/>
              <a:t>  &lt;li&gt;Tea&lt;/li&gt;</a:t>
            </a:r>
          </a:p>
          <a:p>
            <a:r>
              <a:rPr lang="it-IT" dirty="0" smtClean="0"/>
              <a:t>  &lt;li&gt;Milk&lt;/li&gt;</a:t>
            </a:r>
          </a:p>
          <a:p>
            <a:r>
              <a:rPr lang="it-IT" dirty="0" smtClean="0"/>
              <a:t>&lt;/ol&gt;</a:t>
            </a:r>
          </a:p>
          <a:p>
            <a:pPr>
              <a:buNone/>
            </a:pPr>
            <a:endParaRPr lang="it-IT" dirty="0" smtClean="0"/>
          </a:p>
          <a:p>
            <a:r>
              <a:rPr lang="it-IT" dirty="0" smtClean="0"/>
              <a:t>&lt;h2&gt;Ordered List with Numbers&lt;/h2&gt;</a:t>
            </a:r>
          </a:p>
          <a:p>
            <a:r>
              <a:rPr lang="it-IT" dirty="0" smtClean="0"/>
              <a:t>&lt;ol type="1"&gt;</a:t>
            </a:r>
          </a:p>
          <a:p>
            <a:r>
              <a:rPr lang="it-IT" dirty="0" smtClean="0"/>
              <a:t>  &lt;li&gt;Coffee&lt;/li&gt;</a:t>
            </a:r>
          </a:p>
          <a:p>
            <a:r>
              <a:rPr lang="it-IT" dirty="0" smtClean="0"/>
              <a:t>  &lt;li&gt;Tea&lt;/li&gt;</a:t>
            </a:r>
          </a:p>
          <a:p>
            <a:r>
              <a:rPr lang="it-IT" dirty="0" smtClean="0"/>
              <a:t>  &lt;li&gt;Milk&lt;/li&gt;</a:t>
            </a:r>
          </a:p>
          <a:p>
            <a:r>
              <a:rPr lang="it-IT" dirty="0" smtClean="0"/>
              <a:t>&lt;/ol&gt;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Example (OL Type-A)</a:t>
            </a:r>
            <a:endParaRPr lang="en-US" dirty="0"/>
          </a:p>
        </p:txBody>
      </p:sp>
      <p:sp>
        <p:nvSpPr>
          <p:cNvPr id="3" name="Content Placeholder 2"/>
          <p:cNvSpPr>
            <a:spLocks noGrp="1"/>
          </p:cNvSpPr>
          <p:nvPr>
            <p:ph sz="quarter" idx="1"/>
          </p:nvPr>
        </p:nvSpPr>
        <p:spPr/>
        <p:txBody>
          <a:bodyPr>
            <a:normAutofit fontScale="85000" lnSpcReduction="20000"/>
          </a:bodyPr>
          <a:lstStyle/>
          <a:p>
            <a:r>
              <a:rPr lang="it-IT" dirty="0" smtClean="0"/>
              <a:t>&lt;h2&gt;Ordered List with Letters&lt;/h2&gt;</a:t>
            </a:r>
          </a:p>
          <a:p>
            <a:endParaRPr lang="it-IT" dirty="0" smtClean="0"/>
          </a:p>
          <a:p>
            <a:r>
              <a:rPr lang="it-IT" dirty="0" smtClean="0"/>
              <a:t>&lt;ol type="A"&gt;</a:t>
            </a:r>
          </a:p>
          <a:p>
            <a:r>
              <a:rPr lang="it-IT" dirty="0" smtClean="0"/>
              <a:t>  &lt;li&gt;Coffee&lt;/li&gt;</a:t>
            </a:r>
          </a:p>
          <a:p>
            <a:r>
              <a:rPr lang="it-IT" dirty="0" smtClean="0"/>
              <a:t>  &lt;li&gt;Tea&lt;/li&gt;</a:t>
            </a:r>
          </a:p>
          <a:p>
            <a:r>
              <a:rPr lang="it-IT" dirty="0" smtClean="0"/>
              <a:t>  &lt;li&gt;Milk&lt;/li&gt;</a:t>
            </a:r>
          </a:p>
          <a:p>
            <a:r>
              <a:rPr lang="it-IT" dirty="0" smtClean="0"/>
              <a:t>&lt;/ol&gt; </a:t>
            </a:r>
          </a:p>
          <a:p>
            <a:pPr>
              <a:buNone/>
            </a:pPr>
            <a:endParaRPr lang="it-IT" dirty="0" smtClean="0"/>
          </a:p>
          <a:p>
            <a:pPr>
              <a:buNone/>
            </a:pPr>
            <a:r>
              <a:rPr lang="it-IT" dirty="0" smtClean="0"/>
              <a:t>&lt;h2&gt;Ordered List with Lowercase Letters&lt;/h2&gt;</a:t>
            </a:r>
          </a:p>
          <a:p>
            <a:pPr>
              <a:buNone/>
            </a:pPr>
            <a:r>
              <a:rPr lang="it-IT" dirty="0" smtClean="0"/>
              <a:t>&lt;ol type="a"&gt;</a:t>
            </a:r>
          </a:p>
          <a:p>
            <a:pPr>
              <a:buNone/>
            </a:pPr>
            <a:r>
              <a:rPr lang="it-IT" dirty="0" smtClean="0"/>
              <a:t>  &lt;li&gt;Coffee&lt;/li&gt;</a:t>
            </a:r>
          </a:p>
          <a:p>
            <a:pPr>
              <a:buNone/>
            </a:pPr>
            <a:r>
              <a:rPr lang="it-IT" dirty="0" smtClean="0"/>
              <a:t>  &lt;li&gt;Tea&lt;/li&gt;</a:t>
            </a:r>
          </a:p>
          <a:p>
            <a:pPr>
              <a:buNone/>
            </a:pPr>
            <a:r>
              <a:rPr lang="it-IT" dirty="0" smtClean="0"/>
              <a:t>  &lt;li&gt;Milk&lt;/li&gt;</a:t>
            </a:r>
          </a:p>
          <a:p>
            <a:pPr>
              <a:buNone/>
            </a:pPr>
            <a:r>
              <a:rPr lang="it-IT" dirty="0" smtClean="0"/>
              <a:t>&lt;/ol&gt;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Example (OL Type=I-</a:t>
            </a:r>
            <a:r>
              <a:rPr lang="en-US" dirty="0" err="1" smtClean="0"/>
              <a:t>i</a:t>
            </a:r>
            <a:r>
              <a:rPr lang="en-US" dirty="0" smtClean="0"/>
              <a:t>)</a:t>
            </a:r>
            <a:endParaRPr lang="en-US" dirty="0"/>
          </a:p>
        </p:txBody>
      </p:sp>
      <p:sp>
        <p:nvSpPr>
          <p:cNvPr id="3" name="Content Placeholder 2"/>
          <p:cNvSpPr>
            <a:spLocks noGrp="1"/>
          </p:cNvSpPr>
          <p:nvPr>
            <p:ph sz="quarter" idx="1"/>
          </p:nvPr>
        </p:nvSpPr>
        <p:spPr/>
        <p:txBody>
          <a:bodyPr>
            <a:normAutofit fontScale="85000" lnSpcReduction="20000"/>
          </a:bodyPr>
          <a:lstStyle/>
          <a:p>
            <a:r>
              <a:rPr lang="it-IT" dirty="0" smtClean="0"/>
              <a:t>&lt;h2&gt;Ordered List with Roman Numbers&lt;/h2&gt;</a:t>
            </a:r>
          </a:p>
          <a:p>
            <a:endParaRPr lang="it-IT" dirty="0" smtClean="0"/>
          </a:p>
          <a:p>
            <a:r>
              <a:rPr lang="it-IT" dirty="0" smtClean="0"/>
              <a:t>&lt;ol type="I"&gt;</a:t>
            </a:r>
          </a:p>
          <a:p>
            <a:r>
              <a:rPr lang="it-IT" dirty="0" smtClean="0"/>
              <a:t>  &lt;li&gt;Coffee&lt;/li&gt;</a:t>
            </a:r>
          </a:p>
          <a:p>
            <a:r>
              <a:rPr lang="it-IT" dirty="0" smtClean="0"/>
              <a:t>  &lt;li&gt;Tea&lt;/li&gt;</a:t>
            </a:r>
          </a:p>
          <a:p>
            <a:r>
              <a:rPr lang="it-IT" dirty="0" smtClean="0"/>
              <a:t>  &lt;li&gt;Milk&lt;/li&gt;</a:t>
            </a:r>
          </a:p>
          <a:p>
            <a:r>
              <a:rPr lang="it-IT" dirty="0" smtClean="0"/>
              <a:t>&lt;/ol&gt; </a:t>
            </a:r>
          </a:p>
          <a:p>
            <a:pPr>
              <a:buNone/>
            </a:pPr>
            <a:endParaRPr lang="it-IT" dirty="0" smtClean="0"/>
          </a:p>
          <a:p>
            <a:r>
              <a:rPr lang="it-IT" dirty="0" smtClean="0"/>
              <a:t>&lt;h2&gt;Ordered List with Lowercase Roman Numbers&lt;/h2&gt;</a:t>
            </a:r>
          </a:p>
          <a:p>
            <a:r>
              <a:rPr lang="it-IT" dirty="0" smtClean="0"/>
              <a:t>&lt;ol type="i"&gt;</a:t>
            </a:r>
          </a:p>
          <a:p>
            <a:r>
              <a:rPr lang="it-IT" dirty="0" smtClean="0"/>
              <a:t>  &lt;li&gt;Coffee&lt;/li&gt;</a:t>
            </a:r>
          </a:p>
          <a:p>
            <a:r>
              <a:rPr lang="it-IT" dirty="0" smtClean="0"/>
              <a:t>  &lt;li&gt;Tea&lt;/li&gt;</a:t>
            </a:r>
          </a:p>
          <a:p>
            <a:r>
              <a:rPr lang="it-IT" dirty="0" smtClean="0"/>
              <a:t>  &lt;li&gt;Milk&lt;/li&gt;</a:t>
            </a:r>
          </a:p>
          <a:p>
            <a:r>
              <a:rPr lang="it-IT" dirty="0" smtClean="0"/>
              <a:t>&lt;/ol&gt;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Example of</a:t>
            </a:r>
            <a:r>
              <a:rPr lang="en-US" b="1" dirty="0" smtClean="0"/>
              <a:t> Description List</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dirty="0" smtClean="0"/>
              <a:t>&lt;h2&gt;A Description List&lt;/h2&gt;</a:t>
            </a:r>
          </a:p>
          <a:p>
            <a:endParaRPr lang="en-US" dirty="0" smtClean="0"/>
          </a:p>
          <a:p>
            <a:r>
              <a:rPr lang="en-US" dirty="0" smtClean="0"/>
              <a:t>&lt;dl&gt;</a:t>
            </a:r>
          </a:p>
          <a:p>
            <a:r>
              <a:rPr lang="en-US" dirty="0" smtClean="0"/>
              <a:t>  &lt;</a:t>
            </a:r>
            <a:r>
              <a:rPr lang="en-US" dirty="0" err="1" smtClean="0"/>
              <a:t>dt</a:t>
            </a:r>
            <a:r>
              <a:rPr lang="en-US" dirty="0" smtClean="0"/>
              <a:t>&gt;Coffee&lt;/</a:t>
            </a:r>
            <a:r>
              <a:rPr lang="en-US" dirty="0" err="1" smtClean="0"/>
              <a:t>dt</a:t>
            </a:r>
            <a:r>
              <a:rPr lang="en-US" dirty="0" smtClean="0"/>
              <a:t>&gt;</a:t>
            </a:r>
          </a:p>
          <a:p>
            <a:r>
              <a:rPr lang="en-US" dirty="0" smtClean="0"/>
              <a:t>  &lt;</a:t>
            </a:r>
            <a:r>
              <a:rPr lang="en-US" dirty="0" err="1" smtClean="0"/>
              <a:t>dd</a:t>
            </a:r>
            <a:r>
              <a:rPr lang="en-US" dirty="0" smtClean="0"/>
              <a:t>&gt;- black hot drink&lt;/</a:t>
            </a:r>
            <a:r>
              <a:rPr lang="en-US" dirty="0" err="1" smtClean="0"/>
              <a:t>dd</a:t>
            </a:r>
            <a:r>
              <a:rPr lang="en-US" dirty="0" smtClean="0"/>
              <a:t>&gt;</a:t>
            </a:r>
          </a:p>
          <a:p>
            <a:r>
              <a:rPr lang="en-US" dirty="0" smtClean="0"/>
              <a:t>  &lt;</a:t>
            </a:r>
            <a:r>
              <a:rPr lang="en-US" dirty="0" err="1" smtClean="0"/>
              <a:t>dt</a:t>
            </a:r>
            <a:r>
              <a:rPr lang="en-US" dirty="0" smtClean="0"/>
              <a:t>&gt;Milk&lt;/</a:t>
            </a:r>
            <a:r>
              <a:rPr lang="en-US" dirty="0" err="1" smtClean="0"/>
              <a:t>dt</a:t>
            </a:r>
            <a:r>
              <a:rPr lang="en-US" dirty="0" smtClean="0"/>
              <a:t>&gt;</a:t>
            </a:r>
          </a:p>
          <a:p>
            <a:r>
              <a:rPr lang="en-US" dirty="0" smtClean="0"/>
              <a:t>  &lt;</a:t>
            </a:r>
            <a:r>
              <a:rPr lang="en-US" dirty="0" err="1" smtClean="0"/>
              <a:t>dd</a:t>
            </a:r>
            <a:r>
              <a:rPr lang="en-US" dirty="0" smtClean="0"/>
              <a:t>&gt;- white cold drink&lt;/</a:t>
            </a:r>
            <a:r>
              <a:rPr lang="en-US" dirty="0" err="1" smtClean="0"/>
              <a:t>dd</a:t>
            </a:r>
            <a:r>
              <a:rPr lang="en-US" dirty="0" smtClean="0"/>
              <a:t>&gt;</a:t>
            </a:r>
          </a:p>
          <a:p>
            <a:r>
              <a:rPr lang="en-US" dirty="0" smtClean="0"/>
              <a:t>&lt;/dl&gt;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81000"/>
          </a:xfrm>
        </p:spPr>
        <p:txBody>
          <a:bodyPr>
            <a:normAutofit fontScale="90000"/>
          </a:bodyPr>
          <a:lstStyle/>
          <a:p>
            <a:r>
              <a:rPr lang="en-US" b="1" dirty="0" smtClean="0"/>
              <a:t>Nested HTML Lists</a:t>
            </a:r>
            <a:br>
              <a:rPr lang="en-US" b="1" dirty="0" smtClean="0"/>
            </a:br>
            <a:r>
              <a:rPr lang="en-US" dirty="0" smtClean="0"/>
              <a:t>List can be </a:t>
            </a:r>
            <a:r>
              <a:rPr lang="en-US" sz="3100" dirty="0" smtClean="0"/>
              <a:t>nested</a:t>
            </a:r>
            <a:r>
              <a:rPr lang="en-US" dirty="0" smtClean="0"/>
              <a:t> (lists inside lists):</a:t>
            </a:r>
            <a:br>
              <a:rPr lang="en-US" dirty="0" smtClean="0"/>
            </a:br>
            <a:endParaRPr lang="en-US" dirty="0"/>
          </a:p>
        </p:txBody>
      </p:sp>
      <p:sp>
        <p:nvSpPr>
          <p:cNvPr id="3" name="Content Placeholder 2"/>
          <p:cNvSpPr>
            <a:spLocks noGrp="1"/>
          </p:cNvSpPr>
          <p:nvPr>
            <p:ph sz="quarter" idx="1"/>
          </p:nvPr>
        </p:nvSpPr>
        <p:spPr>
          <a:xfrm>
            <a:off x="457200" y="1600200"/>
            <a:ext cx="8229600" cy="4953000"/>
          </a:xfrm>
        </p:spPr>
        <p:txBody>
          <a:bodyPr>
            <a:normAutofit lnSpcReduction="10000"/>
          </a:bodyPr>
          <a:lstStyle/>
          <a:p>
            <a:r>
              <a:rPr lang="it-IT" dirty="0" smtClean="0"/>
              <a:t>&lt;h2&gt;A Nested List&lt;/h2&gt;</a:t>
            </a:r>
          </a:p>
          <a:p>
            <a:endParaRPr lang="it-IT" dirty="0" smtClean="0"/>
          </a:p>
          <a:p>
            <a:r>
              <a:rPr lang="it-IT" dirty="0" smtClean="0"/>
              <a:t>&lt;ul&gt;</a:t>
            </a:r>
          </a:p>
          <a:p>
            <a:r>
              <a:rPr lang="it-IT" dirty="0" smtClean="0"/>
              <a:t>  &lt;li&gt;Coffee&lt;/li&gt;</a:t>
            </a:r>
          </a:p>
          <a:p>
            <a:r>
              <a:rPr lang="it-IT" dirty="0" smtClean="0"/>
              <a:t>  &lt;li&gt;Tea</a:t>
            </a:r>
          </a:p>
          <a:p>
            <a:r>
              <a:rPr lang="it-IT" dirty="0" smtClean="0"/>
              <a:t>    &lt;ul&gt;</a:t>
            </a:r>
          </a:p>
          <a:p>
            <a:r>
              <a:rPr lang="it-IT" dirty="0" smtClean="0"/>
              <a:t>    &lt;li&gt;Black tea&lt;/li&gt;</a:t>
            </a:r>
          </a:p>
          <a:p>
            <a:r>
              <a:rPr lang="it-IT" dirty="0" smtClean="0"/>
              <a:t>    &lt;li&gt;Green tea&lt;/li&gt;</a:t>
            </a:r>
          </a:p>
          <a:p>
            <a:r>
              <a:rPr lang="it-IT" dirty="0" smtClean="0"/>
              <a:t>    &lt;/ul&gt;</a:t>
            </a:r>
          </a:p>
          <a:p>
            <a:r>
              <a:rPr lang="it-IT" dirty="0" smtClean="0"/>
              <a:t>  &lt;/li&gt;</a:t>
            </a:r>
          </a:p>
          <a:p>
            <a:r>
              <a:rPr lang="it-IT" dirty="0" smtClean="0"/>
              <a:t>  &lt;li&gt;Milk&lt;/li&gt;</a:t>
            </a:r>
          </a:p>
          <a:p>
            <a:r>
              <a:rPr lang="it-IT" dirty="0" smtClean="0"/>
              <a:t>&lt;/ul&gt;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04800"/>
          </a:xfrm>
        </p:spPr>
        <p:txBody>
          <a:bodyPr>
            <a:normAutofit fontScale="90000"/>
          </a:bodyPr>
          <a:lstStyle/>
          <a:p>
            <a:r>
              <a:rPr lang="en-US" b="1" dirty="0" smtClean="0"/>
              <a:t>Chapter Summary</a:t>
            </a:r>
            <a:br>
              <a:rPr lang="en-US" b="1" dirty="0" smtClean="0"/>
            </a:br>
            <a:endParaRPr lang="en-US" dirty="0"/>
          </a:p>
        </p:txBody>
      </p:sp>
      <p:sp>
        <p:nvSpPr>
          <p:cNvPr id="3" name="Content Placeholder 2"/>
          <p:cNvSpPr>
            <a:spLocks noGrp="1"/>
          </p:cNvSpPr>
          <p:nvPr>
            <p:ph sz="quarter" idx="1"/>
          </p:nvPr>
        </p:nvSpPr>
        <p:spPr>
          <a:xfrm>
            <a:off x="457200" y="685800"/>
            <a:ext cx="8229600" cy="5867400"/>
          </a:xfrm>
        </p:spPr>
        <p:txBody>
          <a:bodyPr>
            <a:normAutofit fontScale="92500"/>
          </a:bodyPr>
          <a:lstStyle/>
          <a:p>
            <a:r>
              <a:rPr lang="en-US" dirty="0" smtClean="0"/>
              <a:t>Use the HTML </a:t>
            </a:r>
            <a:r>
              <a:rPr lang="en-US" b="1" dirty="0" smtClean="0"/>
              <a:t>&lt;</a:t>
            </a:r>
            <a:r>
              <a:rPr lang="en-US" b="1" dirty="0" err="1" smtClean="0"/>
              <a:t>ul</a:t>
            </a:r>
            <a:r>
              <a:rPr lang="en-US" b="1" dirty="0" smtClean="0"/>
              <a:t>&gt;</a:t>
            </a:r>
            <a:r>
              <a:rPr lang="en-US" dirty="0" smtClean="0"/>
              <a:t> element to define an unordered list</a:t>
            </a:r>
          </a:p>
          <a:p>
            <a:r>
              <a:rPr lang="en-US" dirty="0" smtClean="0"/>
              <a:t>Use the CSS</a:t>
            </a:r>
            <a:r>
              <a:rPr lang="en-US" b="1" dirty="0" smtClean="0"/>
              <a:t> list-style-type</a:t>
            </a:r>
            <a:r>
              <a:rPr lang="en-US" dirty="0" smtClean="0"/>
              <a:t> property to define the list item marker</a:t>
            </a:r>
          </a:p>
          <a:p>
            <a:r>
              <a:rPr lang="en-US" dirty="0" smtClean="0"/>
              <a:t>Use the HTML </a:t>
            </a:r>
            <a:r>
              <a:rPr lang="en-US" b="1" dirty="0" smtClean="0"/>
              <a:t>&lt;</a:t>
            </a:r>
            <a:r>
              <a:rPr lang="en-US" b="1" dirty="0" err="1" smtClean="0"/>
              <a:t>ol</a:t>
            </a:r>
            <a:r>
              <a:rPr lang="en-US" b="1" dirty="0" smtClean="0"/>
              <a:t>&gt;</a:t>
            </a:r>
            <a:r>
              <a:rPr lang="en-US" dirty="0" smtClean="0"/>
              <a:t> element to define an ordered list</a:t>
            </a:r>
          </a:p>
          <a:p>
            <a:r>
              <a:rPr lang="en-US" dirty="0" smtClean="0"/>
              <a:t>Use the HTML </a:t>
            </a:r>
            <a:r>
              <a:rPr lang="en-US" b="1" dirty="0" smtClean="0"/>
              <a:t>type</a:t>
            </a:r>
            <a:r>
              <a:rPr lang="en-US" dirty="0" smtClean="0"/>
              <a:t> attribute to define the numbering type</a:t>
            </a:r>
          </a:p>
          <a:p>
            <a:r>
              <a:rPr lang="en-US" dirty="0" smtClean="0"/>
              <a:t>Use the HTML </a:t>
            </a:r>
            <a:r>
              <a:rPr lang="en-US" b="1" dirty="0" smtClean="0"/>
              <a:t>&lt;</a:t>
            </a:r>
            <a:r>
              <a:rPr lang="en-US" b="1" dirty="0" err="1" smtClean="0"/>
              <a:t>li</a:t>
            </a:r>
            <a:r>
              <a:rPr lang="en-US" b="1" dirty="0" smtClean="0"/>
              <a:t>&gt;</a:t>
            </a:r>
            <a:r>
              <a:rPr lang="en-US" dirty="0" smtClean="0"/>
              <a:t> element to define a list item</a:t>
            </a:r>
          </a:p>
          <a:p>
            <a:r>
              <a:rPr lang="en-US" dirty="0" smtClean="0"/>
              <a:t>Use the HTML </a:t>
            </a:r>
            <a:r>
              <a:rPr lang="en-US" b="1" dirty="0" smtClean="0"/>
              <a:t>&lt;dl&gt;</a:t>
            </a:r>
            <a:r>
              <a:rPr lang="en-US" dirty="0" smtClean="0"/>
              <a:t> element to define a description list</a:t>
            </a:r>
          </a:p>
          <a:p>
            <a:r>
              <a:rPr lang="en-US" dirty="0" smtClean="0"/>
              <a:t>Use the HTML </a:t>
            </a:r>
            <a:r>
              <a:rPr lang="en-US" b="1" dirty="0" smtClean="0"/>
              <a:t>&lt;</a:t>
            </a:r>
            <a:r>
              <a:rPr lang="en-US" b="1" dirty="0" err="1" smtClean="0"/>
              <a:t>dt</a:t>
            </a:r>
            <a:r>
              <a:rPr lang="en-US" b="1" dirty="0" smtClean="0"/>
              <a:t>&gt;</a:t>
            </a:r>
            <a:r>
              <a:rPr lang="en-US" dirty="0" smtClean="0"/>
              <a:t> element to define the description term</a:t>
            </a:r>
          </a:p>
          <a:p>
            <a:r>
              <a:rPr lang="en-US" dirty="0" smtClean="0"/>
              <a:t>Use the HTML </a:t>
            </a:r>
            <a:r>
              <a:rPr lang="en-US" b="1" dirty="0" smtClean="0"/>
              <a:t>&lt;</a:t>
            </a:r>
            <a:r>
              <a:rPr lang="en-US" b="1" dirty="0" err="1" smtClean="0"/>
              <a:t>dd</a:t>
            </a:r>
            <a:r>
              <a:rPr lang="en-US" b="1" dirty="0" smtClean="0"/>
              <a:t>&gt;</a:t>
            </a:r>
            <a:r>
              <a:rPr lang="en-US" dirty="0" smtClean="0"/>
              <a:t> element to describe the term in a description list </a:t>
            </a:r>
          </a:p>
          <a:p>
            <a:r>
              <a:rPr lang="en-US" dirty="0" smtClean="0"/>
              <a:t>Lists can be nested inside lists</a:t>
            </a:r>
          </a:p>
          <a:p>
            <a:r>
              <a:rPr lang="en-US" dirty="0" smtClean="0"/>
              <a:t>List items can contain other HTML elements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&lt;font&gt; Tag.</a:t>
            </a:r>
            <a:br>
              <a:rPr lang="en-US" dirty="0" smtClean="0"/>
            </a:b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
            </a:r>
            <a:endParaRPr lang="en-US"/>
          </a:p>
        </p:txBody>
      </p:sp>
      <p:sp>
        <p:nvSpPr>
          <p:cNvPr id="3" name="Content Placeholder 2"/>
          <p:cNvSpPr>
            <a:spLocks noGrp="1"/>
          </p:cNvSpPr>
          <p:nvPr>
            <p:ph sz="quarter" idx="1"/>
          </p:nvPr>
        </p:nvSpPr>
        <p:spPr/>
        <p:txBody>
          <a:bodyPr>
            <a:normAutofit/>
          </a:bodyPr>
          <a:lstStyle/>
          <a:p>
            <a:r>
              <a:rPr lang="en-US" dirty="0" smtClean="0"/>
              <a:t>&lt;p&gt;&lt;font size="3" color="red"&gt;This is some text!&lt;/font&gt;&lt;/p&gt;</a:t>
            </a:r>
          </a:p>
          <a:p>
            <a:endParaRPr lang="en-US" dirty="0" smtClean="0"/>
          </a:p>
          <a:p>
            <a:r>
              <a:rPr lang="en-US" dirty="0" smtClean="0"/>
              <a:t>&lt;p&gt;&lt;font size="2" color="blue"&gt;This is some text!&lt;/font&gt;&lt;/p&gt;</a:t>
            </a:r>
          </a:p>
          <a:p>
            <a:endParaRPr lang="en-US" dirty="0" smtClean="0"/>
          </a:p>
          <a:p>
            <a:r>
              <a:rPr lang="en-US" dirty="0" smtClean="0"/>
              <a:t>&lt;p&gt;&lt;font face="</a:t>
            </a:r>
            <a:r>
              <a:rPr lang="en-US" dirty="0" err="1" smtClean="0"/>
              <a:t>verdana</a:t>
            </a:r>
            <a:r>
              <a:rPr lang="en-US" dirty="0" smtClean="0"/>
              <a:t>" color="green"&gt;This is some text!&lt;/font&gt;&lt;/p&gt;</a:t>
            </a:r>
          </a:p>
          <a:p>
            <a:endParaRPr lang="en-US" dirty="0" smtClean="0"/>
          </a:p>
          <a:p>
            <a:r>
              <a:rPr lang="en-US" dirty="0" smtClean="0"/>
              <a:t>&lt;p&gt;&lt;strong&gt;Note:&lt;/strong&gt; The font element is not supported in HTML5. Use CSS instead.&lt;/p&gt;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Button</a:t>
            </a:r>
            <a:endParaRPr lang="en-US" dirty="0"/>
          </a:p>
        </p:txBody>
      </p:sp>
      <p:sp>
        <p:nvSpPr>
          <p:cNvPr id="3" name="Content Placeholder 2"/>
          <p:cNvSpPr>
            <a:spLocks noGrp="1"/>
          </p:cNvSpPr>
          <p:nvPr>
            <p:ph sz="quarter" idx="1"/>
          </p:nvPr>
        </p:nvSpPr>
        <p:spPr/>
        <p:txBody>
          <a:bodyPr/>
          <a:lstStyle/>
          <a:p>
            <a:r>
              <a:rPr lang="en-US" dirty="0" smtClean="0"/>
              <a:t>&lt;button type="button" </a:t>
            </a:r>
            <a:r>
              <a:rPr lang="en-US" dirty="0" err="1" smtClean="0"/>
              <a:t>onclick</a:t>
            </a:r>
            <a:r>
              <a:rPr lang="en-US" dirty="0" smtClean="0"/>
              <a:t>="alert('Hello world!')"&gt;Click Me!&lt;/button&gt;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HTML &lt;</a:t>
            </a:r>
            <a:r>
              <a:rPr lang="en-US" dirty="0" err="1" smtClean="0"/>
              <a:t>fieldset</a:t>
            </a:r>
            <a:r>
              <a:rPr lang="en-US" dirty="0" smtClean="0"/>
              <a:t>&gt; Tag</a:t>
            </a:r>
            <a:br>
              <a:rPr lang="en-US" dirty="0" smtClean="0"/>
            </a:br>
            <a:endParaRPr lang="en-US" dirty="0"/>
          </a:p>
        </p:txBody>
      </p:sp>
      <p:sp>
        <p:nvSpPr>
          <p:cNvPr id="3" name="Content Placeholder 2"/>
          <p:cNvSpPr>
            <a:spLocks noGrp="1"/>
          </p:cNvSpPr>
          <p:nvPr>
            <p:ph sz="quarter" idx="1"/>
          </p:nvPr>
        </p:nvSpPr>
        <p:spPr/>
        <p:txBody>
          <a:bodyPr>
            <a:noAutofit/>
          </a:bodyPr>
          <a:lstStyle/>
          <a:p>
            <a:pPr>
              <a:buNone/>
            </a:pPr>
            <a:r>
              <a:rPr lang="en-US" sz="3200" dirty="0" smtClean="0"/>
              <a:t>&lt;form&gt;</a:t>
            </a:r>
          </a:p>
          <a:p>
            <a:pPr>
              <a:buNone/>
            </a:pPr>
            <a:r>
              <a:rPr lang="en-US" sz="3200" dirty="0" smtClean="0"/>
              <a:t> &lt;</a:t>
            </a:r>
            <a:r>
              <a:rPr lang="en-US" sz="3200" dirty="0" err="1" smtClean="0"/>
              <a:t>fieldset</a:t>
            </a:r>
            <a:r>
              <a:rPr lang="en-US" sz="3200" dirty="0" smtClean="0"/>
              <a:t>&gt;</a:t>
            </a:r>
          </a:p>
          <a:p>
            <a:pPr>
              <a:buNone/>
            </a:pPr>
            <a:r>
              <a:rPr lang="en-US" sz="3200" dirty="0" smtClean="0"/>
              <a:t>  &lt;legend align='center'&gt;</a:t>
            </a:r>
            <a:r>
              <a:rPr lang="en-US" sz="3200" dirty="0" err="1" smtClean="0"/>
              <a:t>Personalia</a:t>
            </a:r>
            <a:r>
              <a:rPr lang="en-US" sz="3200" dirty="0" smtClean="0"/>
              <a:t>:&lt;/legend&gt;</a:t>
            </a:r>
          </a:p>
          <a:p>
            <a:pPr>
              <a:buNone/>
            </a:pPr>
            <a:r>
              <a:rPr lang="en-US" sz="3200" dirty="0" smtClean="0"/>
              <a:t>  Name: &lt;input type="text"&gt;&lt;</a:t>
            </a:r>
            <a:r>
              <a:rPr lang="en-US" sz="3200" dirty="0" err="1" smtClean="0"/>
              <a:t>br</a:t>
            </a:r>
            <a:r>
              <a:rPr lang="en-US" sz="3200" dirty="0" smtClean="0"/>
              <a:t>&gt;</a:t>
            </a:r>
          </a:p>
          <a:p>
            <a:pPr>
              <a:buNone/>
            </a:pPr>
            <a:r>
              <a:rPr lang="en-US" sz="3200" dirty="0" smtClean="0"/>
              <a:t>  Email: &lt;input type="text"&gt;&lt;</a:t>
            </a:r>
            <a:r>
              <a:rPr lang="en-US" sz="3200" dirty="0" err="1" smtClean="0"/>
              <a:t>br</a:t>
            </a:r>
            <a:r>
              <a:rPr lang="en-US" sz="3200" dirty="0" smtClean="0"/>
              <a:t>&gt;</a:t>
            </a:r>
          </a:p>
          <a:p>
            <a:pPr>
              <a:buNone/>
            </a:pPr>
            <a:r>
              <a:rPr lang="en-US" sz="3200" dirty="0" smtClean="0"/>
              <a:t>  Date of birth: &lt;input type="text"&gt;</a:t>
            </a:r>
          </a:p>
          <a:p>
            <a:pPr>
              <a:buNone/>
            </a:pPr>
            <a:r>
              <a:rPr lang="en-US" sz="3200" dirty="0" smtClean="0"/>
              <a:t> &lt;/</a:t>
            </a:r>
            <a:r>
              <a:rPr lang="en-US" sz="3200" dirty="0" err="1" smtClean="0"/>
              <a:t>fieldset</a:t>
            </a:r>
            <a:r>
              <a:rPr lang="en-US" sz="3200" dirty="0" smtClean="0"/>
              <a:t>&gt;</a:t>
            </a:r>
          </a:p>
          <a:p>
            <a:pPr>
              <a:buNone/>
            </a:pPr>
            <a:r>
              <a:rPr lang="en-US" sz="3200" dirty="0" smtClean="0"/>
              <a:t>&lt;/form&gt;</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HTML Links - Syntax</a:t>
            </a:r>
            <a:br>
              <a:rPr lang="en-US" b="1" dirty="0" smtClean="0"/>
            </a:br>
            <a:endParaRPr lang="en-US" dirty="0"/>
          </a:p>
        </p:txBody>
      </p:sp>
      <p:sp>
        <p:nvSpPr>
          <p:cNvPr id="3" name="Content Placeholder 2"/>
          <p:cNvSpPr>
            <a:spLocks noGrp="1"/>
          </p:cNvSpPr>
          <p:nvPr>
            <p:ph sz="quarter" idx="1"/>
          </p:nvPr>
        </p:nvSpPr>
        <p:spPr>
          <a:xfrm>
            <a:off x="457200" y="838200"/>
            <a:ext cx="8229600" cy="5287963"/>
          </a:xfrm>
        </p:spPr>
        <p:txBody>
          <a:bodyPr/>
          <a:lstStyle/>
          <a:p>
            <a:r>
              <a:rPr lang="en-US" dirty="0" smtClean="0"/>
              <a:t>In HTML, links are defined with the </a:t>
            </a:r>
            <a:r>
              <a:rPr lang="en-US" b="1" dirty="0" smtClean="0"/>
              <a:t>&lt;a&gt;</a:t>
            </a:r>
            <a:r>
              <a:rPr lang="en-US" dirty="0" smtClean="0"/>
              <a:t> tag:</a:t>
            </a:r>
          </a:p>
          <a:p>
            <a:r>
              <a:rPr lang="en-US" dirty="0" smtClean="0"/>
              <a:t>&lt;a </a:t>
            </a:r>
            <a:r>
              <a:rPr lang="en-US" dirty="0" err="1" smtClean="0"/>
              <a:t>href</a:t>
            </a:r>
            <a:r>
              <a:rPr lang="en-US" dirty="0" smtClean="0"/>
              <a:t>="</a:t>
            </a:r>
            <a:r>
              <a:rPr lang="en-US" i="1" dirty="0" err="1" smtClean="0"/>
              <a:t>url</a:t>
            </a:r>
            <a:r>
              <a:rPr lang="en-US" dirty="0" smtClean="0"/>
              <a:t>"&gt;</a:t>
            </a:r>
            <a:r>
              <a:rPr lang="en-US" i="1" dirty="0" smtClean="0"/>
              <a:t>link text</a:t>
            </a:r>
            <a:r>
              <a:rPr lang="en-US" dirty="0" smtClean="0"/>
              <a:t>&lt;/a&gt; </a:t>
            </a:r>
          </a:p>
          <a:p>
            <a:endParaRPr lang="en-US" dirty="0" smtClean="0"/>
          </a:p>
          <a:p>
            <a:pPr>
              <a:buNone/>
            </a:pPr>
            <a:r>
              <a:rPr lang="en-US" b="1" dirty="0" smtClean="0"/>
              <a:t>Example</a:t>
            </a:r>
            <a:endParaRPr lang="en-US" dirty="0" smtClean="0"/>
          </a:p>
          <a:p>
            <a:r>
              <a:rPr lang="en-US" dirty="0" smtClean="0"/>
              <a:t>&lt;a </a:t>
            </a:r>
            <a:r>
              <a:rPr lang="en-US" dirty="0" err="1" smtClean="0"/>
              <a:t>href</a:t>
            </a:r>
            <a:r>
              <a:rPr lang="en-US" dirty="0" smtClean="0"/>
              <a:t>="https://www.w3schools.com/html/"&gt;Visit our HTML tutorial&lt;/a&gt; </a:t>
            </a:r>
          </a:p>
          <a:p>
            <a:pPr>
              <a:buNone/>
            </a:pPr>
            <a:endParaRPr lang="en-US" dirty="0" smtClean="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Figure &amp; </a:t>
            </a:r>
            <a:r>
              <a:rPr lang="en-US" dirty="0" err="1" smtClean="0"/>
              <a:t>Figaption</a:t>
            </a:r>
            <a:endParaRPr lang="en-US" dirty="0"/>
          </a:p>
        </p:txBody>
      </p:sp>
      <p:sp>
        <p:nvSpPr>
          <p:cNvPr id="3" name="Content Placeholder 2"/>
          <p:cNvSpPr>
            <a:spLocks noGrp="1"/>
          </p:cNvSpPr>
          <p:nvPr>
            <p:ph sz="quarter" idx="1"/>
          </p:nvPr>
        </p:nvSpPr>
        <p:spPr>
          <a:xfrm>
            <a:off x="228600" y="990600"/>
            <a:ext cx="8610600" cy="5867400"/>
          </a:xfrm>
        </p:spPr>
        <p:txBody>
          <a:bodyPr>
            <a:normAutofit fontScale="92500"/>
          </a:bodyPr>
          <a:lstStyle/>
          <a:p>
            <a:pPr>
              <a:buNone/>
            </a:pPr>
            <a:r>
              <a:rPr lang="en-US" dirty="0" smtClean="0"/>
              <a:t>&lt;p&gt;The Pulpit Rock is a massive cliff 604 </a:t>
            </a:r>
            <a:r>
              <a:rPr lang="en-US" dirty="0" err="1" smtClean="0"/>
              <a:t>metres</a:t>
            </a:r>
            <a:r>
              <a:rPr lang="en-US" dirty="0" smtClean="0"/>
              <a:t> (1982 feet) above </a:t>
            </a:r>
            <a:r>
              <a:rPr lang="en-US" dirty="0" err="1" smtClean="0"/>
              <a:t>Lysefjorden</a:t>
            </a:r>
            <a:r>
              <a:rPr lang="en-US" dirty="0" smtClean="0"/>
              <a:t>, opposite the </a:t>
            </a:r>
            <a:r>
              <a:rPr lang="en-US" dirty="0" err="1" smtClean="0"/>
              <a:t>Kjerag</a:t>
            </a:r>
            <a:r>
              <a:rPr lang="en-US" dirty="0" smtClean="0"/>
              <a:t> plateau, in </a:t>
            </a:r>
            <a:r>
              <a:rPr lang="en-US" dirty="0" err="1" smtClean="0"/>
              <a:t>Forsand</a:t>
            </a:r>
            <a:r>
              <a:rPr lang="en-US" dirty="0" smtClean="0"/>
              <a:t>, </a:t>
            </a:r>
            <a:r>
              <a:rPr lang="en-US" dirty="0" err="1" smtClean="0"/>
              <a:t>Ryfylke</a:t>
            </a:r>
            <a:r>
              <a:rPr lang="en-US" dirty="0" smtClean="0"/>
              <a:t>, Norway. The top of the cliff is approximately 25 by 25 </a:t>
            </a:r>
            <a:r>
              <a:rPr lang="en-US" dirty="0" err="1" smtClean="0"/>
              <a:t>metres</a:t>
            </a:r>
            <a:r>
              <a:rPr lang="en-US" dirty="0" smtClean="0"/>
              <a:t> (82 by 82 feet) square and almost flat, and is a famous tourist attraction in Norway.&lt;/p&gt;</a:t>
            </a:r>
          </a:p>
          <a:p>
            <a:pPr>
              <a:buNone/>
            </a:pPr>
            <a:endParaRPr lang="en-US" dirty="0" smtClean="0"/>
          </a:p>
          <a:p>
            <a:pPr>
              <a:buNone/>
            </a:pPr>
            <a:r>
              <a:rPr lang="en-US" dirty="0" smtClean="0">
                <a:solidFill>
                  <a:srgbClr val="C00000"/>
                </a:solidFill>
              </a:rPr>
              <a:t>&lt;figure&gt;</a:t>
            </a:r>
          </a:p>
          <a:p>
            <a:pPr>
              <a:buNone/>
            </a:pPr>
            <a:r>
              <a:rPr lang="en-US" dirty="0" smtClean="0">
                <a:solidFill>
                  <a:srgbClr val="C00000"/>
                </a:solidFill>
              </a:rPr>
              <a:t>  &lt;</a:t>
            </a:r>
            <a:r>
              <a:rPr lang="en-US" dirty="0" err="1" smtClean="0">
                <a:solidFill>
                  <a:srgbClr val="C00000"/>
                </a:solidFill>
              </a:rPr>
              <a:t>img</a:t>
            </a:r>
            <a:r>
              <a:rPr lang="en-US" dirty="0" smtClean="0">
                <a:solidFill>
                  <a:srgbClr val="C00000"/>
                </a:solidFill>
              </a:rPr>
              <a:t> </a:t>
            </a:r>
            <a:r>
              <a:rPr lang="en-US" dirty="0" err="1" smtClean="0">
                <a:solidFill>
                  <a:srgbClr val="C00000"/>
                </a:solidFill>
              </a:rPr>
              <a:t>src</a:t>
            </a:r>
            <a:r>
              <a:rPr lang="en-US" dirty="0" smtClean="0">
                <a:solidFill>
                  <a:srgbClr val="C00000"/>
                </a:solidFill>
              </a:rPr>
              <a:t>="img_pulpit.jpg" alt="The Pulpit Rock" width="304" height="228"&gt;</a:t>
            </a:r>
          </a:p>
          <a:p>
            <a:pPr>
              <a:buNone/>
            </a:pPr>
            <a:r>
              <a:rPr lang="en-US" dirty="0" smtClean="0">
                <a:solidFill>
                  <a:srgbClr val="C00000"/>
                </a:solidFill>
              </a:rPr>
              <a:t>  &lt;</a:t>
            </a:r>
            <a:r>
              <a:rPr lang="en-US" dirty="0" err="1" smtClean="0">
                <a:solidFill>
                  <a:srgbClr val="C00000"/>
                </a:solidFill>
              </a:rPr>
              <a:t>figcaption</a:t>
            </a:r>
            <a:r>
              <a:rPr lang="en-US" dirty="0" smtClean="0">
                <a:solidFill>
                  <a:srgbClr val="C00000"/>
                </a:solidFill>
              </a:rPr>
              <a:t>&gt;Fig.1 - A view of the pulpit rock in Norway.&lt;/</a:t>
            </a:r>
            <a:r>
              <a:rPr lang="en-US" dirty="0" err="1" smtClean="0">
                <a:solidFill>
                  <a:srgbClr val="C00000"/>
                </a:solidFill>
              </a:rPr>
              <a:t>figcaption</a:t>
            </a:r>
            <a:r>
              <a:rPr lang="en-US" dirty="0" smtClean="0">
                <a:solidFill>
                  <a:srgbClr val="C00000"/>
                </a:solidFill>
              </a:rPr>
              <a:t>&gt;</a:t>
            </a:r>
          </a:p>
          <a:p>
            <a:pPr>
              <a:buNone/>
            </a:pPr>
            <a:r>
              <a:rPr lang="en-US" dirty="0" smtClean="0">
                <a:solidFill>
                  <a:srgbClr val="C00000"/>
                </a:solidFill>
              </a:rPr>
              <a:t>&lt;/figure</a:t>
            </a:r>
            <a:r>
              <a:rPr lang="en-US" dirty="0" smtClean="0"/>
              <a:t>&gt;</a:t>
            </a:r>
          </a:p>
          <a:p>
            <a:pPr>
              <a:buNone/>
            </a:pPr>
            <a:endParaRPr lang="en-US" dirty="0" smtClean="0"/>
          </a:p>
          <a:p>
            <a:pPr>
              <a:buNone/>
            </a:pPr>
            <a:r>
              <a:rPr lang="en-US" dirty="0" smtClean="0"/>
              <a:t>&lt;p&gt;&lt;strong&gt;Note:&lt;/strong&gt; The figure tag is not supported in Internet Explorer 8 and earlier versions.&lt;/p&gt;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&lt;header&gt; Tag</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&lt;article&gt;</a:t>
            </a:r>
          </a:p>
          <a:p>
            <a:pPr>
              <a:buNone/>
            </a:pPr>
            <a:r>
              <a:rPr lang="en-US" dirty="0" smtClean="0"/>
              <a:t>  &lt;header&gt;</a:t>
            </a:r>
          </a:p>
          <a:p>
            <a:pPr>
              <a:buNone/>
            </a:pPr>
            <a:r>
              <a:rPr lang="en-US" dirty="0" smtClean="0"/>
              <a:t>    &lt;h1&gt;Most important heading here&lt;/h1&gt;</a:t>
            </a:r>
          </a:p>
          <a:p>
            <a:pPr>
              <a:buNone/>
            </a:pPr>
            <a:r>
              <a:rPr lang="en-US" dirty="0" smtClean="0"/>
              <a:t>    &lt;h3&gt;Less important heading here&lt;/h3&gt;</a:t>
            </a:r>
          </a:p>
          <a:p>
            <a:pPr>
              <a:buNone/>
            </a:pPr>
            <a:r>
              <a:rPr lang="en-US" dirty="0" smtClean="0"/>
              <a:t>    &lt;p&gt;Some additional information here.&lt;/p&gt;</a:t>
            </a:r>
          </a:p>
          <a:p>
            <a:pPr>
              <a:buNone/>
            </a:pPr>
            <a:r>
              <a:rPr lang="en-US" dirty="0" smtClean="0"/>
              <a:t>  &lt;/header&gt;</a:t>
            </a:r>
          </a:p>
          <a:p>
            <a:pPr>
              <a:buNone/>
            </a:pPr>
            <a:r>
              <a:rPr lang="en-US" dirty="0" smtClean="0"/>
              <a:t>  &lt;p&gt;</a:t>
            </a:r>
            <a:r>
              <a:rPr lang="en-US" dirty="0" err="1" smtClean="0"/>
              <a:t>Lorem</a:t>
            </a:r>
            <a:r>
              <a:rPr lang="en-US" dirty="0" smtClean="0"/>
              <a:t> </a:t>
            </a:r>
            <a:r>
              <a:rPr lang="en-US" dirty="0" err="1" smtClean="0"/>
              <a:t>Ipsum</a:t>
            </a:r>
            <a:r>
              <a:rPr lang="en-US" dirty="0" smtClean="0"/>
              <a:t> dolor set </a:t>
            </a:r>
            <a:r>
              <a:rPr lang="en-US" dirty="0" err="1" smtClean="0"/>
              <a:t>amet</a:t>
            </a:r>
            <a:r>
              <a:rPr lang="en-US" dirty="0" smtClean="0"/>
              <a:t>....&lt;/p&gt;</a:t>
            </a:r>
          </a:p>
          <a:p>
            <a:pPr>
              <a:buNone/>
            </a:pPr>
            <a:r>
              <a:rPr lang="en-US" dirty="0" smtClean="0"/>
              <a:t>&lt;/article&gt;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dirty="0" smtClean="0"/>
              <a:t>FOOTER</a:t>
            </a:r>
            <a:endParaRPr lang="en-US" dirty="0"/>
          </a:p>
        </p:txBody>
      </p:sp>
      <p:sp>
        <p:nvSpPr>
          <p:cNvPr id="3" name="Content Placeholder 2"/>
          <p:cNvSpPr>
            <a:spLocks noGrp="1"/>
          </p:cNvSpPr>
          <p:nvPr>
            <p:ph sz="quarter" idx="1"/>
          </p:nvPr>
        </p:nvSpPr>
        <p:spPr>
          <a:xfrm>
            <a:off x="457200" y="990600"/>
            <a:ext cx="8001000" cy="5867400"/>
          </a:xfrm>
        </p:spPr>
        <p:txBody>
          <a:bodyPr/>
          <a:lstStyle/>
          <a:p>
            <a:pPr>
              <a:buNone/>
            </a:pPr>
            <a:r>
              <a:rPr lang="en-US" sz="2800" dirty="0" smtClean="0"/>
              <a:t>footer&gt;</a:t>
            </a:r>
          </a:p>
          <a:p>
            <a:pPr>
              <a:buNone/>
            </a:pPr>
            <a:r>
              <a:rPr lang="en-US" sz="2800" dirty="0" smtClean="0"/>
              <a:t>  &lt;p&gt;Posted by: </a:t>
            </a:r>
            <a:r>
              <a:rPr lang="en-US" sz="2800" dirty="0" err="1" smtClean="0"/>
              <a:t>Hege</a:t>
            </a:r>
            <a:r>
              <a:rPr lang="en-US" sz="2800" dirty="0" smtClean="0"/>
              <a:t> </a:t>
            </a:r>
            <a:r>
              <a:rPr lang="en-US" sz="2800" dirty="0" err="1" smtClean="0"/>
              <a:t>Refsnes</a:t>
            </a:r>
            <a:r>
              <a:rPr lang="en-US" sz="2800" dirty="0" smtClean="0"/>
              <a:t>&lt;/p&gt;</a:t>
            </a:r>
          </a:p>
          <a:p>
            <a:pPr>
              <a:buNone/>
            </a:pPr>
            <a:r>
              <a:rPr lang="en-US" sz="2800" dirty="0" smtClean="0"/>
              <a:t>  &lt;p&gt;Contact information: &lt;a </a:t>
            </a:r>
            <a:r>
              <a:rPr lang="en-US" sz="2800" dirty="0" err="1" smtClean="0"/>
              <a:t>href</a:t>
            </a:r>
            <a:r>
              <a:rPr lang="en-US" sz="2800" dirty="0" smtClean="0"/>
              <a:t>="mailto:someone@example.com"&gt;someone@example.com&lt;/a&gt;.&lt;/p&gt;</a:t>
            </a:r>
          </a:p>
          <a:p>
            <a:pPr>
              <a:buNone/>
            </a:pPr>
            <a:r>
              <a:rPr lang="en-US" sz="2800" dirty="0" smtClean="0"/>
              <a:t>&lt;/footer&gt;</a:t>
            </a:r>
          </a:p>
          <a:p>
            <a:pPr>
              <a:buNone/>
            </a:pPr>
            <a:endParaRPr lang="en-US" sz="2800" dirty="0" smtClean="0"/>
          </a:p>
          <a:p>
            <a:pPr>
              <a:buNone/>
            </a:pPr>
            <a:r>
              <a:rPr lang="en-US" sz="2800" dirty="0" smtClean="0"/>
              <a:t>&lt;p&gt;&lt;strong&gt;Note:&lt;/strong&gt; The footer tag is not supported in Internet Explorer 8 and earlier versions.&lt;/p</a:t>
            </a:r>
            <a:r>
              <a:rPr lang="en-US" dirty="0" smtClean="0"/>
              <a:t>&gt;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dirty="0" smtClean="0"/>
              <a:t>IFRAME</a:t>
            </a:r>
            <a:endParaRPr lang="en-US" dirty="0"/>
          </a:p>
        </p:txBody>
      </p:sp>
      <p:sp>
        <p:nvSpPr>
          <p:cNvPr id="3" name="Content Placeholder 2"/>
          <p:cNvSpPr>
            <a:spLocks noGrp="1"/>
          </p:cNvSpPr>
          <p:nvPr>
            <p:ph sz="quarter" idx="1"/>
          </p:nvPr>
        </p:nvSpPr>
        <p:spPr/>
        <p:txBody>
          <a:bodyPr/>
          <a:lstStyle/>
          <a:p>
            <a:pPr>
              <a:buNone/>
            </a:pPr>
            <a:r>
              <a:rPr lang="en-US" sz="3200" dirty="0" smtClean="0"/>
              <a:t>&lt;</a:t>
            </a:r>
            <a:r>
              <a:rPr lang="en-US" sz="3200" dirty="0" err="1" smtClean="0"/>
              <a:t>iframe</a:t>
            </a:r>
            <a:r>
              <a:rPr lang="en-US" sz="3200" dirty="0" smtClean="0"/>
              <a:t> </a:t>
            </a:r>
            <a:r>
              <a:rPr lang="en-US" sz="3200" dirty="0" err="1" smtClean="0"/>
              <a:t>src</a:t>
            </a:r>
            <a:r>
              <a:rPr lang="en-US" sz="3200" dirty="0" smtClean="0"/>
              <a:t>="https://www.w3schools.com"&gt;</a:t>
            </a:r>
          </a:p>
          <a:p>
            <a:pPr>
              <a:buNone/>
            </a:pPr>
            <a:r>
              <a:rPr lang="en-US" sz="3200" dirty="0" smtClean="0"/>
              <a:t>  &lt;p&gt;Your browser does not support </a:t>
            </a:r>
            <a:r>
              <a:rPr lang="en-US" sz="3200" dirty="0" err="1" smtClean="0"/>
              <a:t>iframes</a:t>
            </a:r>
            <a:r>
              <a:rPr lang="en-US" sz="3200" dirty="0" smtClean="0"/>
              <a:t>.&lt;/p&gt;</a:t>
            </a:r>
          </a:p>
          <a:p>
            <a:pPr>
              <a:buNone/>
            </a:pPr>
            <a:r>
              <a:rPr lang="en-US" sz="3200" dirty="0" smtClean="0"/>
              <a:t>&lt;/</a:t>
            </a:r>
            <a:r>
              <a:rPr lang="en-US" sz="3200" dirty="0" err="1" smtClean="0"/>
              <a:t>iframe</a:t>
            </a:r>
            <a:r>
              <a:rPr lang="en-US" sz="3200" dirty="0" smtClean="0"/>
              <a:t>&gt;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smtClean="0"/>
              <a:t>&lt;NAV&gt;</a:t>
            </a:r>
            <a:r>
              <a:rPr lang="en-US" dirty="0" smtClean="0"/>
              <a:t> Tag</a:t>
            </a:r>
            <a:endParaRPr lang="en-US" dirty="0"/>
          </a:p>
        </p:txBody>
      </p:sp>
      <p:sp>
        <p:nvSpPr>
          <p:cNvPr id="3" name="Content Placeholder 2"/>
          <p:cNvSpPr>
            <a:spLocks noGrp="1"/>
          </p:cNvSpPr>
          <p:nvPr>
            <p:ph sz="quarter" idx="1"/>
          </p:nvPr>
        </p:nvSpPr>
        <p:spPr/>
        <p:txBody>
          <a:bodyPr/>
          <a:lstStyle/>
          <a:p>
            <a:r>
              <a:rPr lang="en-US" dirty="0" smtClean="0"/>
              <a:t>&lt;</a:t>
            </a:r>
            <a:r>
              <a:rPr lang="en-US" dirty="0" err="1" smtClean="0"/>
              <a:t>nav</a:t>
            </a:r>
            <a:r>
              <a:rPr lang="en-US" dirty="0" smtClean="0"/>
              <a:t>&gt;</a:t>
            </a:r>
          </a:p>
          <a:p>
            <a:r>
              <a:rPr lang="en-US" dirty="0" smtClean="0"/>
              <a:t>&lt;a </a:t>
            </a:r>
            <a:r>
              <a:rPr lang="en-US" dirty="0" err="1" smtClean="0"/>
              <a:t>href</a:t>
            </a:r>
            <a:r>
              <a:rPr lang="en-US" dirty="0" smtClean="0"/>
              <a:t>="/html/"&gt;HTML&lt;/a&gt; |</a:t>
            </a:r>
          </a:p>
          <a:p>
            <a:r>
              <a:rPr lang="en-US" dirty="0" smtClean="0"/>
              <a:t>&lt;a </a:t>
            </a:r>
            <a:r>
              <a:rPr lang="en-US" dirty="0" err="1" smtClean="0"/>
              <a:t>href</a:t>
            </a:r>
            <a:r>
              <a:rPr lang="en-US" dirty="0" smtClean="0"/>
              <a:t>="/</a:t>
            </a:r>
            <a:r>
              <a:rPr lang="en-US" dirty="0" err="1" smtClean="0"/>
              <a:t>css</a:t>
            </a:r>
            <a:r>
              <a:rPr lang="en-US" dirty="0" smtClean="0"/>
              <a:t>/"&gt;CSS&lt;/a&gt; |</a:t>
            </a:r>
          </a:p>
          <a:p>
            <a:r>
              <a:rPr lang="en-US" dirty="0" smtClean="0"/>
              <a:t>&lt;a </a:t>
            </a:r>
            <a:r>
              <a:rPr lang="en-US" dirty="0" err="1" smtClean="0"/>
              <a:t>href</a:t>
            </a:r>
            <a:r>
              <a:rPr lang="en-US" dirty="0" smtClean="0"/>
              <a:t>="/</a:t>
            </a:r>
            <a:r>
              <a:rPr lang="en-US" dirty="0" err="1" smtClean="0"/>
              <a:t>js</a:t>
            </a:r>
            <a:r>
              <a:rPr lang="en-US" dirty="0" smtClean="0"/>
              <a:t>/"&gt;JavaScript&lt;/a&gt; |</a:t>
            </a:r>
          </a:p>
          <a:p>
            <a:r>
              <a:rPr lang="en-US" dirty="0" smtClean="0"/>
              <a:t>&lt;a </a:t>
            </a:r>
            <a:r>
              <a:rPr lang="en-US" dirty="0" err="1" smtClean="0"/>
              <a:t>href</a:t>
            </a:r>
            <a:r>
              <a:rPr lang="en-US" dirty="0" smtClean="0"/>
              <a:t>="/</a:t>
            </a:r>
            <a:r>
              <a:rPr lang="en-US" dirty="0" err="1" smtClean="0"/>
              <a:t>jquery</a:t>
            </a:r>
            <a:r>
              <a:rPr lang="en-US" dirty="0" smtClean="0"/>
              <a:t>/"&gt;</a:t>
            </a:r>
            <a:r>
              <a:rPr lang="en-US" dirty="0" err="1" smtClean="0"/>
              <a:t>jQuery</a:t>
            </a:r>
            <a:r>
              <a:rPr lang="en-US" dirty="0" smtClean="0"/>
              <a:t>&lt;/a&gt;</a:t>
            </a:r>
          </a:p>
          <a:p>
            <a:r>
              <a:rPr lang="en-US" dirty="0" smtClean="0"/>
              <a:t>&lt;/</a:t>
            </a:r>
            <a:r>
              <a:rPr lang="en-US" dirty="0" err="1" smtClean="0"/>
              <a:t>nav</a:t>
            </a:r>
            <a:r>
              <a:rPr lang="en-US" dirty="0" smtClean="0"/>
              <a:t>&gt;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pPr algn="ctr"/>
            <a:r>
              <a:rPr lang="en-US" dirty="0" smtClean="0"/>
              <a:t>Object</a:t>
            </a:r>
            <a:endParaRPr lang="en-US" dirty="0"/>
          </a:p>
        </p:txBody>
      </p:sp>
      <p:sp>
        <p:nvSpPr>
          <p:cNvPr id="3" name="Content Placeholder 2"/>
          <p:cNvSpPr>
            <a:spLocks noGrp="1"/>
          </p:cNvSpPr>
          <p:nvPr>
            <p:ph sz="quarter" idx="1"/>
          </p:nvPr>
        </p:nvSpPr>
        <p:spPr/>
        <p:txBody>
          <a:bodyPr/>
          <a:lstStyle/>
          <a:p>
            <a:pPr>
              <a:buNone/>
            </a:pPr>
            <a:r>
              <a:rPr lang="en-US" dirty="0" smtClean="0"/>
              <a:t>&lt;object width="400" height="400" data="helloworld.swf"&gt;</a:t>
            </a:r>
          </a:p>
          <a:p>
            <a:pPr>
              <a:buNone/>
            </a:pPr>
            <a:r>
              <a:rPr lang="en-US" dirty="0" smtClean="0"/>
              <a:t>&lt;/object&gt;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dirty="0" smtClean="0"/>
              <a:t>Section</a:t>
            </a:r>
            <a:endParaRPr lang="en-US" dirty="0"/>
          </a:p>
        </p:txBody>
      </p:sp>
      <p:sp>
        <p:nvSpPr>
          <p:cNvPr id="3" name="Content Placeholder 2"/>
          <p:cNvSpPr>
            <a:spLocks noGrp="1"/>
          </p:cNvSpPr>
          <p:nvPr>
            <p:ph sz="quarter" idx="1"/>
          </p:nvPr>
        </p:nvSpPr>
        <p:spPr>
          <a:xfrm>
            <a:off x="228600" y="838200"/>
            <a:ext cx="8229600" cy="6019800"/>
          </a:xfrm>
        </p:spPr>
        <p:txBody>
          <a:bodyPr>
            <a:normAutofit fontScale="85000" lnSpcReduction="10000"/>
          </a:bodyPr>
          <a:lstStyle/>
          <a:p>
            <a:pPr>
              <a:buNone/>
            </a:pPr>
            <a:r>
              <a:rPr lang="en-US" dirty="0" smtClean="0"/>
              <a:t>&lt;section&gt;</a:t>
            </a:r>
          </a:p>
          <a:p>
            <a:pPr>
              <a:buNone/>
            </a:pPr>
            <a:r>
              <a:rPr lang="en-US" dirty="0" smtClean="0"/>
              <a:t>  &lt;h1&gt;WWF&lt;/h1&gt;</a:t>
            </a:r>
          </a:p>
          <a:p>
            <a:pPr>
              <a:buNone/>
            </a:pPr>
            <a:r>
              <a:rPr lang="en-US" dirty="0" smtClean="0"/>
              <a:t>  &lt;p&gt;The World Wide Fund for Nature (WWF) is an international organization working on issues regarding the conservation, research and restoration of the environment, formerly named the World Wildlife Fund. WWF was founded in 1961.&lt;/p&gt;</a:t>
            </a:r>
          </a:p>
          <a:p>
            <a:pPr>
              <a:buNone/>
            </a:pPr>
            <a:r>
              <a:rPr lang="en-US" dirty="0" smtClean="0"/>
              <a:t>&lt;/section&gt;</a:t>
            </a:r>
          </a:p>
          <a:p>
            <a:pPr>
              <a:buNone/>
            </a:pPr>
            <a:endParaRPr lang="en-US" dirty="0" smtClean="0"/>
          </a:p>
          <a:p>
            <a:pPr>
              <a:buNone/>
            </a:pPr>
            <a:r>
              <a:rPr lang="en-US" dirty="0" smtClean="0"/>
              <a:t>&lt;section&gt;</a:t>
            </a:r>
          </a:p>
          <a:p>
            <a:pPr>
              <a:buNone/>
            </a:pPr>
            <a:r>
              <a:rPr lang="en-US" dirty="0" smtClean="0"/>
              <a:t>  &lt;h1&gt;WWF's Panda symbol&lt;/h1&gt;</a:t>
            </a:r>
          </a:p>
          <a:p>
            <a:pPr>
              <a:buNone/>
            </a:pPr>
            <a:r>
              <a:rPr lang="en-US" dirty="0" smtClean="0"/>
              <a:t>  &lt;p&gt;The Panda has become the symbol of WWF. The well-known panda logo of WWF originated from a panda named Chi </a:t>
            </a:r>
            <a:r>
              <a:rPr lang="en-US" dirty="0" err="1" smtClean="0"/>
              <a:t>Chi</a:t>
            </a:r>
            <a:r>
              <a:rPr lang="en-US" dirty="0" smtClean="0"/>
              <a:t> that was transferred from the Beijing Zoo to the London Zoo in the same year of the establishment of WWF.&lt;/p&gt;</a:t>
            </a:r>
          </a:p>
          <a:p>
            <a:pPr>
              <a:buNone/>
            </a:pPr>
            <a:r>
              <a:rPr lang="en-US" dirty="0" smtClean="0"/>
              <a:t>&lt;/section&gt;</a:t>
            </a:r>
          </a:p>
          <a:p>
            <a:pPr>
              <a:buNone/>
            </a:pPr>
            <a:endParaRPr lang="en-US" dirty="0" smtClean="0"/>
          </a:p>
          <a:p>
            <a:pPr>
              <a:buNone/>
            </a:pPr>
            <a:r>
              <a:rPr lang="en-US" dirty="0" smtClean="0"/>
              <a:t>&lt;p&gt;&lt;strong&gt;Note:&lt;/strong&gt; The section tag is not supported in Internet Explorer 8 and earlier versions.&lt;/p&gt;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&lt;select&gt;</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&lt;select&gt;</a:t>
            </a:r>
          </a:p>
          <a:p>
            <a:pPr>
              <a:buNone/>
            </a:pPr>
            <a:r>
              <a:rPr lang="en-US" dirty="0" smtClean="0"/>
              <a:t>  &lt;option value="</a:t>
            </a:r>
            <a:r>
              <a:rPr lang="en-US" dirty="0" err="1" smtClean="0"/>
              <a:t>volvo</a:t>
            </a:r>
            <a:r>
              <a:rPr lang="en-US" dirty="0" smtClean="0"/>
              <a:t>"&gt;Volvo&lt;/option&gt;</a:t>
            </a:r>
          </a:p>
          <a:p>
            <a:pPr>
              <a:buNone/>
            </a:pPr>
            <a:r>
              <a:rPr lang="en-US" dirty="0" smtClean="0"/>
              <a:t>  &lt;option value="</a:t>
            </a:r>
            <a:r>
              <a:rPr lang="en-US" dirty="0" err="1" smtClean="0"/>
              <a:t>saab</a:t>
            </a:r>
            <a:r>
              <a:rPr lang="en-US" dirty="0" smtClean="0"/>
              <a:t>"&gt;Saab&lt;/option&gt;</a:t>
            </a:r>
          </a:p>
          <a:p>
            <a:pPr>
              <a:buNone/>
            </a:pPr>
            <a:r>
              <a:rPr lang="en-US" dirty="0" smtClean="0"/>
              <a:t>  &lt;option value="</a:t>
            </a:r>
            <a:r>
              <a:rPr lang="en-US" dirty="0" err="1" smtClean="0"/>
              <a:t>opel</a:t>
            </a:r>
            <a:r>
              <a:rPr lang="en-US" dirty="0" smtClean="0"/>
              <a:t>"&gt;Opel&lt;/option&gt;</a:t>
            </a:r>
          </a:p>
          <a:p>
            <a:pPr>
              <a:buNone/>
            </a:pPr>
            <a:r>
              <a:rPr lang="en-US" dirty="0" smtClean="0"/>
              <a:t>  &lt;option value="</a:t>
            </a:r>
            <a:r>
              <a:rPr lang="en-US" dirty="0" err="1" smtClean="0"/>
              <a:t>audi</a:t>
            </a:r>
            <a:r>
              <a:rPr lang="en-US" dirty="0" smtClean="0"/>
              <a:t>"&gt;Audi&lt;/option&gt;</a:t>
            </a:r>
          </a:p>
          <a:p>
            <a:pPr>
              <a:buNone/>
            </a:pPr>
            <a:r>
              <a:rPr lang="en-US" dirty="0" smtClean="0"/>
              <a:t>&lt;/select&gt;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Example </a:t>
            </a:r>
            <a:endParaRPr lang="en-US" dirty="0"/>
          </a:p>
        </p:txBody>
      </p:sp>
      <p:sp>
        <p:nvSpPr>
          <p:cNvPr id="3" name="Content Placeholder 2"/>
          <p:cNvSpPr>
            <a:spLocks noGrp="1"/>
          </p:cNvSpPr>
          <p:nvPr>
            <p:ph sz="quarter" idx="1"/>
          </p:nvPr>
        </p:nvSpPr>
        <p:spPr/>
        <p:txBody>
          <a:bodyPr>
            <a:normAutofit fontScale="925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&lt;p&gt;&lt;a </a:t>
            </a:r>
            <a:r>
              <a:rPr lang="en-US" dirty="0" err="1" smtClean="0"/>
              <a:t>href</a:t>
            </a:r>
            <a:r>
              <a:rPr lang="en-US" dirty="0" smtClean="0"/>
              <a:t>="html_images.asp"&gt;HTML Images&lt;/a&gt; is a link to a page on this website.&lt;/p&gt;</a:t>
            </a:r>
          </a:p>
          <a:p>
            <a:endParaRPr lang="en-US" dirty="0" smtClean="0"/>
          </a:p>
          <a:p>
            <a:r>
              <a:rPr lang="en-US" dirty="0" smtClean="0"/>
              <a:t>&lt;p&gt;&lt;a </a:t>
            </a:r>
            <a:r>
              <a:rPr lang="en-US" dirty="0" err="1" smtClean="0"/>
              <a:t>href</a:t>
            </a:r>
            <a:r>
              <a:rPr lang="en-US" dirty="0" smtClean="0"/>
              <a:t>="https://www.w3.org/"&gt;W3C&lt;/a&gt; is a link to a website on the World Wide Web.&lt;/p&gt;</a:t>
            </a:r>
          </a:p>
          <a:p>
            <a:endParaRPr lang="en-US" dirty="0" smtClean="0"/>
          </a:p>
          <a:p>
            <a:r>
              <a:rPr lang="en-US" dirty="0" smtClean="0"/>
              <a:t>&lt;/body&gt;</a:t>
            </a:r>
          </a:p>
          <a:p>
            <a:r>
              <a:rPr lang="en-US" dirty="0" smtClean="0"/>
              <a:t>&lt;/html&gt;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HTML Link Colors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By default, a link will appear like this (in all browsers):</a:t>
            </a:r>
          </a:p>
          <a:p>
            <a:r>
              <a:rPr lang="en-US" dirty="0" smtClean="0"/>
              <a:t>An unvisited link is underlined and blue</a:t>
            </a:r>
          </a:p>
          <a:p>
            <a:r>
              <a:rPr lang="en-US" dirty="0" smtClean="0"/>
              <a:t>A visited link is underlined and purple</a:t>
            </a:r>
          </a:p>
          <a:p>
            <a:r>
              <a:rPr lang="en-US" dirty="0" smtClean="0"/>
              <a:t>An active link is underlined and red</a:t>
            </a:r>
          </a:p>
          <a:p>
            <a:r>
              <a:rPr lang="en-US" dirty="0" smtClean="0"/>
              <a:t>You can change the default colors, by using styles: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HTML Links - The target Attribute</a:t>
            </a:r>
            <a:br>
              <a:rPr lang="en-US" b="1" dirty="0" smtClean="0"/>
            </a:br>
            <a:endParaRPr lang="en-US" dirty="0"/>
          </a:p>
        </p:txBody>
      </p:sp>
      <p:sp>
        <p:nvSpPr>
          <p:cNvPr id="3" name="Content Placeholder 2"/>
          <p:cNvSpPr>
            <a:spLocks noGrp="1"/>
          </p:cNvSpPr>
          <p:nvPr>
            <p:ph sz="quarter" idx="1"/>
          </p:nvPr>
        </p:nvSpPr>
        <p:spPr>
          <a:xfrm>
            <a:off x="457200" y="609600"/>
            <a:ext cx="8229600" cy="6019800"/>
          </a:xfrm>
        </p:spPr>
        <p:txBody>
          <a:bodyPr>
            <a:noAutofit/>
          </a:bodyPr>
          <a:lstStyle/>
          <a:p>
            <a:r>
              <a:rPr lang="en-US" sz="2600" dirty="0" smtClean="0"/>
              <a:t>The </a:t>
            </a:r>
            <a:r>
              <a:rPr lang="en-US" sz="2600" b="1" dirty="0" smtClean="0"/>
              <a:t>target</a:t>
            </a:r>
            <a:r>
              <a:rPr lang="en-US" sz="2600" dirty="0" smtClean="0"/>
              <a:t> attribute specifies where to open the linked document.</a:t>
            </a:r>
          </a:p>
          <a:p>
            <a:r>
              <a:rPr lang="en-US" sz="2600" dirty="0" smtClean="0"/>
              <a:t>The target attribute can have one of the following values:</a:t>
            </a:r>
          </a:p>
          <a:p>
            <a:r>
              <a:rPr lang="en-US" sz="2600" dirty="0" smtClean="0"/>
              <a:t>_blank - Opens the linked document in a new window or tab</a:t>
            </a:r>
          </a:p>
          <a:p>
            <a:r>
              <a:rPr lang="en-US" sz="2600" dirty="0" smtClean="0"/>
              <a:t>_self - Opens the linked document in the same window/tab as it was clicked (this is default)</a:t>
            </a:r>
          </a:p>
          <a:p>
            <a:r>
              <a:rPr lang="en-US" sz="2600" dirty="0" smtClean="0"/>
              <a:t>_parent - Opens the linked document in the parent frame</a:t>
            </a:r>
          </a:p>
          <a:p>
            <a:r>
              <a:rPr lang="en-US" sz="2600" dirty="0" smtClean="0"/>
              <a:t>_top - Opens the linked document in the full body of the window</a:t>
            </a:r>
          </a:p>
          <a:p>
            <a:r>
              <a:rPr lang="en-US" sz="2600" dirty="0" err="1" smtClean="0"/>
              <a:t>framename</a:t>
            </a:r>
            <a:r>
              <a:rPr lang="en-US" sz="2600" dirty="0" smtClean="0"/>
              <a:t> - Opens the linked document in a named frame</a:t>
            </a:r>
          </a:p>
          <a:p>
            <a:r>
              <a:rPr lang="en-US" sz="2600" dirty="0" smtClean="0"/>
              <a:t>This example will open the linked document in a new browser window/tab:</a:t>
            </a:r>
          </a:p>
          <a:p>
            <a:endParaRPr lang="en-US"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list</a:t>
            </a:r>
            <a:endParaRPr lang="en-US" dirty="0"/>
          </a:p>
        </p:txBody>
      </p:sp>
      <p:sp>
        <p:nvSpPr>
          <p:cNvPr id="3" name="Subtitle 2"/>
          <p:cNvSpPr>
            <a:spLocks noGrp="1"/>
          </p:cNvSpPr>
          <p:nvPr>
            <p:ph type="subTitle" idx="1"/>
          </p:nvPr>
        </p:nvSpPr>
        <p:spPr/>
        <p:txBody>
          <a:bodyPr/>
          <a:lstStyle/>
          <a:p>
            <a:r>
              <a:rPr lang="en-US" smtClean="0"/>
              <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b="1" dirty="0" smtClean="0"/>
              <a:t>List</a:t>
            </a:r>
            <a:endParaRPr lang="en-US" b="1" dirty="0"/>
          </a:p>
        </p:txBody>
      </p:sp>
      <p:sp>
        <p:nvSpPr>
          <p:cNvPr id="3" name="Content Placeholder 2"/>
          <p:cNvSpPr>
            <a:spLocks noGrp="1"/>
          </p:cNvSpPr>
          <p:nvPr>
            <p:ph sz="quarter" idx="1"/>
          </p:nvPr>
        </p:nvSpPr>
        <p:spPr>
          <a:xfrm>
            <a:off x="457200" y="990600"/>
            <a:ext cx="8229600" cy="5562600"/>
          </a:xfrm>
        </p:spPr>
        <p:txBody>
          <a:bodyPr>
            <a:normAutofit/>
          </a:bodyPr>
          <a:lstStyle/>
          <a:p>
            <a:r>
              <a:rPr lang="en-US" dirty="0" smtClean="0"/>
              <a:t>An unordered list starts with the </a:t>
            </a:r>
            <a:r>
              <a:rPr lang="en-US" b="1" dirty="0" smtClean="0"/>
              <a:t>&lt;</a:t>
            </a:r>
            <a:r>
              <a:rPr lang="en-US" b="1" dirty="0" err="1" smtClean="0"/>
              <a:t>ul</a:t>
            </a:r>
            <a:r>
              <a:rPr lang="en-US" b="1" dirty="0" smtClean="0"/>
              <a:t>&gt;</a:t>
            </a:r>
            <a:r>
              <a:rPr lang="en-US" dirty="0" smtClean="0"/>
              <a:t> tag. Each list item starts with the </a:t>
            </a:r>
            <a:r>
              <a:rPr lang="en-US" b="1" dirty="0" smtClean="0"/>
              <a:t>&lt;</a:t>
            </a:r>
            <a:r>
              <a:rPr lang="en-US" b="1" dirty="0" err="1" smtClean="0"/>
              <a:t>li</a:t>
            </a:r>
            <a:r>
              <a:rPr lang="en-US" b="1" dirty="0" smtClean="0"/>
              <a:t>&gt;</a:t>
            </a:r>
            <a:r>
              <a:rPr lang="en-US" dirty="0" smtClean="0"/>
              <a:t> tag.</a:t>
            </a:r>
          </a:p>
          <a:p>
            <a:r>
              <a:rPr lang="en-US" dirty="0" smtClean="0"/>
              <a:t>The list items will be marked with bullets (small black circles) by default:</a:t>
            </a:r>
          </a:p>
          <a:p>
            <a:r>
              <a:rPr lang="en-US" dirty="0" smtClean="0"/>
              <a:t>HTML also supports description lists.</a:t>
            </a:r>
          </a:p>
          <a:p>
            <a:r>
              <a:rPr lang="en-US" dirty="0" smtClean="0"/>
              <a:t>A description list is a list of terms, with a description of each term.</a:t>
            </a:r>
          </a:p>
          <a:p>
            <a:r>
              <a:rPr lang="en-US" dirty="0" smtClean="0"/>
              <a:t>The </a:t>
            </a:r>
            <a:r>
              <a:rPr lang="en-US" b="1" dirty="0" smtClean="0"/>
              <a:t>&lt;dl&gt;</a:t>
            </a:r>
            <a:r>
              <a:rPr lang="en-US" dirty="0" smtClean="0"/>
              <a:t> tag defines the description list, the </a:t>
            </a:r>
            <a:r>
              <a:rPr lang="en-US" b="1" dirty="0" smtClean="0"/>
              <a:t>&lt;</a:t>
            </a:r>
            <a:r>
              <a:rPr lang="en-US" b="1" dirty="0" err="1" smtClean="0"/>
              <a:t>dt</a:t>
            </a:r>
            <a:r>
              <a:rPr lang="en-US" b="1" dirty="0" smtClean="0"/>
              <a:t>&gt;</a:t>
            </a:r>
            <a:r>
              <a:rPr lang="en-US" dirty="0" smtClean="0"/>
              <a:t> tag defines the term (name), and the </a:t>
            </a:r>
            <a:r>
              <a:rPr lang="en-US" b="1" dirty="0" smtClean="0"/>
              <a:t>&lt;</a:t>
            </a:r>
            <a:r>
              <a:rPr lang="en-US" b="1" dirty="0" err="1" smtClean="0"/>
              <a:t>dd</a:t>
            </a:r>
            <a:r>
              <a:rPr lang="en-US" b="1" dirty="0" smtClean="0"/>
              <a:t>&gt;</a:t>
            </a:r>
            <a:r>
              <a:rPr lang="en-US" dirty="0" smtClean="0"/>
              <a:t> tag describes each term: </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Type of List </a:t>
            </a:r>
            <a:endParaRPr lang="en-US" b="1" dirty="0"/>
          </a:p>
        </p:txBody>
      </p:sp>
      <p:sp>
        <p:nvSpPr>
          <p:cNvPr id="3" name="Content Placeholder 2"/>
          <p:cNvSpPr>
            <a:spLocks noGrp="1"/>
          </p:cNvSpPr>
          <p:nvPr>
            <p:ph sz="quarter" idx="1"/>
          </p:nvPr>
        </p:nvSpPr>
        <p:spPr>
          <a:xfrm>
            <a:off x="457200" y="914400"/>
            <a:ext cx="8229600" cy="5211763"/>
          </a:xfrm>
        </p:spPr>
        <p:txBody>
          <a:bodyPr>
            <a:noAutofit/>
          </a:bodyPr>
          <a:lstStyle/>
          <a:p>
            <a:r>
              <a:rPr lang="en-US" b="1" dirty="0" smtClean="0"/>
              <a:t>Numbers:</a:t>
            </a:r>
          </a:p>
          <a:p>
            <a:r>
              <a:rPr lang="en-US" b="1" dirty="0" smtClean="0"/>
              <a:t>Uppercase Letters: (A)</a:t>
            </a:r>
          </a:p>
          <a:p>
            <a:r>
              <a:rPr lang="en-US" b="1" dirty="0" smtClean="0"/>
              <a:t>Lowercase Letters: (a)</a:t>
            </a:r>
          </a:p>
          <a:p>
            <a:r>
              <a:rPr lang="en-US" b="1" dirty="0" smtClean="0"/>
              <a:t>Uppercase Roman Numbers: (I)</a:t>
            </a:r>
          </a:p>
          <a:p>
            <a:r>
              <a:rPr lang="en-US" b="1" dirty="0" smtClean="0"/>
              <a:t>Lowercase Roman Numbers: (</a:t>
            </a:r>
            <a:r>
              <a:rPr lang="en-US" b="1" dirty="0" err="1" smtClean="0"/>
              <a:t>i</a:t>
            </a:r>
            <a:r>
              <a:rPr lang="en-US" b="1" dirty="0" smtClean="0"/>
              <a:t>)</a:t>
            </a:r>
          </a:p>
          <a:p>
            <a:r>
              <a:rPr lang="en-US" b="1" dirty="0" smtClean="0"/>
              <a:t>Description Lists: </a:t>
            </a:r>
          </a:p>
          <a:p>
            <a:r>
              <a:rPr lang="en-US" b="1" dirty="0" smtClean="0"/>
              <a:t>1.</a:t>
            </a:r>
            <a:r>
              <a:rPr lang="en-US" dirty="0" smtClean="0"/>
              <a:t> The </a:t>
            </a:r>
            <a:r>
              <a:rPr lang="en-US" b="1" dirty="0" smtClean="0"/>
              <a:t>&lt;dl&gt;</a:t>
            </a:r>
            <a:r>
              <a:rPr lang="en-US" dirty="0" smtClean="0"/>
              <a:t> tag defines the description list</a:t>
            </a:r>
          </a:p>
          <a:p>
            <a:r>
              <a:rPr lang="en-US" b="1" dirty="0" smtClean="0"/>
              <a:t>2. </a:t>
            </a:r>
            <a:r>
              <a:rPr lang="en-US" dirty="0" smtClean="0"/>
              <a:t>the </a:t>
            </a:r>
            <a:r>
              <a:rPr lang="en-US" b="1" dirty="0" smtClean="0"/>
              <a:t>&lt;</a:t>
            </a:r>
            <a:r>
              <a:rPr lang="en-US" b="1" dirty="0" err="1" smtClean="0"/>
              <a:t>dt</a:t>
            </a:r>
            <a:r>
              <a:rPr lang="en-US" b="1" dirty="0" smtClean="0"/>
              <a:t>&gt;</a:t>
            </a:r>
            <a:r>
              <a:rPr lang="en-US" dirty="0" smtClean="0"/>
              <a:t> tag defines the term (name), </a:t>
            </a:r>
          </a:p>
          <a:p>
            <a:r>
              <a:rPr lang="en-US" b="1" dirty="0" smtClean="0"/>
              <a:t>3.</a:t>
            </a:r>
            <a:r>
              <a:rPr lang="en-US" dirty="0" smtClean="0"/>
              <a:t> the </a:t>
            </a:r>
            <a:r>
              <a:rPr lang="en-US" b="1" dirty="0" smtClean="0"/>
              <a:t>&lt;</a:t>
            </a:r>
            <a:r>
              <a:rPr lang="en-US" b="1" dirty="0" err="1" smtClean="0"/>
              <a:t>dd</a:t>
            </a:r>
            <a:r>
              <a:rPr lang="en-US" b="1" dirty="0" smtClean="0"/>
              <a:t>&gt;</a:t>
            </a:r>
            <a:r>
              <a:rPr lang="en-US" dirty="0" smtClean="0"/>
              <a:t> tag describes each term: </a:t>
            </a:r>
            <a:endParaRPr lang="en-US" b="1" dirty="0" smtClean="0"/>
          </a:p>
          <a:p>
            <a:endParaRPr lang="en-US" b="1"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Example (UL)</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&lt;h2&gt;An unordered HTML list&lt;/h2&gt;</a:t>
            </a:r>
          </a:p>
          <a:p>
            <a:endParaRPr lang="en-US" dirty="0" smtClean="0"/>
          </a:p>
          <a:p>
            <a:r>
              <a:rPr lang="en-US" dirty="0" smtClean="0"/>
              <a:t>&lt;</a:t>
            </a:r>
            <a:r>
              <a:rPr lang="en-US" dirty="0" err="1" smtClean="0"/>
              <a:t>ul</a:t>
            </a:r>
            <a:r>
              <a:rPr lang="en-US" dirty="0" smtClean="0"/>
              <a:t>&gt;</a:t>
            </a:r>
          </a:p>
          <a:p>
            <a:r>
              <a:rPr lang="en-US" dirty="0" smtClean="0"/>
              <a:t>  &lt;</a:t>
            </a:r>
            <a:r>
              <a:rPr lang="en-US" dirty="0" err="1" smtClean="0"/>
              <a:t>li</a:t>
            </a:r>
            <a:r>
              <a:rPr lang="en-US" dirty="0" smtClean="0"/>
              <a:t>&gt;Coffee&lt;/</a:t>
            </a:r>
            <a:r>
              <a:rPr lang="en-US" dirty="0" err="1" smtClean="0"/>
              <a:t>li</a:t>
            </a:r>
            <a:r>
              <a:rPr lang="en-US" dirty="0" smtClean="0"/>
              <a:t>&gt;</a:t>
            </a:r>
          </a:p>
          <a:p>
            <a:r>
              <a:rPr lang="en-US" dirty="0" smtClean="0"/>
              <a:t>  &lt;</a:t>
            </a:r>
            <a:r>
              <a:rPr lang="en-US" dirty="0" err="1" smtClean="0"/>
              <a:t>li</a:t>
            </a:r>
            <a:r>
              <a:rPr lang="en-US" dirty="0" smtClean="0"/>
              <a:t>&gt;Tea&lt;/</a:t>
            </a:r>
            <a:r>
              <a:rPr lang="en-US" dirty="0" err="1" smtClean="0"/>
              <a:t>li</a:t>
            </a:r>
            <a:r>
              <a:rPr lang="en-US" dirty="0" smtClean="0"/>
              <a:t>&gt;</a:t>
            </a:r>
          </a:p>
          <a:p>
            <a:r>
              <a:rPr lang="en-US" dirty="0" smtClean="0"/>
              <a:t>  &lt;</a:t>
            </a:r>
            <a:r>
              <a:rPr lang="en-US" dirty="0" err="1" smtClean="0"/>
              <a:t>li</a:t>
            </a:r>
            <a:r>
              <a:rPr lang="en-US" dirty="0" smtClean="0"/>
              <a:t>&gt;Milk&lt;/</a:t>
            </a:r>
            <a:r>
              <a:rPr lang="en-US" dirty="0" err="1" smtClean="0"/>
              <a:t>li</a:t>
            </a:r>
            <a:r>
              <a:rPr lang="en-US" dirty="0" smtClean="0"/>
              <a:t>&gt;</a:t>
            </a:r>
          </a:p>
          <a:p>
            <a:r>
              <a:rPr lang="en-US" dirty="0" smtClean="0"/>
              <a:t>&lt;/</a:t>
            </a:r>
            <a:r>
              <a:rPr lang="en-US" dirty="0" err="1" smtClean="0"/>
              <a:t>ul</a:t>
            </a:r>
            <a:r>
              <a:rPr lang="en-US" dirty="0" smtClean="0"/>
              <a:t>&gt;  </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278</TotalTime>
  <Words>1684</Words>
  <Application>Microsoft Office PowerPoint</Application>
  <PresentationFormat>On-screen Show (4:3)</PresentationFormat>
  <Paragraphs>228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HTML Link</vt:lpstr>
      <vt:lpstr>HTML Links - Syntax </vt:lpstr>
      <vt:lpstr>Example </vt:lpstr>
      <vt:lpstr>HTML Link Colors </vt:lpstr>
      <vt:lpstr>HTML Links - The target Attribute </vt:lpstr>
      <vt:lpstr>list</vt:lpstr>
      <vt:lpstr>List</vt:lpstr>
      <vt:lpstr>Type of List </vt:lpstr>
      <vt:lpstr>List Example (UL)</vt:lpstr>
      <vt:lpstr>List Example (OL Type-1)</vt:lpstr>
      <vt:lpstr>List Example (OL Type-A)</vt:lpstr>
      <vt:lpstr>List Example (OL Type=I-i)</vt:lpstr>
      <vt:lpstr>List Example of Description List </vt:lpstr>
      <vt:lpstr>Nested HTML Lists List can be nested (lists inside lists): </vt:lpstr>
      <vt:lpstr>Chapter Summary </vt:lpstr>
      <vt:lpstr>HTML &lt;font&gt; Tag. </vt:lpstr>
      <vt:lpstr>.</vt:lpstr>
      <vt:lpstr>Button</vt:lpstr>
      <vt:lpstr>HTML &lt;fieldset&gt; Tag </vt:lpstr>
      <vt:lpstr>Figure &amp; Figaption</vt:lpstr>
      <vt:lpstr>HTML &lt;header&gt; Tag </vt:lpstr>
      <vt:lpstr>FOOTER</vt:lpstr>
      <vt:lpstr>IFRAME</vt:lpstr>
      <vt:lpstr>HTML &lt;NAV&gt; Tag</vt:lpstr>
      <vt:lpstr>Object</vt:lpstr>
      <vt:lpstr>Section</vt:lpstr>
      <vt:lpstr>&lt;select&gt;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tomal</dc:creator>
  <cp:lastModifiedBy>tomal</cp:lastModifiedBy>
  <cp:revision>44</cp:revision>
  <dcterms:created xsi:type="dcterms:W3CDTF">2017-07-31T10:28:49Z</dcterms:created>
  <dcterms:modified xsi:type="dcterms:W3CDTF">2017-11-22T19:04:28Z</dcterms:modified>
</cp:coreProperties>
</file>